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90" r:id="rId3"/>
    <p:sldId id="289" r:id="rId4"/>
    <p:sldId id="288" r:id="rId5"/>
    <p:sldId id="275" r:id="rId6"/>
    <p:sldId id="273" r:id="rId7"/>
    <p:sldId id="274" r:id="rId8"/>
    <p:sldId id="269" r:id="rId9"/>
    <p:sldId id="284"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2" autoAdjust="0"/>
    <p:restoredTop sz="63020"/>
  </p:normalViewPr>
  <p:slideViewPr>
    <p:cSldViewPr snapToGrid="0">
      <p:cViewPr varScale="1">
        <p:scale>
          <a:sx n="50" d="100"/>
          <a:sy n="50" d="100"/>
        </p:scale>
        <p:origin x="128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1E2785-12A8-FF43-BD73-680B89ACD272}" type="datetimeFigureOut">
              <a:rPr lang="sv-SE" smtClean="0"/>
              <a:t>2023-09-13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8DA969-8D40-8044-8E1F-5DCD288712EE}" type="slidenum">
              <a:rPr lang="sv-SE" smtClean="0"/>
              <a:t>‹#›</a:t>
            </a:fld>
            <a:endParaRPr lang="sv-SE"/>
          </a:p>
        </p:txBody>
      </p:sp>
    </p:spTree>
    <p:extLst>
      <p:ext uri="{BB962C8B-B14F-4D97-AF65-F5344CB8AC3E}">
        <p14:creationId xmlns:p14="http://schemas.microsoft.com/office/powerpoint/2010/main" val="314123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578DA969-8D40-8044-8E1F-5DCD288712EE}" type="slidenum">
              <a:rPr lang="sv-SE" smtClean="0"/>
              <a:t>1</a:t>
            </a:fld>
            <a:endParaRPr lang="sv-SE"/>
          </a:p>
        </p:txBody>
      </p:sp>
    </p:spTree>
    <p:extLst>
      <p:ext uri="{BB962C8B-B14F-4D97-AF65-F5344CB8AC3E}">
        <p14:creationId xmlns:p14="http://schemas.microsoft.com/office/powerpoint/2010/main" val="2422003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78DA969-8D40-8044-8E1F-5DCD288712EE}" type="slidenum">
              <a:rPr lang="sv-SE" smtClean="0"/>
              <a:t>2</a:t>
            </a:fld>
            <a:endParaRPr lang="sv-SE"/>
          </a:p>
        </p:txBody>
      </p:sp>
    </p:spTree>
    <p:extLst>
      <p:ext uri="{BB962C8B-B14F-4D97-AF65-F5344CB8AC3E}">
        <p14:creationId xmlns:p14="http://schemas.microsoft.com/office/powerpoint/2010/main" val="30646145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578DA969-8D40-8044-8E1F-5DCD288712EE}" type="slidenum">
              <a:rPr lang="sv-SE" smtClean="0"/>
              <a:t>3</a:t>
            </a:fld>
            <a:endParaRPr lang="sv-SE"/>
          </a:p>
        </p:txBody>
      </p:sp>
    </p:spTree>
    <p:extLst>
      <p:ext uri="{BB962C8B-B14F-4D97-AF65-F5344CB8AC3E}">
        <p14:creationId xmlns:p14="http://schemas.microsoft.com/office/powerpoint/2010/main" val="3561969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578DA969-8D40-8044-8E1F-5DCD288712EE}" type="slidenum">
              <a:rPr lang="sv-SE" smtClean="0"/>
              <a:t>4</a:t>
            </a:fld>
            <a:endParaRPr lang="sv-SE"/>
          </a:p>
        </p:txBody>
      </p:sp>
    </p:spTree>
    <p:extLst>
      <p:ext uri="{BB962C8B-B14F-4D97-AF65-F5344CB8AC3E}">
        <p14:creationId xmlns:p14="http://schemas.microsoft.com/office/powerpoint/2010/main" val="856434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sv-S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sv-SE"/>
          </a:p>
        </p:txBody>
      </p:sp>
      <p:sp>
        <p:nvSpPr>
          <p:cNvPr id="4" name="Date Placeholder 3"/>
          <p:cNvSpPr>
            <a:spLocks noGrp="1"/>
          </p:cNvSpPr>
          <p:nvPr>
            <p:ph type="dt" sz="half" idx="10"/>
          </p:nvPr>
        </p:nvSpPr>
        <p:spPr/>
        <p:txBody>
          <a:bodyPr/>
          <a:lstStyle/>
          <a:p>
            <a:fld id="{B11DFA2E-2C02-4A13-B69B-0C333E5394A7}"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2490298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B11DFA2E-2C02-4A13-B69B-0C333E5394A7}"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1680418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sv-S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B11DFA2E-2C02-4A13-B69B-0C333E5394A7}"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810910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10"/>
          </p:nvPr>
        </p:nvSpPr>
        <p:spPr/>
        <p:txBody>
          <a:bodyPr/>
          <a:lstStyle/>
          <a:p>
            <a:fld id="{B11DFA2E-2C02-4A13-B69B-0C333E5394A7}"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1674491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sv-S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11DFA2E-2C02-4A13-B69B-0C333E5394A7}" type="datetimeFigureOut">
              <a:rPr lang="sv-SE" smtClean="0"/>
              <a:t>2023-09-13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4286769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Date Placeholder 4"/>
          <p:cNvSpPr>
            <a:spLocks noGrp="1"/>
          </p:cNvSpPr>
          <p:nvPr>
            <p:ph type="dt" sz="half" idx="10"/>
          </p:nvPr>
        </p:nvSpPr>
        <p:spPr/>
        <p:txBody>
          <a:bodyPr/>
          <a:lstStyle/>
          <a:p>
            <a:fld id="{B11DFA2E-2C02-4A13-B69B-0C333E5394A7}" type="datetimeFigureOut">
              <a:rPr lang="sv-SE" smtClean="0"/>
              <a:t>2023-09-13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4173583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sv-S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7" name="Date Placeholder 6"/>
          <p:cNvSpPr>
            <a:spLocks noGrp="1"/>
          </p:cNvSpPr>
          <p:nvPr>
            <p:ph type="dt" sz="half" idx="10"/>
          </p:nvPr>
        </p:nvSpPr>
        <p:spPr/>
        <p:txBody>
          <a:bodyPr/>
          <a:lstStyle/>
          <a:p>
            <a:fld id="{B11DFA2E-2C02-4A13-B69B-0C333E5394A7}" type="datetimeFigureOut">
              <a:rPr lang="sv-SE" smtClean="0"/>
              <a:t>2023-09-13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2062033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v-SE"/>
          </a:p>
        </p:txBody>
      </p:sp>
      <p:sp>
        <p:nvSpPr>
          <p:cNvPr id="3" name="Date Placeholder 2"/>
          <p:cNvSpPr>
            <a:spLocks noGrp="1"/>
          </p:cNvSpPr>
          <p:nvPr>
            <p:ph type="dt" sz="half" idx="10"/>
          </p:nvPr>
        </p:nvSpPr>
        <p:spPr/>
        <p:txBody>
          <a:bodyPr/>
          <a:lstStyle/>
          <a:p>
            <a:fld id="{B11DFA2E-2C02-4A13-B69B-0C333E5394A7}" type="datetimeFigureOut">
              <a:rPr lang="sv-SE" smtClean="0"/>
              <a:t>2023-09-13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1308723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1DFA2E-2C02-4A13-B69B-0C333E5394A7}" type="datetimeFigureOut">
              <a:rPr lang="sv-SE" smtClean="0"/>
              <a:t>2023-09-13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14662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1DFA2E-2C02-4A13-B69B-0C333E5394A7}" type="datetimeFigureOut">
              <a:rPr lang="sv-SE" smtClean="0"/>
              <a:t>2023-09-13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1110922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sv-S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1DFA2E-2C02-4A13-B69B-0C333E5394A7}" type="datetimeFigureOut">
              <a:rPr lang="sv-SE" smtClean="0"/>
              <a:t>2023-09-13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058BFB3E-899B-4F12-A721-6946604993EE}" type="slidenum">
              <a:rPr lang="sv-SE" smtClean="0"/>
              <a:t>‹#›</a:t>
            </a:fld>
            <a:endParaRPr lang="sv-SE"/>
          </a:p>
        </p:txBody>
      </p:sp>
    </p:spTree>
    <p:extLst>
      <p:ext uri="{BB962C8B-B14F-4D97-AF65-F5344CB8AC3E}">
        <p14:creationId xmlns:p14="http://schemas.microsoft.com/office/powerpoint/2010/main" val="1831459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sv-S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1DFA2E-2C02-4A13-B69B-0C333E5394A7}" type="datetimeFigureOut">
              <a:rPr lang="sv-SE" smtClean="0"/>
              <a:t>2023-09-13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BFB3E-899B-4F12-A721-6946604993EE}" type="slidenum">
              <a:rPr lang="sv-SE" smtClean="0"/>
              <a:t>‹#›</a:t>
            </a:fld>
            <a:endParaRPr lang="sv-SE"/>
          </a:p>
        </p:txBody>
      </p:sp>
    </p:spTree>
    <p:extLst>
      <p:ext uri="{BB962C8B-B14F-4D97-AF65-F5344CB8AC3E}">
        <p14:creationId xmlns:p14="http://schemas.microsoft.com/office/powerpoint/2010/main" val="4098753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76574" y="286050"/>
            <a:ext cx="9144000" cy="2824481"/>
          </a:xfrm>
        </p:spPr>
        <p:txBody>
          <a:bodyPr>
            <a:normAutofit fontScale="90000"/>
          </a:bodyPr>
          <a:lstStyle/>
          <a:p>
            <a:r>
              <a:rPr lang="sv-SE" dirty="0"/>
              <a:t/>
            </a:r>
            <a:br>
              <a:rPr lang="sv-SE" dirty="0"/>
            </a:br>
            <a:r>
              <a:rPr lang="sv-SE" dirty="0"/>
              <a:t/>
            </a:r>
            <a:br>
              <a:rPr lang="sv-SE" dirty="0"/>
            </a:br>
            <a:r>
              <a:rPr lang="sv-SE" dirty="0"/>
              <a:t/>
            </a:r>
            <a:br>
              <a:rPr lang="sv-SE" dirty="0"/>
            </a:br>
            <a:r>
              <a:rPr lang="sv-SE" dirty="0">
                <a:ea typeface="+mj-lt"/>
                <a:cs typeface="+mj-lt"/>
              </a:rPr>
              <a:t/>
            </a:r>
            <a:br>
              <a:rPr lang="sv-SE" dirty="0">
                <a:ea typeface="+mj-lt"/>
                <a:cs typeface="+mj-lt"/>
              </a:rPr>
            </a:br>
            <a:r>
              <a:rPr lang="sv-SE" dirty="0">
                <a:ea typeface="+mj-lt"/>
                <a:cs typeface="+mj-lt"/>
              </a:rPr>
              <a:t>  </a:t>
            </a:r>
            <a:br>
              <a:rPr lang="sv-SE" dirty="0">
                <a:ea typeface="+mj-lt"/>
                <a:cs typeface="+mj-lt"/>
              </a:rPr>
            </a:br>
            <a:endParaRPr lang="sv-SE" dirty="0">
              <a:ea typeface="+mj-lt"/>
              <a:cs typeface="+mj-lt"/>
            </a:endParaRPr>
          </a:p>
          <a:p>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
            </a:r>
            <a:br>
              <a:rPr lang="sv-SE" dirty="0">
                <a:ea typeface="+mj-lt"/>
                <a:cs typeface="+mj-lt"/>
              </a:rPr>
            </a:br>
            <a:r>
              <a:rPr lang="sv-SE" dirty="0">
                <a:ea typeface="+mj-lt"/>
                <a:cs typeface="+mj-lt"/>
              </a:rPr>
              <a:t>Föräldrarmöte </a:t>
            </a:r>
            <a:br>
              <a:rPr lang="sv-SE" dirty="0">
                <a:ea typeface="+mj-lt"/>
                <a:cs typeface="+mj-lt"/>
              </a:rPr>
            </a:br>
            <a:r>
              <a:rPr lang="sv-SE" dirty="0">
                <a:ea typeface="+mj-lt"/>
                <a:cs typeface="+mj-lt"/>
              </a:rPr>
              <a:t>U16=A1</a:t>
            </a:r>
            <a:br>
              <a:rPr lang="sv-SE" dirty="0">
                <a:ea typeface="+mj-lt"/>
                <a:cs typeface="+mj-lt"/>
              </a:rPr>
            </a:br>
            <a:r>
              <a:rPr lang="sv-SE" dirty="0">
                <a:ea typeface="+mj-lt"/>
                <a:cs typeface="+mj-lt"/>
              </a:rPr>
              <a:t>2023/2024</a:t>
            </a:r>
          </a:p>
        </p:txBody>
      </p:sp>
      <p:pic>
        <p:nvPicPr>
          <p:cNvPr id="7" name="Picture 6"/>
          <p:cNvPicPr>
            <a:picLocks noChangeAspect="1"/>
          </p:cNvPicPr>
          <p:nvPr/>
        </p:nvPicPr>
        <p:blipFill>
          <a:blip r:embed="rId3"/>
          <a:stretch>
            <a:fillRect/>
          </a:stretch>
        </p:blipFill>
        <p:spPr>
          <a:xfrm>
            <a:off x="4527656" y="3572218"/>
            <a:ext cx="2646696" cy="2640012"/>
          </a:xfrm>
          <a:prstGeom prst="rect">
            <a:avLst/>
          </a:prstGeom>
        </p:spPr>
      </p:pic>
    </p:spTree>
    <p:extLst>
      <p:ext uri="{BB962C8B-B14F-4D97-AF65-F5344CB8AC3E}">
        <p14:creationId xmlns:p14="http://schemas.microsoft.com/office/powerpoint/2010/main" val="24511567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8CECC1-DD51-5989-7184-237287B5BDC8}"/>
              </a:ext>
            </a:extLst>
          </p:cNvPr>
          <p:cNvSpPr>
            <a:spLocks noGrp="1"/>
          </p:cNvSpPr>
          <p:nvPr>
            <p:ph type="title"/>
          </p:nvPr>
        </p:nvSpPr>
        <p:spPr/>
        <p:txBody>
          <a:bodyPr/>
          <a:lstStyle/>
          <a:p>
            <a:r>
              <a:rPr lang="sv-SE" dirty="0">
                <a:cs typeface="Calibri Light"/>
              </a:rPr>
              <a:t>Ledarstab U16</a:t>
            </a:r>
            <a:endParaRPr lang="sv-SE" dirty="0"/>
          </a:p>
        </p:txBody>
      </p:sp>
      <p:sp>
        <p:nvSpPr>
          <p:cNvPr id="3" name="Platshållare för innehåll 2">
            <a:extLst>
              <a:ext uri="{FF2B5EF4-FFF2-40B4-BE49-F238E27FC236}">
                <a16:creationId xmlns:a16="http://schemas.microsoft.com/office/drawing/2014/main" id="{D7E0F4DB-8193-6829-12B8-1E2E8662591B}"/>
              </a:ext>
            </a:extLst>
          </p:cNvPr>
          <p:cNvSpPr>
            <a:spLocks noGrp="1"/>
          </p:cNvSpPr>
          <p:nvPr>
            <p:ph idx="1"/>
          </p:nvPr>
        </p:nvSpPr>
        <p:spPr/>
        <p:txBody>
          <a:bodyPr vert="horz" lIns="91440" tIns="45720" rIns="91440" bIns="45720" rtlCol="0" anchor="t">
            <a:normAutofit/>
          </a:bodyPr>
          <a:lstStyle/>
          <a:p>
            <a:r>
              <a:rPr lang="sv-SE" dirty="0">
                <a:ea typeface="Calibri"/>
                <a:cs typeface="Calibri"/>
              </a:rPr>
              <a:t>Eric Wass / Tränare</a:t>
            </a:r>
          </a:p>
          <a:p>
            <a:r>
              <a:rPr lang="sv-SE" dirty="0">
                <a:ea typeface="Calibri"/>
                <a:cs typeface="Calibri"/>
              </a:rPr>
              <a:t>Rickard Larsson / Tränare</a:t>
            </a:r>
          </a:p>
          <a:p>
            <a:r>
              <a:rPr lang="sv-SE" dirty="0">
                <a:ea typeface="Calibri"/>
                <a:cs typeface="Calibri"/>
              </a:rPr>
              <a:t>Rickard Falk / Material</a:t>
            </a:r>
          </a:p>
          <a:p>
            <a:r>
              <a:rPr lang="sv-SE" dirty="0">
                <a:ea typeface="Calibri"/>
                <a:cs typeface="Calibri"/>
              </a:rPr>
              <a:t>Mattias Gustafsson / Material</a:t>
            </a:r>
          </a:p>
          <a:p>
            <a:r>
              <a:rPr lang="sv-SE" dirty="0">
                <a:ea typeface="Calibri"/>
                <a:cs typeface="Calibri"/>
              </a:rPr>
              <a:t>Claes Hellström / Lagledare</a:t>
            </a:r>
          </a:p>
          <a:p>
            <a:r>
              <a:rPr lang="sv-SE" dirty="0">
                <a:ea typeface="Calibri"/>
                <a:cs typeface="Calibri"/>
              </a:rPr>
              <a:t>Andreas Fransson / Lagledare</a:t>
            </a:r>
          </a:p>
          <a:p>
            <a:endParaRPr lang="sv-SE" dirty="0">
              <a:ea typeface="Calibri"/>
              <a:cs typeface="Calibri"/>
            </a:endParaRPr>
          </a:p>
        </p:txBody>
      </p:sp>
    </p:spTree>
    <p:extLst>
      <p:ext uri="{BB962C8B-B14F-4D97-AF65-F5344CB8AC3E}">
        <p14:creationId xmlns:p14="http://schemas.microsoft.com/office/powerpoint/2010/main" val="252648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A8CECC1-DD51-5989-7184-237287B5BDC8}"/>
              </a:ext>
            </a:extLst>
          </p:cNvPr>
          <p:cNvSpPr>
            <a:spLocks noGrp="1"/>
          </p:cNvSpPr>
          <p:nvPr>
            <p:ph type="title"/>
          </p:nvPr>
        </p:nvSpPr>
        <p:spPr/>
        <p:txBody>
          <a:bodyPr/>
          <a:lstStyle/>
          <a:p>
            <a:r>
              <a:rPr lang="sv-SE" dirty="0">
                <a:cs typeface="Calibri Light"/>
              </a:rPr>
              <a:t>U16</a:t>
            </a:r>
            <a:endParaRPr lang="sv-SE" dirty="0"/>
          </a:p>
        </p:txBody>
      </p:sp>
      <p:sp>
        <p:nvSpPr>
          <p:cNvPr id="3" name="Platshållare för innehåll 2">
            <a:extLst>
              <a:ext uri="{FF2B5EF4-FFF2-40B4-BE49-F238E27FC236}">
                <a16:creationId xmlns:a16="http://schemas.microsoft.com/office/drawing/2014/main" id="{D7E0F4DB-8193-6829-12B8-1E2E8662591B}"/>
              </a:ext>
            </a:extLst>
          </p:cNvPr>
          <p:cNvSpPr>
            <a:spLocks noGrp="1"/>
          </p:cNvSpPr>
          <p:nvPr>
            <p:ph idx="1"/>
          </p:nvPr>
        </p:nvSpPr>
        <p:spPr/>
        <p:txBody>
          <a:bodyPr vert="horz" lIns="91440" tIns="45720" rIns="91440" bIns="45720" rtlCol="0" anchor="t">
            <a:normAutofit lnSpcReduction="10000"/>
          </a:bodyPr>
          <a:lstStyle/>
          <a:p>
            <a:r>
              <a:rPr lang="sv-SE" dirty="0">
                <a:ea typeface="Calibri"/>
                <a:cs typeface="Calibri"/>
              </a:rPr>
              <a:t>08; </a:t>
            </a:r>
            <a:r>
              <a:rPr lang="sv-SE" dirty="0" smtClean="0">
                <a:ea typeface="Calibri"/>
                <a:cs typeface="Calibri"/>
              </a:rPr>
              <a:t>2+16  </a:t>
            </a:r>
            <a:r>
              <a:rPr lang="sv-SE" dirty="0">
                <a:ea typeface="Calibri"/>
                <a:cs typeface="Calibri"/>
              </a:rPr>
              <a:t>09; 0+3 = </a:t>
            </a:r>
            <a:r>
              <a:rPr lang="sv-SE" dirty="0" smtClean="0">
                <a:ea typeface="Calibri"/>
                <a:cs typeface="Calibri"/>
              </a:rPr>
              <a:t>2+19</a:t>
            </a:r>
            <a:endParaRPr lang="sv-SE" dirty="0">
              <a:ea typeface="Calibri"/>
              <a:cs typeface="Calibri"/>
            </a:endParaRPr>
          </a:p>
          <a:p>
            <a:r>
              <a:rPr lang="sv-SE" dirty="0">
                <a:ea typeface="Calibri"/>
                <a:cs typeface="Calibri"/>
              </a:rPr>
              <a:t>Målsättning träning </a:t>
            </a:r>
            <a:r>
              <a:rPr lang="sv-SE" dirty="0" smtClean="0">
                <a:ea typeface="Calibri"/>
                <a:cs typeface="Calibri"/>
              </a:rPr>
              <a:t>2+15-20</a:t>
            </a:r>
            <a:endParaRPr lang="sv-SE" dirty="0">
              <a:ea typeface="Calibri"/>
              <a:cs typeface="Calibri"/>
            </a:endParaRPr>
          </a:p>
          <a:p>
            <a:r>
              <a:rPr lang="sv-SE" dirty="0">
                <a:ea typeface="Calibri"/>
                <a:cs typeface="Calibri"/>
              </a:rPr>
              <a:t>4 ispass i veckan + match</a:t>
            </a:r>
          </a:p>
          <a:p>
            <a:r>
              <a:rPr lang="sv-SE" dirty="0">
                <a:ea typeface="Calibri"/>
                <a:cs typeface="Calibri"/>
              </a:rPr>
              <a:t>Fys i samband med is ca 3 ggr/v</a:t>
            </a:r>
          </a:p>
          <a:p>
            <a:r>
              <a:rPr lang="sv-SE" dirty="0">
                <a:ea typeface="Calibri"/>
                <a:cs typeface="Calibri"/>
              </a:rPr>
              <a:t>Johan ”Bagarn” Andersson </a:t>
            </a:r>
          </a:p>
          <a:p>
            <a:r>
              <a:rPr lang="sv-SE" dirty="0">
                <a:ea typeface="Calibri"/>
                <a:cs typeface="Calibri"/>
              </a:rPr>
              <a:t>Goda Dagliga Vanor</a:t>
            </a:r>
          </a:p>
          <a:p>
            <a:r>
              <a:rPr lang="sv-SE" dirty="0">
                <a:ea typeface="Calibri"/>
                <a:cs typeface="Calibri"/>
              </a:rPr>
              <a:t>Förberedelser kost/sömn/skola</a:t>
            </a:r>
          </a:p>
          <a:p>
            <a:r>
              <a:rPr lang="sv-SE" dirty="0">
                <a:ea typeface="Calibri"/>
                <a:cs typeface="Calibri"/>
              </a:rPr>
              <a:t>Anmäl till träning så fort som möjligt för planering, ange anledning om man inte kommer</a:t>
            </a:r>
          </a:p>
        </p:txBody>
      </p:sp>
    </p:spTree>
    <p:extLst>
      <p:ext uri="{BB962C8B-B14F-4D97-AF65-F5344CB8AC3E}">
        <p14:creationId xmlns:p14="http://schemas.microsoft.com/office/powerpoint/2010/main" val="35643058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9D7975-07EC-1846-B677-AFCA99C0E5DC}"/>
              </a:ext>
            </a:extLst>
          </p:cNvPr>
          <p:cNvSpPr>
            <a:spLocks noGrp="1"/>
          </p:cNvSpPr>
          <p:nvPr>
            <p:ph type="title"/>
          </p:nvPr>
        </p:nvSpPr>
        <p:spPr/>
        <p:txBody>
          <a:bodyPr/>
          <a:lstStyle/>
          <a:p>
            <a:r>
              <a:rPr lang="sv-SE" dirty="0"/>
              <a:t>U16</a:t>
            </a:r>
          </a:p>
        </p:txBody>
      </p:sp>
      <p:sp>
        <p:nvSpPr>
          <p:cNvPr id="3" name="Platshållare för innehåll 2">
            <a:extLst>
              <a:ext uri="{FF2B5EF4-FFF2-40B4-BE49-F238E27FC236}">
                <a16:creationId xmlns:a16="http://schemas.microsoft.com/office/drawing/2014/main" id="{CF861850-9219-9049-9655-748A7EE888DB}"/>
              </a:ext>
            </a:extLst>
          </p:cNvPr>
          <p:cNvSpPr>
            <a:spLocks noGrp="1"/>
          </p:cNvSpPr>
          <p:nvPr>
            <p:ph idx="1"/>
          </p:nvPr>
        </p:nvSpPr>
        <p:spPr/>
        <p:txBody>
          <a:bodyPr>
            <a:normAutofit/>
          </a:bodyPr>
          <a:lstStyle/>
          <a:p>
            <a:r>
              <a:rPr lang="sv-SE" dirty="0"/>
              <a:t>Seriespel A1 Division 1 B</a:t>
            </a:r>
          </a:p>
          <a:p>
            <a:pPr lvl="1"/>
            <a:r>
              <a:rPr lang="sv-SE" dirty="0"/>
              <a:t>8 lag, 14 omgångar fram till jul</a:t>
            </a:r>
          </a:p>
          <a:p>
            <a:pPr lvl="1"/>
            <a:r>
              <a:rPr lang="sv-SE" dirty="0"/>
              <a:t>Fortsättningsserie efter jul</a:t>
            </a:r>
          </a:p>
          <a:p>
            <a:pPr lvl="1"/>
            <a:r>
              <a:rPr lang="sv-SE" dirty="0"/>
              <a:t>Buss till matcherna </a:t>
            </a:r>
            <a:r>
              <a:rPr lang="sv-SE" dirty="0" smtClean="0"/>
              <a:t>förutom </a:t>
            </a:r>
            <a:r>
              <a:rPr lang="sv-SE" dirty="0"/>
              <a:t>Växjö och Sävsjö.</a:t>
            </a:r>
          </a:p>
          <a:p>
            <a:pPr marL="457200" lvl="1" indent="0">
              <a:buNone/>
            </a:pPr>
            <a:endParaRPr lang="sv-SE" dirty="0"/>
          </a:p>
          <a:p>
            <a:pPr marL="457200" lvl="1" indent="0">
              <a:buNone/>
            </a:pPr>
            <a:endParaRPr lang="sv-SE" dirty="0"/>
          </a:p>
          <a:p>
            <a:r>
              <a:rPr lang="sv-SE" dirty="0">
                <a:cs typeface="Calibri"/>
              </a:rPr>
              <a:t>DM troligtvis 11/11</a:t>
            </a:r>
          </a:p>
          <a:p>
            <a:pPr lvl="1"/>
            <a:endParaRPr lang="sv-SE" dirty="0">
              <a:cs typeface="Calibri"/>
            </a:endParaRPr>
          </a:p>
          <a:p>
            <a:endParaRPr lang="sv-SE" dirty="0"/>
          </a:p>
          <a:p>
            <a:endParaRPr lang="sv-SE" dirty="0"/>
          </a:p>
          <a:p>
            <a:endParaRPr lang="sv-SE" dirty="0"/>
          </a:p>
        </p:txBody>
      </p:sp>
      <p:pic>
        <p:nvPicPr>
          <p:cNvPr id="4" name="Picture 3"/>
          <p:cNvPicPr>
            <a:picLocks noChangeAspect="1"/>
          </p:cNvPicPr>
          <p:nvPr/>
        </p:nvPicPr>
        <p:blipFill>
          <a:blip r:embed="rId3"/>
          <a:stretch>
            <a:fillRect/>
          </a:stretch>
        </p:blipFill>
        <p:spPr>
          <a:xfrm>
            <a:off x="7467599" y="509587"/>
            <a:ext cx="4645025" cy="5762625"/>
          </a:xfrm>
          <a:prstGeom prst="rect">
            <a:avLst/>
          </a:prstGeom>
        </p:spPr>
      </p:pic>
    </p:spTree>
    <p:extLst>
      <p:ext uri="{BB962C8B-B14F-4D97-AF65-F5344CB8AC3E}">
        <p14:creationId xmlns:p14="http://schemas.microsoft.com/office/powerpoint/2010/main" val="22876935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450A125-069D-BAF2-591E-1E0722760764}"/>
              </a:ext>
            </a:extLst>
          </p:cNvPr>
          <p:cNvSpPr>
            <a:spLocks noGrp="1"/>
          </p:cNvSpPr>
          <p:nvPr>
            <p:ph type="title"/>
          </p:nvPr>
        </p:nvSpPr>
        <p:spPr/>
        <p:txBody>
          <a:bodyPr/>
          <a:lstStyle/>
          <a:p>
            <a:r>
              <a:rPr lang="sv-SE" dirty="0">
                <a:ea typeface="+mj-lt"/>
                <a:cs typeface="+mj-lt"/>
              </a:rPr>
              <a:t/>
            </a:r>
            <a:br>
              <a:rPr lang="sv-SE" dirty="0">
                <a:ea typeface="+mj-lt"/>
                <a:cs typeface="+mj-lt"/>
              </a:rPr>
            </a:br>
            <a:r>
              <a:rPr lang="sv-SE" dirty="0">
                <a:ea typeface="+mj-lt"/>
                <a:cs typeface="+mj-lt"/>
              </a:rPr>
              <a:t>Verksamhetsplan IF Troja Ljungby</a:t>
            </a:r>
          </a:p>
          <a:p>
            <a:endParaRPr lang="sv-SE" dirty="0">
              <a:ea typeface="Calibri Light"/>
              <a:cs typeface="Calibri Light"/>
            </a:endParaRPr>
          </a:p>
        </p:txBody>
      </p:sp>
      <p:sp>
        <p:nvSpPr>
          <p:cNvPr id="3" name="Platshållare för innehåll 2">
            <a:extLst>
              <a:ext uri="{FF2B5EF4-FFF2-40B4-BE49-F238E27FC236}">
                <a16:creationId xmlns:a16="http://schemas.microsoft.com/office/drawing/2014/main" id="{8770BC6F-FD6F-FA64-8151-3D37B036B908}"/>
              </a:ext>
            </a:extLst>
          </p:cNvPr>
          <p:cNvSpPr>
            <a:spLocks noGrp="1"/>
          </p:cNvSpPr>
          <p:nvPr>
            <p:ph idx="1"/>
          </p:nvPr>
        </p:nvSpPr>
        <p:spPr/>
        <p:txBody>
          <a:bodyPr vert="horz" lIns="91440" tIns="45720" rIns="91440" bIns="45720" rtlCol="0" anchor="t">
            <a:normAutofit/>
          </a:bodyPr>
          <a:lstStyle/>
          <a:p>
            <a:r>
              <a:rPr lang="sv-SE" dirty="0">
                <a:ea typeface="+mn-lt"/>
                <a:cs typeface="+mn-lt"/>
              </a:rPr>
              <a:t>Med tanke på att spelarrunderlaget inför varje säsong kan skifta så kan även indelningen av lag se lite annorlunda ut från säsong till säsong. Utgångspunkten för varje säsong är dock att U15 har ett lag i spel, U15 Dam ett lag samt U16 ett lag. Alternativt att U15-gruppen har två lag i seriespel. </a:t>
            </a:r>
          </a:p>
          <a:p>
            <a:r>
              <a:rPr lang="sv-SE" dirty="0">
                <a:ea typeface="+mn-lt"/>
                <a:cs typeface="+mn-lt"/>
              </a:rPr>
              <a:t>I U15 (A2) spelas matcherna med lika matchning, dvs alla spelare spelar lika mycket. U16 (A1) ligger under Elitutveckling. I U16 spelar alltid det bästa laget som huvudtränaren bedömer. I U16 kan således även yngre spelare ta plats.</a:t>
            </a:r>
            <a:endParaRPr lang="sv-SE" b="1" dirty="0">
              <a:ea typeface="Calibri"/>
              <a:cs typeface="Calibri"/>
            </a:endParaRPr>
          </a:p>
        </p:txBody>
      </p:sp>
      <p:sp>
        <p:nvSpPr>
          <p:cNvPr id="4" name="textruta 3">
            <a:extLst>
              <a:ext uri="{FF2B5EF4-FFF2-40B4-BE49-F238E27FC236}">
                <a16:creationId xmlns:a16="http://schemas.microsoft.com/office/drawing/2014/main" id="{9518E3E7-6BAF-91F5-125D-707835AAC9DD}"/>
              </a:ext>
            </a:extLst>
          </p:cNvPr>
          <p:cNvSpPr txBox="1"/>
          <p:nvPr/>
        </p:nvSpPr>
        <p:spPr>
          <a:xfrm>
            <a:off x="3704095" y="836908"/>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endParaRPr lang="sv-SE" dirty="0">
              <a:cs typeface="Arial"/>
            </a:endParaRPr>
          </a:p>
        </p:txBody>
      </p:sp>
    </p:spTree>
    <p:extLst>
      <p:ext uri="{BB962C8B-B14F-4D97-AF65-F5344CB8AC3E}">
        <p14:creationId xmlns:p14="http://schemas.microsoft.com/office/powerpoint/2010/main" val="826715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C78D29-5D24-1AFF-1B8B-E9311BE6EDE5}"/>
              </a:ext>
            </a:extLst>
          </p:cNvPr>
          <p:cNvSpPr>
            <a:spLocks noGrp="1"/>
          </p:cNvSpPr>
          <p:nvPr>
            <p:ph type="title"/>
          </p:nvPr>
        </p:nvSpPr>
        <p:spPr/>
        <p:txBody>
          <a:bodyPr/>
          <a:lstStyle/>
          <a:p>
            <a:r>
              <a:rPr lang="sv-SE" dirty="0">
                <a:ea typeface="Calibri Light"/>
                <a:cs typeface="Calibri Light"/>
              </a:rPr>
              <a:t>Verksamhetsplan IF Troja Ljungby</a:t>
            </a:r>
            <a:endParaRPr lang="sv-SE" dirty="0"/>
          </a:p>
        </p:txBody>
      </p:sp>
      <p:sp>
        <p:nvSpPr>
          <p:cNvPr id="3" name="Platshållare för innehåll 2">
            <a:extLst>
              <a:ext uri="{FF2B5EF4-FFF2-40B4-BE49-F238E27FC236}">
                <a16:creationId xmlns:a16="http://schemas.microsoft.com/office/drawing/2014/main" id="{4E3C759B-157D-A469-D4AE-F8353EE97540}"/>
              </a:ext>
            </a:extLst>
          </p:cNvPr>
          <p:cNvSpPr>
            <a:spLocks noGrp="1"/>
          </p:cNvSpPr>
          <p:nvPr>
            <p:ph idx="1"/>
          </p:nvPr>
        </p:nvSpPr>
        <p:spPr>
          <a:xfrm>
            <a:off x="838200" y="1331494"/>
            <a:ext cx="10515600" cy="5005137"/>
          </a:xfrm>
        </p:spPr>
        <p:txBody>
          <a:bodyPr vert="horz" lIns="91440" tIns="45720" rIns="91440" bIns="45720" rtlCol="0" anchor="t">
            <a:normAutofit fontScale="92500" lnSpcReduction="10000"/>
          </a:bodyPr>
          <a:lstStyle/>
          <a:p>
            <a:pPr marL="0" indent="0">
              <a:buNone/>
            </a:pPr>
            <a:r>
              <a:rPr lang="sv-SE" dirty="0">
                <a:ea typeface="+mn-lt"/>
                <a:cs typeface="+mn-lt"/>
              </a:rPr>
              <a:t>1. Träningsgrupp U16 ska inledningsvis bestå av alla U16-spelare samt de för stunden bästa U15-spelare som HC U16 tar ut. 2 mv + 15-20 utespelare totalt i träningsgruppen. </a:t>
            </a:r>
            <a:endParaRPr lang="sv-SE" dirty="0"/>
          </a:p>
          <a:p>
            <a:pPr marL="0" indent="0">
              <a:buNone/>
            </a:pPr>
            <a:r>
              <a:rPr lang="sv-SE" dirty="0">
                <a:ea typeface="+mn-lt"/>
                <a:cs typeface="+mn-lt"/>
              </a:rPr>
              <a:t>2. Om några U16-spelare inte anses hålla nivå för U16 träningsgrupp ska dessa spelare erbjudas träning i U15 och/eller J18 2. </a:t>
            </a:r>
          </a:p>
          <a:p>
            <a:pPr marL="0" indent="0">
              <a:buNone/>
            </a:pPr>
            <a:r>
              <a:rPr lang="sv-SE" dirty="0">
                <a:ea typeface="+mn-lt"/>
                <a:cs typeface="+mn-lt"/>
              </a:rPr>
              <a:t>3. För matchspel i U16 gör HC U16 bedömningen vilka spelare som är bäst lämpade. Målsättning är att dressa 2 mv + 15 till max 18 utespelare. </a:t>
            </a:r>
          </a:p>
          <a:p>
            <a:pPr marL="0" indent="0">
              <a:buNone/>
            </a:pPr>
            <a:r>
              <a:rPr lang="sv-SE" dirty="0">
                <a:ea typeface="+mn-lt"/>
                <a:cs typeface="+mn-lt"/>
              </a:rPr>
              <a:t>4. De U15 spelare som spelar i U16 med begränsad istid ska spela även i U15.</a:t>
            </a:r>
          </a:p>
          <a:p>
            <a:pPr marL="0" indent="0">
              <a:buNone/>
            </a:pPr>
            <a:r>
              <a:rPr lang="sv-SE" dirty="0">
                <a:ea typeface="+mn-lt"/>
                <a:cs typeface="+mn-lt"/>
              </a:rPr>
              <a:t> 5. De U15 spelare som tränar med U16 ska även kunna träna med sitt lag U15. </a:t>
            </a:r>
          </a:p>
          <a:p>
            <a:pPr marL="0" indent="0">
              <a:buNone/>
            </a:pPr>
            <a:r>
              <a:rPr lang="sv-SE" dirty="0">
                <a:ea typeface="+mn-lt"/>
                <a:cs typeface="+mn-lt"/>
              </a:rPr>
              <a:t>6. Vid dubbelträning avgör spelare/föräldrar i samråd med tränarna om belastningen blir för hög. </a:t>
            </a:r>
          </a:p>
        </p:txBody>
      </p:sp>
    </p:spTree>
    <p:extLst>
      <p:ext uri="{BB962C8B-B14F-4D97-AF65-F5344CB8AC3E}">
        <p14:creationId xmlns:p14="http://schemas.microsoft.com/office/powerpoint/2010/main" val="1143011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89911D-8657-A6D9-BF92-6812231065B3}"/>
              </a:ext>
            </a:extLst>
          </p:cNvPr>
          <p:cNvSpPr>
            <a:spLocks noGrp="1"/>
          </p:cNvSpPr>
          <p:nvPr>
            <p:ph type="title"/>
          </p:nvPr>
        </p:nvSpPr>
        <p:spPr/>
        <p:txBody>
          <a:bodyPr/>
          <a:lstStyle/>
          <a:p>
            <a:r>
              <a:rPr lang="sv-SE" dirty="0">
                <a:ea typeface="+mj-lt"/>
                <a:cs typeface="+mj-lt"/>
              </a:rPr>
              <a:t/>
            </a:r>
            <a:br>
              <a:rPr lang="sv-SE" dirty="0">
                <a:ea typeface="+mj-lt"/>
                <a:cs typeface="+mj-lt"/>
              </a:rPr>
            </a:br>
            <a:r>
              <a:rPr lang="sv-SE" dirty="0">
                <a:ea typeface="+mj-lt"/>
                <a:cs typeface="+mj-lt"/>
              </a:rPr>
              <a:t>Verksamhetsplan IF Troja Ljungby</a:t>
            </a:r>
          </a:p>
          <a:p>
            <a:endParaRPr lang="sv-SE" dirty="0">
              <a:ea typeface="Calibri Light"/>
              <a:cs typeface="Calibri Light"/>
            </a:endParaRPr>
          </a:p>
        </p:txBody>
      </p:sp>
      <p:sp>
        <p:nvSpPr>
          <p:cNvPr id="3" name="Platshållare för innehåll 2">
            <a:extLst>
              <a:ext uri="{FF2B5EF4-FFF2-40B4-BE49-F238E27FC236}">
                <a16:creationId xmlns:a16="http://schemas.microsoft.com/office/drawing/2014/main" id="{AF0CBDEC-A09F-B470-F5D5-C795CE5C7FF4}"/>
              </a:ext>
            </a:extLst>
          </p:cNvPr>
          <p:cNvSpPr>
            <a:spLocks noGrp="1"/>
          </p:cNvSpPr>
          <p:nvPr>
            <p:ph idx="1"/>
          </p:nvPr>
        </p:nvSpPr>
        <p:spPr/>
        <p:txBody>
          <a:bodyPr vert="horz" lIns="91440" tIns="45720" rIns="91440" bIns="45720" rtlCol="0" anchor="t">
            <a:normAutofit/>
          </a:bodyPr>
          <a:lstStyle/>
          <a:p>
            <a:r>
              <a:rPr lang="sv-SE" dirty="0">
                <a:ea typeface="+mn-lt"/>
                <a:cs typeface="+mn-lt"/>
              </a:rPr>
              <a:t>8. För att erbjuda de spelarna som ligger längst fram i utvecklingen nya utmaningar gör föreningen en individuell bedömning i varje enskilt fall. Föreningens utgångspunkt är att om U16- eller U15-tjejer håller hög nivå ska dessa spela i U15 Dam och få sin utmaning i Damlaget. </a:t>
            </a:r>
          </a:p>
          <a:p>
            <a:r>
              <a:rPr lang="sv-SE" dirty="0">
                <a:ea typeface="+mn-lt"/>
                <a:cs typeface="+mn-lt"/>
              </a:rPr>
              <a:t>9. U15 ska bestå av U15-spelare men kan även spela U16-spelare som ej får någon istid i U16. I nästa steg ska U14-spelare kallas upp. Målsättningen är att 2 mv och 15 utespelare ska vara ombytta till U15 match.</a:t>
            </a:r>
            <a:endParaRPr lang="sv-SE" dirty="0">
              <a:cs typeface="Calibri"/>
            </a:endParaRPr>
          </a:p>
        </p:txBody>
      </p:sp>
    </p:spTree>
    <p:extLst>
      <p:ext uri="{BB962C8B-B14F-4D97-AF65-F5344CB8AC3E}">
        <p14:creationId xmlns:p14="http://schemas.microsoft.com/office/powerpoint/2010/main" val="13457902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ED19EE-36E1-4207-9624-1D7CF5239E7C}"/>
              </a:ext>
            </a:extLst>
          </p:cNvPr>
          <p:cNvSpPr>
            <a:spLocks noGrp="1"/>
          </p:cNvSpPr>
          <p:nvPr>
            <p:ph type="title"/>
          </p:nvPr>
        </p:nvSpPr>
        <p:spPr/>
        <p:txBody>
          <a:bodyPr/>
          <a:lstStyle/>
          <a:p>
            <a:r>
              <a:rPr lang="sv-SE" dirty="0">
                <a:cs typeface="Calibri Light"/>
              </a:rPr>
              <a:t>Förälder - IF Troja-Ljungby vill att ni:</a:t>
            </a:r>
            <a:endParaRPr lang="sv-SE" dirty="0"/>
          </a:p>
        </p:txBody>
      </p:sp>
      <p:sp>
        <p:nvSpPr>
          <p:cNvPr id="3" name="Platshållare för innehåll 2">
            <a:extLst>
              <a:ext uri="{FF2B5EF4-FFF2-40B4-BE49-F238E27FC236}">
                <a16:creationId xmlns:a16="http://schemas.microsoft.com/office/drawing/2014/main" id="{8B09528B-8164-439E-A041-331B17017932}"/>
              </a:ext>
            </a:extLst>
          </p:cNvPr>
          <p:cNvSpPr>
            <a:spLocks noGrp="1"/>
          </p:cNvSpPr>
          <p:nvPr>
            <p:ph idx="1"/>
          </p:nvPr>
        </p:nvSpPr>
        <p:spPr/>
        <p:txBody>
          <a:bodyPr vert="horz" lIns="91440" tIns="45720" rIns="91440" bIns="45720" rtlCol="0" anchor="t">
            <a:normAutofit fontScale="77500" lnSpcReduction="20000"/>
          </a:bodyPr>
          <a:lstStyle/>
          <a:p>
            <a:pPr marL="0" indent="0">
              <a:buNone/>
            </a:pPr>
            <a:r>
              <a:rPr lang="sv-SE" b="1" dirty="0">
                <a:ea typeface="+mn-lt"/>
                <a:cs typeface="+mn-lt"/>
              </a:rPr>
              <a:t>   Undviker att </a:t>
            </a:r>
            <a:r>
              <a:rPr lang="sv-SE" b="1" dirty="0" err="1">
                <a:ea typeface="+mn-lt"/>
                <a:cs typeface="+mn-lt"/>
              </a:rPr>
              <a:t>sätta</a:t>
            </a:r>
            <a:r>
              <a:rPr lang="sv-SE" b="1" dirty="0">
                <a:ea typeface="+mn-lt"/>
                <a:cs typeface="+mn-lt"/>
              </a:rPr>
              <a:t> negativ press </a:t>
            </a:r>
            <a:r>
              <a:rPr lang="sv-SE" b="1" dirty="0" err="1">
                <a:ea typeface="+mn-lt"/>
                <a:cs typeface="+mn-lt"/>
              </a:rPr>
              <a:t>pa</a:t>
            </a:r>
            <a:r>
              <a:rPr lang="sv-SE" b="1" dirty="0">
                <a:ea typeface="+mn-lt"/>
                <a:cs typeface="+mn-lt"/>
              </a:rPr>
              <a:t>̊ ditt barn.</a:t>
            </a:r>
            <a:br>
              <a:rPr lang="sv-SE" b="1" dirty="0">
                <a:ea typeface="+mn-lt"/>
                <a:cs typeface="+mn-lt"/>
              </a:rPr>
            </a:br>
            <a:r>
              <a:rPr lang="sv-SE" b="1" dirty="0">
                <a:ea typeface="+mn-lt"/>
                <a:cs typeface="+mn-lt"/>
              </a:rPr>
              <a:t>   Uppmuntra och </a:t>
            </a:r>
            <a:r>
              <a:rPr lang="sv-SE" b="1" dirty="0" err="1">
                <a:ea typeface="+mn-lt"/>
                <a:cs typeface="+mn-lt"/>
              </a:rPr>
              <a:t>beröm</a:t>
            </a:r>
            <a:r>
              <a:rPr lang="sv-SE" b="1" dirty="0">
                <a:ea typeface="+mn-lt"/>
                <a:cs typeface="+mn-lt"/>
              </a:rPr>
              <a:t> </a:t>
            </a:r>
            <a:r>
              <a:rPr lang="sv-SE" b="1" dirty="0" err="1">
                <a:ea typeface="+mn-lt"/>
                <a:cs typeface="+mn-lt"/>
              </a:rPr>
              <a:t>istället</a:t>
            </a:r>
            <a:r>
              <a:rPr lang="sv-SE" b="1" dirty="0">
                <a:ea typeface="+mn-lt"/>
                <a:cs typeface="+mn-lt"/>
              </a:rPr>
              <a:t> ditt barn </a:t>
            </a:r>
            <a:r>
              <a:rPr lang="sv-SE" b="1" dirty="0" err="1">
                <a:ea typeface="+mn-lt"/>
                <a:cs typeface="+mn-lt"/>
              </a:rPr>
              <a:t>för</a:t>
            </a:r>
            <a:r>
              <a:rPr lang="sv-SE" b="1" dirty="0">
                <a:ea typeface="+mn-lt"/>
                <a:cs typeface="+mn-lt"/>
              </a:rPr>
              <a:t> det han/hon </a:t>
            </a:r>
            <a:r>
              <a:rPr lang="sv-SE" b="1" dirty="0" err="1">
                <a:ea typeface="+mn-lt"/>
                <a:cs typeface="+mn-lt"/>
              </a:rPr>
              <a:t>är</a:t>
            </a:r>
            <a:r>
              <a:rPr lang="sv-SE" b="1" dirty="0">
                <a:ea typeface="+mn-lt"/>
                <a:cs typeface="+mn-lt"/>
              </a:rPr>
              <a:t> och </a:t>
            </a:r>
            <a:r>
              <a:rPr lang="sv-SE" b="1" dirty="0" err="1">
                <a:ea typeface="+mn-lt"/>
                <a:cs typeface="+mn-lt"/>
              </a:rPr>
              <a:t>för</a:t>
            </a:r>
            <a:r>
              <a:rPr lang="sv-SE" b="1" dirty="0">
                <a:ea typeface="+mn-lt"/>
                <a:cs typeface="+mn-lt"/>
              </a:rPr>
              <a:t> det han/hon </a:t>
            </a:r>
            <a:r>
              <a:rPr lang="sv-SE" b="1" dirty="0" err="1">
                <a:ea typeface="+mn-lt"/>
                <a:cs typeface="+mn-lt"/>
              </a:rPr>
              <a:t>gör</a:t>
            </a:r>
            <a:r>
              <a:rPr lang="sv-SE" b="1" dirty="0">
                <a:ea typeface="+mn-lt"/>
                <a:cs typeface="+mn-lt"/>
              </a:rPr>
              <a:t>. </a:t>
            </a:r>
            <a:endParaRPr lang="sv-SE" dirty="0">
              <a:cs typeface="Calibri" panose="020F0502020204030204"/>
            </a:endParaRPr>
          </a:p>
          <a:p>
            <a:r>
              <a:rPr lang="sv-SE" dirty="0">
                <a:ea typeface="+mn-lt"/>
                <a:cs typeface="+mn-lt"/>
              </a:rPr>
              <a:t>I samband med </a:t>
            </a:r>
            <a:r>
              <a:rPr lang="sv-SE" dirty="0" err="1">
                <a:ea typeface="+mn-lt"/>
                <a:cs typeface="+mn-lt"/>
              </a:rPr>
              <a:t>träningar</a:t>
            </a:r>
            <a:r>
              <a:rPr lang="sv-SE" dirty="0">
                <a:ea typeface="+mn-lt"/>
                <a:cs typeface="+mn-lt"/>
              </a:rPr>
              <a:t> och matcher inom </a:t>
            </a:r>
            <a:r>
              <a:rPr lang="sv-SE" dirty="0" err="1">
                <a:ea typeface="+mn-lt"/>
                <a:cs typeface="+mn-lt"/>
              </a:rPr>
              <a:t>vår</a:t>
            </a:r>
            <a:r>
              <a:rPr lang="sv-SE" dirty="0">
                <a:ea typeface="+mn-lt"/>
                <a:cs typeface="+mn-lt"/>
              </a:rPr>
              <a:t> verksamhet, hemma </a:t>
            </a:r>
            <a:r>
              <a:rPr lang="sv-SE" dirty="0" err="1">
                <a:ea typeface="+mn-lt"/>
                <a:cs typeface="+mn-lt"/>
              </a:rPr>
              <a:t>såväl</a:t>
            </a:r>
            <a:r>
              <a:rPr lang="sv-SE" dirty="0">
                <a:ea typeface="+mn-lt"/>
                <a:cs typeface="+mn-lt"/>
              </a:rPr>
              <a:t> som borta, </a:t>
            </a:r>
            <a:r>
              <a:rPr lang="sv-SE" dirty="0" err="1">
                <a:ea typeface="+mn-lt"/>
                <a:cs typeface="+mn-lt"/>
              </a:rPr>
              <a:t>uppträder</a:t>
            </a:r>
            <a:r>
              <a:rPr lang="sv-SE" dirty="0">
                <a:ea typeface="+mn-lt"/>
                <a:cs typeface="+mn-lt"/>
              </a:rPr>
              <a:t> </a:t>
            </a:r>
            <a:r>
              <a:rPr lang="sv-SE" dirty="0" err="1">
                <a:ea typeface="+mn-lt"/>
                <a:cs typeface="+mn-lt"/>
              </a:rPr>
              <a:t>pa</a:t>
            </a:r>
            <a:r>
              <a:rPr lang="sv-SE" dirty="0">
                <a:ea typeface="+mn-lt"/>
                <a:cs typeface="+mn-lt"/>
              </a:rPr>
              <a:t>̊ ett </a:t>
            </a:r>
            <a:r>
              <a:rPr lang="sv-SE" dirty="0" err="1">
                <a:ea typeface="+mn-lt"/>
                <a:cs typeface="+mn-lt"/>
              </a:rPr>
              <a:t>för</a:t>
            </a:r>
            <a:r>
              <a:rPr lang="sv-SE" dirty="0">
                <a:ea typeface="+mn-lt"/>
                <a:cs typeface="+mn-lt"/>
              </a:rPr>
              <a:t> klubben </a:t>
            </a:r>
            <a:r>
              <a:rPr lang="sv-SE" dirty="0" err="1">
                <a:ea typeface="+mn-lt"/>
                <a:cs typeface="+mn-lt"/>
              </a:rPr>
              <a:t>hedervärt</a:t>
            </a:r>
            <a:r>
              <a:rPr lang="sv-SE" dirty="0">
                <a:ea typeface="+mn-lt"/>
                <a:cs typeface="+mn-lt"/>
              </a:rPr>
              <a:t> och </a:t>
            </a:r>
            <a:r>
              <a:rPr lang="sv-SE" dirty="0" err="1">
                <a:ea typeface="+mn-lt"/>
                <a:cs typeface="+mn-lt"/>
              </a:rPr>
              <a:t>sportmannamässigt</a:t>
            </a:r>
            <a:r>
              <a:rPr lang="sv-SE" dirty="0">
                <a:ea typeface="+mn-lt"/>
                <a:cs typeface="+mn-lt"/>
              </a:rPr>
              <a:t> </a:t>
            </a:r>
            <a:r>
              <a:rPr lang="sv-SE" dirty="0" err="1">
                <a:ea typeface="+mn-lt"/>
                <a:cs typeface="+mn-lt"/>
              </a:rPr>
              <a:t>sätt</a:t>
            </a:r>
            <a:r>
              <a:rPr lang="sv-SE" dirty="0">
                <a:ea typeface="+mn-lt"/>
                <a:cs typeface="+mn-lt"/>
              </a:rPr>
              <a:t>. </a:t>
            </a:r>
            <a:endParaRPr lang="sv-SE" dirty="0"/>
          </a:p>
          <a:p>
            <a:r>
              <a:rPr lang="sv-SE" dirty="0" err="1">
                <a:ea typeface="+mn-lt"/>
                <a:cs typeface="+mn-lt"/>
              </a:rPr>
              <a:t>Lämnar</a:t>
            </a:r>
            <a:r>
              <a:rPr lang="sv-SE" dirty="0">
                <a:ea typeface="+mn-lt"/>
                <a:cs typeface="+mn-lt"/>
              </a:rPr>
              <a:t> dina eventuella </a:t>
            </a:r>
            <a:r>
              <a:rPr lang="sv-SE" dirty="0" err="1">
                <a:ea typeface="+mn-lt"/>
                <a:cs typeface="+mn-lt"/>
              </a:rPr>
              <a:t>åsikter</a:t>
            </a:r>
            <a:r>
              <a:rPr lang="sv-SE" dirty="0">
                <a:ea typeface="+mn-lt"/>
                <a:cs typeface="+mn-lt"/>
              </a:rPr>
              <a:t> om hur verksamheten bedrivs, till de ansvariga, det vill </a:t>
            </a:r>
            <a:r>
              <a:rPr lang="sv-SE" dirty="0" err="1">
                <a:ea typeface="+mn-lt"/>
                <a:cs typeface="+mn-lt"/>
              </a:rPr>
              <a:t>säga</a:t>
            </a:r>
            <a:r>
              <a:rPr lang="sv-SE" dirty="0">
                <a:ea typeface="+mn-lt"/>
                <a:cs typeface="+mn-lt"/>
              </a:rPr>
              <a:t> till ledarna inom laget eller till ungdomsansvarig. </a:t>
            </a:r>
            <a:endParaRPr lang="sv-SE" dirty="0"/>
          </a:p>
          <a:p>
            <a:r>
              <a:rPr lang="sv-SE" dirty="0">
                <a:ea typeface="+mn-lt"/>
                <a:cs typeface="+mn-lt"/>
              </a:rPr>
              <a:t>Aldrig kritiserar lagledningen negativt i direkt anslutning till match eller </a:t>
            </a:r>
            <a:r>
              <a:rPr lang="sv-SE" dirty="0" err="1">
                <a:ea typeface="+mn-lt"/>
                <a:cs typeface="+mn-lt"/>
              </a:rPr>
              <a:t>träning</a:t>
            </a:r>
            <a:r>
              <a:rPr lang="sv-SE" dirty="0">
                <a:ea typeface="+mn-lt"/>
                <a:cs typeface="+mn-lt"/>
              </a:rPr>
              <a:t>. Spara i så fall kritiken till dagen efter och </a:t>
            </a:r>
            <a:r>
              <a:rPr lang="sv-SE" dirty="0" err="1">
                <a:ea typeface="+mn-lt"/>
                <a:cs typeface="+mn-lt"/>
              </a:rPr>
              <a:t>vänd</a:t>
            </a:r>
            <a:r>
              <a:rPr lang="sv-SE" dirty="0">
                <a:ea typeface="+mn-lt"/>
                <a:cs typeface="+mn-lt"/>
              </a:rPr>
              <a:t> dig då till ledarna inom laget, ungdomsansvarig eller sportansvarig. </a:t>
            </a:r>
            <a:endParaRPr lang="sv-SE" dirty="0"/>
          </a:p>
          <a:p>
            <a:r>
              <a:rPr lang="sv-SE" dirty="0">
                <a:ea typeface="+mn-lt"/>
                <a:cs typeface="+mn-lt"/>
              </a:rPr>
              <a:t>Ansvarar </a:t>
            </a:r>
            <a:r>
              <a:rPr lang="sv-SE" dirty="0" err="1">
                <a:ea typeface="+mn-lt"/>
                <a:cs typeface="+mn-lt"/>
              </a:rPr>
              <a:t>för</a:t>
            </a:r>
            <a:r>
              <a:rPr lang="sv-SE" dirty="0">
                <a:ea typeface="+mn-lt"/>
                <a:cs typeface="+mn-lt"/>
              </a:rPr>
              <a:t> att ditt barn </a:t>
            </a:r>
            <a:r>
              <a:rPr lang="sv-SE" dirty="0" err="1">
                <a:ea typeface="+mn-lt"/>
                <a:cs typeface="+mn-lt"/>
              </a:rPr>
              <a:t>följer</a:t>
            </a:r>
            <a:r>
              <a:rPr lang="sv-SE" dirty="0">
                <a:ea typeface="+mn-lt"/>
                <a:cs typeface="+mn-lt"/>
              </a:rPr>
              <a:t> lagets och </a:t>
            </a:r>
            <a:r>
              <a:rPr lang="sv-SE" dirty="0" err="1">
                <a:ea typeface="+mn-lt"/>
                <a:cs typeface="+mn-lt"/>
              </a:rPr>
              <a:t>föreningens</a:t>
            </a:r>
            <a:r>
              <a:rPr lang="sv-SE" dirty="0">
                <a:ea typeface="+mn-lt"/>
                <a:cs typeface="+mn-lt"/>
              </a:rPr>
              <a:t> riktlinjer. </a:t>
            </a:r>
            <a:endParaRPr lang="sv-SE" dirty="0"/>
          </a:p>
          <a:p>
            <a:r>
              <a:rPr lang="sv-SE" dirty="0" err="1">
                <a:ea typeface="+mn-lt"/>
                <a:cs typeface="+mn-lt"/>
              </a:rPr>
              <a:t>Ställer</a:t>
            </a:r>
            <a:r>
              <a:rPr lang="sv-SE" dirty="0">
                <a:ea typeface="+mn-lt"/>
                <a:cs typeface="+mn-lt"/>
              </a:rPr>
              <a:t> upp </a:t>
            </a:r>
            <a:r>
              <a:rPr lang="sv-SE" dirty="0" err="1">
                <a:ea typeface="+mn-lt"/>
                <a:cs typeface="+mn-lt"/>
              </a:rPr>
              <a:t>pa</a:t>
            </a:r>
            <a:r>
              <a:rPr lang="sv-SE" dirty="0">
                <a:ea typeface="+mn-lt"/>
                <a:cs typeface="+mn-lt"/>
              </a:rPr>
              <a:t>̊ aktiviteter, som </a:t>
            </a:r>
            <a:r>
              <a:rPr lang="sv-SE" dirty="0" err="1">
                <a:ea typeface="+mn-lt"/>
                <a:cs typeface="+mn-lt"/>
              </a:rPr>
              <a:t>pa</a:t>
            </a:r>
            <a:r>
              <a:rPr lang="sv-SE" dirty="0">
                <a:ea typeface="+mn-lt"/>
                <a:cs typeface="+mn-lt"/>
              </a:rPr>
              <a:t>̊ </a:t>
            </a:r>
            <a:r>
              <a:rPr lang="sv-SE" dirty="0" err="1">
                <a:ea typeface="+mn-lt"/>
                <a:cs typeface="+mn-lt"/>
              </a:rPr>
              <a:t>något</a:t>
            </a:r>
            <a:r>
              <a:rPr lang="sv-SE" dirty="0">
                <a:ea typeface="+mn-lt"/>
                <a:cs typeface="+mn-lt"/>
              </a:rPr>
              <a:t> </a:t>
            </a:r>
            <a:r>
              <a:rPr lang="sv-SE" dirty="0" err="1">
                <a:ea typeface="+mn-lt"/>
                <a:cs typeface="+mn-lt"/>
              </a:rPr>
              <a:t>sätt</a:t>
            </a:r>
            <a:r>
              <a:rPr lang="sv-SE" dirty="0">
                <a:ea typeface="+mn-lt"/>
                <a:cs typeface="+mn-lt"/>
              </a:rPr>
              <a:t> genererar pengar till verksamheten. </a:t>
            </a:r>
            <a:endParaRPr lang="sv-SE" dirty="0"/>
          </a:p>
          <a:p>
            <a:endParaRPr lang="sv-SE" dirty="0">
              <a:cs typeface="Calibri"/>
            </a:endParaRPr>
          </a:p>
          <a:p>
            <a:r>
              <a:rPr lang="sv-SE" b="1" u="sng" dirty="0">
                <a:cs typeface="Calibri"/>
              </a:rPr>
              <a:t>Spelbara barn = god sömn och mat.</a:t>
            </a:r>
          </a:p>
          <a:p>
            <a:endParaRPr lang="sv-SE" dirty="0">
              <a:cs typeface="Calibri"/>
            </a:endParaRPr>
          </a:p>
          <a:p>
            <a:pPr marL="0" indent="0">
              <a:buNone/>
            </a:pPr>
            <a:endParaRPr lang="sv-SE" dirty="0">
              <a:cs typeface="Calibri"/>
            </a:endParaRPr>
          </a:p>
          <a:p>
            <a:endParaRPr lang="sv-SE" dirty="0">
              <a:cs typeface="Calibri"/>
            </a:endParaRPr>
          </a:p>
        </p:txBody>
      </p:sp>
    </p:spTree>
    <p:extLst>
      <p:ext uri="{BB962C8B-B14F-4D97-AF65-F5344CB8AC3E}">
        <p14:creationId xmlns:p14="http://schemas.microsoft.com/office/powerpoint/2010/main" val="1334392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E745ED2-4FF3-4053-5B0D-AB02083AF0A0}"/>
              </a:ext>
            </a:extLst>
          </p:cNvPr>
          <p:cNvSpPr>
            <a:spLocks noGrp="1"/>
          </p:cNvSpPr>
          <p:nvPr>
            <p:ph type="title"/>
          </p:nvPr>
        </p:nvSpPr>
        <p:spPr/>
        <p:txBody>
          <a:bodyPr/>
          <a:lstStyle/>
          <a:p>
            <a:r>
              <a:rPr lang="sv-SE" dirty="0">
                <a:ea typeface="Calibri Light"/>
                <a:cs typeface="Calibri Light"/>
              </a:rPr>
              <a:t>Frågor/funderingar?</a:t>
            </a:r>
            <a:endParaRPr lang="sv-SE" dirty="0"/>
          </a:p>
        </p:txBody>
      </p:sp>
      <p:sp>
        <p:nvSpPr>
          <p:cNvPr id="3" name="Platshållare för innehåll 2">
            <a:extLst>
              <a:ext uri="{FF2B5EF4-FFF2-40B4-BE49-F238E27FC236}">
                <a16:creationId xmlns:a16="http://schemas.microsoft.com/office/drawing/2014/main" id="{EB7B2248-5C4C-FF9E-A624-7109D8E8EE71}"/>
              </a:ext>
            </a:extLst>
          </p:cNvPr>
          <p:cNvSpPr>
            <a:spLocks noGrp="1"/>
          </p:cNvSpPr>
          <p:nvPr>
            <p:ph idx="1"/>
          </p:nvPr>
        </p:nvSpPr>
        <p:spPr/>
        <p:txBody>
          <a:bodyPr/>
          <a:lstStyle/>
          <a:p>
            <a:r>
              <a:rPr lang="sv-SE" dirty="0"/>
              <a:t>Hur/När meddelas körning och </a:t>
            </a:r>
            <a:r>
              <a:rPr lang="sv-SE" dirty="0" err="1"/>
              <a:t>föräldrarjobb</a:t>
            </a:r>
            <a:r>
              <a:rPr lang="sv-SE" dirty="0"/>
              <a:t>?</a:t>
            </a:r>
          </a:p>
          <a:p>
            <a:r>
              <a:rPr lang="sv-SE" dirty="0"/>
              <a:t>Hur fungerar det med HG?</a:t>
            </a:r>
          </a:p>
          <a:p>
            <a:r>
              <a:rPr lang="sv-SE" dirty="0"/>
              <a:t>När kan man beställa profilkläder?</a:t>
            </a:r>
          </a:p>
          <a:p>
            <a:r>
              <a:rPr lang="sv-SE" dirty="0"/>
              <a:t>Säsongsöversikt</a:t>
            </a:r>
            <a:r>
              <a:rPr lang="sv-SE" dirty="0" smtClean="0"/>
              <a:t>?</a:t>
            </a:r>
          </a:p>
          <a:p>
            <a:endParaRPr lang="sv-SE" dirty="0"/>
          </a:p>
        </p:txBody>
      </p:sp>
    </p:spTree>
    <p:extLst>
      <p:ext uri="{BB962C8B-B14F-4D97-AF65-F5344CB8AC3E}">
        <p14:creationId xmlns:p14="http://schemas.microsoft.com/office/powerpoint/2010/main" val="35776691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2860</TotalTime>
  <Words>774</Words>
  <Application>Microsoft Office PowerPoint</Application>
  <PresentationFormat>Widescreen</PresentationFormat>
  <Paragraphs>60</Paragraphs>
  <Slides>9</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                                                             Föräldrarmöte  U16=A1 2023/2024</vt:lpstr>
      <vt:lpstr>Ledarstab U16</vt:lpstr>
      <vt:lpstr>U16</vt:lpstr>
      <vt:lpstr>U16</vt:lpstr>
      <vt:lpstr> Verksamhetsplan IF Troja Ljungby </vt:lpstr>
      <vt:lpstr>Verksamhetsplan IF Troja Ljungby</vt:lpstr>
      <vt:lpstr> Verksamhetsplan IF Troja Ljungby </vt:lpstr>
      <vt:lpstr>Förälder - IF Troja-Ljungby vill att ni:</vt:lpstr>
      <vt:lpstr>Frågor/funderingar?</vt:lpstr>
    </vt:vector>
  </TitlesOfParts>
  <Company>Electrolux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Föräldramöte TEAM 08 2019</dc:title>
  <dc:creator>Christian Eriksson</dc:creator>
  <cp:lastModifiedBy>Wass Eric</cp:lastModifiedBy>
  <cp:revision>663</cp:revision>
  <dcterms:created xsi:type="dcterms:W3CDTF">2019-09-16T12:03:29Z</dcterms:created>
  <dcterms:modified xsi:type="dcterms:W3CDTF">2023-09-14T05:44:58Z</dcterms:modified>
</cp:coreProperties>
</file>