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8" r:id="rId3"/>
    <p:sldId id="262" r:id="rId4"/>
    <p:sldId id="260" r:id="rId5"/>
    <p:sldId id="267" r:id="rId6"/>
    <p:sldId id="268" r:id="rId7"/>
    <p:sldId id="273" r:id="rId8"/>
    <p:sldId id="274" r:id="rId9"/>
    <p:sldId id="275" r:id="rId10"/>
    <p:sldId id="276" r:id="rId11"/>
    <p:sldId id="282" r:id="rId12"/>
    <p:sldId id="280" r:id="rId13"/>
    <p:sldId id="283" r:id="rId14"/>
  </p:sldIdLst>
  <p:sldSz cx="9144000" cy="6858000" type="screen4x3"/>
  <p:notesSz cx="6797675" cy="9926638"/>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QuTktX9UiVgzSQXR1RJL1F73r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3DEB5-2E01-44C9-BC3E-2A73EA39C1DF}" v="19" dt="2021-10-22T07:57:40.772"/>
  </p1510:revLst>
</p1510:revInfo>
</file>

<file path=ppt/tableStyles.xml><?xml version="1.0" encoding="utf-8"?>
<a:tblStyleLst xmlns:a="http://schemas.openxmlformats.org/drawingml/2006/main" def="{C4CFD4CA-F052-4FD5-A8B0-191454FDCEE6}">
  <a:tblStyle styleId="{C4CFD4CA-F052-4FD5-A8B0-191454FDCEE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530"/>
  </p:normalViewPr>
  <p:slideViewPr>
    <p:cSldViewPr snapToGrid="0">
      <p:cViewPr varScale="1">
        <p:scale>
          <a:sx n="44" d="100"/>
          <a:sy n="44" d="100"/>
        </p:scale>
        <p:origin x="92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microsoft.com/office/2015/10/relationships/revisionInfo" Target="revisionInfo.xml"/><Relationship Id="rId3" Type="http://schemas.openxmlformats.org/officeDocument/2006/relationships/slide" Target="slides/slide2.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779a646bc_0_144: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4779a646bc_0_14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779a646bc_0_13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4779a646bc_0_13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75"/>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5"/>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 name="Google Shape;21;p75"/>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5"/>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5"/>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85"/>
          <p:cNvSpPr txBox="1">
            <a:spLocks noGrp="1"/>
          </p:cNvSpPr>
          <p:nvPr>
            <p:ph type="title"/>
          </p:nvPr>
        </p:nvSpPr>
        <p:spPr>
          <a:xfrm>
            <a:off x="758952" y="4572000"/>
            <a:ext cx="6784848"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Impact"/>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85"/>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rmAutofit/>
          </a:bodyPr>
          <a:lstStyle>
            <a:lvl1pPr marR="0" lvl="0" algn="l" rtl="0">
              <a:spcBef>
                <a:spcPts val="640"/>
              </a:spcBef>
              <a:spcAft>
                <a:spcPts val="0"/>
              </a:spcAft>
              <a:buClr>
                <a:schemeClr val="accent1"/>
              </a:buClr>
              <a:buSzPts val="3200"/>
              <a:buFont typeface="Arial"/>
              <a:buNone/>
              <a:defRPr sz="3200" b="0" i="0" u="none" strike="noStrike" cap="none">
                <a:solidFill>
                  <a:schemeClr val="dk2"/>
                </a:solidFill>
                <a:latin typeface="Times New Roman"/>
                <a:ea typeface="Times New Roman"/>
                <a:cs typeface="Times New Roman"/>
                <a:sym typeface="Times New Roman"/>
              </a:defRPr>
            </a:lvl1pPr>
            <a:lvl2pPr marR="0" lvl="1" algn="l" rtl="0">
              <a:spcBef>
                <a:spcPts val="560"/>
              </a:spcBef>
              <a:spcAft>
                <a:spcPts val="0"/>
              </a:spcAft>
              <a:buClr>
                <a:schemeClr val="accent1"/>
              </a:buClr>
              <a:buSzPts val="2800"/>
              <a:buFont typeface="Arial"/>
              <a:buNone/>
              <a:defRPr sz="2800" b="0" i="0" u="none" strike="noStrike" cap="none">
                <a:solidFill>
                  <a:schemeClr val="dk2"/>
                </a:solidFill>
                <a:latin typeface="Times New Roman"/>
                <a:ea typeface="Times New Roman"/>
                <a:cs typeface="Times New Roman"/>
                <a:sym typeface="Times New Roman"/>
              </a:defRPr>
            </a:lvl2pPr>
            <a:lvl3pPr marR="0" lvl="2" algn="l" rtl="0">
              <a:spcBef>
                <a:spcPts val="480"/>
              </a:spcBef>
              <a:spcAft>
                <a:spcPts val="0"/>
              </a:spcAft>
              <a:buClr>
                <a:schemeClr val="accent1"/>
              </a:buClr>
              <a:buSzPts val="2400"/>
              <a:buFont typeface="Arial"/>
              <a:buNone/>
              <a:defRPr sz="2400" b="0" i="0" u="none" strike="noStrike" cap="none">
                <a:solidFill>
                  <a:schemeClr val="dk2"/>
                </a:solidFill>
                <a:latin typeface="Times New Roman"/>
                <a:ea typeface="Times New Roman"/>
                <a:cs typeface="Times New Roman"/>
                <a:sym typeface="Times New Roman"/>
              </a:defRPr>
            </a:lvl3pPr>
            <a:lvl4pPr marR="0" lvl="3"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4pPr>
            <a:lvl5pPr marR="0" lvl="4"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5pPr>
            <a:lvl6pPr marR="0" lvl="5"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6pPr>
            <a:lvl7pPr marR="0" lvl="6"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7pPr>
            <a:lvl8pPr marR="0" lvl="7"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8pPr>
            <a:lvl9pPr marR="0" lvl="8" algn="l" rtl="0">
              <a:spcBef>
                <a:spcPts val="400"/>
              </a:spcBef>
              <a:spcAft>
                <a:spcPts val="0"/>
              </a:spcAft>
              <a:buClr>
                <a:schemeClr val="accent1"/>
              </a:buClr>
              <a:buSzPts val="2000"/>
              <a:buFont typeface="Arial"/>
              <a:buNone/>
              <a:defRPr sz="20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85"/>
          <p:cNvSpPr txBox="1">
            <a:spLocks noGrp="1"/>
          </p:cNvSpPr>
          <p:nvPr>
            <p:ph type="body" idx="1"/>
          </p:nvPr>
        </p:nvSpPr>
        <p:spPr>
          <a:xfrm>
            <a:off x="850392" y="3505200"/>
            <a:ext cx="7391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None/>
              <a:defRPr sz="18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8" name="Google Shape;88;p85"/>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5"/>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5"/>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8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86"/>
          <p:cNvSpPr txBox="1">
            <a:spLocks noGrp="1"/>
          </p:cNvSpPr>
          <p:nvPr>
            <p:ph type="body" idx="1"/>
          </p:nvPr>
        </p:nvSpPr>
        <p:spPr>
          <a:xfrm rot="5400000">
            <a:off x="2590800" y="-990600"/>
            <a:ext cx="3886200" cy="7239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86"/>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86"/>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86"/>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87"/>
          <p:cNvSpPr txBox="1">
            <a:spLocks noGrp="1"/>
          </p:cNvSpPr>
          <p:nvPr>
            <p:ph type="title"/>
          </p:nvPr>
        </p:nvSpPr>
        <p:spPr>
          <a:xfrm rot="5400000">
            <a:off x="-1028700" y="2476500"/>
            <a:ext cx="5410199"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7"/>
          <p:cNvSpPr txBox="1">
            <a:spLocks noGrp="1"/>
          </p:cNvSpPr>
          <p:nvPr>
            <p:ph type="body" idx="1"/>
          </p:nvPr>
        </p:nvSpPr>
        <p:spPr>
          <a:xfrm rot="5400000">
            <a:off x="3009900" y="266701"/>
            <a:ext cx="4876800" cy="5715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0" name="Google Shape;100;p87"/>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87"/>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87"/>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
        <p:cNvGrpSpPr/>
        <p:nvPr/>
      </p:nvGrpSpPr>
      <p:grpSpPr>
        <a:xfrm>
          <a:off x="0" y="0"/>
          <a:ext cx="0" cy="0"/>
          <a:chOff x="0" y="0"/>
          <a:chExt cx="0" cy="0"/>
        </a:xfrm>
      </p:grpSpPr>
      <p:sp>
        <p:nvSpPr>
          <p:cNvPr id="25" name="Google Shape;25;p76"/>
          <p:cNvSpPr/>
          <p:nvPr/>
        </p:nvSpPr>
        <p:spPr>
          <a:xfrm>
            <a:off x="777240" y="0"/>
            <a:ext cx="7543800" cy="304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6" name="Google Shape;26;p76"/>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8000"/>
              <a:buFont typeface="Impact"/>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6"/>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8" name="Google Shape;28;p76"/>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6"/>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6"/>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31" name="Google Shape;31;p76"/>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77"/>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262626"/>
              </a:buClr>
              <a:buSzPts val="2800"/>
              <a:buFont typeface="Impact"/>
              <a:buNone/>
              <a:defRPr/>
            </a:lvl1pPr>
            <a:lvl2pPr lvl="1" algn="l">
              <a:spcBef>
                <a:spcPts val="0"/>
              </a:spcBef>
              <a:spcAft>
                <a:spcPts val="0"/>
              </a:spcAft>
              <a:buClr>
                <a:schemeClr val="dk2"/>
              </a:buClr>
              <a:buSzPts val="2800"/>
              <a:buNone/>
              <a:defRPr/>
            </a:lvl2pPr>
            <a:lvl3pPr lvl="2" algn="l">
              <a:spcBef>
                <a:spcPts val="0"/>
              </a:spcBef>
              <a:spcAft>
                <a:spcPts val="0"/>
              </a:spcAft>
              <a:buClr>
                <a:schemeClr val="dk2"/>
              </a:buClr>
              <a:buSzPts val="2800"/>
              <a:buNone/>
              <a:defRPr/>
            </a:lvl3pPr>
            <a:lvl4pPr lvl="3" algn="l">
              <a:spcBef>
                <a:spcPts val="0"/>
              </a:spcBef>
              <a:spcAft>
                <a:spcPts val="0"/>
              </a:spcAft>
              <a:buClr>
                <a:schemeClr val="dk2"/>
              </a:buClr>
              <a:buSzPts val="2800"/>
              <a:buNone/>
              <a:defRPr/>
            </a:lvl4pPr>
            <a:lvl5pPr lvl="4" algn="l">
              <a:spcBef>
                <a:spcPts val="0"/>
              </a:spcBef>
              <a:spcAft>
                <a:spcPts val="0"/>
              </a:spcAft>
              <a:buClr>
                <a:schemeClr val="dk2"/>
              </a:buClr>
              <a:buSzPts val="2800"/>
              <a:buNone/>
              <a:defRPr/>
            </a:lvl5pPr>
            <a:lvl6pPr lvl="5" algn="l">
              <a:spcBef>
                <a:spcPts val="0"/>
              </a:spcBef>
              <a:spcAft>
                <a:spcPts val="0"/>
              </a:spcAft>
              <a:buClr>
                <a:schemeClr val="dk2"/>
              </a:buClr>
              <a:buSzPts val="2800"/>
              <a:buNone/>
              <a:defRPr/>
            </a:lvl6pPr>
            <a:lvl7pPr lvl="6" algn="l">
              <a:spcBef>
                <a:spcPts val="0"/>
              </a:spcBef>
              <a:spcAft>
                <a:spcPts val="0"/>
              </a:spcAft>
              <a:buClr>
                <a:schemeClr val="dk2"/>
              </a:buClr>
              <a:buSzPts val="2800"/>
              <a:buNone/>
              <a:defRPr/>
            </a:lvl7pPr>
            <a:lvl8pPr lvl="7" algn="l">
              <a:spcBef>
                <a:spcPts val="0"/>
              </a:spcBef>
              <a:spcAft>
                <a:spcPts val="0"/>
              </a:spcAft>
              <a:buClr>
                <a:schemeClr val="dk2"/>
              </a:buClr>
              <a:buSzPts val="2800"/>
              <a:buNone/>
              <a:defRPr/>
            </a:lvl8pPr>
            <a:lvl9pPr lvl="8" algn="l">
              <a:spcBef>
                <a:spcPts val="0"/>
              </a:spcBef>
              <a:spcAft>
                <a:spcPts val="0"/>
              </a:spcAft>
              <a:buClr>
                <a:schemeClr val="dk2"/>
              </a:buClr>
              <a:buSzPts val="2800"/>
              <a:buNone/>
              <a:defRPr/>
            </a:lvl9pPr>
          </a:lstStyle>
          <a:p>
            <a:endParaRPr/>
          </a:p>
        </p:txBody>
      </p:sp>
      <p:sp>
        <p:nvSpPr>
          <p:cNvPr id="34" name="Google Shape;34;p7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1600"/>
              </a:spcBef>
              <a:spcAft>
                <a:spcPts val="0"/>
              </a:spcAft>
              <a:buSzPts val="1400"/>
              <a:buChar char="○"/>
              <a:defRPr/>
            </a:lvl2pPr>
            <a:lvl3pPr marL="1371600" lvl="2" indent="-317500" algn="l">
              <a:spcBef>
                <a:spcPts val="1600"/>
              </a:spcBef>
              <a:spcAft>
                <a:spcPts val="0"/>
              </a:spcAft>
              <a:buSzPts val="1400"/>
              <a:buChar char="■"/>
              <a:defRPr/>
            </a:lvl3pPr>
            <a:lvl4pPr marL="1828800" lvl="3" indent="-317500" algn="l">
              <a:spcBef>
                <a:spcPts val="1600"/>
              </a:spcBef>
              <a:spcAft>
                <a:spcPts val="0"/>
              </a:spcAft>
              <a:buSzPts val="1400"/>
              <a:buChar char="●"/>
              <a:defRPr/>
            </a:lvl4pPr>
            <a:lvl5pPr marL="2286000" lvl="4" indent="-317500" algn="l">
              <a:spcBef>
                <a:spcPts val="1600"/>
              </a:spcBef>
              <a:spcAft>
                <a:spcPts val="0"/>
              </a:spcAft>
              <a:buSzPts val="1400"/>
              <a:buChar char="○"/>
              <a:defRPr/>
            </a:lvl5pPr>
            <a:lvl6pPr marL="2743200" lvl="5" indent="-317500" algn="l">
              <a:spcBef>
                <a:spcPts val="1600"/>
              </a:spcBef>
              <a:spcAft>
                <a:spcPts val="0"/>
              </a:spcAft>
              <a:buSzPts val="1400"/>
              <a:buChar char="■"/>
              <a:defRPr/>
            </a:lvl6pPr>
            <a:lvl7pPr marL="3200400" lvl="6" indent="-317500" algn="l">
              <a:spcBef>
                <a:spcPts val="1600"/>
              </a:spcBef>
              <a:spcAft>
                <a:spcPts val="0"/>
              </a:spcAft>
              <a:buSzPts val="1400"/>
              <a:buChar char="●"/>
              <a:defRPr/>
            </a:lvl7pPr>
            <a:lvl8pPr marL="3657600" lvl="7" indent="-317500" algn="l">
              <a:spcBef>
                <a:spcPts val="1600"/>
              </a:spcBef>
              <a:spcAft>
                <a:spcPts val="0"/>
              </a:spcAft>
              <a:buSzPts val="1400"/>
              <a:buChar char="○"/>
              <a:defRPr/>
            </a:lvl8pPr>
            <a:lvl9pPr marL="4114800" lvl="8" indent="-317500" algn="l">
              <a:spcBef>
                <a:spcPts val="1600"/>
              </a:spcBef>
              <a:spcAft>
                <a:spcPts val="1600"/>
              </a:spcAft>
              <a:buSzPts val="1400"/>
              <a:buChar char="■"/>
              <a:defRPr/>
            </a:lvl9pPr>
          </a:lstStyle>
          <a:p>
            <a:endParaRPr/>
          </a:p>
        </p:txBody>
      </p:sp>
      <p:sp>
        <p:nvSpPr>
          <p:cNvPr id="35" name="Google Shape;35;p7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lvl="0" indent="0" algn="r">
              <a:buClr>
                <a:srgbClr val="262626"/>
              </a:buClr>
              <a:buSzPts val="2400"/>
              <a:buFont typeface="Impact"/>
              <a:buNone/>
              <a:defRPr sz="2400">
                <a:solidFill>
                  <a:srgbClr val="262626"/>
                </a:solidFill>
                <a:latin typeface="Impact"/>
                <a:ea typeface="Impact"/>
                <a:cs typeface="Impact"/>
                <a:sym typeface="Impact"/>
              </a:defRPr>
            </a:lvl1pPr>
            <a:lvl2pPr marL="0" lvl="1" indent="0" algn="r">
              <a:buClr>
                <a:srgbClr val="262626"/>
              </a:buClr>
              <a:buSzPts val="2400"/>
              <a:buFont typeface="Impact"/>
              <a:buNone/>
              <a:defRPr sz="2400">
                <a:solidFill>
                  <a:srgbClr val="262626"/>
                </a:solidFill>
                <a:latin typeface="Impact"/>
                <a:ea typeface="Impact"/>
                <a:cs typeface="Impact"/>
                <a:sym typeface="Impact"/>
              </a:defRPr>
            </a:lvl2pPr>
            <a:lvl3pPr marL="0" lvl="2" indent="0" algn="r">
              <a:buClr>
                <a:srgbClr val="262626"/>
              </a:buClr>
              <a:buSzPts val="2400"/>
              <a:buFont typeface="Impact"/>
              <a:buNone/>
              <a:defRPr sz="2400">
                <a:solidFill>
                  <a:srgbClr val="262626"/>
                </a:solidFill>
                <a:latin typeface="Impact"/>
                <a:ea typeface="Impact"/>
                <a:cs typeface="Impact"/>
                <a:sym typeface="Impact"/>
              </a:defRPr>
            </a:lvl3pPr>
            <a:lvl4pPr marL="0" lvl="3" indent="0" algn="r">
              <a:buClr>
                <a:srgbClr val="262626"/>
              </a:buClr>
              <a:buSzPts val="2400"/>
              <a:buFont typeface="Impact"/>
              <a:buNone/>
              <a:defRPr sz="2400">
                <a:solidFill>
                  <a:srgbClr val="262626"/>
                </a:solidFill>
                <a:latin typeface="Impact"/>
                <a:ea typeface="Impact"/>
                <a:cs typeface="Impact"/>
                <a:sym typeface="Impact"/>
              </a:defRPr>
            </a:lvl4pPr>
            <a:lvl5pPr marL="0" lvl="4" indent="0" algn="r">
              <a:buClr>
                <a:srgbClr val="262626"/>
              </a:buClr>
              <a:buSzPts val="2400"/>
              <a:buFont typeface="Impact"/>
              <a:buNone/>
              <a:defRPr sz="2400">
                <a:solidFill>
                  <a:srgbClr val="262626"/>
                </a:solidFill>
                <a:latin typeface="Impact"/>
                <a:ea typeface="Impact"/>
                <a:cs typeface="Impact"/>
                <a:sym typeface="Impact"/>
              </a:defRPr>
            </a:lvl5pPr>
            <a:lvl6pPr marL="0" lvl="5" indent="0" algn="r">
              <a:buClr>
                <a:srgbClr val="262626"/>
              </a:buClr>
              <a:buSzPts val="2400"/>
              <a:buFont typeface="Impact"/>
              <a:buNone/>
              <a:defRPr sz="2400">
                <a:solidFill>
                  <a:srgbClr val="262626"/>
                </a:solidFill>
                <a:latin typeface="Impact"/>
                <a:ea typeface="Impact"/>
                <a:cs typeface="Impact"/>
                <a:sym typeface="Impact"/>
              </a:defRPr>
            </a:lvl6pPr>
            <a:lvl7pPr marL="0" lvl="6" indent="0" algn="r">
              <a:buClr>
                <a:srgbClr val="262626"/>
              </a:buClr>
              <a:buSzPts val="2400"/>
              <a:buFont typeface="Impact"/>
              <a:buNone/>
              <a:defRPr sz="2400">
                <a:solidFill>
                  <a:srgbClr val="262626"/>
                </a:solidFill>
                <a:latin typeface="Impact"/>
                <a:ea typeface="Impact"/>
                <a:cs typeface="Impact"/>
                <a:sym typeface="Impact"/>
              </a:defRPr>
            </a:lvl7pPr>
            <a:lvl8pPr marL="0" lvl="7" indent="0" algn="r">
              <a:buClr>
                <a:srgbClr val="262626"/>
              </a:buClr>
              <a:buSzPts val="2400"/>
              <a:buFont typeface="Impact"/>
              <a:buNone/>
              <a:defRPr sz="2400">
                <a:solidFill>
                  <a:srgbClr val="262626"/>
                </a:solidFill>
                <a:latin typeface="Impact"/>
                <a:ea typeface="Impact"/>
                <a:cs typeface="Impact"/>
                <a:sym typeface="Impact"/>
              </a:defRPr>
            </a:lvl8pPr>
            <a:lvl9pPr marL="0" lvl="8" indent="0" algn="r">
              <a:buClr>
                <a:srgbClr val="262626"/>
              </a:buClr>
              <a:buSzPts val="2400"/>
              <a:buFont typeface="Impact"/>
              <a:buNone/>
              <a:defRPr sz="2400">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1"/>
        <p:cNvGrpSpPr/>
        <p:nvPr/>
      </p:nvGrpSpPr>
      <p:grpSpPr>
        <a:xfrm>
          <a:off x="0" y="0"/>
          <a:ext cx="0" cy="0"/>
          <a:chOff x="0" y="0"/>
          <a:chExt cx="0" cy="0"/>
        </a:xfrm>
      </p:grpSpPr>
      <p:sp>
        <p:nvSpPr>
          <p:cNvPr id="42" name="Google Shape;42;p79"/>
          <p:cNvSpPr/>
          <p:nvPr/>
        </p:nvSpPr>
        <p:spPr>
          <a:xfrm>
            <a:off x="777240"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79"/>
          <p:cNvSpPr txBox="1">
            <a:spLocks noGrp="1"/>
          </p:cNvSpPr>
          <p:nvPr>
            <p:ph type="title"/>
          </p:nvPr>
        </p:nvSpPr>
        <p:spPr>
          <a:xfrm>
            <a:off x="762000" y="3276600"/>
            <a:ext cx="7543800" cy="1676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Impact"/>
              <a:buNone/>
              <a:defRPr sz="5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9"/>
          <p:cNvSpPr txBox="1">
            <a:spLocks noGrp="1"/>
          </p:cNvSpPr>
          <p:nvPr>
            <p:ph type="body" idx="1"/>
          </p:nvPr>
        </p:nvSpPr>
        <p:spPr>
          <a:xfrm>
            <a:off x="762000" y="4953000"/>
            <a:ext cx="6858000" cy="914400"/>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SzPts val="2800"/>
              <a:buNone/>
              <a:defRPr sz="2800">
                <a:solidFill>
                  <a:schemeClr val="dk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45" name="Google Shape;45;p79"/>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9"/>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9"/>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
        <p:nvSpPr>
          <p:cNvPr id="48" name="Google Shape;48;p79"/>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80"/>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0"/>
          <p:cNvSpPr txBox="1">
            <a:spLocks noGrp="1"/>
          </p:cNvSpPr>
          <p:nvPr>
            <p:ph type="body" idx="1"/>
          </p:nvPr>
        </p:nvSpPr>
        <p:spPr>
          <a:xfrm>
            <a:off x="762000" y="609601"/>
            <a:ext cx="3657600" cy="3767328"/>
          </a:xfrm>
          <a:prstGeom prst="rect">
            <a:avLst/>
          </a:prstGeom>
          <a:noFill/>
          <a:ln>
            <a:noFill/>
          </a:ln>
        </p:spPr>
        <p:txBody>
          <a:bodyPr spcFirstLastPara="1" wrap="square" lIns="91425" tIns="45700" rIns="91425" bIns="45700" anchor="ctr"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2" name="Google Shape;52;p80"/>
          <p:cNvSpPr txBox="1">
            <a:spLocks noGrp="1"/>
          </p:cNvSpPr>
          <p:nvPr>
            <p:ph type="body" idx="2"/>
          </p:nvPr>
        </p:nvSpPr>
        <p:spPr>
          <a:xfrm>
            <a:off x="4648200" y="609601"/>
            <a:ext cx="3657600" cy="3767328"/>
          </a:xfrm>
          <a:prstGeom prst="rect">
            <a:avLst/>
          </a:prstGeom>
          <a:noFill/>
          <a:ln>
            <a:noFill/>
          </a:ln>
        </p:spPr>
        <p:txBody>
          <a:bodyPr spcFirstLastPara="1" wrap="square" lIns="91425" tIns="45700" rIns="91425" bIns="45700" anchor="ctr"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3" name="Google Shape;53;p80"/>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0"/>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0"/>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8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Impact"/>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1"/>
          <p:cNvSpPr txBox="1">
            <a:spLocks noGrp="1"/>
          </p:cNvSpPr>
          <p:nvPr>
            <p:ph type="body" idx="1"/>
          </p:nvPr>
        </p:nvSpPr>
        <p:spPr>
          <a:xfrm>
            <a:off x="7589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Impact"/>
                <a:ea typeface="Impact"/>
                <a:cs typeface="Impact"/>
                <a:sym typeface="Impact"/>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9" name="Google Shape;59;p81"/>
          <p:cNvSpPr txBox="1">
            <a:spLocks noGrp="1"/>
          </p:cNvSpPr>
          <p:nvPr>
            <p:ph type="body" idx="2"/>
          </p:nvPr>
        </p:nvSpPr>
        <p:spPr>
          <a:xfrm>
            <a:off x="758952" y="1329264"/>
            <a:ext cx="3657600" cy="30480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0" name="Google Shape;60;p81"/>
          <p:cNvSpPr txBox="1">
            <a:spLocks noGrp="1"/>
          </p:cNvSpPr>
          <p:nvPr>
            <p:ph type="body" idx="3"/>
          </p:nvPr>
        </p:nvSpPr>
        <p:spPr>
          <a:xfrm>
            <a:off x="46451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Impact"/>
                <a:ea typeface="Impact"/>
                <a:cs typeface="Impact"/>
                <a:sym typeface="Impact"/>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1" name="Google Shape;61;p81"/>
          <p:cNvSpPr txBox="1">
            <a:spLocks noGrp="1"/>
          </p:cNvSpPr>
          <p:nvPr>
            <p:ph type="body" idx="4"/>
          </p:nvPr>
        </p:nvSpPr>
        <p:spPr>
          <a:xfrm>
            <a:off x="4645152" y="1329264"/>
            <a:ext cx="3657600" cy="30480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2" name="Google Shape;62;p81"/>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1"/>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1"/>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65" name="Google Shape;65;p81"/>
          <p:cNvCxnSpPr/>
          <p:nvPr/>
        </p:nvCxnSpPr>
        <p:spPr>
          <a:xfrm>
            <a:off x="758952" y="1249362"/>
            <a:ext cx="3657600" cy="1588"/>
          </a:xfrm>
          <a:prstGeom prst="straightConnector1">
            <a:avLst/>
          </a:prstGeom>
          <a:noFill/>
          <a:ln w="15875" cap="flat" cmpd="sng">
            <a:solidFill>
              <a:schemeClr val="accent1"/>
            </a:solidFill>
            <a:prstDash val="solid"/>
            <a:round/>
            <a:headEnd type="none" w="sm" len="sm"/>
            <a:tailEnd type="none" w="sm" len="sm"/>
          </a:ln>
        </p:spPr>
      </p:cxnSp>
      <p:cxnSp>
        <p:nvCxnSpPr>
          <p:cNvPr id="66" name="Google Shape;66;p81"/>
          <p:cNvCxnSpPr/>
          <p:nvPr/>
        </p:nvCxnSpPr>
        <p:spPr>
          <a:xfrm>
            <a:off x="4645152" y="1249362"/>
            <a:ext cx="3657600" cy="1588"/>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82"/>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2"/>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2"/>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2"/>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83"/>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3"/>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3"/>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84"/>
          <p:cNvSpPr txBox="1">
            <a:spLocks noGrp="1"/>
          </p:cNvSpPr>
          <p:nvPr>
            <p:ph type="title"/>
          </p:nvPr>
        </p:nvSpPr>
        <p:spPr>
          <a:xfrm>
            <a:off x="762000" y="4572000"/>
            <a:ext cx="6784848"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5400"/>
              <a:buFont typeface="Impact"/>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84"/>
          <p:cNvSpPr txBox="1">
            <a:spLocks noGrp="1"/>
          </p:cNvSpPr>
          <p:nvPr>
            <p:ph type="body" idx="1"/>
          </p:nvPr>
        </p:nvSpPr>
        <p:spPr>
          <a:xfrm>
            <a:off x="3710866" y="457200"/>
            <a:ext cx="4594934" cy="4114799"/>
          </a:xfrm>
          <a:prstGeom prst="rect">
            <a:avLst/>
          </a:prstGeom>
          <a:noFill/>
          <a:ln>
            <a:noFill/>
          </a:ln>
        </p:spPr>
        <p:txBody>
          <a:bodyPr spcFirstLastPara="1" wrap="square" lIns="91425" tIns="45700" rIns="91425" bIns="45700" anchor="ctr" anchorCtr="0">
            <a:normAutofit/>
          </a:bodyPr>
          <a:lstStyle>
            <a:lvl1pPr marL="457200" lvl="0" indent="-381000" algn="l">
              <a:spcBef>
                <a:spcPts val="480"/>
              </a:spcBef>
              <a:spcAft>
                <a:spcPts val="0"/>
              </a:spcAft>
              <a:buSzPts val="2400"/>
              <a:buChar char="•"/>
              <a:defRPr sz="2400"/>
            </a:lvl1pPr>
            <a:lvl2pPr marL="914400" lvl="1" indent="-368300" algn="l">
              <a:spcBef>
                <a:spcPts val="440"/>
              </a:spcBef>
              <a:spcAft>
                <a:spcPts val="0"/>
              </a:spcAft>
              <a:buSzPts val="2200"/>
              <a:buChar char="•"/>
              <a:defRPr sz="22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79" name="Google Shape;79;p84"/>
          <p:cNvSpPr txBox="1">
            <a:spLocks noGrp="1"/>
          </p:cNvSpPr>
          <p:nvPr>
            <p:ph type="body" idx="2"/>
          </p:nvPr>
        </p:nvSpPr>
        <p:spPr>
          <a:xfrm>
            <a:off x="762001" y="457200"/>
            <a:ext cx="2673657" cy="4114800"/>
          </a:xfrm>
          <a:prstGeom prst="rect">
            <a:avLst/>
          </a:prstGeom>
          <a:noFill/>
          <a:ln>
            <a:noFill/>
          </a:ln>
        </p:spPr>
        <p:txBody>
          <a:bodyPr spcFirstLastPara="1" wrap="square" lIns="91425" tIns="45700" rIns="91425" bIns="45700" anchor="ctr" anchorCtr="0">
            <a:normAutofit/>
          </a:bodyPr>
          <a:lstStyle>
            <a:lvl1pPr marL="457200" lvl="0" indent="-228600" algn="l">
              <a:spcBef>
                <a:spcPts val="420"/>
              </a:spcBef>
              <a:spcAft>
                <a:spcPts val="0"/>
              </a:spcAft>
              <a:buSzPts val="2100"/>
              <a:buNone/>
              <a:defRPr sz="2100">
                <a:solidFill>
                  <a:schemeClr val="dk2"/>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0" name="Google Shape;80;p84"/>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84"/>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4"/>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cxnSp>
        <p:nvCxnSpPr>
          <p:cNvPr id="83" name="Google Shape;83;p84"/>
          <p:cNvCxnSpPr/>
          <p:nvPr/>
        </p:nvCxnSpPr>
        <p:spPr>
          <a:xfrm rot="5400000">
            <a:off x="1677194" y="2514600"/>
            <a:ext cx="3810000" cy="1588"/>
          </a:xfrm>
          <a:prstGeom prst="straightConnector1">
            <a:avLst/>
          </a:prstGeom>
          <a:noFill/>
          <a:ln w="15875" cap="flat" cmpd="sng">
            <a:solidFill>
              <a:srgbClr val="6FA0DC"/>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graphicFrame>
        <p:nvGraphicFramePr>
          <p:cNvPr id="10" name="Google Shape;10;p74" hidden="1"/>
          <p:cNvGraphicFramePr/>
          <p:nvPr>
            <p:extLst>
              <p:ext uri="{D42A27DB-BD31-4B8C-83A1-F6EECF244321}">
                <p14:modId xmlns:p14="http://schemas.microsoft.com/office/powerpoint/2010/main" val="1604205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8" name="think-cell Slide" r:id="rId16" imgW="1588" imgH="1588" progId="TCLayout.ActiveDocument.1">
                  <p:embed/>
                </p:oleObj>
              </mc:Choice>
              <mc:Fallback>
                <p:oleObj name="think-cell Slide" r:id="rId16" imgW="1588" imgH="1588" progId="TCLayout.ActiveDocument.1">
                  <p:embed/>
                  <p:pic>
                    <p:nvPicPr>
                      <p:cNvPr id="10" name="Google Shape;10;p74" hidden="1"/>
                      <p:cNvPicPr preferRelativeResize="0"/>
                      <p:nvPr/>
                    </p:nvPicPr>
                    <p:blipFill rotWithShape="1">
                      <a:blip r:embed="rId17">
                        <a:alphaModFix/>
                      </a:blip>
                      <a:srcRect/>
                      <a:stretch/>
                    </p:blipFill>
                    <p:spPr>
                      <a:xfrm>
                        <a:off x="1588" y="1588"/>
                        <a:ext cx="1588" cy="1588"/>
                      </a:xfrm>
                      <a:prstGeom prst="rect">
                        <a:avLst/>
                      </a:prstGeom>
                      <a:noFill/>
                      <a:ln>
                        <a:noFill/>
                      </a:ln>
                    </p:spPr>
                  </p:pic>
                </p:oleObj>
              </mc:Fallback>
            </mc:AlternateContent>
          </a:graphicData>
        </a:graphic>
      </p:graphicFrame>
      <p:sp>
        <p:nvSpPr>
          <p:cNvPr id="11" name="Google Shape;11;p74"/>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262626"/>
              </a:buClr>
              <a:buSzPts val="5400"/>
              <a:buFont typeface="Impact"/>
              <a:buNone/>
              <a:defRPr sz="5400" b="0" i="0" u="none" strike="noStrike" cap="none">
                <a:solidFill>
                  <a:srgbClr val="262626"/>
                </a:solidFill>
                <a:latin typeface="Impact"/>
                <a:ea typeface="Impact"/>
                <a:cs typeface="Impact"/>
                <a:sym typeface="Impact"/>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74"/>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rm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Times New Roman"/>
                <a:ea typeface="Times New Roman"/>
                <a:cs typeface="Times New Roman"/>
                <a:sym typeface="Times New Roman"/>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Times New Roman"/>
                <a:ea typeface="Times New Roman"/>
                <a:cs typeface="Times New Roman"/>
                <a:sym typeface="Times New Roman"/>
              </a:defRPr>
            </a:lvl9pPr>
          </a:lstStyle>
          <a:p>
            <a:endParaRPr/>
          </a:p>
        </p:txBody>
      </p:sp>
      <p:sp>
        <p:nvSpPr>
          <p:cNvPr id="13" name="Google Shape;13;p74"/>
          <p:cNvSpPr txBox="1">
            <a:spLocks noGrp="1"/>
          </p:cNvSpPr>
          <p:nvPr>
            <p:ph type="dt" idx="10"/>
          </p:nvPr>
        </p:nvSpPr>
        <p:spPr>
          <a:xfrm>
            <a:off x="6248400" y="6208776"/>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1" i="0" u="none" strike="noStrike" cap="none">
                <a:solidFill>
                  <a:srgbClr val="245899"/>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74"/>
          <p:cNvSpPr txBox="1">
            <a:spLocks noGrp="1"/>
          </p:cNvSpPr>
          <p:nvPr>
            <p:ph type="ftr" idx="11"/>
          </p:nvPr>
        </p:nvSpPr>
        <p:spPr>
          <a:xfrm>
            <a:off x="761999" y="6208776"/>
            <a:ext cx="487386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245899"/>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74"/>
          <p:cNvSpPr txBox="1">
            <a:spLocks noGrp="1"/>
          </p:cNvSpPr>
          <p:nvPr>
            <p:ph type="sldNum" idx="12"/>
          </p:nvPr>
        </p:nvSpPr>
        <p:spPr>
          <a:xfrm>
            <a:off x="7620000" y="5687568"/>
            <a:ext cx="762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rgbClr val="262626"/>
                </a:solidFill>
                <a:latin typeface="Impact"/>
                <a:ea typeface="Impact"/>
                <a:cs typeface="Impact"/>
                <a:sym typeface="Impact"/>
              </a:defRPr>
            </a:lvl1pPr>
            <a:lvl2pPr marL="0" marR="0" lvl="1" indent="0" algn="r" rtl="0">
              <a:spcBef>
                <a:spcPts val="0"/>
              </a:spcBef>
              <a:buNone/>
              <a:defRPr sz="2400" b="0" i="0" u="none" strike="noStrike" cap="none">
                <a:solidFill>
                  <a:srgbClr val="262626"/>
                </a:solidFill>
                <a:latin typeface="Impact"/>
                <a:ea typeface="Impact"/>
                <a:cs typeface="Impact"/>
                <a:sym typeface="Impact"/>
              </a:defRPr>
            </a:lvl2pPr>
            <a:lvl3pPr marL="0" marR="0" lvl="2" indent="0" algn="r" rtl="0">
              <a:spcBef>
                <a:spcPts val="0"/>
              </a:spcBef>
              <a:buNone/>
              <a:defRPr sz="2400" b="0" i="0" u="none" strike="noStrike" cap="none">
                <a:solidFill>
                  <a:srgbClr val="262626"/>
                </a:solidFill>
                <a:latin typeface="Impact"/>
                <a:ea typeface="Impact"/>
                <a:cs typeface="Impact"/>
                <a:sym typeface="Impact"/>
              </a:defRPr>
            </a:lvl3pPr>
            <a:lvl4pPr marL="0" marR="0" lvl="3" indent="0" algn="r" rtl="0">
              <a:spcBef>
                <a:spcPts val="0"/>
              </a:spcBef>
              <a:buNone/>
              <a:defRPr sz="2400" b="0" i="0" u="none" strike="noStrike" cap="none">
                <a:solidFill>
                  <a:srgbClr val="262626"/>
                </a:solidFill>
                <a:latin typeface="Impact"/>
                <a:ea typeface="Impact"/>
                <a:cs typeface="Impact"/>
                <a:sym typeface="Impact"/>
              </a:defRPr>
            </a:lvl4pPr>
            <a:lvl5pPr marL="0" marR="0" lvl="4" indent="0" algn="r" rtl="0">
              <a:spcBef>
                <a:spcPts val="0"/>
              </a:spcBef>
              <a:buNone/>
              <a:defRPr sz="2400" b="0" i="0" u="none" strike="noStrike" cap="none">
                <a:solidFill>
                  <a:srgbClr val="262626"/>
                </a:solidFill>
                <a:latin typeface="Impact"/>
                <a:ea typeface="Impact"/>
                <a:cs typeface="Impact"/>
                <a:sym typeface="Impact"/>
              </a:defRPr>
            </a:lvl5pPr>
            <a:lvl6pPr marL="0" marR="0" lvl="5" indent="0" algn="r" rtl="0">
              <a:spcBef>
                <a:spcPts val="0"/>
              </a:spcBef>
              <a:buNone/>
              <a:defRPr sz="2400" b="0" i="0" u="none" strike="noStrike" cap="none">
                <a:solidFill>
                  <a:srgbClr val="262626"/>
                </a:solidFill>
                <a:latin typeface="Impact"/>
                <a:ea typeface="Impact"/>
                <a:cs typeface="Impact"/>
                <a:sym typeface="Impact"/>
              </a:defRPr>
            </a:lvl6pPr>
            <a:lvl7pPr marL="0" marR="0" lvl="6" indent="0" algn="r" rtl="0">
              <a:spcBef>
                <a:spcPts val="0"/>
              </a:spcBef>
              <a:buNone/>
              <a:defRPr sz="2400" b="0" i="0" u="none" strike="noStrike" cap="none">
                <a:solidFill>
                  <a:srgbClr val="262626"/>
                </a:solidFill>
                <a:latin typeface="Impact"/>
                <a:ea typeface="Impact"/>
                <a:cs typeface="Impact"/>
                <a:sym typeface="Impact"/>
              </a:defRPr>
            </a:lvl7pPr>
            <a:lvl8pPr marL="0" marR="0" lvl="7" indent="0" algn="r" rtl="0">
              <a:spcBef>
                <a:spcPts val="0"/>
              </a:spcBef>
              <a:buNone/>
              <a:defRPr sz="2400" b="0" i="0" u="none" strike="noStrike" cap="none">
                <a:solidFill>
                  <a:srgbClr val="262626"/>
                </a:solidFill>
                <a:latin typeface="Impact"/>
                <a:ea typeface="Impact"/>
                <a:cs typeface="Impact"/>
                <a:sym typeface="Impact"/>
              </a:defRPr>
            </a:lvl8pPr>
            <a:lvl9pPr marL="0" marR="0" lvl="8" indent="0" algn="r" rtl="0">
              <a:spcBef>
                <a:spcPts val="0"/>
              </a:spcBef>
              <a:buNone/>
              <a:defRPr sz="2400" b="0" i="0" u="none" strike="noStrike" cap="none">
                <a:solidFill>
                  <a:srgbClr val="262626"/>
                </a:solidFill>
                <a:latin typeface="Impact"/>
                <a:ea typeface="Impact"/>
                <a:cs typeface="Impact"/>
                <a:sym typeface="Impact"/>
              </a:defRPr>
            </a:lvl9pPr>
          </a:lstStyle>
          <a:p>
            <a:pPr marL="0" lvl="0" indent="0" algn="r" rtl="0">
              <a:spcBef>
                <a:spcPts val="0"/>
              </a:spcBef>
              <a:spcAft>
                <a:spcPts val="0"/>
              </a:spcAft>
              <a:buNone/>
            </a:pPr>
            <a:fld id="{00000000-1234-1234-1234-123412341234}" type="slidenum">
              <a:rPr lang="sv-SE"/>
              <a:t>‹#›</a:t>
            </a:fld>
            <a:endParaRPr/>
          </a:p>
        </p:txBody>
      </p:sp>
      <p:sp>
        <p:nvSpPr>
          <p:cNvPr id="16" name="Google Shape;16;p74"/>
          <p:cNvSpPr/>
          <p:nvPr/>
        </p:nvSpPr>
        <p:spPr>
          <a:xfrm>
            <a:off x="777250" y="0"/>
            <a:ext cx="7543800" cy="584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 name="Google Shape;17;p74"/>
          <p:cNvSpPr/>
          <p:nvPr/>
        </p:nvSpPr>
        <p:spPr>
          <a:xfrm>
            <a:off x="777240" y="6172200"/>
            <a:ext cx="7543800" cy="274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8000"/>
              <a:buFont typeface="Impact"/>
              <a:buNone/>
            </a:pPr>
            <a:r>
              <a:rPr lang="sv-SE" dirty="0"/>
              <a:t>Informationsmöte </a:t>
            </a:r>
            <a:br>
              <a:rPr lang="sv-SE" dirty="0"/>
            </a:br>
            <a:r>
              <a:rPr lang="sv-SE" sz="1400" dirty="0"/>
              <a:t>Spelare/Föräldrar</a:t>
            </a:r>
            <a:endParaRPr dirty="0"/>
          </a:p>
        </p:txBody>
      </p:sp>
      <p:sp>
        <p:nvSpPr>
          <p:cNvPr id="108" name="Google Shape;108;p2"/>
          <p:cNvSpPr txBox="1">
            <a:spLocks noGrp="1"/>
          </p:cNvSpPr>
          <p:nvPr>
            <p:ph type="body" idx="1"/>
          </p:nvPr>
        </p:nvSpPr>
        <p:spPr>
          <a:xfrm>
            <a:off x="876300" y="4820575"/>
            <a:ext cx="7391400" cy="39152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560"/>
              </a:spcBef>
              <a:spcAft>
                <a:spcPts val="0"/>
              </a:spcAft>
              <a:buSzPts val="2800"/>
              <a:buNone/>
            </a:pPr>
            <a:r>
              <a:rPr lang="sv-SE" dirty="0"/>
              <a:t>2021-10-17</a:t>
            </a:r>
            <a:endParaRPr dirty="0"/>
          </a:p>
        </p:txBody>
      </p:sp>
      <p:pic>
        <p:nvPicPr>
          <p:cNvPr id="4" name="Picture 3">
            <a:extLst>
              <a:ext uri="{FF2B5EF4-FFF2-40B4-BE49-F238E27FC236}">
                <a16:creationId xmlns:a16="http://schemas.microsoft.com/office/drawing/2014/main" id="{B2067254-B107-4B6F-A826-2ACE4E44DE91}"/>
              </a:ext>
            </a:extLst>
          </p:cNvPr>
          <p:cNvPicPr>
            <a:picLocks noChangeAspect="1"/>
          </p:cNvPicPr>
          <p:nvPr/>
        </p:nvPicPr>
        <p:blipFill>
          <a:blip r:embed="rId4"/>
          <a:stretch>
            <a:fillRect/>
          </a:stretch>
        </p:blipFill>
        <p:spPr>
          <a:xfrm>
            <a:off x="6926207" y="5789392"/>
            <a:ext cx="1341493" cy="855970"/>
          </a:xfrm>
          <a:prstGeom prst="rect">
            <a:avLst/>
          </a:prstGeom>
        </p:spPr>
      </p:pic>
      <p:pic>
        <p:nvPicPr>
          <p:cNvPr id="7" name="Picture 6">
            <a:extLst>
              <a:ext uri="{FF2B5EF4-FFF2-40B4-BE49-F238E27FC236}">
                <a16:creationId xmlns:a16="http://schemas.microsoft.com/office/drawing/2014/main" id="{02DAC1BB-D3F9-4A9A-AC5F-484CAB29BD61}"/>
              </a:ext>
            </a:extLst>
          </p:cNvPr>
          <p:cNvPicPr>
            <a:picLocks noChangeAspect="1"/>
          </p:cNvPicPr>
          <p:nvPr/>
        </p:nvPicPr>
        <p:blipFill>
          <a:blip r:embed="rId5"/>
          <a:stretch>
            <a:fillRect/>
          </a:stretch>
        </p:blipFill>
        <p:spPr>
          <a:xfrm>
            <a:off x="1114426" y="440071"/>
            <a:ext cx="6784848" cy="4014456"/>
          </a:xfrm>
          <a:prstGeom prst="rect">
            <a:avLst/>
          </a:prstGeom>
        </p:spPr>
      </p:pic>
      <p:pic>
        <p:nvPicPr>
          <p:cNvPr id="2" name="Picture 1">
            <a:extLst>
              <a:ext uri="{FF2B5EF4-FFF2-40B4-BE49-F238E27FC236}">
                <a16:creationId xmlns:a16="http://schemas.microsoft.com/office/drawing/2014/main" id="{F684C090-A778-4ED3-903D-EE01AE6DC23E}"/>
              </a:ext>
            </a:extLst>
          </p:cNvPr>
          <p:cNvPicPr>
            <a:picLocks noChangeAspect="1"/>
          </p:cNvPicPr>
          <p:nvPr/>
        </p:nvPicPr>
        <p:blipFill>
          <a:blip r:embed="rId6"/>
          <a:stretch>
            <a:fillRect/>
          </a:stretch>
        </p:blipFill>
        <p:spPr>
          <a:xfrm>
            <a:off x="5750454" y="2202921"/>
            <a:ext cx="1310746" cy="1153062"/>
          </a:xfrm>
          <a:prstGeom prst="rect">
            <a:avLst/>
          </a:prstGeom>
        </p:spPr>
      </p:pic>
      <p:pic>
        <p:nvPicPr>
          <p:cNvPr id="9" name="Picture 8">
            <a:extLst>
              <a:ext uri="{FF2B5EF4-FFF2-40B4-BE49-F238E27FC236}">
                <a16:creationId xmlns:a16="http://schemas.microsoft.com/office/drawing/2014/main" id="{A670C6F5-55CE-46BF-A5E9-370DD4B296C5}"/>
              </a:ext>
            </a:extLst>
          </p:cNvPr>
          <p:cNvPicPr>
            <a:picLocks noChangeAspect="1"/>
          </p:cNvPicPr>
          <p:nvPr/>
        </p:nvPicPr>
        <p:blipFill>
          <a:blip r:embed="rId6"/>
          <a:stretch>
            <a:fillRect/>
          </a:stretch>
        </p:blipFill>
        <p:spPr>
          <a:xfrm>
            <a:off x="8267700" y="5827006"/>
            <a:ext cx="711108" cy="7807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760775" y="724050"/>
            <a:ext cx="7139100" cy="307325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SzPts val="2000"/>
              <a:buChar char="•"/>
            </a:pPr>
            <a:r>
              <a:rPr lang="sv-SE" sz="2000" dirty="0">
                <a:solidFill>
                  <a:schemeClr val="tx1"/>
                </a:solidFill>
              </a:rPr>
              <a:t>Division 2 Norra </a:t>
            </a:r>
          </a:p>
          <a:p>
            <a:pPr marL="457200" lvl="0" indent="-355600" algn="l" rtl="0">
              <a:spcBef>
                <a:spcPts val="0"/>
              </a:spcBef>
              <a:spcAft>
                <a:spcPts val="0"/>
              </a:spcAft>
              <a:buSzPts val="2000"/>
              <a:buChar char="•"/>
            </a:pPr>
            <a:r>
              <a:rPr lang="sv-SE" sz="2000" dirty="0">
                <a:solidFill>
                  <a:schemeClr val="tx1"/>
                </a:solidFill>
              </a:rPr>
              <a:t>3 x 20 min</a:t>
            </a:r>
          </a:p>
          <a:p>
            <a:pPr marL="457200" lvl="0" indent="-355600" algn="l" rtl="0">
              <a:spcBef>
                <a:spcPts val="0"/>
              </a:spcBef>
              <a:spcAft>
                <a:spcPts val="0"/>
              </a:spcAft>
              <a:buSzPts val="2000"/>
              <a:buChar char="•"/>
            </a:pPr>
            <a:r>
              <a:rPr lang="sv-SE" sz="2000" dirty="0">
                <a:solidFill>
                  <a:schemeClr val="tx1"/>
                </a:solidFill>
              </a:rPr>
              <a:t>6 Lag (Timrå/Sundsvall/Nolby Dam, Husum HK, IF Björklöven, Clemensnäs HC, Luleå HK, Kiruna IF)</a:t>
            </a:r>
          </a:p>
          <a:p>
            <a:pPr marL="457200" lvl="0" indent="-355600" algn="l" rtl="0">
              <a:spcBef>
                <a:spcPts val="0"/>
              </a:spcBef>
              <a:spcAft>
                <a:spcPts val="0"/>
              </a:spcAft>
              <a:buSzPts val="2000"/>
              <a:buChar char="•"/>
            </a:pPr>
            <a:r>
              <a:rPr lang="sv-SE" sz="2000" dirty="0">
                <a:solidFill>
                  <a:schemeClr val="tx1"/>
                </a:solidFill>
              </a:rPr>
              <a:t>10 matcher</a:t>
            </a:r>
          </a:p>
          <a:p>
            <a:pPr marL="457200" marR="0" lvl="0" indent="-355600" algn="l" rtl="0">
              <a:lnSpc>
                <a:spcPct val="100000"/>
              </a:lnSpc>
              <a:spcBef>
                <a:spcPts val="0"/>
              </a:spcBef>
              <a:spcAft>
                <a:spcPts val="0"/>
              </a:spcAft>
              <a:buSzPts val="2000"/>
              <a:buChar char="•"/>
            </a:pPr>
            <a:r>
              <a:rPr lang="sv-SE" sz="2000" dirty="0">
                <a:solidFill>
                  <a:schemeClr val="tx1"/>
                </a:solidFill>
              </a:rPr>
              <a:t>Dubbelmatcher </a:t>
            </a:r>
          </a:p>
          <a:p>
            <a:pPr marL="457200" marR="0" lvl="0" indent="-355600" algn="l" rtl="0">
              <a:lnSpc>
                <a:spcPct val="100000"/>
              </a:lnSpc>
              <a:spcBef>
                <a:spcPts val="0"/>
              </a:spcBef>
              <a:spcAft>
                <a:spcPts val="0"/>
              </a:spcAft>
              <a:buSzPts val="2000"/>
              <a:buChar char="•"/>
            </a:pPr>
            <a:r>
              <a:rPr lang="sv-SE" sz="1800" dirty="0">
                <a:solidFill>
                  <a:schemeClr val="tx1"/>
                </a:solidFill>
              </a:rPr>
              <a:t>Tankar </a:t>
            </a:r>
            <a:r>
              <a:rPr lang="sv-SE" sz="1800" b="1" dirty="0">
                <a:solidFill>
                  <a:schemeClr val="tx1"/>
                </a:solidFill>
              </a:rPr>
              <a:t>kring</a:t>
            </a:r>
            <a:r>
              <a:rPr lang="sv-SE" sz="1800" dirty="0">
                <a:solidFill>
                  <a:schemeClr val="tx1"/>
                </a:solidFill>
              </a:rPr>
              <a:t> laguttagningar och positioner vid match</a:t>
            </a:r>
            <a:endParaRPr lang="sv-SE" sz="1600" dirty="0">
              <a:solidFill>
                <a:schemeClr val="tx1"/>
              </a:solidFill>
            </a:endParaRPr>
          </a:p>
          <a:p>
            <a:pPr marL="457200" marR="0" lvl="0" indent="-355600" algn="l" rtl="0">
              <a:lnSpc>
                <a:spcPct val="100000"/>
              </a:lnSpc>
              <a:spcBef>
                <a:spcPts val="0"/>
              </a:spcBef>
              <a:spcAft>
                <a:spcPts val="0"/>
              </a:spcAft>
              <a:buSzPts val="2000"/>
              <a:buChar char="•"/>
            </a:pPr>
            <a:r>
              <a:rPr lang="sv-SE" sz="1800" dirty="0">
                <a:solidFill>
                  <a:schemeClr val="tx1"/>
                </a:solidFill>
              </a:rPr>
              <a:t>Sista svarstid på kallelse vid match</a:t>
            </a:r>
            <a:endParaRPr lang="sv-SE" sz="1600" dirty="0">
              <a:solidFill>
                <a:schemeClr val="tx1"/>
              </a:solidFill>
            </a:endParaRPr>
          </a:p>
          <a:p>
            <a:pPr marL="101600" marR="0" lvl="0" indent="0" algn="l" rtl="0">
              <a:lnSpc>
                <a:spcPct val="100000"/>
              </a:lnSpc>
              <a:spcBef>
                <a:spcPts val="0"/>
              </a:spcBef>
              <a:spcAft>
                <a:spcPts val="0"/>
              </a:spcAft>
              <a:buSzPts val="2000"/>
              <a:buNone/>
            </a:pPr>
            <a:endParaRPr sz="2000" dirty="0"/>
          </a:p>
        </p:txBody>
      </p:sp>
      <p:sp>
        <p:nvSpPr>
          <p:cNvPr id="258" name="Google Shape;258;p22"/>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dirty="0"/>
              <a:t>Matcher</a:t>
            </a:r>
            <a:r>
              <a:rPr lang="sv-SE" sz="2400" dirty="0"/>
              <a:t> - Serien</a:t>
            </a:r>
            <a:endParaRPr sz="2400" dirty="0"/>
          </a:p>
        </p:txBody>
      </p:sp>
      <p:pic>
        <p:nvPicPr>
          <p:cNvPr id="2" name="Picture 1">
            <a:extLst>
              <a:ext uri="{FF2B5EF4-FFF2-40B4-BE49-F238E27FC236}">
                <a16:creationId xmlns:a16="http://schemas.microsoft.com/office/drawing/2014/main" id="{500070A8-ACEE-452C-AA38-45649A460E2D}"/>
              </a:ext>
            </a:extLst>
          </p:cNvPr>
          <p:cNvPicPr>
            <a:picLocks noChangeAspect="1"/>
          </p:cNvPicPr>
          <p:nvPr/>
        </p:nvPicPr>
        <p:blipFill>
          <a:blip r:embed="rId3"/>
          <a:stretch>
            <a:fillRect/>
          </a:stretch>
        </p:blipFill>
        <p:spPr>
          <a:xfrm>
            <a:off x="6909275" y="5744104"/>
            <a:ext cx="1981200" cy="923925"/>
          </a:xfrm>
          <a:prstGeom prst="rect">
            <a:avLst/>
          </a:prstGeom>
        </p:spPr>
      </p:pic>
      <p:sp>
        <p:nvSpPr>
          <p:cNvPr id="3" name="TextBox 2">
            <a:extLst>
              <a:ext uri="{FF2B5EF4-FFF2-40B4-BE49-F238E27FC236}">
                <a16:creationId xmlns:a16="http://schemas.microsoft.com/office/drawing/2014/main" id="{633653CB-2935-49EB-9FA6-7BD46C664491}"/>
              </a:ext>
            </a:extLst>
          </p:cNvPr>
          <p:cNvSpPr txBox="1"/>
          <p:nvPr/>
        </p:nvSpPr>
        <p:spPr>
          <a:xfrm>
            <a:off x="1126067" y="3674533"/>
            <a:ext cx="7061200" cy="954107"/>
          </a:xfrm>
          <a:prstGeom prst="rect">
            <a:avLst/>
          </a:prstGeom>
          <a:noFill/>
        </p:spPr>
        <p:txBody>
          <a:bodyPr wrap="square" rtlCol="0">
            <a:spAutoFit/>
          </a:bodyPr>
          <a:lstStyle/>
          <a:p>
            <a:r>
              <a:rPr lang="sv-SE" dirty="0">
                <a:solidFill>
                  <a:srgbClr val="0070C0"/>
                </a:solidFill>
              </a:rPr>
              <a:t>Laguttagning kommer att ske till varje enskild match. Det är tränarna som bestämmer och tar ut laget.</a:t>
            </a:r>
          </a:p>
          <a:p>
            <a:endParaRPr lang="sv-SE" dirty="0"/>
          </a:p>
          <a:p>
            <a:endParaRPr lang="sv-SE"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body" idx="1"/>
          </p:nvPr>
        </p:nvSpPr>
        <p:spPr>
          <a:xfrm>
            <a:off x="762000" y="685800"/>
            <a:ext cx="7817100" cy="3886200"/>
          </a:xfrm>
          <a:prstGeom prst="rect">
            <a:avLst/>
          </a:prstGeom>
          <a:noFill/>
          <a:ln>
            <a:noFill/>
          </a:ln>
        </p:spPr>
        <p:txBody>
          <a:bodyPr spcFirstLastPara="1" wrap="square" lIns="91425" tIns="45700" rIns="91425" bIns="45700" anchor="ctr" anchorCtr="0">
            <a:normAutofit/>
          </a:bodyPr>
          <a:lstStyle/>
          <a:p>
            <a:pPr marL="274320" lvl="0" indent="-223520" algn="l" rtl="0">
              <a:spcBef>
                <a:spcPts val="0"/>
              </a:spcBef>
              <a:spcAft>
                <a:spcPts val="0"/>
              </a:spcAft>
              <a:buSzPts val="2000"/>
              <a:buChar char="•"/>
            </a:pPr>
            <a:r>
              <a:rPr lang="sv-SE" sz="2000" dirty="0">
                <a:solidFill>
                  <a:schemeClr val="tx1"/>
                </a:solidFill>
              </a:rPr>
              <a:t>Information distribueras i första hand med nyhetsutskick via laget.se</a:t>
            </a:r>
            <a:endParaRPr sz="2000" dirty="0">
              <a:solidFill>
                <a:schemeClr val="tx1"/>
              </a:solidFill>
            </a:endParaRPr>
          </a:p>
          <a:p>
            <a:pPr marL="274320" lvl="0" indent="-223520" algn="l" rtl="0">
              <a:spcBef>
                <a:spcPts val="0"/>
              </a:spcBef>
              <a:spcAft>
                <a:spcPts val="0"/>
              </a:spcAft>
              <a:buSzPts val="2000"/>
              <a:buChar char="•"/>
            </a:pPr>
            <a:r>
              <a:rPr lang="sv-SE" sz="2000" dirty="0">
                <a:solidFill>
                  <a:schemeClr val="tx1"/>
                </a:solidFill>
              </a:rPr>
              <a:t>SMS kan användas för ex. påminnelser eller brådskande ärenden</a:t>
            </a:r>
            <a:endParaRPr sz="2000" dirty="0">
              <a:solidFill>
                <a:schemeClr val="tx1"/>
              </a:solidFill>
            </a:endParaRPr>
          </a:p>
          <a:p>
            <a:pPr marL="914400" lvl="0" indent="-355600" algn="l" rtl="0">
              <a:spcBef>
                <a:spcPts val="0"/>
              </a:spcBef>
              <a:spcAft>
                <a:spcPts val="0"/>
              </a:spcAft>
              <a:buSzPts val="2000"/>
              <a:buChar char="-"/>
            </a:pPr>
            <a:r>
              <a:rPr lang="sv-SE" sz="1800" dirty="0">
                <a:solidFill>
                  <a:schemeClr val="tx1"/>
                </a:solidFill>
              </a:rPr>
              <a:t>Även ok för föräldrar då man behöver nå många</a:t>
            </a:r>
            <a:endParaRPr sz="1800" dirty="0">
              <a:solidFill>
                <a:schemeClr val="tx1"/>
              </a:solidFill>
            </a:endParaRPr>
          </a:p>
          <a:p>
            <a:pPr marL="914400" lvl="0" indent="-355600" algn="l" rtl="0">
              <a:spcBef>
                <a:spcPts val="0"/>
              </a:spcBef>
              <a:spcAft>
                <a:spcPts val="0"/>
              </a:spcAft>
              <a:buSzPts val="2000"/>
              <a:buChar char="-"/>
            </a:pPr>
            <a:r>
              <a:rPr lang="sv-SE" sz="1800" dirty="0">
                <a:solidFill>
                  <a:schemeClr val="tx1"/>
                </a:solidFill>
              </a:rPr>
              <a:t>Undvik information som kan tas direkt med ledare eller annan förälder  </a:t>
            </a:r>
            <a:endParaRPr sz="2000" dirty="0">
              <a:solidFill>
                <a:schemeClr val="tx1"/>
              </a:solidFill>
            </a:endParaRPr>
          </a:p>
          <a:p>
            <a:pPr marL="274320" lvl="0" indent="-223520" algn="l" rtl="0">
              <a:spcBef>
                <a:spcPts val="0"/>
              </a:spcBef>
              <a:spcAft>
                <a:spcPts val="0"/>
              </a:spcAft>
              <a:buSzPts val="2000"/>
              <a:buChar char="•"/>
            </a:pPr>
            <a:r>
              <a:rPr lang="sv-SE" sz="2000" dirty="0">
                <a:solidFill>
                  <a:schemeClr val="tx1"/>
                </a:solidFill>
              </a:rPr>
              <a:t>Kontrollera kontaktuppgifter på laget</a:t>
            </a:r>
            <a:endParaRPr sz="2000" dirty="0">
              <a:solidFill>
                <a:schemeClr val="tx1"/>
              </a:solidFill>
            </a:endParaRPr>
          </a:p>
          <a:p>
            <a:pPr marL="274320" lvl="0" indent="-223520" algn="l" rtl="0">
              <a:spcBef>
                <a:spcPts val="0"/>
              </a:spcBef>
              <a:spcAft>
                <a:spcPts val="0"/>
              </a:spcAft>
              <a:buSzPts val="2000"/>
              <a:buChar char="•"/>
            </a:pPr>
            <a:r>
              <a:rPr lang="sv-SE" sz="2000" dirty="0">
                <a:solidFill>
                  <a:schemeClr val="tx1"/>
                </a:solidFill>
              </a:rPr>
              <a:t>Prenumerera på kalendern</a:t>
            </a:r>
            <a:endParaRPr sz="2000" dirty="0">
              <a:solidFill>
                <a:schemeClr val="tx1"/>
              </a:solidFill>
            </a:endParaRPr>
          </a:p>
          <a:p>
            <a:pPr marL="50800" marR="0" lvl="0" indent="0" algn="l" rtl="0">
              <a:lnSpc>
                <a:spcPct val="100000"/>
              </a:lnSpc>
              <a:spcBef>
                <a:spcPts val="0"/>
              </a:spcBef>
              <a:spcAft>
                <a:spcPts val="0"/>
              </a:spcAft>
              <a:buClr>
                <a:schemeClr val="accent1"/>
              </a:buClr>
              <a:buSzPts val="2000"/>
              <a:buNone/>
            </a:pPr>
            <a:endParaRPr sz="2000" dirty="0"/>
          </a:p>
        </p:txBody>
      </p:sp>
      <p:pic>
        <p:nvPicPr>
          <p:cNvPr id="303" name="Google Shape;303;p31"/>
          <p:cNvPicPr preferRelativeResize="0"/>
          <p:nvPr/>
        </p:nvPicPr>
        <p:blipFill rotWithShape="1">
          <a:blip r:embed="rId3">
            <a:alphaModFix/>
          </a:blip>
          <a:srcRect/>
          <a:stretch/>
        </p:blipFill>
        <p:spPr>
          <a:xfrm>
            <a:off x="2552656" y="4027524"/>
            <a:ext cx="3095625" cy="1476375"/>
          </a:xfrm>
          <a:prstGeom prst="rect">
            <a:avLst/>
          </a:prstGeom>
          <a:noFill/>
          <a:ln>
            <a:noFill/>
          </a:ln>
        </p:spPr>
      </p:pic>
      <p:sp>
        <p:nvSpPr>
          <p:cNvPr id="304" name="Google Shape;304;p31"/>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a:t>Informationsutskick</a:t>
            </a:r>
            <a:endParaRPr sz="4000"/>
          </a:p>
        </p:txBody>
      </p:sp>
      <p:pic>
        <p:nvPicPr>
          <p:cNvPr id="2" name="Picture 1">
            <a:extLst>
              <a:ext uri="{FF2B5EF4-FFF2-40B4-BE49-F238E27FC236}">
                <a16:creationId xmlns:a16="http://schemas.microsoft.com/office/drawing/2014/main" id="{BDECEA2A-718F-4890-BA27-582FCD18B3C3}"/>
              </a:ext>
            </a:extLst>
          </p:cNvPr>
          <p:cNvPicPr>
            <a:picLocks noChangeAspect="1"/>
          </p:cNvPicPr>
          <p:nvPr/>
        </p:nvPicPr>
        <p:blipFill>
          <a:blip r:embed="rId4"/>
          <a:stretch>
            <a:fillRect/>
          </a:stretch>
        </p:blipFill>
        <p:spPr>
          <a:xfrm>
            <a:off x="6891867" y="5710237"/>
            <a:ext cx="1981200" cy="923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7"/>
          <p:cNvSpPr txBox="1">
            <a:spLocks noGrp="1"/>
          </p:cNvSpPr>
          <p:nvPr>
            <p:ph type="body" idx="1"/>
          </p:nvPr>
        </p:nvSpPr>
        <p:spPr>
          <a:xfrm>
            <a:off x="673200" y="725573"/>
            <a:ext cx="7797600" cy="2776200"/>
          </a:xfrm>
          <a:prstGeom prst="rect">
            <a:avLst/>
          </a:prstGeom>
          <a:noFill/>
          <a:ln>
            <a:noFill/>
          </a:ln>
        </p:spPr>
        <p:txBody>
          <a:bodyPr spcFirstLastPara="1" wrap="square" lIns="91425" tIns="45700" rIns="91425" bIns="45700" anchor="ctr" anchorCtr="0">
            <a:normAutofit/>
          </a:bodyPr>
          <a:lstStyle/>
          <a:p>
            <a:pPr marL="274320" lvl="0" indent="-312420" algn="l" rtl="0">
              <a:spcBef>
                <a:spcPts val="0"/>
              </a:spcBef>
              <a:spcAft>
                <a:spcPts val="0"/>
              </a:spcAft>
              <a:buSzPts val="2400"/>
              <a:buChar char="•"/>
            </a:pPr>
            <a:r>
              <a:rPr lang="sv-SE" dirty="0"/>
              <a:t>Domarutbildning erbjuds till tjejerna(ungdomslag) i varje moderförening.</a:t>
            </a:r>
          </a:p>
          <a:p>
            <a:pPr marL="0" lvl="0" indent="0" algn="l" rtl="0">
              <a:spcBef>
                <a:spcPts val="0"/>
              </a:spcBef>
              <a:spcAft>
                <a:spcPts val="0"/>
              </a:spcAft>
              <a:buSzPts val="2400"/>
              <a:buNone/>
            </a:pPr>
            <a:endParaRPr dirty="0"/>
          </a:p>
          <a:p>
            <a:pPr marL="274320" lvl="0" indent="-312420" algn="l" rtl="0">
              <a:spcBef>
                <a:spcPts val="0"/>
              </a:spcBef>
              <a:spcAft>
                <a:spcPts val="0"/>
              </a:spcAft>
              <a:buSzPts val="2400"/>
              <a:buChar char="•"/>
            </a:pPr>
            <a:endParaRPr dirty="0"/>
          </a:p>
          <a:p>
            <a:pPr marL="274320" lvl="0" indent="-121920" algn="l" rtl="0">
              <a:spcBef>
                <a:spcPts val="480"/>
              </a:spcBef>
              <a:spcAft>
                <a:spcPts val="0"/>
              </a:spcAft>
              <a:buSzPts val="2400"/>
              <a:buNone/>
            </a:pPr>
            <a:endParaRPr dirty="0"/>
          </a:p>
          <a:p>
            <a:pPr marL="114300" lvl="0" indent="0" algn="l" rtl="0">
              <a:spcBef>
                <a:spcPts val="480"/>
              </a:spcBef>
              <a:spcAft>
                <a:spcPts val="0"/>
              </a:spcAft>
              <a:buSzPts val="2400"/>
              <a:buNone/>
            </a:pPr>
            <a:endParaRPr dirty="0"/>
          </a:p>
        </p:txBody>
      </p:sp>
      <p:sp>
        <p:nvSpPr>
          <p:cNvPr id="288" name="Google Shape;288;p27"/>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dirty="0"/>
              <a:t>Domare</a:t>
            </a:r>
            <a:r>
              <a:rPr lang="sv-SE" sz="2000" dirty="0"/>
              <a:t>(Föreningsdomare)</a:t>
            </a:r>
            <a:endParaRPr sz="2000" dirty="0"/>
          </a:p>
        </p:txBody>
      </p:sp>
      <p:pic>
        <p:nvPicPr>
          <p:cNvPr id="2" name="Picture 1">
            <a:extLst>
              <a:ext uri="{FF2B5EF4-FFF2-40B4-BE49-F238E27FC236}">
                <a16:creationId xmlns:a16="http://schemas.microsoft.com/office/drawing/2014/main" id="{CB0142F9-F1F9-4F05-A7C1-3CB39D5182FA}"/>
              </a:ext>
            </a:extLst>
          </p:cNvPr>
          <p:cNvPicPr>
            <a:picLocks noChangeAspect="1"/>
          </p:cNvPicPr>
          <p:nvPr/>
        </p:nvPicPr>
        <p:blipFill>
          <a:blip r:embed="rId3"/>
          <a:stretch>
            <a:fillRect/>
          </a:stretch>
        </p:blipFill>
        <p:spPr>
          <a:xfrm>
            <a:off x="6951133" y="5670464"/>
            <a:ext cx="1981200" cy="9239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27EE7E2-3BC1-411E-B2E8-49045C2B7886}"/>
              </a:ext>
            </a:extLst>
          </p:cNvPr>
          <p:cNvGraphicFramePr>
            <a:graphicFrameLocks noChangeAspect="1"/>
          </p:cNvGraphicFramePr>
          <p:nvPr>
            <p:custDataLst>
              <p:tags r:id="rId2"/>
            </p:custDataLst>
            <p:extLst>
              <p:ext uri="{D42A27DB-BD31-4B8C-83A1-F6EECF244321}">
                <p14:modId xmlns:p14="http://schemas.microsoft.com/office/powerpoint/2010/main" val="9534127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5"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A27EE7E2-3BC1-411E-B2E8-49045C2B78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9BC2EBCD-479F-45C3-A360-681B78C93F8F}"/>
              </a:ext>
            </a:extLst>
          </p:cNvPr>
          <p:cNvSpPr>
            <a:spLocks noGrp="1"/>
          </p:cNvSpPr>
          <p:nvPr>
            <p:ph type="body" idx="1"/>
          </p:nvPr>
        </p:nvSpPr>
        <p:spPr/>
        <p:txBody>
          <a:bodyPr>
            <a:normAutofit/>
          </a:bodyPr>
          <a:lstStyle/>
          <a:p>
            <a:pPr marL="114300" indent="0">
              <a:buNone/>
            </a:pPr>
            <a:r>
              <a:rPr lang="sv-SE" sz="7200" dirty="0">
                <a:solidFill>
                  <a:schemeClr val="tx1"/>
                </a:solidFill>
              </a:rPr>
              <a:t>Övrigt?</a:t>
            </a:r>
          </a:p>
        </p:txBody>
      </p:sp>
      <p:pic>
        <p:nvPicPr>
          <p:cNvPr id="2" name="Picture 1">
            <a:extLst>
              <a:ext uri="{FF2B5EF4-FFF2-40B4-BE49-F238E27FC236}">
                <a16:creationId xmlns:a16="http://schemas.microsoft.com/office/drawing/2014/main" id="{16F269E5-E8D5-400B-A1EA-5955A8B0293B}"/>
              </a:ext>
            </a:extLst>
          </p:cNvPr>
          <p:cNvPicPr>
            <a:picLocks noChangeAspect="1"/>
          </p:cNvPicPr>
          <p:nvPr/>
        </p:nvPicPr>
        <p:blipFill>
          <a:blip r:embed="rId6"/>
          <a:stretch>
            <a:fillRect/>
          </a:stretch>
        </p:blipFill>
        <p:spPr>
          <a:xfrm>
            <a:off x="6798733" y="5710237"/>
            <a:ext cx="1981200" cy="923925"/>
          </a:xfrm>
          <a:prstGeom prst="rect">
            <a:avLst/>
          </a:prstGeom>
        </p:spPr>
      </p:pic>
      <p:sp>
        <p:nvSpPr>
          <p:cNvPr id="3" name="TextBox 2">
            <a:extLst>
              <a:ext uri="{FF2B5EF4-FFF2-40B4-BE49-F238E27FC236}">
                <a16:creationId xmlns:a16="http://schemas.microsoft.com/office/drawing/2014/main" id="{DE5C5322-18F1-4B27-88E5-39C4F3B6AE0E}"/>
              </a:ext>
            </a:extLst>
          </p:cNvPr>
          <p:cNvSpPr txBox="1"/>
          <p:nvPr/>
        </p:nvSpPr>
        <p:spPr>
          <a:xfrm>
            <a:off x="1109133" y="3649133"/>
            <a:ext cx="7416800" cy="1600438"/>
          </a:xfrm>
          <a:prstGeom prst="rect">
            <a:avLst/>
          </a:prstGeom>
          <a:noFill/>
        </p:spPr>
        <p:txBody>
          <a:bodyPr wrap="square" rtlCol="0">
            <a:spAutoFit/>
          </a:bodyPr>
          <a:lstStyle/>
          <a:p>
            <a:r>
              <a:rPr lang="sv-SE" dirty="0"/>
              <a:t>Det kom en fråga om man var intresserad av samåkning och vi bestämde att vi skulle starta en Messengergrupp inom kort.</a:t>
            </a:r>
          </a:p>
          <a:p>
            <a:endParaRPr lang="sv-SE" dirty="0"/>
          </a:p>
          <a:p>
            <a:r>
              <a:rPr lang="sv-SE" dirty="0"/>
              <a:t>Vi pratade även om hur viktigt det är att äta rätt när man tränar hårt och om det var något som vi skulle  kunna ta upp i laget. Det vi kommer att göra är att höra med </a:t>
            </a:r>
            <a:r>
              <a:rPr lang="sv-SE" dirty="0" err="1"/>
              <a:t>fystränare</a:t>
            </a:r>
            <a:r>
              <a:rPr lang="sv-SE" dirty="0"/>
              <a:t> Andreas om han på ett </a:t>
            </a:r>
            <a:r>
              <a:rPr lang="sv-SE" dirty="0" err="1"/>
              <a:t>fyspass</a:t>
            </a:r>
            <a:r>
              <a:rPr lang="sv-SE" dirty="0"/>
              <a:t> eller utöver kunna hålla en föreläsning för tjejerna om näringslära, vad de behöver äta och hur viktigt det är med bra dygnsvila.</a:t>
            </a:r>
          </a:p>
        </p:txBody>
      </p:sp>
    </p:spTree>
    <p:extLst>
      <p:ext uri="{BB962C8B-B14F-4D97-AF65-F5344CB8AC3E}">
        <p14:creationId xmlns:p14="http://schemas.microsoft.com/office/powerpoint/2010/main" val="307947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3" descr="C:\Users\ulkj01\AppData\Local\Microsoft\Windows\Temporary Internet Files\Content.IE5\WDKCRFI1\MP900387202[1].jpg"/>
          <p:cNvPicPr preferRelativeResize="0"/>
          <p:nvPr/>
        </p:nvPicPr>
        <p:blipFill rotWithShape="1">
          <a:blip r:embed="rId3">
            <a:alphaModFix/>
          </a:blip>
          <a:srcRect/>
          <a:stretch/>
        </p:blipFill>
        <p:spPr>
          <a:xfrm>
            <a:off x="4644008" y="3140968"/>
            <a:ext cx="3672408" cy="3024336"/>
          </a:xfrm>
          <a:prstGeom prst="rect">
            <a:avLst/>
          </a:prstGeom>
          <a:noFill/>
          <a:ln>
            <a:noFill/>
          </a:ln>
        </p:spPr>
      </p:pic>
      <p:sp>
        <p:nvSpPr>
          <p:cNvPr id="122" name="Google Shape;122;p3"/>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262626"/>
              </a:buClr>
              <a:buSzPts val="5400"/>
              <a:buFont typeface="Impact"/>
              <a:buNone/>
            </a:pPr>
            <a:r>
              <a:rPr lang="sv-SE" sz="4000"/>
              <a:t>Agenda</a:t>
            </a:r>
            <a:endParaRPr sz="4000"/>
          </a:p>
        </p:txBody>
      </p:sp>
      <p:sp>
        <p:nvSpPr>
          <p:cNvPr id="123" name="Google Shape;123;p3"/>
          <p:cNvSpPr txBox="1">
            <a:spLocks noGrp="1"/>
          </p:cNvSpPr>
          <p:nvPr>
            <p:ph type="body" idx="1"/>
          </p:nvPr>
        </p:nvSpPr>
        <p:spPr>
          <a:xfrm>
            <a:off x="393600" y="785100"/>
            <a:ext cx="6254850" cy="5529300"/>
          </a:xfrm>
          <a:prstGeom prst="rect">
            <a:avLst/>
          </a:prstGeom>
          <a:noFill/>
          <a:ln>
            <a:noFill/>
          </a:ln>
        </p:spPr>
        <p:txBody>
          <a:bodyPr spcFirstLastPara="1" wrap="square" lIns="91425" tIns="45700" rIns="91425" bIns="45700" anchor="ctr" anchorCtr="0">
            <a:normAutofit/>
          </a:bodyPr>
          <a:lstStyle/>
          <a:p>
            <a:pPr marL="594360" lvl="1" indent="-274319" algn="l" rtl="0">
              <a:lnSpc>
                <a:spcPct val="80000"/>
              </a:lnSpc>
              <a:spcBef>
                <a:spcPts val="560"/>
              </a:spcBef>
              <a:spcAft>
                <a:spcPts val="0"/>
              </a:spcAft>
              <a:buSzPts val="2800"/>
              <a:buChar char="•"/>
            </a:pPr>
            <a:r>
              <a:rPr lang="sv-SE" sz="2400" dirty="0"/>
              <a:t>Organisation Timrå/Sundsvall/Nolby Dam</a:t>
            </a:r>
          </a:p>
          <a:p>
            <a:pPr marL="594360" lvl="1" indent="-274319">
              <a:lnSpc>
                <a:spcPct val="80000"/>
              </a:lnSpc>
              <a:spcBef>
                <a:spcPts val="560"/>
              </a:spcBef>
              <a:buSzPts val="2800"/>
            </a:pPr>
            <a:r>
              <a:rPr lang="sv-SE" sz="2400" dirty="0"/>
              <a:t>Föreningsinformation</a:t>
            </a:r>
          </a:p>
          <a:p>
            <a:pPr marL="594360" lvl="1" indent="-274319" algn="l" rtl="0">
              <a:lnSpc>
                <a:spcPct val="80000"/>
              </a:lnSpc>
              <a:spcBef>
                <a:spcPts val="560"/>
              </a:spcBef>
              <a:spcAft>
                <a:spcPts val="0"/>
              </a:spcAft>
              <a:buSzPts val="2800"/>
              <a:buChar char="•"/>
            </a:pPr>
            <a:r>
              <a:rPr lang="sv-SE" sz="2400" dirty="0"/>
              <a:t>Ekonomi</a:t>
            </a:r>
            <a:endParaRPr sz="2400" dirty="0"/>
          </a:p>
          <a:p>
            <a:pPr marL="594360" lvl="1" indent="-274319" algn="l" rtl="0">
              <a:lnSpc>
                <a:spcPct val="80000"/>
              </a:lnSpc>
              <a:spcBef>
                <a:spcPts val="560"/>
              </a:spcBef>
              <a:spcAft>
                <a:spcPts val="0"/>
              </a:spcAft>
              <a:buSzPts val="2800"/>
              <a:buChar char="•"/>
            </a:pPr>
            <a:r>
              <a:rPr lang="sv-SE" sz="2400" dirty="0"/>
              <a:t>Material</a:t>
            </a:r>
            <a:endParaRPr sz="2400" dirty="0"/>
          </a:p>
          <a:p>
            <a:pPr marL="594360" lvl="1" indent="-274319" algn="l" rtl="0">
              <a:lnSpc>
                <a:spcPct val="80000"/>
              </a:lnSpc>
              <a:spcBef>
                <a:spcPts val="560"/>
              </a:spcBef>
              <a:spcAft>
                <a:spcPts val="0"/>
              </a:spcAft>
              <a:buSzPts val="2800"/>
              <a:buChar char="•"/>
            </a:pPr>
            <a:r>
              <a:rPr lang="sv-SE" sz="2400" dirty="0"/>
              <a:t>Träningar</a:t>
            </a:r>
            <a:endParaRPr sz="2400" dirty="0"/>
          </a:p>
          <a:p>
            <a:pPr marL="594360" lvl="1" indent="-274319" algn="l" rtl="0">
              <a:lnSpc>
                <a:spcPct val="80000"/>
              </a:lnSpc>
              <a:spcBef>
                <a:spcPts val="560"/>
              </a:spcBef>
              <a:spcAft>
                <a:spcPts val="0"/>
              </a:spcAft>
              <a:buSzPts val="2800"/>
              <a:buChar char="•"/>
            </a:pPr>
            <a:r>
              <a:rPr lang="sv-SE" sz="2400" dirty="0"/>
              <a:t>Matcher</a:t>
            </a:r>
          </a:p>
          <a:p>
            <a:pPr marL="594360" lvl="1" indent="-274319">
              <a:lnSpc>
                <a:spcPct val="80000"/>
              </a:lnSpc>
              <a:spcBef>
                <a:spcPts val="560"/>
              </a:spcBef>
              <a:buSzPts val="2800"/>
            </a:pPr>
            <a:r>
              <a:rPr lang="sv-SE" sz="2400" dirty="0"/>
              <a:t>Informationsutskick laget</a:t>
            </a:r>
            <a:endParaRPr sz="2400" dirty="0"/>
          </a:p>
          <a:p>
            <a:pPr marL="320041" lvl="1" indent="0" algn="l" rtl="0">
              <a:lnSpc>
                <a:spcPct val="80000"/>
              </a:lnSpc>
              <a:spcBef>
                <a:spcPts val="560"/>
              </a:spcBef>
              <a:spcAft>
                <a:spcPts val="0"/>
              </a:spcAft>
              <a:buSzPts val="2800"/>
              <a:buNone/>
            </a:pPr>
            <a:endParaRPr sz="2400" dirty="0"/>
          </a:p>
          <a:p>
            <a:pPr marL="0" lvl="0" indent="0" algn="l" rtl="0">
              <a:lnSpc>
                <a:spcPct val="80000"/>
              </a:lnSpc>
              <a:spcBef>
                <a:spcPts val="336"/>
              </a:spcBef>
              <a:spcAft>
                <a:spcPts val="0"/>
              </a:spcAft>
              <a:buSzPts val="1679"/>
              <a:buNone/>
            </a:pPr>
            <a:r>
              <a:rPr lang="sv-SE" sz="1679" dirty="0"/>
              <a:t>			</a:t>
            </a:r>
            <a:endParaRPr dirty="0"/>
          </a:p>
        </p:txBody>
      </p:sp>
      <p:pic>
        <p:nvPicPr>
          <p:cNvPr id="2" name="Picture 1">
            <a:extLst>
              <a:ext uri="{FF2B5EF4-FFF2-40B4-BE49-F238E27FC236}">
                <a16:creationId xmlns:a16="http://schemas.microsoft.com/office/drawing/2014/main" id="{DF204100-CDE3-482B-A063-D3BDFBA5FB6E}"/>
              </a:ext>
            </a:extLst>
          </p:cNvPr>
          <p:cNvPicPr>
            <a:picLocks noChangeAspect="1"/>
          </p:cNvPicPr>
          <p:nvPr/>
        </p:nvPicPr>
        <p:blipFill>
          <a:blip r:embed="rId4"/>
          <a:stretch>
            <a:fillRect/>
          </a:stretch>
        </p:blipFill>
        <p:spPr>
          <a:xfrm>
            <a:off x="6993466" y="5703341"/>
            <a:ext cx="1981200" cy="9239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p4"/>
          <p:cNvGraphicFramePr/>
          <p:nvPr>
            <p:extLst>
              <p:ext uri="{D42A27DB-BD31-4B8C-83A1-F6EECF244321}">
                <p14:modId xmlns:p14="http://schemas.microsoft.com/office/powerpoint/2010/main" val="4008353871"/>
              </p:ext>
            </p:extLst>
          </p:nvPr>
        </p:nvGraphicFramePr>
        <p:xfrm>
          <a:off x="789251" y="1008543"/>
          <a:ext cx="6336700" cy="4793078"/>
        </p:xfrm>
        <a:graphic>
          <a:graphicData uri="http://schemas.openxmlformats.org/drawingml/2006/table">
            <a:tbl>
              <a:tblPr firstRow="1" firstCol="1" bandRow="1">
                <a:noFill/>
                <a:tableStyleId>{C4CFD4CA-F052-4FD5-A8B0-191454FDCEE6}</a:tableStyleId>
              </a:tblPr>
              <a:tblGrid>
                <a:gridCol w="3240350">
                  <a:extLst>
                    <a:ext uri="{9D8B030D-6E8A-4147-A177-3AD203B41FA5}">
                      <a16:colId xmlns:a16="http://schemas.microsoft.com/office/drawing/2014/main" val="20000"/>
                    </a:ext>
                  </a:extLst>
                </a:gridCol>
                <a:gridCol w="3096350">
                  <a:extLst>
                    <a:ext uri="{9D8B030D-6E8A-4147-A177-3AD203B41FA5}">
                      <a16:colId xmlns:a16="http://schemas.microsoft.com/office/drawing/2014/main" val="20001"/>
                    </a:ext>
                  </a:extLst>
                </a:gridCol>
              </a:tblGrid>
              <a:tr h="121800">
                <a:tc>
                  <a:txBody>
                    <a:bodyPr/>
                    <a:lstStyle/>
                    <a:p>
                      <a:pPr marL="0" marR="0" lvl="0" indent="0" algn="l" rtl="0">
                        <a:lnSpc>
                          <a:spcPct val="115000"/>
                        </a:lnSpc>
                        <a:spcBef>
                          <a:spcPts val="0"/>
                        </a:spcBef>
                        <a:spcAft>
                          <a:spcPts val="0"/>
                        </a:spcAft>
                        <a:buNone/>
                      </a:pPr>
                      <a:r>
                        <a:rPr lang="sv-SE" sz="1500" u="none" strike="noStrike" cap="none"/>
                        <a:t>Roll</a:t>
                      </a:r>
                      <a:endParaRPr sz="1500" u="none" strike="noStrike" cap="none">
                        <a:solidFill>
                          <a:srgbClr val="943634"/>
                        </a:solidFill>
                        <a:latin typeface="Calibri"/>
                        <a:ea typeface="Calibri"/>
                        <a:cs typeface="Calibri"/>
                        <a:sym typeface="Calibri"/>
                      </a:endParaRPr>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a:solidFill>
                            <a:schemeClr val="lt1"/>
                          </a:solidFill>
                        </a:rPr>
                        <a:t>Namn</a:t>
                      </a:r>
                      <a:endParaRPr sz="1500" u="none" strike="noStrike" cap="none">
                        <a:solidFill>
                          <a:schemeClr val="lt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0"/>
                  </a:ext>
                </a:extLst>
              </a:tr>
              <a:tr h="307025">
                <a:tc>
                  <a:txBody>
                    <a:bodyPr/>
                    <a:lstStyle/>
                    <a:p>
                      <a:pPr marL="0" marR="0" lvl="0" indent="0" algn="l" rtl="0">
                        <a:lnSpc>
                          <a:spcPct val="115000"/>
                        </a:lnSpc>
                        <a:spcBef>
                          <a:spcPts val="0"/>
                        </a:spcBef>
                        <a:spcAft>
                          <a:spcPts val="0"/>
                        </a:spcAft>
                        <a:buNone/>
                      </a:pPr>
                      <a:r>
                        <a:rPr lang="sv-SE" sz="1500" b="1" u="none" strike="noStrike" cap="none" dirty="0"/>
                        <a:t>Huvudtränare</a:t>
                      </a:r>
                      <a:endParaRPr sz="1500" b="1" u="none" strike="noStrike" cap="none" dirty="0">
                        <a:solidFill>
                          <a:srgbClr val="943634"/>
                        </a:solidFill>
                        <a:latin typeface="Calibri"/>
                        <a:ea typeface="Calibri"/>
                        <a:cs typeface="Calibri"/>
                        <a:sym typeface="Calibri"/>
                      </a:endParaRPr>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Henrik Cedergren</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1"/>
                  </a:ext>
                </a:extLst>
              </a:tr>
              <a:tr h="259700">
                <a:tc>
                  <a:txBody>
                    <a:bodyPr/>
                    <a:lstStyle/>
                    <a:p>
                      <a:pPr marL="0" marR="0" lvl="0" indent="0" algn="l" rtl="0">
                        <a:lnSpc>
                          <a:spcPct val="115000"/>
                        </a:lnSpc>
                        <a:spcBef>
                          <a:spcPts val="0"/>
                        </a:spcBef>
                        <a:spcAft>
                          <a:spcPts val="0"/>
                        </a:spcAft>
                        <a:buNone/>
                      </a:pPr>
                      <a:r>
                        <a:rPr lang="sv-SE" sz="1500" u="none" strike="noStrike" cap="none" dirty="0">
                          <a:solidFill>
                            <a:schemeClr val="bg1"/>
                          </a:solidFill>
                          <a:latin typeface="Calibri"/>
                          <a:ea typeface="Calibri"/>
                          <a:cs typeface="Calibri"/>
                          <a:sym typeface="Calibri"/>
                        </a:rPr>
                        <a:t>Tränare</a:t>
                      </a:r>
                      <a:endParaRPr sz="1500" u="none" strike="noStrike" cap="none" dirty="0">
                        <a:solidFill>
                          <a:schemeClr val="bg1"/>
                        </a:solidFill>
                        <a:latin typeface="Calibri"/>
                        <a:ea typeface="Calibri"/>
                        <a:cs typeface="Calibri"/>
                        <a:sym typeface="Calibri"/>
                      </a:endParaRPr>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Julia </a:t>
                      </a:r>
                      <a:r>
                        <a:rPr lang="sv-SE" sz="1500" u="none" strike="noStrike" cap="none" dirty="0" err="1">
                          <a:solidFill>
                            <a:schemeClr val="dk1"/>
                          </a:solidFill>
                          <a:latin typeface="Calibri"/>
                          <a:ea typeface="Calibri"/>
                          <a:cs typeface="Calibri"/>
                          <a:sym typeface="Calibri"/>
                        </a:rPr>
                        <a:t>Kaldensjö</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2"/>
                  </a:ext>
                </a:extLst>
              </a:tr>
              <a:tr h="221425">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sv-SE" sz="1500" b="1" u="none" strike="noStrike" cap="none" dirty="0">
                          <a:solidFill>
                            <a:schemeClr val="lt1"/>
                          </a:solidFill>
                          <a:latin typeface="Times New Roman"/>
                          <a:ea typeface="Times New Roman"/>
                          <a:cs typeface="Times New Roman"/>
                          <a:sym typeface="Times New Roman"/>
                        </a:rPr>
                        <a:t>Assisterande tränare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Viktor Lundgren</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3"/>
                  </a:ext>
                </a:extLst>
              </a:tr>
              <a:tr h="277612">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Assisterande tränare /</a:t>
                      </a:r>
                      <a:r>
                        <a:rPr lang="sv-SE" sz="1500" b="1" u="none" strike="noStrike" cap="none" dirty="0" err="1">
                          <a:solidFill>
                            <a:schemeClr val="lt1"/>
                          </a:solidFill>
                          <a:latin typeface="Times New Roman"/>
                          <a:ea typeface="Times New Roman"/>
                          <a:cs typeface="Times New Roman"/>
                          <a:sym typeface="Times New Roman"/>
                        </a:rPr>
                        <a:t>Mv</a:t>
                      </a:r>
                      <a:r>
                        <a:rPr lang="sv-SE" sz="1500" b="1" u="none" strike="noStrike" cap="none" dirty="0">
                          <a:solidFill>
                            <a:schemeClr val="lt1"/>
                          </a:solidFill>
                          <a:latin typeface="Times New Roman"/>
                          <a:ea typeface="Times New Roman"/>
                          <a:cs typeface="Times New Roman"/>
                          <a:sym typeface="Times New Roman"/>
                        </a:rPr>
                        <a:t>-tränare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lvl="0" indent="0" algn="l" rtl="0">
                        <a:lnSpc>
                          <a:spcPct val="115000"/>
                        </a:lnSpc>
                        <a:spcBef>
                          <a:spcPts val="0"/>
                        </a:spcBef>
                        <a:spcAft>
                          <a:spcPts val="0"/>
                        </a:spcAft>
                        <a:buNone/>
                      </a:pPr>
                      <a:r>
                        <a:rPr lang="sv-SE" sz="1500" dirty="0">
                          <a:latin typeface="Calibri"/>
                          <a:ea typeface="Calibri"/>
                          <a:cs typeface="Calibri"/>
                          <a:sym typeface="Calibri"/>
                        </a:rPr>
                        <a:t>Jonna Kågström</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4"/>
                  </a:ext>
                </a:extLst>
              </a:tr>
              <a:tr h="277612">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Målvaktstränare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Patrik Johannesson</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121822900"/>
                  </a:ext>
                </a:extLst>
              </a:tr>
              <a:tr h="221425">
                <a:tc>
                  <a:txBody>
                    <a:bodyPr/>
                    <a:lstStyle/>
                    <a:p>
                      <a:pPr marL="0" marR="0" lvl="0" indent="0" algn="l" rtl="0">
                        <a:lnSpc>
                          <a:spcPct val="115000"/>
                        </a:lnSpc>
                        <a:spcBef>
                          <a:spcPts val="0"/>
                        </a:spcBef>
                        <a:spcAft>
                          <a:spcPts val="0"/>
                        </a:spcAft>
                        <a:buNone/>
                      </a:pPr>
                      <a:r>
                        <a:rPr lang="sv-SE" sz="1500" b="1" u="none" strike="noStrike" cap="none" dirty="0" err="1">
                          <a:solidFill>
                            <a:schemeClr val="lt1"/>
                          </a:solidFill>
                          <a:latin typeface="Times New Roman"/>
                          <a:ea typeface="Times New Roman"/>
                          <a:cs typeface="Times New Roman"/>
                          <a:sym typeface="Times New Roman"/>
                        </a:rPr>
                        <a:t>Fystränare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lvl="0" indent="0" algn="l" rtl="0">
                        <a:lnSpc>
                          <a:spcPct val="115000"/>
                        </a:lnSpc>
                        <a:spcBef>
                          <a:spcPts val="0"/>
                        </a:spcBef>
                        <a:spcAft>
                          <a:spcPts val="0"/>
                        </a:spcAft>
                        <a:buNone/>
                      </a:pPr>
                      <a:r>
                        <a:rPr lang="sv-SE" dirty="0">
                          <a:latin typeface="Calibri" panose="020F0502020204030204" pitchFamily="34" charset="0"/>
                          <a:cs typeface="Calibri" panose="020F0502020204030204" pitchFamily="34" charset="0"/>
                        </a:rPr>
                        <a:t>Andreas Modin</a:t>
                      </a:r>
                      <a:endParaRPr dirty="0">
                        <a:latin typeface="Calibri" panose="020F0502020204030204" pitchFamily="34" charset="0"/>
                        <a:cs typeface="Calibri" panose="020F0502020204030204" pitchFamily="34" charset="0"/>
                      </a:endParaRPr>
                    </a:p>
                  </a:txBody>
                  <a:tcPr marL="43325" marR="43325" marT="0" marB="0"/>
                </a:tc>
                <a:extLst>
                  <a:ext uri="{0D108BD9-81ED-4DB2-BD59-A6C34878D82A}">
                    <a16:rowId xmlns:a16="http://schemas.microsoft.com/office/drawing/2014/main" val="10005"/>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Lagledare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lvl="0" indent="0" algn="l" rtl="0">
                        <a:lnSpc>
                          <a:spcPct val="115000"/>
                        </a:lnSpc>
                        <a:spcBef>
                          <a:spcPts val="0"/>
                        </a:spcBef>
                        <a:spcAft>
                          <a:spcPts val="0"/>
                        </a:spcAft>
                        <a:buNone/>
                      </a:pPr>
                      <a:r>
                        <a:rPr lang="sv-SE" dirty="0">
                          <a:latin typeface="Calibri" panose="020F0502020204030204" pitchFamily="34" charset="0"/>
                          <a:cs typeface="Calibri" panose="020F0502020204030204" pitchFamily="34" charset="0"/>
                        </a:rPr>
                        <a:t>Annica Dahlin</a:t>
                      </a:r>
                      <a:endParaRPr dirty="0">
                        <a:latin typeface="Calibri" panose="020F0502020204030204" pitchFamily="34" charset="0"/>
                        <a:cs typeface="Calibri" panose="020F0502020204030204" pitchFamily="34" charset="0"/>
                      </a:endParaRPr>
                    </a:p>
                  </a:txBody>
                  <a:tcPr marL="43325" marR="43325" marT="0" marB="0"/>
                </a:tc>
                <a:extLst>
                  <a:ext uri="{0D108BD9-81ED-4DB2-BD59-A6C34878D82A}">
                    <a16:rowId xmlns:a16="http://schemas.microsoft.com/office/drawing/2014/main" val="3825930304"/>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Materialförvaltare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lvl="0" indent="0" algn="l" rtl="0">
                        <a:lnSpc>
                          <a:spcPct val="115000"/>
                        </a:lnSpc>
                        <a:spcBef>
                          <a:spcPts val="0"/>
                        </a:spcBef>
                        <a:spcAft>
                          <a:spcPts val="0"/>
                        </a:spcAft>
                        <a:buNone/>
                      </a:pPr>
                      <a:r>
                        <a:rPr lang="sv-SE" dirty="0">
                          <a:latin typeface="Calibri" panose="020F0502020204030204" pitchFamily="34" charset="0"/>
                          <a:cs typeface="Calibri" panose="020F0502020204030204" pitchFamily="34" charset="0"/>
                        </a:rPr>
                        <a:t>Örjan Larsson</a:t>
                      </a:r>
                      <a:endParaRPr dirty="0">
                        <a:latin typeface="Calibri" panose="020F0502020204030204" pitchFamily="34" charset="0"/>
                        <a:cs typeface="Calibri" panose="020F0502020204030204" pitchFamily="34" charset="0"/>
                      </a:endParaRPr>
                    </a:p>
                  </a:txBody>
                  <a:tcPr marL="43325" marR="43325" marT="0" marB="0"/>
                </a:tc>
                <a:extLst>
                  <a:ext uri="{0D108BD9-81ED-4DB2-BD59-A6C34878D82A}">
                    <a16:rowId xmlns:a16="http://schemas.microsoft.com/office/drawing/2014/main" val="1333890984"/>
                  </a:ext>
                </a:extLst>
              </a:tr>
              <a:tr h="221425">
                <a:tc>
                  <a:txBody>
                    <a:bodyPr/>
                    <a:lstStyle/>
                    <a:p>
                      <a:pPr marL="0" lvl="0" indent="0" algn="l" rtl="0">
                        <a:lnSpc>
                          <a:spcPct val="115000"/>
                        </a:lnSpc>
                        <a:spcBef>
                          <a:spcPts val="0"/>
                        </a:spcBef>
                        <a:spcAft>
                          <a:spcPts val="0"/>
                        </a:spcAft>
                        <a:buNone/>
                      </a:pPr>
                      <a:r>
                        <a:rPr lang="sv-SE" sz="1500" dirty="0"/>
                        <a:t>Materialförvaltare</a:t>
                      </a:r>
                      <a:endParaRPr dirty="0"/>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Stefan Henriksson</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6"/>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Materialförvaltare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Karri Dahlin</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7"/>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Ledare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Håkan Larsson</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4113994387"/>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Ledare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Helen Nymark</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09"/>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Ledare</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r>
                        <a:rPr lang="sv-SE" sz="1500" dirty="0"/>
                        <a:t>Tomas Andersson</a:t>
                      </a:r>
                      <a:endParaRPr sz="1500" dirty="0"/>
                    </a:p>
                  </a:txBody>
                  <a:tcPr marL="43325" marR="43325" marT="0" marB="0"/>
                </a:tc>
                <a:extLst>
                  <a:ext uri="{0D108BD9-81ED-4DB2-BD59-A6C34878D82A}">
                    <a16:rowId xmlns:a16="http://schemas.microsoft.com/office/drawing/2014/main" val="10012"/>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 Ekonomiansvarig</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r>
                        <a:rPr lang="sv-SE" sz="1500" u="none" strike="noStrike" cap="none" dirty="0">
                          <a:solidFill>
                            <a:schemeClr val="dk1"/>
                          </a:solidFill>
                          <a:latin typeface="Calibri"/>
                          <a:ea typeface="Calibri"/>
                          <a:cs typeface="Calibri"/>
                          <a:sym typeface="Calibri"/>
                        </a:rPr>
                        <a:t>Jennie Sjödin</a:t>
                      </a: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13"/>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 Matchansvarig (speaker, domare)</a:t>
                      </a:r>
                      <a:endParaRPr dirty="0"/>
                    </a:p>
                  </a:txBody>
                  <a:tcPr marL="43325" marR="43325" marT="0" marB="0"/>
                </a:tc>
                <a:tc>
                  <a:txBody>
                    <a:bodyPr/>
                    <a:lstStyle/>
                    <a:p>
                      <a:pPr marL="0" marR="0" lvl="0" indent="0" algn="l" rtl="0">
                        <a:lnSpc>
                          <a:spcPct val="115000"/>
                        </a:lnSpc>
                        <a:spcBef>
                          <a:spcPts val="0"/>
                        </a:spcBef>
                        <a:spcAft>
                          <a:spcPts val="0"/>
                        </a:spcAft>
                        <a:buNone/>
                      </a:pPr>
                      <a:endParaRPr dirty="0"/>
                    </a:p>
                  </a:txBody>
                  <a:tcPr marL="43325" marR="43325" marT="0" marB="0"/>
                </a:tc>
                <a:extLst>
                  <a:ext uri="{0D108BD9-81ED-4DB2-BD59-A6C34878D82A}">
                    <a16:rowId xmlns:a16="http://schemas.microsoft.com/office/drawing/2014/main" val="10014"/>
                  </a:ext>
                </a:extLst>
              </a:tr>
              <a:tr h="221425">
                <a:tc>
                  <a:txBody>
                    <a:bodyPr/>
                    <a:lstStyle/>
                    <a:p>
                      <a:pPr marL="0" marR="0" lvl="0" indent="0" algn="l" rtl="0">
                        <a:lnSpc>
                          <a:spcPct val="115000"/>
                        </a:lnSpc>
                        <a:spcBef>
                          <a:spcPts val="0"/>
                        </a:spcBef>
                        <a:spcAft>
                          <a:spcPts val="0"/>
                        </a:spcAft>
                        <a:buNone/>
                      </a:pPr>
                      <a:r>
                        <a:rPr lang="sv-SE" sz="1500" b="1" u="none" strike="noStrike" cap="none" dirty="0">
                          <a:solidFill>
                            <a:schemeClr val="lt1"/>
                          </a:solidFill>
                          <a:latin typeface="Times New Roman"/>
                          <a:ea typeface="Times New Roman"/>
                          <a:cs typeface="Times New Roman"/>
                          <a:sym typeface="Times New Roman"/>
                        </a:rPr>
                        <a:t> Arrangemang/(</a:t>
                      </a:r>
                      <a:r>
                        <a:rPr lang="sv-SE" sz="1500" dirty="0"/>
                        <a:t>arbetsbeting)</a:t>
                      </a:r>
                      <a:endParaRPr sz="1500" b="1" u="none" strike="noStrike" cap="none" dirty="0">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endParaRPr dirty="0"/>
                    </a:p>
                  </a:txBody>
                  <a:tcPr marL="43325" marR="43325" marT="0" marB="0"/>
                </a:tc>
                <a:extLst>
                  <a:ext uri="{0D108BD9-81ED-4DB2-BD59-A6C34878D82A}">
                    <a16:rowId xmlns:a16="http://schemas.microsoft.com/office/drawing/2014/main" val="10015"/>
                  </a:ext>
                </a:extLst>
              </a:tr>
              <a:tr h="221425">
                <a:tc>
                  <a:txBody>
                    <a:bodyPr/>
                    <a:lstStyle/>
                    <a:p>
                      <a:pPr marL="0" marR="0" lvl="0" indent="0" algn="l" rtl="0">
                        <a:lnSpc>
                          <a:spcPct val="115000"/>
                        </a:lnSpc>
                        <a:spcBef>
                          <a:spcPts val="0"/>
                        </a:spcBef>
                        <a:spcAft>
                          <a:spcPts val="0"/>
                        </a:spcAft>
                        <a:buNone/>
                      </a:pPr>
                      <a:r>
                        <a:rPr lang="sv-SE" sz="1500" b="1" u="none" strike="noStrike" cap="none">
                          <a:solidFill>
                            <a:schemeClr val="lt1"/>
                          </a:solidFill>
                          <a:latin typeface="Times New Roman"/>
                          <a:ea typeface="Times New Roman"/>
                          <a:cs typeface="Times New Roman"/>
                          <a:sym typeface="Times New Roman"/>
                        </a:rPr>
                        <a:t> Marknadsgrupp</a:t>
                      </a:r>
                      <a:endParaRPr sz="1500" b="1" u="none" strike="noStrike" cap="none">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endParaRPr sz="1500" u="none" strike="noStrike" cap="none" dirty="0">
                        <a:solidFill>
                          <a:schemeClr val="dk1"/>
                        </a:solidFill>
                        <a:latin typeface="Calibri"/>
                        <a:ea typeface="Calibri"/>
                        <a:cs typeface="Calibri"/>
                        <a:sym typeface="Calibri"/>
                      </a:endParaRPr>
                    </a:p>
                  </a:txBody>
                  <a:tcPr marL="43325" marR="43325" marT="0" marB="0"/>
                </a:tc>
                <a:extLst>
                  <a:ext uri="{0D108BD9-81ED-4DB2-BD59-A6C34878D82A}">
                    <a16:rowId xmlns:a16="http://schemas.microsoft.com/office/drawing/2014/main" val="10016"/>
                  </a:ext>
                </a:extLst>
              </a:tr>
              <a:tr h="221425">
                <a:tc>
                  <a:txBody>
                    <a:bodyPr/>
                    <a:lstStyle/>
                    <a:p>
                      <a:pPr marL="0" marR="0" lvl="0" indent="0" algn="l" rtl="0">
                        <a:lnSpc>
                          <a:spcPct val="115000"/>
                        </a:lnSpc>
                        <a:spcBef>
                          <a:spcPts val="0"/>
                        </a:spcBef>
                        <a:spcAft>
                          <a:spcPts val="0"/>
                        </a:spcAft>
                        <a:buNone/>
                      </a:pPr>
                      <a:r>
                        <a:rPr lang="sv-SE" sz="1500" b="1" u="none" strike="noStrike" cap="none">
                          <a:solidFill>
                            <a:schemeClr val="lt1"/>
                          </a:solidFill>
                          <a:latin typeface="Times New Roman"/>
                          <a:ea typeface="Times New Roman"/>
                          <a:cs typeface="Times New Roman"/>
                          <a:sym typeface="Times New Roman"/>
                        </a:rPr>
                        <a:t> Webbansvarig</a:t>
                      </a:r>
                      <a:endParaRPr sz="1500" b="1" u="none" strike="noStrike" cap="none">
                        <a:solidFill>
                          <a:schemeClr val="lt1"/>
                        </a:solidFill>
                        <a:latin typeface="Times New Roman"/>
                        <a:ea typeface="Times New Roman"/>
                        <a:cs typeface="Times New Roman"/>
                        <a:sym typeface="Times New Roman"/>
                      </a:endParaRPr>
                    </a:p>
                  </a:txBody>
                  <a:tcPr marL="43325" marR="43325" marT="0" marB="0"/>
                </a:tc>
                <a:tc>
                  <a:txBody>
                    <a:bodyPr/>
                    <a:lstStyle/>
                    <a:p>
                      <a:pPr marL="0" marR="0" lvl="0" indent="0" algn="l" rtl="0">
                        <a:lnSpc>
                          <a:spcPct val="115000"/>
                        </a:lnSpc>
                        <a:spcBef>
                          <a:spcPts val="0"/>
                        </a:spcBef>
                        <a:spcAft>
                          <a:spcPts val="0"/>
                        </a:spcAft>
                        <a:buNone/>
                      </a:pPr>
                      <a:endParaRPr dirty="0"/>
                    </a:p>
                  </a:txBody>
                  <a:tcPr marL="43325" marR="43325" marT="0" marB="0"/>
                </a:tc>
                <a:extLst>
                  <a:ext uri="{0D108BD9-81ED-4DB2-BD59-A6C34878D82A}">
                    <a16:rowId xmlns:a16="http://schemas.microsoft.com/office/drawing/2014/main" val="10017"/>
                  </a:ext>
                </a:extLst>
              </a:tr>
            </a:tbl>
          </a:graphicData>
        </a:graphic>
      </p:graphicFrame>
      <p:sp>
        <p:nvSpPr>
          <p:cNvPr id="155" name="Google Shape;155;p4"/>
          <p:cNvSpPr txBox="1">
            <a:spLocks noGrp="1"/>
          </p:cNvSpPr>
          <p:nvPr>
            <p:ph type="title"/>
          </p:nvPr>
        </p:nvSpPr>
        <p:spPr>
          <a:xfrm>
            <a:off x="789251" y="-137250"/>
            <a:ext cx="7865799" cy="7151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2800" dirty="0"/>
              <a:t>Organisation Timrå/Sundsvall/Nolby Dam 21/22</a:t>
            </a:r>
            <a:endParaRPr sz="2800" dirty="0"/>
          </a:p>
        </p:txBody>
      </p:sp>
      <p:pic>
        <p:nvPicPr>
          <p:cNvPr id="2" name="Picture 1">
            <a:extLst>
              <a:ext uri="{FF2B5EF4-FFF2-40B4-BE49-F238E27FC236}">
                <a16:creationId xmlns:a16="http://schemas.microsoft.com/office/drawing/2014/main" id="{645BF17A-EDB9-44BF-89B4-0E1C93F20143}"/>
              </a:ext>
            </a:extLst>
          </p:cNvPr>
          <p:cNvPicPr>
            <a:picLocks noChangeAspect="1"/>
          </p:cNvPicPr>
          <p:nvPr/>
        </p:nvPicPr>
        <p:blipFill>
          <a:blip r:embed="rId3"/>
          <a:stretch>
            <a:fillRect/>
          </a:stretch>
        </p:blipFill>
        <p:spPr>
          <a:xfrm>
            <a:off x="6959600" y="5795969"/>
            <a:ext cx="1981200" cy="923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6"/>
        <p:cNvGrpSpPr/>
        <p:nvPr/>
      </p:nvGrpSpPr>
      <p:grpSpPr>
        <a:xfrm>
          <a:off x="0" y="0"/>
          <a:ext cx="0" cy="0"/>
          <a:chOff x="0" y="0"/>
          <a:chExt cx="0" cy="0"/>
        </a:xfrm>
      </p:grpSpPr>
      <p:sp>
        <p:nvSpPr>
          <p:cNvPr id="137" name="Google Shape;137;g4779a646bc_0_144"/>
          <p:cNvSpPr txBox="1">
            <a:spLocks noGrp="1"/>
          </p:cNvSpPr>
          <p:nvPr>
            <p:ph type="body" idx="1"/>
          </p:nvPr>
        </p:nvSpPr>
        <p:spPr>
          <a:xfrm>
            <a:off x="761999" y="1213716"/>
            <a:ext cx="6951133" cy="1296564"/>
          </a:xfrm>
          <a:prstGeom prst="rect">
            <a:avLst/>
          </a:prstGeom>
          <a:noFill/>
          <a:ln>
            <a:noFill/>
          </a:ln>
        </p:spPr>
        <p:txBody>
          <a:bodyPr spcFirstLastPara="1" wrap="square" lIns="91425" tIns="45700" rIns="91425" bIns="45700" anchor="ctr" anchorCtr="0">
            <a:noAutofit/>
          </a:bodyPr>
          <a:lstStyle/>
          <a:p>
            <a:pPr marL="274320" lvl="0" indent="-236220" algn="l" rtl="0">
              <a:spcBef>
                <a:spcPts val="480"/>
              </a:spcBef>
              <a:spcAft>
                <a:spcPts val="0"/>
              </a:spcAft>
              <a:buSzPts val="1800"/>
              <a:buChar char="•"/>
            </a:pPr>
            <a:r>
              <a:rPr lang="sv-SE" sz="1400" dirty="0">
                <a:solidFill>
                  <a:schemeClr val="tx1"/>
                </a:solidFill>
                <a:latin typeface="+mn-lt"/>
              </a:rPr>
              <a:t>Separat presentation samt finns på hemsidan och på vår sida på laget.se </a:t>
            </a:r>
            <a:endParaRPr sz="1400" dirty="0">
              <a:solidFill>
                <a:schemeClr val="tx1"/>
              </a:solidFill>
              <a:latin typeface="+mn-lt"/>
            </a:endParaRPr>
          </a:p>
        </p:txBody>
      </p:sp>
      <p:sp>
        <p:nvSpPr>
          <p:cNvPr id="138" name="Google Shape;138;g4779a646bc_0_144"/>
          <p:cNvSpPr txBox="1">
            <a:spLocks noGrp="1"/>
          </p:cNvSpPr>
          <p:nvPr>
            <p:ph type="title"/>
          </p:nvPr>
        </p:nvSpPr>
        <p:spPr>
          <a:xfrm>
            <a:off x="761999" y="-101685"/>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a:t>Föreningsinformation</a:t>
            </a:r>
            <a:endParaRPr sz="4000"/>
          </a:p>
        </p:txBody>
      </p:sp>
      <p:sp>
        <p:nvSpPr>
          <p:cNvPr id="139" name="Google Shape;139;g4779a646bc_0_144"/>
          <p:cNvSpPr txBox="1">
            <a:spLocks noGrp="1"/>
          </p:cNvSpPr>
          <p:nvPr>
            <p:ph type="title"/>
          </p:nvPr>
        </p:nvSpPr>
        <p:spPr>
          <a:xfrm>
            <a:off x="921641" y="755941"/>
            <a:ext cx="5199759"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2400" dirty="0"/>
              <a:t>Policy Timrå IK Sundsvall Hockey och  Nolby </a:t>
            </a:r>
            <a:r>
              <a:rPr lang="sv-SE" sz="2400" dirty="0" err="1"/>
              <a:t>Hochey</a:t>
            </a:r>
            <a:endParaRPr sz="2400" dirty="0"/>
          </a:p>
        </p:txBody>
      </p:sp>
      <p:sp>
        <p:nvSpPr>
          <p:cNvPr id="3" name="TextBox 2">
            <a:extLst>
              <a:ext uri="{FF2B5EF4-FFF2-40B4-BE49-F238E27FC236}">
                <a16:creationId xmlns:a16="http://schemas.microsoft.com/office/drawing/2014/main" id="{723BB2B1-A057-4374-BA0C-BB3FF244260A}"/>
              </a:ext>
            </a:extLst>
          </p:cNvPr>
          <p:cNvSpPr txBox="1"/>
          <p:nvPr/>
        </p:nvSpPr>
        <p:spPr>
          <a:xfrm flipH="1">
            <a:off x="836975" y="2664985"/>
            <a:ext cx="6021025" cy="461665"/>
          </a:xfrm>
          <a:prstGeom prst="rect">
            <a:avLst/>
          </a:prstGeom>
          <a:noFill/>
        </p:spPr>
        <p:txBody>
          <a:bodyPr wrap="square" rtlCol="0">
            <a:spAutoFit/>
          </a:bodyPr>
          <a:lstStyle/>
          <a:p>
            <a:r>
              <a:rPr lang="sv-SE" sz="2400" dirty="0">
                <a:latin typeface="Impact" panose="020B0806030902050204" pitchFamily="34" charset="0"/>
              </a:rPr>
              <a:t>Riktlinjer gällande Covid-19</a:t>
            </a:r>
          </a:p>
        </p:txBody>
      </p:sp>
      <p:sp>
        <p:nvSpPr>
          <p:cNvPr id="6" name="Rectangle 8">
            <a:extLst>
              <a:ext uri="{FF2B5EF4-FFF2-40B4-BE49-F238E27FC236}">
                <a16:creationId xmlns:a16="http://schemas.microsoft.com/office/drawing/2014/main" id="{D1F8ABD4-9657-4B30-9869-53B87C30B638}"/>
              </a:ext>
            </a:extLst>
          </p:cNvPr>
          <p:cNvSpPr>
            <a:spLocks noChangeArrowheads="1"/>
          </p:cNvSpPr>
          <p:nvPr/>
        </p:nvSpPr>
        <p:spPr bwMode="auto">
          <a:xfrm flipH="1">
            <a:off x="704133" y="3190473"/>
            <a:ext cx="7735733"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b="0" i="0" u="none" strike="noStrike" cap="none" normalizeH="0" baseline="0" dirty="0">
                <a:ln>
                  <a:noFill/>
                </a:ln>
                <a:solidFill>
                  <a:srgbClr val="4F5C64"/>
                </a:solidFill>
                <a:effectLst/>
                <a:latin typeface="+mn-lt"/>
                <a:ea typeface="Calibri" panose="020F0502020204030204" pitchFamily="34" charset="0"/>
                <a:cs typeface="Courier New" panose="02070309020205020404" pitchFamily="49" charset="0"/>
              </a:rPr>
              <a:t>Superviktigt att vi respekterar och håller koll på vad som gäller på föreningarnas hemsidor samt laget.se</a:t>
            </a:r>
            <a:endParaRPr kumimoji="0" lang="sv-SE" altLang="sv-SE" b="0" i="0" u="none" strike="noStrike" cap="none" normalizeH="0" baseline="0" dirty="0">
              <a:ln>
                <a:noFill/>
              </a:ln>
              <a:solidFill>
                <a:schemeClr val="tx1"/>
              </a:solidFill>
              <a:effectLst/>
              <a:latin typeface="+mn-lt"/>
            </a:endParaRPr>
          </a:p>
        </p:txBody>
      </p:sp>
      <p:pic>
        <p:nvPicPr>
          <p:cNvPr id="4" name="Picture 3">
            <a:extLst>
              <a:ext uri="{FF2B5EF4-FFF2-40B4-BE49-F238E27FC236}">
                <a16:creationId xmlns:a16="http://schemas.microsoft.com/office/drawing/2014/main" id="{6154D35A-FF4E-4678-A3DC-A3E37B79B036}"/>
              </a:ext>
            </a:extLst>
          </p:cNvPr>
          <p:cNvPicPr>
            <a:picLocks noChangeAspect="1"/>
          </p:cNvPicPr>
          <p:nvPr/>
        </p:nvPicPr>
        <p:blipFill>
          <a:blip r:embed="rId3"/>
          <a:stretch>
            <a:fillRect/>
          </a:stretch>
        </p:blipFill>
        <p:spPr>
          <a:xfrm>
            <a:off x="7035800" y="5735637"/>
            <a:ext cx="1981200" cy="923925"/>
          </a:xfrm>
          <a:prstGeom prst="rect">
            <a:avLst/>
          </a:prstGeom>
        </p:spPr>
      </p:pic>
      <p:sp>
        <p:nvSpPr>
          <p:cNvPr id="2" name="TextBox 1">
            <a:extLst>
              <a:ext uri="{FF2B5EF4-FFF2-40B4-BE49-F238E27FC236}">
                <a16:creationId xmlns:a16="http://schemas.microsoft.com/office/drawing/2014/main" id="{7177F90B-A47E-4356-9955-7BCB5A41F988}"/>
              </a:ext>
            </a:extLst>
          </p:cNvPr>
          <p:cNvSpPr txBox="1"/>
          <p:nvPr/>
        </p:nvSpPr>
        <p:spPr>
          <a:xfrm>
            <a:off x="990600" y="4241800"/>
            <a:ext cx="7449266" cy="523220"/>
          </a:xfrm>
          <a:prstGeom prst="rect">
            <a:avLst/>
          </a:prstGeom>
          <a:noFill/>
        </p:spPr>
        <p:txBody>
          <a:bodyPr wrap="square" rtlCol="0">
            <a:spAutoFit/>
          </a:bodyPr>
          <a:lstStyle/>
          <a:p>
            <a:r>
              <a:rPr lang="sv-SE" dirty="0">
                <a:solidFill>
                  <a:srgbClr val="0070C0"/>
                </a:solidFill>
              </a:rPr>
              <a:t>Vi nämnde bara detta på mötet och att det är allas och den enskildes ansvar att ta del av denna information och vara uppdaterad.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6"/>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dirty="0"/>
              <a:t>Ekonomi </a:t>
            </a:r>
            <a:r>
              <a:rPr lang="sv-SE" sz="2400" dirty="0"/>
              <a:t>- Budget m.m. 21/22</a:t>
            </a:r>
            <a:endParaRPr sz="2400" dirty="0"/>
          </a:p>
        </p:txBody>
      </p:sp>
      <p:sp>
        <p:nvSpPr>
          <p:cNvPr id="2" name="TextBox 1">
            <a:extLst>
              <a:ext uri="{FF2B5EF4-FFF2-40B4-BE49-F238E27FC236}">
                <a16:creationId xmlns:a16="http://schemas.microsoft.com/office/drawing/2014/main" id="{A19D3478-8666-438C-A2B7-360FF093FD17}"/>
              </a:ext>
            </a:extLst>
          </p:cNvPr>
          <p:cNvSpPr txBox="1"/>
          <p:nvPr/>
        </p:nvSpPr>
        <p:spPr>
          <a:xfrm flipH="1">
            <a:off x="1176651" y="958426"/>
            <a:ext cx="6442124" cy="1384995"/>
          </a:xfrm>
          <a:prstGeom prst="rect">
            <a:avLst/>
          </a:prstGeom>
          <a:noFill/>
        </p:spPr>
        <p:txBody>
          <a:bodyPr wrap="square" rtlCol="0">
            <a:spAutoFit/>
          </a:bodyPr>
          <a:lstStyle/>
          <a:p>
            <a:pPr marL="285750" indent="-285750">
              <a:buFont typeface="Wingdings" panose="05000000000000000000" pitchFamily="2" charset="2"/>
              <a:buChar char="q"/>
            </a:pPr>
            <a:r>
              <a:rPr lang="sv-SE" sz="2800" dirty="0"/>
              <a:t>Resor </a:t>
            </a:r>
          </a:p>
          <a:p>
            <a:pPr marL="285750" indent="-285750">
              <a:buFont typeface="Wingdings" panose="05000000000000000000" pitchFamily="2" charset="2"/>
              <a:buChar char="q"/>
            </a:pPr>
            <a:r>
              <a:rPr lang="sv-SE" sz="2800" dirty="0"/>
              <a:t>Logi</a:t>
            </a:r>
          </a:p>
          <a:p>
            <a:pPr marL="285750" indent="-285750">
              <a:buFont typeface="Wingdings" panose="05000000000000000000" pitchFamily="2" charset="2"/>
              <a:buChar char="q"/>
            </a:pPr>
            <a:r>
              <a:rPr lang="sv-SE" sz="2800" dirty="0"/>
              <a:t>Annat</a:t>
            </a:r>
          </a:p>
        </p:txBody>
      </p:sp>
      <p:pic>
        <p:nvPicPr>
          <p:cNvPr id="3" name="Picture 2">
            <a:extLst>
              <a:ext uri="{FF2B5EF4-FFF2-40B4-BE49-F238E27FC236}">
                <a16:creationId xmlns:a16="http://schemas.microsoft.com/office/drawing/2014/main" id="{535B55C5-8736-4107-9880-8661FD18C6B4}"/>
              </a:ext>
            </a:extLst>
          </p:cNvPr>
          <p:cNvPicPr>
            <a:picLocks noChangeAspect="1"/>
          </p:cNvPicPr>
          <p:nvPr/>
        </p:nvPicPr>
        <p:blipFill>
          <a:blip r:embed="rId3"/>
          <a:stretch>
            <a:fillRect/>
          </a:stretch>
        </p:blipFill>
        <p:spPr>
          <a:xfrm>
            <a:off x="6925733" y="5684837"/>
            <a:ext cx="1981200" cy="923925"/>
          </a:xfrm>
          <a:prstGeom prst="rect">
            <a:avLst/>
          </a:prstGeom>
        </p:spPr>
      </p:pic>
      <p:sp>
        <p:nvSpPr>
          <p:cNvPr id="4" name="Rectangle 3">
            <a:extLst>
              <a:ext uri="{FF2B5EF4-FFF2-40B4-BE49-F238E27FC236}">
                <a16:creationId xmlns:a16="http://schemas.microsoft.com/office/drawing/2014/main" id="{B2EF0F70-0F95-418B-9777-4DF5B58C029A}"/>
              </a:ext>
            </a:extLst>
          </p:cNvPr>
          <p:cNvSpPr/>
          <p:nvPr/>
        </p:nvSpPr>
        <p:spPr>
          <a:xfrm>
            <a:off x="1176651" y="2799963"/>
            <a:ext cx="7222282" cy="2072362"/>
          </a:xfrm>
          <a:prstGeom prst="rect">
            <a:avLst/>
          </a:prstGeom>
        </p:spPr>
        <p:txBody>
          <a:bodyPr wrap="square">
            <a:spAutoFit/>
          </a:bodyPr>
          <a:lstStyle/>
          <a:p>
            <a:pPr lvl="0">
              <a:spcBef>
                <a:spcPts val="380"/>
              </a:spcBef>
            </a:pPr>
            <a:r>
              <a:rPr lang="sv-SE" sz="1800" b="1" dirty="0"/>
              <a:t>Medlemsavgift och träningsavgift  </a:t>
            </a:r>
            <a:br>
              <a:rPr lang="sv-SE" sz="1800" dirty="0"/>
            </a:br>
            <a:r>
              <a:rPr lang="sv-SE" sz="1800" dirty="0"/>
              <a:t>	</a:t>
            </a:r>
          </a:p>
          <a:p>
            <a:pPr lvl="0">
              <a:spcBef>
                <a:spcPts val="400"/>
              </a:spcBef>
              <a:buSzPts val="1900"/>
            </a:pPr>
            <a:r>
              <a:rPr lang="sv-SE" sz="1800" dirty="0"/>
              <a:t>Föreningsbeting, medlemsavgifter och träningsavgifter betalas till den egna klubben(ex. om man spelar med U15 lag i Sundsvall Hockey betalar man den avgift som gäller där och utför även föreningsbeting och arbetsuppgifter)</a:t>
            </a:r>
          </a:p>
          <a:p>
            <a:pPr lvl="0">
              <a:spcBef>
                <a:spcPts val="400"/>
              </a:spcBef>
              <a:buSzPts val="1900"/>
            </a:pPr>
            <a:endParaRPr lang="sv-SE" dirty="0"/>
          </a:p>
        </p:txBody>
      </p:sp>
      <p:sp>
        <p:nvSpPr>
          <p:cNvPr id="6" name="TextBox 5">
            <a:extLst>
              <a:ext uri="{FF2B5EF4-FFF2-40B4-BE49-F238E27FC236}">
                <a16:creationId xmlns:a16="http://schemas.microsoft.com/office/drawing/2014/main" id="{C926BC10-67F9-488B-BAB3-AF258C5CE0DF}"/>
              </a:ext>
            </a:extLst>
          </p:cNvPr>
          <p:cNvSpPr txBox="1"/>
          <p:nvPr/>
        </p:nvSpPr>
        <p:spPr>
          <a:xfrm>
            <a:off x="3048000" y="1028700"/>
            <a:ext cx="5626100" cy="738664"/>
          </a:xfrm>
          <a:prstGeom prst="rect">
            <a:avLst/>
          </a:prstGeom>
          <a:noFill/>
        </p:spPr>
        <p:txBody>
          <a:bodyPr wrap="square" rtlCol="0">
            <a:spAutoFit/>
          </a:bodyPr>
          <a:lstStyle/>
          <a:p>
            <a:r>
              <a:rPr lang="sv-SE" dirty="0">
                <a:solidFill>
                  <a:srgbClr val="0070C0"/>
                </a:solidFill>
              </a:rPr>
              <a:t>Resor till och från bortamatcher sker med buss och bekostas av Timrå IK även hotell(logi) när resorna är så långa att det behövs. Mer info kommer om detta vid varje bortamatch.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4779a646bc_0_131"/>
          <p:cNvSpPr txBox="1">
            <a:spLocks noGrp="1"/>
          </p:cNvSpPr>
          <p:nvPr>
            <p:ph type="body" idx="1"/>
          </p:nvPr>
        </p:nvSpPr>
        <p:spPr>
          <a:xfrm>
            <a:off x="776738" y="476672"/>
            <a:ext cx="7543800" cy="4968600"/>
          </a:xfrm>
          <a:prstGeom prst="rect">
            <a:avLst/>
          </a:prstGeom>
          <a:noFill/>
          <a:ln>
            <a:noFill/>
          </a:ln>
        </p:spPr>
        <p:txBody>
          <a:bodyPr spcFirstLastPara="1" wrap="square" lIns="91425" tIns="45700" rIns="91425" bIns="45700" anchor="ctr" anchorCtr="0">
            <a:noAutofit/>
          </a:bodyPr>
          <a:lstStyle/>
          <a:p>
            <a:pPr marL="274320" lvl="0" indent="-299720" algn="l" rtl="0">
              <a:spcBef>
                <a:spcPts val="440"/>
              </a:spcBef>
              <a:spcAft>
                <a:spcPts val="0"/>
              </a:spcAft>
              <a:buClr>
                <a:srgbClr val="4F81BD"/>
              </a:buClr>
              <a:buSzPts val="2200"/>
              <a:buChar char="•"/>
            </a:pPr>
            <a:r>
              <a:rPr lang="sv-SE" sz="2800" dirty="0">
                <a:solidFill>
                  <a:schemeClr val="tx1"/>
                </a:solidFill>
              </a:rPr>
              <a:t>Jackor/byxor och träningsoverall</a:t>
            </a:r>
            <a:r>
              <a:rPr lang="sv-SE" sz="1600" dirty="0">
                <a:solidFill>
                  <a:schemeClr val="tx1"/>
                </a:solidFill>
              </a:rPr>
              <a:t>(WCT)</a:t>
            </a:r>
            <a:endParaRPr sz="1600" dirty="0">
              <a:solidFill>
                <a:schemeClr val="tx1"/>
              </a:solidFill>
            </a:endParaRPr>
          </a:p>
          <a:p>
            <a:pPr marL="274320" lvl="0" indent="-274320" algn="l" rtl="0">
              <a:spcBef>
                <a:spcPts val="440"/>
              </a:spcBef>
              <a:spcAft>
                <a:spcPts val="0"/>
              </a:spcAft>
              <a:buClr>
                <a:srgbClr val="4F81BD"/>
              </a:buClr>
              <a:buSzPts val="2200"/>
              <a:buChar char="•"/>
            </a:pPr>
            <a:r>
              <a:rPr lang="sv-SE" sz="2800" dirty="0">
                <a:solidFill>
                  <a:schemeClr val="tx1"/>
                </a:solidFill>
              </a:rPr>
              <a:t>Matchtröjor och matchdamasker</a:t>
            </a:r>
          </a:p>
          <a:p>
            <a:pPr marL="274320" lvl="0" indent="-274320" algn="l" rtl="0">
              <a:spcBef>
                <a:spcPts val="440"/>
              </a:spcBef>
              <a:spcAft>
                <a:spcPts val="0"/>
              </a:spcAft>
              <a:buClr>
                <a:srgbClr val="4F81BD"/>
              </a:buClr>
              <a:buSzPts val="2200"/>
              <a:buChar char="•"/>
            </a:pPr>
            <a:r>
              <a:rPr lang="sv-SE" sz="2800" dirty="0">
                <a:solidFill>
                  <a:schemeClr val="tx1"/>
                </a:solidFill>
              </a:rPr>
              <a:t>Övrig utrustning lånad</a:t>
            </a:r>
            <a:endParaRPr sz="2800" dirty="0">
              <a:solidFill>
                <a:schemeClr val="tx1"/>
              </a:solidFill>
            </a:endParaRPr>
          </a:p>
          <a:p>
            <a:pPr marL="274320" lvl="0" indent="-274320" algn="l" rtl="0">
              <a:spcBef>
                <a:spcPts val="440"/>
              </a:spcBef>
              <a:spcAft>
                <a:spcPts val="0"/>
              </a:spcAft>
              <a:buClr>
                <a:srgbClr val="4F81BD"/>
              </a:buClr>
              <a:buSzPts val="2200"/>
              <a:buChar char="•"/>
            </a:pPr>
            <a:r>
              <a:rPr lang="sv-SE" sz="2800" dirty="0">
                <a:solidFill>
                  <a:schemeClr val="tx1"/>
                </a:solidFill>
              </a:rPr>
              <a:t>Märk den egna utrustningen</a:t>
            </a:r>
            <a:endParaRPr sz="2800" dirty="0">
              <a:solidFill>
                <a:schemeClr val="tx1"/>
              </a:solidFill>
            </a:endParaRPr>
          </a:p>
        </p:txBody>
      </p:sp>
      <p:sp>
        <p:nvSpPr>
          <p:cNvPr id="197" name="Google Shape;197;g4779a646bc_0_131"/>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a:t>Material</a:t>
            </a:r>
            <a:endParaRPr sz="4000"/>
          </a:p>
        </p:txBody>
      </p:sp>
      <p:pic>
        <p:nvPicPr>
          <p:cNvPr id="2" name="Picture 1">
            <a:extLst>
              <a:ext uri="{FF2B5EF4-FFF2-40B4-BE49-F238E27FC236}">
                <a16:creationId xmlns:a16="http://schemas.microsoft.com/office/drawing/2014/main" id="{34BAECB4-4C68-477A-A0B7-3EC4E1B89BE0}"/>
              </a:ext>
            </a:extLst>
          </p:cNvPr>
          <p:cNvPicPr>
            <a:picLocks noChangeAspect="1"/>
          </p:cNvPicPr>
          <p:nvPr/>
        </p:nvPicPr>
        <p:blipFill>
          <a:blip r:embed="rId3"/>
          <a:stretch>
            <a:fillRect/>
          </a:stretch>
        </p:blipFill>
        <p:spPr>
          <a:xfrm>
            <a:off x="7010400" y="5744104"/>
            <a:ext cx="1981200" cy="923925"/>
          </a:xfrm>
          <a:prstGeom prst="rect">
            <a:avLst/>
          </a:prstGeom>
        </p:spPr>
      </p:pic>
      <p:sp>
        <p:nvSpPr>
          <p:cNvPr id="3" name="TextBox 2">
            <a:extLst>
              <a:ext uri="{FF2B5EF4-FFF2-40B4-BE49-F238E27FC236}">
                <a16:creationId xmlns:a16="http://schemas.microsoft.com/office/drawing/2014/main" id="{3B127D05-9D2A-45DB-8CB9-2DA7BBD3F837}"/>
              </a:ext>
            </a:extLst>
          </p:cNvPr>
          <p:cNvSpPr txBox="1"/>
          <p:nvPr/>
        </p:nvSpPr>
        <p:spPr>
          <a:xfrm>
            <a:off x="977900" y="3951669"/>
            <a:ext cx="7188200" cy="2031325"/>
          </a:xfrm>
          <a:prstGeom prst="rect">
            <a:avLst/>
          </a:prstGeom>
          <a:noFill/>
        </p:spPr>
        <p:txBody>
          <a:bodyPr wrap="square" rtlCol="0">
            <a:spAutoFit/>
          </a:bodyPr>
          <a:lstStyle/>
          <a:p>
            <a:r>
              <a:rPr lang="sv-SE" dirty="0">
                <a:solidFill>
                  <a:srgbClr val="0070C0"/>
                </a:solidFill>
              </a:rPr>
              <a:t>Bauer har sponsrat med 25 </a:t>
            </a:r>
            <a:r>
              <a:rPr lang="sv-SE" dirty="0" err="1">
                <a:solidFill>
                  <a:srgbClr val="0070C0"/>
                </a:solidFill>
              </a:rPr>
              <a:t>st</a:t>
            </a:r>
            <a:r>
              <a:rPr lang="sv-SE" dirty="0">
                <a:solidFill>
                  <a:srgbClr val="0070C0"/>
                </a:solidFill>
              </a:rPr>
              <a:t> överdragsställ(</a:t>
            </a:r>
            <a:r>
              <a:rPr lang="sv-SE" dirty="0" err="1">
                <a:solidFill>
                  <a:srgbClr val="0070C0"/>
                </a:solidFill>
              </a:rPr>
              <a:t>jacka+byxa</a:t>
            </a:r>
            <a:r>
              <a:rPr lang="sv-SE" dirty="0">
                <a:solidFill>
                  <a:srgbClr val="0070C0"/>
                </a:solidFill>
              </a:rPr>
              <a:t>) samt träningsoverall(</a:t>
            </a:r>
            <a:r>
              <a:rPr lang="sv-SE" dirty="0" err="1">
                <a:solidFill>
                  <a:srgbClr val="0070C0"/>
                </a:solidFill>
              </a:rPr>
              <a:t>tröja+byxa</a:t>
            </a:r>
            <a:r>
              <a:rPr lang="sv-SE" dirty="0">
                <a:solidFill>
                  <a:srgbClr val="0070C0"/>
                </a:solidFill>
              </a:rPr>
              <a:t> </a:t>
            </a:r>
            <a:r>
              <a:rPr lang="sv-SE" dirty="0" err="1">
                <a:solidFill>
                  <a:srgbClr val="0070C0"/>
                </a:solidFill>
              </a:rPr>
              <a:t>wct</a:t>
            </a:r>
            <a:r>
              <a:rPr lang="sv-SE" dirty="0">
                <a:solidFill>
                  <a:srgbClr val="0070C0"/>
                </a:solidFill>
              </a:rPr>
              <a:t>) Dessa är </a:t>
            </a:r>
            <a:r>
              <a:rPr lang="sv-SE" dirty="0" err="1">
                <a:solidFill>
                  <a:srgbClr val="0070C0"/>
                </a:solidFill>
              </a:rPr>
              <a:t>lånekläder</a:t>
            </a:r>
            <a:r>
              <a:rPr lang="sv-SE" dirty="0">
                <a:solidFill>
                  <a:srgbClr val="0070C0"/>
                </a:solidFill>
              </a:rPr>
              <a:t>. Tjejerna kommer att ha träningsoverallen hemma och vi kommer att ha överdragsstället i förrådet så att man hämtar det när vi ska på match. Vi har nu samlat tröja och jacka för att de ska tryckas med våra tre klubbmärken. För er som fortfarande har byxorna som hör till överdragsjackan hemma, ta med dem till hallen vid nästa träning. Då alla inte fått WCT overall så kommer vi att beställa fler men vi behöver veta vilka storlekar vi ska beställa så ni som inte fått </a:t>
            </a:r>
            <a:r>
              <a:rPr lang="sv-SE" dirty="0" err="1">
                <a:solidFill>
                  <a:srgbClr val="0070C0"/>
                </a:solidFill>
              </a:rPr>
              <a:t>WCToverall</a:t>
            </a:r>
            <a:r>
              <a:rPr lang="sv-SE" dirty="0">
                <a:solidFill>
                  <a:srgbClr val="0070C0"/>
                </a:solidFill>
              </a:rPr>
              <a:t> kan kolla upp storlek på XXL och meddela så snart som möjligt. Övrig lånad utrustning är handskar, hjälm och hockeybyxor.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p:nvPr/>
        </p:nvSpPr>
        <p:spPr>
          <a:xfrm>
            <a:off x="836975" y="1013032"/>
            <a:ext cx="7804500" cy="6013914"/>
          </a:xfrm>
          <a:prstGeom prst="rect">
            <a:avLst/>
          </a:prstGeom>
          <a:noFill/>
          <a:ln>
            <a:noFill/>
          </a:ln>
        </p:spPr>
        <p:txBody>
          <a:bodyPr spcFirstLastPara="1" wrap="square" lIns="91425" tIns="45700" rIns="91425" bIns="45700" anchor="t" anchorCtr="0">
            <a:spAutoFit/>
          </a:bodyPr>
          <a:lstStyle/>
          <a:p>
            <a:pPr marL="285750" indent="-285750">
              <a:lnSpc>
                <a:spcPct val="90000"/>
              </a:lnSpc>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En seriös miljö för spelare att utvecklas</a:t>
            </a:r>
          </a:p>
          <a:p>
            <a:pPr marL="285750" marR="0" lvl="0" indent="-285750" algn="l" rtl="0">
              <a:lnSpc>
                <a:spcPct val="90000"/>
              </a:lnSpc>
              <a:spcBef>
                <a:spcPts val="0"/>
              </a:spcBef>
              <a:spcAft>
                <a:spcPts val="0"/>
              </a:spcAft>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Utveckling av varje spelare, individuellt och som lag</a:t>
            </a:r>
          </a:p>
          <a:p>
            <a:pPr marL="285750" marR="0" lvl="0" indent="-285750" algn="l" rtl="0">
              <a:lnSpc>
                <a:spcPct val="90000"/>
              </a:lnSpc>
              <a:spcBef>
                <a:spcPts val="0"/>
              </a:spcBef>
              <a:spcAft>
                <a:spcPts val="0"/>
              </a:spcAft>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Rutin/vana att spela seriespel och regelbundna matcher </a:t>
            </a:r>
          </a:p>
          <a:p>
            <a:pPr marL="285750" marR="0" lvl="0" indent="-285750" algn="l" rtl="0">
              <a:lnSpc>
                <a:spcPct val="90000"/>
              </a:lnSpc>
              <a:spcBef>
                <a:spcPts val="0"/>
              </a:spcBef>
              <a:spcAft>
                <a:spcPts val="0"/>
              </a:spcAft>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Ökad kunskap inom hockey</a:t>
            </a:r>
          </a:p>
          <a:p>
            <a:pPr marR="0" lvl="0" algn="l" rtl="0">
              <a:lnSpc>
                <a:spcPct val="90000"/>
              </a:lnSpc>
              <a:spcBef>
                <a:spcPts val="440"/>
              </a:spcBef>
              <a:spcAft>
                <a:spcPts val="0"/>
              </a:spcAft>
              <a:buClr>
                <a:schemeClr val="accent1"/>
              </a:buClr>
              <a:buSzPts val="2200"/>
            </a:pPr>
            <a:endParaRPr lang="sv-SE" sz="2000" dirty="0">
              <a:solidFill>
                <a:schemeClr val="tx1"/>
              </a:solidFill>
              <a:latin typeface="Times New Roman"/>
              <a:ea typeface="Times New Roman"/>
              <a:cs typeface="Times New Roman"/>
              <a:sym typeface="Times New Roman"/>
            </a:endParaRPr>
          </a:p>
          <a:p>
            <a:pPr marR="0" lvl="0" algn="l" rtl="0">
              <a:lnSpc>
                <a:spcPct val="90000"/>
              </a:lnSpc>
              <a:spcBef>
                <a:spcPts val="440"/>
              </a:spcBef>
              <a:spcAft>
                <a:spcPts val="0"/>
              </a:spcAft>
              <a:buClr>
                <a:schemeClr val="accent1"/>
              </a:buClr>
              <a:buSzPts val="2200"/>
            </a:pPr>
            <a:endParaRPr lang="sv-SE" sz="2000" dirty="0">
              <a:solidFill>
                <a:schemeClr val="tx1"/>
              </a:solidFill>
              <a:latin typeface="Times New Roman"/>
              <a:ea typeface="Times New Roman"/>
              <a:cs typeface="Times New Roman"/>
              <a:sym typeface="Times New Roman"/>
            </a:endParaRPr>
          </a:p>
          <a:p>
            <a:pPr marR="0" lvl="0" algn="l" rtl="0">
              <a:lnSpc>
                <a:spcPct val="90000"/>
              </a:lnSpc>
              <a:spcBef>
                <a:spcPts val="440"/>
              </a:spcBef>
              <a:spcAft>
                <a:spcPts val="0"/>
              </a:spcAft>
              <a:buClr>
                <a:schemeClr val="accent1"/>
              </a:buClr>
              <a:buSzPts val="2200"/>
            </a:pPr>
            <a:r>
              <a:rPr lang="sv-SE" sz="2000" dirty="0">
                <a:solidFill>
                  <a:schemeClr val="tx1"/>
                </a:solidFill>
                <a:latin typeface="Times New Roman"/>
                <a:ea typeface="Times New Roman"/>
                <a:cs typeface="Times New Roman"/>
                <a:sym typeface="Times New Roman"/>
              </a:rPr>
              <a:t>Hur tänker vi jobba? </a:t>
            </a:r>
          </a:p>
          <a:p>
            <a:pPr marL="285750" marR="0" lvl="0" indent="-285750" algn="l" rtl="0">
              <a:lnSpc>
                <a:spcPct val="90000"/>
              </a:lnSpc>
              <a:spcBef>
                <a:spcPts val="440"/>
              </a:spcBef>
              <a:spcAft>
                <a:spcPts val="0"/>
              </a:spcAft>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Fokusområden för varje månad med passande övningar </a:t>
            </a:r>
          </a:p>
          <a:p>
            <a:pPr marL="285750" marR="0" lvl="0" indent="-285750" algn="l" rtl="0">
              <a:lnSpc>
                <a:spcPct val="90000"/>
              </a:lnSpc>
              <a:spcBef>
                <a:spcPts val="440"/>
              </a:spcBef>
              <a:spcAft>
                <a:spcPts val="0"/>
              </a:spcAft>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Individuella samtal innan serien startar(i mån av tid)</a:t>
            </a:r>
          </a:p>
          <a:p>
            <a:pPr marL="285750" marR="0" lvl="0" indent="-285750" algn="l" rtl="0">
              <a:lnSpc>
                <a:spcPct val="90000"/>
              </a:lnSpc>
              <a:spcBef>
                <a:spcPts val="440"/>
              </a:spcBef>
              <a:spcAft>
                <a:spcPts val="0"/>
              </a:spcAft>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Teori </a:t>
            </a:r>
          </a:p>
          <a:p>
            <a:pPr marL="285750" lvl="1" indent="-285750">
              <a:lnSpc>
                <a:spcPct val="90000"/>
              </a:lnSpc>
              <a:spcBef>
                <a:spcPts val="440"/>
              </a:spcBef>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Uppstartsträff med tjejerna om säsongen, regler, konkurrens</a:t>
            </a:r>
          </a:p>
          <a:p>
            <a:pPr marL="285750" lvl="1" indent="-285750">
              <a:lnSpc>
                <a:spcPct val="90000"/>
              </a:lnSpc>
              <a:spcBef>
                <a:spcPts val="440"/>
              </a:spcBef>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Spelarmöte v.43 eller v.44. Kallelse kommer.</a:t>
            </a:r>
          </a:p>
          <a:p>
            <a:pPr marL="285750" marR="0" lvl="0" indent="-285750" algn="l" rtl="0">
              <a:lnSpc>
                <a:spcPct val="90000"/>
              </a:lnSpc>
              <a:spcBef>
                <a:spcPts val="440"/>
              </a:spcBef>
              <a:spcAft>
                <a:spcPts val="0"/>
              </a:spcAft>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Lägga vikt vid närvaro </a:t>
            </a:r>
          </a:p>
          <a:p>
            <a:pPr marL="285750" marR="0" lvl="0" indent="-171450" algn="l" rtl="0">
              <a:lnSpc>
                <a:spcPct val="90000"/>
              </a:lnSpc>
              <a:spcBef>
                <a:spcPts val="360"/>
              </a:spcBef>
              <a:spcAft>
                <a:spcPts val="0"/>
              </a:spcAft>
              <a:buClr>
                <a:schemeClr val="accent1"/>
              </a:buClr>
              <a:buSzPts val="1800"/>
              <a:buFont typeface="Arial"/>
              <a:buNone/>
            </a:pPr>
            <a:endParaRPr lang="sv-SE" sz="1800" dirty="0">
              <a:solidFill>
                <a:schemeClr val="tx1"/>
              </a:solidFill>
              <a:latin typeface="Times New Roman"/>
              <a:ea typeface="Times New Roman"/>
              <a:cs typeface="Times New Roman"/>
              <a:sym typeface="Times New Roman"/>
            </a:endParaRPr>
          </a:p>
          <a:p>
            <a:pPr marL="285750" lvl="0" indent="-285750">
              <a:lnSpc>
                <a:spcPct val="90000"/>
              </a:lnSpc>
              <a:spcBef>
                <a:spcPts val="440"/>
              </a:spcBef>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Kallelser från </a:t>
            </a:r>
            <a:r>
              <a:rPr lang="sv-SE" sz="2000" dirty="0" err="1">
                <a:solidFill>
                  <a:schemeClr val="tx1"/>
                </a:solidFill>
                <a:latin typeface="Times New Roman"/>
                <a:ea typeface="Times New Roman"/>
                <a:cs typeface="Times New Roman"/>
                <a:sym typeface="Times New Roman"/>
              </a:rPr>
              <a:t>laget.se</a:t>
            </a:r>
            <a:endParaRPr lang="sv-SE" sz="2000" dirty="0">
              <a:solidFill>
                <a:schemeClr val="tx1"/>
              </a:solidFill>
            </a:endParaRPr>
          </a:p>
          <a:p>
            <a:pPr marL="285750" lvl="0" indent="-285750">
              <a:lnSpc>
                <a:spcPct val="90000"/>
              </a:lnSpc>
              <a:spcBef>
                <a:spcPts val="440"/>
              </a:spcBef>
              <a:buClr>
                <a:schemeClr val="accent1"/>
              </a:buClr>
              <a:buSzPts val="2200"/>
              <a:buFont typeface="Arial"/>
              <a:buChar char="•"/>
            </a:pPr>
            <a:r>
              <a:rPr lang="sv-SE" sz="2000" dirty="0">
                <a:solidFill>
                  <a:schemeClr val="tx1"/>
                </a:solidFill>
                <a:latin typeface="Times New Roman"/>
                <a:ea typeface="Times New Roman"/>
                <a:cs typeface="Times New Roman"/>
                <a:sym typeface="Times New Roman"/>
              </a:rPr>
              <a:t>Var noga med anmälan</a:t>
            </a:r>
          </a:p>
          <a:p>
            <a:pPr marL="285750" marR="0" lvl="0" indent="-171450" algn="l" rtl="0">
              <a:lnSpc>
                <a:spcPct val="90000"/>
              </a:lnSpc>
              <a:spcBef>
                <a:spcPts val="360"/>
              </a:spcBef>
              <a:spcAft>
                <a:spcPts val="0"/>
              </a:spcAft>
              <a:buClr>
                <a:schemeClr val="accent1"/>
              </a:buClr>
              <a:buSzPts val="1800"/>
              <a:buFont typeface="Arial"/>
              <a:buNone/>
            </a:pPr>
            <a:endParaRPr sz="1800" dirty="0">
              <a:solidFill>
                <a:schemeClr val="dk2"/>
              </a:solidFill>
              <a:latin typeface="Times New Roman"/>
              <a:ea typeface="Times New Roman"/>
              <a:cs typeface="Times New Roman"/>
              <a:sym typeface="Times New Roman"/>
            </a:endParaRPr>
          </a:p>
          <a:p>
            <a:pPr marL="274320" marR="0" lvl="0" indent="-160020" algn="l" rtl="0">
              <a:lnSpc>
                <a:spcPct val="90000"/>
              </a:lnSpc>
              <a:spcBef>
                <a:spcPts val="360"/>
              </a:spcBef>
              <a:spcAft>
                <a:spcPts val="0"/>
              </a:spcAft>
              <a:buClr>
                <a:schemeClr val="accent1"/>
              </a:buClr>
              <a:buSzPts val="1800"/>
              <a:buFont typeface="Arial"/>
              <a:buNone/>
            </a:pPr>
            <a:endParaRPr sz="1800" dirty="0">
              <a:solidFill>
                <a:schemeClr val="dk2"/>
              </a:solidFill>
              <a:latin typeface="Times New Roman"/>
              <a:ea typeface="Times New Roman"/>
              <a:cs typeface="Times New Roman"/>
              <a:sym typeface="Times New Roman"/>
            </a:endParaRPr>
          </a:p>
          <a:p>
            <a:pPr marL="274320" marR="0" lvl="0" indent="-160020" algn="l" rtl="0">
              <a:lnSpc>
                <a:spcPct val="90000"/>
              </a:lnSpc>
              <a:spcBef>
                <a:spcPts val="360"/>
              </a:spcBef>
              <a:spcAft>
                <a:spcPts val="0"/>
              </a:spcAft>
              <a:buClr>
                <a:schemeClr val="accent1"/>
              </a:buClr>
              <a:buSzPts val="1800"/>
              <a:buFont typeface="Arial"/>
              <a:buNone/>
            </a:pPr>
            <a:endParaRPr sz="1800" dirty="0">
              <a:solidFill>
                <a:schemeClr val="dk2"/>
              </a:solidFill>
              <a:latin typeface="Times New Roman"/>
              <a:ea typeface="Times New Roman"/>
              <a:cs typeface="Times New Roman"/>
              <a:sym typeface="Times New Roman"/>
            </a:endParaRPr>
          </a:p>
        </p:txBody>
      </p:sp>
      <p:sp>
        <p:nvSpPr>
          <p:cNvPr id="235" name="Google Shape;235;p15"/>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dirty="0"/>
              <a:t>Tränare - målsättning</a:t>
            </a:r>
            <a:endParaRPr sz="2400" dirty="0"/>
          </a:p>
        </p:txBody>
      </p:sp>
      <p:pic>
        <p:nvPicPr>
          <p:cNvPr id="2" name="Picture 1">
            <a:extLst>
              <a:ext uri="{FF2B5EF4-FFF2-40B4-BE49-F238E27FC236}">
                <a16:creationId xmlns:a16="http://schemas.microsoft.com/office/drawing/2014/main" id="{7DE39576-C030-4187-B760-F179046250AC}"/>
              </a:ext>
            </a:extLst>
          </p:cNvPr>
          <p:cNvPicPr>
            <a:picLocks noChangeAspect="1"/>
          </p:cNvPicPr>
          <p:nvPr/>
        </p:nvPicPr>
        <p:blipFill>
          <a:blip r:embed="rId3"/>
          <a:stretch>
            <a:fillRect/>
          </a:stretch>
        </p:blipFill>
        <p:spPr>
          <a:xfrm>
            <a:off x="7010400" y="5710237"/>
            <a:ext cx="1981200" cy="923925"/>
          </a:xfrm>
          <a:prstGeom prst="rect">
            <a:avLst/>
          </a:prstGeom>
        </p:spPr>
      </p:pic>
      <p:sp>
        <p:nvSpPr>
          <p:cNvPr id="3" name="TextBox 2">
            <a:extLst>
              <a:ext uri="{FF2B5EF4-FFF2-40B4-BE49-F238E27FC236}">
                <a16:creationId xmlns:a16="http://schemas.microsoft.com/office/drawing/2014/main" id="{5377B6AD-3042-4274-BE13-E93947479293}"/>
              </a:ext>
            </a:extLst>
          </p:cNvPr>
          <p:cNvSpPr txBox="1"/>
          <p:nvPr/>
        </p:nvSpPr>
        <p:spPr>
          <a:xfrm>
            <a:off x="1118825" y="2125133"/>
            <a:ext cx="7188200" cy="738664"/>
          </a:xfrm>
          <a:prstGeom prst="rect">
            <a:avLst/>
          </a:prstGeom>
          <a:noFill/>
        </p:spPr>
        <p:txBody>
          <a:bodyPr wrap="square" rtlCol="0">
            <a:spAutoFit/>
          </a:bodyPr>
          <a:lstStyle/>
          <a:p>
            <a:r>
              <a:rPr lang="sv-SE" dirty="0">
                <a:solidFill>
                  <a:srgbClr val="0070C0"/>
                </a:solidFill>
              </a:rPr>
              <a:t>Spelarna kommer att få prova andra positioner för att få ökad kunskap men också att tränarna sett en potential eller att vi behöver fler spelare på viss position. Vi vill att spelarna är nyfikna och vilja prova.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body" idx="1"/>
          </p:nvPr>
        </p:nvSpPr>
        <p:spPr>
          <a:xfrm>
            <a:off x="611560" y="1124744"/>
            <a:ext cx="7543800" cy="3886200"/>
          </a:xfrm>
          <a:prstGeom prst="rect">
            <a:avLst/>
          </a:prstGeom>
          <a:noFill/>
          <a:ln>
            <a:noFill/>
          </a:ln>
        </p:spPr>
        <p:txBody>
          <a:bodyPr spcFirstLastPara="1" wrap="square" lIns="91425" tIns="45700" rIns="91425" bIns="45700" anchor="ctr" anchorCtr="0">
            <a:normAutofit/>
          </a:bodyPr>
          <a:lstStyle/>
          <a:p>
            <a:pPr marL="274320" lvl="0" indent="-121920" algn="l" rtl="0">
              <a:spcBef>
                <a:spcPts val="0"/>
              </a:spcBef>
              <a:spcAft>
                <a:spcPts val="0"/>
              </a:spcAft>
              <a:buSzPts val="2400"/>
              <a:buNone/>
            </a:pPr>
            <a:endParaRPr dirty="0"/>
          </a:p>
          <a:p>
            <a:pPr marL="274320" lvl="0" indent="-121920" algn="l" rtl="0">
              <a:spcBef>
                <a:spcPts val="480"/>
              </a:spcBef>
              <a:spcAft>
                <a:spcPts val="0"/>
              </a:spcAft>
              <a:buSzPts val="2400"/>
              <a:buNone/>
            </a:pPr>
            <a:endParaRPr dirty="0"/>
          </a:p>
          <a:p>
            <a:pPr marL="274320" lvl="0" indent="-121920" algn="l" rtl="0">
              <a:spcBef>
                <a:spcPts val="480"/>
              </a:spcBef>
              <a:spcAft>
                <a:spcPts val="0"/>
              </a:spcAft>
              <a:buSzPts val="2400"/>
              <a:buNone/>
            </a:pPr>
            <a:endParaRPr dirty="0"/>
          </a:p>
        </p:txBody>
      </p:sp>
      <p:sp>
        <p:nvSpPr>
          <p:cNvPr id="242" name="Google Shape;242;p16"/>
          <p:cNvSpPr txBox="1"/>
          <p:nvPr/>
        </p:nvSpPr>
        <p:spPr>
          <a:xfrm>
            <a:off x="683575" y="892100"/>
            <a:ext cx="8266500" cy="2585283"/>
          </a:xfrm>
          <a:prstGeom prst="rect">
            <a:avLst/>
          </a:prstGeom>
          <a:noFill/>
          <a:ln>
            <a:noFill/>
          </a:ln>
        </p:spPr>
        <p:txBody>
          <a:bodyPr spcFirstLastPara="1" wrap="square" lIns="91425" tIns="45700" rIns="91425" bIns="45700" anchor="t" anchorCtr="0">
            <a:spAutoFit/>
          </a:bodyPr>
          <a:lstStyle/>
          <a:p>
            <a:pPr marL="139700" marR="0" lvl="0" algn="l" rtl="0">
              <a:lnSpc>
                <a:spcPct val="90000"/>
              </a:lnSpc>
              <a:spcBef>
                <a:spcPts val="0"/>
              </a:spcBef>
              <a:spcAft>
                <a:spcPts val="0"/>
              </a:spcAft>
              <a:buClr>
                <a:schemeClr val="accent1"/>
              </a:buClr>
              <a:buSzPts val="2200"/>
            </a:pPr>
            <a:r>
              <a:rPr lang="sv-SE" sz="2000" dirty="0">
                <a:solidFill>
                  <a:schemeClr val="tx1"/>
                </a:solidFill>
                <a:latin typeface="Times New Roman"/>
                <a:ea typeface="Times New Roman"/>
                <a:cs typeface="Times New Roman"/>
                <a:sym typeface="Times New Roman"/>
              </a:rPr>
              <a:t>Isträning </a:t>
            </a:r>
          </a:p>
          <a:p>
            <a:pPr marL="482600" marR="0" lvl="0" indent="-342900" algn="l" rtl="0">
              <a:lnSpc>
                <a:spcPct val="90000"/>
              </a:lnSpc>
              <a:spcBef>
                <a:spcPts val="0"/>
              </a:spcBef>
              <a:spcAft>
                <a:spcPts val="0"/>
              </a:spcAft>
              <a:buClr>
                <a:schemeClr val="accent1"/>
              </a:buClr>
              <a:buSzPts val="2200"/>
              <a:buFont typeface="Arial" panose="020B0604020202020204" pitchFamily="34" charset="0"/>
              <a:buChar char="•"/>
            </a:pPr>
            <a:r>
              <a:rPr lang="sv-SE" sz="2000" dirty="0">
                <a:solidFill>
                  <a:schemeClr val="tx1"/>
                </a:solidFill>
                <a:latin typeface="Times New Roman"/>
                <a:ea typeface="Times New Roman"/>
                <a:cs typeface="Times New Roman"/>
                <a:sym typeface="Times New Roman"/>
              </a:rPr>
              <a:t>3-4 pass i veckan </a:t>
            </a:r>
          </a:p>
          <a:p>
            <a:pPr marL="482600" marR="0" lvl="0" indent="-342900" algn="l" rtl="0">
              <a:lnSpc>
                <a:spcPct val="90000"/>
              </a:lnSpc>
              <a:spcBef>
                <a:spcPts val="0"/>
              </a:spcBef>
              <a:spcAft>
                <a:spcPts val="0"/>
              </a:spcAft>
              <a:buClr>
                <a:schemeClr val="accent1"/>
              </a:buClr>
              <a:buSzPts val="2200"/>
              <a:buFont typeface="Arial" panose="020B0604020202020204" pitchFamily="34" charset="0"/>
              <a:buChar char="•"/>
            </a:pPr>
            <a:r>
              <a:rPr lang="sv-SE" sz="2000" dirty="0">
                <a:solidFill>
                  <a:schemeClr val="tx1"/>
                </a:solidFill>
                <a:latin typeface="Times New Roman"/>
                <a:ea typeface="Times New Roman"/>
                <a:cs typeface="Times New Roman"/>
                <a:sym typeface="Times New Roman"/>
              </a:rPr>
              <a:t>Fokus på: Individuell träning, positionsspel och spelövningar</a:t>
            </a:r>
          </a:p>
          <a:p>
            <a:pPr marL="482600" marR="0" lvl="0" indent="-342900" algn="l" rtl="0">
              <a:lnSpc>
                <a:spcPct val="90000"/>
              </a:lnSpc>
              <a:spcBef>
                <a:spcPts val="0"/>
              </a:spcBef>
              <a:spcAft>
                <a:spcPts val="0"/>
              </a:spcAft>
              <a:buClr>
                <a:schemeClr val="accent1"/>
              </a:buClr>
              <a:buSzPts val="2200"/>
              <a:buFont typeface="Arial" panose="020B0604020202020204" pitchFamily="34" charset="0"/>
              <a:buChar char="•"/>
            </a:pPr>
            <a:r>
              <a:rPr lang="sv-SE" sz="2000" dirty="0">
                <a:solidFill>
                  <a:schemeClr val="tx1"/>
                </a:solidFill>
                <a:latin typeface="Times New Roman"/>
                <a:ea typeface="Times New Roman"/>
                <a:cs typeface="Times New Roman"/>
                <a:sym typeface="Times New Roman"/>
              </a:rPr>
              <a:t>Genomgående tema: TÄVLING OCH UTMANING</a:t>
            </a:r>
          </a:p>
          <a:p>
            <a:pPr marL="482600" marR="0" lvl="0" indent="-342900" algn="l" rtl="0">
              <a:lnSpc>
                <a:spcPct val="90000"/>
              </a:lnSpc>
              <a:spcBef>
                <a:spcPts val="0"/>
              </a:spcBef>
              <a:spcAft>
                <a:spcPts val="0"/>
              </a:spcAft>
              <a:buClr>
                <a:schemeClr val="accent1"/>
              </a:buClr>
              <a:buSzPts val="2200"/>
              <a:buFont typeface="Arial" panose="020B0604020202020204" pitchFamily="34" charset="0"/>
              <a:buChar char="•"/>
            </a:pPr>
            <a:r>
              <a:rPr lang="sv-SE" sz="2000" dirty="0">
                <a:solidFill>
                  <a:schemeClr val="tx1"/>
                </a:solidFill>
                <a:latin typeface="Times New Roman"/>
                <a:ea typeface="Times New Roman"/>
                <a:cs typeface="Times New Roman"/>
                <a:sym typeface="Times New Roman"/>
              </a:rPr>
              <a:t>Övningar anpassade efter var spelaren befinner sig i sin utveckling </a:t>
            </a:r>
          </a:p>
          <a:p>
            <a:pPr marL="139700" marR="0" lvl="0" algn="l" rtl="0">
              <a:lnSpc>
                <a:spcPct val="90000"/>
              </a:lnSpc>
              <a:spcBef>
                <a:spcPts val="0"/>
              </a:spcBef>
              <a:spcAft>
                <a:spcPts val="0"/>
              </a:spcAft>
              <a:buClr>
                <a:schemeClr val="accent1"/>
              </a:buClr>
              <a:buSzPts val="2200"/>
            </a:pPr>
            <a:endParaRPr lang="sv-SE" sz="2000" dirty="0">
              <a:solidFill>
                <a:schemeClr val="tx1"/>
              </a:solidFill>
              <a:latin typeface="Times New Roman"/>
              <a:ea typeface="Times New Roman"/>
              <a:cs typeface="Times New Roman"/>
              <a:sym typeface="Times New Roman"/>
            </a:endParaRPr>
          </a:p>
          <a:p>
            <a:pPr marL="139700" marR="0" lvl="0" algn="l" rtl="0">
              <a:lnSpc>
                <a:spcPct val="90000"/>
              </a:lnSpc>
              <a:spcBef>
                <a:spcPts val="0"/>
              </a:spcBef>
              <a:spcAft>
                <a:spcPts val="0"/>
              </a:spcAft>
              <a:buClr>
                <a:schemeClr val="accent1"/>
              </a:buClr>
              <a:buSzPts val="2200"/>
            </a:pPr>
            <a:r>
              <a:rPr lang="sv-SE" sz="2000" dirty="0">
                <a:solidFill>
                  <a:schemeClr val="tx1"/>
                </a:solidFill>
                <a:latin typeface="Times New Roman"/>
                <a:ea typeface="Times New Roman"/>
                <a:cs typeface="Times New Roman"/>
                <a:sym typeface="Times New Roman"/>
              </a:rPr>
              <a:t>Fysträning </a:t>
            </a:r>
          </a:p>
          <a:p>
            <a:pPr marL="482600" marR="0" lvl="0" indent="-342900" algn="l" rtl="0">
              <a:lnSpc>
                <a:spcPct val="90000"/>
              </a:lnSpc>
              <a:spcBef>
                <a:spcPts val="0"/>
              </a:spcBef>
              <a:spcAft>
                <a:spcPts val="0"/>
              </a:spcAft>
              <a:buClr>
                <a:schemeClr val="accent1"/>
              </a:buClr>
              <a:buSzPts val="2200"/>
              <a:buFont typeface="Arial" panose="020B0604020202020204" pitchFamily="34" charset="0"/>
              <a:buChar char="•"/>
            </a:pPr>
            <a:r>
              <a:rPr lang="sv-SE" sz="2000" dirty="0">
                <a:solidFill>
                  <a:schemeClr val="tx1"/>
                </a:solidFill>
                <a:latin typeface="Times New Roman"/>
                <a:ea typeface="Times New Roman"/>
                <a:cs typeface="Times New Roman"/>
                <a:sym typeface="Times New Roman"/>
              </a:rPr>
              <a:t>2-3 pass i veckan (teori kommer att ersätta vissa pass)</a:t>
            </a:r>
          </a:p>
          <a:p>
            <a:pPr marL="482600" marR="0" lvl="0" indent="-342900" algn="l" rtl="0">
              <a:lnSpc>
                <a:spcPct val="90000"/>
              </a:lnSpc>
              <a:spcBef>
                <a:spcPts val="0"/>
              </a:spcBef>
              <a:spcAft>
                <a:spcPts val="0"/>
              </a:spcAft>
              <a:buClr>
                <a:schemeClr val="accent1"/>
              </a:buClr>
              <a:buSzPts val="2200"/>
              <a:buFont typeface="Arial" panose="020B0604020202020204" pitchFamily="34" charset="0"/>
              <a:buChar char="•"/>
            </a:pPr>
            <a:r>
              <a:rPr lang="sv-SE" sz="2000" dirty="0">
                <a:solidFill>
                  <a:schemeClr val="tx1"/>
                </a:solidFill>
                <a:latin typeface="Times New Roman"/>
                <a:ea typeface="Times New Roman"/>
                <a:cs typeface="Times New Roman"/>
                <a:sym typeface="Times New Roman"/>
              </a:rPr>
              <a:t>Fokus på: Grundträning och skott/teknik</a:t>
            </a:r>
          </a:p>
        </p:txBody>
      </p:sp>
      <p:sp>
        <p:nvSpPr>
          <p:cNvPr id="243" name="Google Shape;243;p16"/>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dirty="0"/>
              <a:t>Tränare</a:t>
            </a:r>
            <a:r>
              <a:rPr lang="sv-SE" sz="2400" dirty="0"/>
              <a:t> - Is och </a:t>
            </a:r>
            <a:r>
              <a:rPr lang="sv-SE" sz="2400" dirty="0" err="1"/>
              <a:t>fys</a:t>
            </a:r>
            <a:endParaRPr sz="4000" dirty="0"/>
          </a:p>
        </p:txBody>
      </p:sp>
      <p:pic>
        <p:nvPicPr>
          <p:cNvPr id="2" name="Picture 1">
            <a:extLst>
              <a:ext uri="{FF2B5EF4-FFF2-40B4-BE49-F238E27FC236}">
                <a16:creationId xmlns:a16="http://schemas.microsoft.com/office/drawing/2014/main" id="{F3A3D367-5C7C-4CCC-BCAE-F45302C60D97}"/>
              </a:ext>
            </a:extLst>
          </p:cNvPr>
          <p:cNvPicPr>
            <a:picLocks noChangeAspect="1"/>
          </p:cNvPicPr>
          <p:nvPr/>
        </p:nvPicPr>
        <p:blipFill>
          <a:blip r:embed="rId3"/>
          <a:stretch>
            <a:fillRect/>
          </a:stretch>
        </p:blipFill>
        <p:spPr>
          <a:xfrm>
            <a:off x="6841067" y="5733256"/>
            <a:ext cx="1981200" cy="923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836975" y="-61050"/>
            <a:ext cx="6781800" cy="708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5400"/>
              <a:buFont typeface="Impact"/>
              <a:buNone/>
            </a:pPr>
            <a:r>
              <a:rPr lang="sv-SE" sz="4000" dirty="0"/>
              <a:t>Tränare</a:t>
            </a:r>
            <a:r>
              <a:rPr lang="sv-SE" sz="2400" dirty="0"/>
              <a:t>  - Förhållningsregler - Kultur</a:t>
            </a:r>
            <a:endParaRPr dirty="0"/>
          </a:p>
        </p:txBody>
      </p:sp>
      <p:sp>
        <p:nvSpPr>
          <p:cNvPr id="250" name="Google Shape;250;p14"/>
          <p:cNvSpPr txBox="1">
            <a:spLocks noGrp="1"/>
          </p:cNvSpPr>
          <p:nvPr>
            <p:ph type="body" idx="1"/>
          </p:nvPr>
        </p:nvSpPr>
        <p:spPr>
          <a:xfrm>
            <a:off x="836975" y="877073"/>
            <a:ext cx="7704900" cy="4392600"/>
          </a:xfrm>
          <a:prstGeom prst="rect">
            <a:avLst/>
          </a:prstGeom>
          <a:noFill/>
          <a:ln>
            <a:noFill/>
          </a:ln>
        </p:spPr>
        <p:txBody>
          <a:bodyPr spcFirstLastPara="1" wrap="square" lIns="91425" tIns="45700" rIns="91425" bIns="45700" anchor="ctr" anchorCtr="0">
            <a:noAutofit/>
          </a:bodyPr>
          <a:lstStyle/>
          <a:p>
            <a:pPr marL="285750" lvl="0" indent="-285750">
              <a:lnSpc>
                <a:spcPct val="90000"/>
              </a:lnSpc>
              <a:spcBef>
                <a:spcPts val="440"/>
              </a:spcBef>
              <a:buSzPts val="2200"/>
            </a:pPr>
            <a:r>
              <a:rPr lang="sv-SE" sz="2000" dirty="0">
                <a:solidFill>
                  <a:schemeClr val="tx1"/>
                </a:solidFill>
              </a:rPr>
              <a:t>Mobiler</a:t>
            </a:r>
          </a:p>
          <a:p>
            <a:pPr marL="742950" lvl="1" indent="-285750">
              <a:lnSpc>
                <a:spcPct val="90000"/>
              </a:lnSpc>
              <a:spcBef>
                <a:spcPts val="440"/>
              </a:spcBef>
              <a:buSzPts val="2200"/>
            </a:pPr>
            <a:r>
              <a:rPr lang="sv-SE" sz="1800" dirty="0">
                <a:solidFill>
                  <a:schemeClr val="tx1"/>
                </a:solidFill>
              </a:rPr>
              <a:t>Sociala medier</a:t>
            </a:r>
          </a:p>
          <a:p>
            <a:pPr marL="742950" lvl="1" indent="-285750">
              <a:lnSpc>
                <a:spcPct val="90000"/>
              </a:lnSpc>
              <a:spcBef>
                <a:spcPts val="440"/>
              </a:spcBef>
              <a:buSzPts val="2200"/>
            </a:pPr>
            <a:r>
              <a:rPr lang="sv-SE" sz="1800" dirty="0">
                <a:solidFill>
                  <a:schemeClr val="tx1"/>
                </a:solidFill>
              </a:rPr>
              <a:t>Inga telefoner under träningstid</a:t>
            </a:r>
          </a:p>
          <a:p>
            <a:pPr marL="285750" lvl="0" indent="-285750">
              <a:lnSpc>
                <a:spcPct val="90000"/>
              </a:lnSpc>
              <a:spcBef>
                <a:spcPts val="440"/>
              </a:spcBef>
              <a:buSzPts val="2200"/>
            </a:pPr>
            <a:r>
              <a:rPr lang="sv-SE" sz="2000" dirty="0">
                <a:solidFill>
                  <a:schemeClr val="tx1"/>
                </a:solidFill>
              </a:rPr>
              <a:t>Noggrannhet kring tider för samlingar för att få bästa förutsättningarna till bra träningar och att vi utnyttjar tiden på is och i </a:t>
            </a:r>
            <a:r>
              <a:rPr lang="sv-SE" sz="2000" dirty="0" err="1">
                <a:solidFill>
                  <a:schemeClr val="tx1"/>
                </a:solidFill>
              </a:rPr>
              <a:t>fyslokal</a:t>
            </a:r>
            <a:r>
              <a:rPr lang="sv-SE" sz="2000" dirty="0">
                <a:solidFill>
                  <a:schemeClr val="tx1"/>
                </a:solidFill>
              </a:rPr>
              <a:t> på bästa sätt</a:t>
            </a:r>
            <a:endParaRPr lang="sv-SE" sz="1800" dirty="0">
              <a:solidFill>
                <a:schemeClr val="tx1"/>
              </a:solidFill>
            </a:endParaRPr>
          </a:p>
          <a:p>
            <a:pPr marL="285750" lvl="0" indent="-285750">
              <a:lnSpc>
                <a:spcPct val="90000"/>
              </a:lnSpc>
              <a:spcBef>
                <a:spcPts val="440"/>
              </a:spcBef>
              <a:buSzPts val="2200"/>
            </a:pPr>
            <a:r>
              <a:rPr lang="sv-SE" sz="2000" dirty="0">
                <a:solidFill>
                  <a:schemeClr val="tx1"/>
                </a:solidFill>
              </a:rPr>
              <a:t>Genomgång av träning på is </a:t>
            </a:r>
          </a:p>
          <a:p>
            <a:pPr marL="285750" lvl="0" indent="-285750">
              <a:lnSpc>
                <a:spcPct val="90000"/>
              </a:lnSpc>
              <a:spcBef>
                <a:spcPts val="440"/>
              </a:spcBef>
              <a:buSzPts val="2200"/>
            </a:pPr>
            <a:r>
              <a:rPr lang="sv-SE" sz="2000" dirty="0">
                <a:solidFill>
                  <a:schemeClr val="tx1"/>
                </a:solidFill>
              </a:rPr>
              <a:t>Högre konkurrens </a:t>
            </a:r>
          </a:p>
          <a:p>
            <a:pPr marL="742950" lvl="1" indent="-285750">
              <a:lnSpc>
                <a:spcPct val="90000"/>
              </a:lnSpc>
              <a:spcBef>
                <a:spcPts val="440"/>
              </a:spcBef>
              <a:buSzPts val="2200"/>
            </a:pPr>
            <a:r>
              <a:rPr lang="sv-SE" sz="1800" dirty="0">
                <a:solidFill>
                  <a:schemeClr val="tx1"/>
                </a:solidFill>
              </a:rPr>
              <a:t>Vikten av träningsnärvaro</a:t>
            </a:r>
          </a:p>
          <a:p>
            <a:pPr marL="285750" lvl="0" indent="-285750">
              <a:lnSpc>
                <a:spcPct val="90000"/>
              </a:lnSpc>
              <a:spcBef>
                <a:spcPts val="440"/>
              </a:spcBef>
              <a:buSzPts val="2200"/>
            </a:pPr>
            <a:endParaRPr lang="sv-SE" sz="2000" dirty="0"/>
          </a:p>
          <a:p>
            <a:pPr marL="285750" lvl="0" indent="-285750">
              <a:lnSpc>
                <a:spcPct val="90000"/>
              </a:lnSpc>
              <a:spcBef>
                <a:spcPts val="440"/>
              </a:spcBef>
              <a:buSzPts val="2200"/>
            </a:pPr>
            <a:endParaRPr lang="sv-SE" sz="2000" dirty="0"/>
          </a:p>
          <a:p>
            <a:pPr marL="0" lvl="0" indent="0" algn="l" rtl="0">
              <a:lnSpc>
                <a:spcPct val="90000"/>
              </a:lnSpc>
              <a:spcBef>
                <a:spcPts val="444"/>
              </a:spcBef>
              <a:spcAft>
                <a:spcPts val="0"/>
              </a:spcAft>
              <a:buSzPts val="2220"/>
              <a:buNone/>
            </a:pPr>
            <a:endParaRPr lang="sv-SE" sz="2220" dirty="0"/>
          </a:p>
          <a:p>
            <a:pPr marL="114300" lvl="0" indent="0" algn="l" rtl="0">
              <a:lnSpc>
                <a:spcPct val="90000"/>
              </a:lnSpc>
              <a:spcBef>
                <a:spcPts val="444"/>
              </a:spcBef>
              <a:spcAft>
                <a:spcPts val="0"/>
              </a:spcAft>
              <a:buSzPts val="2220"/>
              <a:buNone/>
            </a:pPr>
            <a:endParaRPr sz="2220" dirty="0"/>
          </a:p>
        </p:txBody>
      </p:sp>
      <p:pic>
        <p:nvPicPr>
          <p:cNvPr id="2" name="Picture 1">
            <a:extLst>
              <a:ext uri="{FF2B5EF4-FFF2-40B4-BE49-F238E27FC236}">
                <a16:creationId xmlns:a16="http://schemas.microsoft.com/office/drawing/2014/main" id="{E2061831-A330-47D6-96BD-AF13D41AE3C7}"/>
              </a:ext>
            </a:extLst>
          </p:cNvPr>
          <p:cNvPicPr>
            <a:picLocks noChangeAspect="1"/>
          </p:cNvPicPr>
          <p:nvPr/>
        </p:nvPicPr>
        <p:blipFill>
          <a:blip r:embed="rId3"/>
          <a:stretch>
            <a:fillRect/>
          </a:stretch>
        </p:blipFill>
        <p:spPr>
          <a:xfrm>
            <a:off x="6976533" y="5752570"/>
            <a:ext cx="1981200" cy="92392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ewsPrin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870</Words>
  <Application>Microsoft Office PowerPoint</Application>
  <PresentationFormat>On-screen Show (4:3)</PresentationFormat>
  <Paragraphs>130</Paragraphs>
  <Slides>13</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Impact</vt:lpstr>
      <vt:lpstr>Times New Roman</vt:lpstr>
      <vt:lpstr>Wingdings</vt:lpstr>
      <vt:lpstr>NewsPrint</vt:lpstr>
      <vt:lpstr>think-cell Slide</vt:lpstr>
      <vt:lpstr>Informationsmöte  Spelare/Föräldrar</vt:lpstr>
      <vt:lpstr>Agenda</vt:lpstr>
      <vt:lpstr>Organisation Timrå/Sundsvall/Nolby Dam 21/22</vt:lpstr>
      <vt:lpstr>Föreningsinformation</vt:lpstr>
      <vt:lpstr>Ekonomi - Budget m.m. 21/22</vt:lpstr>
      <vt:lpstr>Material</vt:lpstr>
      <vt:lpstr>Tränare - målsättning</vt:lpstr>
      <vt:lpstr>Tränare - Is och fys</vt:lpstr>
      <vt:lpstr>Tränare  - Förhållningsregler - Kultur</vt:lpstr>
      <vt:lpstr>Matcher - Serien</vt:lpstr>
      <vt:lpstr>Informationsutskick</vt:lpstr>
      <vt:lpstr>Domare(Föreningsdomare)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dc:title>
  <dc:creator>TeliaSonera</dc:creator>
  <cp:lastModifiedBy>Nymark, Helen</cp:lastModifiedBy>
  <cp:revision>47</cp:revision>
  <dcterms:created xsi:type="dcterms:W3CDTF">2013-09-17T08:12:31Z</dcterms:created>
  <dcterms:modified xsi:type="dcterms:W3CDTF">2021-10-24T16:18:05Z</dcterms:modified>
</cp:coreProperties>
</file>