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9"/>
  </p:notesMasterIdLst>
  <p:sldIdLst>
    <p:sldId id="258" r:id="rId2"/>
    <p:sldId id="259" r:id="rId3"/>
    <p:sldId id="260" r:id="rId4"/>
    <p:sldId id="261" r:id="rId5"/>
    <p:sldId id="262" r:id="rId6"/>
    <p:sldId id="263" r:id="rId7"/>
    <p:sldId id="264" r:id="rId8"/>
  </p:sldIdLst>
  <p:sldSz cx="12192000" cy="6858000"/>
  <p:notesSz cx="6858000" cy="9144000"/>
  <p:custDataLst>
    <p:tags r:id="rId10"/>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C881FB-18D9-4208-802E-CF52B263F662}" v="10" dt="2022-03-24T10:09:50.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576" autoAdjust="0"/>
  </p:normalViewPr>
  <p:slideViewPr>
    <p:cSldViewPr snapToGrid="0">
      <p:cViewPr varScale="1">
        <p:scale>
          <a:sx n="93" d="100"/>
          <a:sy n="93" d="100"/>
        </p:scale>
        <p:origin x="12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Nilsson" userId="dd5b3ee0-cda6-4820-935e-84ffbe132c14" providerId="ADAL" clId="{B0C881FB-18D9-4208-802E-CF52B263F662}"/>
    <pc:docChg chg="custSel modSld replTag">
      <pc:chgData name="Linda Nilsson" userId="dd5b3ee0-cda6-4820-935e-84ffbe132c14" providerId="ADAL" clId="{B0C881FB-18D9-4208-802E-CF52B263F662}" dt="2022-03-24T10:09:42.695" v="7822"/>
      <pc:docMkLst>
        <pc:docMk/>
      </pc:docMkLst>
      <pc:sldChg chg="modNotesTx">
        <pc:chgData name="Linda Nilsson" userId="dd5b3ee0-cda6-4820-935e-84ffbe132c14" providerId="ADAL" clId="{B0C881FB-18D9-4208-802E-CF52B263F662}" dt="2022-03-24T10:02:07.093" v="7241" actId="6549"/>
        <pc:sldMkLst>
          <pc:docMk/>
          <pc:sldMk cId="3473056511" sldId="259"/>
        </pc:sldMkLst>
      </pc:sldChg>
      <pc:sldChg chg="modNotesTx">
        <pc:chgData name="Linda Nilsson" userId="dd5b3ee0-cda6-4820-935e-84ffbe132c14" providerId="ADAL" clId="{B0C881FB-18D9-4208-802E-CF52B263F662}" dt="2022-03-24T09:29:09.407" v="5109" actId="20577"/>
        <pc:sldMkLst>
          <pc:docMk/>
          <pc:sldMk cId="3200308883" sldId="260"/>
        </pc:sldMkLst>
      </pc:sldChg>
      <pc:sldChg chg="modNotesTx">
        <pc:chgData name="Linda Nilsson" userId="dd5b3ee0-cda6-4820-935e-84ffbe132c14" providerId="ADAL" clId="{B0C881FB-18D9-4208-802E-CF52B263F662}" dt="2022-03-24T09:32:22.707" v="5488" actId="20577"/>
        <pc:sldMkLst>
          <pc:docMk/>
          <pc:sldMk cId="1001189755" sldId="261"/>
        </pc:sldMkLst>
      </pc:sldChg>
      <pc:sldChg chg="modNotesTx">
        <pc:chgData name="Linda Nilsson" userId="dd5b3ee0-cda6-4820-935e-84ffbe132c14" providerId="ADAL" clId="{B0C881FB-18D9-4208-802E-CF52B263F662}" dt="2022-03-24T10:03:08.458" v="7276" actId="20577"/>
        <pc:sldMkLst>
          <pc:docMk/>
          <pc:sldMk cId="2683408189" sldId="262"/>
        </pc:sldMkLst>
      </pc:sldChg>
      <pc:sldChg chg="modNotesTx">
        <pc:chgData name="Linda Nilsson" userId="dd5b3ee0-cda6-4820-935e-84ffbe132c14" providerId="ADAL" clId="{B0C881FB-18D9-4208-802E-CF52B263F662}" dt="2022-03-24T10:08:57.848" v="7798" actId="20577"/>
        <pc:sldMkLst>
          <pc:docMk/>
          <pc:sldMk cId="2187197311" sldId="263"/>
        </pc:sldMkLst>
      </pc:sldChg>
      <pc:sldChg chg="addSp modSp mod modNotesTx">
        <pc:chgData name="Linda Nilsson" userId="dd5b3ee0-cda6-4820-935e-84ffbe132c14" providerId="ADAL" clId="{B0C881FB-18D9-4208-802E-CF52B263F662}" dt="2022-03-24T10:09:42.695" v="7822"/>
        <pc:sldMkLst>
          <pc:docMk/>
          <pc:sldMk cId="89164049" sldId="264"/>
        </pc:sldMkLst>
        <pc:spChg chg="mod">
          <ac:chgData name="Linda Nilsson" userId="dd5b3ee0-cda6-4820-935e-84ffbe132c14" providerId="ADAL" clId="{B0C881FB-18D9-4208-802E-CF52B263F662}" dt="2022-03-24T10:09:42.678" v="7805" actId="948"/>
          <ac:spMkLst>
            <pc:docMk/>
            <pc:sldMk cId="89164049" sldId="264"/>
            <ac:spMk id="2" creationId="{750D7BCF-07F8-4EE8-84CE-FA88D8DB5D26}"/>
          </ac:spMkLst>
        </pc:spChg>
        <pc:spChg chg="mod">
          <ac:chgData name="Linda Nilsson" userId="dd5b3ee0-cda6-4820-935e-84ffbe132c14" providerId="ADAL" clId="{B0C881FB-18D9-4208-802E-CF52B263F662}" dt="2022-03-24T10:09:42.177" v="7804" actId="790"/>
          <ac:spMkLst>
            <pc:docMk/>
            <pc:sldMk cId="89164049" sldId="264"/>
            <ac:spMk id="3" creationId="{8EED720C-5044-4741-A520-9A070923F5FB}"/>
          </ac:spMkLst>
        </pc:spChg>
        <pc:graphicFrameChg chg="add mod ord modVis replST">
          <ac:chgData name="Linda Nilsson" userId="dd5b3ee0-cda6-4820-935e-84ffbe132c14" providerId="ADAL" clId="{B0C881FB-18D9-4208-802E-CF52B263F662}" dt="2022-03-24T10:09:42.695" v="7822"/>
          <ac:graphicFrameMkLst>
            <pc:docMk/>
            <pc:sldMk cId="89164049" sldId="264"/>
            <ac:graphicFrameMk id="5" creationId="{023CD503-C5DE-4160-AB85-A445CFD2C8E9}"/>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27FB41-5359-4DC3-A911-4CAB3848E570}" type="datetimeFigureOut">
              <a:rPr lang="sv-SE" smtClean="0"/>
              <a:t>2022-03-24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58161-5AF6-4E94-9FF6-87EC53B013B9}" type="slidenum">
              <a:rPr lang="sv-SE" smtClean="0"/>
              <a:t>‹#›</a:t>
            </a:fld>
            <a:endParaRPr lang="sv-SE"/>
          </a:p>
        </p:txBody>
      </p:sp>
    </p:spTree>
    <p:extLst>
      <p:ext uri="{BB962C8B-B14F-4D97-AF65-F5344CB8AC3E}">
        <p14:creationId xmlns:p14="http://schemas.microsoft.com/office/powerpoint/2010/main" val="1132951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29458161-5AF6-4E94-9FF6-87EC53B013B9}" type="slidenum">
              <a:rPr lang="sv-SE" smtClean="0"/>
              <a:t>1</a:t>
            </a:fld>
            <a:endParaRPr lang="sv-SE"/>
          </a:p>
        </p:txBody>
      </p:sp>
    </p:spTree>
    <p:extLst>
      <p:ext uri="{BB962C8B-B14F-4D97-AF65-F5344CB8AC3E}">
        <p14:creationId xmlns:p14="http://schemas.microsoft.com/office/powerpoint/2010/main" val="1949620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Noteringar från ledarna:</a:t>
            </a:r>
          </a:p>
          <a:p>
            <a:endParaRPr lang="sv-SE" dirty="0"/>
          </a:p>
          <a:p>
            <a:pPr marL="171450" indent="-171450">
              <a:buFont typeface="Arial" panose="020B0604020202020204" pitchFamily="34" charset="0"/>
              <a:buChar char="•"/>
            </a:pPr>
            <a:r>
              <a:rPr lang="sv-SE" dirty="0"/>
              <a:t>Ledarna tycker det är en rolig och härlig grupp att arbeta med. Alla barn har gjort utveckling från vart de befinner sig i sin hockey/skridsko utveckling.</a:t>
            </a:r>
          </a:p>
          <a:p>
            <a:pPr marL="171450" indent="-171450">
              <a:buFont typeface="Arial" panose="020B0604020202020204" pitchFamily="34" charset="0"/>
              <a:buChar char="•"/>
            </a:pPr>
            <a:r>
              <a:rPr lang="sv-SE" dirty="0"/>
              <a:t>Vissa träningar har det bara kunnat vara en ledare på is, vilket är för lite, men killarna har bra fokus och lyssnar gör övningar så man har lyckats få till bra träning trots få ledare. </a:t>
            </a:r>
          </a:p>
          <a:p>
            <a:pPr marL="171450" indent="-171450">
              <a:buFont typeface="Arial" panose="020B0604020202020204" pitchFamily="34" charset="0"/>
              <a:buChar char="•"/>
            </a:pPr>
            <a:r>
              <a:rPr lang="sv-SE" b="1" dirty="0"/>
              <a:t>Vi behöver bli fler ledare i truppen</a:t>
            </a:r>
            <a:r>
              <a:rPr lang="sv-SE" dirty="0"/>
              <a:t>, kontakta Andreas Bergström om intresse finns! Man behöver inte känna att man ska ha spelat hockey innan utan snarare att det finns ett intresse, och att man tycker det är kul att vara med och utveckla barn till att tycka hockey är roligt, att bygga ett lag att fortsätta lagets utveckling. Om man inte vill vara ”tränare” och tex planera träningar/ta </a:t>
            </a:r>
            <a:r>
              <a:rPr lang="sv-SE" dirty="0" err="1"/>
              <a:t>lead</a:t>
            </a:r>
            <a:r>
              <a:rPr lang="sv-SE" dirty="0"/>
              <a:t> så behövs man också som ledare på is med att kunna stötta och hjälpa till med att sätta ut/plocka ihop koner/skapa banor, flytta/passa puckar osv </a:t>
            </a:r>
            <a:r>
              <a:rPr lang="sv-SE" dirty="0" err="1"/>
              <a:t>osv</a:t>
            </a:r>
            <a:r>
              <a:rPr lang="sv-SE" dirty="0"/>
              <a:t>, så även om man inte är aktivt deltagande som ledare så betyder det oerhört mycket om man har en mer passiv roll på isen som ledare. Man behöver inte heller kunna ställa upp på alla pass i veckan som barnen har träning, all hjälp är välkommen och alla har förståelse för arbete/familj/logistik.  Så fundera och meddela Andreas så snarts så möjligt om ni kan tänka er att hjälpa till under kommande säsong! </a:t>
            </a:r>
          </a:p>
          <a:p>
            <a:pPr marL="171450" indent="-171450">
              <a:buFont typeface="Arial" panose="020B0604020202020204" pitchFamily="34" charset="0"/>
              <a:buChar char="•"/>
            </a:pPr>
            <a:r>
              <a:rPr lang="sv-SE" dirty="0"/>
              <a:t>Truppen får som sommarläxa </a:t>
            </a:r>
            <a:r>
              <a:rPr lang="sv-SE" b="1" dirty="0"/>
              <a:t>att träna på att knyta skridskor. </a:t>
            </a:r>
            <a:r>
              <a:rPr lang="sv-SE" dirty="0"/>
              <a:t>Många kan redan men det finns fortfarande många som inte kan själva och detta tar för lång tid från tränarna i omklädningsrummet. Ledarna har sagt som morot att när alla kan knyta skridskor själva så ska de få ha högtalare/musik i omklädningsrummet, något som de längtar efter så det är en bra morot att lära sig själv. Så till ALLA föräldrar, börja redan nu och träna inför de sista träningarna/matcherna och uppmuntra killarna att göra det själva, för väldigt många kan redan.</a:t>
            </a:r>
          </a:p>
          <a:p>
            <a:pPr marL="171450" indent="-171450">
              <a:buFont typeface="Arial" panose="020B0604020202020204" pitchFamily="34" charset="0"/>
              <a:buChar char="•"/>
            </a:pPr>
            <a:r>
              <a:rPr lang="sv-SE" dirty="0"/>
              <a:t>Cupen i Östersund: ÄNTLIGEN kom vi iväg på cup! Otroligt uppskattat av både spelare, ledare och föräldrar! 2 dagar fyllda med hockey glädje med många erfarenheter rikare. Vi är taggade för fler!</a:t>
            </a:r>
          </a:p>
          <a:p>
            <a:pPr marL="171450" indent="-171450">
              <a:buFont typeface="Arial" panose="020B0604020202020204" pitchFamily="34" charset="0"/>
              <a:buChar char="•"/>
            </a:pPr>
            <a:r>
              <a:rPr lang="sv-SE" dirty="0"/>
              <a:t>Cup i Njurunda – 1 dags cup  och 2 dagars cup i Timrå, vi deltar med 2 lag på varje. De som är kallade, svara snabbt så vi vet om vi behöver kalla in reserver.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err="1">
                <a:effectLst/>
                <a:latin typeface="Calibri" panose="020F0502020204030204" pitchFamily="34" charset="0"/>
                <a:ea typeface="Times New Roman" panose="02020603050405020304" pitchFamily="18" charset="0"/>
              </a:rPr>
              <a:t>Deltagaravgift</a:t>
            </a:r>
            <a:r>
              <a:rPr lang="en-US" sz="1800" dirty="0">
                <a:effectLst/>
                <a:latin typeface="Calibri" panose="020F0502020204030204" pitchFamily="34" charset="0"/>
                <a:ea typeface="Times New Roman" panose="02020603050405020304" pitchFamily="18" charset="0"/>
              </a:rPr>
              <a:t> för </a:t>
            </a:r>
            <a:r>
              <a:rPr lang="en-US" sz="1800" dirty="0" err="1">
                <a:effectLst/>
                <a:latin typeface="Calibri" panose="020F0502020204030204" pitchFamily="34" charset="0"/>
                <a:ea typeface="Times New Roman" panose="02020603050405020304" pitchFamily="18" charset="0"/>
              </a:rPr>
              <a:t>kommande</a:t>
            </a:r>
            <a:r>
              <a:rPr lang="en-US" sz="1800" dirty="0">
                <a:effectLst/>
                <a:latin typeface="Calibri" panose="020F0502020204030204" pitchFamily="34" charset="0"/>
                <a:ea typeface="Times New Roman" panose="02020603050405020304" pitchFamily="18" charset="0"/>
              </a:rPr>
              <a:t> cup  </a:t>
            </a:r>
            <a:r>
              <a:rPr lang="en-US" sz="1800" dirty="0" err="1">
                <a:effectLst/>
                <a:latin typeface="Calibri" panose="020F0502020204030204" pitchFamily="34" charset="0"/>
                <a:ea typeface="Times New Roman" panose="02020603050405020304" pitchFamily="18" charset="0"/>
              </a:rPr>
              <a:t>Njurunda</a:t>
            </a:r>
            <a:r>
              <a:rPr lang="en-US" sz="1800" dirty="0">
                <a:effectLst/>
                <a:latin typeface="Calibri" panose="020F0502020204030204" pitchFamily="34" charset="0"/>
                <a:ea typeface="Times New Roman" panose="02020603050405020304" pitchFamily="18" charset="0"/>
              </a:rPr>
              <a:t> 200kr </a:t>
            </a:r>
            <a:r>
              <a:rPr lang="en-US" sz="1800" dirty="0" err="1">
                <a:effectLst/>
                <a:latin typeface="Calibri" panose="020F0502020204030204" pitchFamily="34" charset="0"/>
                <a:ea typeface="Times New Roman" panose="02020603050405020304" pitchFamily="18" charset="0"/>
              </a:rPr>
              <a:t>och</a:t>
            </a:r>
            <a:r>
              <a:rPr lang="en-US" sz="1800" dirty="0">
                <a:effectLst/>
                <a:latin typeface="Calibri" panose="020F0502020204030204" pitchFamily="34" charset="0"/>
                <a:ea typeface="Times New Roman" panose="02020603050405020304" pitchFamily="18" charset="0"/>
              </a:rPr>
              <a:t> Timrå 300kr</a:t>
            </a:r>
            <a:endParaRPr lang="en-US" sz="1800" dirty="0">
              <a:effectLst/>
              <a:latin typeface="Calibri" panose="020F0502020204030204" pitchFamily="34" charset="0"/>
              <a:ea typeface="Calibri" panose="020F0502020204030204" pitchFamily="34" charset="0"/>
            </a:endParaRPr>
          </a:p>
          <a:p>
            <a:pPr marL="171450" indent="-171450">
              <a:buFont typeface="Arial" panose="020B0604020202020204" pitchFamily="34" charset="0"/>
              <a:buChar char="•"/>
            </a:pPr>
            <a:r>
              <a:rPr lang="sv-SE" dirty="0"/>
              <a:t>Serie spel: Kommentar från föräldrar att för kommande säsong kolla hur matcherna fördelas så att inte ”ett lag” är det som enbart får åka till Ånge/Härnösand utan att det fördelas mer jämt. Kommentar kom också kring om det finns någon rekommendation att man har paus 15/20 min efter att tex ha </a:t>
            </a:r>
            <a:r>
              <a:rPr lang="sv-SE" dirty="0" err="1"/>
              <a:t>spealt</a:t>
            </a:r>
            <a:r>
              <a:rPr lang="sv-SE" dirty="0"/>
              <a:t> 2x15 min innan nästa 2x15 startar. I framförallt Njurunda men även </a:t>
            </a:r>
            <a:r>
              <a:rPr lang="sv-SE" dirty="0" err="1"/>
              <a:t>Kovland</a:t>
            </a:r>
            <a:r>
              <a:rPr lang="sv-SE" dirty="0"/>
              <a:t> har vi varit med om att barnen spelat non stop i 90 min utan paus, vilket blir </a:t>
            </a:r>
            <a:r>
              <a:rPr lang="sv-SE" dirty="0" err="1"/>
              <a:t>alldelels</a:t>
            </a:r>
            <a:r>
              <a:rPr lang="sv-SE" dirty="0"/>
              <a:t> för tufft och allra helst när vi kommit med 7 spelare enbart. Önskemål till nästa år att vi kommer med 10 spelare så att man har 3 3 manna </a:t>
            </a:r>
            <a:r>
              <a:rPr lang="sv-SE" dirty="0" err="1"/>
              <a:t>kjedjor</a:t>
            </a:r>
            <a:r>
              <a:rPr lang="sv-SE" dirty="0"/>
              <a:t> och 1 målvakt. Ledare förklarade även att då det försvann ett antal spelare i början av säsongen efter att vi anmält 4 lag till serie spel så påverkade det också antalet spelare såklart som kom med till spel, vilket alla på mötet förstod. </a:t>
            </a:r>
          </a:p>
          <a:p>
            <a:endParaRPr lang="sv-SE" dirty="0"/>
          </a:p>
          <a:p>
            <a:endParaRPr lang="sv-SE" dirty="0"/>
          </a:p>
        </p:txBody>
      </p:sp>
      <p:sp>
        <p:nvSpPr>
          <p:cNvPr id="4" name="Slide Number Placeholder 3"/>
          <p:cNvSpPr>
            <a:spLocks noGrp="1"/>
          </p:cNvSpPr>
          <p:nvPr>
            <p:ph type="sldNum" sz="quarter" idx="5"/>
          </p:nvPr>
        </p:nvSpPr>
        <p:spPr/>
        <p:txBody>
          <a:bodyPr/>
          <a:lstStyle/>
          <a:p>
            <a:fld id="{29458161-5AF6-4E94-9FF6-87EC53B013B9}" type="slidenum">
              <a:rPr lang="sv-SE" smtClean="0"/>
              <a:t>2</a:t>
            </a:fld>
            <a:endParaRPr lang="sv-SE"/>
          </a:p>
        </p:txBody>
      </p:sp>
    </p:spTree>
    <p:extLst>
      <p:ext uri="{BB962C8B-B14F-4D97-AF65-F5344CB8AC3E}">
        <p14:creationId xmlns:p14="http://schemas.microsoft.com/office/powerpoint/2010/main" val="33542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Sandra presenterade kiosk/parkeringsschemat som hon tagit på sig att skapa för laget, efter att ha </a:t>
            </a:r>
            <a:r>
              <a:rPr lang="sv-SE" dirty="0" err="1"/>
              <a:t>roddat</a:t>
            </a:r>
            <a:r>
              <a:rPr lang="sv-SE" dirty="0"/>
              <a:t> med dessa schema vid vår Vasa Cup. Mycket bra gjort Sandra.</a:t>
            </a:r>
          </a:p>
          <a:p>
            <a:endParaRPr lang="sv-SE" dirty="0"/>
          </a:p>
          <a:p>
            <a:r>
              <a:rPr lang="sv-SE" dirty="0"/>
              <a:t>Sandra har full koll på antal pass som alla gjort, och tar med sig det inför höstens schema så att det blir rättvist för alla. Justering gjordes efter Vasa Cup då det kommit feedback att dela upp pass så ingen behöver stå ”</a:t>
            </a:r>
            <a:r>
              <a:rPr lang="sv-SE" dirty="0" err="1"/>
              <a:t>monsterpass</a:t>
            </a:r>
            <a:r>
              <a:rPr lang="sv-SE" dirty="0"/>
              <a:t>” på 6h utan istället 2 pass a 3 h tex, samt att det också kommit direktiv från föreningen att man alltid ska stå 2 familjer i kiosken.</a:t>
            </a:r>
          </a:p>
          <a:p>
            <a:endParaRPr lang="sv-SE" dirty="0"/>
          </a:p>
          <a:p>
            <a:r>
              <a:rPr lang="sv-SE" b="1" dirty="0"/>
              <a:t>Viktigt</a:t>
            </a:r>
            <a:r>
              <a:rPr lang="sv-SE" dirty="0"/>
              <a:t> att man meddelar den man ska göra ett arbetspass med om man sålt bort sitt pass, så att den vet vilken som kommer. Viktigt också att om tex blir hastigt sjuk att man meddelar det till den andra parten så att de vet om och att man tillsammans kan försöka få fram någon annan som kan hjälpa till under passet.</a:t>
            </a:r>
          </a:p>
          <a:p>
            <a:endParaRPr lang="sv-SE" dirty="0"/>
          </a:p>
          <a:p>
            <a:r>
              <a:rPr lang="sv-SE" dirty="0"/>
              <a:t>Linda lägger upp listorna med personer man kan kontakta för att sälja sitt pass till.</a:t>
            </a:r>
          </a:p>
          <a:p>
            <a:r>
              <a:rPr lang="sv-SE" dirty="0"/>
              <a:t>Ersättning för sålt pass är 100kr/h</a:t>
            </a:r>
          </a:p>
          <a:p>
            <a:endParaRPr lang="sv-SE" dirty="0"/>
          </a:p>
          <a:p>
            <a:r>
              <a:rPr lang="sv-SE" dirty="0"/>
              <a:t>Fråga kom upp om hur gammal man ska vara för att få stå i kiosken, -Sandra kollar upp och återkommer.</a:t>
            </a:r>
          </a:p>
          <a:p>
            <a:endParaRPr lang="sv-SE" dirty="0"/>
          </a:p>
        </p:txBody>
      </p:sp>
      <p:sp>
        <p:nvSpPr>
          <p:cNvPr id="4" name="Slide Number Placeholder 3"/>
          <p:cNvSpPr>
            <a:spLocks noGrp="1"/>
          </p:cNvSpPr>
          <p:nvPr>
            <p:ph type="sldNum" sz="quarter" idx="5"/>
          </p:nvPr>
        </p:nvSpPr>
        <p:spPr/>
        <p:txBody>
          <a:bodyPr/>
          <a:lstStyle/>
          <a:p>
            <a:fld id="{29458161-5AF6-4E94-9FF6-87EC53B013B9}" type="slidenum">
              <a:rPr lang="sv-SE" smtClean="0"/>
              <a:t>3</a:t>
            </a:fld>
            <a:endParaRPr lang="sv-SE"/>
          </a:p>
        </p:txBody>
      </p:sp>
    </p:spTree>
    <p:extLst>
      <p:ext uri="{BB962C8B-B14F-4D97-AF65-F5344CB8AC3E}">
        <p14:creationId xmlns:p14="http://schemas.microsoft.com/office/powerpoint/2010/main" val="901825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Linda </a:t>
            </a:r>
            <a:r>
              <a:rPr lang="en-US" dirty="0" err="1"/>
              <a:t>summerade</a:t>
            </a:r>
            <a:r>
              <a:rPr lang="en-US" dirty="0"/>
              <a:t> Vasa Cup, se </a:t>
            </a:r>
            <a:r>
              <a:rPr lang="en-US" dirty="0" err="1"/>
              <a:t>separat</a:t>
            </a:r>
            <a:r>
              <a:rPr lang="en-US" dirty="0"/>
              <a:t> ppt presentation.</a:t>
            </a:r>
          </a:p>
        </p:txBody>
      </p:sp>
      <p:sp>
        <p:nvSpPr>
          <p:cNvPr id="4" name="Slide Number Placeholder 3"/>
          <p:cNvSpPr>
            <a:spLocks noGrp="1"/>
          </p:cNvSpPr>
          <p:nvPr>
            <p:ph type="sldNum" sz="quarter" idx="5"/>
          </p:nvPr>
        </p:nvSpPr>
        <p:spPr/>
        <p:txBody>
          <a:bodyPr/>
          <a:lstStyle/>
          <a:p>
            <a:fld id="{29458161-5AF6-4E94-9FF6-87EC53B013B9}" type="slidenum">
              <a:rPr lang="sv-SE" smtClean="0"/>
              <a:t>4</a:t>
            </a:fld>
            <a:endParaRPr lang="sv-SE"/>
          </a:p>
        </p:txBody>
      </p:sp>
    </p:spTree>
    <p:extLst>
      <p:ext uri="{BB962C8B-B14F-4D97-AF65-F5344CB8AC3E}">
        <p14:creationId xmlns:p14="http://schemas.microsoft.com/office/powerpoint/2010/main" val="3178057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Just nu i mars har vi sålt toa/</a:t>
            </a:r>
            <a:r>
              <a:rPr lang="sv-SE" dirty="0" err="1"/>
              <a:t>hh</a:t>
            </a:r>
            <a:r>
              <a:rPr lang="sv-SE" dirty="0"/>
              <a:t> papper dels för att finansiera längre att isen ligger kvar länger och ger förlängd träningsmöjligheter på säsongen, kanon!</a:t>
            </a:r>
          </a:p>
          <a:p>
            <a:r>
              <a:rPr lang="sv-SE" dirty="0"/>
              <a:t>Dels är det föreningens sista toa/</a:t>
            </a:r>
            <a:r>
              <a:rPr lang="sv-SE" dirty="0" err="1"/>
              <a:t>hh</a:t>
            </a:r>
            <a:r>
              <a:rPr lang="sv-SE" dirty="0"/>
              <a:t> pappersförsäljning.</a:t>
            </a:r>
          </a:p>
          <a:p>
            <a:endParaRPr lang="sv-SE" dirty="0"/>
          </a:p>
          <a:p>
            <a:r>
              <a:rPr lang="sv-SE" b="1" dirty="0"/>
              <a:t>I maj </a:t>
            </a:r>
            <a:r>
              <a:rPr lang="sv-SE" dirty="0"/>
              <a:t>kommer det bli en extra toa/</a:t>
            </a:r>
            <a:r>
              <a:rPr lang="sv-SE" dirty="0" err="1"/>
              <a:t>hh</a:t>
            </a:r>
            <a:r>
              <a:rPr lang="sv-SE" dirty="0"/>
              <a:t> pappersförsäljning som du är sista innan sep. </a:t>
            </a:r>
            <a:r>
              <a:rPr lang="sv-SE" b="1" dirty="0"/>
              <a:t>ALL försäljning går då till laget</a:t>
            </a:r>
            <a:r>
              <a:rPr lang="sv-SE" dirty="0"/>
              <a:t>, så gör reklam att fylla förråden så de klarar sig till sep när nästa tillfälle är.</a:t>
            </a:r>
          </a:p>
          <a:p>
            <a:endParaRPr lang="en-US" sz="1800" dirty="0">
              <a:effectLst/>
              <a:latin typeface="Calibri" panose="020F0502020204030204" pitchFamily="34" charset="0"/>
              <a:ea typeface="Times New Roman" panose="02020603050405020304" pitchFamily="18" charset="0"/>
            </a:endParaRPr>
          </a:p>
          <a:p>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SH </a:t>
            </a:r>
            <a:r>
              <a:rPr lang="en-US" sz="1800" dirty="0" err="1">
                <a:effectLst/>
                <a:latin typeface="Calibri" panose="020F0502020204030204" pitchFamily="34" charset="0"/>
                <a:ea typeface="Times New Roman" panose="02020603050405020304" pitchFamily="18" charset="0"/>
              </a:rPr>
              <a:t>vatten</a:t>
            </a:r>
            <a:r>
              <a:rPr lang="en-US" sz="1800" dirty="0">
                <a:effectLst/>
                <a:latin typeface="Calibri" panose="020F0502020204030204" pitchFamily="34" charset="0"/>
                <a:ea typeface="Times New Roman" panose="02020603050405020304" pitchFamily="18" charset="0"/>
              </a:rPr>
              <a:t>: 2 flak/</a:t>
            </a:r>
            <a:r>
              <a:rPr lang="en-US" sz="1800" dirty="0" err="1">
                <a:effectLst/>
                <a:latin typeface="Calibri" panose="020F0502020204030204" pitchFamily="34" charset="0"/>
                <a:ea typeface="Times New Roman" panose="02020603050405020304" pitchFamily="18" charset="0"/>
              </a:rPr>
              <a:t>spelare</a:t>
            </a:r>
            <a:r>
              <a:rPr lang="en-US" sz="1800" dirty="0">
                <a:effectLst/>
                <a:latin typeface="Calibri" panose="020F0502020204030204" pitchFamily="34" charset="0"/>
                <a:ea typeface="Times New Roman" panose="02020603050405020304" pitchFamily="18" charset="0"/>
              </a:rPr>
              <a:t> - </a:t>
            </a:r>
            <a:r>
              <a:rPr lang="en-US" sz="1800" dirty="0" err="1">
                <a:effectLst/>
                <a:latin typeface="Calibri" panose="020F0502020204030204" pitchFamily="34" charset="0"/>
                <a:ea typeface="Times New Roman" panose="02020603050405020304" pitchFamily="18" charset="0"/>
              </a:rPr>
              <a:t>ett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vanligt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och</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ett</a:t>
            </a:r>
            <a:r>
              <a:rPr lang="en-US" sz="1800" dirty="0">
                <a:effectLst/>
                <a:latin typeface="Calibri" panose="020F0502020204030204" pitchFamily="34" charset="0"/>
                <a:ea typeface="Times New Roman" panose="02020603050405020304" pitchFamily="18" charset="0"/>
              </a:rPr>
              <a:t> med </a:t>
            </a:r>
            <a:r>
              <a:rPr lang="en-US" sz="1800" dirty="0" err="1">
                <a:effectLst/>
                <a:latin typeface="Calibri" panose="020F0502020204030204" pitchFamily="34" charset="0"/>
                <a:ea typeface="Times New Roman" panose="02020603050405020304" pitchFamily="18" charset="0"/>
              </a:rPr>
              <a:t>smak</a:t>
            </a:r>
            <a:endParaRPr lang="sv-SE" dirty="0"/>
          </a:p>
        </p:txBody>
      </p:sp>
      <p:sp>
        <p:nvSpPr>
          <p:cNvPr id="4" name="Slide Number Placeholder 3"/>
          <p:cNvSpPr>
            <a:spLocks noGrp="1"/>
          </p:cNvSpPr>
          <p:nvPr>
            <p:ph type="sldNum" sz="quarter" idx="5"/>
          </p:nvPr>
        </p:nvSpPr>
        <p:spPr/>
        <p:txBody>
          <a:bodyPr/>
          <a:lstStyle/>
          <a:p>
            <a:fld id="{29458161-5AF6-4E94-9FF6-87EC53B013B9}" type="slidenum">
              <a:rPr lang="sv-SE" smtClean="0"/>
              <a:t>5</a:t>
            </a:fld>
            <a:endParaRPr lang="sv-SE"/>
          </a:p>
        </p:txBody>
      </p:sp>
    </p:spTree>
    <p:extLst>
      <p:ext uri="{BB962C8B-B14F-4D97-AF65-F5344CB8AC3E}">
        <p14:creationId xmlns:p14="http://schemas.microsoft.com/office/powerpoint/2010/main" val="1000656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Vår kassör Josefin Vedin och lagledare Anna-Karin Jonsson kommer presentera vår kassa </a:t>
            </a:r>
            <a:r>
              <a:rPr lang="sv-SE" dirty="0" err="1"/>
              <a:t>såfort</a:t>
            </a:r>
            <a:r>
              <a:rPr lang="sv-SE" dirty="0"/>
              <a:t> de är klar med redovisning från Bingolotter, Vasa Cup mm då det finns en del poster som behöver redas ut innan presentation kan göras. </a:t>
            </a:r>
          </a:p>
          <a:p>
            <a:endParaRPr lang="en-US" sz="1800" dirty="0">
              <a:effectLst/>
              <a:latin typeface="Calibri" panose="020F0502020204030204" pitchFamily="34" charset="0"/>
              <a:ea typeface="Times New Roman" panose="02020603050405020304" pitchFamily="18" charset="0"/>
            </a:endParaRPr>
          </a:p>
          <a:p>
            <a:r>
              <a:rPr lang="en-US" sz="1800" dirty="0" err="1">
                <a:effectLst/>
                <a:latin typeface="Calibri" panose="020F0502020204030204" pitchFamily="34" charset="0"/>
                <a:ea typeface="Times New Roman" panose="02020603050405020304" pitchFamily="18" charset="0"/>
              </a:rPr>
              <a:t>Föräldrarna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önskar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redovisning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vad</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säsongen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har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kostat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så</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som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kläder</a:t>
            </a:r>
            <a:r>
              <a:rPr lang="en-US" sz="1800" dirty="0">
                <a:effectLst/>
                <a:latin typeface="Calibri" panose="020F0502020204030204" pitchFamily="34" charset="0"/>
                <a:ea typeface="Times New Roman" panose="02020603050405020304" pitchFamily="18" charset="0"/>
              </a:rPr>
              <a:t>, cup </a:t>
            </a:r>
            <a:r>
              <a:rPr lang="en-US" sz="1800" dirty="0" err="1">
                <a:effectLst/>
                <a:latin typeface="Calibri" panose="020F0502020204030204" pitchFamily="34" charset="0"/>
                <a:ea typeface="Times New Roman" panose="02020603050405020304" pitchFamily="18" charset="0"/>
              </a:rPr>
              <a:t>m.m.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samt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vad</a:t>
            </a:r>
            <a:r>
              <a:rPr lang="en-US" sz="1800" dirty="0">
                <a:effectLst/>
                <a:latin typeface="Calibri" panose="020F0502020204030204" pitchFamily="34" charset="0"/>
                <a:ea typeface="Times New Roman" panose="02020603050405020304" pitchFamily="18" charset="0"/>
              </a:rPr>
              <a:t> vi </a:t>
            </a:r>
            <a:r>
              <a:rPr lang="en-US" sz="1800" dirty="0" err="1">
                <a:effectLst/>
                <a:latin typeface="Calibri" panose="020F0502020204030204" pitchFamily="34" charset="0"/>
                <a:ea typeface="Times New Roman" panose="02020603050405020304" pitchFamily="18" charset="0"/>
              </a:rPr>
              <a:t>dragit</a:t>
            </a:r>
            <a:r>
              <a:rPr lang="en-US" sz="1800" dirty="0">
                <a:effectLst/>
                <a:latin typeface="Calibri" panose="020F0502020204030204" pitchFamily="34" charset="0"/>
                <a:ea typeface="Times New Roman" panose="02020603050405020304" pitchFamily="18" charset="0"/>
              </a:rPr>
              <a:t> i </a:t>
            </a:r>
            <a:r>
              <a:rPr lang="en-US" sz="1800" dirty="0" err="1">
                <a:effectLst/>
                <a:latin typeface="Calibri" panose="020F0502020204030204" pitchFamily="34" charset="0"/>
                <a:ea typeface="Times New Roman" panose="02020603050405020304" pitchFamily="18" charset="0"/>
              </a:rPr>
              <a:t>i</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försäljning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sponsring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Hur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är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läget</a:t>
            </a:r>
            <a:r>
              <a:rPr lang="en-US" sz="1800" dirty="0">
                <a:effectLst/>
                <a:latin typeface="Calibri" panose="020F0502020204030204" pitchFamily="34" charset="0"/>
                <a:ea typeface="Times New Roman" panose="02020603050405020304" pitchFamily="18" charset="0"/>
              </a:rPr>
              <a:t> nu?</a:t>
            </a:r>
            <a:endParaRPr lang="en-US" sz="1800" dirty="0">
              <a:effectLst/>
              <a:latin typeface="Calibri" panose="020F0502020204030204" pitchFamily="34" charset="0"/>
              <a:ea typeface="Calibri" panose="020F0502020204030204" pitchFamily="34" charset="0"/>
            </a:endParaRPr>
          </a:p>
          <a:p>
            <a:endParaRPr lang="sv-SE" dirty="0"/>
          </a:p>
          <a:p>
            <a:r>
              <a:rPr lang="sv-SE" dirty="0"/>
              <a:t>Beslut under mötet att när våra barn åker på cup så kommer </a:t>
            </a:r>
            <a:r>
              <a:rPr lang="sv-SE" b="1" dirty="0"/>
              <a:t>laget stå för anmälningsavgift och halva spelar avgiften. Andra halvan av spelaravgiften betalas av spelares familj</a:t>
            </a:r>
            <a:r>
              <a:rPr lang="sv-SE" dirty="0"/>
              <a:t>. </a:t>
            </a:r>
          </a:p>
          <a:p>
            <a:r>
              <a:rPr lang="sv-SE" dirty="0"/>
              <a:t>Avgift </a:t>
            </a:r>
            <a:r>
              <a:rPr lang="sv-SE" dirty="0" err="1"/>
              <a:t>swishas</a:t>
            </a:r>
            <a:r>
              <a:rPr lang="sv-SE" dirty="0"/>
              <a:t> in till lagkontot med barnets namn + cup namn som referens. Ledare kommer meddela när man </a:t>
            </a:r>
            <a:r>
              <a:rPr lang="sv-SE" dirty="0" err="1"/>
              <a:t>swishar</a:t>
            </a:r>
            <a:r>
              <a:rPr lang="sv-SE" dirty="0"/>
              <a:t> in den avgiften inför </a:t>
            </a:r>
            <a:r>
              <a:rPr lang="sv-SE" dirty="0" err="1"/>
              <a:t>resp</a:t>
            </a:r>
            <a:r>
              <a:rPr lang="sv-SE" dirty="0"/>
              <a:t> cup.</a:t>
            </a:r>
          </a:p>
          <a:p>
            <a:endParaRPr lang="sv-SE" dirty="0"/>
          </a:p>
          <a:p>
            <a:r>
              <a:rPr lang="sv-SE" dirty="0"/>
              <a:t>Anna-Karin önskar även att någon i laget tar på sig att hantera Bingolotter för laget inför nästa säsong – Sandra Högman kommer ta hand om detta och be om support om det behövs.</a:t>
            </a:r>
          </a:p>
          <a:p>
            <a:endParaRPr lang="sv-SE" dirty="0"/>
          </a:p>
          <a:p>
            <a:r>
              <a:rPr lang="sv-SE" dirty="0"/>
              <a:t>Sponsring till laget för nästa säsong: Önskemål att man ska definiera vad ryggtryck tex kostar på värmedressar/andra kläder istället för ett ”paket” som tidigare presenterats.</a:t>
            </a:r>
          </a:p>
          <a:p>
            <a:r>
              <a:rPr lang="sv-SE" dirty="0"/>
              <a:t>Svårt för många företag att kunna gå in med en större summa likt guld/silver alt var tidigare på 15/20 000kr. Lättare att sälja plats på kläder för tex 5000kr + tryck kostnad</a:t>
            </a:r>
          </a:p>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effectLst/>
                <a:latin typeface="Calibri" panose="020F0502020204030204" pitchFamily="34" charset="0"/>
                <a:ea typeface="Times New Roman" panose="02020603050405020304" pitchFamily="18" charset="0"/>
              </a:rPr>
              <a:t>Föräldrarna</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önskar</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Swich</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från</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föreningen</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istället</a:t>
            </a:r>
            <a:r>
              <a:rPr lang="en-US" sz="1200" dirty="0">
                <a:effectLst/>
                <a:latin typeface="Calibri" panose="020F0502020204030204" pitchFamily="34" charset="0"/>
                <a:ea typeface="Times New Roman" panose="02020603050405020304" pitchFamily="18" charset="0"/>
              </a:rPr>
              <a:t> för </a:t>
            </a:r>
            <a:r>
              <a:rPr lang="en-US" sz="1200" dirty="0" err="1">
                <a:effectLst/>
                <a:latin typeface="Calibri" panose="020F0502020204030204" pitchFamily="34" charset="0"/>
                <a:ea typeface="Times New Roman" panose="02020603050405020304" pitchFamily="18" charset="0"/>
              </a:rPr>
              <a:t>en</a:t>
            </a:r>
            <a:r>
              <a:rPr lang="en-US" sz="1200" dirty="0">
                <a:effectLst/>
                <a:latin typeface="Calibri" panose="020F0502020204030204" pitchFamily="34" charset="0"/>
                <a:ea typeface="Times New Roman" panose="02020603050405020304" pitchFamily="18" charset="0"/>
              </a:rPr>
              <a:t> faktura </a:t>
            </a:r>
            <a:r>
              <a:rPr lang="en-US" sz="1200" dirty="0" err="1">
                <a:effectLst/>
                <a:latin typeface="Calibri" panose="020F0502020204030204" pitchFamily="34" charset="0"/>
                <a:ea typeface="Times New Roman" panose="02020603050405020304" pitchFamily="18" charset="0"/>
              </a:rPr>
              <a:t>på</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t.ex</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SportLotten</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toapapper</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så</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att</a:t>
            </a:r>
            <a:r>
              <a:rPr lang="en-US" sz="1200" dirty="0">
                <a:effectLst/>
                <a:latin typeface="Calibri" panose="020F0502020204030204" pitchFamily="34" charset="0"/>
                <a:ea typeface="Times New Roman" panose="02020603050405020304" pitchFamily="18" charset="0"/>
              </a:rPr>
              <a:t> man </a:t>
            </a:r>
            <a:r>
              <a:rPr lang="en-US" sz="1200" dirty="0" err="1">
                <a:effectLst/>
                <a:latin typeface="Calibri" panose="020F0502020204030204" pitchFamily="34" charset="0"/>
                <a:ea typeface="Times New Roman" panose="02020603050405020304" pitchFamily="18" charset="0"/>
              </a:rPr>
              <a:t>kan</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betala</a:t>
            </a:r>
            <a:r>
              <a:rPr lang="en-US" sz="1200" dirty="0">
                <a:effectLst/>
                <a:latin typeface="Calibri" panose="020F0502020204030204" pitchFamily="34" charset="0"/>
                <a:ea typeface="Times New Roman" panose="02020603050405020304" pitchFamily="18" charset="0"/>
              </a:rPr>
              <a:t> in </a:t>
            </a:r>
            <a:r>
              <a:rPr lang="en-US" sz="1200" dirty="0" err="1">
                <a:effectLst/>
                <a:latin typeface="Calibri" panose="020F0502020204030204" pitchFamily="34" charset="0"/>
                <a:ea typeface="Times New Roman" panose="02020603050405020304" pitchFamily="18" charset="0"/>
              </a:rPr>
              <a:t>direkt</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istället</a:t>
            </a:r>
            <a:r>
              <a:rPr lang="en-US" sz="1200" dirty="0">
                <a:effectLst/>
                <a:latin typeface="Calibri" panose="020F0502020204030204" pitchFamily="34" charset="0"/>
                <a:ea typeface="Times New Roman" panose="02020603050405020304" pitchFamily="18" charset="0"/>
              </a:rPr>
              <a:t> för </a:t>
            </a:r>
            <a:r>
              <a:rPr lang="en-US" sz="1200" dirty="0" err="1">
                <a:effectLst/>
                <a:latin typeface="Calibri" panose="020F0502020204030204" pitchFamily="34" charset="0"/>
                <a:ea typeface="Times New Roman" panose="02020603050405020304" pitchFamily="18" charset="0"/>
              </a:rPr>
              <a:t>att</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få</a:t>
            </a:r>
            <a:r>
              <a:rPr lang="en-US" sz="1200" dirty="0">
                <a:effectLst/>
                <a:latin typeface="Calibri" panose="020F0502020204030204" pitchFamily="34" charset="0"/>
                <a:ea typeface="Times New Roman" panose="02020603050405020304" pitchFamily="18" charset="0"/>
              </a:rPr>
              <a:t> </a:t>
            </a:r>
            <a:r>
              <a:rPr lang="en-US" sz="1200" dirty="0" err="1">
                <a:effectLst/>
                <a:latin typeface="Calibri" panose="020F0502020204030204" pitchFamily="34" charset="0"/>
                <a:ea typeface="Times New Roman" panose="02020603050405020304" pitchFamily="18" charset="0"/>
              </a:rPr>
              <a:t>en</a:t>
            </a:r>
            <a:r>
              <a:rPr lang="en-US" sz="1200" dirty="0">
                <a:effectLst/>
                <a:latin typeface="Calibri" panose="020F0502020204030204" pitchFamily="34" charset="0"/>
                <a:ea typeface="Times New Roman" panose="02020603050405020304" pitchFamily="18" charset="0"/>
              </a:rPr>
              <a:t> faktura </a:t>
            </a:r>
            <a:r>
              <a:rPr lang="en-US" sz="1200" dirty="0" err="1">
                <a:effectLst/>
                <a:latin typeface="Calibri" panose="020F0502020204030204" pitchFamily="34" charset="0"/>
                <a:ea typeface="Times New Roman" panose="02020603050405020304" pitchFamily="18" charset="0"/>
              </a:rPr>
              <a:t>senare</a:t>
            </a:r>
            <a:r>
              <a:rPr lang="en-US" sz="1200" dirty="0">
                <a:effectLst/>
                <a:latin typeface="Calibri" panose="020F0502020204030204" pitchFamily="34" charset="0"/>
                <a:ea typeface="Times New Roman" panose="02020603050405020304" pitchFamily="18" charset="0"/>
              </a:rPr>
              <a:t>.</a:t>
            </a:r>
            <a:endParaRPr lang="en-US" sz="1200" dirty="0">
              <a:effectLst/>
              <a:latin typeface="Calibri" panose="020F0502020204030204" pitchFamily="34" charset="0"/>
              <a:ea typeface="Calibri" panose="020F0502020204030204" pitchFamily="34" charset="0"/>
            </a:endParaRPr>
          </a:p>
          <a:p>
            <a:endParaRPr lang="sv-SE" dirty="0"/>
          </a:p>
          <a:p>
            <a:endParaRPr lang="sv-SE" dirty="0"/>
          </a:p>
          <a:p>
            <a:endParaRPr lang="sv-SE" dirty="0"/>
          </a:p>
        </p:txBody>
      </p:sp>
      <p:sp>
        <p:nvSpPr>
          <p:cNvPr id="4" name="Slide Number Placeholder 3"/>
          <p:cNvSpPr>
            <a:spLocks noGrp="1"/>
          </p:cNvSpPr>
          <p:nvPr>
            <p:ph type="sldNum" sz="quarter" idx="5"/>
          </p:nvPr>
        </p:nvSpPr>
        <p:spPr/>
        <p:txBody>
          <a:bodyPr/>
          <a:lstStyle/>
          <a:p>
            <a:fld id="{29458161-5AF6-4E94-9FF6-87EC53B013B9}" type="slidenum">
              <a:rPr lang="sv-SE" smtClean="0"/>
              <a:t>6</a:t>
            </a:fld>
            <a:endParaRPr lang="sv-SE"/>
          </a:p>
        </p:txBody>
      </p:sp>
    </p:spTree>
    <p:extLst>
      <p:ext uri="{BB962C8B-B14F-4D97-AF65-F5344CB8AC3E}">
        <p14:creationId xmlns:p14="http://schemas.microsoft.com/office/powerpoint/2010/main" val="349275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a:t>Viktoria Bergenstråhle och Kristoffer Eklund bemannar pappersutlämningen på onsdag för Team 12.</a:t>
            </a:r>
          </a:p>
          <a:p>
            <a:r>
              <a:rPr lang="sv-SE" dirty="0"/>
              <a:t>Viktigt att stapla pallar snyggt samt att tömma tunnor med emballage i containern på baksidan av Ungdomshallen.</a:t>
            </a:r>
          </a:p>
          <a:p>
            <a:endParaRPr lang="sv-SE" dirty="0"/>
          </a:p>
          <a:p>
            <a:r>
              <a:rPr lang="en-US" sz="1800" dirty="0" err="1">
                <a:effectLst/>
                <a:latin typeface="Calibri" panose="020F0502020204030204" pitchFamily="34" charset="0"/>
                <a:ea typeface="Times New Roman" panose="02020603050405020304" pitchFamily="18" charset="0"/>
              </a:rPr>
              <a:t>Avslutning</a:t>
            </a:r>
            <a:r>
              <a:rPr lang="en-US" sz="1800" dirty="0">
                <a:effectLst/>
                <a:latin typeface="Calibri" panose="020F0502020204030204" pitchFamily="34" charset="0"/>
                <a:ea typeface="Times New Roman" panose="02020603050405020304" pitchFamily="18" charset="0"/>
              </a:rPr>
              <a:t> Mini cup </a:t>
            </a:r>
            <a:r>
              <a:rPr lang="en-US" sz="1800" dirty="0" err="1">
                <a:effectLst/>
                <a:latin typeface="Calibri" panose="020F0502020204030204" pitchFamily="34" charset="0"/>
                <a:ea typeface="Times New Roman" panose="02020603050405020304" pitchFamily="18" charset="0"/>
              </a:rPr>
              <a:t>på</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ProSharp</a:t>
            </a:r>
            <a:r>
              <a:rPr lang="en-US" sz="1800" dirty="0">
                <a:effectLst/>
                <a:latin typeface="Calibri" panose="020F0502020204030204" pitchFamily="34" charset="0"/>
                <a:ea typeface="Times New Roman" panose="02020603050405020304" pitchFamily="18" charset="0"/>
              </a:rPr>
              <a:t> med </a:t>
            </a:r>
            <a:r>
              <a:rPr lang="en-US" sz="1800" dirty="0" err="1">
                <a:effectLst/>
                <a:latin typeface="Calibri" panose="020F0502020204030204" pitchFamily="34" charset="0"/>
                <a:ea typeface="Times New Roman" panose="02020603050405020304" pitchFamily="18" charset="0"/>
              </a:rPr>
              <a:t>avslutning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på</a:t>
            </a:r>
            <a:r>
              <a:rPr lang="en-US" sz="1800" dirty="0">
                <a:effectLst/>
                <a:latin typeface="Calibri" panose="020F0502020204030204" pitchFamily="34" charset="0"/>
                <a:ea typeface="Times New Roman" panose="02020603050405020304" pitchFamily="18" charset="0"/>
              </a:rPr>
              <a:t> Södra Berget </a:t>
            </a:r>
            <a:r>
              <a:rPr lang="en-US" sz="1800" dirty="0" err="1">
                <a:effectLst/>
                <a:latin typeface="Calibri" panose="020F0502020204030204" pitchFamily="34" charset="0"/>
                <a:ea typeface="Times New Roman" panose="02020603050405020304" pitchFamily="18" charset="0"/>
              </a:rPr>
              <a:t>dag</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och</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tid</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kommer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senare</a:t>
            </a: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Times New Roman" panose="02020603050405020304" pitchFamily="18" charset="0"/>
            </a:endParaRPr>
          </a:p>
          <a:p>
            <a:r>
              <a:rPr lang="en-US" sz="1800" dirty="0" err="1">
                <a:effectLst/>
                <a:latin typeface="Calibri" panose="020F0502020204030204" pitchFamily="34" charset="0"/>
                <a:ea typeface="Times New Roman" panose="02020603050405020304" pitchFamily="18" charset="0"/>
              </a:rPr>
              <a:t>Kvarglömda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kläder</a:t>
            </a: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Times New Roman" panose="02020603050405020304" pitchFamily="18" charset="0"/>
            </a:endParaRPr>
          </a:p>
          <a:p>
            <a:r>
              <a:rPr lang="en-US" sz="1800" dirty="0" err="1">
                <a:effectLst/>
                <a:latin typeface="Calibri" panose="020F0502020204030204" pitchFamily="34" charset="0"/>
                <a:ea typeface="Times New Roman" panose="02020603050405020304" pitchFamily="18" charset="0"/>
              </a:rPr>
              <a:t>Vad</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hände</a:t>
            </a:r>
            <a:r>
              <a:rPr lang="en-US" sz="1800" dirty="0">
                <a:effectLst/>
                <a:latin typeface="Calibri" panose="020F0502020204030204" pitchFamily="34" charset="0"/>
                <a:ea typeface="Times New Roman" panose="02020603050405020304" pitchFamily="18" charset="0"/>
              </a:rPr>
              <a:t> med </a:t>
            </a:r>
            <a:r>
              <a:rPr lang="en-US" sz="1800" dirty="0" err="1">
                <a:effectLst/>
                <a:latin typeface="Calibri" panose="020F0502020204030204" pitchFamily="34" charset="0"/>
                <a:ea typeface="Times New Roman" panose="02020603050405020304" pitchFamily="18" charset="0"/>
              </a:rPr>
              <a:t>damaskerna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som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beställdes</a:t>
            </a:r>
            <a:r>
              <a:rPr lang="en-US" sz="1800" dirty="0">
                <a:effectLst/>
                <a:latin typeface="Calibri" panose="020F0502020204030204" pitchFamily="34" charset="0"/>
                <a:ea typeface="Times New Roman" panose="02020603050405020304" pitchFamily="18" charset="0"/>
              </a:rPr>
              <a:t> i </a:t>
            </a:r>
            <a:r>
              <a:rPr lang="en-US" sz="1800" dirty="0" err="1">
                <a:effectLst/>
                <a:latin typeface="Calibri" panose="020F0502020204030204" pitchFamily="34" charset="0"/>
                <a:ea typeface="Times New Roman" panose="02020603050405020304" pitchFamily="18" charset="0"/>
              </a:rPr>
              <a:t>början</a:t>
            </a:r>
            <a:r>
              <a:rPr lang="en-US" sz="1800" dirty="0">
                <a:effectLst/>
                <a:latin typeface="Calibri" panose="020F0502020204030204" pitchFamily="34" charset="0"/>
                <a:ea typeface="Times New Roman" panose="02020603050405020304" pitchFamily="18" charset="0"/>
              </a:rPr>
              <a:t> av </a:t>
            </a:r>
            <a:r>
              <a:rPr lang="en-US" sz="1800" dirty="0" err="1">
                <a:effectLst/>
                <a:latin typeface="Calibri" panose="020F0502020204030204" pitchFamily="34" charset="0"/>
                <a:ea typeface="Times New Roman" panose="02020603050405020304" pitchFamily="18" charset="0"/>
              </a:rPr>
              <a:t>säsongen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ingen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har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fått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dom</a:t>
            </a:r>
            <a:endParaRPr lang="en-US" sz="1800" dirty="0">
              <a:effectLst/>
              <a:latin typeface="Calibri" panose="020F0502020204030204" pitchFamily="34" charset="0"/>
              <a:ea typeface="Calibri" panose="020F0502020204030204" pitchFamily="34" charset="0"/>
            </a:endParaRPr>
          </a:p>
          <a:p>
            <a:endParaRPr lang="en-US" sz="1800" dirty="0">
              <a:effectLst/>
              <a:latin typeface="Calibri" panose="020F0502020204030204" pitchFamily="34" charset="0"/>
              <a:ea typeface="Times New Roman" panose="02020603050405020304" pitchFamily="18" charset="0"/>
            </a:endParaRPr>
          </a:p>
          <a:p>
            <a:r>
              <a:rPr lang="en-US" sz="1800" dirty="0" err="1">
                <a:effectLst/>
                <a:latin typeface="Calibri" panose="020F0502020204030204" pitchFamily="34" charset="0"/>
                <a:ea typeface="Times New Roman" panose="02020603050405020304" pitchFamily="18" charset="0"/>
              </a:rPr>
              <a:t>Betalning</a:t>
            </a:r>
            <a:r>
              <a:rPr lang="en-US" sz="1800" dirty="0">
                <a:effectLst/>
                <a:latin typeface="Calibri" panose="020F0502020204030204" pitchFamily="34" charset="0"/>
                <a:ea typeface="Times New Roman" panose="02020603050405020304" pitchFamily="18" charset="0"/>
              </a:rPr>
              <a:t> av </a:t>
            </a:r>
            <a:r>
              <a:rPr lang="en-US" sz="1800" dirty="0" err="1">
                <a:effectLst/>
                <a:latin typeface="Calibri" panose="020F0502020204030204" pitchFamily="34" charset="0"/>
                <a:ea typeface="Times New Roman" panose="02020603050405020304" pitchFamily="18" charset="0"/>
              </a:rPr>
              <a:t>kläder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som</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beställdes</a:t>
            </a:r>
            <a:r>
              <a:rPr lang="en-US" sz="1800" dirty="0">
                <a:effectLst/>
                <a:latin typeface="Calibri" panose="020F0502020204030204" pitchFamily="34" charset="0"/>
                <a:ea typeface="Times New Roman" panose="02020603050405020304" pitchFamily="18" charset="0"/>
              </a:rPr>
              <a:t> extra, </a:t>
            </a:r>
            <a:r>
              <a:rPr lang="en-US" sz="1800" dirty="0" err="1">
                <a:effectLst/>
                <a:latin typeface="Calibri" panose="020F0502020204030204" pitchFamily="34" charset="0"/>
                <a:ea typeface="Times New Roman" panose="02020603050405020304" pitchFamily="18" charset="0"/>
              </a:rPr>
              <a:t>är</a:t>
            </a:r>
            <a:r>
              <a:rPr lang="en-US" sz="1800" dirty="0">
                <a:effectLst/>
                <a:latin typeface="Calibri" panose="020F0502020204030204" pitchFamily="34" charset="0"/>
                <a:ea typeface="Times New Roman" panose="02020603050405020304" pitchFamily="18" charset="0"/>
              </a:rPr>
              <a:t> dessa </a:t>
            </a:r>
            <a:r>
              <a:rPr lang="en-US" sz="1800" dirty="0" err="1">
                <a:effectLst/>
                <a:latin typeface="Calibri" panose="020F0502020204030204" pitchFamily="34" charset="0"/>
                <a:ea typeface="Times New Roman" panose="02020603050405020304" pitchFamily="18" charset="0"/>
              </a:rPr>
              <a:t>betalda</a:t>
            </a:r>
            <a:r>
              <a:rPr lang="en-US" sz="1800" dirty="0">
                <a:effectLst/>
                <a:latin typeface="Calibri" panose="020F0502020204030204" pitchFamily="34" charset="0"/>
                <a:ea typeface="Times New Roman" panose="02020603050405020304" pitchFamily="18" charset="0"/>
              </a:rPr>
              <a:t> av </a:t>
            </a:r>
            <a:r>
              <a:rPr lang="en-US" sz="1800" dirty="0" err="1">
                <a:effectLst/>
                <a:latin typeface="Calibri" panose="020F0502020204030204" pitchFamily="34" charset="0"/>
                <a:ea typeface="Times New Roman" panose="02020603050405020304" pitchFamily="18" charset="0"/>
              </a:rPr>
              <a:t>föräldrarna</a:t>
            </a:r>
            <a:r>
              <a:rPr lang="en-US" sz="1800" dirty="0">
                <a:effectLst/>
                <a:latin typeface="Calibri" panose="020F0502020204030204" pitchFamily="34" charset="0"/>
                <a:ea typeface="Times New Roman" panose="02020603050405020304" pitchFamily="18" charset="0"/>
              </a:rPr>
              <a:t>?</a:t>
            </a:r>
          </a:p>
          <a:p>
            <a:endParaRPr lang="en-US" sz="1800" dirty="0">
              <a:effectLst/>
              <a:latin typeface="Calibri" panose="020F0502020204030204" pitchFamily="34" charset="0"/>
              <a:ea typeface="Calibri" panose="020F0502020204030204" pitchFamily="34" charset="0"/>
            </a:endParaRPr>
          </a:p>
          <a:p>
            <a:r>
              <a:rPr lang="en-US" sz="1800" dirty="0" err="1">
                <a:effectLst/>
                <a:latin typeface="Calibri" panose="020F0502020204030204" pitchFamily="34" charset="0"/>
                <a:ea typeface="Times New Roman" panose="02020603050405020304" pitchFamily="18" charset="0"/>
              </a:rPr>
              <a:t>Kodlås</a:t>
            </a:r>
            <a:r>
              <a:rPr lang="en-US" sz="1800" dirty="0">
                <a:effectLst/>
                <a:latin typeface="Calibri" panose="020F0502020204030204" pitchFamily="34" charset="0"/>
                <a:ea typeface="Times New Roman" panose="02020603050405020304" pitchFamily="18" charset="0"/>
              </a:rPr>
              <a:t> till </a:t>
            </a:r>
            <a:r>
              <a:rPr lang="en-US" sz="1800" dirty="0" err="1">
                <a:effectLst/>
                <a:latin typeface="Calibri" panose="020F0502020204030204" pitchFamily="34" charset="0"/>
                <a:ea typeface="Times New Roman" panose="02020603050405020304" pitchFamily="18" charset="0"/>
              </a:rPr>
              <a:t>förrådet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ledarna</a:t>
            </a:r>
            <a:r>
              <a:rPr lang="en-US" sz="1800" dirty="0">
                <a:effectLst/>
                <a:latin typeface="Calibri" panose="020F0502020204030204" pitchFamily="34" charset="0"/>
                <a:ea typeface="Times New Roman" panose="02020603050405020304" pitchFamily="18" charset="0"/>
              </a:rPr>
              <a:t> tar med sig den </a:t>
            </a:r>
            <a:r>
              <a:rPr lang="en-US" sz="1800" dirty="0" err="1">
                <a:effectLst/>
                <a:latin typeface="Calibri" panose="020F0502020204030204" pitchFamily="34" charset="0"/>
                <a:ea typeface="Times New Roman" panose="02020603050405020304" pitchFamily="18" charset="0"/>
              </a:rPr>
              <a:t>frågan</a:t>
            </a:r>
            <a:r>
              <a:rPr lang="en-US" sz="1800" dirty="0">
                <a:effectLst/>
                <a:latin typeface="Calibri" panose="020F0502020204030204" pitchFamily="34" charset="0"/>
                <a:ea typeface="Times New Roman" panose="02020603050405020304" pitchFamily="18" charset="0"/>
              </a:rPr>
              <a:t> till </a:t>
            </a:r>
            <a:r>
              <a:rPr lang="en-US" sz="1800" dirty="0" err="1">
                <a:effectLst/>
                <a:latin typeface="Calibri" panose="020F0502020204030204" pitchFamily="34" charset="0"/>
                <a:ea typeface="Times New Roman" panose="02020603050405020304" pitchFamily="18" charset="0"/>
              </a:rPr>
              <a:t>nästa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säsong</a:t>
            </a:r>
            <a:r>
              <a:rPr lang="en-US" sz="1800" dirty="0">
                <a:effectLst/>
                <a:latin typeface="Calibri" panose="020F0502020204030204" pitchFamily="34" charset="0"/>
                <a:ea typeface="Times New Roman" panose="02020603050405020304" pitchFamily="18" charset="0"/>
              </a:rPr>
              <a:t>. I </a:t>
            </a:r>
            <a:r>
              <a:rPr lang="en-US" sz="1800" dirty="0" err="1">
                <a:effectLst/>
                <a:latin typeface="Calibri" panose="020F0502020204030204" pitchFamily="34" charset="0"/>
                <a:ea typeface="Times New Roman" panose="02020603050405020304" pitchFamily="18" charset="0"/>
              </a:rPr>
              <a:t>andra</a:t>
            </a:r>
            <a:r>
              <a:rPr lang="en-US" sz="1800" dirty="0">
                <a:effectLst/>
                <a:latin typeface="Calibri" panose="020F0502020204030204" pitchFamily="34" charset="0"/>
                <a:ea typeface="Times New Roman" panose="02020603050405020304" pitchFamily="18" charset="0"/>
              </a:rPr>
              <a:t> lag </a:t>
            </a:r>
            <a:r>
              <a:rPr lang="en-US" sz="1800" dirty="0" err="1">
                <a:effectLst/>
                <a:latin typeface="Calibri" panose="020F0502020204030204" pitchFamily="34" charset="0"/>
                <a:ea typeface="Times New Roman" panose="02020603050405020304" pitchFamily="18" charset="0"/>
              </a:rPr>
              <a:t>funkar</a:t>
            </a:r>
            <a:r>
              <a:rPr lang="en-US" sz="1800" dirty="0">
                <a:effectLst/>
                <a:latin typeface="Calibri" panose="020F0502020204030204" pitchFamily="34" charset="0"/>
                <a:ea typeface="Times New Roman" panose="02020603050405020304" pitchFamily="18" charset="0"/>
              </a:rPr>
              <a:t> det </a:t>
            </a:r>
            <a:r>
              <a:rPr lang="en-US" sz="1800" dirty="0" err="1">
                <a:effectLst/>
                <a:latin typeface="Calibri" panose="020F0502020204030204" pitchFamily="34" charset="0"/>
                <a:ea typeface="Times New Roman" panose="02020603050405020304" pitchFamily="18" charset="0"/>
              </a:rPr>
              <a:t>och</a:t>
            </a:r>
            <a:r>
              <a:rPr lang="en-US" sz="1800" dirty="0">
                <a:effectLst/>
                <a:latin typeface="Calibri" panose="020F0502020204030204" pitchFamily="34" charset="0"/>
                <a:ea typeface="Times New Roman" panose="02020603050405020304" pitchFamily="18" charset="0"/>
              </a:rPr>
              <a:t> i </a:t>
            </a:r>
            <a:r>
              <a:rPr lang="en-US" sz="1800" dirty="0" err="1">
                <a:effectLst/>
                <a:latin typeface="Calibri" panose="020F0502020204030204" pitchFamily="34" charset="0"/>
                <a:ea typeface="Times New Roman" panose="02020603050405020304" pitchFamily="18" charset="0"/>
              </a:rPr>
              <a:t>andra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funkar</a:t>
            </a:r>
            <a:r>
              <a:rPr lang="en-US" sz="1800" dirty="0">
                <a:effectLst/>
                <a:latin typeface="Calibri" panose="020F0502020204030204" pitchFamily="34" charset="0"/>
                <a:ea typeface="Times New Roman" panose="02020603050405020304" pitchFamily="18" charset="0"/>
              </a:rPr>
              <a:t> det </a:t>
            </a:r>
            <a:r>
              <a:rPr lang="en-US" sz="1800" dirty="0" err="1">
                <a:effectLst/>
                <a:latin typeface="Calibri" panose="020F0502020204030204" pitchFamily="34" charset="0"/>
                <a:ea typeface="Times New Roman" panose="02020603050405020304" pitchFamily="18" charset="0"/>
              </a:rPr>
              <a:t>inte</a:t>
            </a:r>
            <a:r>
              <a:rPr lang="en-US" sz="1800" dirty="0">
                <a:effectLst/>
                <a:latin typeface="Calibri" panose="020F0502020204030204" pitchFamily="34" charset="0"/>
                <a:ea typeface="Times New Roman" panose="02020603050405020304" pitchFamily="18" charset="0"/>
              </a:rPr>
              <a:t>. Det </a:t>
            </a:r>
            <a:r>
              <a:rPr lang="en-US" sz="1800" dirty="0" err="1">
                <a:effectLst/>
                <a:latin typeface="Calibri" panose="020F0502020204030204" pitchFamily="34" charset="0"/>
                <a:ea typeface="Times New Roman" panose="02020603050405020304" pitchFamily="18" charset="0"/>
              </a:rPr>
              <a:t>har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tidigare</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varit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stölder</a:t>
            </a:r>
            <a:r>
              <a:rPr lang="en-US" sz="1800" dirty="0">
                <a:effectLst/>
                <a:latin typeface="Calibri" panose="020F0502020204030204" pitchFamily="34" charset="0"/>
                <a:ea typeface="Times New Roman" panose="02020603050405020304" pitchFamily="18" charset="0"/>
              </a:rPr>
              <a:t> i </a:t>
            </a:r>
            <a:r>
              <a:rPr lang="en-US" sz="1800" dirty="0" err="1">
                <a:effectLst/>
                <a:latin typeface="Calibri" panose="020F0502020204030204" pitchFamily="34" charset="0"/>
                <a:ea typeface="Times New Roman" panose="02020603050405020304" pitchFamily="18" charset="0"/>
              </a:rPr>
              <a:t>förråden</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samt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att</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många</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puckar</a:t>
            </a:r>
            <a:r>
              <a:rPr lang="en-US" sz="1800" dirty="0">
                <a:effectLst/>
                <a:latin typeface="Calibri" panose="020F0502020204030204" pitchFamily="34" charset="0"/>
                <a:ea typeface="Times New Roman" panose="02020603050405020304" pitchFamily="18" charset="0"/>
              </a:rPr>
              <a:t> </a:t>
            </a:r>
            <a:r>
              <a:rPr lang="en-US" sz="1800" dirty="0" err="1">
                <a:effectLst/>
                <a:latin typeface="Calibri" panose="020F0502020204030204" pitchFamily="34" charset="0"/>
                <a:ea typeface="Times New Roman" panose="02020603050405020304" pitchFamily="18" charset="0"/>
              </a:rPr>
              <a:t>försvinner</a:t>
            </a:r>
            <a:r>
              <a:rPr lang="en-US" sz="1800" dirty="0">
                <a:effectLst/>
                <a:latin typeface="Calibri" panose="020F0502020204030204" pitchFamily="34" charset="0"/>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endParaRPr lang="sv-SE" dirty="0"/>
          </a:p>
        </p:txBody>
      </p:sp>
      <p:sp>
        <p:nvSpPr>
          <p:cNvPr id="4" name="Slide Number Placeholder 3"/>
          <p:cNvSpPr>
            <a:spLocks noGrp="1"/>
          </p:cNvSpPr>
          <p:nvPr>
            <p:ph type="sldNum" sz="quarter" idx="5"/>
          </p:nvPr>
        </p:nvSpPr>
        <p:spPr/>
        <p:txBody>
          <a:bodyPr/>
          <a:lstStyle/>
          <a:p>
            <a:fld id="{29458161-5AF6-4E94-9FF6-87EC53B013B9}" type="slidenum">
              <a:rPr lang="sv-SE" smtClean="0"/>
              <a:t>7</a:t>
            </a:fld>
            <a:endParaRPr lang="sv-SE"/>
          </a:p>
        </p:txBody>
      </p:sp>
    </p:spTree>
    <p:extLst>
      <p:ext uri="{BB962C8B-B14F-4D97-AF65-F5344CB8AC3E}">
        <p14:creationId xmlns:p14="http://schemas.microsoft.com/office/powerpoint/2010/main" val="172858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0613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4328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9394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3116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99649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59217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496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97104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95027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445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86696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2B63AD74-1E00-40AB-B75F-DBC3BFC2C8EA}"/>
              </a:ext>
            </a:extLst>
          </p:cNvPr>
          <p:cNvGraphicFramePr>
            <a:graphicFrameLocks noChangeAspect="1"/>
          </p:cNvGraphicFramePr>
          <p:nvPr userDrawn="1">
            <p:custDataLst>
              <p:tags r:id="rId13"/>
            </p:custDataLst>
            <p:extLst>
              <p:ext uri="{D42A27DB-BD31-4B8C-83A1-F6EECF244321}">
                <p14:modId xmlns:p14="http://schemas.microsoft.com/office/powerpoint/2010/main" val="28383875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98" imgH="499" progId="TCLayout.ActiveDocument.1">
                  <p:embed/>
                </p:oleObj>
              </mc:Choice>
              <mc:Fallback>
                <p:oleObj name="think-cell Slide" r:id="rId14" imgW="498" imgH="499" progId="TCLayout.ActiveDocument.1">
                  <p:embed/>
                  <p:pic>
                    <p:nvPicPr>
                      <p:cNvPr id="8" name="Object 7" hidden="1">
                        <a:extLst>
                          <a:ext uri="{FF2B5EF4-FFF2-40B4-BE49-F238E27FC236}">
                            <a16:creationId xmlns:a16="http://schemas.microsoft.com/office/drawing/2014/main" id="{2B63AD74-1E00-40AB-B75F-DBC3BFC2C8EA}"/>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3/24/2022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2834050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812C4008-6207-4DA5-9EAA-DE8601687E50}"/>
              </a:ext>
            </a:extLst>
          </p:cNvPr>
          <p:cNvGraphicFramePr>
            <a:graphicFrameLocks noChangeAspect="1"/>
          </p:cNvGraphicFramePr>
          <p:nvPr>
            <p:custDataLst>
              <p:tags r:id="rId1"/>
            </p:custDataLst>
            <p:extLst>
              <p:ext uri="{D42A27DB-BD31-4B8C-83A1-F6EECF244321}">
                <p14:modId xmlns:p14="http://schemas.microsoft.com/office/powerpoint/2010/main" val="24647944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98" imgH="499" progId="TCLayout.ActiveDocument.1">
                  <p:embed/>
                </p:oleObj>
              </mc:Choice>
              <mc:Fallback>
                <p:oleObj name="think-cell Slide" r:id="rId4" imgW="498" imgH="499" progId="TCLayout.ActiveDocument.1">
                  <p:embed/>
                  <p:pic>
                    <p:nvPicPr>
                      <p:cNvPr id="8" name="Object 7" hidden="1">
                        <a:extLst>
                          <a:ext uri="{FF2B5EF4-FFF2-40B4-BE49-F238E27FC236}">
                            <a16:creationId xmlns:a16="http://schemas.microsoft.com/office/drawing/2014/main" id="{812C4008-6207-4DA5-9EAA-DE8601687E5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useBgFill="1">
        <p:nvSpPr>
          <p:cNvPr id="52" name="Rectangle 51">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1920E3B-E2B5-4603-BB1F-D904173BC797}"/>
              </a:ext>
            </a:extLst>
          </p:cNvPr>
          <p:cNvSpPr>
            <a:spLocks noGrp="1"/>
          </p:cNvSpPr>
          <p:nvPr>
            <p:ph type="title"/>
          </p:nvPr>
        </p:nvSpPr>
        <p:spPr>
          <a:xfrm>
            <a:off x="838201" y="1641752"/>
            <a:ext cx="4394200" cy="1323439"/>
          </a:xfrm>
        </p:spPr>
        <p:txBody>
          <a:bodyPr vert="horz" lIns="91440" tIns="45720" rIns="91440" bIns="45720" rtlCol="0" anchor="t">
            <a:noAutofit/>
          </a:bodyPr>
          <a:lstStyle/>
          <a:p>
            <a:r>
              <a:rPr lang="sv-SE" sz="4000" b="1" dirty="0">
                <a:solidFill>
                  <a:schemeClr val="bg1"/>
                </a:solidFill>
                <a:latin typeface="Calibri"/>
                <a:cs typeface="Calibri"/>
              </a:rPr>
              <a:t>Föräldramöte U10   </a:t>
            </a:r>
            <a:br>
              <a:rPr lang="sv-SE" sz="4000" b="1" dirty="0">
                <a:latin typeface="Calibri"/>
              </a:rPr>
            </a:br>
            <a:r>
              <a:rPr lang="sv-SE" sz="4000" b="1" dirty="0">
                <a:solidFill>
                  <a:schemeClr val="bg1"/>
                </a:solidFill>
                <a:latin typeface="Calibri"/>
                <a:cs typeface="Calibri"/>
              </a:rPr>
              <a:t> 17e mars - Agenda</a:t>
            </a:r>
          </a:p>
        </p:txBody>
      </p:sp>
      <p:sp>
        <p:nvSpPr>
          <p:cNvPr id="3" name="Platshållare för innehåll 2">
            <a:extLst>
              <a:ext uri="{FF2B5EF4-FFF2-40B4-BE49-F238E27FC236}">
                <a16:creationId xmlns:a16="http://schemas.microsoft.com/office/drawing/2014/main" id="{9B7A8404-BC8F-470F-9678-2C9D41654957}"/>
              </a:ext>
            </a:extLst>
          </p:cNvPr>
          <p:cNvSpPr>
            <a:spLocks noGrp="1"/>
          </p:cNvSpPr>
          <p:nvPr>
            <p:ph idx="1"/>
          </p:nvPr>
        </p:nvSpPr>
        <p:spPr>
          <a:xfrm>
            <a:off x="838201" y="3146400"/>
            <a:ext cx="4394200" cy="2843075"/>
          </a:xfrm>
        </p:spPr>
        <p:txBody>
          <a:bodyPr vert="horz" lIns="91440" tIns="45720" rIns="91440" bIns="45720" rtlCol="0" anchor="t">
            <a:noAutofit/>
          </a:bodyPr>
          <a:lstStyle/>
          <a:p>
            <a:r>
              <a:rPr lang="sv-SE" sz="2000" dirty="0">
                <a:solidFill>
                  <a:schemeClr val="bg1">
                    <a:alpha val="80000"/>
                  </a:schemeClr>
                </a:solidFill>
              </a:rPr>
              <a:t>Säsongen 21/22</a:t>
            </a:r>
            <a:endParaRPr lang="sv-SE" sz="2000" dirty="0">
              <a:solidFill>
                <a:schemeClr val="bg1">
                  <a:alpha val="80000"/>
                </a:schemeClr>
              </a:solidFill>
              <a:ea typeface="Calibri"/>
              <a:cs typeface="Calibri"/>
            </a:endParaRPr>
          </a:p>
          <a:p>
            <a:r>
              <a:rPr lang="sv-SE" sz="2000" dirty="0">
                <a:solidFill>
                  <a:schemeClr val="bg1">
                    <a:alpha val="80000"/>
                  </a:schemeClr>
                </a:solidFill>
              </a:rPr>
              <a:t>Kiosk och parkeringspass Sandra Högman Kioskansvarig</a:t>
            </a:r>
            <a:endParaRPr lang="sv-SE" sz="2000" dirty="0">
              <a:solidFill>
                <a:schemeClr val="bg1">
                  <a:alpha val="80000"/>
                </a:schemeClr>
              </a:solidFill>
              <a:ea typeface="Calibri"/>
              <a:cs typeface="Calibri"/>
            </a:endParaRPr>
          </a:p>
          <a:p>
            <a:r>
              <a:rPr lang="sv-SE" sz="2000" dirty="0">
                <a:solidFill>
                  <a:schemeClr val="bg1">
                    <a:alpha val="80000"/>
                  </a:schemeClr>
                </a:solidFill>
              </a:rPr>
              <a:t>Vasa Cup Linda Nilsson Cupgeneral</a:t>
            </a:r>
            <a:endParaRPr lang="sv-SE" sz="2000" dirty="0">
              <a:solidFill>
                <a:schemeClr val="bg1">
                  <a:alpha val="80000"/>
                </a:schemeClr>
              </a:solidFill>
              <a:ea typeface="Calibri"/>
              <a:cs typeface="Calibri"/>
            </a:endParaRPr>
          </a:p>
          <a:p>
            <a:r>
              <a:rPr lang="sv-SE" sz="2000" dirty="0">
                <a:solidFill>
                  <a:schemeClr val="bg1">
                    <a:alpha val="80000"/>
                  </a:schemeClr>
                </a:solidFill>
              </a:rPr>
              <a:t>Kommande försäljning </a:t>
            </a:r>
            <a:endParaRPr lang="sv-SE" sz="2000" dirty="0">
              <a:solidFill>
                <a:schemeClr val="bg1">
                  <a:alpha val="80000"/>
                </a:schemeClr>
              </a:solidFill>
              <a:ea typeface="Calibri"/>
              <a:cs typeface="Calibri"/>
            </a:endParaRPr>
          </a:p>
          <a:p>
            <a:r>
              <a:rPr lang="sv-SE" sz="2000" dirty="0">
                <a:solidFill>
                  <a:schemeClr val="bg1">
                    <a:alpha val="80000"/>
                  </a:schemeClr>
                </a:solidFill>
              </a:rPr>
              <a:t>Ekonomi</a:t>
            </a:r>
            <a:endParaRPr lang="sv-SE" sz="2000" dirty="0">
              <a:solidFill>
                <a:schemeClr val="bg1">
                  <a:alpha val="80000"/>
                </a:schemeClr>
              </a:solidFill>
              <a:ea typeface="Calibri"/>
              <a:cs typeface="Calibri"/>
            </a:endParaRPr>
          </a:p>
          <a:p>
            <a:r>
              <a:rPr lang="nn-NO" sz="2000" dirty="0" err="1">
                <a:solidFill>
                  <a:schemeClr val="bg1">
                    <a:alpha val="80000"/>
                  </a:schemeClr>
                </a:solidFill>
                <a:ea typeface="Calibri"/>
                <a:cs typeface="Calibri" panose="020F0502020204030204"/>
              </a:rPr>
              <a:t>Övrigt</a:t>
            </a:r>
            <a:endParaRPr lang="nn-NO" sz="2000" dirty="0">
              <a:solidFill>
                <a:schemeClr val="bg1">
                  <a:alpha val="80000"/>
                </a:schemeClr>
              </a:solidFill>
              <a:ea typeface="Calibri"/>
              <a:cs typeface="Calibri" panose="020F0502020204030204"/>
            </a:endParaRPr>
          </a:p>
          <a:p>
            <a:endParaRPr lang="nn-NO" sz="1700" b="1" dirty="0">
              <a:solidFill>
                <a:schemeClr val="bg1">
                  <a:alpha val="80000"/>
                </a:schemeClr>
              </a:solidFill>
              <a:ea typeface="Calibri"/>
              <a:cs typeface="Calibri" panose="020F0502020204030204"/>
            </a:endParaRPr>
          </a:p>
          <a:p>
            <a:endParaRPr lang="nn-NO" sz="1700" dirty="0">
              <a:solidFill>
                <a:schemeClr val="bg1">
                  <a:alpha val="80000"/>
                </a:schemeClr>
              </a:solidFill>
              <a:cs typeface="Calibri" panose="020F0502020204030204"/>
            </a:endParaRPr>
          </a:p>
          <a:p>
            <a:endParaRPr lang="nn-NO" sz="1700" dirty="0">
              <a:solidFill>
                <a:schemeClr val="bg1">
                  <a:alpha val="80000"/>
                </a:schemeClr>
              </a:solidFill>
              <a:cs typeface="Calibri" panose="020F0502020204030204"/>
            </a:endParaRPr>
          </a:p>
          <a:p>
            <a:endParaRPr lang="sv-SE" sz="1700" dirty="0">
              <a:solidFill>
                <a:schemeClr val="bg1">
                  <a:alpha val="80000"/>
                </a:schemeClr>
              </a:solidFill>
              <a:cs typeface="Calibri" panose="020F0502020204030204"/>
            </a:endParaRPr>
          </a:p>
          <a:p>
            <a:endParaRPr lang="sv-SE" sz="1700" dirty="0">
              <a:solidFill>
                <a:schemeClr val="bg1">
                  <a:alpha val="80000"/>
                </a:schemeClr>
              </a:solidFill>
              <a:cs typeface="Calibri" panose="020F0502020204030204"/>
            </a:endParaRPr>
          </a:p>
          <a:p>
            <a:endParaRPr lang="sv-SE" sz="1700" dirty="0">
              <a:solidFill>
                <a:schemeClr val="bg1">
                  <a:alpha val="80000"/>
                </a:schemeClr>
              </a:solidFill>
              <a:cs typeface="Calibri" panose="020F0502020204030204"/>
            </a:endParaRPr>
          </a:p>
        </p:txBody>
      </p:sp>
      <p:pic>
        <p:nvPicPr>
          <p:cNvPr id="6" name="Bildobjekt 6" descr="En bild som visar text, clipart&#10;&#10;Automatiskt genererad beskrivning">
            <a:extLst>
              <a:ext uri="{FF2B5EF4-FFF2-40B4-BE49-F238E27FC236}">
                <a16:creationId xmlns:a16="http://schemas.microsoft.com/office/drawing/2014/main" id="{EB5BD8D7-A4BE-4B84-8CA2-52D8970675D2}"/>
              </a:ext>
            </a:extLst>
          </p:cNvPr>
          <p:cNvPicPr>
            <a:picLocks noChangeAspect="1"/>
          </p:cNvPicPr>
          <p:nvPr/>
        </p:nvPicPr>
        <p:blipFill rotWithShape="1">
          <a:blip r:embed="rId6"/>
          <a:srcRect t="9581"/>
          <a:stretch/>
        </p:blipFill>
        <p:spPr>
          <a:xfrm>
            <a:off x="5814060" y="2"/>
            <a:ext cx="6377940" cy="3333749"/>
          </a:xfrm>
          <a:custGeom>
            <a:avLst/>
            <a:gdLst/>
            <a:ahLst/>
            <a:cxnLst/>
            <a:rect l="l" t="t" r="r" b="b"/>
            <a:pathLst>
              <a:path w="6377940" h="3333749">
                <a:moveTo>
                  <a:pt x="0" y="0"/>
                </a:moveTo>
                <a:lnTo>
                  <a:pt x="6377940" y="0"/>
                </a:lnTo>
                <a:lnTo>
                  <a:pt x="6377940" y="3333749"/>
                </a:lnTo>
                <a:lnTo>
                  <a:pt x="174585" y="3333749"/>
                </a:lnTo>
                <a:lnTo>
                  <a:pt x="0" y="2202180"/>
                </a:lnTo>
                <a:close/>
              </a:path>
            </a:pathLst>
          </a:custGeom>
        </p:spPr>
      </p:pic>
      <p:pic>
        <p:nvPicPr>
          <p:cNvPr id="5" name="Bildobjekt 5" descr="En bild som visar text, clipart&#10;&#10;Automatiskt genererad beskrivning">
            <a:extLst>
              <a:ext uri="{FF2B5EF4-FFF2-40B4-BE49-F238E27FC236}">
                <a16:creationId xmlns:a16="http://schemas.microsoft.com/office/drawing/2014/main" id="{2D94DA01-7628-4400-8EB8-477AF37DA8DD}"/>
              </a:ext>
            </a:extLst>
          </p:cNvPr>
          <p:cNvPicPr>
            <a:picLocks noChangeAspect="1"/>
          </p:cNvPicPr>
          <p:nvPr/>
        </p:nvPicPr>
        <p:blipFill rotWithShape="1">
          <a:blip r:embed="rId6"/>
          <a:srcRect t="9581"/>
          <a:stretch/>
        </p:blipFill>
        <p:spPr>
          <a:xfrm>
            <a:off x="5814060" y="3524252"/>
            <a:ext cx="6377940" cy="3333748"/>
          </a:xfrm>
          <a:custGeom>
            <a:avLst/>
            <a:gdLst/>
            <a:ahLst/>
            <a:cxnLst/>
            <a:rect l="l" t="t" r="r" b="b"/>
            <a:pathLst>
              <a:path w="6377940" h="3333748">
                <a:moveTo>
                  <a:pt x="203977" y="0"/>
                </a:moveTo>
                <a:lnTo>
                  <a:pt x="6377940" y="0"/>
                </a:lnTo>
                <a:lnTo>
                  <a:pt x="6377940" y="3333748"/>
                </a:lnTo>
                <a:lnTo>
                  <a:pt x="0" y="3333748"/>
                </a:lnTo>
                <a:lnTo>
                  <a:pt x="525780" y="1931668"/>
                </a:lnTo>
                <a:lnTo>
                  <a:pt x="205740" y="11428"/>
                </a:lnTo>
                <a:close/>
              </a:path>
            </a:pathLst>
          </a:custGeom>
        </p:spPr>
      </p:pic>
      <p:grpSp>
        <p:nvGrpSpPr>
          <p:cNvPr id="54" name="Group 53">
            <a:extLst>
              <a:ext uri="{FF2B5EF4-FFF2-40B4-BE49-F238E27FC236}">
                <a16:creationId xmlns:a16="http://schemas.microsoft.com/office/drawing/2014/main" id="{364A290D-B7BC-40B4-AB97-0C801BCCE26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32358" y="544"/>
            <a:ext cx="874716" cy="6857455"/>
            <a:chOff x="5632358" y="544"/>
            <a:chExt cx="874716" cy="6857455"/>
          </a:xfrm>
        </p:grpSpPr>
        <p:sp>
          <p:nvSpPr>
            <p:cNvPr id="55" name="Freeform: Shape 54">
              <a:extLst>
                <a:ext uri="{FF2B5EF4-FFF2-40B4-BE49-F238E27FC236}">
                  <a16:creationId xmlns:a16="http://schemas.microsoft.com/office/drawing/2014/main" id="{3C60D1EB-842B-4027-9728-E573149266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a:outerShdw blurRad="381000" dist="152400" dir="10800000" algn="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Freeform: Shape 55">
              <a:extLst>
                <a:ext uri="{FF2B5EF4-FFF2-40B4-BE49-F238E27FC236}">
                  <a16:creationId xmlns:a16="http://schemas.microsoft.com/office/drawing/2014/main" id="{44E103E5-C039-4EA4-843B-AD566B5C96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2640988" y="2991914"/>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7">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ruta 3">
            <a:extLst>
              <a:ext uri="{FF2B5EF4-FFF2-40B4-BE49-F238E27FC236}">
                <a16:creationId xmlns:a16="http://schemas.microsoft.com/office/drawing/2014/main" id="{E83FFC89-00A3-4C6E-A0CA-47012E1FEBFB}"/>
              </a:ext>
            </a:extLst>
          </p:cNvPr>
          <p:cNvSpPr txBox="1"/>
          <p:nvPr/>
        </p:nvSpPr>
        <p:spPr>
          <a:xfrm>
            <a:off x="4724400" y="320039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sv-SE" dirty="0"/>
          </a:p>
        </p:txBody>
      </p:sp>
    </p:spTree>
    <p:extLst>
      <p:ext uri="{BB962C8B-B14F-4D97-AF65-F5344CB8AC3E}">
        <p14:creationId xmlns:p14="http://schemas.microsoft.com/office/powerpoint/2010/main" val="315758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5" descr="En bild som visar text, clipart&#10;&#10;Automatiskt genererad beskrivning">
            <a:extLst>
              <a:ext uri="{FF2B5EF4-FFF2-40B4-BE49-F238E27FC236}">
                <a16:creationId xmlns:a16="http://schemas.microsoft.com/office/drawing/2014/main" id="{49CDC3E5-8DA7-4412-9112-CFB8AEEC9A8A}"/>
              </a:ext>
            </a:extLst>
          </p:cNvPr>
          <p:cNvPicPr>
            <a:picLocks noChangeAspect="1"/>
          </p:cNvPicPr>
          <p:nvPr/>
        </p:nvPicPr>
        <p:blipFill rotWithShape="1">
          <a:blip r:embed="rId3"/>
          <a:srcRect l="3461" r="23459" b="-1"/>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A1C96BE0-1130-4BC3-AF1A-859252755A3A}"/>
              </a:ext>
            </a:extLst>
          </p:cNvPr>
          <p:cNvSpPr>
            <a:spLocks noGrp="1"/>
          </p:cNvSpPr>
          <p:nvPr>
            <p:ph type="title"/>
          </p:nvPr>
        </p:nvSpPr>
        <p:spPr>
          <a:xfrm>
            <a:off x="371094" y="1161288"/>
            <a:ext cx="3775082" cy="1124712"/>
          </a:xfrm>
        </p:spPr>
        <p:txBody>
          <a:bodyPr anchor="b">
            <a:normAutofit/>
          </a:bodyPr>
          <a:lstStyle/>
          <a:p>
            <a:pPr>
              <a:spcBef>
                <a:spcPts val="1000"/>
              </a:spcBef>
            </a:pPr>
            <a:r>
              <a:rPr lang="sv-SE" sz="4000" b="1" dirty="0">
                <a:latin typeface="Calibri"/>
                <a:ea typeface="+mj-lt"/>
                <a:cs typeface="+mj-lt"/>
              </a:rPr>
              <a:t>Säsongen 21/22</a:t>
            </a:r>
            <a:endParaRPr lang="sv-SE" sz="4000" dirty="0">
              <a:latin typeface="Calibri"/>
              <a:ea typeface="+mj-lt"/>
              <a:cs typeface="+mj-lt"/>
            </a:endParaRPr>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951EA9FF-62F2-4881-959D-30A2FD1300A6}"/>
              </a:ext>
            </a:extLst>
          </p:cNvPr>
          <p:cNvSpPr>
            <a:spLocks noGrp="1"/>
          </p:cNvSpPr>
          <p:nvPr>
            <p:ph idx="1"/>
          </p:nvPr>
        </p:nvSpPr>
        <p:spPr>
          <a:xfrm>
            <a:off x="371094" y="2718054"/>
            <a:ext cx="5641967" cy="3207258"/>
          </a:xfrm>
        </p:spPr>
        <p:txBody>
          <a:bodyPr vert="horz" lIns="91440" tIns="45720" rIns="91440" bIns="45720" rtlCol="0" anchor="t">
            <a:normAutofit/>
          </a:bodyPr>
          <a:lstStyle/>
          <a:p>
            <a:pPr marL="0" indent="0">
              <a:buNone/>
            </a:pPr>
            <a:r>
              <a:rPr lang="sv-SE" sz="2000" dirty="0">
                <a:ea typeface="+mn-lt"/>
                <a:cs typeface="+mn-lt"/>
              </a:rPr>
              <a:t> Mål </a:t>
            </a:r>
            <a:endParaRPr lang="sv-SE" sz="2000" dirty="0">
              <a:ea typeface="Calibri"/>
              <a:cs typeface="Calibri"/>
            </a:endParaRPr>
          </a:p>
          <a:p>
            <a:pPr marL="0" indent="0">
              <a:buNone/>
            </a:pPr>
            <a:r>
              <a:rPr lang="sv-SE" sz="2000" dirty="0">
                <a:ea typeface="+mn-lt"/>
                <a:cs typeface="+mn-lt"/>
              </a:rPr>
              <a:t>Träningar </a:t>
            </a:r>
          </a:p>
          <a:p>
            <a:pPr marL="0" indent="0">
              <a:buNone/>
            </a:pPr>
            <a:r>
              <a:rPr lang="sv-SE" sz="2000" dirty="0">
                <a:ea typeface="+mn-lt"/>
                <a:cs typeface="+mn-lt"/>
              </a:rPr>
              <a:t>Cup Östersund</a:t>
            </a:r>
          </a:p>
          <a:p>
            <a:pPr marL="0" indent="0">
              <a:buNone/>
            </a:pPr>
            <a:r>
              <a:rPr lang="sv-SE" sz="2000" dirty="0">
                <a:ea typeface="+mn-lt"/>
                <a:cs typeface="+mn-lt"/>
              </a:rPr>
              <a:t>Kommande cuper 19/3 Njurunda och 2-3/4 Timrå </a:t>
            </a:r>
          </a:p>
          <a:p>
            <a:endParaRPr lang="sv-SE" sz="1700">
              <a:ea typeface="Calibri"/>
              <a:cs typeface="Calibri"/>
            </a:endParaRPr>
          </a:p>
        </p:txBody>
      </p:sp>
    </p:spTree>
    <p:extLst>
      <p:ext uri="{BB962C8B-B14F-4D97-AF65-F5344CB8AC3E}">
        <p14:creationId xmlns:p14="http://schemas.microsoft.com/office/powerpoint/2010/main" val="347305651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4" descr="En bild som visar text, clipart&#10;&#10;Automatiskt genererad beskrivning">
            <a:extLst>
              <a:ext uri="{FF2B5EF4-FFF2-40B4-BE49-F238E27FC236}">
                <a16:creationId xmlns:a16="http://schemas.microsoft.com/office/drawing/2014/main" id="{2DE9287F-AD0F-4586-9E99-E7849C24EEFE}"/>
              </a:ext>
            </a:extLst>
          </p:cNvPr>
          <p:cNvPicPr>
            <a:picLocks noChangeAspect="1"/>
          </p:cNvPicPr>
          <p:nvPr/>
        </p:nvPicPr>
        <p:blipFill rotWithShape="1">
          <a:blip r:embed="rId3"/>
          <a:srcRect l="3461" r="23459" b="-1"/>
          <a:stretch/>
        </p:blipFill>
        <p:spPr>
          <a:xfrm>
            <a:off x="3522468" y="10"/>
            <a:ext cx="8669532" cy="6857990"/>
          </a:xfrm>
          <a:prstGeom prst="rect">
            <a:avLst/>
          </a:prstGeom>
        </p:spPr>
      </p:pic>
      <p:sp>
        <p:nvSpPr>
          <p:cNvPr id="36" name="Rectangle 35">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5A365A64-C746-45BB-A39B-F52E7681BA59}"/>
              </a:ext>
            </a:extLst>
          </p:cNvPr>
          <p:cNvSpPr>
            <a:spLocks noGrp="1"/>
          </p:cNvSpPr>
          <p:nvPr>
            <p:ph type="title"/>
          </p:nvPr>
        </p:nvSpPr>
        <p:spPr>
          <a:xfrm>
            <a:off x="371094" y="1161288"/>
            <a:ext cx="4163858" cy="1124712"/>
          </a:xfrm>
        </p:spPr>
        <p:txBody>
          <a:bodyPr anchor="b">
            <a:normAutofit fontScale="90000"/>
          </a:bodyPr>
          <a:lstStyle/>
          <a:p>
            <a:r>
              <a:rPr lang="sv-SE" sz="4000" b="1" dirty="0">
                <a:latin typeface="Calibri"/>
                <a:ea typeface="+mj-lt"/>
                <a:cs typeface="+mj-lt"/>
              </a:rPr>
              <a:t>Kiosk och parkeringspass</a:t>
            </a:r>
            <a:r>
              <a:rPr lang="sv-SE" sz="2800" b="1" dirty="0">
                <a:ea typeface="+mj-lt"/>
                <a:cs typeface="+mj-lt"/>
              </a:rPr>
              <a:t> </a:t>
            </a:r>
            <a:endParaRPr lang="sv-SE" sz="2800" b="1">
              <a:ea typeface="Calibri Light"/>
              <a:cs typeface="Calibri Light"/>
            </a:endParaRPr>
          </a:p>
        </p:txBody>
      </p:sp>
      <p:sp>
        <p:nvSpPr>
          <p:cNvPr id="38" name="Rectangle 37">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0" name="Rectangle 39">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B7AC5C49-538C-42E7-9A4B-5D8E5C597BB2}"/>
              </a:ext>
            </a:extLst>
          </p:cNvPr>
          <p:cNvSpPr>
            <a:spLocks noGrp="1"/>
          </p:cNvSpPr>
          <p:nvPr>
            <p:ph idx="1"/>
          </p:nvPr>
        </p:nvSpPr>
        <p:spPr>
          <a:xfrm>
            <a:off x="371094" y="2718054"/>
            <a:ext cx="3438906" cy="3207258"/>
          </a:xfrm>
        </p:spPr>
        <p:txBody>
          <a:bodyPr vert="horz" lIns="91440" tIns="45720" rIns="91440" bIns="45720" rtlCol="0" anchor="t">
            <a:normAutofit/>
          </a:bodyPr>
          <a:lstStyle/>
          <a:p>
            <a:pPr marL="0" indent="0">
              <a:buNone/>
            </a:pPr>
            <a:r>
              <a:rPr lang="sv-SE" sz="2000" dirty="0">
                <a:latin typeface="Calibri"/>
                <a:ea typeface="Calibri Light"/>
                <a:cs typeface="Calibri Light"/>
              </a:rPr>
              <a:t>Sandra Högman Kioskansvarig</a:t>
            </a:r>
            <a:endParaRPr lang="sv-SE" sz="2000" dirty="0">
              <a:latin typeface="Calibri"/>
              <a:ea typeface="+mn-lt"/>
              <a:cs typeface="+mn-lt"/>
            </a:endParaRPr>
          </a:p>
          <a:p>
            <a:pPr marL="0" indent="0">
              <a:buNone/>
            </a:pPr>
            <a:endParaRPr lang="sv-SE" sz="1700">
              <a:ea typeface="Calibri"/>
              <a:cs typeface="Calibri"/>
            </a:endParaRPr>
          </a:p>
        </p:txBody>
      </p:sp>
    </p:spTree>
    <p:extLst>
      <p:ext uri="{BB962C8B-B14F-4D97-AF65-F5344CB8AC3E}">
        <p14:creationId xmlns:p14="http://schemas.microsoft.com/office/powerpoint/2010/main" val="320030888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BF344EE8-FF6E-4996-B533-7F6B4CCD68BC}"/>
              </a:ext>
            </a:extLst>
          </p:cNvPr>
          <p:cNvGraphicFramePr>
            <a:graphicFrameLocks noChangeAspect="1"/>
          </p:cNvGraphicFramePr>
          <p:nvPr>
            <p:custDataLst>
              <p:tags r:id="rId1"/>
            </p:custDataLst>
            <p:extLst>
              <p:ext uri="{D42A27DB-BD31-4B8C-83A1-F6EECF244321}">
                <p14:modId xmlns:p14="http://schemas.microsoft.com/office/powerpoint/2010/main" val="413683494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98" imgH="499" progId="TCLayout.ActiveDocument.1">
                  <p:embed/>
                </p:oleObj>
              </mc:Choice>
              <mc:Fallback>
                <p:oleObj name="think-cell Slide" r:id="rId4" imgW="498" imgH="499" progId="TCLayout.ActiveDocument.1">
                  <p:embed/>
                  <p:pic>
                    <p:nvPicPr>
                      <p:cNvPr id="7" name="Object 6" hidden="1">
                        <a:extLst>
                          <a:ext uri="{FF2B5EF4-FFF2-40B4-BE49-F238E27FC236}">
                            <a16:creationId xmlns:a16="http://schemas.microsoft.com/office/drawing/2014/main" id="{BF344EE8-FF6E-4996-B533-7F6B4CCD68B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useBgFill="1">
        <p:nvSpPr>
          <p:cNvPr id="28" name="Rectangle 27">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5" descr="En bild som visar text, clipart&#10;&#10;Automatiskt genererad beskrivning">
            <a:extLst>
              <a:ext uri="{FF2B5EF4-FFF2-40B4-BE49-F238E27FC236}">
                <a16:creationId xmlns:a16="http://schemas.microsoft.com/office/drawing/2014/main" id="{F0C229AB-6A96-4976-BBCA-832A1814FB71}"/>
              </a:ext>
            </a:extLst>
          </p:cNvPr>
          <p:cNvPicPr>
            <a:picLocks noChangeAspect="1"/>
          </p:cNvPicPr>
          <p:nvPr/>
        </p:nvPicPr>
        <p:blipFill rotWithShape="1">
          <a:blip r:embed="rId6"/>
          <a:srcRect l="3461" r="23459" b="-1"/>
          <a:stretch/>
        </p:blipFill>
        <p:spPr>
          <a:xfrm>
            <a:off x="3522468" y="10"/>
            <a:ext cx="8669532" cy="6857990"/>
          </a:xfrm>
          <a:prstGeom prst="rect">
            <a:avLst/>
          </a:prstGeom>
        </p:spPr>
      </p:pic>
      <p:sp>
        <p:nvSpPr>
          <p:cNvPr id="30" name="Rectangle 29">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90921B0B-2988-4AA2-B645-44E7BA7EC9E3}"/>
              </a:ext>
            </a:extLst>
          </p:cNvPr>
          <p:cNvSpPr>
            <a:spLocks noGrp="1"/>
          </p:cNvSpPr>
          <p:nvPr>
            <p:ph type="title"/>
          </p:nvPr>
        </p:nvSpPr>
        <p:spPr>
          <a:xfrm>
            <a:off x="371094" y="1161288"/>
            <a:ext cx="3438144" cy="1124712"/>
          </a:xfrm>
        </p:spPr>
        <p:txBody>
          <a:bodyPr vert="horz" anchor="b">
            <a:normAutofit/>
          </a:bodyPr>
          <a:lstStyle/>
          <a:p>
            <a:r>
              <a:rPr lang="sv-SE" sz="4000" b="1" dirty="0">
                <a:latin typeface="Calibri"/>
                <a:ea typeface="+mj-lt"/>
                <a:cs typeface="+mj-lt"/>
              </a:rPr>
              <a:t>Vasa Cup</a:t>
            </a:r>
            <a:br>
              <a:rPr lang="sv-SE" sz="2800" b="1" dirty="0">
                <a:ea typeface="+mj-lt"/>
                <a:cs typeface="+mj-lt"/>
              </a:rPr>
            </a:br>
            <a:r>
              <a:rPr lang="sv-SE" sz="2800" b="1" dirty="0">
                <a:ea typeface="+mj-lt"/>
                <a:cs typeface="+mj-lt"/>
              </a:rPr>
              <a:t> </a:t>
            </a:r>
            <a:endParaRPr lang="sv-SE" sz="2800" b="1" dirty="0">
              <a:ea typeface="Calibri Light"/>
              <a:cs typeface="Calibri Light"/>
            </a:endParaRPr>
          </a:p>
        </p:txBody>
      </p:sp>
      <p:sp>
        <p:nvSpPr>
          <p:cNvPr id="32" name="Rectangle 3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76C1DC21-5736-415C-B565-24C57DB212DF}"/>
              </a:ext>
            </a:extLst>
          </p:cNvPr>
          <p:cNvSpPr>
            <a:spLocks noGrp="1"/>
          </p:cNvSpPr>
          <p:nvPr>
            <p:ph idx="1"/>
          </p:nvPr>
        </p:nvSpPr>
        <p:spPr>
          <a:xfrm>
            <a:off x="371094" y="2718054"/>
            <a:ext cx="3438906" cy="3207258"/>
          </a:xfrm>
        </p:spPr>
        <p:txBody>
          <a:bodyPr vert="horz" lIns="91440" tIns="45720" rIns="91440" bIns="45720" rtlCol="0" anchor="t">
            <a:normAutofit/>
          </a:bodyPr>
          <a:lstStyle/>
          <a:p>
            <a:pPr marL="0" indent="0">
              <a:buNone/>
            </a:pPr>
            <a:r>
              <a:rPr lang="sv-SE" sz="2000" dirty="0">
                <a:latin typeface="Calibri"/>
                <a:ea typeface="Calibri Light"/>
                <a:cs typeface="Calibri Light"/>
              </a:rPr>
              <a:t>Linda Nilsson Cupgeneral</a:t>
            </a:r>
            <a:endParaRPr lang="sv-SE" sz="2000" dirty="0">
              <a:latin typeface="Calibri"/>
              <a:ea typeface="+mn-lt"/>
              <a:cs typeface="+mn-lt"/>
            </a:endParaRPr>
          </a:p>
          <a:p>
            <a:pPr marL="0" indent="0">
              <a:buNone/>
            </a:pPr>
            <a:endParaRPr lang="sv-SE" sz="1700">
              <a:ea typeface="Calibri"/>
              <a:cs typeface="Calibri"/>
            </a:endParaRPr>
          </a:p>
        </p:txBody>
      </p:sp>
      <p:sp>
        <p:nvSpPr>
          <p:cNvPr id="4" name="textruta 3">
            <a:extLst>
              <a:ext uri="{FF2B5EF4-FFF2-40B4-BE49-F238E27FC236}">
                <a16:creationId xmlns:a16="http://schemas.microsoft.com/office/drawing/2014/main" id="{8DB90E18-9203-4AFB-AFB0-F9B80EE8A1BE}"/>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sv-SE" b="1" dirty="0">
              <a:latin typeface="Calibri Light"/>
              <a:ea typeface="Calibri Light"/>
              <a:cs typeface="Calibri Light"/>
            </a:endParaRPr>
          </a:p>
        </p:txBody>
      </p:sp>
    </p:spTree>
    <p:extLst>
      <p:ext uri="{BB962C8B-B14F-4D97-AF65-F5344CB8AC3E}">
        <p14:creationId xmlns:p14="http://schemas.microsoft.com/office/powerpoint/2010/main" val="100118975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4" descr="En bild som visar text, clipart&#10;&#10;Automatiskt genererad beskrivning">
            <a:extLst>
              <a:ext uri="{FF2B5EF4-FFF2-40B4-BE49-F238E27FC236}">
                <a16:creationId xmlns:a16="http://schemas.microsoft.com/office/drawing/2014/main" id="{654B1EF2-A4F8-46EE-AF54-7442B25FB6E3}"/>
              </a:ext>
            </a:extLst>
          </p:cNvPr>
          <p:cNvPicPr>
            <a:picLocks noChangeAspect="1"/>
          </p:cNvPicPr>
          <p:nvPr/>
        </p:nvPicPr>
        <p:blipFill rotWithShape="1">
          <a:blip r:embed="rId3"/>
          <a:srcRect l="3461" r="23459" b="-1"/>
          <a:stretch/>
        </p:blipFill>
        <p:spPr>
          <a:xfrm>
            <a:off x="3522468" y="10"/>
            <a:ext cx="8669532" cy="6857990"/>
          </a:xfrm>
          <a:prstGeom prst="rect">
            <a:avLst/>
          </a:prstGeom>
        </p:spPr>
      </p:pic>
      <p:sp>
        <p:nvSpPr>
          <p:cNvPr id="29" name="Rectangle 28">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04F1E7CC-B133-4C2F-AC65-B73C4C5122B5}"/>
              </a:ext>
            </a:extLst>
          </p:cNvPr>
          <p:cNvSpPr>
            <a:spLocks noGrp="1"/>
          </p:cNvSpPr>
          <p:nvPr>
            <p:ph type="title"/>
          </p:nvPr>
        </p:nvSpPr>
        <p:spPr>
          <a:xfrm>
            <a:off x="371094" y="1161288"/>
            <a:ext cx="5107286" cy="1124712"/>
          </a:xfrm>
        </p:spPr>
        <p:txBody>
          <a:bodyPr vert="horz" lIns="91440" tIns="45720" rIns="91440" bIns="45720" rtlCol="0" anchor="b">
            <a:noAutofit/>
          </a:bodyPr>
          <a:lstStyle/>
          <a:p>
            <a:pPr>
              <a:spcBef>
                <a:spcPts val="1000"/>
              </a:spcBef>
            </a:pPr>
            <a:r>
              <a:rPr lang="sv-SE" sz="4000" b="1" dirty="0">
                <a:latin typeface="Calibri"/>
                <a:ea typeface="+mj-lt"/>
                <a:cs typeface="+mj-lt"/>
              </a:rPr>
              <a:t>Kommande försäljning </a:t>
            </a:r>
            <a:endParaRPr lang="sv-SE" sz="4000" dirty="0">
              <a:latin typeface="Calibri"/>
              <a:ea typeface="+mj-lt"/>
              <a:cs typeface="+mj-lt"/>
            </a:endParaRPr>
          </a:p>
          <a:p>
            <a:pPr marL="285750" indent="-285750">
              <a:spcBef>
                <a:spcPts val="1000"/>
              </a:spcBef>
              <a:buFont typeface="Arial"/>
              <a:buChar char="•"/>
            </a:pPr>
            <a:endParaRPr lang="sv-SE" sz="2800">
              <a:ea typeface="+mj-lt"/>
              <a:cs typeface="+mj-lt"/>
            </a:endParaRPr>
          </a:p>
        </p:txBody>
      </p:sp>
      <p:sp>
        <p:nvSpPr>
          <p:cNvPr id="31" name="Rectangle 30">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3" name="Rectangle 32">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9517ECEE-0658-4E41-A0D8-C0BE4E16BE31}"/>
              </a:ext>
            </a:extLst>
          </p:cNvPr>
          <p:cNvSpPr>
            <a:spLocks noGrp="1"/>
          </p:cNvSpPr>
          <p:nvPr>
            <p:ph idx="1"/>
          </p:nvPr>
        </p:nvSpPr>
        <p:spPr>
          <a:xfrm>
            <a:off x="371094" y="2718054"/>
            <a:ext cx="3438906" cy="3207258"/>
          </a:xfrm>
        </p:spPr>
        <p:txBody>
          <a:bodyPr vert="horz" lIns="91440" tIns="45720" rIns="91440" bIns="45720" rtlCol="0" anchor="t">
            <a:normAutofit/>
          </a:bodyPr>
          <a:lstStyle/>
          <a:p>
            <a:pPr marL="0" indent="0">
              <a:buNone/>
            </a:pPr>
            <a:r>
              <a:rPr lang="sv-SE" sz="2000" dirty="0">
                <a:latin typeface="Calibri"/>
                <a:ea typeface="Calibri Light"/>
                <a:cs typeface="Calibri Light"/>
              </a:rPr>
              <a:t>Sundsvall Vatten</a:t>
            </a:r>
            <a:endParaRPr lang="sv-SE" sz="2000">
              <a:latin typeface="Calibri"/>
              <a:ea typeface="Calibri" panose="020F0502020204030204"/>
              <a:cs typeface="Calibri" panose="020F0502020204030204"/>
            </a:endParaRPr>
          </a:p>
          <a:p>
            <a:pPr marL="0" indent="0">
              <a:buNone/>
            </a:pPr>
            <a:r>
              <a:rPr lang="sv-SE" sz="2000" dirty="0">
                <a:latin typeface="Calibri"/>
                <a:ea typeface="Calibri Light"/>
                <a:cs typeface="Calibri Light"/>
              </a:rPr>
              <a:t>Toapapper i Maj</a:t>
            </a:r>
          </a:p>
        </p:txBody>
      </p:sp>
    </p:spTree>
    <p:extLst>
      <p:ext uri="{BB962C8B-B14F-4D97-AF65-F5344CB8AC3E}">
        <p14:creationId xmlns:p14="http://schemas.microsoft.com/office/powerpoint/2010/main" val="2683408189"/>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5" descr="En bild som visar text, clipart&#10;&#10;Automatiskt genererad beskrivning">
            <a:extLst>
              <a:ext uri="{FF2B5EF4-FFF2-40B4-BE49-F238E27FC236}">
                <a16:creationId xmlns:a16="http://schemas.microsoft.com/office/drawing/2014/main" id="{C4EE3734-0CF3-4841-B634-AD4B64529037}"/>
              </a:ext>
            </a:extLst>
          </p:cNvPr>
          <p:cNvPicPr>
            <a:picLocks noChangeAspect="1"/>
          </p:cNvPicPr>
          <p:nvPr/>
        </p:nvPicPr>
        <p:blipFill rotWithShape="1">
          <a:blip r:embed="rId3"/>
          <a:srcRect l="3461" r="23459" b="-1"/>
          <a:stretch/>
        </p:blipFill>
        <p:spPr>
          <a:xfrm>
            <a:off x="3522468" y="10"/>
            <a:ext cx="8669532" cy="6857990"/>
          </a:xfrm>
          <a:prstGeom prst="rect">
            <a:avLst/>
          </a:prstGeom>
        </p:spPr>
      </p:pic>
      <p:sp>
        <p:nvSpPr>
          <p:cNvPr id="30" name="Rectangle 29">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FA2172AA-5361-4408-AD73-16F6A1D3B689}"/>
              </a:ext>
            </a:extLst>
          </p:cNvPr>
          <p:cNvSpPr>
            <a:spLocks noGrp="1"/>
          </p:cNvSpPr>
          <p:nvPr>
            <p:ph type="title"/>
          </p:nvPr>
        </p:nvSpPr>
        <p:spPr>
          <a:xfrm>
            <a:off x="371094" y="1161288"/>
            <a:ext cx="3438144" cy="1124712"/>
          </a:xfrm>
        </p:spPr>
        <p:txBody>
          <a:bodyPr anchor="b">
            <a:normAutofit/>
          </a:bodyPr>
          <a:lstStyle/>
          <a:p>
            <a:pPr>
              <a:spcBef>
                <a:spcPts val="1000"/>
              </a:spcBef>
            </a:pPr>
            <a:br>
              <a:rPr lang="sv-SE" sz="2800" b="1" dirty="0">
                <a:ea typeface="+mj-lt"/>
                <a:cs typeface="+mj-lt"/>
              </a:rPr>
            </a:br>
            <a:r>
              <a:rPr lang="sv-SE" sz="4000" b="1" dirty="0">
                <a:latin typeface="Calibri"/>
                <a:ea typeface="+mj-lt"/>
                <a:cs typeface="+mj-lt"/>
              </a:rPr>
              <a:t>Ekonomi</a:t>
            </a:r>
            <a:endParaRPr lang="sv-SE" sz="4000" dirty="0">
              <a:latin typeface="Calibri"/>
              <a:ea typeface="+mj-lt"/>
              <a:cs typeface="+mj-lt"/>
            </a:endParaRPr>
          </a:p>
          <a:p>
            <a:pPr marL="285750" indent="-285750">
              <a:spcBef>
                <a:spcPts val="1000"/>
              </a:spcBef>
              <a:buFont typeface="Arial"/>
              <a:buChar char="•"/>
            </a:pPr>
            <a:endParaRPr lang="nn-NO" sz="2800">
              <a:ea typeface="+mj-lt"/>
              <a:cs typeface="+mj-lt"/>
            </a:endParaRPr>
          </a:p>
        </p:txBody>
      </p:sp>
      <p:sp>
        <p:nvSpPr>
          <p:cNvPr id="32" name="Rectangle 31">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4" name="Rectangle 33">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Platshållare för innehåll 2">
            <a:extLst>
              <a:ext uri="{FF2B5EF4-FFF2-40B4-BE49-F238E27FC236}">
                <a16:creationId xmlns:a16="http://schemas.microsoft.com/office/drawing/2014/main" id="{9874A4BC-90AB-4412-AD61-7E3BD2639E6B}"/>
              </a:ext>
            </a:extLst>
          </p:cNvPr>
          <p:cNvSpPr>
            <a:spLocks noGrp="1"/>
          </p:cNvSpPr>
          <p:nvPr>
            <p:ph idx="1"/>
          </p:nvPr>
        </p:nvSpPr>
        <p:spPr>
          <a:xfrm>
            <a:off x="371094" y="2718054"/>
            <a:ext cx="4086865" cy="3207258"/>
          </a:xfrm>
        </p:spPr>
        <p:txBody>
          <a:bodyPr vert="horz" lIns="91440" tIns="45720" rIns="91440" bIns="45720" rtlCol="0" anchor="t">
            <a:normAutofit/>
          </a:bodyPr>
          <a:lstStyle/>
          <a:p>
            <a:pPr marL="0" indent="0">
              <a:buNone/>
            </a:pPr>
            <a:r>
              <a:rPr lang="nn-NO" sz="2000" dirty="0">
                <a:latin typeface="Calibri"/>
                <a:ea typeface="Calibri Light"/>
                <a:cs typeface="Calibri Light"/>
              </a:rPr>
              <a:t>20.000 </a:t>
            </a:r>
            <a:r>
              <a:rPr lang="nn-NO" sz="2000" dirty="0" err="1">
                <a:latin typeface="Calibri"/>
                <a:ea typeface="Calibri Light"/>
                <a:cs typeface="Calibri Light"/>
              </a:rPr>
              <a:t>fondering</a:t>
            </a:r>
            <a:r>
              <a:rPr lang="nn-NO" sz="2000" dirty="0">
                <a:latin typeface="Calibri"/>
                <a:ea typeface="Calibri Light"/>
                <a:cs typeface="Calibri Light"/>
              </a:rPr>
              <a:t>  25.000 i cupavgift</a:t>
            </a:r>
            <a:endParaRPr lang="sv-SE" sz="2000">
              <a:latin typeface="Calibri"/>
              <a:ea typeface="Calibri"/>
              <a:cs typeface="Calibri"/>
            </a:endParaRPr>
          </a:p>
          <a:p>
            <a:pPr marL="0" indent="0">
              <a:buNone/>
            </a:pPr>
            <a:r>
              <a:rPr lang="nn-NO" sz="2000" dirty="0" err="1">
                <a:latin typeface="Calibri"/>
                <a:ea typeface="Calibri Light"/>
                <a:cs typeface="Calibri Light"/>
              </a:rPr>
              <a:t>Läget</a:t>
            </a:r>
            <a:r>
              <a:rPr lang="nn-NO" sz="2000" dirty="0">
                <a:latin typeface="Calibri"/>
                <a:ea typeface="Calibri Light"/>
                <a:cs typeface="Calibri Light"/>
              </a:rPr>
              <a:t> nu</a:t>
            </a:r>
          </a:p>
          <a:p>
            <a:pPr marL="0" indent="0">
              <a:buNone/>
            </a:pPr>
            <a:r>
              <a:rPr lang="nn-NO" sz="2000" dirty="0" err="1">
                <a:latin typeface="Calibri"/>
                <a:ea typeface="Calibri Light"/>
                <a:cs typeface="Calibri Light"/>
              </a:rPr>
              <a:t>Deltagaravgift</a:t>
            </a:r>
            <a:r>
              <a:rPr lang="nn-NO" sz="2000" dirty="0">
                <a:latin typeface="Calibri"/>
                <a:ea typeface="Calibri Light"/>
                <a:cs typeface="Calibri Light"/>
              </a:rPr>
              <a:t> på </a:t>
            </a:r>
            <a:r>
              <a:rPr lang="nn-NO" sz="2000" dirty="0" err="1">
                <a:latin typeface="Calibri"/>
                <a:ea typeface="Calibri Light"/>
                <a:cs typeface="Calibri Light"/>
              </a:rPr>
              <a:t>cuper</a:t>
            </a:r>
            <a:r>
              <a:rPr lang="nn-NO" sz="2000" dirty="0">
                <a:latin typeface="Calibri"/>
                <a:ea typeface="Calibri Light"/>
                <a:cs typeface="Calibri Light"/>
              </a:rPr>
              <a:t> </a:t>
            </a:r>
            <a:r>
              <a:rPr lang="nn-NO" sz="2000" dirty="0" err="1">
                <a:latin typeface="Calibri"/>
                <a:ea typeface="Calibri Light"/>
                <a:cs typeface="Calibri Light"/>
              </a:rPr>
              <a:t>säsong</a:t>
            </a:r>
            <a:r>
              <a:rPr lang="nn-NO" sz="2000" dirty="0">
                <a:latin typeface="Calibri"/>
                <a:ea typeface="Calibri Light"/>
                <a:cs typeface="Calibri Light"/>
              </a:rPr>
              <a:t> 22/23 </a:t>
            </a:r>
          </a:p>
          <a:p>
            <a:pPr marL="0" indent="0">
              <a:buNone/>
            </a:pPr>
            <a:r>
              <a:rPr lang="nn-NO" sz="2000" dirty="0" err="1">
                <a:latin typeface="Calibri"/>
                <a:ea typeface="Calibri Light"/>
                <a:cs typeface="Calibri Light"/>
              </a:rPr>
              <a:t>Försäljning</a:t>
            </a:r>
            <a:r>
              <a:rPr lang="nn-NO" sz="2000" dirty="0">
                <a:latin typeface="Calibri"/>
                <a:ea typeface="Calibri Light"/>
                <a:cs typeface="Calibri Light"/>
              </a:rPr>
              <a:t> </a:t>
            </a:r>
            <a:r>
              <a:rPr lang="nn-NO" sz="2000" dirty="0" err="1">
                <a:latin typeface="Calibri"/>
                <a:ea typeface="Calibri Light"/>
                <a:cs typeface="Calibri Light"/>
              </a:rPr>
              <a:t>toapapper</a:t>
            </a:r>
            <a:r>
              <a:rPr lang="nn-NO" sz="2000" dirty="0">
                <a:latin typeface="Calibri"/>
                <a:ea typeface="Calibri Light"/>
                <a:cs typeface="Calibri Light"/>
              </a:rPr>
              <a:t> </a:t>
            </a:r>
            <a:r>
              <a:rPr lang="nn-NO" sz="2000" dirty="0" err="1">
                <a:latin typeface="Calibri"/>
                <a:ea typeface="Calibri Light"/>
                <a:cs typeface="Calibri Light"/>
              </a:rPr>
              <a:t>nästa</a:t>
            </a:r>
            <a:r>
              <a:rPr lang="nn-NO" sz="2000" dirty="0">
                <a:latin typeface="Calibri"/>
                <a:ea typeface="Calibri Light"/>
                <a:cs typeface="Calibri Light"/>
              </a:rPr>
              <a:t> </a:t>
            </a:r>
            <a:r>
              <a:rPr lang="nn-NO" sz="2000" dirty="0" err="1">
                <a:latin typeface="Calibri"/>
                <a:ea typeface="Calibri Light"/>
                <a:cs typeface="Calibri Light"/>
              </a:rPr>
              <a:t>säsong</a:t>
            </a:r>
            <a:endParaRPr lang="nn-NO" sz="2000">
              <a:latin typeface="Calibri"/>
              <a:ea typeface="Calibri Light"/>
              <a:cs typeface="Calibri Light"/>
            </a:endParaRPr>
          </a:p>
        </p:txBody>
      </p:sp>
    </p:spTree>
    <p:extLst>
      <p:ext uri="{BB962C8B-B14F-4D97-AF65-F5344CB8AC3E}">
        <p14:creationId xmlns:p14="http://schemas.microsoft.com/office/powerpoint/2010/main" val="218719731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23CD503-C5DE-4160-AB85-A445CFD2C8E9}"/>
              </a:ext>
            </a:extLst>
          </p:cNvPr>
          <p:cNvGraphicFramePr>
            <a:graphicFrameLocks noChangeAspect="1"/>
          </p:cNvGraphicFramePr>
          <p:nvPr>
            <p:custDataLst>
              <p:tags r:id="rId1"/>
            </p:custDataLst>
            <p:extLst>
              <p:ext uri="{D42A27DB-BD31-4B8C-83A1-F6EECF244321}">
                <p14:modId xmlns:p14="http://schemas.microsoft.com/office/powerpoint/2010/main" val="265467509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5" name="Object 4" hidden="1">
                        <a:extLst>
                          <a:ext uri="{FF2B5EF4-FFF2-40B4-BE49-F238E27FC236}">
                            <a16:creationId xmlns:a16="http://schemas.microsoft.com/office/drawing/2014/main" id="{023CD503-C5DE-4160-AB85-A445CFD2C8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useBgFill="1">
        <p:nvSpPr>
          <p:cNvPr id="23" name="Rectangle 22">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4" descr="En bild som visar text, clipart&#10;&#10;Automatiskt genererad beskrivning">
            <a:extLst>
              <a:ext uri="{FF2B5EF4-FFF2-40B4-BE49-F238E27FC236}">
                <a16:creationId xmlns:a16="http://schemas.microsoft.com/office/drawing/2014/main" id="{7EA4CF3A-E977-4AA1-9442-0D6B1353240C}"/>
              </a:ext>
            </a:extLst>
          </p:cNvPr>
          <p:cNvPicPr>
            <a:picLocks noChangeAspect="1"/>
          </p:cNvPicPr>
          <p:nvPr/>
        </p:nvPicPr>
        <p:blipFill rotWithShape="1">
          <a:blip r:embed="rId6"/>
          <a:srcRect l="3438" r="23491" b="-1"/>
          <a:stretch/>
        </p:blipFill>
        <p:spPr>
          <a:xfrm>
            <a:off x="3523488" y="10"/>
            <a:ext cx="8668512" cy="6857990"/>
          </a:xfrm>
          <a:prstGeom prst="rect">
            <a:avLst/>
          </a:prstGeom>
        </p:spPr>
      </p:pic>
      <p:sp>
        <p:nvSpPr>
          <p:cNvPr id="25" name="Rectangle 24">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750D7BCF-07F8-4EE8-84CE-FA88D8DB5D26}"/>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b="1" dirty="0" err="1">
                <a:latin typeface="Calibri"/>
                <a:cs typeface="Calibri"/>
              </a:rPr>
              <a:t>Övrigt</a:t>
            </a:r>
            <a:endParaRPr lang="en-US" sz="4800" b="1">
              <a:latin typeface="Calibri"/>
              <a:cs typeface="Calibri"/>
            </a:endParaRPr>
          </a:p>
        </p:txBody>
      </p:sp>
      <p:sp>
        <p:nvSpPr>
          <p:cNvPr id="3" name="Platshållare för innehåll 2">
            <a:extLst>
              <a:ext uri="{FF2B5EF4-FFF2-40B4-BE49-F238E27FC236}">
                <a16:creationId xmlns:a16="http://schemas.microsoft.com/office/drawing/2014/main" id="{8EED720C-5044-4741-A520-9A070923F5FB}"/>
              </a:ext>
            </a:extLst>
          </p:cNvPr>
          <p:cNvSpPr>
            <a:spLocks noGrp="1"/>
          </p:cNvSpPr>
          <p:nvPr>
            <p:ph idx="1"/>
          </p:nvPr>
        </p:nvSpPr>
        <p:spPr>
          <a:xfrm>
            <a:off x="515843" y="4872922"/>
            <a:ext cx="7569919" cy="1293333"/>
          </a:xfrm>
        </p:spPr>
        <p:txBody>
          <a:bodyPr vert="horz" lIns="91440" tIns="45720" rIns="91440" bIns="45720" rtlCol="0">
            <a:normAutofit/>
          </a:bodyPr>
          <a:lstStyle/>
          <a:p>
            <a:pPr marL="0" indent="0">
              <a:buNone/>
            </a:pPr>
            <a:r>
              <a:rPr lang="sv-SE" sz="2000" dirty="0"/>
              <a:t>Bemanning pappersutlämning onsdag 23 mars </a:t>
            </a:r>
            <a:r>
              <a:rPr lang="sv-SE" sz="2000" dirty="0" err="1"/>
              <a:t>kl</a:t>
            </a:r>
            <a:r>
              <a:rPr lang="sv-SE" sz="2000" dirty="0"/>
              <a:t> 19-20, 2 stycken</a:t>
            </a:r>
          </a:p>
          <a:p>
            <a:pPr marL="0" indent="0">
              <a:buNone/>
            </a:pPr>
            <a:r>
              <a:rPr lang="sv-SE" sz="2000" dirty="0"/>
              <a:t>Avslutning</a:t>
            </a:r>
          </a:p>
          <a:p>
            <a:pPr marL="0" indent="0">
              <a:buNone/>
            </a:pPr>
            <a:r>
              <a:rPr lang="sv-SE" sz="2000" dirty="0"/>
              <a:t>mm</a:t>
            </a:r>
          </a:p>
        </p:txBody>
      </p:sp>
      <p:sp>
        <p:nvSpPr>
          <p:cNvPr id="27" name="Rectangle 26">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9" name="Rectangle 28">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164049"/>
      </p:ext>
    </p:extLst>
  </p:cSld>
  <p:clrMapOvr>
    <a:overrideClrMapping bg1="dk1" tx1="lt1" bg2="dk2" tx2="lt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1420</Words>
  <Application>Microsoft Office PowerPoint</Application>
  <PresentationFormat>Widescreen</PresentationFormat>
  <Paragraphs>93</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Calibri Light</vt:lpstr>
      <vt:lpstr>Office Theme</vt:lpstr>
      <vt:lpstr>think-cell Slide</vt:lpstr>
      <vt:lpstr>Föräldramöte U10     17e mars - Agenda</vt:lpstr>
      <vt:lpstr>Säsongen 21/22</vt:lpstr>
      <vt:lpstr>Kiosk och parkeringspass </vt:lpstr>
      <vt:lpstr>Vasa Cup  </vt:lpstr>
      <vt:lpstr>Kommande försäljning  </vt:lpstr>
      <vt:lpstr> Ekonomi </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Anna-Karin</dc:creator>
  <cp:lastModifiedBy>Linda Nilsson</cp:lastModifiedBy>
  <cp:revision>363</cp:revision>
  <dcterms:created xsi:type="dcterms:W3CDTF">2021-08-15T11:21:45Z</dcterms:created>
  <dcterms:modified xsi:type="dcterms:W3CDTF">2022-03-24T10:09:50Z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431d30e-c018-4f72-ad4c-e56e9d03b1f0_Enabled">
    <vt:lpwstr>true</vt:lpwstr>
  </property>
  <property fmtid="{D5CDD505-2E9C-101B-9397-08002B2CF9AE}" pid="3" name="MSIP_Label_6431d30e-c018-4f72-ad4c-e56e9d03b1f0_SetDate">
    <vt:lpwstr>2022-01-30T21:38:31Z</vt:lpwstr>
  </property>
  <property fmtid="{D5CDD505-2E9C-101B-9397-08002B2CF9AE}" pid="4" name="MSIP_Label_6431d30e-c018-4f72-ad4c-e56e9d03b1f0_Method">
    <vt:lpwstr>Standard</vt:lpwstr>
  </property>
  <property fmtid="{D5CDD505-2E9C-101B-9397-08002B2CF9AE}" pid="5" name="MSIP_Label_6431d30e-c018-4f72-ad4c-e56e9d03b1f0_Name">
    <vt:lpwstr>6431d30e-c018-4f72-ad4c-e56e9d03b1f0</vt:lpwstr>
  </property>
  <property fmtid="{D5CDD505-2E9C-101B-9397-08002B2CF9AE}" pid="6" name="MSIP_Label_6431d30e-c018-4f72-ad4c-e56e9d03b1f0_SiteId">
    <vt:lpwstr>f8be18a6-f648-4a47-be73-86d6c5c6604d</vt:lpwstr>
  </property>
  <property fmtid="{D5CDD505-2E9C-101B-9397-08002B2CF9AE}" pid="7" name="MSIP_Label_6431d30e-c018-4f72-ad4c-e56e9d03b1f0_ActionId">
    <vt:lpwstr>f9f3af12-ab5f-4c7b-b736-d55d913c50a8</vt:lpwstr>
  </property>
  <property fmtid="{D5CDD505-2E9C-101B-9397-08002B2CF9AE}" pid="8" name="MSIP_Label_6431d30e-c018-4f72-ad4c-e56e9d03b1f0_ContentBits">
    <vt:lpwstr>2</vt:lpwstr>
  </property>
  <property fmtid="{D5CDD505-2E9C-101B-9397-08002B2CF9AE}" pid="9" name="MSIP_Label_55e46f04-1151-4928-a464-2b4d83efefbb_Enabled">
    <vt:lpwstr>true</vt:lpwstr>
  </property>
  <property fmtid="{D5CDD505-2E9C-101B-9397-08002B2CF9AE}" pid="10" name="MSIP_Label_55e46f04-1151-4928-a464-2b4d83efefbb_SetDate">
    <vt:lpwstr>2022-03-14T18:19:21Z</vt:lpwstr>
  </property>
  <property fmtid="{D5CDD505-2E9C-101B-9397-08002B2CF9AE}" pid="11" name="MSIP_Label_55e46f04-1151-4928-a464-2b4d83efefbb_Method">
    <vt:lpwstr>Standard</vt:lpwstr>
  </property>
  <property fmtid="{D5CDD505-2E9C-101B-9397-08002B2CF9AE}" pid="12" name="MSIP_Label_55e46f04-1151-4928-a464-2b4d83efefbb_Name">
    <vt:lpwstr>General Information</vt:lpwstr>
  </property>
  <property fmtid="{D5CDD505-2E9C-101B-9397-08002B2CF9AE}" pid="13" name="MSIP_Label_55e46f04-1151-4928-a464-2b4d83efefbb_SiteId">
    <vt:lpwstr>52d58be5-69b4-421b-836e-b92dbe0b067d</vt:lpwstr>
  </property>
  <property fmtid="{D5CDD505-2E9C-101B-9397-08002B2CF9AE}" pid="14" name="MSIP_Label_55e46f04-1151-4928-a464-2b4d83efefbb_ActionId">
    <vt:lpwstr>42f026c5-f854-4af4-842a-87fd8166e67d</vt:lpwstr>
  </property>
  <property fmtid="{D5CDD505-2E9C-101B-9397-08002B2CF9AE}" pid="15" name="MSIP_Label_55e46f04-1151-4928-a464-2b4d83efefbb_ContentBits">
    <vt:lpwstr>0</vt:lpwstr>
  </property>
</Properties>
</file>