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62" r:id="rId3"/>
    <p:sldId id="263" r:id="rId4"/>
    <p:sldId id="264" r:id="rId5"/>
    <p:sldId id="260" r:id="rId6"/>
    <p:sldId id="261" r:id="rId7"/>
    <p:sldId id="259" r:id="rId8"/>
    <p:sldId id="257"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50" d="100"/>
          <a:sy n="150" d="100"/>
        </p:scale>
        <p:origin x="7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7FB41-5359-4DC3-A911-4CAB3848E570}" type="datetimeFigureOut">
              <a:rPr lang="sv-SE" smtClean="0"/>
              <a:t>2021-10-19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58161-5AF6-4E94-9FF6-87EC53B013B9}" type="slidenum">
              <a:rPr lang="sv-SE" smtClean="0"/>
              <a:t>‹#›</a:t>
            </a:fld>
            <a:endParaRPr lang="sv-SE"/>
          </a:p>
        </p:txBody>
      </p:sp>
    </p:spTree>
    <p:extLst>
      <p:ext uri="{BB962C8B-B14F-4D97-AF65-F5344CB8AC3E}">
        <p14:creationId xmlns:p14="http://schemas.microsoft.com/office/powerpoint/2010/main" val="113295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9458161-5AF6-4E94-9FF6-87EC53B013B9}" type="slidenum">
              <a:rPr lang="sv-SE" smtClean="0"/>
              <a:t>1</a:t>
            </a:fld>
            <a:endParaRPr lang="sv-SE"/>
          </a:p>
        </p:txBody>
      </p:sp>
    </p:spTree>
    <p:extLst>
      <p:ext uri="{BB962C8B-B14F-4D97-AF65-F5344CB8AC3E}">
        <p14:creationId xmlns:p14="http://schemas.microsoft.com/office/powerpoint/2010/main" val="1949620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9458161-5AF6-4E94-9FF6-87EC53B013B9}" type="slidenum">
              <a:rPr lang="sv-SE" smtClean="0"/>
              <a:t>5</a:t>
            </a:fld>
            <a:endParaRPr lang="sv-SE"/>
          </a:p>
        </p:txBody>
      </p:sp>
    </p:spTree>
    <p:extLst>
      <p:ext uri="{BB962C8B-B14F-4D97-AF65-F5344CB8AC3E}">
        <p14:creationId xmlns:p14="http://schemas.microsoft.com/office/powerpoint/2010/main" val="3131947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9458161-5AF6-4E94-9FF6-87EC53B013B9}" type="slidenum">
              <a:rPr lang="sv-SE" smtClean="0"/>
              <a:t>6</a:t>
            </a:fld>
            <a:endParaRPr lang="sv-SE"/>
          </a:p>
        </p:txBody>
      </p:sp>
    </p:spTree>
    <p:extLst>
      <p:ext uri="{BB962C8B-B14F-4D97-AF65-F5344CB8AC3E}">
        <p14:creationId xmlns:p14="http://schemas.microsoft.com/office/powerpoint/2010/main" val="3811917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Albin, pappa – ska ingå i speakerteamet i A-hallen</a:t>
            </a:r>
          </a:p>
          <a:p>
            <a:r>
              <a:rPr lang="sv-SE" dirty="0" err="1"/>
              <a:t>Lagvärd</a:t>
            </a:r>
            <a:r>
              <a:rPr lang="sv-SE" dirty="0"/>
              <a:t> / Kiosk – Dani </a:t>
            </a:r>
          </a:p>
        </p:txBody>
      </p:sp>
      <p:sp>
        <p:nvSpPr>
          <p:cNvPr id="4" name="Platshållare för bildnummer 3"/>
          <p:cNvSpPr>
            <a:spLocks noGrp="1"/>
          </p:cNvSpPr>
          <p:nvPr>
            <p:ph type="sldNum" sz="quarter" idx="5"/>
          </p:nvPr>
        </p:nvSpPr>
        <p:spPr/>
        <p:txBody>
          <a:bodyPr/>
          <a:lstStyle/>
          <a:p>
            <a:fld id="{29458161-5AF6-4E94-9FF6-87EC53B013B9}" type="slidenum">
              <a:rPr lang="sv-SE" smtClean="0"/>
              <a:t>7</a:t>
            </a:fld>
            <a:endParaRPr lang="sv-SE"/>
          </a:p>
        </p:txBody>
      </p:sp>
    </p:spTree>
    <p:extLst>
      <p:ext uri="{BB962C8B-B14F-4D97-AF65-F5344CB8AC3E}">
        <p14:creationId xmlns:p14="http://schemas.microsoft.com/office/powerpoint/2010/main" val="753729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E428DE-2B46-4F2F-A60F-DD0BF6081C5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98C0B2F-9225-44E6-A71A-14C86AF755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EB8B2FF-4657-4CF4-9D32-5815A4AF869E}"/>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5" name="Platshållare för sidfot 4">
            <a:extLst>
              <a:ext uri="{FF2B5EF4-FFF2-40B4-BE49-F238E27FC236}">
                <a16:creationId xmlns:a16="http://schemas.microsoft.com/office/drawing/2014/main" id="{65A62330-DBB0-4698-9C47-1C419022441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223D456-F234-4E7C-934E-B3154AF7E333}"/>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332092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B1A193-EB07-4436-998D-3E057E99FA3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F2D3D48-48BA-4D2F-A5A7-4EC56683BC1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7CF7EFD-840C-451D-A304-4FBE254D4E1A}"/>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5" name="Platshållare för sidfot 4">
            <a:extLst>
              <a:ext uri="{FF2B5EF4-FFF2-40B4-BE49-F238E27FC236}">
                <a16:creationId xmlns:a16="http://schemas.microsoft.com/office/drawing/2014/main" id="{6E15E3D1-D67B-421F-A5F0-FA4D7FE0B29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481EDAB-34CC-4AE4-BF7E-4137A640350A}"/>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187216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6340182-0925-46F4-9AB1-46CEB4ACF21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236818F-64EA-407E-B63B-377860FA9A5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199FC9A-EA0A-4913-8A6A-50BAA6E6CE09}"/>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5" name="Platshållare för sidfot 4">
            <a:extLst>
              <a:ext uri="{FF2B5EF4-FFF2-40B4-BE49-F238E27FC236}">
                <a16:creationId xmlns:a16="http://schemas.microsoft.com/office/drawing/2014/main" id="{39B8EA7F-9A0D-457C-AFF7-51DFAB6164F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96C3E1D-CF86-4BC9-8BEA-D56F84BF0F71}"/>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2819867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4EAC6-858A-4086-8AEB-8D60D30727E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7C040D8-ECAB-455B-97B0-33E3658F64A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96D8618-8458-428E-89CF-F24CC4E7EC47}"/>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5" name="Platshållare för sidfot 4">
            <a:extLst>
              <a:ext uri="{FF2B5EF4-FFF2-40B4-BE49-F238E27FC236}">
                <a16:creationId xmlns:a16="http://schemas.microsoft.com/office/drawing/2014/main" id="{84B749E7-FB4D-4D78-894E-4854FDEB534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47FD803-0049-495D-91AD-172CD3F416CA}"/>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87165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829B5F-DAAF-49C4-B4C5-8F66124810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074C7D3-BA6F-4D1D-9938-4095125BAF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FCB7251-464A-4CB6-842A-B1CB0EB1E871}"/>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5" name="Platshållare för sidfot 4">
            <a:extLst>
              <a:ext uri="{FF2B5EF4-FFF2-40B4-BE49-F238E27FC236}">
                <a16:creationId xmlns:a16="http://schemas.microsoft.com/office/drawing/2014/main" id="{8AAD6C83-7356-498F-A622-D4B51597712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62CC9B-2D4C-4025-88B6-72CB072F1D91}"/>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30361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122D0E-EECD-40C1-9D60-760BE4AD804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DBAF104-70CE-4596-8C00-80D99CED599E}"/>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FC684502-C85A-4972-90F6-F7EB3BF2408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C096C21-45CE-4009-A771-B7998AEF6443}"/>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6" name="Platshållare för sidfot 5">
            <a:extLst>
              <a:ext uri="{FF2B5EF4-FFF2-40B4-BE49-F238E27FC236}">
                <a16:creationId xmlns:a16="http://schemas.microsoft.com/office/drawing/2014/main" id="{C16E1D08-CA00-4553-90B4-02FBE6716EF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FF9BB4A-8BA0-466F-9514-C2071AF0797C}"/>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374318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3EBEE1-06B5-48F2-86D0-124AAF30834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D1F0234-E655-4907-8B25-B1C4256BE8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1F79762-3225-4B5E-9179-2909D76BE00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55DA122-CBC2-47C2-A9A6-8CD7C136F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E5BB07E-625E-4337-AE80-B0118986527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24DF740-D4D1-401F-9516-6914E79AC6E5}"/>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8" name="Platshållare för sidfot 7">
            <a:extLst>
              <a:ext uri="{FF2B5EF4-FFF2-40B4-BE49-F238E27FC236}">
                <a16:creationId xmlns:a16="http://schemas.microsoft.com/office/drawing/2014/main" id="{A0F20A91-89DB-4083-A9E0-72DBAC4FFB5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C6555F0-822D-4063-9663-36EF9975A02C}"/>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3361111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E3CCA8-7D75-4C25-8FA4-E72F58E6EF3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DEF54C4-E3D0-4E54-B345-A9E1FFEF6D06}"/>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4" name="Platshållare för sidfot 3">
            <a:extLst>
              <a:ext uri="{FF2B5EF4-FFF2-40B4-BE49-F238E27FC236}">
                <a16:creationId xmlns:a16="http://schemas.microsoft.com/office/drawing/2014/main" id="{F6A0E903-1166-4F82-930C-F18DCC9365B3}"/>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CA4DB82-666D-4ECB-9ED9-B5A21717F142}"/>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403399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A0AFFDD5-9B76-4396-86CB-9BDB1C155F0A}"/>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3" name="Platshållare för sidfot 2">
            <a:extLst>
              <a:ext uri="{FF2B5EF4-FFF2-40B4-BE49-F238E27FC236}">
                <a16:creationId xmlns:a16="http://schemas.microsoft.com/office/drawing/2014/main" id="{F8F0F182-2137-44D5-8932-BA4557EC199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CE51D3B-23E1-41CF-805F-F33DA97BD3AE}"/>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3523899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BB986A-C137-45F5-B6A2-E726089B443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D55D30-FD75-406A-8921-B47E166C31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D3BDAB6-E482-4217-A0F6-AA48C7BAE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375C6F-1945-4606-8DD2-2D82B42EC791}"/>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6" name="Platshållare för sidfot 5">
            <a:extLst>
              <a:ext uri="{FF2B5EF4-FFF2-40B4-BE49-F238E27FC236}">
                <a16:creationId xmlns:a16="http://schemas.microsoft.com/office/drawing/2014/main" id="{64459476-200A-4B5E-B344-2720E5EE947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6F35D5-8EFB-47CC-A7EE-66C9F7612BAF}"/>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2836930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42BB56-C3DC-4F9A-84D1-D175DA11460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26E5FE31-624F-4C89-B022-72ECC1F919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58781FF-C6F4-45DA-A3EE-FF098014D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26CE244-F5A9-49B8-8601-7FE424A230A8}"/>
              </a:ext>
            </a:extLst>
          </p:cNvPr>
          <p:cNvSpPr>
            <a:spLocks noGrp="1"/>
          </p:cNvSpPr>
          <p:nvPr>
            <p:ph type="dt" sz="half" idx="10"/>
          </p:nvPr>
        </p:nvSpPr>
        <p:spPr/>
        <p:txBody>
          <a:bodyPr/>
          <a:lstStyle/>
          <a:p>
            <a:fld id="{BF6ADA8E-9069-4CBD-BE41-BDFCD9828F58}" type="datetimeFigureOut">
              <a:rPr lang="sv-SE" smtClean="0"/>
              <a:t>2021-10-19</a:t>
            </a:fld>
            <a:endParaRPr lang="sv-SE"/>
          </a:p>
        </p:txBody>
      </p:sp>
      <p:sp>
        <p:nvSpPr>
          <p:cNvPr id="6" name="Platshållare för sidfot 5">
            <a:extLst>
              <a:ext uri="{FF2B5EF4-FFF2-40B4-BE49-F238E27FC236}">
                <a16:creationId xmlns:a16="http://schemas.microsoft.com/office/drawing/2014/main" id="{817E4313-3496-42C1-A669-09088EB18A3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FE9AD4-F4AF-498A-B880-76289433C2B5}"/>
              </a:ext>
            </a:extLst>
          </p:cNvPr>
          <p:cNvSpPr>
            <a:spLocks noGrp="1"/>
          </p:cNvSpPr>
          <p:nvPr>
            <p:ph type="sldNum" sz="quarter" idx="12"/>
          </p:nvPr>
        </p:nvSpPr>
        <p:spPr/>
        <p:txBody>
          <a:bodyPr/>
          <a:lstStyle/>
          <a:p>
            <a:fld id="{4BA0B8B6-5E06-434D-B714-C115B749197C}" type="slidenum">
              <a:rPr lang="sv-SE" smtClean="0"/>
              <a:t>‹#›</a:t>
            </a:fld>
            <a:endParaRPr lang="sv-SE"/>
          </a:p>
        </p:txBody>
      </p:sp>
    </p:spTree>
    <p:extLst>
      <p:ext uri="{BB962C8B-B14F-4D97-AF65-F5344CB8AC3E}">
        <p14:creationId xmlns:p14="http://schemas.microsoft.com/office/powerpoint/2010/main" val="273915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509702F-7160-45FA-872A-9593694C2B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467A754-8422-40B1-B1C0-C967C3C5FE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6EDAE28-E024-4160-AE5F-4BB33E06FF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ADA8E-9069-4CBD-BE41-BDFCD9828F58}" type="datetimeFigureOut">
              <a:rPr lang="sv-SE" smtClean="0"/>
              <a:t>2021-10-19</a:t>
            </a:fld>
            <a:endParaRPr lang="sv-SE"/>
          </a:p>
        </p:txBody>
      </p:sp>
      <p:sp>
        <p:nvSpPr>
          <p:cNvPr id="5" name="Platshållare för sidfot 4">
            <a:extLst>
              <a:ext uri="{FF2B5EF4-FFF2-40B4-BE49-F238E27FC236}">
                <a16:creationId xmlns:a16="http://schemas.microsoft.com/office/drawing/2014/main" id="{D239EC82-5778-4322-91F8-4758895213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D6C9D0C-DACE-4E74-9B0A-D97F68485F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0B8B6-5E06-434D-B714-C115B749197C}" type="slidenum">
              <a:rPr lang="sv-SE" smtClean="0"/>
              <a:t>‹#›</a:t>
            </a:fld>
            <a:endParaRPr lang="sv-SE"/>
          </a:p>
        </p:txBody>
      </p:sp>
      <p:sp>
        <p:nvSpPr>
          <p:cNvPr id="7" name="MSIPCMContentMarking" descr="{&quot;HashCode&quot;:479607474,&quot;Placement&quot;:&quot;Footer&quot;,&quot;Top&quot;:525.346863,&quot;Left&quot;:0.0,&quot;SlideWidth&quot;:960,&quot;SlideHeight&quot;:540}">
            <a:extLst>
              <a:ext uri="{FF2B5EF4-FFF2-40B4-BE49-F238E27FC236}">
                <a16:creationId xmlns:a16="http://schemas.microsoft.com/office/drawing/2014/main" id="{54C4A1F8-715A-45A8-8441-657058787472}"/>
              </a:ext>
            </a:extLst>
          </p:cNvPr>
          <p:cNvSpPr txBox="1"/>
          <p:nvPr userDrawn="1"/>
        </p:nvSpPr>
        <p:spPr>
          <a:xfrm>
            <a:off x="0" y="6671905"/>
            <a:ext cx="1161427" cy="186095"/>
          </a:xfrm>
          <a:prstGeom prst="rect">
            <a:avLst/>
          </a:prstGeom>
          <a:noFill/>
        </p:spPr>
        <p:txBody>
          <a:bodyPr vert="horz" wrap="square" lIns="0" tIns="0" rIns="0" bIns="0" rtlCol="0" anchor="ctr" anchorCtr="1">
            <a:spAutoFit/>
          </a:bodyPr>
          <a:lstStyle/>
          <a:p>
            <a:pPr algn="l">
              <a:spcBef>
                <a:spcPts val="0"/>
              </a:spcBef>
              <a:spcAft>
                <a:spcPts val="0"/>
              </a:spcAft>
            </a:pPr>
            <a:r>
              <a:rPr lang="sv-SE" sz="600">
                <a:solidFill>
                  <a:srgbClr val="737373"/>
                </a:solidFill>
                <a:latin typeface="Arial" panose="020B0604020202020204" pitchFamily="34" charset="0"/>
              </a:rPr>
              <a:t>Confidentiality: C2 - Internal</a:t>
            </a:r>
          </a:p>
        </p:txBody>
      </p:sp>
    </p:spTree>
    <p:extLst>
      <p:ext uri="{BB962C8B-B14F-4D97-AF65-F5344CB8AC3E}">
        <p14:creationId xmlns:p14="http://schemas.microsoft.com/office/powerpoint/2010/main" val="231630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920E3B-E2B5-4603-BB1F-D904173BC797}"/>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9B7A8404-BC8F-470F-9678-2C9D41654957}"/>
              </a:ext>
            </a:extLst>
          </p:cNvPr>
          <p:cNvSpPr>
            <a:spLocks noGrp="1"/>
          </p:cNvSpPr>
          <p:nvPr>
            <p:ph idx="1"/>
          </p:nvPr>
        </p:nvSpPr>
        <p:spPr/>
        <p:txBody>
          <a:bodyPr/>
          <a:lstStyle/>
          <a:p>
            <a:r>
              <a:rPr lang="sv-SE" sz="1200" dirty="0"/>
              <a:t>Säsongen 20/21</a:t>
            </a:r>
          </a:p>
          <a:p>
            <a:r>
              <a:rPr lang="sv-SE" sz="1200" dirty="0"/>
              <a:t>Mål</a:t>
            </a:r>
          </a:p>
          <a:p>
            <a:r>
              <a:rPr lang="sv-SE" sz="1200" dirty="0"/>
              <a:t>Träningar</a:t>
            </a:r>
          </a:p>
          <a:p>
            <a:r>
              <a:rPr lang="sv-SE" sz="1200" dirty="0"/>
              <a:t>Ekonomi</a:t>
            </a:r>
          </a:p>
          <a:p>
            <a:pPr marL="0" indent="0">
              <a:buNone/>
            </a:pPr>
            <a:endParaRPr lang="sv-SE" sz="1200" dirty="0"/>
          </a:p>
          <a:p>
            <a:r>
              <a:rPr lang="sv-SE" sz="1200" dirty="0"/>
              <a:t>Magnus Forsberg Policy </a:t>
            </a:r>
          </a:p>
          <a:p>
            <a:r>
              <a:rPr lang="sv-SE" sz="1200" dirty="0"/>
              <a:t>Säsong 21/22</a:t>
            </a:r>
          </a:p>
          <a:p>
            <a:r>
              <a:rPr lang="sv-SE" sz="1200" dirty="0"/>
              <a:t>Cuper</a:t>
            </a:r>
          </a:p>
          <a:p>
            <a:r>
              <a:rPr lang="sv-SE" sz="1200" dirty="0"/>
              <a:t>Egna cupen</a:t>
            </a:r>
          </a:p>
          <a:p>
            <a:r>
              <a:rPr lang="sv-SE" sz="1200" dirty="0"/>
              <a:t>Träningar</a:t>
            </a:r>
          </a:p>
          <a:p>
            <a:r>
              <a:rPr lang="sv-SE" sz="1200" dirty="0"/>
              <a:t>Ånge</a:t>
            </a:r>
          </a:p>
          <a:p>
            <a:r>
              <a:rPr lang="sv-SE" sz="1200" dirty="0"/>
              <a:t>Ekonomi säsong 21/22 </a:t>
            </a:r>
          </a:p>
          <a:p>
            <a:r>
              <a:rPr lang="sv-SE" sz="1200" dirty="0"/>
              <a:t>Säljbeting </a:t>
            </a:r>
          </a:p>
          <a:p>
            <a:r>
              <a:rPr lang="sv-SE" sz="1200" dirty="0"/>
              <a:t>Fondering</a:t>
            </a:r>
          </a:p>
          <a:p>
            <a:endParaRPr lang="sv-SE" sz="1200" dirty="0"/>
          </a:p>
          <a:p>
            <a:endParaRPr lang="sv-SE" sz="1200" dirty="0"/>
          </a:p>
          <a:p>
            <a:endParaRPr lang="sv-SE" sz="1200" dirty="0"/>
          </a:p>
          <a:p>
            <a:endParaRPr lang="sv-SE" dirty="0"/>
          </a:p>
        </p:txBody>
      </p:sp>
    </p:spTree>
    <p:extLst>
      <p:ext uri="{BB962C8B-B14F-4D97-AF65-F5344CB8AC3E}">
        <p14:creationId xmlns:p14="http://schemas.microsoft.com/office/powerpoint/2010/main" val="315758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B0D2D9-56E0-467E-8611-2EAC2C8122F3}"/>
              </a:ext>
            </a:extLst>
          </p:cNvPr>
          <p:cNvSpPr>
            <a:spLocks noGrp="1"/>
          </p:cNvSpPr>
          <p:nvPr>
            <p:ph type="title"/>
          </p:nvPr>
        </p:nvSpPr>
        <p:spPr/>
        <p:txBody>
          <a:bodyPr/>
          <a:lstStyle/>
          <a:p>
            <a:r>
              <a:rPr lang="sv-SE" dirty="0"/>
              <a:t>Säsong 20/21</a:t>
            </a:r>
            <a:br>
              <a:rPr lang="sv-SE" dirty="0"/>
            </a:br>
            <a:r>
              <a:rPr lang="sv-SE" sz="2000" b="1" dirty="0"/>
              <a:t>Återblick</a:t>
            </a:r>
            <a:endParaRPr lang="sv-SE" sz="2000" dirty="0"/>
          </a:p>
        </p:txBody>
      </p:sp>
      <p:sp>
        <p:nvSpPr>
          <p:cNvPr id="3" name="Platshållare för innehåll 2">
            <a:extLst>
              <a:ext uri="{FF2B5EF4-FFF2-40B4-BE49-F238E27FC236}">
                <a16:creationId xmlns:a16="http://schemas.microsoft.com/office/drawing/2014/main" id="{C6B30641-1E11-42B9-A530-C6533A2FA396}"/>
              </a:ext>
            </a:extLst>
          </p:cNvPr>
          <p:cNvSpPr>
            <a:spLocks noGrp="1"/>
          </p:cNvSpPr>
          <p:nvPr>
            <p:ph idx="1"/>
          </p:nvPr>
        </p:nvSpPr>
        <p:spPr/>
        <p:txBody>
          <a:bodyPr/>
          <a:lstStyle/>
          <a:p>
            <a:r>
              <a:rPr lang="sv-SE" sz="2800" dirty="0"/>
              <a:t>Säsongen 20/21</a:t>
            </a:r>
          </a:p>
          <a:p>
            <a:r>
              <a:rPr lang="sv-SE" sz="2800" dirty="0"/>
              <a:t>Mål – </a:t>
            </a:r>
            <a:r>
              <a:rPr lang="sv-SE" sz="1200" b="1" dirty="0"/>
              <a:t>Fokus på grunderna i skridskoåkningen </a:t>
            </a:r>
          </a:p>
          <a:p>
            <a:r>
              <a:rPr lang="sv-SE" sz="2800" dirty="0"/>
              <a:t>Träningar/ Match </a:t>
            </a:r>
            <a:r>
              <a:rPr lang="sv-SE" sz="1200" b="1" dirty="0"/>
              <a:t>totalt 94 tillfällen på is</a:t>
            </a:r>
          </a:p>
          <a:p>
            <a:r>
              <a:rPr lang="sv-SE" dirty="0"/>
              <a:t>Ekonomi</a:t>
            </a:r>
          </a:p>
          <a:p>
            <a:endParaRPr lang="sv-SE" dirty="0"/>
          </a:p>
        </p:txBody>
      </p:sp>
      <p:sp>
        <p:nvSpPr>
          <p:cNvPr id="5" name="AutoShape 4" descr="Förhandsgranskning av bild">
            <a:extLst>
              <a:ext uri="{FF2B5EF4-FFF2-40B4-BE49-F238E27FC236}">
                <a16:creationId xmlns:a16="http://schemas.microsoft.com/office/drawing/2014/main" id="{50DB9F9A-D5C1-42EA-BECD-3BD54671950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pic>
        <p:nvPicPr>
          <p:cNvPr id="6" name="Bildobjekt 5">
            <a:extLst>
              <a:ext uri="{FF2B5EF4-FFF2-40B4-BE49-F238E27FC236}">
                <a16:creationId xmlns:a16="http://schemas.microsoft.com/office/drawing/2014/main" id="{D0AFFA68-4A36-4DA6-B9DF-5B62473AFFB2}"/>
              </a:ext>
            </a:extLst>
          </p:cNvPr>
          <p:cNvPicPr>
            <a:picLocks noChangeAspect="1"/>
          </p:cNvPicPr>
          <p:nvPr/>
        </p:nvPicPr>
        <p:blipFill>
          <a:blip r:embed="rId2"/>
          <a:stretch>
            <a:fillRect/>
          </a:stretch>
        </p:blipFill>
        <p:spPr>
          <a:xfrm>
            <a:off x="6096000" y="3153728"/>
            <a:ext cx="5600700" cy="3023235"/>
          </a:xfrm>
          <a:prstGeom prst="rect">
            <a:avLst/>
          </a:prstGeom>
        </p:spPr>
      </p:pic>
    </p:spTree>
    <p:extLst>
      <p:ext uri="{BB962C8B-B14F-4D97-AF65-F5344CB8AC3E}">
        <p14:creationId xmlns:p14="http://schemas.microsoft.com/office/powerpoint/2010/main" val="3497633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33C37C-0A78-40FA-82E2-14B2C51215DF}"/>
              </a:ext>
            </a:extLst>
          </p:cNvPr>
          <p:cNvSpPr>
            <a:spLocks noGrp="1"/>
          </p:cNvSpPr>
          <p:nvPr>
            <p:ph type="title"/>
          </p:nvPr>
        </p:nvSpPr>
        <p:spPr/>
        <p:txBody>
          <a:bodyPr/>
          <a:lstStyle/>
          <a:p>
            <a:r>
              <a:rPr lang="sv-SE" dirty="0"/>
              <a:t>Magnus Forsberg RF-SISU</a:t>
            </a:r>
          </a:p>
        </p:txBody>
      </p:sp>
      <p:sp>
        <p:nvSpPr>
          <p:cNvPr id="3" name="Platshållare för innehåll 2">
            <a:extLst>
              <a:ext uri="{FF2B5EF4-FFF2-40B4-BE49-F238E27FC236}">
                <a16:creationId xmlns:a16="http://schemas.microsoft.com/office/drawing/2014/main" id="{7F8E06BC-8B7B-407B-8B80-F896AFF0D69F}"/>
              </a:ext>
            </a:extLst>
          </p:cNvPr>
          <p:cNvSpPr>
            <a:spLocks noGrp="1"/>
          </p:cNvSpPr>
          <p:nvPr>
            <p:ph idx="1"/>
          </p:nvPr>
        </p:nvSpPr>
        <p:spPr/>
        <p:txBody>
          <a:bodyPr/>
          <a:lstStyle/>
          <a:p>
            <a:pPr marL="342900" lvl="0" indent="-342900">
              <a:lnSpc>
                <a:spcPct val="105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Föreningen stolta över att ha en stor barn- och ungdomsverksamhet(samhällsnytta)</a:t>
            </a:r>
            <a:endParaRPr lang="sv-SE"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Team 12 en stor grupp (fördelar/nackdelar)</a:t>
            </a:r>
            <a:endParaRPr lang="sv-SE"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Vi behöver vara rädda om dom barn vi har (ofta problem U15/U16)</a:t>
            </a:r>
            <a:endParaRPr lang="sv-SE"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Barnverksamheten ska vara lustfylld och inte kravfylld (barn som spelar ishockey, inte ishockeyspelare)</a:t>
            </a:r>
            <a:endParaRPr lang="sv-SE" sz="18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Föreningens policy har utvecklats över tid &amp; rimmar med RF:s &amp; Svenska Ishockeyförbundets riktlinjer (förankrad hos ledarna i föreningen)</a:t>
            </a:r>
            <a:endParaRPr lang="sv-SE" sz="1800" dirty="0">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Det finns en progression i policyn &amp; verksamheten (träningar, matcher, cuper, sommarträning, nivåindelning)</a:t>
            </a:r>
          </a:p>
          <a:p>
            <a:pPr marL="342900" lvl="0" indent="-342900">
              <a:lnSpc>
                <a:spcPct val="105000"/>
              </a:lnSpc>
              <a:spcAft>
                <a:spcPts val="800"/>
              </a:spcAft>
              <a:buFont typeface="Symbol" panose="05050102010706020507" pitchFamily="18" charset="2"/>
              <a:buChar char=""/>
            </a:pPr>
            <a:endParaRPr lang="sv-SE" sz="1800" dirty="0">
              <a:latin typeface="Calibri" panose="020F0502020204030204" pitchFamily="34" charset="0"/>
              <a:ea typeface="Times New Roman" panose="02020603050405020304" pitchFamily="18" charset="0"/>
            </a:endParaRPr>
          </a:p>
          <a:p>
            <a:pPr marL="342900" lvl="0" indent="-342900">
              <a:lnSpc>
                <a:spcPct val="105000"/>
              </a:lnSpc>
              <a:spcAft>
                <a:spcPts val="800"/>
              </a:spcAft>
              <a:buFont typeface="Symbol" panose="05050102010706020507" pitchFamily="18" charset="2"/>
              <a:buChar char=""/>
            </a:pPr>
            <a:r>
              <a:rPr lang="sv-SE" sz="1800" dirty="0">
                <a:effectLst/>
                <a:latin typeface="Calibri" panose="020F0502020204030204" pitchFamily="34" charset="0"/>
                <a:ea typeface="Times New Roman" panose="02020603050405020304" pitchFamily="18" charset="0"/>
              </a:rPr>
              <a:t>Policyn bifogas i sin helhet. Finns även att läsa på hemsidan</a:t>
            </a:r>
          </a:p>
          <a:p>
            <a:pPr marL="342900" lvl="0" indent="-342900">
              <a:lnSpc>
                <a:spcPct val="105000"/>
              </a:lnSpc>
              <a:spcAft>
                <a:spcPts val="800"/>
              </a:spcAft>
              <a:buFont typeface="Symbol" panose="05050102010706020507" pitchFamily="18" charset="2"/>
              <a:buChar char=""/>
            </a:pPr>
            <a:endParaRPr lang="sv-SE" sz="1800" dirty="0">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endParaRPr lang="sv-SE" sz="1800" dirty="0">
              <a:effectLst/>
              <a:latin typeface="Calibri" panose="020F0502020204030204" pitchFamily="34" charset="0"/>
              <a:ea typeface="Calibri" panose="020F0502020204030204" pitchFamily="34" charset="0"/>
            </a:endParaRPr>
          </a:p>
          <a:p>
            <a:endParaRPr lang="sv-SE" dirty="0"/>
          </a:p>
        </p:txBody>
      </p:sp>
    </p:spTree>
    <p:extLst>
      <p:ext uri="{BB962C8B-B14F-4D97-AF65-F5344CB8AC3E}">
        <p14:creationId xmlns:p14="http://schemas.microsoft.com/office/powerpoint/2010/main" val="260727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95F393-5DE3-466C-8AFE-33B877B7B808}"/>
              </a:ext>
            </a:extLst>
          </p:cNvPr>
          <p:cNvSpPr>
            <a:spLocks noGrp="1"/>
          </p:cNvSpPr>
          <p:nvPr>
            <p:ph type="title"/>
          </p:nvPr>
        </p:nvSpPr>
        <p:spPr/>
        <p:txBody>
          <a:bodyPr/>
          <a:lstStyle/>
          <a:p>
            <a:r>
              <a:rPr lang="sv-SE" dirty="0"/>
              <a:t>Säsong 21/22</a:t>
            </a:r>
            <a:br>
              <a:rPr lang="sv-SE" dirty="0"/>
            </a:br>
            <a:r>
              <a:rPr lang="sv-SE" sz="2000" b="1" dirty="0" err="1"/>
              <a:t>Covid</a:t>
            </a:r>
            <a:r>
              <a:rPr lang="sv-SE" sz="2000" b="1" dirty="0"/>
              <a:t> </a:t>
            </a:r>
            <a:r>
              <a:rPr lang="sv-SE" sz="2000" b="1" dirty="0" err="1"/>
              <a:t>Brancode</a:t>
            </a:r>
            <a:r>
              <a:rPr lang="sv-SE" sz="2000" b="1" dirty="0"/>
              <a:t> Arena </a:t>
            </a:r>
            <a:endParaRPr lang="sv-SE" sz="2000" dirty="0"/>
          </a:p>
        </p:txBody>
      </p:sp>
      <p:sp>
        <p:nvSpPr>
          <p:cNvPr id="3" name="Platshållare för innehåll 2">
            <a:extLst>
              <a:ext uri="{FF2B5EF4-FFF2-40B4-BE49-F238E27FC236}">
                <a16:creationId xmlns:a16="http://schemas.microsoft.com/office/drawing/2014/main" id="{C4EAFE90-992C-49DC-AED1-6B508D508937}"/>
              </a:ext>
            </a:extLst>
          </p:cNvPr>
          <p:cNvSpPr>
            <a:spLocks noGrp="1"/>
          </p:cNvSpPr>
          <p:nvPr>
            <p:ph idx="1"/>
          </p:nvPr>
        </p:nvSpPr>
        <p:spPr/>
        <p:txBody>
          <a:bodyPr>
            <a:normAutofit/>
          </a:bodyPr>
          <a:lstStyle/>
          <a:p>
            <a:pPr marL="0" indent="0">
              <a:buNone/>
            </a:pPr>
            <a:br>
              <a:rPr lang="sv-SE" sz="1400" dirty="0"/>
            </a:br>
            <a:r>
              <a:rPr lang="sv-SE" sz="1400" b="0" i="0" dirty="0">
                <a:solidFill>
                  <a:srgbClr val="000000"/>
                </a:solidFill>
                <a:effectLst/>
              </a:rPr>
              <a:t>Omklädningsrummen är öppna och publik är tillåten på träningar &amp; matcher. </a:t>
            </a:r>
          </a:p>
          <a:p>
            <a:pPr marL="0" indent="0">
              <a:buNone/>
            </a:pPr>
            <a:r>
              <a:rPr lang="sv-SE" sz="1400" b="0" i="0" dirty="0">
                <a:solidFill>
                  <a:srgbClr val="000000"/>
                </a:solidFill>
                <a:effectLst/>
              </a:rPr>
              <a:t>När det gäller publik så är det max 8 </a:t>
            </a:r>
            <a:r>
              <a:rPr lang="sv-SE" sz="1400" b="0" i="0" dirty="0" err="1">
                <a:solidFill>
                  <a:srgbClr val="000000"/>
                </a:solidFill>
                <a:effectLst/>
              </a:rPr>
              <a:t>st</a:t>
            </a:r>
            <a:r>
              <a:rPr lang="sv-SE" sz="1400" b="0" i="0" dirty="0">
                <a:solidFill>
                  <a:srgbClr val="000000"/>
                </a:solidFill>
                <a:effectLst/>
              </a:rPr>
              <a:t> i ett sällskap och i A-hallen måste det vara två stolar mellan sällskapen. </a:t>
            </a:r>
          </a:p>
          <a:p>
            <a:pPr marL="0" indent="0">
              <a:buNone/>
            </a:pPr>
            <a:r>
              <a:rPr lang="sv-SE" sz="1400" b="0" i="0" dirty="0">
                <a:solidFill>
                  <a:srgbClr val="000000"/>
                </a:solidFill>
                <a:effectLst/>
              </a:rPr>
              <a:t>I U-hallen ser vi till att tänka på avståndet mellan sällskapen.</a:t>
            </a:r>
          </a:p>
          <a:p>
            <a:pPr marL="0" indent="0">
              <a:buNone/>
            </a:pPr>
            <a:br>
              <a:rPr lang="sv-SE" sz="1400" dirty="0"/>
            </a:br>
            <a:r>
              <a:rPr lang="sv-SE" sz="1400" b="0" i="0" dirty="0">
                <a:solidFill>
                  <a:srgbClr val="000000"/>
                </a:solidFill>
                <a:effectLst/>
              </a:rPr>
              <a:t>- Stanna hemma vid förkylningssymptom!</a:t>
            </a:r>
            <a:br>
              <a:rPr lang="sv-SE" sz="1400" dirty="0"/>
            </a:br>
            <a:r>
              <a:rPr lang="sv-SE" sz="1400" b="0" i="0" dirty="0">
                <a:solidFill>
                  <a:srgbClr val="000000"/>
                </a:solidFill>
                <a:effectLst/>
              </a:rPr>
              <a:t>- Testa dig vid förkylningssymtom!</a:t>
            </a:r>
            <a:br>
              <a:rPr lang="sv-SE" sz="1400" dirty="0"/>
            </a:br>
            <a:r>
              <a:rPr lang="sv-SE" sz="1400" b="0" i="0" dirty="0">
                <a:solidFill>
                  <a:srgbClr val="000000"/>
                </a:solidFill>
                <a:effectLst/>
              </a:rPr>
              <a:t>- Tvätta händerna!</a:t>
            </a:r>
            <a:br>
              <a:rPr lang="sv-SE" sz="1400" dirty="0"/>
            </a:br>
            <a:r>
              <a:rPr lang="sv-SE" sz="1400" b="0" i="0" dirty="0">
                <a:solidFill>
                  <a:srgbClr val="000000"/>
                </a:solidFill>
                <a:effectLst/>
              </a:rPr>
              <a:t>- Håll avstånd!</a:t>
            </a:r>
            <a:br>
              <a:rPr lang="sv-SE" sz="1400" dirty="0"/>
            </a:br>
            <a:r>
              <a:rPr lang="sv-SE" sz="1400" b="0" i="0" dirty="0">
                <a:solidFill>
                  <a:srgbClr val="000000"/>
                </a:solidFill>
                <a:effectLst/>
              </a:rPr>
              <a:t>- Dela inte vattenflaskor!</a:t>
            </a:r>
            <a:br>
              <a:rPr lang="sv-SE" sz="1400" dirty="0"/>
            </a:br>
            <a:r>
              <a:rPr lang="sv-SE" sz="1400" b="0" i="0" dirty="0">
                <a:solidFill>
                  <a:srgbClr val="000000"/>
                </a:solidFill>
                <a:effectLst/>
              </a:rPr>
              <a:t>- Använd handsprit!</a:t>
            </a:r>
            <a:br>
              <a:rPr lang="sv-SE" sz="1400" dirty="0"/>
            </a:br>
            <a:r>
              <a:rPr lang="sv-SE" sz="1400" b="0" i="0" dirty="0">
                <a:solidFill>
                  <a:srgbClr val="000000"/>
                </a:solidFill>
                <a:effectLst/>
              </a:rPr>
              <a:t>- I övrigt hänvisar vi till folkhälsomyndighetens rekommendationer</a:t>
            </a:r>
            <a:endParaRPr lang="sv-SE" sz="1400" dirty="0"/>
          </a:p>
        </p:txBody>
      </p:sp>
    </p:spTree>
    <p:extLst>
      <p:ext uri="{BB962C8B-B14F-4D97-AF65-F5344CB8AC3E}">
        <p14:creationId xmlns:p14="http://schemas.microsoft.com/office/powerpoint/2010/main" val="1617273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9BD63C-E7C5-4C4B-8510-6FBC84036D1B}"/>
              </a:ext>
            </a:extLst>
          </p:cNvPr>
          <p:cNvSpPr>
            <a:spLocks noGrp="1"/>
          </p:cNvSpPr>
          <p:nvPr>
            <p:ph type="title"/>
          </p:nvPr>
        </p:nvSpPr>
        <p:spPr/>
        <p:txBody>
          <a:bodyPr/>
          <a:lstStyle/>
          <a:p>
            <a:r>
              <a:rPr lang="sv-SE" dirty="0"/>
              <a:t>Säsong 21/22 </a:t>
            </a:r>
            <a:br>
              <a:rPr lang="sv-SE" dirty="0"/>
            </a:br>
            <a:r>
              <a:rPr lang="sv-SE" sz="2000" b="1" dirty="0"/>
              <a:t>Arbetsområden</a:t>
            </a:r>
          </a:p>
        </p:txBody>
      </p:sp>
      <p:sp>
        <p:nvSpPr>
          <p:cNvPr id="3" name="Platshållare för innehåll 2">
            <a:extLst>
              <a:ext uri="{FF2B5EF4-FFF2-40B4-BE49-F238E27FC236}">
                <a16:creationId xmlns:a16="http://schemas.microsoft.com/office/drawing/2014/main" id="{79175D4C-DB06-42C0-ACBA-3CB873BE57D9}"/>
              </a:ext>
            </a:extLst>
          </p:cNvPr>
          <p:cNvSpPr>
            <a:spLocks noGrp="1"/>
          </p:cNvSpPr>
          <p:nvPr>
            <p:ph idx="1"/>
          </p:nvPr>
        </p:nvSpPr>
        <p:spPr/>
        <p:txBody>
          <a:bodyPr>
            <a:normAutofit/>
          </a:bodyPr>
          <a:lstStyle/>
          <a:p>
            <a:r>
              <a:rPr lang="sv-SE" sz="2000" dirty="0"/>
              <a:t>A-lags matcher / Parkering </a:t>
            </a:r>
            <a:r>
              <a:rPr lang="sv-SE" sz="1200" dirty="0"/>
              <a:t>schema kommer att komma ut inom kort</a:t>
            </a:r>
          </a:p>
          <a:p>
            <a:r>
              <a:rPr lang="sv-SE" sz="2000" dirty="0"/>
              <a:t>Sammandrag – </a:t>
            </a:r>
            <a:r>
              <a:rPr lang="sv-SE" sz="1200" dirty="0"/>
              <a:t>Spelar barnen, så har ni som förälder en uppgift under sammandrager. Vilken uppgift ni får kommer att stå i kallelsen</a:t>
            </a:r>
          </a:p>
          <a:p>
            <a:r>
              <a:rPr lang="sv-SE" sz="2000" dirty="0"/>
              <a:t>Ekonomiansvarig /Faktura betalning – </a:t>
            </a:r>
            <a:r>
              <a:rPr lang="sv-SE" sz="1200" dirty="0"/>
              <a:t>Josefin Wedin</a:t>
            </a:r>
          </a:p>
          <a:p>
            <a:r>
              <a:rPr lang="sv-SE" sz="2000" dirty="0"/>
              <a:t>Första hjälpen – </a:t>
            </a:r>
            <a:r>
              <a:rPr lang="sv-SE" sz="1200" dirty="0"/>
              <a:t>Annie </a:t>
            </a:r>
            <a:r>
              <a:rPr lang="sv-SE" sz="1200" dirty="0" err="1"/>
              <a:t>Skimmermo</a:t>
            </a:r>
            <a:endParaRPr lang="sv-SE" sz="1200" dirty="0"/>
          </a:p>
          <a:p>
            <a:pPr marL="0" indent="0">
              <a:buNone/>
            </a:pPr>
            <a:endParaRPr lang="sv-SE" sz="2000" dirty="0"/>
          </a:p>
          <a:p>
            <a:endParaRPr lang="sv-SE" sz="1200" dirty="0"/>
          </a:p>
          <a:p>
            <a:endParaRPr lang="sv-SE" sz="1200" dirty="0"/>
          </a:p>
          <a:p>
            <a:endParaRPr lang="sv-SE" sz="1200" dirty="0"/>
          </a:p>
        </p:txBody>
      </p:sp>
      <p:pic>
        <p:nvPicPr>
          <p:cNvPr id="5" name="Bildobjekt 4">
            <a:extLst>
              <a:ext uri="{FF2B5EF4-FFF2-40B4-BE49-F238E27FC236}">
                <a16:creationId xmlns:a16="http://schemas.microsoft.com/office/drawing/2014/main" id="{29C9ED3A-A34A-4643-B37D-9F5630BEBA63}"/>
              </a:ext>
            </a:extLst>
          </p:cNvPr>
          <p:cNvPicPr>
            <a:picLocks noChangeAspect="1"/>
          </p:cNvPicPr>
          <p:nvPr/>
        </p:nvPicPr>
        <p:blipFill>
          <a:blip r:embed="rId3"/>
          <a:stretch>
            <a:fillRect/>
          </a:stretch>
        </p:blipFill>
        <p:spPr>
          <a:xfrm>
            <a:off x="6640286" y="2978150"/>
            <a:ext cx="5181600" cy="3514725"/>
          </a:xfrm>
          <a:prstGeom prst="rect">
            <a:avLst/>
          </a:prstGeom>
        </p:spPr>
      </p:pic>
    </p:spTree>
    <p:extLst>
      <p:ext uri="{BB962C8B-B14F-4D97-AF65-F5344CB8AC3E}">
        <p14:creationId xmlns:p14="http://schemas.microsoft.com/office/powerpoint/2010/main" val="24705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FA50BA-88B7-4D29-8946-E8CF3C31F559}"/>
              </a:ext>
            </a:extLst>
          </p:cNvPr>
          <p:cNvSpPr>
            <a:spLocks noGrp="1"/>
          </p:cNvSpPr>
          <p:nvPr>
            <p:ph type="title"/>
          </p:nvPr>
        </p:nvSpPr>
        <p:spPr/>
        <p:txBody>
          <a:bodyPr/>
          <a:lstStyle/>
          <a:p>
            <a:r>
              <a:rPr lang="sv-SE" dirty="0"/>
              <a:t>Säsong 21/22 </a:t>
            </a:r>
            <a:br>
              <a:rPr lang="sv-SE" dirty="0"/>
            </a:br>
            <a:r>
              <a:rPr lang="sv-SE" sz="2000" b="1" dirty="0"/>
              <a:t>Hockey </a:t>
            </a:r>
            <a:endParaRPr lang="sv-SE" dirty="0"/>
          </a:p>
        </p:txBody>
      </p:sp>
      <p:sp>
        <p:nvSpPr>
          <p:cNvPr id="3" name="Platshållare för innehåll 2">
            <a:extLst>
              <a:ext uri="{FF2B5EF4-FFF2-40B4-BE49-F238E27FC236}">
                <a16:creationId xmlns:a16="http://schemas.microsoft.com/office/drawing/2014/main" id="{5685D82C-D360-48B2-9656-36B2BA99DEA5}"/>
              </a:ext>
            </a:extLst>
          </p:cNvPr>
          <p:cNvSpPr>
            <a:spLocks noGrp="1"/>
          </p:cNvSpPr>
          <p:nvPr>
            <p:ph idx="1"/>
          </p:nvPr>
        </p:nvSpPr>
        <p:spPr/>
        <p:txBody>
          <a:bodyPr>
            <a:normAutofit/>
          </a:bodyPr>
          <a:lstStyle/>
          <a:p>
            <a:r>
              <a:rPr lang="sv-SE" sz="2000" dirty="0"/>
              <a:t>Föräldrar i hallen - </a:t>
            </a:r>
            <a:r>
              <a:rPr lang="sv-SE" sz="1200" dirty="0"/>
              <a:t>Öppet nu , sällskap om max 8 </a:t>
            </a:r>
            <a:r>
              <a:rPr lang="sv-SE" sz="1200" dirty="0" err="1"/>
              <a:t>st</a:t>
            </a:r>
            <a:r>
              <a:rPr lang="sv-SE" sz="1200" dirty="0"/>
              <a:t>, 2 stolar mellan sällskapen i A-hall. U-hall där håller vi avstånd. </a:t>
            </a:r>
          </a:p>
          <a:p>
            <a:pPr marL="0" indent="0">
              <a:buNone/>
            </a:pPr>
            <a:r>
              <a:rPr lang="sv-SE" sz="1200" b="1" dirty="0">
                <a:solidFill>
                  <a:srgbClr val="FF0000"/>
                </a:solidFill>
              </a:rPr>
              <a:t>Inga föräldrar i omklädningsrummet eller runt omkring där. Kom ihåg att barnen klarat en hel säsong utan föräldrar i hallen. Barnen växer på att få ta ansvar över sin egen utrustning och få möjligheten att hjälpa varandra i stället för att ropa efter mamma eller pappa. </a:t>
            </a:r>
          </a:p>
          <a:p>
            <a:r>
              <a:rPr lang="sv-SE" sz="2000" dirty="0"/>
              <a:t>Cuper – </a:t>
            </a:r>
            <a:r>
              <a:rPr lang="sv-SE" sz="1200" dirty="0"/>
              <a:t>Östersund bokad. Vi återkommer när vi vet hur det blir med boende. Det är en 2 dagars cup</a:t>
            </a:r>
          </a:p>
          <a:p>
            <a:r>
              <a:rPr lang="sv-SE" sz="2000" dirty="0"/>
              <a:t>Träningsupplägg</a:t>
            </a:r>
          </a:p>
          <a:p>
            <a:r>
              <a:rPr lang="sv-SE" sz="2000" dirty="0"/>
              <a:t>Sammandrag</a:t>
            </a:r>
          </a:p>
          <a:p>
            <a:r>
              <a:rPr lang="sv-SE" sz="2000" dirty="0"/>
              <a:t>Ånge – </a:t>
            </a:r>
            <a:r>
              <a:rPr lang="sv-SE" sz="1200" dirty="0"/>
              <a:t>Bokat till 19/9. Vi kommer att åka buss gemensamt upp med barnen.  Vill man åka med upp som förälder så tar man bilen upp. Finns det barn som absolut inte vill åka buss ensam så kontakta A-K så löser det sig. </a:t>
            </a:r>
            <a:endParaRPr lang="sv-SE" sz="2000" dirty="0"/>
          </a:p>
          <a:p>
            <a:r>
              <a:rPr lang="sv-SE" sz="2000" dirty="0"/>
              <a:t>Lagledarens punkter -  </a:t>
            </a:r>
            <a:r>
              <a:rPr lang="sv-SE" sz="1200" dirty="0"/>
              <a:t>Regler i laget för hur vi är mot varandra hur vi är mot varandra /elakheter  totalt oacceptabelt. Att barnen har en dålig dag det har vi överseende med. Lyssnar dåligt som ex, då får man sitta på sidan men elakheter då ringer vi direkt och ni får komma och hämta spelaren. </a:t>
            </a:r>
          </a:p>
        </p:txBody>
      </p:sp>
    </p:spTree>
    <p:extLst>
      <p:ext uri="{BB962C8B-B14F-4D97-AF65-F5344CB8AC3E}">
        <p14:creationId xmlns:p14="http://schemas.microsoft.com/office/powerpoint/2010/main" val="1861540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920E3B-E2B5-4603-BB1F-D904173BC797}"/>
              </a:ext>
            </a:extLst>
          </p:cNvPr>
          <p:cNvSpPr>
            <a:spLocks noGrp="1"/>
          </p:cNvSpPr>
          <p:nvPr>
            <p:ph type="title"/>
          </p:nvPr>
        </p:nvSpPr>
        <p:spPr/>
        <p:txBody>
          <a:bodyPr/>
          <a:lstStyle/>
          <a:p>
            <a:r>
              <a:rPr lang="sv-SE" dirty="0"/>
              <a:t>Säsong 21/22 </a:t>
            </a:r>
            <a:br>
              <a:rPr lang="sv-SE" dirty="0"/>
            </a:br>
            <a:r>
              <a:rPr lang="sv-SE" sz="2000" b="1" dirty="0"/>
              <a:t>Vasa Cup – </a:t>
            </a:r>
            <a:r>
              <a:rPr lang="sv-SE" sz="2000" b="1" dirty="0" err="1"/>
              <a:t>Brandcode</a:t>
            </a:r>
            <a:r>
              <a:rPr lang="sv-SE" sz="2000" b="1" dirty="0"/>
              <a:t> Arena 20-22/11</a:t>
            </a:r>
            <a:endParaRPr lang="sv-SE" dirty="0"/>
          </a:p>
        </p:txBody>
      </p:sp>
      <p:sp>
        <p:nvSpPr>
          <p:cNvPr id="3" name="Platshållare för innehåll 2">
            <a:extLst>
              <a:ext uri="{FF2B5EF4-FFF2-40B4-BE49-F238E27FC236}">
                <a16:creationId xmlns:a16="http://schemas.microsoft.com/office/drawing/2014/main" id="{9B7A8404-BC8F-470F-9678-2C9D41654957}"/>
              </a:ext>
            </a:extLst>
          </p:cNvPr>
          <p:cNvSpPr>
            <a:spLocks noGrp="1"/>
          </p:cNvSpPr>
          <p:nvPr>
            <p:ph idx="1"/>
          </p:nvPr>
        </p:nvSpPr>
        <p:spPr>
          <a:xfrm>
            <a:off x="838200" y="1856447"/>
            <a:ext cx="10515600" cy="4351338"/>
          </a:xfrm>
        </p:spPr>
        <p:txBody>
          <a:bodyPr>
            <a:normAutofit/>
          </a:bodyPr>
          <a:lstStyle/>
          <a:p>
            <a:r>
              <a:rPr lang="sv-SE" sz="1400" dirty="0"/>
              <a:t>Cupgeneral – Linda (Alexanders mamma)</a:t>
            </a:r>
          </a:p>
          <a:p>
            <a:r>
              <a:rPr lang="sv-SE" sz="1400" b="1" dirty="0"/>
              <a:t>Ansvarsområden:</a:t>
            </a:r>
          </a:p>
          <a:p>
            <a:pPr>
              <a:buFontTx/>
              <a:buChar char="-"/>
            </a:pPr>
            <a:r>
              <a:rPr lang="sv-SE" sz="1400" dirty="0"/>
              <a:t>Kiosken/ Lunch / </a:t>
            </a:r>
            <a:r>
              <a:rPr lang="sv-SE" sz="1400" dirty="0" err="1"/>
              <a:t>Mellis</a:t>
            </a:r>
            <a:r>
              <a:rPr lang="sv-SE" sz="1400" dirty="0"/>
              <a:t> / </a:t>
            </a:r>
            <a:r>
              <a:rPr lang="sv-SE" sz="1400" dirty="0" err="1"/>
              <a:t>Hamburgeriet</a:t>
            </a:r>
            <a:r>
              <a:rPr lang="sv-SE" sz="1400" dirty="0"/>
              <a:t>  : </a:t>
            </a:r>
            <a:r>
              <a:rPr lang="sv-SE" sz="1400" b="1" dirty="0"/>
              <a:t>Sandra Högman</a:t>
            </a:r>
          </a:p>
          <a:p>
            <a:pPr>
              <a:buFontTx/>
              <a:buChar char="-"/>
            </a:pPr>
            <a:r>
              <a:rPr lang="sv-SE" sz="1400" dirty="0"/>
              <a:t>Speaker – filmning / sargflyttare. </a:t>
            </a:r>
            <a:r>
              <a:rPr lang="sv-SE" sz="1400" b="1" dirty="0"/>
              <a:t>Linda Almqvist ansvarig</a:t>
            </a:r>
          </a:p>
          <a:p>
            <a:pPr>
              <a:buFontTx/>
              <a:buChar char="-"/>
            </a:pPr>
            <a:r>
              <a:rPr lang="sv-SE" sz="1400" dirty="0"/>
              <a:t>Sponsring / Lotteriansvarig : </a:t>
            </a:r>
            <a:r>
              <a:rPr lang="sv-SE" sz="1400" b="1" dirty="0"/>
              <a:t>Magnus Jonsson (Kristoffer finns i bakgrunden)</a:t>
            </a:r>
          </a:p>
          <a:p>
            <a:pPr>
              <a:buFontTx/>
              <a:buChar char="-"/>
            </a:pPr>
            <a:r>
              <a:rPr lang="sv-SE" sz="1400" dirty="0"/>
              <a:t>Boende </a:t>
            </a:r>
          </a:p>
          <a:p>
            <a:pPr marL="0" indent="0">
              <a:buNone/>
            </a:pPr>
            <a:r>
              <a:rPr lang="sv-SE" sz="1400" dirty="0"/>
              <a:t>-     </a:t>
            </a:r>
            <a:r>
              <a:rPr lang="sv-SE" sz="1400" dirty="0" err="1"/>
              <a:t>Lagvärdar</a:t>
            </a:r>
            <a:r>
              <a:rPr lang="sv-SE" sz="1400" dirty="0"/>
              <a:t> : </a:t>
            </a:r>
            <a:r>
              <a:rPr lang="sv-SE" sz="1400" b="1" dirty="0"/>
              <a:t>Jonas Backlund</a:t>
            </a:r>
          </a:p>
          <a:p>
            <a:r>
              <a:rPr lang="sv-SE" sz="1400" b="1" dirty="0" err="1"/>
              <a:t>Ev</a:t>
            </a:r>
            <a:r>
              <a:rPr lang="sv-SE" sz="1400" b="1" dirty="0"/>
              <a:t> nattvärdar – Hårt boende </a:t>
            </a:r>
          </a:p>
          <a:p>
            <a:pPr>
              <a:buFontTx/>
              <a:buChar char="-"/>
            </a:pPr>
            <a:endParaRPr lang="sv-SE" sz="1400" dirty="0"/>
          </a:p>
          <a:p>
            <a:r>
              <a:rPr lang="sv-SE" sz="1400" b="1" dirty="0"/>
              <a:t>Första hjälpen </a:t>
            </a:r>
            <a:r>
              <a:rPr lang="sv-SE" sz="1400" dirty="0"/>
              <a:t>– Annie (Albins mamma) behöver hjälp?</a:t>
            </a:r>
          </a:p>
          <a:p>
            <a:endParaRPr lang="sv-SE" sz="1400" dirty="0"/>
          </a:p>
          <a:p>
            <a:r>
              <a:rPr lang="sv-SE" sz="4000" dirty="0"/>
              <a:t>Börja med att samla på er priser till lotteribordet </a:t>
            </a:r>
          </a:p>
          <a:p>
            <a:endParaRPr lang="sv-SE" dirty="0"/>
          </a:p>
        </p:txBody>
      </p:sp>
    </p:spTree>
    <p:extLst>
      <p:ext uri="{BB962C8B-B14F-4D97-AF65-F5344CB8AC3E}">
        <p14:creationId xmlns:p14="http://schemas.microsoft.com/office/powerpoint/2010/main" val="2660260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920E3B-E2B5-4603-BB1F-D904173BC797}"/>
              </a:ext>
            </a:extLst>
          </p:cNvPr>
          <p:cNvSpPr>
            <a:spLocks noGrp="1"/>
          </p:cNvSpPr>
          <p:nvPr>
            <p:ph type="title"/>
          </p:nvPr>
        </p:nvSpPr>
        <p:spPr/>
        <p:txBody>
          <a:bodyPr/>
          <a:lstStyle/>
          <a:p>
            <a:r>
              <a:rPr lang="sv-SE" dirty="0"/>
              <a:t>Säsong 21/22 </a:t>
            </a:r>
            <a:br>
              <a:rPr lang="sv-SE" dirty="0"/>
            </a:br>
            <a:r>
              <a:rPr lang="sv-SE" sz="2000" b="1" dirty="0"/>
              <a:t>Säljbeting / Fondering</a:t>
            </a:r>
            <a:r>
              <a:rPr lang="sv-SE" dirty="0"/>
              <a:t> </a:t>
            </a:r>
            <a:r>
              <a:rPr lang="sv-SE" sz="2000" b="1" dirty="0"/>
              <a:t>/Sponsorer</a:t>
            </a:r>
          </a:p>
        </p:txBody>
      </p:sp>
      <p:sp>
        <p:nvSpPr>
          <p:cNvPr id="3" name="Platshållare för innehåll 2">
            <a:extLst>
              <a:ext uri="{FF2B5EF4-FFF2-40B4-BE49-F238E27FC236}">
                <a16:creationId xmlns:a16="http://schemas.microsoft.com/office/drawing/2014/main" id="{9B7A8404-BC8F-470F-9678-2C9D41654957}"/>
              </a:ext>
            </a:extLst>
          </p:cNvPr>
          <p:cNvSpPr>
            <a:spLocks noGrp="1"/>
          </p:cNvSpPr>
          <p:nvPr>
            <p:ph idx="1"/>
          </p:nvPr>
        </p:nvSpPr>
        <p:spPr/>
        <p:txBody>
          <a:bodyPr>
            <a:normAutofit/>
          </a:bodyPr>
          <a:lstStyle/>
          <a:p>
            <a:r>
              <a:rPr lang="sv-SE" sz="1400" dirty="0"/>
              <a:t>Toapapper -  förtjänsten av 2 balar går till föreningen. Övrigt till laget. </a:t>
            </a:r>
          </a:p>
          <a:p>
            <a:r>
              <a:rPr lang="sv-SE" sz="1400" dirty="0"/>
              <a:t>Lotter – mer info kommer från föreningen. </a:t>
            </a:r>
          </a:p>
          <a:p>
            <a:r>
              <a:rPr lang="sv-SE" sz="1400" dirty="0"/>
              <a:t>Vatten – mer info kommer från föreningen.</a:t>
            </a:r>
          </a:p>
          <a:p>
            <a:pPr marL="0" indent="0">
              <a:buNone/>
            </a:pPr>
            <a:r>
              <a:rPr lang="sv-SE" sz="1400" b="1" dirty="0"/>
              <a:t>För egen vinning</a:t>
            </a:r>
          </a:p>
          <a:p>
            <a:r>
              <a:rPr lang="sv-SE" sz="1400" dirty="0"/>
              <a:t>Bingolotter </a:t>
            </a:r>
          </a:p>
          <a:p>
            <a:r>
              <a:rPr lang="sv-SE" sz="1400" dirty="0"/>
              <a:t>Papper extra omgång </a:t>
            </a:r>
          </a:p>
          <a:p>
            <a:r>
              <a:rPr lang="sv-SE" sz="1400" dirty="0"/>
              <a:t>Ska vi sälja något mer ? Förslag</a:t>
            </a:r>
          </a:p>
          <a:p>
            <a:pPr marL="0" indent="0">
              <a:buNone/>
            </a:pPr>
            <a:r>
              <a:rPr lang="sv-SE" sz="1400" b="1" dirty="0"/>
              <a:t>Fondering </a:t>
            </a:r>
          </a:p>
          <a:p>
            <a:pPr>
              <a:buFontTx/>
              <a:buChar char="-"/>
            </a:pPr>
            <a:r>
              <a:rPr lang="sv-SE" sz="1400" dirty="0"/>
              <a:t>20.000 fondering 25.000 i cupavgift</a:t>
            </a:r>
          </a:p>
          <a:p>
            <a:pPr marL="0" indent="0">
              <a:buNone/>
            </a:pPr>
            <a:r>
              <a:rPr lang="sv-SE" sz="1400" b="1" dirty="0"/>
              <a:t>Sponsorer</a:t>
            </a:r>
          </a:p>
          <a:p>
            <a:pPr marL="0" indent="0">
              <a:buNone/>
            </a:pPr>
            <a:r>
              <a:rPr lang="sv-SE" sz="1400" b="1" dirty="0"/>
              <a:t>7500 kr - </a:t>
            </a:r>
          </a:p>
          <a:p>
            <a:pPr marL="0" indent="0">
              <a:buNone/>
            </a:pPr>
            <a:r>
              <a:rPr lang="sv-SE" sz="1400" b="1" dirty="0"/>
              <a:t>5000 kr – AFRY </a:t>
            </a:r>
          </a:p>
          <a:p>
            <a:pPr marL="0" indent="0">
              <a:buNone/>
            </a:pPr>
            <a:r>
              <a:rPr lang="sv-SE" sz="1400" b="1" dirty="0"/>
              <a:t>XXL – Vi ska beställa </a:t>
            </a:r>
            <a:r>
              <a:rPr lang="sv-SE" sz="1400" b="1" dirty="0" err="1"/>
              <a:t>Alpha</a:t>
            </a:r>
            <a:r>
              <a:rPr lang="sv-SE" sz="1400" b="1" dirty="0"/>
              <a:t> </a:t>
            </a:r>
            <a:r>
              <a:rPr lang="sv-SE" sz="1400" b="1" dirty="0" err="1"/>
              <a:t>performance</a:t>
            </a:r>
            <a:r>
              <a:rPr lang="sv-SE" sz="1400" b="1" dirty="0"/>
              <a:t> </a:t>
            </a:r>
            <a:r>
              <a:rPr lang="sv-SE" sz="1400" b="1" dirty="0" err="1"/>
              <a:t>hoodie</a:t>
            </a:r>
            <a:r>
              <a:rPr lang="sv-SE" sz="1400" b="1" dirty="0"/>
              <a:t> med tillhörande byxor. Ni som inte lämnat storlek, prova ut kläderna på XXL och meddela mig innan Söndag. Ju fortare vi får in beställningen desto snabbare får vi kläderna. </a:t>
            </a:r>
          </a:p>
        </p:txBody>
      </p:sp>
    </p:spTree>
    <p:extLst>
      <p:ext uri="{BB962C8B-B14F-4D97-AF65-F5344CB8AC3E}">
        <p14:creationId xmlns:p14="http://schemas.microsoft.com/office/powerpoint/2010/main" val="406475404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720</Words>
  <Application>Microsoft Office PowerPoint</Application>
  <PresentationFormat>Bredbild</PresentationFormat>
  <Paragraphs>85</Paragraphs>
  <Slides>8</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Calibri</vt:lpstr>
      <vt:lpstr>Calibri Light</vt:lpstr>
      <vt:lpstr>Symbol</vt:lpstr>
      <vt:lpstr>Office-tema</vt:lpstr>
      <vt:lpstr>Agenda</vt:lpstr>
      <vt:lpstr>Säsong 20/21 Återblick</vt:lpstr>
      <vt:lpstr>Magnus Forsberg RF-SISU</vt:lpstr>
      <vt:lpstr>Säsong 21/22 Covid Brancode Arena </vt:lpstr>
      <vt:lpstr>Säsong 21/22  Arbetsområden</vt:lpstr>
      <vt:lpstr>Säsong 21/22  Hockey </vt:lpstr>
      <vt:lpstr>Säsong 21/22  Vasa Cup – Brandcode Arena 20-22/11</vt:lpstr>
      <vt:lpstr>Säsong 21/22  Säljbeting / Fondering /Sponsorer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Anna-Karin</dc:creator>
  <cp:lastModifiedBy>Sitter Anna-Karin (GS-DG4)</cp:lastModifiedBy>
  <cp:revision>109</cp:revision>
  <dcterms:created xsi:type="dcterms:W3CDTF">2021-08-15T11:21:45Z</dcterms:created>
  <dcterms:modified xsi:type="dcterms:W3CDTF">2021-10-19T09:09:53Z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431d30e-c018-4f72-ad4c-e56e9d03b1f0_Enabled">
    <vt:lpwstr>true</vt:lpwstr>
  </property>
  <property fmtid="{D5CDD505-2E9C-101B-9397-08002B2CF9AE}" pid="3" name="MSIP_Label_6431d30e-c018-4f72-ad4c-e56e9d03b1f0_SetDate">
    <vt:lpwstr>2021-10-19T09:09:53Z</vt:lpwstr>
  </property>
  <property fmtid="{D5CDD505-2E9C-101B-9397-08002B2CF9AE}" pid="4" name="MSIP_Label_6431d30e-c018-4f72-ad4c-e56e9d03b1f0_Method">
    <vt:lpwstr>Standard</vt:lpwstr>
  </property>
  <property fmtid="{D5CDD505-2E9C-101B-9397-08002B2CF9AE}" pid="5" name="MSIP_Label_6431d30e-c018-4f72-ad4c-e56e9d03b1f0_Name">
    <vt:lpwstr>6431d30e-c018-4f72-ad4c-e56e9d03b1f0</vt:lpwstr>
  </property>
  <property fmtid="{D5CDD505-2E9C-101B-9397-08002B2CF9AE}" pid="6" name="MSIP_Label_6431d30e-c018-4f72-ad4c-e56e9d03b1f0_SiteId">
    <vt:lpwstr>f8be18a6-f648-4a47-be73-86d6c5c6604d</vt:lpwstr>
  </property>
  <property fmtid="{D5CDD505-2E9C-101B-9397-08002B2CF9AE}" pid="7" name="MSIP_Label_6431d30e-c018-4f72-ad4c-e56e9d03b1f0_ActionId">
    <vt:lpwstr>9e3c3859-5c02-49ae-b0d5-0fdbc20a8940</vt:lpwstr>
  </property>
  <property fmtid="{D5CDD505-2E9C-101B-9397-08002B2CF9AE}" pid="8" name="MSIP_Label_6431d30e-c018-4f72-ad4c-e56e9d03b1f0_ContentBits">
    <vt:lpwstr>2</vt:lpwstr>
  </property>
</Properties>
</file>