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70" r:id="rId3"/>
    <p:sldId id="271" r:id="rId4"/>
    <p:sldId id="283" r:id="rId5"/>
    <p:sldId id="281" r:id="rId6"/>
    <p:sldId id="282" r:id="rId7"/>
    <p:sldId id="275" r:id="rId8"/>
    <p:sldId id="276" r:id="rId9"/>
    <p:sldId id="277" r:id="rId10"/>
    <p:sldId id="280" r:id="rId11"/>
    <p:sldId id="274" r:id="rId12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6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49" autoAdjust="0"/>
    <p:restoredTop sz="94660"/>
  </p:normalViewPr>
  <p:slideViewPr>
    <p:cSldViewPr>
      <p:cViewPr varScale="1">
        <p:scale>
          <a:sx n="125" d="100"/>
          <a:sy n="125" d="100"/>
        </p:scale>
        <p:origin x="1188" y="-3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3B3FA-EDF8-4957-8B82-3814F669DAB6}" type="datetimeFigureOut">
              <a:rPr lang="sv-SE" smtClean="0"/>
              <a:t>2017-03-29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92A50-5DA4-47FC-9514-0B3017F4258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5100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3B3FA-EDF8-4957-8B82-3814F669DAB6}" type="datetimeFigureOut">
              <a:rPr lang="sv-SE" smtClean="0"/>
              <a:t>2017-03-29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92A50-5DA4-47FC-9514-0B3017F4258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89528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3B3FA-EDF8-4957-8B82-3814F669DAB6}" type="datetimeFigureOut">
              <a:rPr lang="sv-SE" smtClean="0"/>
              <a:t>2017-03-29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92A50-5DA4-47FC-9514-0B3017F4258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05851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3B3FA-EDF8-4957-8B82-3814F669DAB6}" type="datetimeFigureOut">
              <a:rPr lang="sv-SE" smtClean="0"/>
              <a:t>2017-03-29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92A50-5DA4-47FC-9514-0B3017F4258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67438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3B3FA-EDF8-4957-8B82-3814F669DAB6}" type="datetimeFigureOut">
              <a:rPr lang="sv-SE" smtClean="0"/>
              <a:t>2017-03-29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92A50-5DA4-47FC-9514-0B3017F4258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70598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3B3FA-EDF8-4957-8B82-3814F669DAB6}" type="datetimeFigureOut">
              <a:rPr lang="sv-SE" smtClean="0"/>
              <a:t>2017-03-29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92A50-5DA4-47FC-9514-0B3017F4258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9394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3B3FA-EDF8-4957-8B82-3814F669DAB6}" type="datetimeFigureOut">
              <a:rPr lang="sv-SE" smtClean="0"/>
              <a:t>2017-03-29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92A50-5DA4-47FC-9514-0B3017F4258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19809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3B3FA-EDF8-4957-8B82-3814F669DAB6}" type="datetimeFigureOut">
              <a:rPr lang="sv-SE" smtClean="0"/>
              <a:t>2017-03-29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92A50-5DA4-47FC-9514-0B3017F4258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49367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3B3FA-EDF8-4957-8B82-3814F669DAB6}" type="datetimeFigureOut">
              <a:rPr lang="sv-SE" smtClean="0"/>
              <a:t>2017-03-29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92A50-5DA4-47FC-9514-0B3017F4258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80128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3B3FA-EDF8-4957-8B82-3814F669DAB6}" type="datetimeFigureOut">
              <a:rPr lang="sv-SE" smtClean="0"/>
              <a:t>2017-03-29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92A50-5DA4-47FC-9514-0B3017F4258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57338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3B3FA-EDF8-4957-8B82-3814F669DAB6}" type="datetimeFigureOut">
              <a:rPr lang="sv-SE" smtClean="0"/>
              <a:t>2017-03-29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92A50-5DA4-47FC-9514-0B3017F4258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55710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93B3FA-EDF8-4957-8B82-3814F669DAB6}" type="datetimeFigureOut">
              <a:rPr lang="sv-SE" smtClean="0"/>
              <a:t>2017-03-29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092A50-5DA4-47FC-9514-0B3017F4258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80022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1.png"/><Relationship Id="rId7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07504" y="332656"/>
            <a:ext cx="8352928" cy="792088"/>
          </a:xfrm>
          <a:noFill/>
          <a:effectLst>
            <a:softEdge rad="63500"/>
          </a:effectLst>
        </p:spPr>
        <p:txBody>
          <a:bodyPr>
            <a:normAutofit/>
          </a:bodyPr>
          <a:lstStyle/>
          <a:p>
            <a:pPr algn="l"/>
            <a:r>
              <a:rPr lang="sv-SE" sz="3600" dirty="0" smtClean="0"/>
              <a:t>   </a:t>
            </a:r>
            <a:r>
              <a:rPr lang="sv-SE" sz="3600" b="1" dirty="0" smtClean="0"/>
              <a:t>Föräldramöte F-08 SBIF        </a:t>
            </a:r>
            <a:r>
              <a:rPr lang="sv-SE" sz="2400" b="1" dirty="0" smtClean="0"/>
              <a:t>2017-04-12</a:t>
            </a:r>
            <a:r>
              <a:rPr lang="sv-SE" sz="3600" b="1" dirty="0" smtClean="0"/>
              <a:t>  </a:t>
            </a:r>
            <a:endParaRPr lang="sv-SE" sz="3600" b="1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395536" y="1772816"/>
            <a:ext cx="7416824" cy="4608512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sz="2400" b="1" dirty="0" smtClean="0">
                <a:solidFill>
                  <a:schemeClr val="tx1"/>
                </a:solidFill>
              </a:rPr>
              <a:t>Tränarna</a:t>
            </a:r>
            <a:endParaRPr lang="sv-SE" sz="2400" b="1" dirty="0" smtClean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sz="2400" b="1" dirty="0" smtClean="0">
                <a:solidFill>
                  <a:schemeClr val="tx1"/>
                </a:solidFill>
              </a:rPr>
              <a:t>Träningsupplägg &amp; mål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sz="2400" b="1" dirty="0" smtClean="0">
                <a:solidFill>
                  <a:schemeClr val="tx1"/>
                </a:solidFill>
              </a:rPr>
              <a:t>Divisionsspel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sz="2400" b="1" dirty="0" smtClean="0">
                <a:solidFill>
                  <a:schemeClr val="tx1"/>
                </a:solidFill>
              </a:rPr>
              <a:t>Sammandrag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sz="2400" b="1" dirty="0" smtClean="0">
                <a:solidFill>
                  <a:schemeClr val="tx1"/>
                </a:solidFill>
              </a:rPr>
              <a:t>Laget.se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sz="2400" b="1" dirty="0" smtClean="0">
                <a:solidFill>
                  <a:schemeClr val="tx1"/>
                </a:solidFill>
              </a:rPr>
              <a:t>Ekonomi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sz="2400" b="1" dirty="0" smtClean="0">
                <a:solidFill>
                  <a:schemeClr val="tx1"/>
                </a:solidFill>
              </a:rPr>
              <a:t>Roller i laget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sz="2400" b="1" dirty="0" smtClean="0">
                <a:solidFill>
                  <a:schemeClr val="tx1"/>
                </a:solidFill>
              </a:rPr>
              <a:t>Vett &amp; etikett</a:t>
            </a:r>
          </a:p>
          <a:p>
            <a:pPr algn="l"/>
            <a:endParaRPr lang="sv-SE" sz="2400" dirty="0" smtClean="0">
              <a:solidFill>
                <a:schemeClr val="tx1"/>
              </a:solidFill>
            </a:endParaRPr>
          </a:p>
          <a:p>
            <a:pPr algn="l"/>
            <a:endParaRPr lang="sv-SE" sz="2400" dirty="0">
              <a:solidFill>
                <a:schemeClr val="tx1"/>
              </a:solidFill>
            </a:endParaRPr>
          </a:p>
          <a:p>
            <a:pPr algn="l"/>
            <a:endParaRPr lang="sv-SE" sz="2400" dirty="0" smtClean="0">
              <a:solidFill>
                <a:schemeClr val="tx1"/>
              </a:solidFill>
            </a:endParaRPr>
          </a:p>
          <a:p>
            <a:pPr algn="l"/>
            <a:endParaRPr lang="sv-SE" sz="2400" dirty="0" smtClean="0">
              <a:solidFill>
                <a:schemeClr val="tx1"/>
              </a:solidFill>
            </a:endParaRPr>
          </a:p>
          <a:p>
            <a:pPr algn="l"/>
            <a:endParaRPr lang="sv-SE" sz="2400" dirty="0"/>
          </a:p>
          <a:p>
            <a:pPr algn="l"/>
            <a:endParaRPr lang="sv-SE" sz="2400" dirty="0" smtClean="0"/>
          </a:p>
          <a:p>
            <a:pPr algn="l"/>
            <a:endParaRPr lang="sv-SE" sz="2400" dirty="0" smtClean="0"/>
          </a:p>
          <a:p>
            <a:pPr algn="l"/>
            <a:endParaRPr lang="sv-SE" sz="2400" dirty="0" smtClean="0"/>
          </a:p>
          <a:p>
            <a:pPr algn="l"/>
            <a:endParaRPr lang="sv-SE" sz="2400" dirty="0" smtClean="0"/>
          </a:p>
          <a:p>
            <a:pPr algn="l"/>
            <a:endParaRPr lang="sv-SE" sz="2400" dirty="0" smtClean="0"/>
          </a:p>
          <a:p>
            <a:pPr algn="l"/>
            <a:endParaRPr lang="sv-SE" sz="2400" dirty="0"/>
          </a:p>
        </p:txBody>
      </p:sp>
      <p:pic>
        <p:nvPicPr>
          <p:cNvPr id="1027" name="Picture 3" descr="logo_color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5440" y="170444"/>
            <a:ext cx="648072" cy="111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ubrik 1"/>
          <p:cNvSpPr txBox="1">
            <a:spLocks/>
          </p:cNvSpPr>
          <p:nvPr/>
        </p:nvSpPr>
        <p:spPr>
          <a:xfrm>
            <a:off x="107504" y="1057406"/>
            <a:ext cx="8352928" cy="792088"/>
          </a:xfrm>
          <a:prstGeom prst="rect">
            <a:avLst/>
          </a:prstGeom>
          <a:noFill/>
          <a:effectLst>
            <a:softEdge rad="63500"/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v-SE" sz="3600" dirty="0" smtClean="0"/>
              <a:t>   </a:t>
            </a:r>
            <a:r>
              <a:rPr lang="sv-SE" sz="3200" dirty="0" smtClean="0"/>
              <a:t>Dagens agenda</a:t>
            </a:r>
            <a:endParaRPr lang="sv-SE" sz="3200" dirty="0"/>
          </a:p>
        </p:txBody>
      </p:sp>
      <p:sp>
        <p:nvSpPr>
          <p:cNvPr id="5" name="Rectangle 4"/>
          <p:cNvSpPr/>
          <p:nvPr/>
        </p:nvSpPr>
        <p:spPr>
          <a:xfrm rot="2226475">
            <a:off x="1529662" y="836712"/>
            <a:ext cx="6930770" cy="5040560"/>
          </a:xfrm>
          <a:prstGeom prst="rect">
            <a:avLst/>
          </a:prstGeom>
          <a:blipFill dpi="0" rotWithShape="1">
            <a:blip r:embed="rId3">
              <a:alphaModFix amt="7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698983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07504" y="332656"/>
            <a:ext cx="8352928" cy="792088"/>
          </a:xfrm>
          <a:noFill/>
          <a:effectLst>
            <a:softEdge rad="63500"/>
          </a:effectLst>
        </p:spPr>
        <p:txBody>
          <a:bodyPr>
            <a:normAutofit/>
          </a:bodyPr>
          <a:lstStyle/>
          <a:p>
            <a:pPr algn="l"/>
            <a:r>
              <a:rPr lang="sv-SE" sz="3600" dirty="0" smtClean="0"/>
              <a:t>   </a:t>
            </a:r>
            <a:r>
              <a:rPr lang="sv-SE" sz="3600" b="1" dirty="0" smtClean="0"/>
              <a:t>Föräldramöte F-08 SBIF</a:t>
            </a:r>
            <a:endParaRPr lang="sv-SE" sz="3600" b="1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395536" y="1772816"/>
            <a:ext cx="7416824" cy="3816424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sz="2400" b="1" dirty="0" smtClean="0">
                <a:solidFill>
                  <a:schemeClr val="tx1"/>
                </a:solidFill>
              </a:rPr>
              <a:t>Tränarna instruerar på träning och match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sv-SE" sz="2000" b="1" dirty="0" smtClean="0">
                <a:solidFill>
                  <a:schemeClr val="tx1"/>
                </a:solidFill>
              </a:rPr>
              <a:t>Bli tränare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sz="2400" b="1" dirty="0" smtClean="0">
                <a:solidFill>
                  <a:schemeClr val="tx1"/>
                </a:solidFill>
              </a:rPr>
              <a:t>Positiva </a:t>
            </a:r>
            <a:r>
              <a:rPr lang="sv-SE" sz="2400" b="1" dirty="0" err="1" smtClean="0">
                <a:solidFill>
                  <a:schemeClr val="tx1"/>
                </a:solidFill>
              </a:rPr>
              <a:t>hejja</a:t>
            </a:r>
            <a:r>
              <a:rPr lang="sv-SE" sz="2400" b="1" dirty="0" smtClean="0">
                <a:solidFill>
                  <a:schemeClr val="tx1"/>
                </a:solidFill>
              </a:rPr>
              <a:t>-rop </a:t>
            </a:r>
            <a:r>
              <a:rPr lang="sv-SE" sz="2400" b="1" dirty="0" smtClean="0">
                <a:solidFill>
                  <a:schemeClr val="tx1"/>
                </a:solidFill>
              </a:rPr>
              <a:t>enbart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sv-SE" sz="2000" b="1" dirty="0" smtClean="0">
                <a:solidFill>
                  <a:schemeClr val="tx1"/>
                </a:solidFill>
              </a:rPr>
              <a:t>Fortsätt äga läktaren!</a:t>
            </a:r>
            <a:endParaRPr lang="sv-SE" sz="2000" b="1" dirty="0" smtClean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sz="2400" b="1" dirty="0" smtClean="0">
                <a:solidFill>
                  <a:schemeClr val="tx1"/>
                </a:solidFill>
              </a:rPr>
              <a:t>Bollförande spelare tar egna beslut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sz="2400" b="1" dirty="0" smtClean="0">
                <a:solidFill>
                  <a:schemeClr val="tx1"/>
                </a:solidFill>
              </a:rPr>
              <a:t>Var rädd om domarna!</a:t>
            </a:r>
          </a:p>
          <a:p>
            <a:pPr algn="l"/>
            <a:endParaRPr lang="sv-SE" sz="2400" dirty="0" smtClean="0">
              <a:solidFill>
                <a:schemeClr val="tx1"/>
              </a:solidFill>
            </a:endParaRPr>
          </a:p>
          <a:p>
            <a:pPr algn="l"/>
            <a:endParaRPr lang="sv-SE" sz="2400" dirty="0">
              <a:solidFill>
                <a:schemeClr val="tx1"/>
              </a:solidFill>
            </a:endParaRPr>
          </a:p>
          <a:p>
            <a:pPr algn="l"/>
            <a:endParaRPr lang="sv-SE" sz="2400" dirty="0" smtClean="0">
              <a:solidFill>
                <a:schemeClr val="tx1"/>
              </a:solidFill>
            </a:endParaRPr>
          </a:p>
          <a:p>
            <a:pPr algn="l"/>
            <a:endParaRPr lang="sv-SE" sz="2400" dirty="0" smtClean="0">
              <a:solidFill>
                <a:schemeClr val="tx1"/>
              </a:solidFill>
            </a:endParaRPr>
          </a:p>
          <a:p>
            <a:pPr algn="l"/>
            <a:endParaRPr lang="sv-SE" sz="2400" dirty="0"/>
          </a:p>
          <a:p>
            <a:pPr algn="l"/>
            <a:endParaRPr lang="sv-SE" sz="2400" dirty="0" smtClean="0"/>
          </a:p>
          <a:p>
            <a:pPr algn="l"/>
            <a:endParaRPr lang="sv-SE" sz="2400" dirty="0" smtClean="0"/>
          </a:p>
          <a:p>
            <a:pPr algn="l"/>
            <a:endParaRPr lang="sv-SE" sz="2400" dirty="0" smtClean="0"/>
          </a:p>
          <a:p>
            <a:pPr algn="l"/>
            <a:endParaRPr lang="sv-SE" sz="2400" dirty="0" smtClean="0"/>
          </a:p>
          <a:p>
            <a:pPr algn="l"/>
            <a:endParaRPr lang="sv-SE" sz="2400" dirty="0" smtClean="0"/>
          </a:p>
          <a:p>
            <a:pPr algn="l"/>
            <a:endParaRPr lang="sv-SE" sz="2400" dirty="0"/>
          </a:p>
        </p:txBody>
      </p:sp>
      <p:pic>
        <p:nvPicPr>
          <p:cNvPr id="1027" name="Picture 3" descr="logo_color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5440" y="170444"/>
            <a:ext cx="648072" cy="111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ubrik 1"/>
          <p:cNvSpPr txBox="1">
            <a:spLocks/>
          </p:cNvSpPr>
          <p:nvPr/>
        </p:nvSpPr>
        <p:spPr>
          <a:xfrm>
            <a:off x="107504" y="1057406"/>
            <a:ext cx="8352928" cy="792088"/>
          </a:xfrm>
          <a:prstGeom prst="rect">
            <a:avLst/>
          </a:prstGeom>
          <a:noFill/>
          <a:effectLst>
            <a:softEdge rad="63500"/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v-SE" sz="3600" dirty="0" smtClean="0"/>
              <a:t>   </a:t>
            </a:r>
            <a:r>
              <a:rPr lang="sv-SE" sz="3200" dirty="0" smtClean="0"/>
              <a:t>Vett &amp; etikett</a:t>
            </a:r>
            <a:endParaRPr lang="sv-SE" sz="3200" dirty="0"/>
          </a:p>
        </p:txBody>
      </p:sp>
      <p:sp>
        <p:nvSpPr>
          <p:cNvPr id="7" name="Rectangle 6"/>
          <p:cNvSpPr/>
          <p:nvPr/>
        </p:nvSpPr>
        <p:spPr>
          <a:xfrm rot="2226475">
            <a:off x="1529662" y="836712"/>
            <a:ext cx="6930770" cy="5040560"/>
          </a:xfrm>
          <a:prstGeom prst="rect">
            <a:avLst/>
          </a:prstGeom>
          <a:blipFill dpi="0" rotWithShape="1">
            <a:blip r:embed="rId3">
              <a:alphaModFix amt="7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771238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07504" y="332656"/>
            <a:ext cx="8352928" cy="792088"/>
          </a:xfrm>
          <a:noFill/>
          <a:effectLst>
            <a:softEdge rad="63500"/>
          </a:effectLst>
        </p:spPr>
        <p:txBody>
          <a:bodyPr>
            <a:normAutofit/>
          </a:bodyPr>
          <a:lstStyle/>
          <a:p>
            <a:pPr algn="l"/>
            <a:r>
              <a:rPr lang="sv-SE" sz="3600" dirty="0" smtClean="0"/>
              <a:t>   </a:t>
            </a:r>
            <a:r>
              <a:rPr lang="sv-SE" sz="3600" b="1" dirty="0" smtClean="0"/>
              <a:t>Föräldramöte F-08 SBIF</a:t>
            </a:r>
            <a:endParaRPr lang="sv-SE" sz="3600" b="1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496698" y="1628800"/>
            <a:ext cx="6963734" cy="1493972"/>
          </a:xfrm>
        </p:spPr>
        <p:txBody>
          <a:bodyPr>
            <a:normAutofit/>
          </a:bodyPr>
          <a:lstStyle/>
          <a:p>
            <a:pPr algn="l"/>
            <a:r>
              <a:rPr lang="sv-SE" sz="4800" b="1" dirty="0" smtClean="0">
                <a:solidFill>
                  <a:schemeClr val="tx1"/>
                </a:solidFill>
              </a:rPr>
              <a:t>KNYT DUBBELKNUT!</a:t>
            </a:r>
          </a:p>
          <a:p>
            <a:pPr algn="l"/>
            <a:endParaRPr lang="sv-SE" sz="2400" dirty="0" smtClean="0">
              <a:solidFill>
                <a:schemeClr val="tx1"/>
              </a:solidFill>
            </a:endParaRPr>
          </a:p>
          <a:p>
            <a:pPr algn="l"/>
            <a:endParaRPr lang="sv-SE" sz="2400" dirty="0">
              <a:solidFill>
                <a:schemeClr val="tx1"/>
              </a:solidFill>
            </a:endParaRPr>
          </a:p>
          <a:p>
            <a:pPr algn="l"/>
            <a:endParaRPr lang="sv-SE" sz="2400" dirty="0" smtClean="0">
              <a:solidFill>
                <a:schemeClr val="tx1"/>
              </a:solidFill>
            </a:endParaRPr>
          </a:p>
          <a:p>
            <a:pPr algn="l"/>
            <a:endParaRPr lang="sv-SE" sz="2400" dirty="0" smtClean="0">
              <a:solidFill>
                <a:schemeClr val="tx1"/>
              </a:solidFill>
            </a:endParaRPr>
          </a:p>
          <a:p>
            <a:pPr algn="l"/>
            <a:endParaRPr lang="sv-SE" sz="2400" dirty="0"/>
          </a:p>
          <a:p>
            <a:pPr algn="l"/>
            <a:endParaRPr lang="sv-SE" sz="2400" dirty="0" smtClean="0"/>
          </a:p>
          <a:p>
            <a:pPr algn="l"/>
            <a:endParaRPr lang="sv-SE" sz="2400" dirty="0" smtClean="0"/>
          </a:p>
          <a:p>
            <a:pPr algn="l"/>
            <a:endParaRPr lang="sv-SE" sz="2400" dirty="0" smtClean="0"/>
          </a:p>
          <a:p>
            <a:pPr algn="l"/>
            <a:endParaRPr lang="sv-SE" sz="2400" dirty="0" smtClean="0"/>
          </a:p>
          <a:p>
            <a:pPr algn="l"/>
            <a:endParaRPr lang="sv-SE" sz="2400" dirty="0" smtClean="0"/>
          </a:p>
          <a:p>
            <a:pPr algn="l"/>
            <a:endParaRPr lang="sv-SE" sz="2400" dirty="0"/>
          </a:p>
        </p:txBody>
      </p:sp>
      <p:pic>
        <p:nvPicPr>
          <p:cNvPr id="1027" name="Picture 3" descr="logo_color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5440" y="170444"/>
            <a:ext cx="648072" cy="111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492896"/>
            <a:ext cx="7092280" cy="3989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7615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 rot="2226475">
            <a:off x="1529662" y="836712"/>
            <a:ext cx="6930770" cy="5040560"/>
          </a:xfrm>
          <a:prstGeom prst="rect">
            <a:avLst/>
          </a:prstGeom>
          <a:blipFill dpi="0" rotWithShape="1">
            <a:blip r:embed="rId2">
              <a:alphaModFix amt="7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07504" y="332656"/>
            <a:ext cx="8352928" cy="792088"/>
          </a:xfrm>
          <a:noFill/>
          <a:effectLst>
            <a:softEdge rad="63500"/>
          </a:effectLst>
        </p:spPr>
        <p:txBody>
          <a:bodyPr>
            <a:normAutofit/>
          </a:bodyPr>
          <a:lstStyle/>
          <a:p>
            <a:pPr algn="l"/>
            <a:r>
              <a:rPr lang="sv-SE" sz="3600" dirty="0" smtClean="0"/>
              <a:t>   </a:t>
            </a:r>
            <a:r>
              <a:rPr lang="sv-SE" sz="3600" b="1" dirty="0" smtClean="0"/>
              <a:t>Föräldramöte F-08 SBIF</a:t>
            </a:r>
            <a:endParaRPr lang="sv-SE" sz="3600" b="1" dirty="0"/>
          </a:p>
        </p:txBody>
      </p:sp>
      <p:pic>
        <p:nvPicPr>
          <p:cNvPr id="1027" name="Picture 3" descr="logo_color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5440" y="170444"/>
            <a:ext cx="648072" cy="111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ubrik 1"/>
          <p:cNvSpPr txBox="1">
            <a:spLocks/>
          </p:cNvSpPr>
          <p:nvPr/>
        </p:nvSpPr>
        <p:spPr>
          <a:xfrm>
            <a:off x="107504" y="1057406"/>
            <a:ext cx="8352928" cy="792088"/>
          </a:xfrm>
          <a:prstGeom prst="rect">
            <a:avLst/>
          </a:prstGeom>
          <a:noFill/>
          <a:effectLst>
            <a:softEdge rad="63500"/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v-SE" sz="3600" dirty="0" smtClean="0"/>
              <a:t>   </a:t>
            </a:r>
            <a:r>
              <a:rPr lang="sv-SE" sz="3200" dirty="0" smtClean="0"/>
              <a:t>Tränare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-252536" y="6067422"/>
            <a:ext cx="6400800" cy="1752600"/>
          </a:xfrm>
        </p:spPr>
        <p:txBody>
          <a:bodyPr/>
          <a:lstStyle/>
          <a:p>
            <a:r>
              <a:rPr lang="sv-SE" dirty="0" smtClean="0"/>
              <a:t>Kontaktuppgifter på laget.se</a:t>
            </a:r>
            <a:endParaRPr lang="sv-SE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700" y="1925233"/>
            <a:ext cx="1393902" cy="1800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93" y="1925233"/>
            <a:ext cx="1341509" cy="1800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185" y="4010496"/>
            <a:ext cx="1397125" cy="1800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374" y="4010496"/>
            <a:ext cx="1304554" cy="1800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388" y="1918005"/>
            <a:ext cx="1225926" cy="18000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988" y="1925233"/>
            <a:ext cx="1267925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2840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07504" y="332656"/>
            <a:ext cx="8352928" cy="792088"/>
          </a:xfrm>
          <a:noFill/>
          <a:effectLst>
            <a:softEdge rad="63500"/>
          </a:effectLst>
        </p:spPr>
        <p:txBody>
          <a:bodyPr>
            <a:normAutofit/>
          </a:bodyPr>
          <a:lstStyle/>
          <a:p>
            <a:pPr algn="l"/>
            <a:r>
              <a:rPr lang="sv-SE" sz="3600" dirty="0" smtClean="0"/>
              <a:t>   </a:t>
            </a:r>
            <a:r>
              <a:rPr lang="sv-SE" sz="3600" b="1" dirty="0" smtClean="0"/>
              <a:t>Föräldramöte F-08 SBIF</a:t>
            </a:r>
            <a:endParaRPr lang="sv-SE" sz="3600" b="1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395536" y="1772816"/>
            <a:ext cx="7416824" cy="4680520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sz="2400" b="1" dirty="0" smtClean="0">
                <a:solidFill>
                  <a:schemeClr val="tx1"/>
                </a:solidFill>
              </a:rPr>
              <a:t>Kom i tid till träningen! Gärna 10 minuter innan.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sz="2400" b="1" dirty="0" smtClean="0">
                <a:solidFill>
                  <a:schemeClr val="tx1"/>
                </a:solidFill>
              </a:rPr>
              <a:t>Vecka 14: 17.30-19.00 på </a:t>
            </a:r>
            <a:r>
              <a:rPr lang="sv-SE" sz="2400" b="1" dirty="0" err="1" smtClean="0">
                <a:solidFill>
                  <a:schemeClr val="tx1"/>
                </a:solidFill>
              </a:rPr>
              <a:t>Midälva</a:t>
            </a:r>
            <a:endParaRPr lang="sv-SE" sz="2400" b="1" dirty="0" smtClean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sz="2400" b="1" dirty="0" err="1" smtClean="0">
                <a:solidFill>
                  <a:schemeClr val="tx1"/>
                </a:solidFill>
              </a:rPr>
              <a:t>Sidsjövallen</a:t>
            </a:r>
            <a:r>
              <a:rPr lang="sv-SE" sz="2400" b="1" dirty="0" smtClean="0">
                <a:solidFill>
                  <a:schemeClr val="tx1"/>
                </a:solidFill>
              </a:rPr>
              <a:t>: 2 ggr i veckan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sz="2400" b="1" dirty="0" smtClean="0">
                <a:solidFill>
                  <a:schemeClr val="tx1"/>
                </a:solidFill>
              </a:rPr>
              <a:t>Benskydd!</a:t>
            </a:r>
          </a:p>
          <a:p>
            <a:pPr algn="l"/>
            <a:endParaRPr lang="sv-SE" sz="2400" dirty="0" smtClean="0">
              <a:solidFill>
                <a:schemeClr val="tx1"/>
              </a:solidFill>
            </a:endParaRPr>
          </a:p>
          <a:p>
            <a:pPr algn="l"/>
            <a:endParaRPr lang="sv-SE" sz="2400" dirty="0">
              <a:solidFill>
                <a:schemeClr val="tx1"/>
              </a:solidFill>
            </a:endParaRPr>
          </a:p>
          <a:p>
            <a:pPr algn="l"/>
            <a:endParaRPr lang="sv-SE" sz="2400" dirty="0" smtClean="0">
              <a:solidFill>
                <a:schemeClr val="tx1"/>
              </a:solidFill>
            </a:endParaRPr>
          </a:p>
          <a:p>
            <a:pPr algn="l"/>
            <a:endParaRPr lang="sv-SE" sz="2400" dirty="0" smtClean="0">
              <a:solidFill>
                <a:schemeClr val="tx1"/>
              </a:solidFill>
            </a:endParaRPr>
          </a:p>
          <a:p>
            <a:pPr algn="l"/>
            <a:endParaRPr lang="sv-SE" sz="2400" dirty="0"/>
          </a:p>
          <a:p>
            <a:pPr algn="l"/>
            <a:endParaRPr lang="sv-SE" sz="2400" dirty="0" smtClean="0"/>
          </a:p>
          <a:p>
            <a:pPr algn="l"/>
            <a:endParaRPr lang="sv-SE" sz="2400" dirty="0" smtClean="0"/>
          </a:p>
          <a:p>
            <a:pPr algn="l"/>
            <a:endParaRPr lang="sv-SE" sz="2400" dirty="0" smtClean="0"/>
          </a:p>
          <a:p>
            <a:pPr algn="l"/>
            <a:endParaRPr lang="sv-SE" sz="2400" dirty="0" smtClean="0"/>
          </a:p>
          <a:p>
            <a:pPr algn="l"/>
            <a:endParaRPr lang="sv-SE" sz="2400" dirty="0" smtClean="0"/>
          </a:p>
          <a:p>
            <a:pPr algn="l"/>
            <a:endParaRPr lang="sv-SE" sz="2400" dirty="0"/>
          </a:p>
        </p:txBody>
      </p:sp>
      <p:pic>
        <p:nvPicPr>
          <p:cNvPr id="1027" name="Picture 3" descr="logo_color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5440" y="170444"/>
            <a:ext cx="648072" cy="111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ubrik 1"/>
          <p:cNvSpPr txBox="1">
            <a:spLocks/>
          </p:cNvSpPr>
          <p:nvPr/>
        </p:nvSpPr>
        <p:spPr>
          <a:xfrm>
            <a:off x="107504" y="1057406"/>
            <a:ext cx="8352928" cy="792088"/>
          </a:xfrm>
          <a:prstGeom prst="rect">
            <a:avLst/>
          </a:prstGeom>
          <a:noFill/>
          <a:effectLst>
            <a:softEdge rad="63500"/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v-SE" sz="3600" dirty="0" smtClean="0"/>
              <a:t>   </a:t>
            </a:r>
            <a:r>
              <a:rPr lang="sv-SE" sz="3200" dirty="0" smtClean="0"/>
              <a:t>Träningsupplägg &amp; mål</a:t>
            </a:r>
            <a:endParaRPr lang="sv-SE" sz="3200" dirty="0"/>
          </a:p>
        </p:txBody>
      </p:sp>
      <p:sp>
        <p:nvSpPr>
          <p:cNvPr id="7" name="Rectangle 6"/>
          <p:cNvSpPr/>
          <p:nvPr/>
        </p:nvSpPr>
        <p:spPr>
          <a:xfrm rot="2226475">
            <a:off x="1529662" y="836712"/>
            <a:ext cx="6930770" cy="5040560"/>
          </a:xfrm>
          <a:prstGeom prst="rect">
            <a:avLst/>
          </a:prstGeom>
          <a:blipFill dpi="0" rotWithShape="1">
            <a:blip r:embed="rId3">
              <a:alphaModFix amt="7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974276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07504" y="332656"/>
            <a:ext cx="8352928" cy="792088"/>
          </a:xfrm>
          <a:noFill/>
          <a:effectLst>
            <a:softEdge rad="63500"/>
          </a:effectLst>
        </p:spPr>
        <p:txBody>
          <a:bodyPr>
            <a:normAutofit/>
          </a:bodyPr>
          <a:lstStyle/>
          <a:p>
            <a:pPr algn="l"/>
            <a:r>
              <a:rPr lang="sv-SE" sz="3600" dirty="0" smtClean="0"/>
              <a:t>   </a:t>
            </a:r>
            <a:r>
              <a:rPr lang="sv-SE" sz="3600" b="1" dirty="0" smtClean="0"/>
              <a:t>Föräldramöte F-08 SBIF</a:t>
            </a:r>
            <a:endParaRPr lang="sv-SE" sz="3600" b="1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395536" y="1772816"/>
            <a:ext cx="7416824" cy="4680520"/>
          </a:xfrm>
        </p:spPr>
        <p:txBody>
          <a:bodyPr>
            <a:normAutofit fontScale="85000" lnSpcReduction="1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sz="2400" b="1" dirty="0" smtClean="0">
                <a:solidFill>
                  <a:schemeClr val="tx1"/>
                </a:solidFill>
              </a:rPr>
              <a:t>Ha roligt!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sv-SE" sz="2000" b="1" dirty="0" smtClean="0">
                <a:solidFill>
                  <a:schemeClr val="tx1"/>
                </a:solidFill>
              </a:rPr>
              <a:t>Återkoppla gärna till oss tränare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sz="2400" b="1" dirty="0" smtClean="0">
                <a:solidFill>
                  <a:schemeClr val="tx1"/>
                </a:solidFill>
              </a:rPr>
              <a:t>Tematräning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sv-SE" sz="2000" b="1" dirty="0" smtClean="0">
                <a:solidFill>
                  <a:schemeClr val="tx1"/>
                </a:solidFill>
              </a:rPr>
              <a:t>Passa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sv-SE" sz="2000" b="1" dirty="0" smtClean="0">
                <a:solidFill>
                  <a:schemeClr val="tx1"/>
                </a:solidFill>
              </a:rPr>
              <a:t>Anfalla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sv-SE" sz="2000" b="1" dirty="0" smtClean="0">
                <a:solidFill>
                  <a:schemeClr val="tx1"/>
                </a:solidFill>
              </a:rPr>
              <a:t>Spelets faser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sz="2400" b="1" dirty="0" smtClean="0">
                <a:solidFill>
                  <a:schemeClr val="tx1"/>
                </a:solidFill>
              </a:rPr>
              <a:t>Matchspel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sz="2400" b="1" dirty="0" smtClean="0">
                <a:solidFill>
                  <a:schemeClr val="tx1"/>
                </a:solidFill>
              </a:rPr>
              <a:t>Stärka självförtroende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sv-SE" sz="2000" b="1" dirty="0" smtClean="0">
                <a:solidFill>
                  <a:schemeClr val="tx1"/>
                </a:solidFill>
              </a:rPr>
              <a:t>Se individen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sv-SE" sz="2000" b="1" dirty="0" smtClean="0">
                <a:solidFill>
                  <a:schemeClr val="tx1"/>
                </a:solidFill>
              </a:rPr>
              <a:t>Våga! (driva, skjuta, passa, testa olika positioner)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sz="2400" b="1" dirty="0" smtClean="0">
                <a:solidFill>
                  <a:schemeClr val="tx1"/>
                </a:solidFill>
              </a:rPr>
              <a:t>Fungera i grupp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sv-SE" sz="2000" b="1" dirty="0" smtClean="0">
                <a:solidFill>
                  <a:schemeClr val="tx1"/>
                </a:solidFill>
              </a:rPr>
              <a:t>Mindre grupper vid många barn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sz="2400" b="1" dirty="0" smtClean="0">
                <a:solidFill>
                  <a:schemeClr val="tx1"/>
                </a:solidFill>
              </a:rPr>
              <a:t>Divisionsspel/Kompisligan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sv-SE" sz="2000" b="1" dirty="0" smtClean="0">
                <a:solidFill>
                  <a:schemeClr val="tx1"/>
                </a:solidFill>
              </a:rPr>
              <a:t>3 lag i 2 divisioner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sz="2400" b="1" dirty="0" err="1" smtClean="0">
                <a:solidFill>
                  <a:schemeClr val="tx1"/>
                </a:solidFill>
              </a:rPr>
              <a:t>Äppellunda</a:t>
            </a:r>
            <a:r>
              <a:rPr lang="sv-SE" sz="2400" b="1" dirty="0" smtClean="0">
                <a:solidFill>
                  <a:schemeClr val="tx1"/>
                </a:solidFill>
              </a:rPr>
              <a:t> cup 10-11/6 &amp; </a:t>
            </a:r>
            <a:r>
              <a:rPr lang="sv-SE" sz="2400" b="1" dirty="0" err="1" smtClean="0">
                <a:solidFill>
                  <a:schemeClr val="tx1"/>
                </a:solidFill>
              </a:rPr>
              <a:t>MidNordic</a:t>
            </a:r>
            <a:r>
              <a:rPr lang="sv-SE" sz="2400" b="1" dirty="0" smtClean="0">
                <a:solidFill>
                  <a:schemeClr val="tx1"/>
                </a:solidFill>
              </a:rPr>
              <a:t> cup 3-6/8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sv-SE" sz="2400" b="1" dirty="0" smtClean="0">
              <a:solidFill>
                <a:schemeClr val="tx1"/>
              </a:solidFill>
            </a:endParaRPr>
          </a:p>
          <a:p>
            <a:pPr algn="l"/>
            <a:endParaRPr lang="sv-SE" sz="2400" dirty="0" smtClean="0">
              <a:solidFill>
                <a:schemeClr val="tx1"/>
              </a:solidFill>
            </a:endParaRPr>
          </a:p>
          <a:p>
            <a:pPr algn="l"/>
            <a:endParaRPr lang="sv-SE" sz="2400" dirty="0">
              <a:solidFill>
                <a:schemeClr val="tx1"/>
              </a:solidFill>
            </a:endParaRPr>
          </a:p>
          <a:p>
            <a:pPr algn="l"/>
            <a:endParaRPr lang="sv-SE" sz="2400" dirty="0" smtClean="0">
              <a:solidFill>
                <a:schemeClr val="tx1"/>
              </a:solidFill>
            </a:endParaRPr>
          </a:p>
          <a:p>
            <a:pPr algn="l"/>
            <a:endParaRPr lang="sv-SE" sz="2400" dirty="0" smtClean="0">
              <a:solidFill>
                <a:schemeClr val="tx1"/>
              </a:solidFill>
            </a:endParaRPr>
          </a:p>
          <a:p>
            <a:pPr algn="l"/>
            <a:endParaRPr lang="sv-SE" sz="2400" dirty="0"/>
          </a:p>
          <a:p>
            <a:pPr algn="l"/>
            <a:endParaRPr lang="sv-SE" sz="2400" dirty="0" smtClean="0"/>
          </a:p>
          <a:p>
            <a:pPr algn="l"/>
            <a:endParaRPr lang="sv-SE" sz="2400" dirty="0" smtClean="0"/>
          </a:p>
          <a:p>
            <a:pPr algn="l"/>
            <a:endParaRPr lang="sv-SE" sz="2400" dirty="0" smtClean="0"/>
          </a:p>
          <a:p>
            <a:pPr algn="l"/>
            <a:endParaRPr lang="sv-SE" sz="2400" dirty="0" smtClean="0"/>
          </a:p>
          <a:p>
            <a:pPr algn="l"/>
            <a:endParaRPr lang="sv-SE" sz="2400" dirty="0" smtClean="0"/>
          </a:p>
          <a:p>
            <a:pPr algn="l"/>
            <a:endParaRPr lang="sv-SE" sz="2400" dirty="0"/>
          </a:p>
        </p:txBody>
      </p:sp>
      <p:pic>
        <p:nvPicPr>
          <p:cNvPr id="1027" name="Picture 3" descr="logo_color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5440" y="170444"/>
            <a:ext cx="648072" cy="111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ubrik 1"/>
          <p:cNvSpPr txBox="1">
            <a:spLocks/>
          </p:cNvSpPr>
          <p:nvPr/>
        </p:nvSpPr>
        <p:spPr>
          <a:xfrm>
            <a:off x="107504" y="1057406"/>
            <a:ext cx="8352928" cy="792088"/>
          </a:xfrm>
          <a:prstGeom prst="rect">
            <a:avLst/>
          </a:prstGeom>
          <a:noFill/>
          <a:effectLst>
            <a:softEdge rad="63500"/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v-SE" sz="3600" dirty="0" smtClean="0"/>
              <a:t>   </a:t>
            </a:r>
            <a:r>
              <a:rPr lang="sv-SE" sz="3200" dirty="0" smtClean="0"/>
              <a:t>Träningsupplägg &amp; mål</a:t>
            </a:r>
            <a:endParaRPr lang="sv-SE" sz="3200" dirty="0"/>
          </a:p>
        </p:txBody>
      </p:sp>
      <p:sp>
        <p:nvSpPr>
          <p:cNvPr id="7" name="Rectangle 6"/>
          <p:cNvSpPr/>
          <p:nvPr/>
        </p:nvSpPr>
        <p:spPr>
          <a:xfrm rot="2226475">
            <a:off x="1529662" y="836712"/>
            <a:ext cx="6930770" cy="5040560"/>
          </a:xfrm>
          <a:prstGeom prst="rect">
            <a:avLst/>
          </a:prstGeom>
          <a:blipFill dpi="0" rotWithShape="1">
            <a:blip r:embed="rId3">
              <a:alphaModFix amt="7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444213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07504" y="332656"/>
            <a:ext cx="8352928" cy="792088"/>
          </a:xfrm>
          <a:noFill/>
          <a:effectLst>
            <a:softEdge rad="63500"/>
          </a:effectLst>
        </p:spPr>
        <p:txBody>
          <a:bodyPr>
            <a:normAutofit/>
          </a:bodyPr>
          <a:lstStyle/>
          <a:p>
            <a:pPr algn="l"/>
            <a:r>
              <a:rPr lang="sv-SE" sz="3600" dirty="0" smtClean="0"/>
              <a:t>   </a:t>
            </a:r>
            <a:r>
              <a:rPr lang="sv-SE" sz="3600" b="1" dirty="0" smtClean="0"/>
              <a:t>Föräldramöte F-08 SBIF</a:t>
            </a:r>
            <a:endParaRPr lang="sv-SE" sz="3600" b="1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395536" y="1772816"/>
            <a:ext cx="7416824" cy="4896544"/>
          </a:xfrm>
        </p:spPr>
        <p:txBody>
          <a:bodyPr>
            <a:normAutofit fontScale="92500" lnSpcReduction="1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sz="2400" b="1" dirty="0" smtClean="0">
                <a:solidFill>
                  <a:schemeClr val="tx1"/>
                </a:solidFill>
              </a:rPr>
              <a:t>Tre lag: Grön, Svart</a:t>
            </a:r>
            <a:r>
              <a:rPr lang="sv-SE" sz="2400" b="1" dirty="0">
                <a:solidFill>
                  <a:schemeClr val="tx1"/>
                </a:solidFill>
              </a:rPr>
              <a:t> </a:t>
            </a:r>
            <a:r>
              <a:rPr lang="sv-SE" sz="2400" b="1" dirty="0" smtClean="0">
                <a:solidFill>
                  <a:schemeClr val="tx1"/>
                </a:solidFill>
              </a:rPr>
              <a:t>&amp; Gul </a:t>
            </a:r>
            <a:r>
              <a:rPr lang="sv-SE" sz="2400" b="1" dirty="0" smtClean="0">
                <a:solidFill>
                  <a:schemeClr val="tx1"/>
                </a:solidFill>
              </a:rPr>
              <a:t>(Svart </a:t>
            </a:r>
            <a:r>
              <a:rPr lang="sv-SE" sz="2400" b="1" dirty="0" smtClean="0">
                <a:solidFill>
                  <a:schemeClr val="tx1"/>
                </a:solidFill>
              </a:rPr>
              <a:t>&amp; Gul i samma)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sv-SE" sz="2000" b="1" dirty="0" smtClean="0">
                <a:solidFill>
                  <a:schemeClr val="tx1"/>
                </a:solidFill>
              </a:rPr>
              <a:t>Mixade lag varje gång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sv-SE" sz="2000" b="1" dirty="0" smtClean="0">
                <a:solidFill>
                  <a:schemeClr val="tx1"/>
                </a:solidFill>
              </a:rPr>
              <a:t>Ca. 30 spelare i truppen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sz="2400" b="1" dirty="0" smtClean="0">
                <a:solidFill>
                  <a:schemeClr val="tx1"/>
                </a:solidFill>
              </a:rPr>
              <a:t>Vårsäsong: </a:t>
            </a:r>
            <a:r>
              <a:rPr lang="sv-SE" sz="2400" b="1" dirty="0" smtClean="0">
                <a:solidFill>
                  <a:schemeClr val="tx1"/>
                </a:solidFill>
              </a:rPr>
              <a:t>Söndagen </a:t>
            </a:r>
            <a:r>
              <a:rPr lang="sv-SE" sz="2400" b="1" dirty="0" smtClean="0">
                <a:solidFill>
                  <a:schemeClr val="tx1"/>
                </a:solidFill>
              </a:rPr>
              <a:t>den </a:t>
            </a:r>
            <a:r>
              <a:rPr lang="sv-SE" sz="2400" b="1" dirty="0" smtClean="0">
                <a:solidFill>
                  <a:schemeClr val="tx1"/>
                </a:solidFill>
              </a:rPr>
              <a:t>7:e </a:t>
            </a:r>
            <a:r>
              <a:rPr lang="sv-SE" sz="2400" b="1" dirty="0" smtClean="0">
                <a:solidFill>
                  <a:schemeClr val="tx1"/>
                </a:solidFill>
              </a:rPr>
              <a:t>maj -&gt; </a:t>
            </a:r>
            <a:r>
              <a:rPr lang="sv-SE" sz="2400" b="1" dirty="0" smtClean="0">
                <a:solidFill>
                  <a:schemeClr val="tx1"/>
                </a:solidFill>
              </a:rPr>
              <a:t>18:e </a:t>
            </a:r>
            <a:r>
              <a:rPr lang="sv-SE" sz="2400" b="1" dirty="0" smtClean="0">
                <a:solidFill>
                  <a:schemeClr val="tx1"/>
                </a:solidFill>
              </a:rPr>
              <a:t>juni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sv-SE" sz="2000" b="1" dirty="0" smtClean="0">
                <a:solidFill>
                  <a:schemeClr val="tx1"/>
                </a:solidFill>
              </a:rPr>
              <a:t>2x20 min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sz="2400" b="1" dirty="0">
                <a:solidFill>
                  <a:schemeClr val="tx1"/>
                </a:solidFill>
              </a:rPr>
              <a:t>6</a:t>
            </a:r>
            <a:r>
              <a:rPr lang="sv-SE" sz="2400" b="1" dirty="0" smtClean="0">
                <a:solidFill>
                  <a:schemeClr val="tx1"/>
                </a:solidFill>
              </a:rPr>
              <a:t> </a:t>
            </a:r>
            <a:r>
              <a:rPr lang="sv-SE" sz="2400" b="1" dirty="0" smtClean="0">
                <a:solidFill>
                  <a:schemeClr val="tx1"/>
                </a:solidFill>
              </a:rPr>
              <a:t>tränare, tre lag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sv-SE" sz="2000" b="1" dirty="0" smtClean="0">
                <a:solidFill>
                  <a:schemeClr val="tx1"/>
                </a:solidFill>
              </a:rPr>
              <a:t>Minst två tränare per match</a:t>
            </a:r>
            <a:endParaRPr lang="sv-SE" sz="2000" b="1" dirty="0" smtClean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sz="2400" b="1" dirty="0" smtClean="0">
                <a:solidFill>
                  <a:schemeClr val="tx1"/>
                </a:solidFill>
              </a:rPr>
              <a:t>Matchkläder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sv-SE" sz="2000" b="1" dirty="0">
                <a:solidFill>
                  <a:schemeClr val="tx1"/>
                </a:solidFill>
              </a:rPr>
              <a:t>Laget: </a:t>
            </a:r>
            <a:r>
              <a:rPr lang="sv-SE" sz="2000" b="1" dirty="0" smtClean="0">
                <a:solidFill>
                  <a:schemeClr val="tx1"/>
                </a:solidFill>
              </a:rPr>
              <a:t>Matchtröjor</a:t>
            </a:r>
            <a:endParaRPr lang="sv-SE" sz="2000" b="1" dirty="0">
              <a:solidFill>
                <a:schemeClr val="tx1"/>
              </a:solidFill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sv-SE" sz="2000" b="1" dirty="0">
                <a:solidFill>
                  <a:schemeClr val="tx1"/>
                </a:solidFill>
              </a:rPr>
              <a:t>Eget: Svarta shorts + gröna strumpor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sv-SE" sz="2000" b="1" dirty="0">
                <a:solidFill>
                  <a:schemeClr val="tx1"/>
                </a:solidFill>
              </a:rPr>
              <a:t>Målvakter: </a:t>
            </a:r>
            <a:r>
              <a:rPr lang="sv-SE" sz="2000" b="1" dirty="0" smtClean="0">
                <a:solidFill>
                  <a:schemeClr val="tx1"/>
                </a:solidFill>
              </a:rPr>
              <a:t>Västar (förhoppningsvis tröjor)</a:t>
            </a:r>
            <a:endParaRPr lang="sv-SE" sz="2000" b="1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sz="2400" b="1" dirty="0" smtClean="0">
                <a:solidFill>
                  <a:schemeClr val="tx1"/>
                </a:solidFill>
              </a:rPr>
              <a:t>Man tar sig </a:t>
            </a:r>
            <a:r>
              <a:rPr lang="sv-SE" sz="2400" b="1" dirty="0" smtClean="0">
                <a:solidFill>
                  <a:schemeClr val="tx1"/>
                </a:solidFill>
              </a:rPr>
              <a:t>”själv” </a:t>
            </a:r>
            <a:r>
              <a:rPr lang="sv-SE" sz="2400" b="1" dirty="0" smtClean="0">
                <a:solidFill>
                  <a:schemeClr val="tx1"/>
                </a:solidFill>
              </a:rPr>
              <a:t>till/från match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sv-SE" sz="2100" b="1" dirty="0" smtClean="0">
                <a:solidFill>
                  <a:schemeClr val="tx1"/>
                </a:solidFill>
              </a:rPr>
              <a:t>Samling innan där matchen spelas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sv-SE" sz="2100" b="1" dirty="0" smtClean="0">
                <a:solidFill>
                  <a:schemeClr val="tx1"/>
                </a:solidFill>
              </a:rPr>
              <a:t>Kom i tid!</a:t>
            </a:r>
          </a:p>
          <a:p>
            <a:pPr algn="l"/>
            <a:endParaRPr lang="sv-SE" sz="2400" b="1" dirty="0" smtClean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sv-SE" sz="2400" b="1" dirty="0" smtClean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sv-SE" sz="2400" b="1" dirty="0" smtClean="0">
              <a:solidFill>
                <a:schemeClr val="tx1"/>
              </a:solidFill>
            </a:endParaRPr>
          </a:p>
          <a:p>
            <a:pPr algn="l"/>
            <a:endParaRPr lang="sv-SE" sz="2400" dirty="0" smtClean="0">
              <a:solidFill>
                <a:schemeClr val="tx1"/>
              </a:solidFill>
            </a:endParaRPr>
          </a:p>
          <a:p>
            <a:pPr algn="l"/>
            <a:endParaRPr lang="sv-SE" sz="2400" dirty="0">
              <a:solidFill>
                <a:schemeClr val="tx1"/>
              </a:solidFill>
            </a:endParaRPr>
          </a:p>
          <a:p>
            <a:pPr algn="l"/>
            <a:endParaRPr lang="sv-SE" sz="2400" dirty="0" smtClean="0">
              <a:solidFill>
                <a:schemeClr val="tx1"/>
              </a:solidFill>
            </a:endParaRPr>
          </a:p>
          <a:p>
            <a:pPr algn="l"/>
            <a:endParaRPr lang="sv-SE" sz="2400" dirty="0" smtClean="0">
              <a:solidFill>
                <a:schemeClr val="tx1"/>
              </a:solidFill>
            </a:endParaRPr>
          </a:p>
          <a:p>
            <a:pPr algn="l"/>
            <a:endParaRPr lang="sv-SE" sz="2400" dirty="0"/>
          </a:p>
          <a:p>
            <a:pPr algn="l"/>
            <a:endParaRPr lang="sv-SE" sz="2400" dirty="0" smtClean="0"/>
          </a:p>
          <a:p>
            <a:pPr algn="l"/>
            <a:endParaRPr lang="sv-SE" sz="2400" dirty="0" smtClean="0"/>
          </a:p>
          <a:p>
            <a:pPr algn="l"/>
            <a:endParaRPr lang="sv-SE" sz="2400" dirty="0" smtClean="0"/>
          </a:p>
          <a:p>
            <a:pPr algn="l"/>
            <a:endParaRPr lang="sv-SE" sz="2400" dirty="0" smtClean="0"/>
          </a:p>
          <a:p>
            <a:pPr algn="l"/>
            <a:endParaRPr lang="sv-SE" sz="2400" dirty="0" smtClean="0"/>
          </a:p>
          <a:p>
            <a:pPr algn="l"/>
            <a:endParaRPr lang="sv-SE" sz="2400" dirty="0"/>
          </a:p>
        </p:txBody>
      </p:sp>
      <p:pic>
        <p:nvPicPr>
          <p:cNvPr id="1027" name="Picture 3" descr="logo_color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5440" y="170444"/>
            <a:ext cx="648072" cy="111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ubrik 1"/>
          <p:cNvSpPr txBox="1">
            <a:spLocks/>
          </p:cNvSpPr>
          <p:nvPr/>
        </p:nvSpPr>
        <p:spPr>
          <a:xfrm>
            <a:off x="107504" y="1057406"/>
            <a:ext cx="8352928" cy="792088"/>
          </a:xfrm>
          <a:prstGeom prst="rect">
            <a:avLst/>
          </a:prstGeom>
          <a:noFill/>
          <a:effectLst>
            <a:softEdge rad="63500"/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v-SE" sz="3600" dirty="0" smtClean="0"/>
              <a:t>   </a:t>
            </a:r>
            <a:r>
              <a:rPr lang="sv-SE" sz="3200" dirty="0" smtClean="0"/>
              <a:t>Divisionsspel – </a:t>
            </a:r>
            <a:r>
              <a:rPr lang="sv-SE" sz="3200" dirty="0" smtClean="0"/>
              <a:t>9A </a:t>
            </a:r>
            <a:r>
              <a:rPr lang="sv-SE" sz="3200" dirty="0" smtClean="0"/>
              <a:t>&amp; </a:t>
            </a:r>
            <a:r>
              <a:rPr lang="sv-SE" sz="3200" dirty="0" smtClean="0"/>
              <a:t>9C</a:t>
            </a:r>
            <a:endParaRPr lang="sv-SE" sz="3200" dirty="0"/>
          </a:p>
        </p:txBody>
      </p:sp>
      <p:sp>
        <p:nvSpPr>
          <p:cNvPr id="7" name="Rectangle 6"/>
          <p:cNvSpPr/>
          <p:nvPr/>
        </p:nvSpPr>
        <p:spPr>
          <a:xfrm rot="2226475">
            <a:off x="1529662" y="836712"/>
            <a:ext cx="6930770" cy="5040560"/>
          </a:xfrm>
          <a:prstGeom prst="rect">
            <a:avLst/>
          </a:prstGeom>
          <a:blipFill dpi="0" rotWithShape="1">
            <a:blip r:embed="rId3">
              <a:alphaModFix amt="7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408237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07504" y="332656"/>
            <a:ext cx="8352928" cy="792088"/>
          </a:xfrm>
          <a:noFill/>
          <a:effectLst>
            <a:softEdge rad="63500"/>
          </a:effectLst>
        </p:spPr>
        <p:txBody>
          <a:bodyPr>
            <a:normAutofit/>
          </a:bodyPr>
          <a:lstStyle/>
          <a:p>
            <a:pPr algn="l"/>
            <a:r>
              <a:rPr lang="sv-SE" sz="3600" dirty="0" smtClean="0"/>
              <a:t>   </a:t>
            </a:r>
            <a:r>
              <a:rPr lang="sv-SE" sz="3600" b="1" dirty="0" smtClean="0"/>
              <a:t>Föräldramöte F-08 SBIF</a:t>
            </a:r>
            <a:endParaRPr lang="sv-SE" sz="3600" b="1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395536" y="1772816"/>
            <a:ext cx="7416824" cy="4392488"/>
          </a:xfrm>
        </p:spPr>
        <p:txBody>
          <a:bodyPr>
            <a:normAutofit fontScale="92500" lnSpcReduction="2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sz="2400" b="1" dirty="0" smtClean="0">
                <a:solidFill>
                  <a:schemeClr val="tx1"/>
                </a:solidFill>
              </a:rPr>
              <a:t>Grön 21/5 (4 matcher), Gul &amp; </a:t>
            </a:r>
            <a:r>
              <a:rPr lang="sv-SE" sz="2400" b="1" dirty="0" smtClean="0">
                <a:solidFill>
                  <a:schemeClr val="tx1"/>
                </a:solidFill>
              </a:rPr>
              <a:t>Svart </a:t>
            </a:r>
            <a:r>
              <a:rPr lang="sv-SE" sz="2400" b="1" dirty="0" smtClean="0">
                <a:solidFill>
                  <a:schemeClr val="tx1"/>
                </a:solidFill>
              </a:rPr>
              <a:t>28/5 (3 matcher)</a:t>
            </a:r>
            <a:endParaRPr lang="sv-SE" sz="2400" b="1" dirty="0" smtClean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sz="2400" b="1" dirty="0" smtClean="0">
                <a:solidFill>
                  <a:schemeClr val="tx1"/>
                </a:solidFill>
              </a:rPr>
              <a:t>Ansvarig(a)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sv-SE" sz="2000" b="1" dirty="0" smtClean="0">
                <a:solidFill>
                  <a:schemeClr val="tx1"/>
                </a:solidFill>
              </a:rPr>
              <a:t>Sköter fördelning av arbetsuppgifter (se nedan)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sv-SE" sz="2000" b="1" dirty="0" smtClean="0">
                <a:solidFill>
                  <a:schemeClr val="tx1"/>
                </a:solidFill>
              </a:rPr>
              <a:t>Bokar domare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sv-SE" sz="2000" b="1" dirty="0" smtClean="0">
                <a:solidFill>
                  <a:schemeClr val="tx1"/>
                </a:solidFill>
              </a:rPr>
              <a:t>Checklistor finns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sz="2400" b="1" dirty="0" smtClean="0">
                <a:solidFill>
                  <a:schemeClr val="tx1"/>
                </a:solidFill>
              </a:rPr>
              <a:t>Matchvärd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sv-SE" sz="1600" b="1" dirty="0" smtClean="0">
                <a:solidFill>
                  <a:schemeClr val="tx1"/>
                </a:solidFill>
              </a:rPr>
              <a:t>Hälsar välkommen, visar omklädningsrum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sv-SE" sz="1600" b="1" dirty="0" smtClean="0">
                <a:solidFill>
                  <a:schemeClr val="tx1"/>
                </a:solidFill>
              </a:rPr>
              <a:t>Tar in matchuppställningar, registrerar resultat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sz="2400" b="1" dirty="0" smtClean="0">
                <a:solidFill>
                  <a:schemeClr val="tx1"/>
                </a:solidFill>
              </a:rPr>
              <a:t>Kioskpersonal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sv-SE" sz="2000" b="1" dirty="0" smtClean="0">
                <a:solidFill>
                  <a:schemeClr val="tx1"/>
                </a:solidFill>
              </a:rPr>
              <a:t>Inköp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sz="2400" b="1" dirty="0" smtClean="0">
                <a:solidFill>
                  <a:schemeClr val="tx1"/>
                </a:solidFill>
              </a:rPr>
              <a:t>Baka fikabröd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sz="2400" b="1" dirty="0" smtClean="0">
                <a:solidFill>
                  <a:schemeClr val="tx1"/>
                </a:solidFill>
              </a:rPr>
              <a:t>Lotteriansvarig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sz="2400" b="1" dirty="0" smtClean="0">
                <a:solidFill>
                  <a:schemeClr val="tx1"/>
                </a:solidFill>
              </a:rPr>
              <a:t>Ordna spelarfika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sv-SE" sz="2000" b="1" dirty="0" smtClean="0">
                <a:solidFill>
                  <a:schemeClr val="tx1"/>
                </a:solidFill>
              </a:rPr>
              <a:t>Mackor eller frukt samt dryck</a:t>
            </a:r>
            <a:endParaRPr lang="sv-SE" sz="2000" b="1" dirty="0">
              <a:solidFill>
                <a:schemeClr val="tx1"/>
              </a:solidFill>
            </a:endParaRPr>
          </a:p>
          <a:p>
            <a:pPr lvl="1" algn="l"/>
            <a:endParaRPr lang="sv-SE" sz="2000" b="1" dirty="0" smtClean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sv-SE" sz="2400" b="1" dirty="0" smtClean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sv-SE" sz="2400" b="1" dirty="0" smtClean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sv-SE" sz="2400" b="1" dirty="0" smtClean="0">
              <a:solidFill>
                <a:schemeClr val="tx1"/>
              </a:solidFill>
            </a:endParaRPr>
          </a:p>
          <a:p>
            <a:pPr algn="l"/>
            <a:endParaRPr lang="sv-SE" sz="2400" dirty="0" smtClean="0">
              <a:solidFill>
                <a:schemeClr val="tx1"/>
              </a:solidFill>
            </a:endParaRPr>
          </a:p>
          <a:p>
            <a:pPr algn="l"/>
            <a:endParaRPr lang="sv-SE" sz="2400" dirty="0">
              <a:solidFill>
                <a:schemeClr val="tx1"/>
              </a:solidFill>
            </a:endParaRPr>
          </a:p>
          <a:p>
            <a:pPr algn="l"/>
            <a:endParaRPr lang="sv-SE" sz="2400" dirty="0" smtClean="0">
              <a:solidFill>
                <a:schemeClr val="tx1"/>
              </a:solidFill>
            </a:endParaRPr>
          </a:p>
          <a:p>
            <a:pPr algn="l"/>
            <a:endParaRPr lang="sv-SE" sz="2400" dirty="0" smtClean="0">
              <a:solidFill>
                <a:schemeClr val="tx1"/>
              </a:solidFill>
            </a:endParaRPr>
          </a:p>
          <a:p>
            <a:pPr algn="l"/>
            <a:endParaRPr lang="sv-SE" sz="2400" dirty="0"/>
          </a:p>
          <a:p>
            <a:pPr algn="l"/>
            <a:endParaRPr lang="sv-SE" sz="2400" dirty="0" smtClean="0"/>
          </a:p>
          <a:p>
            <a:pPr algn="l"/>
            <a:endParaRPr lang="sv-SE" sz="2400" dirty="0" smtClean="0"/>
          </a:p>
          <a:p>
            <a:pPr algn="l"/>
            <a:endParaRPr lang="sv-SE" sz="2400" dirty="0" smtClean="0"/>
          </a:p>
          <a:p>
            <a:pPr algn="l"/>
            <a:endParaRPr lang="sv-SE" sz="2400" dirty="0" smtClean="0"/>
          </a:p>
          <a:p>
            <a:pPr algn="l"/>
            <a:endParaRPr lang="sv-SE" sz="2400" dirty="0" smtClean="0"/>
          </a:p>
          <a:p>
            <a:pPr algn="l"/>
            <a:endParaRPr lang="sv-SE" sz="2400" dirty="0"/>
          </a:p>
        </p:txBody>
      </p:sp>
      <p:pic>
        <p:nvPicPr>
          <p:cNvPr id="1027" name="Picture 3" descr="logo_color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5440" y="170444"/>
            <a:ext cx="648072" cy="111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ubrik 1"/>
          <p:cNvSpPr txBox="1">
            <a:spLocks/>
          </p:cNvSpPr>
          <p:nvPr/>
        </p:nvSpPr>
        <p:spPr>
          <a:xfrm>
            <a:off x="107504" y="1057406"/>
            <a:ext cx="8352928" cy="792088"/>
          </a:xfrm>
          <a:prstGeom prst="rect">
            <a:avLst/>
          </a:prstGeom>
          <a:noFill/>
          <a:effectLst>
            <a:softEdge rad="63500"/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v-SE" sz="3600" dirty="0" smtClean="0"/>
              <a:t>   </a:t>
            </a:r>
            <a:r>
              <a:rPr lang="sv-SE" sz="3200" dirty="0" smtClean="0"/>
              <a:t>Sammandrag – </a:t>
            </a:r>
            <a:r>
              <a:rPr lang="sv-SE" sz="3200" dirty="0" smtClean="0"/>
              <a:t>Ett per division</a:t>
            </a:r>
            <a:endParaRPr lang="sv-SE" sz="3200" dirty="0"/>
          </a:p>
        </p:txBody>
      </p:sp>
      <p:sp>
        <p:nvSpPr>
          <p:cNvPr id="7" name="Rectangle 6"/>
          <p:cNvSpPr/>
          <p:nvPr/>
        </p:nvSpPr>
        <p:spPr>
          <a:xfrm rot="2226475">
            <a:off x="1529662" y="836712"/>
            <a:ext cx="6930770" cy="5040560"/>
          </a:xfrm>
          <a:prstGeom prst="rect">
            <a:avLst/>
          </a:prstGeom>
          <a:blipFill dpi="0" rotWithShape="1">
            <a:blip r:embed="rId3">
              <a:alphaModFix amt="7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415628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07504" y="332656"/>
            <a:ext cx="8352928" cy="792088"/>
          </a:xfrm>
          <a:noFill/>
          <a:effectLst>
            <a:softEdge rad="63500"/>
          </a:effectLst>
        </p:spPr>
        <p:txBody>
          <a:bodyPr>
            <a:normAutofit/>
          </a:bodyPr>
          <a:lstStyle/>
          <a:p>
            <a:pPr algn="l"/>
            <a:r>
              <a:rPr lang="sv-SE" sz="3600" dirty="0" smtClean="0"/>
              <a:t>   </a:t>
            </a:r>
            <a:r>
              <a:rPr lang="sv-SE" sz="3600" b="1" dirty="0" smtClean="0"/>
              <a:t>Föräldramöte F-08 SBIF</a:t>
            </a:r>
            <a:endParaRPr lang="sv-SE" sz="3600" b="1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395536" y="1772816"/>
            <a:ext cx="7416824" cy="3816424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sz="2400" b="1" dirty="0" smtClean="0">
                <a:solidFill>
                  <a:schemeClr val="tx1"/>
                </a:solidFill>
              </a:rPr>
              <a:t>Informationsbärare och kommunikationsmedel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sz="2400" b="1" dirty="0" smtClean="0">
                <a:solidFill>
                  <a:schemeClr val="tx1"/>
                </a:solidFill>
              </a:rPr>
              <a:t>Träningsnärvaro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sv-SE" sz="2000" b="1" dirty="0" smtClean="0">
                <a:solidFill>
                  <a:schemeClr val="tx1"/>
                </a:solidFill>
              </a:rPr>
              <a:t>LOK-stöd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sz="2400" b="1" dirty="0" smtClean="0">
                <a:solidFill>
                  <a:schemeClr val="tx1"/>
                </a:solidFill>
              </a:rPr>
              <a:t>Se till att ha uppdaterade uppgifter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sv-SE" sz="2000" b="1" dirty="0" smtClean="0">
                <a:solidFill>
                  <a:schemeClr val="tx1"/>
                </a:solidFill>
              </a:rPr>
              <a:t>Spelare + förälder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sz="2400" b="1" dirty="0" smtClean="0">
                <a:solidFill>
                  <a:schemeClr val="tx1"/>
                </a:solidFill>
              </a:rPr>
              <a:t>Kalender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sz="2400" b="1" dirty="0" err="1" smtClean="0">
                <a:solidFill>
                  <a:schemeClr val="tx1"/>
                </a:solidFill>
              </a:rPr>
              <a:t>Appen</a:t>
            </a:r>
            <a:endParaRPr lang="sv-SE" sz="2400" b="1" dirty="0" smtClean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sv-SE" sz="2400" b="1" dirty="0" smtClean="0">
              <a:solidFill>
                <a:schemeClr val="tx1"/>
              </a:solidFill>
            </a:endParaRPr>
          </a:p>
          <a:p>
            <a:pPr algn="l"/>
            <a:endParaRPr lang="sv-SE" sz="2400" dirty="0" smtClean="0">
              <a:solidFill>
                <a:schemeClr val="tx1"/>
              </a:solidFill>
            </a:endParaRPr>
          </a:p>
          <a:p>
            <a:pPr algn="l"/>
            <a:endParaRPr lang="sv-SE" sz="2400" dirty="0">
              <a:solidFill>
                <a:schemeClr val="tx1"/>
              </a:solidFill>
            </a:endParaRPr>
          </a:p>
          <a:p>
            <a:pPr algn="l"/>
            <a:endParaRPr lang="sv-SE" sz="2400" dirty="0" smtClean="0">
              <a:solidFill>
                <a:schemeClr val="tx1"/>
              </a:solidFill>
            </a:endParaRPr>
          </a:p>
          <a:p>
            <a:pPr algn="l"/>
            <a:endParaRPr lang="sv-SE" sz="2400" dirty="0" smtClean="0">
              <a:solidFill>
                <a:schemeClr val="tx1"/>
              </a:solidFill>
            </a:endParaRPr>
          </a:p>
          <a:p>
            <a:pPr algn="l"/>
            <a:endParaRPr lang="sv-SE" sz="2400" dirty="0"/>
          </a:p>
          <a:p>
            <a:pPr algn="l"/>
            <a:endParaRPr lang="sv-SE" sz="2400" dirty="0" smtClean="0"/>
          </a:p>
          <a:p>
            <a:pPr algn="l"/>
            <a:endParaRPr lang="sv-SE" sz="2400" dirty="0" smtClean="0"/>
          </a:p>
          <a:p>
            <a:pPr algn="l"/>
            <a:endParaRPr lang="sv-SE" sz="2400" dirty="0" smtClean="0"/>
          </a:p>
          <a:p>
            <a:pPr algn="l"/>
            <a:endParaRPr lang="sv-SE" sz="2400" dirty="0" smtClean="0"/>
          </a:p>
          <a:p>
            <a:pPr algn="l"/>
            <a:endParaRPr lang="sv-SE" sz="2400" dirty="0" smtClean="0"/>
          </a:p>
          <a:p>
            <a:pPr algn="l"/>
            <a:endParaRPr lang="sv-SE" sz="2400" dirty="0"/>
          </a:p>
        </p:txBody>
      </p:sp>
      <p:pic>
        <p:nvPicPr>
          <p:cNvPr id="1027" name="Picture 3" descr="logo_color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5440" y="170444"/>
            <a:ext cx="648072" cy="111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ubrik 1"/>
          <p:cNvSpPr txBox="1">
            <a:spLocks/>
          </p:cNvSpPr>
          <p:nvPr/>
        </p:nvSpPr>
        <p:spPr>
          <a:xfrm>
            <a:off x="107504" y="1057406"/>
            <a:ext cx="8352928" cy="792088"/>
          </a:xfrm>
          <a:prstGeom prst="rect">
            <a:avLst/>
          </a:prstGeom>
          <a:noFill/>
          <a:effectLst>
            <a:softEdge rad="63500"/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v-SE" sz="3600" dirty="0" smtClean="0"/>
              <a:t>   </a:t>
            </a:r>
            <a:r>
              <a:rPr lang="sv-SE" sz="3200" dirty="0" smtClean="0"/>
              <a:t>Laget.se</a:t>
            </a:r>
            <a:endParaRPr lang="sv-SE" sz="3200" dirty="0"/>
          </a:p>
        </p:txBody>
      </p:sp>
      <p:sp>
        <p:nvSpPr>
          <p:cNvPr id="7" name="Rectangle 6"/>
          <p:cNvSpPr/>
          <p:nvPr/>
        </p:nvSpPr>
        <p:spPr>
          <a:xfrm rot="2226475">
            <a:off x="1529662" y="836712"/>
            <a:ext cx="6930770" cy="5040560"/>
          </a:xfrm>
          <a:prstGeom prst="rect">
            <a:avLst/>
          </a:prstGeom>
          <a:blipFill dpi="0" rotWithShape="1">
            <a:blip r:embed="rId3">
              <a:alphaModFix amt="7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549924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07504" y="332656"/>
            <a:ext cx="8352928" cy="792088"/>
          </a:xfrm>
          <a:noFill/>
          <a:effectLst>
            <a:softEdge rad="63500"/>
          </a:effectLst>
        </p:spPr>
        <p:txBody>
          <a:bodyPr>
            <a:normAutofit/>
          </a:bodyPr>
          <a:lstStyle/>
          <a:p>
            <a:pPr algn="l"/>
            <a:r>
              <a:rPr lang="sv-SE" sz="3600" dirty="0" smtClean="0"/>
              <a:t>   </a:t>
            </a:r>
            <a:r>
              <a:rPr lang="sv-SE" sz="3600" b="1" dirty="0" smtClean="0"/>
              <a:t>Föräldramöte F-08 SBIF</a:t>
            </a:r>
            <a:endParaRPr lang="sv-SE" sz="3600" b="1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395536" y="1772816"/>
            <a:ext cx="8064896" cy="4752528"/>
          </a:xfrm>
        </p:spPr>
        <p:txBody>
          <a:bodyPr>
            <a:normAutofit fontScale="77500" lnSpcReduction="2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sz="2400" b="1" dirty="0" smtClean="0">
                <a:solidFill>
                  <a:schemeClr val="tx1"/>
                </a:solidFill>
              </a:rPr>
              <a:t>Laget har egen ekonomi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sv-SE" sz="2000" b="1" dirty="0" smtClean="0">
                <a:solidFill>
                  <a:schemeClr val="tx1"/>
                </a:solidFill>
              </a:rPr>
              <a:t>Värmecupen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sv-SE" sz="2000" b="1" dirty="0" smtClean="0">
                <a:solidFill>
                  <a:schemeClr val="tx1"/>
                </a:solidFill>
              </a:rPr>
              <a:t>Sopstationsansvar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sv-SE" sz="2000" b="1" dirty="0" err="1" smtClean="0">
                <a:solidFill>
                  <a:schemeClr val="tx1"/>
                </a:solidFill>
              </a:rPr>
              <a:t>Städområde</a:t>
            </a:r>
            <a:r>
              <a:rPr lang="sv-SE" sz="2000" b="1" dirty="0" smtClean="0">
                <a:solidFill>
                  <a:schemeClr val="tx1"/>
                </a:solidFill>
              </a:rPr>
              <a:t>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sv-SE" sz="2000" b="1" dirty="0" smtClean="0">
                <a:solidFill>
                  <a:schemeClr val="tx1"/>
                </a:solidFill>
              </a:rPr>
              <a:t>Målvaktshandskar, bollar, konor, västar mm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sz="2400" b="1" dirty="0" smtClean="0">
                <a:solidFill>
                  <a:schemeClr val="tx1"/>
                </a:solidFill>
              </a:rPr>
              <a:t>Avgift 2017?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sv-SE" sz="2000" b="1" dirty="0" smtClean="0">
                <a:solidFill>
                  <a:schemeClr val="tx1"/>
                </a:solidFill>
              </a:rPr>
              <a:t>950 kr (150 kr medlemsavgift + 800 kr träning/anläggningsavgift)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sv-SE" sz="2000" b="1" dirty="0" smtClean="0">
                <a:solidFill>
                  <a:schemeClr val="tx1"/>
                </a:solidFill>
              </a:rPr>
              <a:t>Försäkring för spelarna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sz="2400" b="1" dirty="0" smtClean="0">
                <a:solidFill>
                  <a:schemeClr val="tx1"/>
                </a:solidFill>
              </a:rPr>
              <a:t>Kassör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sv-SE" sz="2000" b="1" dirty="0" smtClean="0">
                <a:solidFill>
                  <a:schemeClr val="tx1"/>
                </a:solidFill>
              </a:rPr>
              <a:t>Lagkonto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sz="2400" b="1" dirty="0" smtClean="0">
                <a:solidFill>
                  <a:schemeClr val="tx1"/>
                </a:solidFill>
              </a:rPr>
              <a:t>Sponsorer</a:t>
            </a:r>
            <a:endParaRPr lang="sv-SE" sz="2000" b="1" dirty="0" smtClean="0">
              <a:solidFill>
                <a:schemeClr val="tx1"/>
              </a:solidFill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sv-SE" sz="2000" b="1" dirty="0" smtClean="0">
                <a:solidFill>
                  <a:schemeClr val="tx1"/>
                </a:solidFill>
              </a:rPr>
              <a:t>Lotterivinster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sv-SE" sz="2000" b="1" dirty="0" smtClean="0">
                <a:solidFill>
                  <a:schemeClr val="tx1"/>
                </a:solidFill>
              </a:rPr>
              <a:t>Cupavgifter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sv-SE" sz="2000" b="1" dirty="0" smtClean="0">
                <a:solidFill>
                  <a:schemeClr val="tx1"/>
                </a:solidFill>
              </a:rPr>
              <a:t>Målvaktströjor (1500kr)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sv-SE" sz="2000" b="1" dirty="0" smtClean="0">
                <a:solidFill>
                  <a:schemeClr val="tx1"/>
                </a:solidFill>
              </a:rPr>
              <a:t>Träningskläder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sv-SE" sz="2000" b="1" dirty="0" smtClean="0">
                <a:solidFill>
                  <a:schemeClr val="tx1"/>
                </a:solidFill>
              </a:rPr>
              <a:t>Tält till matcher/cuper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sz="2400" b="1" dirty="0" smtClean="0">
                <a:solidFill>
                  <a:schemeClr val="tx1"/>
                </a:solidFill>
              </a:rPr>
              <a:t>Sammandrag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sv-SE" sz="2000" b="1" dirty="0" smtClean="0">
                <a:solidFill>
                  <a:schemeClr val="tx1"/>
                </a:solidFill>
              </a:rPr>
              <a:t>Fika- och lotteriförsäljning</a:t>
            </a:r>
          </a:p>
          <a:p>
            <a:pPr algn="l"/>
            <a:endParaRPr lang="sv-SE" sz="2400" dirty="0" smtClean="0">
              <a:solidFill>
                <a:schemeClr val="tx1"/>
              </a:solidFill>
            </a:endParaRPr>
          </a:p>
          <a:p>
            <a:pPr algn="l"/>
            <a:endParaRPr lang="sv-SE" sz="2400" dirty="0">
              <a:solidFill>
                <a:schemeClr val="tx1"/>
              </a:solidFill>
            </a:endParaRPr>
          </a:p>
          <a:p>
            <a:pPr algn="l"/>
            <a:endParaRPr lang="sv-SE" sz="2400" dirty="0" smtClean="0">
              <a:solidFill>
                <a:schemeClr val="tx1"/>
              </a:solidFill>
            </a:endParaRPr>
          </a:p>
          <a:p>
            <a:pPr algn="l"/>
            <a:endParaRPr lang="sv-SE" sz="2400" dirty="0" smtClean="0">
              <a:solidFill>
                <a:schemeClr val="tx1"/>
              </a:solidFill>
            </a:endParaRPr>
          </a:p>
          <a:p>
            <a:pPr algn="l"/>
            <a:endParaRPr lang="sv-SE" sz="2400" dirty="0"/>
          </a:p>
          <a:p>
            <a:pPr algn="l"/>
            <a:endParaRPr lang="sv-SE" sz="2400" dirty="0" smtClean="0"/>
          </a:p>
          <a:p>
            <a:pPr algn="l"/>
            <a:endParaRPr lang="sv-SE" sz="2400" dirty="0" smtClean="0"/>
          </a:p>
          <a:p>
            <a:pPr algn="l"/>
            <a:endParaRPr lang="sv-SE" sz="2400" dirty="0" smtClean="0"/>
          </a:p>
          <a:p>
            <a:pPr algn="l"/>
            <a:endParaRPr lang="sv-SE" sz="2400" dirty="0" smtClean="0"/>
          </a:p>
          <a:p>
            <a:pPr algn="l"/>
            <a:endParaRPr lang="sv-SE" sz="2400" dirty="0" smtClean="0"/>
          </a:p>
          <a:p>
            <a:pPr algn="l"/>
            <a:endParaRPr lang="sv-SE" sz="2400" dirty="0"/>
          </a:p>
        </p:txBody>
      </p:sp>
      <p:pic>
        <p:nvPicPr>
          <p:cNvPr id="1027" name="Picture 3" descr="logo_color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5440" y="170444"/>
            <a:ext cx="648072" cy="111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ubrik 1"/>
          <p:cNvSpPr txBox="1">
            <a:spLocks/>
          </p:cNvSpPr>
          <p:nvPr/>
        </p:nvSpPr>
        <p:spPr>
          <a:xfrm>
            <a:off x="107504" y="1057406"/>
            <a:ext cx="8352928" cy="792088"/>
          </a:xfrm>
          <a:prstGeom prst="rect">
            <a:avLst/>
          </a:prstGeom>
          <a:noFill/>
          <a:effectLst>
            <a:softEdge rad="63500"/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v-SE" sz="3600" dirty="0" smtClean="0"/>
              <a:t>   </a:t>
            </a:r>
            <a:r>
              <a:rPr lang="sv-SE" sz="3200" dirty="0" smtClean="0"/>
              <a:t>Ekonomi</a:t>
            </a:r>
            <a:endParaRPr lang="sv-SE" sz="3200" dirty="0"/>
          </a:p>
        </p:txBody>
      </p:sp>
      <p:sp>
        <p:nvSpPr>
          <p:cNvPr id="7" name="Rectangle 6"/>
          <p:cNvSpPr/>
          <p:nvPr/>
        </p:nvSpPr>
        <p:spPr>
          <a:xfrm rot="2226475">
            <a:off x="1529662" y="836712"/>
            <a:ext cx="6930770" cy="5040560"/>
          </a:xfrm>
          <a:prstGeom prst="rect">
            <a:avLst/>
          </a:prstGeom>
          <a:blipFill dpi="0" rotWithShape="1">
            <a:blip r:embed="rId3">
              <a:alphaModFix amt="7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4058472"/>
            <a:ext cx="2232248" cy="8919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829" y="5115644"/>
            <a:ext cx="1428750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6491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07504" y="332656"/>
            <a:ext cx="8352928" cy="792088"/>
          </a:xfrm>
          <a:noFill/>
          <a:effectLst>
            <a:softEdge rad="63500"/>
          </a:effectLst>
        </p:spPr>
        <p:txBody>
          <a:bodyPr>
            <a:normAutofit/>
          </a:bodyPr>
          <a:lstStyle/>
          <a:p>
            <a:pPr algn="l"/>
            <a:r>
              <a:rPr lang="sv-SE" sz="3600" dirty="0" smtClean="0"/>
              <a:t>   </a:t>
            </a:r>
            <a:r>
              <a:rPr lang="sv-SE" sz="3600" b="1" dirty="0" smtClean="0"/>
              <a:t>Föräldramöte F-08 SBIF</a:t>
            </a:r>
            <a:endParaRPr lang="sv-SE" sz="3600" b="1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395536" y="1772816"/>
            <a:ext cx="7416824" cy="3816424"/>
          </a:xfrm>
        </p:spPr>
        <p:txBody>
          <a:bodyPr>
            <a:normAutofit fontScale="77500" lnSpcReduction="2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sz="2400" b="1" dirty="0" smtClean="0">
                <a:solidFill>
                  <a:schemeClr val="tx1"/>
                </a:solidFill>
              </a:rPr>
              <a:t>Tränare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sz="2400" b="1" dirty="0" smtClean="0">
                <a:solidFill>
                  <a:schemeClr val="tx1"/>
                </a:solidFill>
              </a:rPr>
              <a:t>Lagledare/administratör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sv-SE" sz="2000" b="1" dirty="0" smtClean="0">
                <a:solidFill>
                  <a:schemeClr val="tx1"/>
                </a:solidFill>
              </a:rPr>
              <a:t>Laget.se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sv-SE" sz="2000" b="1" dirty="0" smtClean="0">
                <a:solidFill>
                  <a:schemeClr val="tx1"/>
                </a:solidFill>
              </a:rPr>
              <a:t>Vidarebefordrar information</a:t>
            </a:r>
            <a:endParaRPr lang="sv-SE" sz="2000" b="1" dirty="0" smtClean="0">
              <a:solidFill>
                <a:schemeClr val="tx1"/>
              </a:solidFill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sv-SE" sz="2000" b="1" dirty="0" smtClean="0">
                <a:solidFill>
                  <a:schemeClr val="tx1"/>
                </a:solidFill>
              </a:rPr>
              <a:t>Delar ut uppgifter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sz="2400" b="1" dirty="0" smtClean="0">
                <a:solidFill>
                  <a:schemeClr val="tx1"/>
                </a:solidFill>
              </a:rPr>
              <a:t>Kassör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sv-SE" sz="2000" b="1" dirty="0" smtClean="0">
                <a:solidFill>
                  <a:schemeClr val="tx1"/>
                </a:solidFill>
              </a:rPr>
              <a:t>Avgift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sv-SE" sz="2000" b="1" dirty="0" smtClean="0">
                <a:solidFill>
                  <a:schemeClr val="tx1"/>
                </a:solidFill>
              </a:rPr>
              <a:t>Kläder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sz="2400" b="1" dirty="0" smtClean="0">
                <a:solidFill>
                  <a:schemeClr val="tx1"/>
                </a:solidFill>
              </a:rPr>
              <a:t>Föräldrarådsrepresentanter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sv-SE" sz="2000" b="1" dirty="0" smtClean="0">
                <a:solidFill>
                  <a:schemeClr val="tx1"/>
                </a:solidFill>
              </a:rPr>
              <a:t>F-08 skall fylla upp vår tilldelade grupp: Fotbollsskolan </a:t>
            </a:r>
            <a:endParaRPr lang="sv-SE" sz="2000" b="1" dirty="0" smtClean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sz="2400" b="1" dirty="0" smtClean="0">
                <a:solidFill>
                  <a:schemeClr val="tx1"/>
                </a:solidFill>
              </a:rPr>
              <a:t>Kringaktiviteter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sv-SE" sz="2000" b="1" dirty="0" smtClean="0">
                <a:solidFill>
                  <a:schemeClr val="tx1"/>
                </a:solidFill>
              </a:rPr>
              <a:t>Föräldramatch, grillning mm.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sz="2400" b="1" dirty="0" smtClean="0">
                <a:solidFill>
                  <a:schemeClr val="tx1"/>
                </a:solidFill>
              </a:rPr>
              <a:t>Alla måste hjälpa till med något nån gång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sv-SE" sz="2000" b="1" dirty="0" smtClean="0">
                <a:solidFill>
                  <a:schemeClr val="tx1"/>
                </a:solidFill>
              </a:rPr>
              <a:t>Vi gör det för barnen!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sv-SE" sz="2400" b="1" dirty="0" smtClean="0">
              <a:solidFill>
                <a:schemeClr val="tx1"/>
              </a:solidFill>
            </a:endParaRPr>
          </a:p>
          <a:p>
            <a:pPr algn="l"/>
            <a:endParaRPr lang="sv-SE" sz="2400" dirty="0" smtClean="0">
              <a:solidFill>
                <a:schemeClr val="tx1"/>
              </a:solidFill>
            </a:endParaRPr>
          </a:p>
          <a:p>
            <a:pPr algn="l"/>
            <a:endParaRPr lang="sv-SE" sz="2400" dirty="0">
              <a:solidFill>
                <a:schemeClr val="tx1"/>
              </a:solidFill>
            </a:endParaRPr>
          </a:p>
          <a:p>
            <a:pPr algn="l"/>
            <a:endParaRPr lang="sv-SE" sz="2400" dirty="0" smtClean="0">
              <a:solidFill>
                <a:schemeClr val="tx1"/>
              </a:solidFill>
            </a:endParaRPr>
          </a:p>
          <a:p>
            <a:pPr algn="l"/>
            <a:endParaRPr lang="sv-SE" sz="2400" dirty="0" smtClean="0">
              <a:solidFill>
                <a:schemeClr val="tx1"/>
              </a:solidFill>
            </a:endParaRPr>
          </a:p>
          <a:p>
            <a:pPr algn="l"/>
            <a:endParaRPr lang="sv-SE" sz="2400" dirty="0"/>
          </a:p>
          <a:p>
            <a:pPr algn="l"/>
            <a:endParaRPr lang="sv-SE" sz="2400" dirty="0" smtClean="0"/>
          </a:p>
          <a:p>
            <a:pPr algn="l"/>
            <a:endParaRPr lang="sv-SE" sz="2400" dirty="0" smtClean="0"/>
          </a:p>
          <a:p>
            <a:pPr algn="l"/>
            <a:endParaRPr lang="sv-SE" sz="2400" dirty="0" smtClean="0"/>
          </a:p>
          <a:p>
            <a:pPr algn="l"/>
            <a:endParaRPr lang="sv-SE" sz="2400" dirty="0" smtClean="0"/>
          </a:p>
          <a:p>
            <a:pPr algn="l"/>
            <a:endParaRPr lang="sv-SE" sz="2400" dirty="0" smtClean="0"/>
          </a:p>
          <a:p>
            <a:pPr algn="l"/>
            <a:endParaRPr lang="sv-SE" sz="2400" dirty="0"/>
          </a:p>
        </p:txBody>
      </p:sp>
      <p:pic>
        <p:nvPicPr>
          <p:cNvPr id="1027" name="Picture 3" descr="logo_color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5440" y="170444"/>
            <a:ext cx="648072" cy="111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ubrik 1"/>
          <p:cNvSpPr txBox="1">
            <a:spLocks/>
          </p:cNvSpPr>
          <p:nvPr/>
        </p:nvSpPr>
        <p:spPr>
          <a:xfrm>
            <a:off x="107504" y="1057406"/>
            <a:ext cx="8352928" cy="792088"/>
          </a:xfrm>
          <a:prstGeom prst="rect">
            <a:avLst/>
          </a:prstGeom>
          <a:noFill/>
          <a:effectLst>
            <a:softEdge rad="63500"/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v-SE" sz="3600" dirty="0" smtClean="0"/>
              <a:t>   </a:t>
            </a:r>
            <a:r>
              <a:rPr lang="sv-SE" sz="3200" dirty="0" smtClean="0"/>
              <a:t>Roller i laget</a:t>
            </a:r>
            <a:endParaRPr lang="sv-SE" sz="3200" dirty="0"/>
          </a:p>
        </p:txBody>
      </p:sp>
      <p:sp>
        <p:nvSpPr>
          <p:cNvPr id="7" name="Rectangle 6"/>
          <p:cNvSpPr/>
          <p:nvPr/>
        </p:nvSpPr>
        <p:spPr>
          <a:xfrm rot="2226475">
            <a:off x="1529662" y="836712"/>
            <a:ext cx="6930770" cy="5040560"/>
          </a:xfrm>
          <a:prstGeom prst="rect">
            <a:avLst/>
          </a:prstGeom>
          <a:blipFill dpi="0" rotWithShape="1">
            <a:blip r:embed="rId3">
              <a:alphaModFix amt="7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889649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28031</TotalTime>
  <Words>443</Words>
  <Application>Microsoft Office PowerPoint</Application>
  <PresentationFormat>On-screen Show (4:3)</PresentationFormat>
  <Paragraphs>223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Office-tema</vt:lpstr>
      <vt:lpstr>   Föräldramöte F-08 SBIF        2017-04-12  </vt:lpstr>
      <vt:lpstr>   Föräldramöte F-08 SBIF</vt:lpstr>
      <vt:lpstr>   Föräldramöte F-08 SBIF</vt:lpstr>
      <vt:lpstr>   Föräldramöte F-08 SBIF</vt:lpstr>
      <vt:lpstr>   Föräldramöte F-08 SBIF</vt:lpstr>
      <vt:lpstr>   Föräldramöte F-08 SBIF</vt:lpstr>
      <vt:lpstr>   Föräldramöte F-08 SBIF</vt:lpstr>
      <vt:lpstr>   Föräldramöte F-08 SBIF</vt:lpstr>
      <vt:lpstr>   Föräldramöte F-08 SBIF</vt:lpstr>
      <vt:lpstr>   Föräldramöte F-08 SBIF</vt:lpstr>
      <vt:lpstr>   Föräldramöte F-08 SBIF</vt:lpstr>
    </vt:vector>
  </TitlesOfParts>
  <Company>SDC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Föräldramöte P-07 SBIF        2014-03-24</dc:title>
  <dc:creator>Peter Eriksson</dc:creator>
  <cp:lastModifiedBy>Jansson Christian</cp:lastModifiedBy>
  <cp:revision>119</cp:revision>
  <dcterms:created xsi:type="dcterms:W3CDTF">2014-02-24T09:53:03Z</dcterms:created>
  <dcterms:modified xsi:type="dcterms:W3CDTF">2017-04-11T10:56:33Z</dcterms:modified>
</cp:coreProperties>
</file>