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64" r:id="rId6"/>
    <p:sldId id="259" r:id="rId7"/>
    <p:sldId id="265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9965F-18BD-4FAC-B83D-5D29614AD0F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74D8-FE6D-4786-92D7-C3BA23282F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0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4131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65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66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758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Allt utvecklings och utbildningsarbete som sker utanför planen hör till oss.</a:t>
            </a:r>
            <a:br>
              <a:rPr lang="sv-SE" baseline="0" dirty="0" smtClean="0"/>
            </a:br>
            <a:r>
              <a:rPr lang="sv-SE" baseline="0" dirty="0" smtClean="0"/>
              <a:t/>
            </a:r>
            <a:br>
              <a:rPr lang="sv-SE" baseline="0" dirty="0" smtClean="0"/>
            </a:br>
            <a:r>
              <a:rPr lang="sv-SE" baseline="0" dirty="0" smtClean="0"/>
              <a:t>Stöttar vid utbildningsinsatser och med personal som vid det här tillfället.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71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2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6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79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C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23392" y="217616"/>
            <a:ext cx="10972800" cy="547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lvl1pPr>
              <a:defRPr lang="el-GR" sz="1800" kern="1200" cap="none" spc="-10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8" name="Warn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3068638"/>
            <a:ext cx="11523133" cy="57626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800">
                <a:solidFill>
                  <a:srgbClr val="FF0000"/>
                </a:solidFill>
              </a:defRPr>
            </a:lvl2pPr>
            <a:lvl3pPr>
              <a:defRPr sz="1800">
                <a:solidFill>
                  <a:srgbClr val="FF0000"/>
                </a:solidFill>
              </a:defRPr>
            </a:lvl3pPr>
            <a:lvl4pPr>
              <a:defRPr sz="1800">
                <a:solidFill>
                  <a:srgbClr val="FF0000"/>
                </a:solidFill>
              </a:defRPr>
            </a:lvl4pPr>
            <a:lvl5pPr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smtClean="0"/>
              <a:t>Warning</a:t>
            </a:r>
            <a:endParaRPr lang="el-GR"/>
          </a:p>
        </p:txBody>
      </p:sp>
      <p:sp>
        <p:nvSpPr>
          <p:cNvPr id="6" name="Pre"/>
          <p:cNvSpPr>
            <a:spLocks noGrp="1"/>
          </p:cNvSpPr>
          <p:nvPr>
            <p:ph sz="quarter" idx="14"/>
          </p:nvPr>
        </p:nvSpPr>
        <p:spPr>
          <a:xfrm>
            <a:off x="623393" y="836712"/>
            <a:ext cx="10943167" cy="648072"/>
          </a:xfrm>
          <a:noFill/>
          <a:ln>
            <a:noFill/>
          </a:ln>
        </p:spPr>
        <p:txBody>
          <a:bodyPr anchor="t">
            <a:normAutofit/>
          </a:bodyPr>
          <a:lstStyle>
            <a:lvl1pPr marL="11430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1"/>
          <p:cNvSpPr>
            <a:spLocks noGrp="1"/>
          </p:cNvSpPr>
          <p:nvPr>
            <p:ph sz="quarter" idx="15"/>
          </p:nvPr>
        </p:nvSpPr>
        <p:spPr>
          <a:xfrm>
            <a:off x="623393" y="1556792"/>
            <a:ext cx="10943167" cy="4824536"/>
          </a:xfrm>
          <a:noFill/>
          <a:ln>
            <a:noFill/>
          </a:ln>
        </p:spPr>
        <p:txBody>
          <a:bodyPr>
            <a:normAutofit/>
          </a:bodyPr>
          <a:lstStyle>
            <a:lvl1pPr marL="11430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pTitle"/>
          <p:cNvSpPr>
            <a:spLocks noGrp="1"/>
          </p:cNvSpPr>
          <p:nvPr>
            <p:ph sz="quarter" idx="16" hasCustomPrompt="1"/>
          </p:nvPr>
        </p:nvSpPr>
        <p:spPr>
          <a:xfrm>
            <a:off x="0" y="2523"/>
            <a:ext cx="12192000" cy="228254"/>
          </a:xfrm>
          <a:noFill/>
          <a:ln>
            <a:noFill/>
          </a:ln>
        </p:spPr>
        <p:txBody>
          <a:bodyPr>
            <a:noAutofit/>
          </a:bodyPr>
          <a:lstStyle>
            <a:lvl1pPr marL="114300" indent="0"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smtClean="0"/>
              <a:t>Report Title</a:t>
            </a:r>
            <a:endParaRPr lang="el-GR"/>
          </a:p>
        </p:txBody>
      </p:sp>
      <p:sp>
        <p:nvSpPr>
          <p:cNvPr id="9" name="MetaFoot"/>
          <p:cNvSpPr>
            <a:spLocks noGrp="1"/>
          </p:cNvSpPr>
          <p:nvPr>
            <p:ph sz="quarter" idx="17"/>
          </p:nvPr>
        </p:nvSpPr>
        <p:spPr>
          <a:xfrm>
            <a:off x="3410" y="6669360"/>
            <a:ext cx="8161668" cy="188640"/>
          </a:xfrm>
        </p:spPr>
        <p:txBody>
          <a:bodyPr anchor="ctr">
            <a:noAutofit/>
          </a:bodyPr>
          <a:lstStyle>
            <a:lvl1pPr marL="1143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 lang="el-GR" sz="1000">
                <a:solidFill>
                  <a:srgbClr val="7F7F7F"/>
                </a:solidFill>
                <a:cs typeface="Angsana New" panose="02020603050405020304" pitchFamily="18" charset="-34"/>
              </a:defRPr>
            </a:lvl1pPr>
          </a:lstStyle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defRPr/>
            </a:pPr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2208961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7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55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82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6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56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1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70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4978-AC5F-4630-BDB9-7008ABAD34DA}" type="datetimeFigureOut">
              <a:rPr lang="sv-SE" smtClean="0"/>
              <a:t>2017-08-24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12" y="-687552"/>
            <a:ext cx="11813411" cy="919109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 rot="21149839">
            <a:off x="328269" y="-1908231"/>
            <a:ext cx="4511698" cy="10357255"/>
          </a:xfrm>
          <a:prstGeom prst="rect">
            <a:avLst/>
          </a:prstGeom>
          <a:solidFill>
            <a:srgbClr val="005B9C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77359" y="-1503397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347035" y="-1614410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092346" y="2564505"/>
            <a:ext cx="3815571" cy="1411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sv-SE" sz="5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Bern Sans CT" pitchFamily="50" charset="0"/>
                <a:cs typeface="Bern Sans CT Regular"/>
              </a:rPr>
              <a:t>Motivation &amp; </a:t>
            </a:r>
            <a:r>
              <a:rPr lang="sv-SE" sz="5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Bern Sans CT" pitchFamily="50" charset="0"/>
                <a:cs typeface="Bern Sans CT Regular"/>
              </a:rPr>
              <a:t>prestation 2</a:t>
            </a:r>
            <a:endParaRPr lang="sv-SE" sz="5000" dirty="0">
              <a:solidFill>
                <a:schemeClr val="bg1">
                  <a:lumMod val="40000"/>
                  <a:lumOff val="60000"/>
                </a:schemeClr>
              </a:solidFill>
              <a:latin typeface="Bern Sans CT" pitchFamily="50" charset="0"/>
              <a:cs typeface="Bern Sans C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9032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0492" y="2075204"/>
            <a:ext cx="8900162" cy="759436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Vad är en målsättning?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7" name="Rubrik 1"/>
          <p:cNvSpPr txBox="1">
            <a:spLocks/>
          </p:cNvSpPr>
          <p:nvPr/>
        </p:nvSpPr>
        <p:spPr>
          <a:xfrm>
            <a:off x="1300492" y="3163257"/>
            <a:ext cx="8900162" cy="75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Vilka typer av målsättningar känner ni till?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734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74702" y="1546697"/>
            <a:ext cx="3388415" cy="1143000"/>
          </a:xfrm>
        </p:spPr>
        <p:txBody>
          <a:bodyPr>
            <a:normAutofit/>
          </a:bodyPr>
          <a:lstStyle/>
          <a:p>
            <a:pPr algn="ctr"/>
            <a:r>
              <a:rPr lang="sv-SE" sz="4000" dirty="0" err="1" smtClean="0">
                <a:latin typeface="Bern Sans CT" pitchFamily="50" charset="0"/>
                <a:cs typeface="Bern Sans CT Regular"/>
              </a:rPr>
              <a:t>REsultatmål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910717" y="2552503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Inriktat </a:t>
            </a:r>
            <a:r>
              <a:rPr lang="sv-SE" sz="2000" dirty="0" smtClean="0">
                <a:latin typeface="Gill Sans MT" panose="020B0502020104020203" pitchFamily="34" charset="0"/>
              </a:rPr>
              <a:t>på ett resultat</a:t>
            </a:r>
            <a:r>
              <a:rPr lang="sv-SE" sz="2000" dirty="0" smtClean="0">
                <a:latin typeface="Gill Sans MT" panose="020B0502020104020203" pitchFamily="34" charset="0"/>
              </a:rPr>
              <a:t>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Gill Sans MT" panose="020B0502020104020203" pitchFamily="34" charset="0"/>
              </a:rPr>
              <a:t>Resultatmål är viktigt, speciellt på högre </a:t>
            </a:r>
            <a:r>
              <a:rPr lang="sv-SE" sz="2000" dirty="0" smtClean="0">
                <a:latin typeface="Gill Sans MT" panose="020B0502020104020203" pitchFamily="34" charset="0"/>
              </a:rPr>
              <a:t>nivå.</a:t>
            </a:r>
            <a:endParaRPr lang="sv-SE" sz="2000" dirty="0">
              <a:latin typeface="Gill Sans MT" panose="020B0502020104020203" pitchFamily="34" charset="0"/>
            </a:endParaRPr>
          </a:p>
          <a:p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 Varning: Resultat påverkas även av motståndare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Resultatfokus kan leda till besvikelse trots </a:t>
            </a:r>
            <a:r>
              <a:rPr lang="sv-SE" sz="2000" dirty="0" smtClean="0">
                <a:latin typeface="Gill Sans MT" panose="020B0502020104020203" pitchFamily="34" charset="0"/>
              </a:rPr>
              <a:t>bra insats. Glöm inte prestation.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8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74702" y="1546697"/>
            <a:ext cx="3388415" cy="114300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Prestationsmål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910717" y="2552503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Inriktad på att nå en önskad prestation.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Motståndets insats spelar inte in. Det är din eller ditt lags prestation som är avgörande.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Går med fördel att använda under träningar.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Kan vara svårt att använda för lag vid ovana.</a:t>
            </a:r>
            <a:endParaRPr lang="sv-SE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45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74702" y="1546697"/>
            <a:ext cx="3388415" cy="1143000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Processmål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910717" y="2552503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ill Sans MT" panose="020B0502020104020203" pitchFamily="34" charset="0"/>
              </a:rPr>
              <a:t>Tänkt att vara riktlinjer på vägen mot det större målet.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Gill Sans MT" panose="020B0502020104020203" pitchFamily="34" charset="0"/>
              </a:rPr>
              <a:t>Processmål kan vara utformade både som resultatmål och </a:t>
            </a:r>
            <a:r>
              <a:rPr lang="sv-SE" sz="2000" dirty="0" smtClean="0">
                <a:latin typeface="Gill Sans MT" panose="020B0502020104020203" pitchFamily="34" charset="0"/>
              </a:rPr>
              <a:t>prestationsmål.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 smtClean="0">
              <a:latin typeface="Gill Sans MT" panose="020B0502020104020203" pitchFamily="34" charset="0"/>
            </a:endParaRPr>
          </a:p>
          <a:p>
            <a:r>
              <a:rPr lang="sv-SE" sz="2000" dirty="0" smtClean="0">
                <a:latin typeface="Gill Sans MT" panose="020B0502020104020203" pitchFamily="34" charset="0"/>
              </a:rPr>
              <a:t>Exempel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Ert mål är att vinna serien, då kan ni sätta upp kortsiktiga mål som: ”Få bättre kondition”, ”Lära känna varandra bättre”, ”Vinna minst fyra av dem fem första matcherna”, osv.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/>
            </a:r>
            <a:br>
              <a:rPr lang="sv-SE" sz="2000" dirty="0" smtClean="0">
                <a:latin typeface="Gill Sans MT" panose="020B0502020104020203" pitchFamily="34" charset="0"/>
              </a:rPr>
            </a:br>
            <a:endParaRPr lang="sv-SE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73874" y="876649"/>
            <a:ext cx="10314051" cy="692093"/>
          </a:xfrm>
        </p:spPr>
        <p:txBody>
          <a:bodyPr>
            <a:noAutofit/>
          </a:bodyPr>
          <a:lstStyle/>
          <a:p>
            <a:pPr algn="ctr"/>
            <a:r>
              <a:rPr lang="sv-SE" sz="6000" b="1" dirty="0" smtClean="0">
                <a:latin typeface="Bern Sans CT" pitchFamily="50" charset="0"/>
              </a:rPr>
              <a:t>Resultatmål eller prestationsmål?</a:t>
            </a:r>
            <a:endParaRPr lang="sv-SE" sz="6000" dirty="0">
              <a:latin typeface="Bern Sans CT" pitchFamily="50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054100" y="5891214"/>
            <a:ext cx="9753600" cy="101851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21149839">
            <a:off x="-413313" y="-1348850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/>
          <p:cNvSpPr>
            <a:spLocks noChangeAspect="1"/>
          </p:cNvSpPr>
          <p:nvPr/>
        </p:nvSpPr>
        <p:spPr>
          <a:xfrm rot="21149839">
            <a:off x="411081" y="-1459863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587876" y="1896355"/>
            <a:ext cx="539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latin typeface="Bern Sans CT" pitchFamily="50" charset="0"/>
              </a:rPr>
              <a:t>1. ”Vi ska vinna varje match”</a:t>
            </a:r>
            <a:endParaRPr lang="sv-SE" sz="4000" dirty="0"/>
          </a:p>
        </p:txBody>
      </p:sp>
      <p:sp>
        <p:nvSpPr>
          <p:cNvPr id="11" name="textruta 10"/>
          <p:cNvSpPr txBox="1"/>
          <p:nvPr/>
        </p:nvSpPr>
        <p:spPr>
          <a:xfrm>
            <a:off x="1587873" y="2607849"/>
            <a:ext cx="6757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Bern Sans CT" pitchFamily="50" charset="0"/>
              </a:rPr>
              <a:t>2</a:t>
            </a:r>
            <a:r>
              <a:rPr lang="sv-SE" sz="4000" dirty="0" smtClean="0">
                <a:latin typeface="Bern Sans CT" pitchFamily="50" charset="0"/>
              </a:rPr>
              <a:t>. ”Jag ska klara av att bänka 80 kg”</a:t>
            </a:r>
            <a:endParaRPr lang="sv-SE" sz="4000" dirty="0"/>
          </a:p>
        </p:txBody>
      </p:sp>
      <p:sp>
        <p:nvSpPr>
          <p:cNvPr id="12" name="textruta 11"/>
          <p:cNvSpPr txBox="1"/>
          <p:nvPr/>
        </p:nvSpPr>
        <p:spPr>
          <a:xfrm>
            <a:off x="1587873" y="4734683"/>
            <a:ext cx="7887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latin typeface="Bern Sans CT" pitchFamily="50" charset="0"/>
              </a:rPr>
              <a:t>5. ”i vårt lag ska alla känna sig välkomna”</a:t>
            </a:r>
            <a:endParaRPr lang="sv-SE" sz="4000" dirty="0"/>
          </a:p>
        </p:txBody>
      </p:sp>
      <p:sp>
        <p:nvSpPr>
          <p:cNvPr id="15" name="textruta 14"/>
          <p:cNvSpPr txBox="1"/>
          <p:nvPr/>
        </p:nvSpPr>
        <p:spPr>
          <a:xfrm>
            <a:off x="1587873" y="3321888"/>
            <a:ext cx="9219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latin typeface="Bern Sans CT" pitchFamily="50" charset="0"/>
              </a:rPr>
              <a:t>3. ”Alla mina skott under träningen ska gå på mål”</a:t>
            </a:r>
            <a:endParaRPr lang="sv-SE" sz="4000" dirty="0"/>
          </a:p>
        </p:txBody>
      </p:sp>
      <p:sp>
        <p:nvSpPr>
          <p:cNvPr id="16" name="textruta 15"/>
          <p:cNvSpPr txBox="1"/>
          <p:nvPr/>
        </p:nvSpPr>
        <p:spPr>
          <a:xfrm>
            <a:off x="1587873" y="4026797"/>
            <a:ext cx="9123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latin typeface="Bern Sans CT" pitchFamily="50" charset="0"/>
              </a:rPr>
              <a:t>4</a:t>
            </a:r>
            <a:r>
              <a:rPr lang="sv-SE" sz="4000" dirty="0" smtClean="0">
                <a:latin typeface="Bern Sans CT" pitchFamily="50" charset="0"/>
              </a:rPr>
              <a:t>. ”alla mina skott under träningen ska gå i mål”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609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21308" y="2568673"/>
            <a:ext cx="4652439" cy="1841962"/>
          </a:xfrm>
        </p:spPr>
        <p:txBody>
          <a:bodyPr>
            <a:normAutofit/>
          </a:bodyPr>
          <a:lstStyle/>
          <a:p>
            <a:pPr algn="ctr"/>
            <a:r>
              <a:rPr lang="sv-SE" sz="4000" dirty="0" smtClean="0">
                <a:latin typeface="Bern Sans CT" pitchFamily="50" charset="0"/>
                <a:cs typeface="Bern Sans CT Regular"/>
              </a:rPr>
              <a:t>Vad tror ni är viktigt när ni sätter era mål?</a:t>
            </a:r>
            <a:endParaRPr lang="sv-SE" sz="4000" dirty="0">
              <a:latin typeface="Bern Sans CT" pitchFamily="50" charset="0"/>
              <a:cs typeface="Bern Sans CT Regular"/>
            </a:endParaRPr>
          </a:p>
        </p:txBody>
      </p:sp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1910717" y="1409503"/>
            <a:ext cx="2367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Realistiska men svåra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8849997" y="3135711"/>
            <a:ext cx="2956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Sätt mål för träning, 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inte bara tävling och match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790614" y="3429666"/>
            <a:ext cx="2367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Mätbara. 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När har vi lyckats?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7280548" y="4554934"/>
            <a:ext cx="2852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Se till att målen är tydliga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(skriv ned dem)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5024712" y="1809613"/>
            <a:ext cx="2255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Sätt både långsiktiga och kortsiktiga mål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278204" y="4862710"/>
            <a:ext cx="241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Utvärdera målen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8372922" y="1609558"/>
            <a:ext cx="1760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Motiverande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1077049" y="2610447"/>
            <a:ext cx="2367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Hela laget överens</a:t>
            </a:r>
            <a:endParaRPr lang="sv-SE" sz="2000" dirty="0">
              <a:latin typeface="Gill Sans MT" panose="020B0502020104020203" pitchFamily="34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320037" y="4211501"/>
            <a:ext cx="2487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Tidsatta. 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När ska vi ha lyckats?</a:t>
            </a:r>
            <a:endParaRPr lang="sv-SE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56392" y="1117697"/>
            <a:ext cx="10697353" cy="876402"/>
          </a:xfrm>
        </p:spPr>
        <p:txBody>
          <a:bodyPr>
            <a:noAutofit/>
          </a:bodyPr>
          <a:lstStyle/>
          <a:p>
            <a:pPr algn="ctr"/>
            <a:r>
              <a:rPr lang="sv-SE" sz="6000" dirty="0" smtClean="0">
                <a:latin typeface="Bern Sans CT" pitchFamily="50" charset="0"/>
              </a:rPr>
              <a:t>Sätt upp tre mål inför säsongen</a:t>
            </a:r>
            <a:endParaRPr lang="sv-SE" sz="6000" dirty="0">
              <a:latin typeface="Bern Sans CT" pitchFamily="50" charset="0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1054100" y="5891214"/>
            <a:ext cx="9753600" cy="101851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 rot="21149839">
            <a:off x="-413313" y="-1348850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Rektangel 9"/>
          <p:cNvSpPr>
            <a:spLocks noChangeAspect="1"/>
          </p:cNvSpPr>
          <p:nvPr/>
        </p:nvSpPr>
        <p:spPr>
          <a:xfrm rot="21149839">
            <a:off x="411081" y="-1459863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Pictur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4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2652640" y="225374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ill Sans MT" panose="020B0502020104020203" pitchFamily="34" charset="0"/>
              </a:rPr>
              <a:t>Sätt er en och en och formulera tre stycken mål för det närmsta året. Det kan både vara mål för dig själv och för laget. 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Minst ett mål ska vara ett </a:t>
            </a:r>
            <a:r>
              <a:rPr lang="sv-SE" sz="2000" dirty="0" err="1" smtClean="0">
                <a:latin typeface="Gill Sans MT" panose="020B0502020104020203" pitchFamily="34" charset="0"/>
              </a:rPr>
              <a:t>lagmål</a:t>
            </a:r>
            <a:r>
              <a:rPr lang="sv-SE" sz="2000" dirty="0" smtClean="0">
                <a:latin typeface="Gill Sans MT" panose="020B0502020104020203" pitchFamily="34" charset="0"/>
              </a:rPr>
              <a:t>.</a:t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/>
            </a:r>
            <a:br>
              <a:rPr lang="sv-SE" sz="2000" dirty="0" smtClean="0">
                <a:latin typeface="Gill Sans MT" panose="020B0502020104020203" pitchFamily="34" charset="0"/>
              </a:rPr>
            </a:br>
            <a:r>
              <a:rPr lang="sv-SE" sz="2000" dirty="0" smtClean="0">
                <a:latin typeface="Gill Sans MT" panose="020B0502020104020203" pitchFamily="34" charset="0"/>
              </a:rPr>
              <a:t>Lämna in dina </a:t>
            </a:r>
            <a:r>
              <a:rPr lang="sv-SE" sz="2000" dirty="0" err="1" smtClean="0">
                <a:latin typeface="Gill Sans MT" panose="020B0502020104020203" pitchFamily="34" charset="0"/>
              </a:rPr>
              <a:t>lagmål</a:t>
            </a:r>
            <a:r>
              <a:rPr lang="sv-SE" sz="2000" dirty="0" smtClean="0">
                <a:latin typeface="Gill Sans MT" panose="020B0502020104020203" pitchFamily="34" charset="0"/>
              </a:rPr>
              <a:t> till tränaren. Dina personliga mål kan du behålla för dig själv.</a:t>
            </a:r>
            <a:endParaRPr lang="sv-SE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246</Words>
  <Application>Microsoft Office PowerPoint</Application>
  <PresentationFormat>Bredbild</PresentationFormat>
  <Paragraphs>46</Paragraphs>
  <Slides>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7" baseType="lpstr">
      <vt:lpstr>Angsana New</vt:lpstr>
      <vt:lpstr>Arial</vt:lpstr>
      <vt:lpstr>Bern Sans CT</vt:lpstr>
      <vt:lpstr>Bern Sans CT Regular</vt:lpstr>
      <vt:lpstr>Calibri</vt:lpstr>
      <vt:lpstr>Calibri Light</vt:lpstr>
      <vt:lpstr>Gill Sans MT</vt:lpstr>
      <vt:lpstr>Times New Roman</vt:lpstr>
      <vt:lpstr>Office-tema</vt:lpstr>
      <vt:lpstr>PowerPoint-presentation</vt:lpstr>
      <vt:lpstr>Vad är en målsättning?</vt:lpstr>
      <vt:lpstr>REsultatmål</vt:lpstr>
      <vt:lpstr>Prestationsmål</vt:lpstr>
      <vt:lpstr>Processmål</vt:lpstr>
      <vt:lpstr>Resultatmål eller prestationsmål?</vt:lpstr>
      <vt:lpstr>Vad tror ni är viktigt när ni sätter era mål?</vt:lpstr>
      <vt:lpstr>Sätt upp tre mål inför säsongen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Gren</dc:creator>
  <cp:lastModifiedBy>Johan Gren</cp:lastModifiedBy>
  <cp:revision>17</cp:revision>
  <dcterms:created xsi:type="dcterms:W3CDTF">2017-04-28T07:41:23Z</dcterms:created>
  <dcterms:modified xsi:type="dcterms:W3CDTF">2017-08-24T09:58:13Z</dcterms:modified>
</cp:coreProperties>
</file>