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71" r:id="rId6"/>
    <p:sldId id="272" r:id="rId7"/>
    <p:sldId id="273" r:id="rId8"/>
    <p:sldId id="275" r:id="rId9"/>
    <p:sldId id="264" r:id="rId10"/>
    <p:sldId id="259" r:id="rId11"/>
    <p:sldId id="265" r:id="rId12"/>
    <p:sldId id="260" r:id="rId13"/>
    <p:sldId id="262" r:id="rId14"/>
    <p:sldId id="266" r:id="rId15"/>
    <p:sldId id="267" r:id="rId16"/>
    <p:sldId id="270" r:id="rId17"/>
    <p:sldId id="276" r:id="rId18"/>
    <p:sldId id="268" r:id="rId19"/>
    <p:sldId id="269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2CF4"/>
    <a:srgbClr val="ACA2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582" y="8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52B0F6-CB53-739C-52E5-E7D087D43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FA67462-B9F8-0915-6164-878F866AF4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639FFA-2EA9-94D8-3A45-779F21C0C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822E58D-4723-1192-5BA2-1772CD4A7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C58560-5158-B36F-7756-D4862D501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4343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127457-448B-246F-21A7-0F17E769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5FDC269-42EB-6626-89F0-0977D519A5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72A435-90B0-0A96-8D30-3D5C90054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5DECB4-0F4A-C172-0C4E-A6D64F8E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E804836-AF0E-B57E-E38C-BEED5A560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863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5BD55E4-1013-A357-1C1F-CAFD911EC0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C33C4CC-BBD8-F840-A2D9-40AFBAC3A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3CFAD82-0F0E-BF2C-4C87-23AE61512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727ADD8-262C-B3E2-D453-403EF36B7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B5723-D29F-FB9D-885A-9ACA3139A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223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0E6C89-03D7-954A-76C4-2BAED3136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F79B434-75C3-9203-67E6-34F1FA973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C20EE1F-F933-AE5A-609E-31DC4F831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526DE71-6045-007E-B21E-347AAB318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C300577-F072-ED59-0CAA-20F2C374F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3453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5E3386B-D115-32B4-5E17-FE481D5B9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C2344A-8682-E1D2-554E-0C1FCE505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2C48B32-26A9-4CEE-B83F-67EFA0310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EFA0847-6BA9-B837-EF4C-A95418C37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0688CE7-2918-6F37-F05C-AB8EFB843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574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561577-4F7B-392C-683F-4E4F466E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20D1C6-F9B1-7EE9-4167-3AEC6AFAB5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D5C6C4B-100C-5B78-5495-3043827CDC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42C1F9-78B4-0F2A-B3C5-10978DA35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22F8D0-F588-2391-29FF-F598B46E2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B9E28C-417F-630C-D7BA-8A0C0F5AF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1512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A1A7F7-1912-B21D-DD6C-330494230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756B968-B3B6-F09C-B3D8-6243F0C4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105A5094-EBBA-C2AB-8EB0-C491BABD0B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BF63EBE-8989-1B78-B4F8-340CD3934C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DE4C6C5-061C-9F60-34FD-20CA550B3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9B0D36B-68D2-57F5-1136-857D2709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82557BC-00B4-F0C2-B6D7-72A336859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38CC1BF-41D2-6E46-0CBB-67C2D514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0854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25294D-A452-E0C4-217B-BF4B1C30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DDFBF82-8A60-6DB4-ADEA-58D29512C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0B85F1D8-191D-17C2-3C09-54BD508A5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609D6B1-D563-771E-06B0-6BE41C07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2474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903DBF1-4252-8E38-7A61-E3899B1E3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178E5774-8820-8B84-54B3-976B1C4D1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6A5AD585-AA92-B71F-B149-C9EE4347E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838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BEE0C63-82D0-EA68-2144-DA049AA3F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E6325BA-5483-3FF4-32FF-ED63EE4289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D64948F-F51E-6A3A-EE58-07E6C2C0B7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28C46C2-6ED1-79D6-EF43-11C523E75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38D4306-C9ED-C2C4-951B-0F58320AB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C1FAA09-EDD6-B767-C050-3E7F4B978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313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95F2B3-39B8-45C6-B555-7DC2A6E2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AA7C1477-8875-76AC-43B6-8819047CE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266385-29C6-E5F9-8906-945C5E915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32ECA7C-2C6B-6E23-E055-FE7EAD4FB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B35D9B-459A-2004-B7BF-A9FCD1D4C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C5D085E-42AF-7D1D-ADA0-A5124707C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841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242E388-FE4C-AD52-6049-3195E603C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B0C91F-852B-5510-32D4-C0C8E9210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B8763F-DD2D-B1F1-4D21-F7ED979757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EFE37-8B50-4953-92E8-3B428F8C0069}" type="datetimeFigureOut">
              <a:rPr lang="sv-SE" smtClean="0"/>
              <a:t>2024-03-11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BDCCE51-0800-C0BC-7584-67613443B4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B6FD0C9-0B4F-16EE-78F6-AF9BD593BB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CC24D-863F-427C-9B23-D9C188342A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1199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2D3A7D-14FB-E46E-F7CE-55B15A1E7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6053" y="2832501"/>
            <a:ext cx="9144000" cy="1192998"/>
          </a:xfrm>
        </p:spPr>
        <p:txBody>
          <a:bodyPr>
            <a:normAutofit/>
          </a:bodyPr>
          <a:lstStyle/>
          <a:p>
            <a:r>
              <a:rPr lang="sv-SE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Föräldramöte Ope P-13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34CDAC-04DC-108F-D5F7-8D9845F8D2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2544"/>
            <a:ext cx="9850016" cy="531423"/>
          </a:xfrm>
        </p:spPr>
        <p:txBody>
          <a:bodyPr/>
          <a:lstStyle/>
          <a:p>
            <a:r>
              <a:rPr lang="sv-SE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 IF´s värdegrund: KAMRATSKAP – GLÄDJE - ENGAGEMANG </a:t>
            </a:r>
            <a:endParaRPr lang="sv-S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087977C0-32DD-3012-AAC7-C83C71F125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927" y="1091681"/>
            <a:ext cx="1816768" cy="1828799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D27CCD6B-0640-5792-994C-3191BABD27FE}"/>
              </a:ext>
            </a:extLst>
          </p:cNvPr>
          <p:cNvSpPr txBox="1"/>
          <p:nvPr/>
        </p:nvSpPr>
        <p:spPr>
          <a:xfrm>
            <a:off x="5503178" y="5142451"/>
            <a:ext cx="4437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i="1" dirty="0"/>
              <a:t>Furuparken</a:t>
            </a:r>
          </a:p>
          <a:p>
            <a:r>
              <a:rPr lang="sv-SE" i="1" dirty="0"/>
              <a:t>2024-03-11</a:t>
            </a:r>
          </a:p>
        </p:txBody>
      </p:sp>
    </p:spTree>
    <p:extLst>
      <p:ext uri="{BB962C8B-B14F-4D97-AF65-F5344CB8AC3E}">
        <p14:creationId xmlns:p14="http://schemas.microsoft.com/office/powerpoint/2010/main" val="1016420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E831AA5-F1DD-4308-81E1-D1462E35D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73" y="248157"/>
            <a:ext cx="10515600" cy="859668"/>
          </a:xfrm>
        </p:spPr>
        <p:txBody>
          <a:bodyPr>
            <a:normAutofit/>
          </a:bodyPr>
          <a:lstStyle/>
          <a:p>
            <a:r>
              <a:rPr lang="sv-SE" sz="4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Träningar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5A2C56D-F7E7-6679-E82D-FA527F5CE02D}"/>
              </a:ext>
            </a:extLst>
          </p:cNvPr>
          <p:cNvSpPr txBox="1"/>
          <p:nvPr/>
        </p:nvSpPr>
        <p:spPr>
          <a:xfrm>
            <a:off x="500194" y="1107825"/>
            <a:ext cx="11191612" cy="5129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Planering av träning/match ansvarar Cissi och Erik för. Fysträningen planerar Mats, målvaktsträningen ansvarar Micke och Robert för.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ÖP-Hallen fredagar kl.15.30-16.30 till v.14 (ev. längre om inte Torvallen blir tillgänglig).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Torvallen från v.15-21</a:t>
            </a:r>
          </a:p>
          <a:p>
            <a:pPr marL="288000">
              <a:lnSpc>
                <a:spcPct val="50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Torsdagar 18.30-20.00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30min löpning/fys, 1tim fotbollsträning på plan.</a:t>
            </a:r>
          </a:p>
          <a:p>
            <a:pPr marL="288000">
              <a:lnSpc>
                <a:spcPct val="50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Söndagar 17.30-19.00, 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målvaktsträning 1tim.</a:t>
            </a:r>
          </a:p>
          <a:p>
            <a:pPr marL="288000">
              <a:lnSpc>
                <a:spcPct val="50000"/>
              </a:lnSpc>
              <a:spcAft>
                <a:spcPts val="800"/>
              </a:spcAft>
            </a:pPr>
            <a:endParaRPr lang="sv-SE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Sportfältet/Torvallen v.22-39. Träning 2 gånger/vecka med fys/målvaktsträning/fotbollsträning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Sommaruppehåll v.28-31 (8/7-4/8)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Säsongsavslutning mitten/slutet av september. Eventuellt erbjuds träningar därefter för de som vill/kan.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Kallelser går ut via Laget.se, vi kommer att kalla till träningstiden inkl samlingstid före och efter.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 ni lämnar träning eller match tidigare</a:t>
            </a:r>
            <a:r>
              <a:rPr lang="sv-SE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måste ni säga till en tränare. Detta för spelarens säkerhet.</a:t>
            </a:r>
          </a:p>
        </p:txBody>
      </p:sp>
    </p:spTree>
    <p:extLst>
      <p:ext uri="{BB962C8B-B14F-4D97-AF65-F5344CB8AC3E}">
        <p14:creationId xmlns:p14="http://schemas.microsoft.com/office/powerpoint/2010/main" val="272791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20516-5240-2E82-EE63-08F58E68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4462" y="2402017"/>
            <a:ext cx="5198706" cy="1325563"/>
          </a:xfrm>
        </p:spPr>
        <p:txBody>
          <a:bodyPr>
            <a:noAutofit/>
          </a:bodyPr>
          <a:lstStyle/>
          <a:p>
            <a:r>
              <a:rPr lang="sv-SE" sz="6000" b="1" dirty="0">
                <a:solidFill>
                  <a:schemeClr val="bg1"/>
                </a:solidFill>
              </a:rPr>
              <a:t>Matcher</a:t>
            </a:r>
          </a:p>
        </p:txBody>
      </p:sp>
    </p:spTree>
    <p:extLst>
      <p:ext uri="{BB962C8B-B14F-4D97-AF65-F5344CB8AC3E}">
        <p14:creationId xmlns:p14="http://schemas.microsoft.com/office/powerpoint/2010/main" val="1916341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3CDA93-5F29-548C-F07C-AA11055C6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725"/>
          </a:xfrm>
        </p:spPr>
        <p:txBody>
          <a:bodyPr>
            <a:normAutofit/>
          </a:bodyPr>
          <a:lstStyle/>
          <a:p>
            <a:r>
              <a:rPr lang="sv-SE" sz="4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CFAAED-7C3C-FD8A-0ADD-F826E00EA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5239544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3 lag är anmälda till seriespel och 2 tränare per lag.</a:t>
            </a:r>
          </a:p>
          <a:p>
            <a:pPr marL="0" indent="0">
              <a:buNone/>
            </a:pPr>
            <a:endParaRPr lang="sv-SE" sz="8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pelarna </a:t>
            </a: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delas in i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grupper, vi kallar </a:t>
            </a:r>
            <a:r>
              <a:rPr lang="sv-SE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två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grupper till varje match. Samma som ifjol och det gav en bra variation på lagindelningen. Grupperna görs också om efter halva säsongen, vilket bidrar till ännu mer variation.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 spelarna är fördelad gruppvis gör att vi kan mixa lagen löpande men ändå ha en struktur på mixen av spelartyper, positioner osv. Alla spelare kommer att kallas till </a:t>
            </a:r>
            <a:r>
              <a:rPr lang="sv-SE" sz="20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lika många </a:t>
            </a:r>
            <a:r>
              <a:rPr lang="sv-SE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 under förutsättning att spelaren genomför träning kontinuerligt.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800" dirty="0"/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Vid sammandrag spelar samma lag tillsammans hela dagen.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>
                <a:latin typeface="Calibri" panose="020F0502020204030204" pitchFamily="34" charset="0"/>
                <a:cs typeface="Times New Roman" panose="02020603050405020304" pitchFamily="18" charset="0"/>
              </a:rPr>
              <a:t> Lagindelning görs gemensamt av Erik och Cissi.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000" dirty="0"/>
              <a:t> Vi kallar till matcher via Laget.se, viktigt att svara på anmälan för att spela. </a:t>
            </a:r>
          </a:p>
        </p:txBody>
      </p:sp>
    </p:spTree>
    <p:extLst>
      <p:ext uri="{BB962C8B-B14F-4D97-AF65-F5344CB8AC3E}">
        <p14:creationId xmlns:p14="http://schemas.microsoft.com/office/powerpoint/2010/main" val="195462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111B96-1B6A-3BB3-E1FD-F7883EA4F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16404"/>
            <a:ext cx="10772163" cy="125834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mot 7 serien för Pojkar 11 år kommer att arrangeras genom fyra-fem veckomatcher och två sammandrag på våren och fyra-fem veckomatcher och två sammandrag på hösten.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Motståndet lottas av JHFF </a:t>
            </a:r>
          </a:p>
          <a:p>
            <a:pPr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6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sv-SE" sz="6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Rubrik 1">
            <a:extLst>
              <a:ext uri="{FF2B5EF4-FFF2-40B4-BE49-F238E27FC236}">
                <a16:creationId xmlns:a16="http://schemas.microsoft.com/office/drawing/2014/main" id="{5280AE05-C4EA-B276-900B-6A0F24D76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8725"/>
          </a:xfrm>
        </p:spPr>
        <p:txBody>
          <a:bodyPr>
            <a:normAutofit/>
          </a:bodyPr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 - seriespel</a:t>
            </a:r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39A57DF5-4EEA-D1A1-5AE6-98F9F5F2C45A}"/>
              </a:ext>
            </a:extLst>
          </p:cNvPr>
          <p:cNvSpPr txBox="1"/>
          <p:nvPr/>
        </p:nvSpPr>
        <p:spPr>
          <a:xfrm>
            <a:off x="838199" y="2609474"/>
            <a:ext cx="3524076" cy="12064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Veckomatcher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Speltid: 3x20min</a:t>
            </a:r>
          </a:p>
          <a:p>
            <a:pPr marL="0" indent="0">
              <a:spcAft>
                <a:spcPts val="800"/>
              </a:spcAft>
              <a:buNone/>
            </a:pPr>
            <a:r>
              <a:rPr lang="sv-SE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otståndet är uppdelat geografiskt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8A0F2383-B9B5-31D7-9E3E-AB8FBDE040CE}"/>
              </a:ext>
            </a:extLst>
          </p:cNvPr>
          <p:cNvSpPr txBox="1"/>
          <p:nvPr/>
        </p:nvSpPr>
        <p:spPr>
          <a:xfrm>
            <a:off x="4664278" y="2609474"/>
            <a:ext cx="7625594" cy="3262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20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Sammandrag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Speltid: 3x15min. Målsättningen är minst 2 matcher/lag/sammandrag</a:t>
            </a:r>
            <a:endParaRPr lang="sv-S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Tanken med sammandragen är att möta andra lag än under veckomatcherna</a:t>
            </a:r>
          </a:p>
          <a:p>
            <a:pPr indent="0">
              <a:lnSpc>
                <a:spcPct val="50000"/>
              </a:lnSpc>
              <a:spcAft>
                <a:spcPts val="800"/>
              </a:spcAft>
              <a:buNone/>
            </a:pPr>
            <a:endParaRPr lang="sv-SE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JHFF´s </a:t>
            </a:r>
            <a:r>
              <a:rPr lang="sv-SE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förslag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på datum: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Vår: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8-9/6 och 29-30/6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Höst</a:t>
            </a: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10-11/8 och 31/8-1/9 (vi kommer att försöka skjuta upp 10-11/8)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sv-S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Ändring av datum kan ske vid överenskommelse mellan lagen. Vi har lagt önskemål på att få arrangera ett gemensamt sammandrag för våra lag.</a:t>
            </a:r>
          </a:p>
        </p:txBody>
      </p:sp>
      <p:pic>
        <p:nvPicPr>
          <p:cNvPr id="8" name="Bildobjekt 7" descr="En bild som visar clipart, fotboll&#10;&#10;Automatiskt genererad beskrivning">
            <a:extLst>
              <a:ext uri="{FF2B5EF4-FFF2-40B4-BE49-F238E27FC236}">
                <a16:creationId xmlns:a16="http://schemas.microsoft.com/office/drawing/2014/main" id="{45938689-EB17-0025-0BEB-E352DE52D85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993" y="4825241"/>
            <a:ext cx="1077365" cy="1054615"/>
          </a:xfrm>
          <a:prstGeom prst="rect">
            <a:avLst/>
          </a:prstGeom>
        </p:spPr>
      </p:pic>
      <p:cxnSp>
        <p:nvCxnSpPr>
          <p:cNvPr id="10" name="Rak koppling 9">
            <a:extLst>
              <a:ext uri="{FF2B5EF4-FFF2-40B4-BE49-F238E27FC236}">
                <a16:creationId xmlns:a16="http://schemas.microsoft.com/office/drawing/2014/main" id="{1F9E8070-30AE-20F2-A95A-33BA34DD6F4F}"/>
              </a:ext>
            </a:extLst>
          </p:cNvPr>
          <p:cNvCxnSpPr>
            <a:cxnSpLocks/>
          </p:cNvCxnSpPr>
          <p:nvPr/>
        </p:nvCxnSpPr>
        <p:spPr>
          <a:xfrm>
            <a:off x="935993" y="2474752"/>
            <a:ext cx="1041780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302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3B191D-0C25-7371-1740-E81360937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Cuper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094EAE5-3D44-0999-0B93-685FE9FD5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399"/>
            <a:ext cx="10805719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0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Valhalla cup (Lövsta 11-12 maj)</a:t>
            </a:r>
          </a:p>
          <a:p>
            <a:pPr marL="0" indent="0">
              <a:buNone/>
            </a:pPr>
            <a:r>
              <a:rPr lang="sv-SE" sz="2000" dirty="0"/>
              <a:t>Anmälningsavgift: Ingen avgift. </a:t>
            </a:r>
            <a:r>
              <a:rPr lang="sv-SE" sz="2000" i="1" dirty="0"/>
              <a:t>Tas av lagkassan på ca. 800 kr/lag</a:t>
            </a:r>
          </a:p>
          <a:p>
            <a:pPr marL="0" indent="0">
              <a:buNone/>
            </a:pPr>
            <a:r>
              <a:rPr lang="sv-SE" sz="2000" dirty="0"/>
              <a:t>Antal lag: 3 </a:t>
            </a:r>
            <a:r>
              <a:rPr lang="sv-SE" sz="2000" dirty="0" err="1"/>
              <a:t>st</a:t>
            </a:r>
            <a:endParaRPr lang="sv-SE" sz="2000" dirty="0"/>
          </a:p>
          <a:p>
            <a:pPr marL="0" indent="0">
              <a:buNone/>
            </a:pPr>
            <a:r>
              <a:rPr lang="sv-SE" sz="2000" dirty="0"/>
              <a:t>Bra uppstart för säsongen, vi deltar en av dagarna och spelar 3 </a:t>
            </a:r>
            <a:r>
              <a:rPr lang="sv-SE" sz="2000" dirty="0" err="1"/>
              <a:t>st</a:t>
            </a:r>
            <a:r>
              <a:rPr lang="sv-SE" sz="2000" dirty="0"/>
              <a:t> matcher/lag.</a:t>
            </a:r>
          </a:p>
          <a:p>
            <a:pPr marL="0" indent="0">
              <a:buNone/>
            </a:pPr>
            <a:endParaRPr lang="sv-SE" sz="2000" b="1" dirty="0">
              <a:solidFill>
                <a:srgbClr val="0070C0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0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Storsjöcupen (3-6 juli)</a:t>
            </a:r>
          </a:p>
          <a:p>
            <a:pPr marL="0" indent="0">
              <a:buNone/>
            </a:pPr>
            <a:r>
              <a:rPr lang="sv-SE" sz="2000" dirty="0"/>
              <a:t>Anmälningsavgift: Ingen avgift. </a:t>
            </a:r>
            <a:r>
              <a:rPr lang="sv-SE" sz="2000" i="1" dirty="0"/>
              <a:t>Tas av lagkassan på 12 000 kr samt att OPE IF betalar 1 500 kr/lag.</a:t>
            </a:r>
          </a:p>
          <a:p>
            <a:pPr marL="0" indent="0">
              <a:buNone/>
            </a:pPr>
            <a:r>
              <a:rPr lang="sv-SE" sz="2000" dirty="0"/>
              <a:t>Antal lag: 3 </a:t>
            </a:r>
            <a:r>
              <a:rPr lang="sv-SE" sz="2000" dirty="0" err="1"/>
              <a:t>st</a:t>
            </a:r>
            <a:endParaRPr lang="sv-SE" sz="2000" dirty="0"/>
          </a:p>
          <a:p>
            <a:pPr marL="0" indent="0">
              <a:buNone/>
            </a:pPr>
            <a:endParaRPr lang="sv-SE" sz="2000" b="1" dirty="0">
              <a:solidFill>
                <a:srgbClr val="0070C0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20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Hudik cup (14-16 juni)</a:t>
            </a:r>
          </a:p>
          <a:p>
            <a:pPr marL="0" indent="0">
              <a:buNone/>
            </a:pPr>
            <a:r>
              <a:rPr lang="sv-SE" sz="2000" dirty="0"/>
              <a:t>Anmälningsavgift: ca. 2 000 kr/spelare </a:t>
            </a:r>
          </a:p>
          <a:p>
            <a:pPr marL="0" indent="0">
              <a:buNone/>
            </a:pPr>
            <a:r>
              <a:rPr lang="sv-SE" sz="2000" dirty="0"/>
              <a:t>Antal lag: 2 </a:t>
            </a:r>
            <a:r>
              <a:rPr lang="sv-SE" sz="2000" dirty="0" err="1"/>
              <a:t>st</a:t>
            </a:r>
            <a:endParaRPr lang="sv-SE" sz="2000" dirty="0"/>
          </a:p>
          <a:p>
            <a:pPr marL="0" indent="0">
              <a:buNone/>
            </a:pPr>
            <a:endParaRPr lang="sv-SE" sz="2000" b="1" dirty="0">
              <a:solidFill>
                <a:srgbClr val="0070C0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66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20516-5240-2E82-EE63-08F58E68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9388" y="2495323"/>
            <a:ext cx="9041364" cy="1325563"/>
          </a:xfrm>
        </p:spPr>
        <p:txBody>
          <a:bodyPr>
            <a:noAutofit/>
          </a:bodyPr>
          <a:lstStyle/>
          <a:p>
            <a:r>
              <a:rPr lang="sv-SE" sz="6000" b="1" dirty="0">
                <a:solidFill>
                  <a:schemeClr val="bg1"/>
                </a:solidFill>
              </a:rPr>
              <a:t>Arbetsinsatser/Försäljning</a:t>
            </a:r>
          </a:p>
        </p:txBody>
      </p:sp>
    </p:spTree>
    <p:extLst>
      <p:ext uri="{BB962C8B-B14F-4D97-AF65-F5344CB8AC3E}">
        <p14:creationId xmlns:p14="http://schemas.microsoft.com/office/powerpoint/2010/main" val="3574598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425C46-D0EA-0070-186D-7FB5660FD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189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sz="36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Arbetsinsatser och försäljningsinsatser fördelat från OPE IF är obligatoriska. </a:t>
            </a:r>
          </a:p>
          <a:p>
            <a:pPr marL="0" indent="0">
              <a:buNone/>
            </a:pPr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Vem som får i uppgift att göra vad fördelas ut av föräldraansvariga.</a:t>
            </a:r>
          </a:p>
          <a:p>
            <a:pPr marL="0" indent="0">
              <a:buNone/>
            </a:pPr>
            <a:endParaRPr lang="sv-SE" sz="3600" b="1" dirty="0">
              <a:solidFill>
                <a:srgbClr val="0070C0"/>
              </a:solidFill>
              <a:latin typeface="Calibri" panose="020F0502020204030204" pitchFamily="34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v-SE" sz="36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Dessa insatser ska bekosta planhyror (träning/match) samt domaravgifter för vårat lag. Även material.</a:t>
            </a:r>
          </a:p>
          <a:p>
            <a:pPr marL="0" indent="0">
              <a:buNone/>
            </a:pPr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Vissa insatser ger en liten summa till lagkassan också.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74989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3DF948-D590-7D8E-5064-409E8DF5A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Lagkassa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9135FF0F-7D19-385E-65D7-5893FD97A2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918484"/>
              </p:ext>
            </p:extLst>
          </p:nvPr>
        </p:nvGraphicFramePr>
        <p:xfrm>
          <a:off x="1000155" y="2523299"/>
          <a:ext cx="7111999" cy="1854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069">
                  <a:extLst>
                    <a:ext uri="{9D8B030D-6E8A-4147-A177-3AD203B41FA5}">
                      <a16:colId xmlns:a16="http://schemas.microsoft.com/office/drawing/2014/main" val="377337987"/>
                    </a:ext>
                  </a:extLst>
                </a:gridCol>
                <a:gridCol w="3405930">
                  <a:extLst>
                    <a:ext uri="{9D8B030D-6E8A-4147-A177-3AD203B41FA5}">
                      <a16:colId xmlns:a16="http://schemas.microsoft.com/office/drawing/2014/main" val="1523376918"/>
                    </a:ext>
                  </a:extLst>
                </a:gridCol>
              </a:tblGrid>
              <a:tr h="370903"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Uppstartsträff med övernattning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Ca. 4 000 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24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Valhalla cup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Ca. 2 400 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1429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Storsjöcupen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Ca. 12 000 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401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Avslutning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Ca. 2 000 kr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52394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Totalt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b="1" dirty="0"/>
                        <a:t>Ca. 20 400 kr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83988"/>
                  </a:ext>
                </a:extLst>
              </a:tr>
            </a:tbl>
          </a:graphicData>
        </a:graphic>
      </p:graphicFrame>
      <p:sp>
        <p:nvSpPr>
          <p:cNvPr id="5" name="textruta 4">
            <a:extLst>
              <a:ext uri="{FF2B5EF4-FFF2-40B4-BE49-F238E27FC236}">
                <a16:creationId xmlns:a16="http://schemas.microsoft.com/office/drawing/2014/main" id="{D4CFCC52-0516-AC6B-2277-56A1DE29AF42}"/>
              </a:ext>
            </a:extLst>
          </p:cNvPr>
          <p:cNvSpPr txBox="1"/>
          <p:nvPr/>
        </p:nvSpPr>
        <p:spPr>
          <a:xfrm>
            <a:off x="939567" y="1845383"/>
            <a:ext cx="5156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>
                <a:latin typeface="Calibri" panose="020F0502020204030204" pitchFamily="34" charset="0"/>
                <a:cs typeface="Times New Roman" panose="02020603050405020304" pitchFamily="18" charset="0"/>
              </a:rPr>
              <a:t>Saldo januari 2024: 30 000 kr</a:t>
            </a:r>
          </a:p>
        </p:txBody>
      </p:sp>
    </p:spTree>
    <p:extLst>
      <p:ext uri="{BB962C8B-B14F-4D97-AF65-F5344CB8AC3E}">
        <p14:creationId xmlns:p14="http://schemas.microsoft.com/office/powerpoint/2010/main" val="4259237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9625DB-096C-10B7-9714-0BE74662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Arbetsinsatser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1B584EAD-6A54-B50A-743B-B206DAF76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7470182"/>
              </p:ext>
            </p:extLst>
          </p:nvPr>
        </p:nvGraphicFramePr>
        <p:xfrm>
          <a:off x="838200" y="1472081"/>
          <a:ext cx="10888910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51428">
                  <a:extLst>
                    <a:ext uri="{9D8B030D-6E8A-4147-A177-3AD203B41FA5}">
                      <a16:colId xmlns:a16="http://schemas.microsoft.com/office/drawing/2014/main" val="3503595685"/>
                    </a:ext>
                  </a:extLst>
                </a:gridCol>
                <a:gridCol w="3137482">
                  <a:extLst>
                    <a:ext uri="{9D8B030D-6E8A-4147-A177-3AD203B41FA5}">
                      <a16:colId xmlns:a16="http://schemas.microsoft.com/office/drawing/2014/main" val="2370022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Arbetsinsatser fördelat från OPE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20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Bingo på Furuparken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tillfällen och 5 vuxna/tillfälle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/>
                        <a:t>2/6 och 28/7</a:t>
                      </a:r>
                    </a:p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02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Matchvärdar på A-lagsmatcher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tillfällen, 8 bollkallar och 1 vuxen per gång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14/6 (ska vi försöka byta) och 25/8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63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Storsjöyran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vuxna och uppgifter meddelas senare. De som ska arbeta inbjuds till möte en vecka innan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26-28 juli (ca. 17.00-02.00)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573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Storsjöcupen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förälder till varje barn som deltar ska arbeta. Uppgifterna tilldelas närmare cupen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3-6/6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1062057"/>
                  </a:ext>
                </a:extLst>
              </a:tr>
            </a:tbl>
          </a:graphicData>
        </a:graphic>
      </p:graphicFrame>
      <p:graphicFrame>
        <p:nvGraphicFramePr>
          <p:cNvPr id="5" name="Tabell 5">
            <a:extLst>
              <a:ext uri="{FF2B5EF4-FFF2-40B4-BE49-F238E27FC236}">
                <a16:creationId xmlns:a16="http://schemas.microsoft.com/office/drawing/2014/main" id="{C0FF7FCC-7441-6E02-4D4B-2D8A3EE901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371615"/>
              </p:ext>
            </p:extLst>
          </p:nvPr>
        </p:nvGraphicFramePr>
        <p:xfrm>
          <a:off x="838200" y="4777535"/>
          <a:ext cx="1088122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60516">
                  <a:extLst>
                    <a:ext uri="{9D8B030D-6E8A-4147-A177-3AD203B41FA5}">
                      <a16:colId xmlns:a16="http://schemas.microsoft.com/office/drawing/2014/main" val="2510533365"/>
                    </a:ext>
                  </a:extLst>
                </a:gridCol>
                <a:gridCol w="3120704">
                  <a:extLst>
                    <a:ext uri="{9D8B030D-6E8A-4147-A177-3AD203B41FA5}">
                      <a16:colId xmlns:a16="http://schemas.microsoft.com/office/drawing/2014/main" val="33723249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Arbetsinsats P-13 (önskemål inlämnat till JHFF)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bg1"/>
                          </a:solidFill>
                        </a:rPr>
                        <a:t> Datum</a:t>
                      </a: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770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>
                          <a:solidFill>
                            <a:schemeClr val="tx1"/>
                          </a:solidFill>
                        </a:rPr>
                        <a:t>Sammandrag en matchdag – alla intäkter går till vår lagkassa</a:t>
                      </a:r>
                    </a:p>
                    <a:p>
                      <a:r>
                        <a:rPr lang="sv-SE" sz="1600" b="0" dirty="0">
                          <a:solidFill>
                            <a:schemeClr val="tx1"/>
                          </a:solidFill>
                        </a:rPr>
                        <a:t>Grilla hamburgare, stå i kiosk, baka mm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v-SE" dirty="0">
                          <a:solidFill>
                            <a:schemeClr val="tx1"/>
                          </a:solidFill>
                        </a:rPr>
                        <a:t>Datum ej klart (vi har lagt önskemål på helgen 8-9/6)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818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575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9625DB-096C-10B7-9714-0BE74662A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169"/>
            <a:ext cx="10515600" cy="822121"/>
          </a:xfrm>
        </p:spPr>
        <p:txBody>
          <a:bodyPr/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Försäljningsinsatser</a:t>
            </a:r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1B584EAD-6A54-B50A-743B-B206DAF760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8491"/>
              </p:ext>
            </p:extLst>
          </p:nvPr>
        </p:nvGraphicFramePr>
        <p:xfrm>
          <a:off x="838200" y="998290"/>
          <a:ext cx="1088122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3738">
                  <a:extLst>
                    <a:ext uri="{9D8B030D-6E8A-4147-A177-3AD203B41FA5}">
                      <a16:colId xmlns:a16="http://schemas.microsoft.com/office/drawing/2014/main" val="3503595685"/>
                    </a:ext>
                  </a:extLst>
                </a:gridCol>
                <a:gridCol w="3137482">
                  <a:extLst>
                    <a:ext uri="{9D8B030D-6E8A-4147-A177-3AD203B41FA5}">
                      <a16:colId xmlns:a16="http://schemas.microsoft.com/office/drawing/2014/main" val="2370022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err="1"/>
                        <a:t>Försöljningsinsatser</a:t>
                      </a:r>
                      <a:r>
                        <a:rPr lang="sv-SE" dirty="0"/>
                        <a:t> fördelat från OPE 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Datum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20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OPE-häften</a:t>
                      </a:r>
                    </a:p>
                    <a:p>
                      <a:r>
                        <a:rPr lang="sv-SE" sz="1600" dirty="0"/>
                        <a:t>3 häften/spelare kvitteras ut av målsman. Givetvis får man sälja fler. Ca. 20 kr/lott går till lagkassan.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Vår och höst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02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Bingolotter till uppesittarkvällen 23/12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lotter/spelare men max 20 per familj, kvitteras ut av förälder. Även spelare som endast genomför vårterminen ska sälja lotter. Ca. 8 kr/lott går till lagkassan.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November-december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14637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Prenumerationslotteri – JOYNA (från Folkspel)</a:t>
                      </a:r>
                    </a:p>
                    <a:p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Varje spelare ska sälja minst en prenumeration till en kostnad av 40 kr/vecka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 säljaktivitet för att minska andra försäljningsinsatser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sv-SE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För varje såld prenumeration tjänar lagkassan ca. 300 kr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April och framåt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57397"/>
                  </a:ext>
                </a:extLst>
              </a:tr>
            </a:tbl>
          </a:graphicData>
        </a:graphic>
      </p:graphicFrame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BC6B7613-5187-D5CE-5D0C-6BCD8D77B2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3337504"/>
              </p:ext>
            </p:extLst>
          </p:nvPr>
        </p:nvGraphicFramePr>
        <p:xfrm>
          <a:off x="838200" y="4614440"/>
          <a:ext cx="10881220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3738">
                  <a:extLst>
                    <a:ext uri="{9D8B030D-6E8A-4147-A177-3AD203B41FA5}">
                      <a16:colId xmlns:a16="http://schemas.microsoft.com/office/drawing/2014/main" val="2387873185"/>
                    </a:ext>
                  </a:extLst>
                </a:gridCol>
                <a:gridCol w="3137482">
                  <a:extLst>
                    <a:ext uri="{9D8B030D-6E8A-4147-A177-3AD203B41FA5}">
                      <a16:colId xmlns:a16="http://schemas.microsoft.com/office/drawing/2014/main" val="2543415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Frivillig försäljningsinsats P-13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8897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Bingolotto till Påskdagen 31/3</a:t>
                      </a:r>
                    </a:p>
                    <a:p>
                      <a:r>
                        <a:rPr lang="sv-SE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Frivilligt antal och om vi ska sälja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Mars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3132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Övriga säljinsatser till vår lagkassa?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421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Säljinsats till Hudik cup?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19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149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3EDA1B-CDF7-05B2-D35F-44222683F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0727"/>
            <a:ext cx="10515600" cy="818233"/>
          </a:xfrm>
        </p:spPr>
        <p:txBody>
          <a:bodyPr>
            <a:normAutofit/>
          </a:bodyPr>
          <a:lstStyle/>
          <a:p>
            <a:r>
              <a:rPr lang="sv-SE" sz="4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Dagordning</a:t>
            </a:r>
            <a:endParaRPr lang="sv-SE" sz="48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502D69-8946-197C-7A8E-8D7DDA578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8787"/>
            <a:ext cx="10515600" cy="4306729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 ledargruppen</a:t>
            </a: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Laganda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Träningar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Matcher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Cuper</a:t>
            </a:r>
            <a:endParaRPr lang="sv-S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v-S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Arbetsinsatser och försäljning</a:t>
            </a:r>
          </a:p>
        </p:txBody>
      </p:sp>
      <p:pic>
        <p:nvPicPr>
          <p:cNvPr id="4" name="Bildobjekt 3" descr="En bild som visar clipart, fotboll&#10;&#10;Automatiskt genererad beskrivning">
            <a:extLst>
              <a:ext uri="{FF2B5EF4-FFF2-40B4-BE49-F238E27FC236}">
                <a16:creationId xmlns:a16="http://schemas.microsoft.com/office/drawing/2014/main" id="{447D7881-CB5A-E299-ACF6-9F2D6D86B5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5435" y="5127765"/>
            <a:ext cx="1077365" cy="1054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828304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20516-5240-2E82-EE63-08F58E68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3194" y="2386095"/>
            <a:ext cx="5198706" cy="1325563"/>
          </a:xfrm>
        </p:spPr>
        <p:txBody>
          <a:bodyPr>
            <a:noAutofit/>
          </a:bodyPr>
          <a:lstStyle/>
          <a:p>
            <a:r>
              <a:rPr lang="sv-SE" sz="6000" b="1" dirty="0">
                <a:solidFill>
                  <a:schemeClr val="bg1"/>
                </a:solidFill>
              </a:rPr>
              <a:t>Ledare </a:t>
            </a:r>
          </a:p>
        </p:txBody>
      </p:sp>
    </p:spTree>
    <p:extLst>
      <p:ext uri="{BB962C8B-B14F-4D97-AF65-F5344CB8AC3E}">
        <p14:creationId xmlns:p14="http://schemas.microsoft.com/office/powerpoint/2010/main" val="351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DF41FA-DFE9-8AC5-DD5E-D59079289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8288"/>
            <a:ext cx="10515600" cy="733833"/>
          </a:xfrm>
        </p:spPr>
        <p:txBody>
          <a:bodyPr>
            <a:normAutofit fontScale="90000"/>
          </a:bodyPr>
          <a:lstStyle/>
          <a:p>
            <a:r>
              <a:rPr lang="sv-SE" sz="4800" b="1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Ledare 2024</a:t>
            </a:r>
            <a:endParaRPr lang="sv-SE" dirty="0"/>
          </a:p>
        </p:txBody>
      </p:sp>
      <p:graphicFrame>
        <p:nvGraphicFramePr>
          <p:cNvPr id="4" name="Tabell 4">
            <a:extLst>
              <a:ext uri="{FF2B5EF4-FFF2-40B4-BE49-F238E27FC236}">
                <a16:creationId xmlns:a16="http://schemas.microsoft.com/office/drawing/2014/main" id="{C427B0E0-6243-192D-EE4D-270222E6C9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115295"/>
              </p:ext>
            </p:extLst>
          </p:nvPr>
        </p:nvGraphicFramePr>
        <p:xfrm>
          <a:off x="922090" y="912613"/>
          <a:ext cx="7341066" cy="558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5253">
                  <a:extLst>
                    <a:ext uri="{9D8B030D-6E8A-4147-A177-3AD203B41FA5}">
                      <a16:colId xmlns:a16="http://schemas.microsoft.com/office/drawing/2014/main" val="1399746025"/>
                    </a:ext>
                  </a:extLst>
                </a:gridCol>
                <a:gridCol w="2885813">
                  <a:extLst>
                    <a:ext uri="{9D8B030D-6E8A-4147-A177-3AD203B41FA5}">
                      <a16:colId xmlns:a16="http://schemas.microsoft.com/office/drawing/2014/main" val="29591001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sz="2000" dirty="0"/>
                        <a:t>Roll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000" dirty="0"/>
                        <a:t>Namn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2329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Huvudtränare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Cecilia ”Cissi” Hallberg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5606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 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Erik Larsson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745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 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Gunnar Bye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474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 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Jonas Persson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80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 tränare/ stöd fys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Artur Poznanski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3082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Fystränare/ass 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Mats Larsson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601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 tränare/målvaktstränare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Mikael ”Micke” Nordling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8694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Målvaktstränare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Robert Karlsson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8994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Trygghetsansvarig/ ass tränare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Liselott Englund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071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Lagledare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Josefine Benerfalk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1745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Materialare/Sjukvårds- och föräldraansvarig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 Björk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3059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Föräldraansvarig, samordnare	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/>
                        <a:t>Sandra Hedman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5213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Föräldraansvarig, stöd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Maria Berg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743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/>
                        <a:t>Lagkassör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Tobias Nykänen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416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447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20516-5240-2E82-EE63-08F58E68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4357" y="2537268"/>
            <a:ext cx="4251078" cy="1325563"/>
          </a:xfrm>
        </p:spPr>
        <p:txBody>
          <a:bodyPr>
            <a:noAutofit/>
          </a:bodyPr>
          <a:lstStyle/>
          <a:p>
            <a:r>
              <a:rPr lang="sv-SE" sz="6000" b="1" dirty="0">
                <a:solidFill>
                  <a:schemeClr val="bg1"/>
                </a:solidFill>
              </a:rPr>
              <a:t>Laganda</a:t>
            </a:r>
          </a:p>
        </p:txBody>
      </p:sp>
    </p:spTree>
    <p:extLst>
      <p:ext uri="{BB962C8B-B14F-4D97-AF65-F5344CB8AC3E}">
        <p14:creationId xmlns:p14="http://schemas.microsoft.com/office/powerpoint/2010/main" val="350231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CEC408-2120-74E4-957A-5D42FDC9D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sz="48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Fair Play och ALM-trädet </a:t>
            </a:r>
            <a:r>
              <a:rPr lang="sv-SE" sz="22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(ansträngning/lärande/misslyckande)</a:t>
            </a:r>
            <a:br>
              <a:rPr lang="sv-SE" sz="2000" dirty="0"/>
            </a:br>
            <a:endParaRPr lang="sv-SE" sz="4800" b="1" dirty="0">
              <a:solidFill>
                <a:srgbClr val="0070C0"/>
              </a:solidFill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1CF77552-6146-39D5-D906-354896A0FAFB}"/>
              </a:ext>
            </a:extLst>
          </p:cNvPr>
          <p:cNvSpPr txBox="1"/>
          <p:nvPr/>
        </p:nvSpPr>
        <p:spPr>
          <a:xfrm>
            <a:off x="838200" y="1308683"/>
            <a:ext cx="10411437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chemeClr val="dk1"/>
                </a:solidFill>
              </a:rPr>
              <a:t>För att vi ska må bra och utvecklas som fotbollsspelare är det viktigt att vi arbetar med:</a:t>
            </a:r>
          </a:p>
          <a:p>
            <a:endParaRPr lang="sv-SE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Skapa laganda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Fylla på må-bra-kontot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Idrottens värdegrunder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Fokus på det positiva (ansträngningen, lärandet, att det är okej att misslyckas)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Hitta en miljö där vi trivs tillsammans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Berömma och höja varandra (alla mår bättre, presterar bättre, utvecklas och har roligt)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Domarnas beslut respekteras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Spelarna är alltid lagkamrater, både på och utanför planen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200" dirty="0">
                <a:solidFill>
                  <a:schemeClr val="dk1"/>
                </a:solidFill>
              </a:rPr>
              <a:t>Beteendet som fult spel, efterslängare och nedvärderande snack accepteras inte. Varken mot sig själv, eller till medspelare eller motspelare</a:t>
            </a:r>
          </a:p>
        </p:txBody>
      </p:sp>
    </p:spTree>
    <p:extLst>
      <p:ext uri="{BB962C8B-B14F-4D97-AF65-F5344CB8AC3E}">
        <p14:creationId xmlns:p14="http://schemas.microsoft.com/office/powerpoint/2010/main" val="407978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BD7A801F-2110-8A44-2A07-F2B5F7F9EC1F}"/>
              </a:ext>
            </a:extLst>
          </p:cNvPr>
          <p:cNvSpPr txBox="1"/>
          <p:nvPr/>
        </p:nvSpPr>
        <p:spPr>
          <a:xfrm>
            <a:off x="989901" y="216437"/>
            <a:ext cx="87329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/>
          </a:p>
          <a:p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Hälsningsritual</a:t>
            </a:r>
          </a:p>
          <a:p>
            <a:r>
              <a:rPr lang="sv-SE" dirty="0"/>
              <a:t>Vi hälsar på alla med en ”fist bump” då vi ses på träning och match</a:t>
            </a:r>
          </a:p>
          <a:p>
            <a:endParaRPr lang="sv-SE" dirty="0"/>
          </a:p>
          <a:p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Avslutningsritual</a:t>
            </a:r>
          </a:p>
          <a:p>
            <a:r>
              <a:rPr lang="sv-SE" dirty="0"/>
              <a:t>Alla samlas i en ring med händerna in mot mitten ”Tack för idag, det gjorde vi bra – OPE”</a:t>
            </a:r>
          </a:p>
          <a:p>
            <a:endParaRPr lang="sv-SE" dirty="0"/>
          </a:p>
          <a:p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Misstagsritual</a:t>
            </a:r>
          </a:p>
          <a:p>
            <a:r>
              <a:rPr lang="sv-SE" dirty="0"/>
              <a:t>Alla gör misstag och när vi gör det så ”borstar vi bort det” och fortsätter…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A1E078F-16B4-FAD7-A712-DA9CEA740D6D}"/>
              </a:ext>
            </a:extLst>
          </p:cNvPr>
          <p:cNvSpPr txBox="1"/>
          <p:nvPr/>
        </p:nvSpPr>
        <p:spPr>
          <a:xfrm>
            <a:off x="989901" y="3160758"/>
            <a:ext cx="4479721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070C0"/>
                </a:solidFill>
                <a:latin typeface="Calibri" panose="020F0502020204030204" pitchFamily="34" charset="0"/>
                <a:ea typeface="+mj-ea"/>
                <a:cs typeface="Times New Roman" panose="02020603050405020304" pitchFamily="18" charset="0"/>
              </a:rPr>
              <a:t>Våra spelregler</a:t>
            </a:r>
          </a:p>
          <a:p>
            <a:endParaRPr lang="sv-SE" b="1" dirty="0"/>
          </a:p>
          <a:p>
            <a:r>
              <a:rPr lang="sv-SE" b="1" dirty="0"/>
              <a:t>Spelare &amp; Ledare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vårat lag står vi för Fair play!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Jag gör alltid mitt bästa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peppar varandra både när vi lyckas och misslyckas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säger Hej till varandra och frågar alltid om någon vill vara 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lyssnar på varandra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hjälper varandra att bli bättre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ABB49CAC-65F7-D2A3-4CF8-4608317FFD55}"/>
              </a:ext>
            </a:extLst>
          </p:cNvPr>
          <p:cNvSpPr txBox="1"/>
          <p:nvPr/>
        </p:nvSpPr>
        <p:spPr>
          <a:xfrm>
            <a:off x="6477700" y="3787792"/>
            <a:ext cx="447972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står för Fair play utanför planen!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är ett team på sidan, som spelarna är ett team på planen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Vi peppar och berömmer</a:t>
            </a:r>
          </a:p>
        </p:txBody>
      </p:sp>
    </p:spTree>
    <p:extLst>
      <p:ext uri="{BB962C8B-B14F-4D97-AF65-F5344CB8AC3E}">
        <p14:creationId xmlns:p14="http://schemas.microsoft.com/office/powerpoint/2010/main" val="296552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CB6BC9-413E-D058-B9FD-991924F6F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300" b="1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Uppstartsträff i maj &amp; aktiviteter utanför träning och match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A7DE25-A9AB-9CB4-313F-FDDFA4737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56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/>
              <a:t>Uppstartsträff med spelarna i maj, där vi kommer att träna, prata fotboll och övernatta</a:t>
            </a:r>
          </a:p>
          <a:p>
            <a:endParaRPr lang="sv-SE" sz="800" dirty="0"/>
          </a:p>
          <a:p>
            <a:pPr marL="0" indent="0">
              <a:buNone/>
            </a:pPr>
            <a:r>
              <a:rPr lang="sv-SE" dirty="0"/>
              <a:t>Sandra och Liselotte kommer att ordna med aktiviteter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En del av uppstartsträffen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Hudik cup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Storsjöcupen (disco samt en aktivitet)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dirty="0"/>
              <a:t> Avslutning</a:t>
            </a:r>
          </a:p>
        </p:txBody>
      </p:sp>
    </p:spTree>
    <p:extLst>
      <p:ext uri="{BB962C8B-B14F-4D97-AF65-F5344CB8AC3E}">
        <p14:creationId xmlns:p14="http://schemas.microsoft.com/office/powerpoint/2010/main" val="18191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620516-5240-2E82-EE63-08F58E686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6470" y="2364694"/>
            <a:ext cx="5198706" cy="1325563"/>
          </a:xfrm>
        </p:spPr>
        <p:txBody>
          <a:bodyPr>
            <a:noAutofit/>
          </a:bodyPr>
          <a:lstStyle/>
          <a:p>
            <a:r>
              <a:rPr lang="sv-SE" sz="6000" b="1" dirty="0">
                <a:solidFill>
                  <a:schemeClr val="bg1"/>
                </a:solidFill>
              </a:rPr>
              <a:t>Träningar</a:t>
            </a:r>
          </a:p>
        </p:txBody>
      </p:sp>
    </p:spTree>
    <p:extLst>
      <p:ext uri="{BB962C8B-B14F-4D97-AF65-F5344CB8AC3E}">
        <p14:creationId xmlns:p14="http://schemas.microsoft.com/office/powerpoint/2010/main" val="3589131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3930</TotalTime>
  <Words>1272</Words>
  <Application>Microsoft Office PowerPoint</Application>
  <PresentationFormat>Bredbild</PresentationFormat>
  <Paragraphs>199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Symbol</vt:lpstr>
      <vt:lpstr>Wingdings</vt:lpstr>
      <vt:lpstr>Office-tema</vt:lpstr>
      <vt:lpstr>Föräldramöte Ope P-13</vt:lpstr>
      <vt:lpstr>Dagordning</vt:lpstr>
      <vt:lpstr>Ledare </vt:lpstr>
      <vt:lpstr>Ledare 2024</vt:lpstr>
      <vt:lpstr>Laganda</vt:lpstr>
      <vt:lpstr>Fair Play och ALM-trädet (ansträngning/lärande/misslyckande) </vt:lpstr>
      <vt:lpstr>PowerPoint-presentation</vt:lpstr>
      <vt:lpstr>Uppstartsträff i maj &amp; aktiviteter utanför träning och match</vt:lpstr>
      <vt:lpstr>Träningar</vt:lpstr>
      <vt:lpstr>Träningar</vt:lpstr>
      <vt:lpstr>Matcher</vt:lpstr>
      <vt:lpstr>Matcher</vt:lpstr>
      <vt:lpstr>Matcher - seriespel</vt:lpstr>
      <vt:lpstr>Cuper</vt:lpstr>
      <vt:lpstr>Arbetsinsatser/Försäljning</vt:lpstr>
      <vt:lpstr>PowerPoint-presentation</vt:lpstr>
      <vt:lpstr>Lagkassa</vt:lpstr>
      <vt:lpstr>Arbetsinsatser</vt:lpstr>
      <vt:lpstr>Försäljningsinsatser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Ope P-13</dc:title>
  <dc:creator>Cecilia Hallberg</dc:creator>
  <cp:lastModifiedBy>Cecilia Hallberg</cp:lastModifiedBy>
  <cp:revision>50</cp:revision>
  <dcterms:created xsi:type="dcterms:W3CDTF">2024-03-08T07:57:56Z</dcterms:created>
  <dcterms:modified xsi:type="dcterms:W3CDTF">2024-03-12T06:17:43Z</dcterms:modified>
</cp:coreProperties>
</file>