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slide" Target="slides/slide2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9" name="Google Shape;14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p2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3" name="Google Shape;23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p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 name="Google Shape;12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 name="Google Shape;14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91425" lIns="91425" spcFirstLastPara="1" rIns="91425" wrap="square" tIns="91425">
            <a:noAutofit/>
          </a:bodyPr>
          <a:lstStyle>
            <a:lvl1pPr lvl="0" marR="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91425" lIns="91425" spcFirstLastPara="1" rIns="91425" wrap="square" tIns="91425">
            <a:noAutofit/>
          </a:bodyPr>
          <a:lstStyle>
            <a:lvl1pPr lvl="0" marR="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91425" lIns="91425" spcFirstLastPara="1" rIns="91425" wrap="square" tIns="91425">
            <a:noAutofit/>
          </a:bodyPr>
          <a:lstStyle>
            <a:lvl1pPr lvl="0" marR="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91425" lIns="91425" spcFirstLastPara="1" rIns="91425" wrap="square" tIns="91425">
            <a:noAutofit/>
          </a:bodyPr>
          <a:lstStyle>
            <a:lvl1pPr indent="-228600" lvl="0" marL="457200" marR="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91425" lIns="91425" spcFirstLastPara="1" rIns="91425" wrap="square" tIns="91425">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noAutofit/>
          </a:bodyPr>
          <a:lstStyle>
            <a:lvl1pPr lvl="0" marR="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91425" lIns="91425" spcFirstLastPara="1" rIns="91425" wrap="square" tIns="91425">
            <a:noAutofit/>
          </a:bodyPr>
          <a:lstStyle>
            <a:lvl1pPr indent="-431800" lvl="0" marL="457200" marR="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noAutofit/>
          </a:bodyPr>
          <a:lstStyle>
            <a:lvl1pPr lvl="0" marR="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3" name="Google Shape;63;p10"/>
          <p:cNvSpPr/>
          <p:nvPr>
            <p:ph idx="2" type="pic"/>
          </p:nvPr>
        </p:nvSpPr>
        <p:spPr>
          <a:xfrm>
            <a:off x="5183188" y="987425"/>
            <a:ext cx="6172200" cy="4873625"/>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839788" y="2057400"/>
            <a:ext cx="3932237" cy="3811588"/>
          </a:xfrm>
          <a:prstGeom prst="rect">
            <a:avLst/>
          </a:prstGeom>
          <a:noFill/>
          <a:ln>
            <a:noFill/>
          </a:ln>
        </p:spPr>
        <p:txBody>
          <a:bodyPr anchorCtr="0" anchor="t" bIns="91425" lIns="91425" spcFirstLastPara="1" rIns="91425" wrap="square" tIns="91425">
            <a:noAutofit/>
          </a:bodyPr>
          <a:lstStyle>
            <a:lvl1pPr indent="-228600" lvl="0" marL="457200" marR="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v-S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3"/>
          <p:cNvSpPr txBox="1"/>
          <p:nvPr>
            <p:ph type="ctrTitle"/>
          </p:nvPr>
        </p:nvSpPr>
        <p:spPr>
          <a:xfrm>
            <a:off x="1440875" y="87891"/>
            <a:ext cx="9144000" cy="184250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5400"/>
              <a:buFont typeface="Calibri"/>
              <a:buNone/>
            </a:pPr>
            <a:br>
              <a:rPr b="0" i="0" lang="sv-SE" sz="5400" u="none" cap="none" strike="noStrike">
                <a:solidFill>
                  <a:schemeClr val="dk1"/>
                </a:solidFill>
                <a:latin typeface="Calibri"/>
                <a:ea typeface="Calibri"/>
                <a:cs typeface="Calibri"/>
                <a:sym typeface="Calibri"/>
              </a:rPr>
            </a:br>
            <a:r>
              <a:rPr b="0" i="0" lang="sv-SE" sz="5400" u="none" cap="none" strike="noStrike">
                <a:solidFill>
                  <a:schemeClr val="dk1"/>
                </a:solidFill>
                <a:latin typeface="Calibri"/>
                <a:ea typeface="Calibri"/>
                <a:cs typeface="Calibri"/>
                <a:sym typeface="Calibri"/>
              </a:rPr>
              <a:t> </a:t>
            </a:r>
            <a:r>
              <a:rPr b="1" i="0" lang="sv-SE" sz="5400" u="none" cap="none" strike="noStrike">
                <a:solidFill>
                  <a:schemeClr val="dk1"/>
                </a:solidFill>
                <a:latin typeface="Calibri"/>
                <a:ea typeface="Calibri"/>
                <a:cs typeface="Calibri"/>
                <a:sym typeface="Calibri"/>
              </a:rPr>
              <a:t>Modo FF P11</a:t>
            </a:r>
            <a:endParaRPr sz="5400"/>
          </a:p>
          <a:p>
            <a:pPr indent="0" lvl="0" marL="0" marR="0" rtl="0" algn="ctr">
              <a:lnSpc>
                <a:spcPct val="90000"/>
              </a:lnSpc>
              <a:spcBef>
                <a:spcPts val="0"/>
              </a:spcBef>
              <a:spcAft>
                <a:spcPts val="0"/>
              </a:spcAft>
              <a:buClr>
                <a:schemeClr val="dk1"/>
              </a:buClr>
              <a:buSzPts val="5400"/>
              <a:buFont typeface="Calibri"/>
              <a:buNone/>
            </a:pPr>
            <a:r>
              <a:rPr b="0" i="0" lang="sv-SE" sz="5400" u="none" cap="none" strike="noStrike">
                <a:solidFill>
                  <a:schemeClr val="dk1"/>
                </a:solidFill>
                <a:latin typeface="Calibri"/>
                <a:ea typeface="Calibri"/>
                <a:cs typeface="Calibri"/>
                <a:sym typeface="Calibri"/>
              </a:rPr>
              <a:t>Säsongsplanering 20</a:t>
            </a:r>
            <a:r>
              <a:rPr lang="sv-SE" sz="5400"/>
              <a:t>20</a:t>
            </a:r>
            <a:endParaRPr b="0" i="0" sz="5400" u="none" cap="none" strike="noStrike">
              <a:solidFill>
                <a:schemeClr val="dk1"/>
              </a:solidFill>
              <a:latin typeface="Calibri"/>
              <a:ea typeface="Calibri"/>
              <a:cs typeface="Calibri"/>
              <a:sym typeface="Calibri"/>
            </a:endParaRPr>
          </a:p>
        </p:txBody>
      </p:sp>
      <p:pic>
        <p:nvPicPr>
          <p:cNvPr id="85" name="Google Shape;85;p13"/>
          <p:cNvPicPr preferRelativeResize="0"/>
          <p:nvPr/>
        </p:nvPicPr>
        <p:blipFill rotWithShape="1">
          <a:blip r:embed="rId3">
            <a:alphaModFix/>
          </a:blip>
          <a:srcRect b="0" l="0" r="0" t="0"/>
          <a:stretch/>
        </p:blipFill>
        <p:spPr>
          <a:xfrm>
            <a:off x="2427213" y="2354213"/>
            <a:ext cx="7477125" cy="3743325"/>
          </a:xfrm>
          <a:prstGeom prst="rect">
            <a:avLst/>
          </a:prstGeom>
          <a:noFill/>
          <a:ln>
            <a:noFill/>
          </a:ln>
        </p:spPr>
      </p:pic>
      <p:pic>
        <p:nvPicPr>
          <p:cNvPr id="86" name="Google Shape;86;p13"/>
          <p:cNvPicPr preferRelativeResize="0"/>
          <p:nvPr/>
        </p:nvPicPr>
        <p:blipFill rotWithShape="1">
          <a:blip r:embed="rId4">
            <a:alphaModFix/>
          </a:blip>
          <a:srcRect b="0" l="0" r="0" t="0"/>
          <a:stretch/>
        </p:blipFill>
        <p:spPr>
          <a:xfrm>
            <a:off x="9904350" y="87900"/>
            <a:ext cx="1869922" cy="1842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sv-SE" sz="4400" u="none" cap="none" strike="noStrike">
                <a:solidFill>
                  <a:schemeClr val="dk1"/>
                </a:solidFill>
                <a:latin typeface="Calibri"/>
                <a:ea typeface="Calibri"/>
                <a:cs typeface="Calibri"/>
                <a:sym typeface="Calibri"/>
              </a:rPr>
              <a:t>Inför träning/match</a:t>
            </a:r>
            <a:endParaRPr b="1" i="0" sz="4400" u="none" cap="none" strike="noStrike">
              <a:solidFill>
                <a:schemeClr val="dk1"/>
              </a:solidFill>
              <a:latin typeface="Calibri"/>
              <a:ea typeface="Calibri"/>
              <a:cs typeface="Calibri"/>
              <a:sym typeface="Calibri"/>
            </a:endParaRPr>
          </a:p>
        </p:txBody>
      </p:sp>
      <p:sp>
        <p:nvSpPr>
          <p:cNvPr id="152" name="Google Shape;152;p22"/>
          <p:cNvSpPr txBox="1"/>
          <p:nvPr>
            <p:ph idx="1" type="body"/>
          </p:nvPr>
        </p:nvSpPr>
        <p:spPr>
          <a:xfrm>
            <a:off x="838200" y="1690688"/>
            <a:ext cx="10515600" cy="4749000"/>
          </a:xfrm>
          <a:prstGeom prst="rect">
            <a:avLst/>
          </a:prstGeom>
          <a:noFill/>
          <a:ln>
            <a:noFill/>
          </a:ln>
        </p:spPr>
        <p:txBody>
          <a:bodyPr anchorCtr="0" anchor="t" bIns="45700" lIns="91425" spcFirstLastPara="1" rIns="91425" wrap="square" tIns="45700">
            <a:noAutofit/>
          </a:bodyPr>
          <a:lstStyle/>
          <a:p>
            <a:pPr indent="-215265" lvl="0" marL="228600" rtl="0" algn="l">
              <a:lnSpc>
                <a:spcPct val="90000"/>
              </a:lnSpc>
              <a:spcBef>
                <a:spcPts val="1000"/>
              </a:spcBef>
              <a:spcAft>
                <a:spcPts val="0"/>
              </a:spcAft>
              <a:buClr>
                <a:srgbClr val="000000"/>
              </a:buClr>
              <a:buSzPts val="2590"/>
              <a:buFont typeface="Arial"/>
              <a:buChar char="●"/>
            </a:pPr>
            <a:r>
              <a:rPr lang="sv-SE" sz="2590">
                <a:solidFill>
                  <a:srgbClr val="000000"/>
                </a:solidFill>
              </a:rPr>
              <a:t>Tr</a:t>
            </a:r>
            <a:r>
              <a:rPr lang="sv-SE" sz="2400">
                <a:solidFill>
                  <a:srgbClr val="000000"/>
                </a:solidFill>
              </a:rPr>
              <a:t>äning måndagar och onsdagar klockan 18-19</a:t>
            </a:r>
            <a:endParaRPr sz="2400">
              <a:solidFill>
                <a:srgbClr val="000000"/>
              </a:solidFill>
            </a:endParaRPr>
          </a:p>
          <a:p>
            <a:pPr indent="-215265" lvl="0" marL="228600" rtl="0" algn="l">
              <a:lnSpc>
                <a:spcPct val="90000"/>
              </a:lnSpc>
              <a:spcBef>
                <a:spcPts val="1000"/>
              </a:spcBef>
              <a:spcAft>
                <a:spcPts val="0"/>
              </a:spcAft>
              <a:buClr>
                <a:schemeClr val="dk1"/>
              </a:buClr>
              <a:buSzPts val="2590"/>
              <a:buFont typeface="Arial"/>
              <a:buChar char="●"/>
            </a:pPr>
            <a:r>
              <a:rPr lang="sv-SE" sz="2400"/>
              <a:t>Närvaro inför träning meddelas på laget.se senast kl. 12.00 samma dag.</a:t>
            </a:r>
            <a:endParaRPr sz="2400"/>
          </a:p>
          <a:p>
            <a:pPr indent="-216534" lvl="0" marL="228600" marR="0" rtl="0" algn="l">
              <a:lnSpc>
                <a:spcPct val="90000"/>
              </a:lnSpc>
              <a:spcBef>
                <a:spcPts val="0"/>
              </a:spcBef>
              <a:spcAft>
                <a:spcPts val="0"/>
              </a:spcAft>
              <a:buClr>
                <a:schemeClr val="dk1"/>
              </a:buClr>
              <a:buSzPts val="2400"/>
              <a:buFont typeface="Arial"/>
              <a:buChar char="●"/>
            </a:pPr>
            <a:r>
              <a:rPr b="0" i="0" lang="sv-SE" sz="2400" u="none" cap="none" strike="noStrike">
                <a:solidFill>
                  <a:schemeClr val="dk1"/>
                </a:solidFill>
                <a:latin typeface="Calibri"/>
                <a:ea typeface="Calibri"/>
                <a:cs typeface="Calibri"/>
                <a:sym typeface="Calibri"/>
              </a:rPr>
              <a:t>Ombytta och klara i god tid innan träningen börjar (vi byter om hemma inför träningar och m</a:t>
            </a:r>
            <a:r>
              <a:rPr lang="sv-SE" sz="2400"/>
              <a:t>atch</a:t>
            </a:r>
            <a:r>
              <a:rPr b="0" i="0" lang="sv-SE" sz="2400" u="none" cap="none" strike="noStrike">
                <a:solidFill>
                  <a:schemeClr val="dk1"/>
                </a:solidFill>
                <a:latin typeface="Calibri"/>
                <a:ea typeface="Calibri"/>
                <a:cs typeface="Calibri"/>
                <a:sym typeface="Calibri"/>
              </a:rPr>
              <a:t>)</a:t>
            </a:r>
            <a:endParaRPr sz="2400"/>
          </a:p>
          <a:p>
            <a:pPr indent="-216534" lvl="0" marL="228600" marR="0" rtl="0" algn="l">
              <a:lnSpc>
                <a:spcPct val="90000"/>
              </a:lnSpc>
              <a:spcBef>
                <a:spcPts val="1000"/>
              </a:spcBef>
              <a:spcAft>
                <a:spcPts val="0"/>
              </a:spcAft>
              <a:buClr>
                <a:schemeClr val="dk1"/>
              </a:buClr>
              <a:buSzPts val="2400"/>
              <a:buFont typeface="Arial"/>
              <a:buChar char="●"/>
            </a:pPr>
            <a:r>
              <a:rPr b="0" i="0" lang="sv-SE" sz="2400" u="none" cap="none" strike="noStrike">
                <a:solidFill>
                  <a:schemeClr val="dk1"/>
                </a:solidFill>
                <a:latin typeface="Calibri"/>
                <a:ea typeface="Calibri"/>
                <a:cs typeface="Calibri"/>
                <a:sym typeface="Calibri"/>
              </a:rPr>
              <a:t>Benskydd ett måste. Ej smycken, solglasögon eller kepsar på under träning</a:t>
            </a:r>
            <a:endParaRPr sz="2400"/>
          </a:p>
          <a:p>
            <a:pPr indent="-216534" lvl="0" marL="228600" marR="0" rtl="0" algn="l">
              <a:lnSpc>
                <a:spcPct val="90000"/>
              </a:lnSpc>
              <a:spcBef>
                <a:spcPts val="1000"/>
              </a:spcBef>
              <a:spcAft>
                <a:spcPts val="0"/>
              </a:spcAft>
              <a:buClr>
                <a:schemeClr val="dk1"/>
              </a:buClr>
              <a:buSzPts val="2400"/>
              <a:buFont typeface="Arial"/>
              <a:buChar char="●"/>
            </a:pPr>
            <a:r>
              <a:rPr b="0" i="0" lang="sv-SE" sz="2400" u="none" cap="none" strike="noStrike">
                <a:solidFill>
                  <a:schemeClr val="dk1"/>
                </a:solidFill>
                <a:latin typeface="Calibri"/>
                <a:ea typeface="Calibri"/>
                <a:cs typeface="Calibri"/>
                <a:sym typeface="Calibri"/>
              </a:rPr>
              <a:t>Fylld vattenflaska</a:t>
            </a:r>
            <a:endParaRPr sz="2400"/>
          </a:p>
          <a:p>
            <a:pPr indent="-203200" lvl="0" marL="228600" rtl="0" algn="l">
              <a:lnSpc>
                <a:spcPct val="90000"/>
              </a:lnSpc>
              <a:spcBef>
                <a:spcPts val="1000"/>
              </a:spcBef>
              <a:spcAft>
                <a:spcPts val="0"/>
              </a:spcAft>
              <a:buClr>
                <a:srgbClr val="000000"/>
              </a:buClr>
              <a:buSzPts val="2400"/>
              <a:buFont typeface="Arial"/>
              <a:buChar char="●"/>
            </a:pPr>
            <a:r>
              <a:rPr lang="sv-SE" sz="2400">
                <a:solidFill>
                  <a:srgbClr val="000000"/>
                </a:solidFill>
              </a:rPr>
              <a:t>Sommaruppehåll </a:t>
            </a:r>
            <a:endParaRPr sz="2400">
              <a:solidFill>
                <a:srgbClr val="000000"/>
              </a:solidFill>
            </a:endParaRPr>
          </a:p>
          <a:p>
            <a:pPr indent="-228600" lvl="1" marL="685800" rtl="0" algn="l">
              <a:lnSpc>
                <a:spcPct val="90000"/>
              </a:lnSpc>
              <a:spcBef>
                <a:spcPts val="500"/>
              </a:spcBef>
              <a:spcAft>
                <a:spcPts val="0"/>
              </a:spcAft>
              <a:buClr>
                <a:srgbClr val="000000"/>
              </a:buClr>
              <a:buSzPts val="2400"/>
              <a:buChar char="○"/>
            </a:pPr>
            <a:r>
              <a:rPr lang="sv-SE">
                <a:solidFill>
                  <a:srgbClr val="000000"/>
                </a:solidFill>
              </a:rPr>
              <a:t>Vecka 28-31</a:t>
            </a:r>
            <a:endParaRPr>
              <a:solidFill>
                <a:srgbClr val="000000"/>
              </a:solidFill>
            </a:endParaRPr>
          </a:p>
          <a:p>
            <a:pPr indent="0" lvl="0" marL="228600" marR="0" rtl="0" algn="l">
              <a:lnSpc>
                <a:spcPct val="90000"/>
              </a:lnSpc>
              <a:spcBef>
                <a:spcPts val="1000"/>
              </a:spcBef>
              <a:spcAft>
                <a:spcPts val="0"/>
              </a:spcAft>
              <a:buSzPts val="2800"/>
              <a:buNone/>
            </a:pPr>
            <a:r>
              <a:t/>
            </a:r>
            <a:endParaRPr sz="2590"/>
          </a:p>
        </p:txBody>
      </p:sp>
      <p:pic>
        <p:nvPicPr>
          <p:cNvPr id="153" name="Google Shape;153;p22"/>
          <p:cNvPicPr preferRelativeResize="0"/>
          <p:nvPr/>
        </p:nvPicPr>
        <p:blipFill rotWithShape="1">
          <a:blip r:embed="rId3">
            <a:alphaModFix/>
          </a:blip>
          <a:srcRect b="0" l="0" r="0" t="0"/>
          <a:stretch/>
        </p:blipFill>
        <p:spPr>
          <a:xfrm>
            <a:off x="10168750" y="151425"/>
            <a:ext cx="1779050" cy="1752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sv-SE" sz="4400" u="none" cap="none" strike="noStrike">
                <a:solidFill>
                  <a:schemeClr val="dk1"/>
                </a:solidFill>
                <a:latin typeface="Calibri"/>
                <a:ea typeface="Calibri"/>
                <a:cs typeface="Calibri"/>
                <a:sym typeface="Calibri"/>
              </a:rPr>
              <a:t>Praktisk information</a:t>
            </a:r>
            <a:endParaRPr b="0" i="0" sz="4400" u="none" cap="none" strike="noStrike">
              <a:solidFill>
                <a:schemeClr val="dk1"/>
              </a:solidFill>
              <a:latin typeface="Calibri"/>
              <a:ea typeface="Calibri"/>
              <a:cs typeface="Calibri"/>
              <a:sym typeface="Calibri"/>
            </a:endParaRPr>
          </a:p>
        </p:txBody>
      </p:sp>
      <p:sp>
        <p:nvSpPr>
          <p:cNvPr id="159" name="Google Shape;159;p23"/>
          <p:cNvSpPr txBox="1"/>
          <p:nvPr>
            <p:ph idx="1" type="body"/>
          </p:nvPr>
        </p:nvSpPr>
        <p:spPr>
          <a:xfrm>
            <a:off x="838200" y="1527450"/>
            <a:ext cx="10515600" cy="44832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lang="sv-SE"/>
              <a:t>Laget.se </a:t>
            </a:r>
            <a:endParaRPr/>
          </a:p>
          <a:p>
            <a:pPr indent="-228600" lvl="1" marL="685800" marR="0" rtl="0" algn="l">
              <a:lnSpc>
                <a:spcPct val="90000"/>
              </a:lnSpc>
              <a:spcBef>
                <a:spcPts val="0"/>
              </a:spcBef>
              <a:spcAft>
                <a:spcPts val="0"/>
              </a:spcAft>
              <a:buClr>
                <a:schemeClr val="dk1"/>
              </a:buClr>
              <a:buSzPts val="2400"/>
              <a:buFont typeface="Arial"/>
              <a:buChar char="○"/>
            </a:pPr>
            <a:r>
              <a:rPr lang="sv-SE"/>
              <a:t>Info</a:t>
            </a:r>
            <a:endParaRPr/>
          </a:p>
          <a:p>
            <a:pPr indent="-228600" lvl="1" marL="685800" marR="0" rtl="0" algn="l">
              <a:lnSpc>
                <a:spcPct val="90000"/>
              </a:lnSpc>
              <a:spcBef>
                <a:spcPts val="0"/>
              </a:spcBef>
              <a:spcAft>
                <a:spcPts val="0"/>
              </a:spcAft>
              <a:buClr>
                <a:schemeClr val="dk1"/>
              </a:buClr>
              <a:buSzPts val="2400"/>
              <a:buFont typeface="Arial"/>
              <a:buChar char="○"/>
            </a:pPr>
            <a:r>
              <a:rPr lang="sv-SE"/>
              <a:t>Anmälan till träning &amp; match</a:t>
            </a:r>
            <a:endParaRPr/>
          </a:p>
          <a:p>
            <a:pPr indent="-228600" lvl="1" marL="685800" marR="0" rtl="0" algn="l">
              <a:lnSpc>
                <a:spcPct val="90000"/>
              </a:lnSpc>
              <a:spcBef>
                <a:spcPts val="0"/>
              </a:spcBef>
              <a:spcAft>
                <a:spcPts val="0"/>
              </a:spcAft>
              <a:buSzPts val="2400"/>
              <a:buChar char="○"/>
            </a:pPr>
            <a:r>
              <a:rPr lang="sv-SE"/>
              <a:t>Supertext</a:t>
            </a:r>
            <a:endParaRPr/>
          </a:p>
          <a:p>
            <a:pPr indent="-228600" lvl="0" marL="228600" rtl="0" algn="l">
              <a:lnSpc>
                <a:spcPct val="90000"/>
              </a:lnSpc>
              <a:spcBef>
                <a:spcPts val="1000"/>
              </a:spcBef>
              <a:spcAft>
                <a:spcPts val="0"/>
              </a:spcAft>
              <a:buClr>
                <a:schemeClr val="dk1"/>
              </a:buClr>
              <a:buSzPts val="2800"/>
              <a:buFont typeface="Arial"/>
              <a:buChar char="●"/>
            </a:pPr>
            <a:r>
              <a:rPr lang="sv-SE"/>
              <a:t>Medlemsavgift 2020</a:t>
            </a:r>
            <a:endParaRPr/>
          </a:p>
          <a:p>
            <a:pPr indent="-228600" lvl="1" marL="685800" rtl="0" algn="l">
              <a:lnSpc>
                <a:spcPct val="90000"/>
              </a:lnSpc>
              <a:spcBef>
                <a:spcPts val="1000"/>
              </a:spcBef>
              <a:spcAft>
                <a:spcPts val="0"/>
              </a:spcAft>
              <a:buSzPts val="2400"/>
              <a:buChar char="○"/>
            </a:pPr>
            <a:r>
              <a:rPr lang="sv-SE"/>
              <a:t>200kr/enskild medlem alt. 300kr/familj</a:t>
            </a:r>
            <a:endParaRPr/>
          </a:p>
          <a:p>
            <a:pPr indent="-228600" lvl="1" marL="685800" rtl="0" algn="l">
              <a:lnSpc>
                <a:spcPct val="90000"/>
              </a:lnSpc>
              <a:spcBef>
                <a:spcPts val="500"/>
              </a:spcBef>
              <a:spcAft>
                <a:spcPts val="0"/>
              </a:spcAft>
              <a:buSzPts val="2400"/>
              <a:buChar char="○"/>
            </a:pPr>
            <a:r>
              <a:rPr lang="sv-SE"/>
              <a:t>Träningsavgift: 700kr </a:t>
            </a:r>
            <a:endParaRPr/>
          </a:p>
          <a:p>
            <a:pPr indent="-228600" lvl="1" marL="685800" rtl="0" algn="l">
              <a:lnSpc>
                <a:spcPct val="90000"/>
              </a:lnSpc>
              <a:spcBef>
                <a:spcPts val="500"/>
              </a:spcBef>
              <a:spcAft>
                <a:spcPts val="0"/>
              </a:spcAft>
              <a:buSzPts val="2400"/>
              <a:buChar char="○"/>
            </a:pPr>
            <a:r>
              <a:rPr lang="sv-SE"/>
              <a:t>Beting 250kr </a:t>
            </a:r>
            <a:endParaRPr/>
          </a:p>
          <a:p>
            <a:pPr indent="-228600" lvl="1" marL="685800" rtl="0" algn="l">
              <a:lnSpc>
                <a:spcPct val="115000"/>
              </a:lnSpc>
              <a:spcBef>
                <a:spcPts val="0"/>
              </a:spcBef>
              <a:spcAft>
                <a:spcPts val="0"/>
              </a:spcAft>
              <a:buSzPts val="2400"/>
              <a:buChar char="○"/>
            </a:pPr>
            <a:r>
              <a:rPr lang="sv-SE"/>
              <a:t>Faktura skickas ut under försäsongen av kassör  genom RDA Konsult tillsammans med kostnad för Ravelli och beting.</a:t>
            </a:r>
            <a:endParaRPr/>
          </a:p>
          <a:p>
            <a:pPr indent="0" lvl="0" marL="685800" rtl="0" algn="l">
              <a:lnSpc>
                <a:spcPct val="90000"/>
              </a:lnSpc>
              <a:spcBef>
                <a:spcPts val="1000"/>
              </a:spcBef>
              <a:spcAft>
                <a:spcPts val="0"/>
              </a:spcAft>
              <a:buSzPts val="2800"/>
              <a:buNone/>
            </a:pPr>
            <a:r>
              <a:t/>
            </a:r>
            <a:endParaRPr/>
          </a:p>
          <a:p>
            <a:pPr indent="0" lvl="0" marL="0" marR="0" rtl="0" algn="l">
              <a:lnSpc>
                <a:spcPct val="90000"/>
              </a:lnSpc>
              <a:spcBef>
                <a:spcPts val="1000"/>
              </a:spcBef>
              <a:spcAft>
                <a:spcPts val="0"/>
              </a:spcAft>
              <a:buSzPts val="2800"/>
              <a:buNone/>
            </a:pPr>
            <a:r>
              <a:t/>
            </a:r>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id="160" name="Google Shape;160;p23"/>
          <p:cNvPicPr preferRelativeResize="0"/>
          <p:nvPr/>
        </p:nvPicPr>
        <p:blipFill rotWithShape="1">
          <a:blip r:embed="rId3">
            <a:alphaModFix/>
          </a:blip>
          <a:srcRect b="0" l="0" r="0" t="0"/>
          <a:stretch/>
        </p:blipFill>
        <p:spPr>
          <a:xfrm>
            <a:off x="6141426" y="1690701"/>
            <a:ext cx="1639725" cy="1639775"/>
          </a:xfrm>
          <a:prstGeom prst="rect">
            <a:avLst/>
          </a:prstGeom>
          <a:noFill/>
          <a:ln>
            <a:noFill/>
          </a:ln>
        </p:spPr>
      </p:pic>
      <p:pic>
        <p:nvPicPr>
          <p:cNvPr id="161" name="Google Shape;161;p23"/>
          <p:cNvPicPr preferRelativeResize="0"/>
          <p:nvPr/>
        </p:nvPicPr>
        <p:blipFill rotWithShape="1">
          <a:blip r:embed="rId4">
            <a:alphaModFix/>
          </a:blip>
          <a:srcRect b="0" l="0" r="0" t="0"/>
          <a:stretch/>
        </p:blipFill>
        <p:spPr>
          <a:xfrm>
            <a:off x="9904350" y="87900"/>
            <a:ext cx="1869922" cy="1842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4"/>
          <p:cNvSpPr txBox="1"/>
          <p:nvPr>
            <p:ph type="title"/>
          </p:nvPr>
        </p:nvSpPr>
        <p:spPr>
          <a:xfrm>
            <a:off x="838200" y="365125"/>
            <a:ext cx="10515600" cy="1325700"/>
          </a:xfrm>
          <a:prstGeom prst="rect">
            <a:avLst/>
          </a:prstGeom>
          <a:noFill/>
          <a:ln>
            <a:noFill/>
          </a:ln>
        </p:spPr>
        <p:txBody>
          <a:bodyPr anchorCtr="0" anchor="ctr" bIns="91425" lIns="91425" spcFirstLastPara="1" rIns="91425" wrap="square" tIns="91425">
            <a:noAutofit/>
          </a:bodyPr>
          <a:lstStyle/>
          <a:p>
            <a:pPr indent="0" lvl="0" marL="228600" rtl="0" algn="l">
              <a:lnSpc>
                <a:spcPct val="90000"/>
              </a:lnSpc>
              <a:spcBef>
                <a:spcPts val="1000"/>
              </a:spcBef>
              <a:spcAft>
                <a:spcPts val="0"/>
              </a:spcAft>
              <a:buSzPts val="4400"/>
              <a:buNone/>
            </a:pPr>
            <a:r>
              <a:rPr b="1" lang="sv-SE"/>
              <a:t>Åtaganden samtliga lag</a:t>
            </a:r>
            <a:endParaRPr b="1"/>
          </a:p>
        </p:txBody>
      </p:sp>
      <p:sp>
        <p:nvSpPr>
          <p:cNvPr id="167" name="Google Shape;167;p24"/>
          <p:cNvSpPr txBox="1"/>
          <p:nvPr>
            <p:ph idx="1" type="body"/>
          </p:nvPr>
        </p:nvSpPr>
        <p:spPr>
          <a:xfrm>
            <a:off x="838200" y="1690825"/>
            <a:ext cx="10515600" cy="5011500"/>
          </a:xfrm>
          <a:prstGeom prst="rect">
            <a:avLst/>
          </a:prstGeom>
          <a:noFill/>
          <a:ln>
            <a:noFill/>
          </a:ln>
        </p:spPr>
        <p:txBody>
          <a:bodyPr anchorCtr="0" anchor="t" bIns="91425" lIns="91425" spcFirstLastPara="1" rIns="91425" wrap="square" tIns="91425">
            <a:noAutofit/>
          </a:bodyPr>
          <a:lstStyle/>
          <a:p>
            <a:pPr indent="-406400" lvl="0" marL="457200" marR="0" rtl="0" algn="l">
              <a:lnSpc>
                <a:spcPct val="90000"/>
              </a:lnSpc>
              <a:spcBef>
                <a:spcPts val="1000"/>
              </a:spcBef>
              <a:spcAft>
                <a:spcPts val="0"/>
              </a:spcAft>
              <a:buSzPts val="2800"/>
              <a:buChar char="●"/>
            </a:pPr>
            <a:r>
              <a:rPr b="1" lang="sv-SE"/>
              <a:t>Ravelli</a:t>
            </a:r>
            <a:r>
              <a:rPr lang="sv-SE"/>
              <a:t> </a:t>
            </a:r>
            <a:endParaRPr/>
          </a:p>
          <a:p>
            <a:pPr indent="-381000" lvl="1" marL="914400" marR="0" rtl="0" algn="l">
              <a:lnSpc>
                <a:spcPct val="90000"/>
              </a:lnSpc>
              <a:spcBef>
                <a:spcPts val="0"/>
              </a:spcBef>
              <a:spcAft>
                <a:spcPts val="0"/>
              </a:spcAft>
              <a:buSzPts val="2400"/>
              <a:buChar char="○"/>
            </a:pPr>
            <a:r>
              <a:rPr lang="sv-SE"/>
              <a:t>7 paket/familj</a:t>
            </a:r>
            <a:endParaRPr/>
          </a:p>
          <a:p>
            <a:pPr indent="-381000" lvl="1" marL="914400" marR="0" rtl="0" algn="l">
              <a:lnSpc>
                <a:spcPct val="90000"/>
              </a:lnSpc>
              <a:spcBef>
                <a:spcPts val="0"/>
              </a:spcBef>
              <a:spcAft>
                <a:spcPts val="0"/>
              </a:spcAft>
              <a:buSzPts val="2400"/>
              <a:buChar char="○"/>
            </a:pPr>
            <a:r>
              <a:rPr lang="sv-SE"/>
              <a:t>70% till laget 30% till Modo FF</a:t>
            </a:r>
            <a:endParaRPr/>
          </a:p>
          <a:p>
            <a:pPr indent="-381000" lvl="1" marL="914400" marR="0" rtl="0" algn="l">
              <a:lnSpc>
                <a:spcPct val="90000"/>
              </a:lnSpc>
              <a:spcBef>
                <a:spcPts val="0"/>
              </a:spcBef>
              <a:spcAft>
                <a:spcPts val="0"/>
              </a:spcAft>
              <a:buSzPts val="2400"/>
              <a:buChar char="○"/>
            </a:pPr>
            <a:r>
              <a:rPr lang="sv-SE"/>
              <a:t>Köpa sig fri 385 kr </a:t>
            </a:r>
            <a:endParaRPr/>
          </a:p>
          <a:p>
            <a:pPr indent="-381000" lvl="1" marL="914400" marR="0" rtl="0" algn="l">
              <a:lnSpc>
                <a:spcPct val="90000"/>
              </a:lnSpc>
              <a:spcBef>
                <a:spcPts val="0"/>
              </a:spcBef>
              <a:spcAft>
                <a:spcPts val="0"/>
              </a:spcAft>
              <a:buSzPts val="2400"/>
              <a:buChar char="○"/>
            </a:pPr>
            <a:r>
              <a:rPr lang="sv-SE">
                <a:solidFill>
                  <a:schemeClr val="dk1"/>
                </a:solidFill>
              </a:rPr>
              <a:t>Ansvarig: Marie-Therese Jonsson</a:t>
            </a:r>
            <a:endParaRPr>
              <a:solidFill>
                <a:schemeClr val="dk1"/>
              </a:solidFill>
            </a:endParaRPr>
          </a:p>
          <a:p>
            <a:pPr indent="-406400" lvl="0" marL="457200" rtl="0" algn="l">
              <a:lnSpc>
                <a:spcPct val="115000"/>
              </a:lnSpc>
              <a:spcBef>
                <a:spcPts val="0"/>
              </a:spcBef>
              <a:spcAft>
                <a:spcPts val="0"/>
              </a:spcAft>
              <a:buSzPts val="2800"/>
              <a:buChar char="●"/>
            </a:pPr>
            <a:r>
              <a:rPr b="1" lang="sv-SE"/>
              <a:t>Stora lotteriet</a:t>
            </a:r>
            <a:endParaRPr b="1" sz="2200"/>
          </a:p>
          <a:p>
            <a:pPr indent="-228600" lvl="1" marL="685800" rtl="0" algn="l">
              <a:lnSpc>
                <a:spcPct val="115000"/>
              </a:lnSpc>
              <a:spcBef>
                <a:spcPts val="0"/>
              </a:spcBef>
              <a:spcAft>
                <a:spcPts val="0"/>
              </a:spcAft>
              <a:buSzPts val="2400"/>
              <a:buChar char="○"/>
            </a:pPr>
            <a:r>
              <a:rPr lang="sv-SE" sz="2200"/>
              <a:t> Laget ordnar 1 vinst till ett värde av 100 kr x antal spelare i lagen. (Ex 15 spelare x 100 kr = vinstvärde 1500 kr. </a:t>
            </a:r>
            <a:endParaRPr sz="2200"/>
          </a:p>
          <a:p>
            <a:pPr indent="0" lvl="0" marL="685800" rtl="0" algn="l">
              <a:lnSpc>
                <a:spcPct val="115000"/>
              </a:lnSpc>
              <a:spcBef>
                <a:spcPts val="1000"/>
              </a:spcBef>
              <a:spcAft>
                <a:spcPts val="0"/>
              </a:spcAft>
              <a:buSzPts val="2800"/>
              <a:buNone/>
            </a:pPr>
            <a:r>
              <a:rPr lang="sv-SE" sz="2200">
                <a:latin typeface="Arial"/>
                <a:ea typeface="Arial"/>
                <a:cs typeface="Arial"/>
                <a:sym typeface="Arial"/>
              </a:rPr>
              <a:t>-</a:t>
            </a:r>
            <a:r>
              <a:rPr lang="sv-SE" sz="2200"/>
              <a:t>Alla säljer minst 10 lotter á 20 kr/ spelare eller 15 lotter/ familj.</a:t>
            </a:r>
            <a:endParaRPr/>
          </a:p>
          <a:p>
            <a:pPr indent="-381000" lvl="1" marL="914400" rtl="0" algn="l">
              <a:lnSpc>
                <a:spcPct val="90000"/>
              </a:lnSpc>
              <a:spcBef>
                <a:spcPts val="0"/>
              </a:spcBef>
              <a:spcAft>
                <a:spcPts val="0"/>
              </a:spcAft>
              <a:buSzPts val="2400"/>
              <a:buFont typeface="Arial"/>
              <a:buChar char="○"/>
            </a:pPr>
            <a:r>
              <a:rPr b="1" lang="sv-SE">
                <a:solidFill>
                  <a:srgbClr val="FF0000"/>
                </a:solidFill>
              </a:rPr>
              <a:t>Ansvarig?</a:t>
            </a:r>
            <a:endParaRPr b="1">
              <a:solidFill>
                <a:srgbClr val="FF0000"/>
              </a:solidFill>
            </a:endParaRPr>
          </a:p>
          <a:p>
            <a:pPr indent="-406400" lvl="0" marL="457200" marR="0" rtl="0" algn="l">
              <a:lnSpc>
                <a:spcPct val="90000"/>
              </a:lnSpc>
              <a:spcBef>
                <a:spcPts val="1000"/>
              </a:spcBef>
              <a:spcAft>
                <a:spcPts val="0"/>
              </a:spcAft>
              <a:buSzPts val="2800"/>
              <a:buChar char="●"/>
            </a:pPr>
            <a:r>
              <a:rPr b="1" lang="sv-SE"/>
              <a:t>Kiosken</a:t>
            </a:r>
            <a:r>
              <a:rPr lang="sv-SE"/>
              <a:t> (Seniormatcher)</a:t>
            </a:r>
            <a:endParaRPr/>
          </a:p>
          <a:p>
            <a:pPr indent="-381000" lvl="1" marL="1371600" marR="0" rtl="0" algn="l">
              <a:lnSpc>
                <a:spcPct val="90000"/>
              </a:lnSpc>
              <a:spcBef>
                <a:spcPts val="0"/>
              </a:spcBef>
              <a:spcAft>
                <a:spcPts val="0"/>
              </a:spcAft>
              <a:buSzPts val="2400"/>
              <a:buChar char="○"/>
            </a:pPr>
            <a:r>
              <a:rPr lang="sv-SE" sz="2200"/>
              <a:t>Se schema på laget.se (kommer senare)</a:t>
            </a:r>
            <a:endParaRPr sz="2200"/>
          </a:p>
          <a:p>
            <a:pPr indent="0" lvl="0" marL="0" rtl="0" algn="l">
              <a:lnSpc>
                <a:spcPct val="90000"/>
              </a:lnSpc>
              <a:spcBef>
                <a:spcPts val="1000"/>
              </a:spcBef>
              <a:spcAft>
                <a:spcPts val="0"/>
              </a:spcAft>
              <a:buSzPts val="2800"/>
              <a:buNone/>
            </a:pPr>
            <a:r>
              <a:t/>
            </a:r>
            <a:endParaRPr/>
          </a:p>
        </p:txBody>
      </p:sp>
      <p:pic>
        <p:nvPicPr>
          <p:cNvPr id="168" name="Google Shape;168;p24"/>
          <p:cNvPicPr preferRelativeResize="0"/>
          <p:nvPr/>
        </p:nvPicPr>
        <p:blipFill rotWithShape="1">
          <a:blip r:embed="rId3">
            <a:alphaModFix/>
          </a:blip>
          <a:srcRect b="0" l="0" r="0" t="0"/>
          <a:stretch/>
        </p:blipFill>
        <p:spPr>
          <a:xfrm>
            <a:off x="7661713" y="2210438"/>
            <a:ext cx="2619375" cy="1743075"/>
          </a:xfrm>
          <a:prstGeom prst="rect">
            <a:avLst/>
          </a:prstGeom>
          <a:noFill/>
          <a:ln>
            <a:noFill/>
          </a:ln>
        </p:spPr>
      </p:pic>
      <p:pic>
        <p:nvPicPr>
          <p:cNvPr id="169" name="Google Shape;169;p24"/>
          <p:cNvPicPr preferRelativeResize="0"/>
          <p:nvPr/>
        </p:nvPicPr>
        <p:blipFill rotWithShape="1">
          <a:blip r:embed="rId4">
            <a:alphaModFix/>
          </a:blip>
          <a:srcRect b="0" l="0" r="0" t="0"/>
          <a:stretch/>
        </p:blipFill>
        <p:spPr>
          <a:xfrm>
            <a:off x="9904350" y="87900"/>
            <a:ext cx="1869922" cy="1842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5"/>
          <p:cNvSpPr txBox="1"/>
          <p:nvPr>
            <p:ph type="title"/>
          </p:nvPr>
        </p:nvSpPr>
        <p:spPr>
          <a:xfrm>
            <a:off x="838200" y="365125"/>
            <a:ext cx="10515600" cy="13257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4400"/>
              <a:buNone/>
            </a:pPr>
            <a:r>
              <a:rPr b="1" lang="sv-SE"/>
              <a:t>Viktiga datum</a:t>
            </a:r>
            <a:endParaRPr b="1"/>
          </a:p>
        </p:txBody>
      </p:sp>
      <p:sp>
        <p:nvSpPr>
          <p:cNvPr id="175" name="Google Shape;175;p25"/>
          <p:cNvSpPr txBox="1"/>
          <p:nvPr>
            <p:ph idx="1" type="body"/>
          </p:nvPr>
        </p:nvSpPr>
        <p:spPr>
          <a:xfrm>
            <a:off x="838200" y="1825625"/>
            <a:ext cx="10515600" cy="4351200"/>
          </a:xfrm>
          <a:prstGeom prst="rect">
            <a:avLst/>
          </a:prstGeom>
          <a:noFill/>
          <a:ln>
            <a:noFill/>
          </a:ln>
        </p:spPr>
        <p:txBody>
          <a:bodyPr anchorCtr="0" anchor="t" bIns="91425" lIns="91425" spcFirstLastPara="1" rIns="91425" wrap="square" tIns="91425">
            <a:noAutofit/>
          </a:bodyPr>
          <a:lstStyle/>
          <a:p>
            <a:pPr indent="-419100" lvl="0" marL="457200" rtl="0" algn="l">
              <a:lnSpc>
                <a:spcPct val="115000"/>
              </a:lnSpc>
              <a:spcBef>
                <a:spcPts val="700"/>
              </a:spcBef>
              <a:spcAft>
                <a:spcPts val="0"/>
              </a:spcAft>
              <a:buSzPts val="3000"/>
              <a:buChar char="●"/>
            </a:pPr>
            <a:r>
              <a:rPr lang="sv-SE" sz="3000"/>
              <a:t>Inskrivning nya medlemmar från födda 2014 (Annons i 7an)</a:t>
            </a:r>
            <a:endParaRPr/>
          </a:p>
          <a:p>
            <a:pPr indent="-419100" lvl="2" marL="1371600" rtl="0" algn="l">
              <a:lnSpc>
                <a:spcPct val="115000"/>
              </a:lnSpc>
              <a:spcBef>
                <a:spcPts val="700"/>
              </a:spcBef>
              <a:spcAft>
                <a:spcPts val="0"/>
              </a:spcAft>
              <a:buSzPts val="3000"/>
              <a:buChar char="•"/>
            </a:pPr>
            <a:r>
              <a:rPr lang="sv-SE" sz="2600"/>
              <a:t>Föräldramöte planerat </a:t>
            </a:r>
            <a:r>
              <a:rPr lang="sv-SE" sz="2600">
                <a:solidFill>
                  <a:srgbClr val="FF0000"/>
                </a:solidFill>
              </a:rPr>
              <a:t>tisdag 5 maj kl. 19</a:t>
            </a:r>
            <a:endParaRPr sz="2600">
              <a:solidFill>
                <a:srgbClr val="FF0000"/>
              </a:solidFill>
            </a:endParaRPr>
          </a:p>
          <a:p>
            <a:pPr indent="-419100" lvl="0" marL="457200" rtl="0" algn="l">
              <a:lnSpc>
                <a:spcPct val="115000"/>
              </a:lnSpc>
              <a:spcBef>
                <a:spcPts val="0"/>
              </a:spcBef>
              <a:spcAft>
                <a:spcPts val="0"/>
              </a:spcAft>
              <a:buSzPts val="3000"/>
              <a:buChar char="●"/>
            </a:pPr>
            <a:r>
              <a:rPr lang="sv-SE" sz="3000"/>
              <a:t>Föreningsdagen – </a:t>
            </a:r>
            <a:r>
              <a:rPr lang="sv-SE" sz="3000">
                <a:solidFill>
                  <a:srgbClr val="FF0000"/>
                </a:solidFill>
              </a:rPr>
              <a:t>lördag 9 maj</a:t>
            </a:r>
            <a:endParaRPr sz="3000">
              <a:solidFill>
                <a:srgbClr val="FF0000"/>
              </a:solidFill>
            </a:endParaRPr>
          </a:p>
          <a:p>
            <a:pPr indent="-419100" lvl="0" marL="457200" rtl="0" algn="l">
              <a:lnSpc>
                <a:spcPct val="115000"/>
              </a:lnSpc>
              <a:spcBef>
                <a:spcPts val="600"/>
              </a:spcBef>
              <a:spcAft>
                <a:spcPts val="0"/>
              </a:spcAft>
              <a:buClr>
                <a:srgbClr val="000000"/>
              </a:buClr>
              <a:buSzPts val="3000"/>
              <a:buChar char="●"/>
            </a:pPr>
            <a:r>
              <a:rPr lang="sv-SE" sz="3000"/>
              <a:t>Hörnettdagen – </a:t>
            </a:r>
            <a:r>
              <a:rPr lang="sv-SE" sz="3000">
                <a:solidFill>
                  <a:srgbClr val="FF0000"/>
                </a:solidFill>
              </a:rPr>
              <a:t>lördag 29 augusti</a:t>
            </a:r>
            <a:endParaRPr sz="3000">
              <a:solidFill>
                <a:srgbClr val="FF0000"/>
              </a:solidFill>
            </a:endParaRPr>
          </a:p>
          <a:p>
            <a:pPr indent="-419100" lvl="0" marL="457200" rtl="0" algn="l">
              <a:lnSpc>
                <a:spcPct val="115000"/>
              </a:lnSpc>
              <a:spcBef>
                <a:spcPts val="0"/>
              </a:spcBef>
              <a:spcAft>
                <a:spcPts val="0"/>
              </a:spcAft>
              <a:buSzPts val="3000"/>
              <a:buChar char="●"/>
            </a:pPr>
            <a:r>
              <a:rPr lang="sv-SE" sz="3000"/>
              <a:t>Fotbollsavslutning – </a:t>
            </a:r>
            <a:r>
              <a:rPr lang="sv-SE" sz="3000">
                <a:solidFill>
                  <a:srgbClr val="FF0000"/>
                </a:solidFill>
              </a:rPr>
              <a:t>söndag 13 september</a:t>
            </a:r>
            <a:endParaRPr sz="3000">
              <a:solidFill>
                <a:srgbClr val="FF0000"/>
              </a:solidFill>
            </a:endParaRPr>
          </a:p>
          <a:p>
            <a:pPr indent="0" lvl="0" marL="0" rtl="0" algn="l">
              <a:lnSpc>
                <a:spcPct val="115000"/>
              </a:lnSpc>
              <a:spcBef>
                <a:spcPts val="700"/>
              </a:spcBef>
              <a:spcAft>
                <a:spcPts val="0"/>
              </a:spcAft>
              <a:buClr>
                <a:schemeClr val="dk1"/>
              </a:buClr>
              <a:buSzPts val="1100"/>
              <a:buFont typeface="Arial"/>
              <a:buNone/>
            </a:pPr>
            <a:r>
              <a:t/>
            </a:r>
            <a:endParaRPr sz="3000">
              <a:solidFill>
                <a:srgbClr val="FF0000"/>
              </a:solidFill>
            </a:endParaRPr>
          </a:p>
          <a:p>
            <a:pPr indent="0" lvl="0" marL="0" rtl="0" algn="l">
              <a:lnSpc>
                <a:spcPct val="90000"/>
              </a:lnSpc>
              <a:spcBef>
                <a:spcPts val="1000"/>
              </a:spcBef>
              <a:spcAft>
                <a:spcPts val="0"/>
              </a:spcAft>
              <a:buSzPts val="2800"/>
              <a:buNone/>
            </a:pPr>
            <a:r>
              <a:t/>
            </a:r>
            <a:endParaRPr/>
          </a:p>
        </p:txBody>
      </p:sp>
      <p:pic>
        <p:nvPicPr>
          <p:cNvPr id="176" name="Google Shape;176;p25"/>
          <p:cNvPicPr preferRelativeResize="0"/>
          <p:nvPr/>
        </p:nvPicPr>
        <p:blipFill rotWithShape="1">
          <a:blip r:embed="rId3">
            <a:alphaModFix/>
          </a:blip>
          <a:srcRect b="0" l="0" r="0" t="0"/>
          <a:stretch/>
        </p:blipFill>
        <p:spPr>
          <a:xfrm>
            <a:off x="9904350" y="87900"/>
            <a:ext cx="1869922" cy="1842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6"/>
          <p:cNvSpPr txBox="1"/>
          <p:nvPr>
            <p:ph type="title"/>
          </p:nvPr>
        </p:nvSpPr>
        <p:spPr>
          <a:xfrm>
            <a:off x="838200" y="365125"/>
            <a:ext cx="10515600" cy="13257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4400"/>
              <a:buNone/>
            </a:pPr>
            <a:r>
              <a:rPr b="1" lang="sv-SE"/>
              <a:t>Lagkassa</a:t>
            </a:r>
            <a:endParaRPr b="1"/>
          </a:p>
        </p:txBody>
      </p:sp>
      <p:sp>
        <p:nvSpPr>
          <p:cNvPr id="182" name="Google Shape;182;p26"/>
          <p:cNvSpPr txBox="1"/>
          <p:nvPr>
            <p:ph idx="1" type="body"/>
          </p:nvPr>
        </p:nvSpPr>
        <p:spPr>
          <a:xfrm>
            <a:off x="838200" y="1825625"/>
            <a:ext cx="10515600" cy="4351200"/>
          </a:xfrm>
          <a:prstGeom prst="rect">
            <a:avLst/>
          </a:prstGeom>
          <a:noFill/>
          <a:ln>
            <a:noFill/>
          </a:ln>
        </p:spPr>
        <p:txBody>
          <a:bodyPr anchorCtr="0" anchor="t" bIns="91425" lIns="91425" spcFirstLastPara="1" rIns="91425" wrap="square" tIns="91425">
            <a:noAutofit/>
          </a:bodyPr>
          <a:lstStyle/>
          <a:p>
            <a:pPr indent="-387350" lvl="0" marL="457200" rtl="0" algn="l">
              <a:lnSpc>
                <a:spcPct val="115000"/>
              </a:lnSpc>
              <a:spcBef>
                <a:spcPts val="600"/>
              </a:spcBef>
              <a:spcAft>
                <a:spcPts val="0"/>
              </a:spcAft>
              <a:buSzPts val="2500"/>
              <a:buChar char="●"/>
            </a:pPr>
            <a:r>
              <a:rPr lang="sv-SE" sz="2500">
                <a:solidFill>
                  <a:srgbClr val="000000"/>
                </a:solidFill>
              </a:rPr>
              <a:t>Anna Pettersson</a:t>
            </a:r>
            <a:r>
              <a:rPr lang="sv-SE" sz="2500"/>
              <a:t> fortsätter som kassör </a:t>
            </a:r>
            <a:endParaRPr sz="2500"/>
          </a:p>
          <a:p>
            <a:pPr indent="-387350" lvl="0" marL="457200" rtl="0" algn="l">
              <a:lnSpc>
                <a:spcPct val="115000"/>
              </a:lnSpc>
              <a:spcBef>
                <a:spcPts val="0"/>
              </a:spcBef>
              <a:spcAft>
                <a:spcPts val="0"/>
              </a:spcAft>
              <a:buSzPts val="2500"/>
              <a:buChar char="●"/>
            </a:pPr>
            <a:r>
              <a:rPr lang="sv-SE" sz="2500"/>
              <a:t>Alla lag ska göra en budget för året  domare, cuper osv.</a:t>
            </a:r>
            <a:endParaRPr sz="2500"/>
          </a:p>
          <a:p>
            <a:pPr indent="-387350" lvl="0" marL="457200" rtl="0" algn="l">
              <a:lnSpc>
                <a:spcPct val="115000"/>
              </a:lnSpc>
              <a:spcBef>
                <a:spcPts val="0"/>
              </a:spcBef>
              <a:spcAft>
                <a:spcPts val="0"/>
              </a:spcAft>
              <a:buSzPts val="2500"/>
              <a:buChar char="●"/>
            </a:pPr>
            <a:r>
              <a:rPr lang="sv-SE" sz="2500"/>
              <a:t>Lagkassor tillhör föreningen och administreras via lagets konto</a:t>
            </a:r>
            <a:endParaRPr sz="2500"/>
          </a:p>
          <a:p>
            <a:pPr indent="-387350" lvl="0" marL="457200" rtl="0" algn="l">
              <a:lnSpc>
                <a:spcPct val="115000"/>
              </a:lnSpc>
              <a:spcBef>
                <a:spcPts val="0"/>
              </a:spcBef>
              <a:spcAft>
                <a:spcPts val="0"/>
              </a:spcAft>
              <a:buSzPts val="2500"/>
              <a:buChar char="●"/>
            </a:pPr>
            <a:r>
              <a:rPr lang="sv-SE" sz="2500"/>
              <a:t>Lagkassan redovisas under säsongen (maj-sept)</a:t>
            </a:r>
            <a:endParaRPr sz="2500"/>
          </a:p>
          <a:p>
            <a:pPr indent="-387350" lvl="0" marL="457200" rtl="0" algn="l">
              <a:lnSpc>
                <a:spcPct val="115000"/>
              </a:lnSpc>
              <a:spcBef>
                <a:spcPts val="0"/>
              </a:spcBef>
              <a:spcAft>
                <a:spcPts val="0"/>
              </a:spcAft>
              <a:buSzPts val="2500"/>
              <a:buChar char="●"/>
            </a:pPr>
            <a:r>
              <a:rPr lang="sv-SE" sz="2500"/>
              <a:t>Styrelsen undersöker möjligheten att ordna Swish samt konto till varje lag</a:t>
            </a:r>
            <a:endParaRPr sz="2500"/>
          </a:p>
          <a:p>
            <a:pPr indent="-387350" lvl="0" marL="457200" rtl="0" algn="l">
              <a:lnSpc>
                <a:spcPct val="115000"/>
              </a:lnSpc>
              <a:spcBef>
                <a:spcPts val="0"/>
              </a:spcBef>
              <a:spcAft>
                <a:spcPts val="0"/>
              </a:spcAft>
              <a:buSzPts val="2500"/>
              <a:buChar char="●"/>
            </a:pPr>
            <a:r>
              <a:rPr lang="sv-SE" sz="2500"/>
              <a:t>Försäljning/intäkt där laget använder sig av föreningens infrastruktur fördelas intäkter 70 % till laget – 30 % till föreningen.</a:t>
            </a:r>
            <a:endParaRPr sz="2500"/>
          </a:p>
          <a:p>
            <a:pPr indent="-387350" lvl="0" marL="457200" rtl="0" algn="l">
              <a:lnSpc>
                <a:spcPct val="115000"/>
              </a:lnSpc>
              <a:spcBef>
                <a:spcPts val="0"/>
              </a:spcBef>
              <a:spcAft>
                <a:spcPts val="0"/>
              </a:spcAft>
              <a:buSzPts val="2500"/>
              <a:buChar char="●"/>
            </a:pPr>
            <a:r>
              <a:rPr lang="sv-SE" sz="2500"/>
              <a:t>Övriga intäkter går helt till laget.</a:t>
            </a:r>
            <a:endParaRPr sz="2500"/>
          </a:p>
          <a:p>
            <a:pPr indent="0" lvl="0" marL="0" rtl="0" algn="l">
              <a:lnSpc>
                <a:spcPct val="90000"/>
              </a:lnSpc>
              <a:spcBef>
                <a:spcPts val="1000"/>
              </a:spcBef>
              <a:spcAft>
                <a:spcPts val="0"/>
              </a:spcAft>
              <a:buSzPts val="2800"/>
              <a:buNone/>
            </a:pPr>
            <a:r>
              <a:t/>
            </a:r>
            <a:endParaRPr/>
          </a:p>
        </p:txBody>
      </p:sp>
      <p:pic>
        <p:nvPicPr>
          <p:cNvPr id="183" name="Google Shape;183;p26"/>
          <p:cNvPicPr preferRelativeResize="0"/>
          <p:nvPr/>
        </p:nvPicPr>
        <p:blipFill rotWithShape="1">
          <a:blip r:embed="rId3">
            <a:alphaModFix/>
          </a:blip>
          <a:srcRect b="0" l="0" r="0" t="0"/>
          <a:stretch/>
        </p:blipFill>
        <p:spPr>
          <a:xfrm>
            <a:off x="9904350" y="87900"/>
            <a:ext cx="1869922" cy="1842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7"/>
          <p:cNvSpPr txBox="1"/>
          <p:nvPr>
            <p:ph type="title"/>
          </p:nvPr>
        </p:nvSpPr>
        <p:spPr>
          <a:xfrm>
            <a:off x="374750" y="365125"/>
            <a:ext cx="10979100" cy="13257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4400"/>
              <a:buNone/>
            </a:pPr>
            <a:r>
              <a:rPr b="1" lang="sv-SE"/>
              <a:t>Lagkassa								Utgifter </a:t>
            </a:r>
            <a:endParaRPr b="1"/>
          </a:p>
          <a:p>
            <a:pPr indent="0" lvl="0" marL="0" rtl="0" algn="l">
              <a:lnSpc>
                <a:spcPct val="90000"/>
              </a:lnSpc>
              <a:spcBef>
                <a:spcPts val="0"/>
              </a:spcBef>
              <a:spcAft>
                <a:spcPts val="0"/>
              </a:spcAft>
              <a:buSzPts val="4400"/>
              <a:buNone/>
            </a:pPr>
            <a:r>
              <a:rPr b="1" lang="sv-SE"/>
              <a:t>												</a:t>
            </a:r>
            <a:endParaRPr b="1"/>
          </a:p>
        </p:txBody>
      </p:sp>
      <p:sp>
        <p:nvSpPr>
          <p:cNvPr id="189" name="Google Shape;189;p27"/>
          <p:cNvSpPr txBox="1"/>
          <p:nvPr>
            <p:ph idx="1" type="body"/>
          </p:nvPr>
        </p:nvSpPr>
        <p:spPr>
          <a:xfrm>
            <a:off x="374748" y="2115250"/>
            <a:ext cx="5301975" cy="4061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SzPts val="2800"/>
              <a:buNone/>
            </a:pPr>
            <a:r>
              <a:rPr lang="sv-SE"/>
              <a:t>NewBody överskott -19   	 4 164 kr</a:t>
            </a:r>
            <a:endParaRPr/>
          </a:p>
          <a:p>
            <a:pPr indent="0" lvl="0" marL="0" rtl="0" algn="l">
              <a:lnSpc>
                <a:spcPct val="90000"/>
              </a:lnSpc>
              <a:spcBef>
                <a:spcPts val="1000"/>
              </a:spcBef>
              <a:spcAft>
                <a:spcPts val="0"/>
              </a:spcAft>
              <a:buSzPts val="2800"/>
              <a:buNone/>
            </a:pPr>
            <a:r>
              <a:rPr lang="sv-SE"/>
              <a:t>Fulkassa		 				12 702 kr</a:t>
            </a:r>
            <a:endParaRPr/>
          </a:p>
          <a:p>
            <a:pPr indent="0" lvl="0" marL="0" rtl="0" algn="l">
              <a:lnSpc>
                <a:spcPct val="90000"/>
              </a:lnSpc>
              <a:spcBef>
                <a:spcPts val="1000"/>
              </a:spcBef>
              <a:spcAft>
                <a:spcPts val="0"/>
              </a:spcAft>
              <a:buSzPts val="2800"/>
              <a:buNone/>
            </a:pPr>
            <a:r>
              <a:rPr lang="sv-SE"/>
              <a:t>----------------------------------------------</a:t>
            </a:r>
            <a:endParaRPr/>
          </a:p>
          <a:p>
            <a:pPr indent="0" lvl="0" marL="0" rtl="0" algn="l">
              <a:lnSpc>
                <a:spcPct val="90000"/>
              </a:lnSpc>
              <a:spcBef>
                <a:spcPts val="1000"/>
              </a:spcBef>
              <a:spcAft>
                <a:spcPts val="0"/>
              </a:spcAft>
              <a:buSzPts val="2800"/>
              <a:buNone/>
            </a:pPr>
            <a:r>
              <a:rPr b="1" lang="sv-SE">
                <a:solidFill>
                  <a:schemeClr val="accent6"/>
                </a:solidFill>
              </a:rPr>
              <a:t>Totalt	i lagkassan		 	16 854 kr</a:t>
            </a:r>
            <a:endParaRPr b="1">
              <a:solidFill>
                <a:schemeClr val="accent6"/>
              </a:solidFill>
            </a:endParaRPr>
          </a:p>
        </p:txBody>
      </p:sp>
      <p:sp>
        <p:nvSpPr>
          <p:cNvPr id="190" name="Google Shape;190;p27"/>
          <p:cNvSpPr txBox="1"/>
          <p:nvPr/>
        </p:nvSpPr>
        <p:spPr>
          <a:xfrm>
            <a:off x="5767200" y="2115250"/>
            <a:ext cx="6164100" cy="3286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800"/>
              <a:buFont typeface="Arial"/>
              <a:buNone/>
            </a:pPr>
            <a:r>
              <a:rPr b="0" i="0" lang="sv-SE" sz="2800" u="none" cap="none" strike="noStrike">
                <a:solidFill>
                  <a:srgbClr val="000000"/>
                </a:solidFill>
                <a:latin typeface="Calibri"/>
                <a:ea typeface="Calibri"/>
                <a:cs typeface="Calibri"/>
                <a:sym typeface="Calibri"/>
              </a:rPr>
              <a:t>Domaravgifter </a:t>
            </a:r>
            <a:r>
              <a:rPr b="0" i="0" lang="sv-SE" sz="1800" u="none" cap="none" strike="noStrike">
                <a:solidFill>
                  <a:srgbClr val="000000"/>
                </a:solidFill>
                <a:latin typeface="Calibri"/>
                <a:ea typeface="Calibri"/>
                <a:cs typeface="Calibri"/>
                <a:sym typeface="Calibri"/>
              </a:rPr>
              <a:t>(ca 12 matcher) 200kr/m	 </a:t>
            </a:r>
            <a:r>
              <a:rPr b="0" i="0" lang="sv-SE" sz="2800" u="none" cap="none" strike="noStrike">
                <a:solidFill>
                  <a:srgbClr val="000000"/>
                </a:solidFill>
                <a:latin typeface="Calibri"/>
                <a:ea typeface="Calibri"/>
                <a:cs typeface="Calibri"/>
                <a:sym typeface="Calibri"/>
              </a:rPr>
              <a:t>- 2400 kr</a:t>
            </a:r>
            <a:endParaRPr b="0" i="0" sz="28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800"/>
              <a:buFont typeface="Arial"/>
              <a:buNone/>
            </a:pPr>
            <a:r>
              <a:rPr b="0" i="0" lang="sv-SE" sz="2800" u="none" cap="none" strike="noStrike">
                <a:solidFill>
                  <a:srgbClr val="000000"/>
                </a:solidFill>
                <a:latin typeface="Calibri"/>
                <a:ea typeface="Calibri"/>
                <a:cs typeface="Calibri"/>
                <a:sym typeface="Calibri"/>
              </a:rPr>
              <a:t>Ica Supermarket Cup (KB-65)	  	???</a:t>
            </a:r>
            <a:endParaRPr b="0" i="0" sz="28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800"/>
              <a:buFont typeface="Arial"/>
              <a:buNone/>
            </a:pPr>
            <a:r>
              <a:rPr b="0" i="0" lang="sv-SE" sz="2800" u="none" cap="none" strike="noStrike">
                <a:solidFill>
                  <a:srgbClr val="000000"/>
                </a:solidFill>
                <a:latin typeface="Calibri"/>
                <a:ea typeface="Calibri"/>
                <a:cs typeface="Calibri"/>
                <a:sym typeface="Calibri"/>
              </a:rPr>
              <a:t>Avslutning								???</a:t>
            </a:r>
            <a:endParaRPr b="0" i="0" sz="28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800"/>
              <a:buFont typeface="Arial"/>
              <a:buNone/>
            </a:pPr>
            <a:r>
              <a:rPr b="0" i="0" lang="sv-SE" sz="2800" u="none" cap="none" strike="noStrike">
                <a:solidFill>
                  <a:srgbClr val="000000"/>
                </a:solidFill>
                <a:latin typeface="Calibri"/>
                <a:ea typeface="Calibri"/>
                <a:cs typeface="Calibri"/>
                <a:sym typeface="Calibri"/>
              </a:rPr>
              <a:t>------------------------------------------------------</a:t>
            </a:r>
            <a:endParaRPr b="0" i="0" sz="28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800"/>
              <a:buFont typeface="Arial"/>
              <a:buNone/>
            </a:pPr>
            <a:r>
              <a:rPr b="1" i="0" lang="sv-SE" sz="2800" u="none" cap="none" strike="noStrike">
                <a:solidFill>
                  <a:srgbClr val="FF0000"/>
                </a:solidFill>
                <a:latin typeface="Calibri"/>
                <a:ea typeface="Calibri"/>
                <a:cs typeface="Calibri"/>
                <a:sym typeface="Calibri"/>
              </a:rPr>
              <a:t>Total</a:t>
            </a:r>
            <a:r>
              <a:rPr b="1" lang="sv-SE" sz="2800">
                <a:solidFill>
                  <a:srgbClr val="FF0000"/>
                </a:solidFill>
                <a:latin typeface="Calibri"/>
                <a:ea typeface="Calibri"/>
                <a:cs typeface="Calibri"/>
                <a:sym typeface="Calibri"/>
              </a:rPr>
              <a:t>a utgifter</a:t>
            </a:r>
            <a:r>
              <a:rPr b="1" i="0" lang="sv-SE" sz="2800" u="none" cap="none" strike="noStrike">
                <a:solidFill>
                  <a:srgbClr val="FF0000"/>
                </a:solidFill>
                <a:latin typeface="Calibri"/>
                <a:ea typeface="Calibri"/>
                <a:cs typeface="Calibri"/>
                <a:sym typeface="Calibri"/>
              </a:rPr>
              <a:t>					  		2400</a:t>
            </a:r>
            <a:r>
              <a:rPr b="0" i="0" lang="sv-SE" sz="2800" u="none" cap="none" strike="noStrike">
                <a:solidFill>
                  <a:srgbClr val="FF0000"/>
                </a:solidFill>
                <a:latin typeface="Calibri"/>
                <a:ea typeface="Calibri"/>
                <a:cs typeface="Calibri"/>
                <a:sym typeface="Calibri"/>
              </a:rPr>
              <a:t>	</a:t>
            </a:r>
            <a:r>
              <a:rPr b="0" i="0" lang="sv-SE" sz="2800" u="none" cap="none" strike="noStrike">
                <a:solidFill>
                  <a:srgbClr val="000000"/>
                </a:solidFill>
                <a:latin typeface="Calibri"/>
                <a:ea typeface="Calibri"/>
                <a:cs typeface="Calibri"/>
                <a:sym typeface="Calibri"/>
              </a:rPr>
              <a:t>					</a:t>
            </a:r>
            <a:endParaRPr b="0" i="0" sz="2800" u="none" cap="none" strike="noStrike">
              <a:solidFill>
                <a:srgbClr val="000000"/>
              </a:solidFill>
              <a:latin typeface="Calibri"/>
              <a:ea typeface="Calibri"/>
              <a:cs typeface="Calibri"/>
              <a:sym typeface="Calibri"/>
            </a:endParaRPr>
          </a:p>
        </p:txBody>
      </p:sp>
      <p:pic>
        <p:nvPicPr>
          <p:cNvPr id="191" name="Google Shape;191;p27"/>
          <p:cNvPicPr preferRelativeResize="0"/>
          <p:nvPr/>
        </p:nvPicPr>
        <p:blipFill rotWithShape="1">
          <a:blip r:embed="rId3">
            <a:alphaModFix/>
          </a:blip>
          <a:srcRect b="0" l="0" r="0" t="0"/>
          <a:stretch/>
        </p:blipFill>
        <p:spPr>
          <a:xfrm>
            <a:off x="465225" y="4628124"/>
            <a:ext cx="3401701" cy="2016725"/>
          </a:xfrm>
          <a:prstGeom prst="rect">
            <a:avLst/>
          </a:prstGeom>
          <a:noFill/>
          <a:ln>
            <a:noFill/>
          </a:ln>
        </p:spPr>
      </p:pic>
      <p:pic>
        <p:nvPicPr>
          <p:cNvPr id="192" name="Google Shape;192;p27"/>
          <p:cNvPicPr preferRelativeResize="0"/>
          <p:nvPr/>
        </p:nvPicPr>
        <p:blipFill rotWithShape="1">
          <a:blip r:embed="rId4">
            <a:alphaModFix/>
          </a:blip>
          <a:srcRect b="0" l="0" r="0" t="0"/>
          <a:stretch/>
        </p:blipFill>
        <p:spPr>
          <a:xfrm>
            <a:off x="9904350" y="87900"/>
            <a:ext cx="1869922" cy="1842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28"/>
          <p:cNvSpPr txBox="1"/>
          <p:nvPr>
            <p:ph type="title"/>
          </p:nvPr>
        </p:nvSpPr>
        <p:spPr>
          <a:xfrm>
            <a:off x="838200" y="332075"/>
            <a:ext cx="10515600" cy="13257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4400"/>
              <a:buNone/>
            </a:pPr>
            <a:r>
              <a:rPr b="1" lang="sv-SE"/>
              <a:t>Försäljning till lagkassa</a:t>
            </a:r>
            <a:endParaRPr b="1"/>
          </a:p>
        </p:txBody>
      </p:sp>
      <p:sp>
        <p:nvSpPr>
          <p:cNvPr id="198" name="Google Shape;198;p28"/>
          <p:cNvSpPr txBox="1"/>
          <p:nvPr>
            <p:ph idx="1" type="body"/>
          </p:nvPr>
        </p:nvSpPr>
        <p:spPr>
          <a:xfrm>
            <a:off x="920825" y="1875200"/>
            <a:ext cx="10515600" cy="43512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SzPts val="2800"/>
              <a:buNone/>
            </a:pPr>
            <a:r>
              <a:rPr lang="sv-SE"/>
              <a:t>Förslag:</a:t>
            </a:r>
            <a:endParaRPr/>
          </a:p>
          <a:p>
            <a:pPr indent="-406400" lvl="0" marL="457200" rtl="0" algn="l">
              <a:lnSpc>
                <a:spcPct val="90000"/>
              </a:lnSpc>
              <a:spcBef>
                <a:spcPts val="1000"/>
              </a:spcBef>
              <a:spcAft>
                <a:spcPts val="0"/>
              </a:spcAft>
              <a:buSzPts val="2800"/>
              <a:buChar char="•"/>
            </a:pPr>
            <a:r>
              <a:rPr lang="sv-SE"/>
              <a:t>Sälja fikabröd utanför Coop i Hörnett</a:t>
            </a:r>
            <a:endParaRPr/>
          </a:p>
          <a:p>
            <a:pPr indent="-406400" lvl="0" marL="457200" rtl="0" algn="l">
              <a:lnSpc>
                <a:spcPct val="90000"/>
              </a:lnSpc>
              <a:spcBef>
                <a:spcPts val="0"/>
              </a:spcBef>
              <a:spcAft>
                <a:spcPts val="0"/>
              </a:spcAft>
              <a:buSzPts val="2800"/>
              <a:buChar char="•"/>
            </a:pPr>
            <a:r>
              <a:rPr lang="sv-SE"/>
              <a:t>Plantskolan i Gideå</a:t>
            </a:r>
            <a:endParaRPr/>
          </a:p>
          <a:p>
            <a:pPr indent="-406400" lvl="0" marL="457200" rtl="0" algn="l">
              <a:lnSpc>
                <a:spcPct val="90000"/>
              </a:lnSpc>
              <a:spcBef>
                <a:spcPts val="0"/>
              </a:spcBef>
              <a:spcAft>
                <a:spcPts val="0"/>
              </a:spcAft>
              <a:buSzPts val="2800"/>
              <a:buChar char="•"/>
            </a:pPr>
            <a:r>
              <a:rPr lang="sv-SE"/>
              <a:t>Kakservice</a:t>
            </a:r>
            <a:endParaRPr/>
          </a:p>
          <a:p>
            <a:pPr indent="-406400" lvl="0" marL="457200" rtl="0" algn="l">
              <a:lnSpc>
                <a:spcPct val="90000"/>
              </a:lnSpc>
              <a:spcBef>
                <a:spcPts val="0"/>
              </a:spcBef>
              <a:spcAft>
                <a:spcPts val="0"/>
              </a:spcAft>
              <a:buSzPts val="2800"/>
              <a:buChar char="•"/>
            </a:pPr>
            <a:r>
              <a:rPr lang="sv-SE"/>
              <a:t>Plastpåsar</a:t>
            </a:r>
            <a:endParaRPr/>
          </a:p>
          <a:p>
            <a:pPr indent="-406400" lvl="0" marL="457200" rtl="0" algn="l">
              <a:lnSpc>
                <a:spcPct val="90000"/>
              </a:lnSpc>
              <a:spcBef>
                <a:spcPts val="0"/>
              </a:spcBef>
              <a:spcAft>
                <a:spcPts val="0"/>
              </a:spcAft>
              <a:buClr>
                <a:srgbClr val="FF0000"/>
              </a:buClr>
              <a:buSzPts val="2800"/>
              <a:buChar char="•"/>
            </a:pPr>
            <a:r>
              <a:rPr lang="sv-SE">
                <a:solidFill>
                  <a:srgbClr val="FF0000"/>
                </a:solidFill>
              </a:rPr>
              <a:t>Grillkol</a:t>
            </a:r>
            <a:endParaRPr>
              <a:solidFill>
                <a:srgbClr val="FF0000"/>
              </a:solidFill>
            </a:endParaRPr>
          </a:p>
          <a:p>
            <a:pPr indent="-406400" lvl="0" marL="457200" rtl="0" algn="l">
              <a:lnSpc>
                <a:spcPct val="90000"/>
              </a:lnSpc>
              <a:spcBef>
                <a:spcPts val="0"/>
              </a:spcBef>
              <a:spcAft>
                <a:spcPts val="0"/>
              </a:spcAft>
              <a:buClr>
                <a:srgbClr val="FF0000"/>
              </a:buClr>
              <a:buSzPts val="2800"/>
              <a:buChar char="•"/>
            </a:pPr>
            <a:r>
              <a:rPr lang="sv-SE">
                <a:solidFill>
                  <a:srgbClr val="FF0000"/>
                </a:solidFill>
              </a:rPr>
              <a:t>Fika på P11:s hemmamatcher</a:t>
            </a:r>
            <a:endParaRPr>
              <a:solidFill>
                <a:srgbClr val="FF0000"/>
              </a:solidFill>
            </a:endParaRPr>
          </a:p>
        </p:txBody>
      </p:sp>
      <p:pic>
        <p:nvPicPr>
          <p:cNvPr id="199" name="Google Shape;199;p28"/>
          <p:cNvPicPr preferRelativeResize="0"/>
          <p:nvPr/>
        </p:nvPicPr>
        <p:blipFill rotWithShape="1">
          <a:blip r:embed="rId3">
            <a:alphaModFix/>
          </a:blip>
          <a:srcRect b="0" l="0" r="0" t="0"/>
          <a:stretch/>
        </p:blipFill>
        <p:spPr>
          <a:xfrm>
            <a:off x="7697488" y="2557238"/>
            <a:ext cx="3076575" cy="1238250"/>
          </a:xfrm>
          <a:prstGeom prst="rect">
            <a:avLst/>
          </a:prstGeom>
          <a:noFill/>
          <a:ln>
            <a:noFill/>
          </a:ln>
        </p:spPr>
      </p:pic>
      <p:pic>
        <p:nvPicPr>
          <p:cNvPr id="200" name="Google Shape;200;p28"/>
          <p:cNvPicPr preferRelativeResize="0"/>
          <p:nvPr/>
        </p:nvPicPr>
        <p:blipFill rotWithShape="1">
          <a:blip r:embed="rId4">
            <a:alphaModFix/>
          </a:blip>
          <a:srcRect b="0" l="0" r="0" t="0"/>
          <a:stretch/>
        </p:blipFill>
        <p:spPr>
          <a:xfrm>
            <a:off x="7555075" y="4422350"/>
            <a:ext cx="2476500" cy="1524000"/>
          </a:xfrm>
          <a:prstGeom prst="rect">
            <a:avLst/>
          </a:prstGeom>
          <a:noFill/>
          <a:ln>
            <a:noFill/>
          </a:ln>
        </p:spPr>
      </p:pic>
      <p:pic>
        <p:nvPicPr>
          <p:cNvPr id="201" name="Google Shape;201;p28"/>
          <p:cNvPicPr preferRelativeResize="0"/>
          <p:nvPr/>
        </p:nvPicPr>
        <p:blipFill rotWithShape="1">
          <a:blip r:embed="rId5">
            <a:alphaModFix/>
          </a:blip>
          <a:srcRect b="0" l="0" r="0" t="0"/>
          <a:stretch/>
        </p:blipFill>
        <p:spPr>
          <a:xfrm>
            <a:off x="9904350" y="87900"/>
            <a:ext cx="1869922" cy="1842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29"/>
          <p:cNvSpPr txBox="1"/>
          <p:nvPr>
            <p:ph type="title"/>
          </p:nvPr>
        </p:nvSpPr>
        <p:spPr>
          <a:xfrm>
            <a:off x="838200" y="365125"/>
            <a:ext cx="10515600" cy="13257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4400"/>
              <a:buNone/>
            </a:pPr>
            <a:r>
              <a:rPr b="1" lang="sv-SE"/>
              <a:t>Intersport &amp; Adidas</a:t>
            </a:r>
            <a:r>
              <a:rPr lang="sv-SE"/>
              <a:t> </a:t>
            </a:r>
            <a:endParaRPr/>
          </a:p>
        </p:txBody>
      </p:sp>
      <p:sp>
        <p:nvSpPr>
          <p:cNvPr id="207" name="Google Shape;207;p29"/>
          <p:cNvSpPr txBox="1"/>
          <p:nvPr>
            <p:ph idx="1" type="body"/>
          </p:nvPr>
        </p:nvSpPr>
        <p:spPr>
          <a:xfrm>
            <a:off x="838200" y="1825625"/>
            <a:ext cx="10515600" cy="435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800"/>
              </a:spcBef>
              <a:spcAft>
                <a:spcPts val="0"/>
              </a:spcAft>
              <a:buSzPts val="2800"/>
              <a:buNone/>
            </a:pPr>
            <a:r>
              <a:rPr lang="sv-SE"/>
              <a:t>Samarbete med InterSport/Adidas i form av match/träningsställ och material som bollar och annan utrustning</a:t>
            </a:r>
            <a:endParaRPr/>
          </a:p>
          <a:p>
            <a:pPr indent="0" lvl="0" marL="0" rtl="0" algn="l">
              <a:lnSpc>
                <a:spcPct val="115000"/>
              </a:lnSpc>
              <a:spcBef>
                <a:spcPts val="800"/>
              </a:spcBef>
              <a:spcAft>
                <a:spcPts val="0"/>
              </a:spcAft>
              <a:buClr>
                <a:schemeClr val="dk1"/>
              </a:buClr>
              <a:buSzPts val="1100"/>
              <a:buFont typeface="Arial"/>
              <a:buNone/>
            </a:pPr>
            <a:r>
              <a:rPr b="1" lang="sv-SE" sz="3200"/>
              <a:t>Modo FF:s åtagande:</a:t>
            </a:r>
            <a:endParaRPr b="1" sz="3200"/>
          </a:p>
          <a:p>
            <a:pPr indent="-406400" lvl="0" marL="457200" rtl="0" algn="l">
              <a:lnSpc>
                <a:spcPct val="115000"/>
              </a:lnSpc>
              <a:spcBef>
                <a:spcPts val="800"/>
              </a:spcBef>
              <a:spcAft>
                <a:spcPts val="0"/>
              </a:spcAft>
              <a:buSzPts val="2800"/>
              <a:buChar char="●"/>
            </a:pPr>
            <a:r>
              <a:rPr lang="sv-SE"/>
              <a:t>Göra alla centrala inköp på Intersport</a:t>
            </a:r>
            <a:endParaRPr/>
          </a:p>
          <a:p>
            <a:pPr indent="-406400" lvl="0" marL="457200" rtl="0" algn="l">
              <a:lnSpc>
                <a:spcPct val="115000"/>
              </a:lnSpc>
              <a:spcBef>
                <a:spcPts val="0"/>
              </a:spcBef>
              <a:spcAft>
                <a:spcPts val="0"/>
              </a:spcAft>
              <a:buSzPts val="2800"/>
              <a:buChar char="●"/>
            </a:pPr>
            <a:r>
              <a:rPr lang="sv-SE"/>
              <a:t>Verkar för att föreningens medlemmar gör sina privata inköp hos Intersport</a:t>
            </a:r>
            <a:endParaRPr/>
          </a:p>
          <a:p>
            <a:pPr indent="-406400" lvl="0" marL="457200" rtl="0" algn="l">
              <a:lnSpc>
                <a:spcPct val="115000"/>
              </a:lnSpc>
              <a:spcBef>
                <a:spcPts val="0"/>
              </a:spcBef>
              <a:spcAft>
                <a:spcPts val="0"/>
              </a:spcAft>
              <a:buSzPts val="2800"/>
              <a:buChar char="●"/>
            </a:pPr>
            <a:r>
              <a:rPr lang="sv-SE"/>
              <a:t>Medlemsskap i Intersport, koppla det till Modo! </a:t>
            </a:r>
            <a:endParaRPr/>
          </a:p>
          <a:p>
            <a:pPr indent="0" lvl="0" marL="0" rtl="0" algn="l">
              <a:lnSpc>
                <a:spcPct val="90000"/>
              </a:lnSpc>
              <a:spcBef>
                <a:spcPts val="1000"/>
              </a:spcBef>
              <a:spcAft>
                <a:spcPts val="0"/>
              </a:spcAft>
              <a:buSzPts val="2800"/>
              <a:buNone/>
            </a:pPr>
            <a:r>
              <a:t/>
            </a:r>
            <a:endParaRPr/>
          </a:p>
        </p:txBody>
      </p:sp>
      <p:pic>
        <p:nvPicPr>
          <p:cNvPr id="208" name="Google Shape;208;p29"/>
          <p:cNvPicPr preferRelativeResize="0"/>
          <p:nvPr/>
        </p:nvPicPr>
        <p:blipFill rotWithShape="1">
          <a:blip r:embed="rId3">
            <a:alphaModFix/>
          </a:blip>
          <a:srcRect b="0" l="0" r="0" t="0"/>
          <a:stretch/>
        </p:blipFill>
        <p:spPr>
          <a:xfrm>
            <a:off x="8938574" y="2936037"/>
            <a:ext cx="1454880" cy="985925"/>
          </a:xfrm>
          <a:prstGeom prst="rect">
            <a:avLst/>
          </a:prstGeom>
          <a:noFill/>
          <a:ln>
            <a:noFill/>
          </a:ln>
        </p:spPr>
      </p:pic>
      <p:pic>
        <p:nvPicPr>
          <p:cNvPr id="209" name="Google Shape;209;p29"/>
          <p:cNvPicPr preferRelativeResize="0"/>
          <p:nvPr/>
        </p:nvPicPr>
        <p:blipFill rotWithShape="1">
          <a:blip r:embed="rId4">
            <a:alphaModFix/>
          </a:blip>
          <a:srcRect b="0" l="0" r="0" t="0"/>
          <a:stretch/>
        </p:blipFill>
        <p:spPr>
          <a:xfrm>
            <a:off x="8767821" y="5167159"/>
            <a:ext cx="2201850" cy="985925"/>
          </a:xfrm>
          <a:prstGeom prst="rect">
            <a:avLst/>
          </a:prstGeom>
          <a:noFill/>
          <a:ln>
            <a:noFill/>
          </a:ln>
        </p:spPr>
      </p:pic>
      <p:pic>
        <p:nvPicPr>
          <p:cNvPr id="210" name="Google Shape;210;p29"/>
          <p:cNvPicPr preferRelativeResize="0"/>
          <p:nvPr/>
        </p:nvPicPr>
        <p:blipFill rotWithShape="1">
          <a:blip r:embed="rId5">
            <a:alphaModFix/>
          </a:blip>
          <a:srcRect b="0" l="0" r="0" t="0"/>
          <a:stretch/>
        </p:blipFill>
        <p:spPr>
          <a:xfrm>
            <a:off x="9904350" y="87900"/>
            <a:ext cx="1869922" cy="1842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30"/>
          <p:cNvSpPr txBox="1"/>
          <p:nvPr>
            <p:ph type="title"/>
          </p:nvPr>
        </p:nvSpPr>
        <p:spPr>
          <a:xfrm>
            <a:off x="838200" y="365125"/>
            <a:ext cx="10515600" cy="13257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4400"/>
              <a:buNone/>
            </a:pPr>
            <a:r>
              <a:rPr b="1" lang="sv-SE"/>
              <a:t>Materialansvarig</a:t>
            </a:r>
            <a:endParaRPr b="1"/>
          </a:p>
        </p:txBody>
      </p:sp>
      <p:sp>
        <p:nvSpPr>
          <p:cNvPr id="216" name="Google Shape;216;p30"/>
          <p:cNvSpPr txBox="1"/>
          <p:nvPr>
            <p:ph idx="1" type="body"/>
          </p:nvPr>
        </p:nvSpPr>
        <p:spPr>
          <a:xfrm>
            <a:off x="838200" y="1825625"/>
            <a:ext cx="10515600" cy="43512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SzPts val="2800"/>
              <a:buNone/>
            </a:pPr>
            <a:r>
              <a:rPr lang="sv-SE" sz="2400">
                <a:solidFill>
                  <a:srgbClr val="000000"/>
                </a:solidFill>
              </a:rPr>
              <a:t>Alexander Sandin fortsätter som materialansvarig</a:t>
            </a:r>
            <a:endParaRPr sz="2400">
              <a:solidFill>
                <a:srgbClr val="000000"/>
              </a:solidFill>
            </a:endParaRPr>
          </a:p>
          <a:p>
            <a:pPr indent="0" lvl="0" marL="0" rtl="0" algn="l">
              <a:lnSpc>
                <a:spcPct val="90000"/>
              </a:lnSpc>
              <a:spcBef>
                <a:spcPts val="1000"/>
              </a:spcBef>
              <a:spcAft>
                <a:spcPts val="0"/>
              </a:spcAft>
              <a:buSzPts val="2800"/>
              <a:buNone/>
            </a:pPr>
            <a:r>
              <a:t/>
            </a:r>
            <a:endParaRPr sz="2400">
              <a:solidFill>
                <a:srgbClr val="000000"/>
              </a:solidFill>
            </a:endParaRPr>
          </a:p>
          <a:p>
            <a:pPr indent="0" lvl="0" marL="0" rtl="0" algn="l">
              <a:lnSpc>
                <a:spcPct val="90000"/>
              </a:lnSpc>
              <a:spcBef>
                <a:spcPts val="1000"/>
              </a:spcBef>
              <a:spcAft>
                <a:spcPts val="0"/>
              </a:spcAft>
              <a:buSzPts val="2800"/>
              <a:buNone/>
            </a:pPr>
            <a:r>
              <a:rPr lang="sv-SE" sz="2400">
                <a:solidFill>
                  <a:srgbClr val="000000"/>
                </a:solidFill>
              </a:rPr>
              <a:t>Matchställ lånas under säsongen och lämnas därefter tillbaka.</a:t>
            </a:r>
            <a:endParaRPr sz="2400">
              <a:solidFill>
                <a:srgbClr val="000000"/>
              </a:solidFill>
            </a:endParaRPr>
          </a:p>
        </p:txBody>
      </p:sp>
      <p:pic>
        <p:nvPicPr>
          <p:cNvPr id="217" name="Google Shape;217;p30"/>
          <p:cNvPicPr preferRelativeResize="0"/>
          <p:nvPr/>
        </p:nvPicPr>
        <p:blipFill rotWithShape="1">
          <a:blip r:embed="rId3">
            <a:alphaModFix/>
          </a:blip>
          <a:srcRect b="0" l="0" r="0" t="0"/>
          <a:stretch/>
        </p:blipFill>
        <p:spPr>
          <a:xfrm>
            <a:off x="7505813" y="4178600"/>
            <a:ext cx="3000375" cy="1524000"/>
          </a:xfrm>
          <a:prstGeom prst="rect">
            <a:avLst/>
          </a:prstGeom>
          <a:noFill/>
          <a:ln>
            <a:noFill/>
          </a:ln>
        </p:spPr>
      </p:pic>
      <p:pic>
        <p:nvPicPr>
          <p:cNvPr id="218" name="Google Shape;218;p30"/>
          <p:cNvPicPr preferRelativeResize="0"/>
          <p:nvPr/>
        </p:nvPicPr>
        <p:blipFill rotWithShape="1">
          <a:blip r:embed="rId4">
            <a:alphaModFix/>
          </a:blip>
          <a:srcRect b="0" l="0" r="0" t="0"/>
          <a:stretch/>
        </p:blipFill>
        <p:spPr>
          <a:xfrm>
            <a:off x="9904350" y="87900"/>
            <a:ext cx="1763591" cy="17377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1"/>
          <p:cNvSpPr txBox="1"/>
          <p:nvPr>
            <p:ph type="title"/>
          </p:nvPr>
        </p:nvSpPr>
        <p:spPr>
          <a:xfrm>
            <a:off x="838200" y="365125"/>
            <a:ext cx="10515600" cy="13257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4400"/>
              <a:buNone/>
            </a:pPr>
            <a:r>
              <a:rPr b="1" lang="sv-SE"/>
              <a:t>Hemmamatcher</a:t>
            </a:r>
            <a:endParaRPr b="1"/>
          </a:p>
        </p:txBody>
      </p:sp>
      <p:sp>
        <p:nvSpPr>
          <p:cNvPr id="224" name="Google Shape;224;p31"/>
          <p:cNvSpPr txBox="1"/>
          <p:nvPr>
            <p:ph idx="1" type="body"/>
          </p:nvPr>
        </p:nvSpPr>
        <p:spPr>
          <a:xfrm>
            <a:off x="838200" y="1825625"/>
            <a:ext cx="10515600" cy="4351200"/>
          </a:xfrm>
          <a:prstGeom prst="rect">
            <a:avLst/>
          </a:prstGeom>
          <a:noFill/>
          <a:ln>
            <a:noFill/>
          </a:ln>
        </p:spPr>
        <p:txBody>
          <a:bodyPr anchorCtr="0" anchor="t" bIns="91425" lIns="91425" spcFirstLastPara="1" rIns="91425" wrap="square" tIns="91425">
            <a:noAutofit/>
          </a:bodyPr>
          <a:lstStyle/>
          <a:p>
            <a:pPr indent="0" lvl="0" marL="457200" rtl="0" algn="l">
              <a:lnSpc>
                <a:spcPct val="90000"/>
              </a:lnSpc>
              <a:spcBef>
                <a:spcPts val="1000"/>
              </a:spcBef>
              <a:spcAft>
                <a:spcPts val="0"/>
              </a:spcAft>
              <a:buSzPts val="2800"/>
              <a:buNone/>
            </a:pPr>
            <a:r>
              <a:rPr b="1" lang="sv-SE" sz="2400"/>
              <a:t>Matchvärd+Linjedomare: </a:t>
            </a:r>
            <a:endParaRPr b="1" sz="2400"/>
          </a:p>
          <a:p>
            <a:pPr indent="0" lvl="0" marL="457200" rtl="0" algn="l">
              <a:lnSpc>
                <a:spcPct val="90000"/>
              </a:lnSpc>
              <a:spcBef>
                <a:spcPts val="1000"/>
              </a:spcBef>
              <a:spcAft>
                <a:spcPts val="0"/>
              </a:spcAft>
              <a:buSzPts val="2800"/>
              <a:buNone/>
            </a:pPr>
            <a:r>
              <a:rPr lang="sv-SE" sz="2400"/>
              <a:t>Enligt ÅFF ska det finnas två matchvärdar per match. Dessa ska bära väst och hälsa domare och motståndarlag välkomna. De ska även stötta domaren och se till att ledare och publik uppträder enligt föreningens policy, samt vara linjedomare under match. Ni ser till att vara på plats senast 30 minuter innan match. Västar finns i ”boden” </a:t>
            </a:r>
            <a:endParaRPr sz="2400"/>
          </a:p>
          <a:p>
            <a:pPr indent="-406400" lvl="0" marL="457200" rtl="0" algn="l">
              <a:lnSpc>
                <a:spcPct val="90000"/>
              </a:lnSpc>
              <a:spcBef>
                <a:spcPts val="1000"/>
              </a:spcBef>
              <a:spcAft>
                <a:spcPts val="0"/>
              </a:spcAft>
              <a:buSzPts val="2800"/>
              <a:buChar char="•"/>
            </a:pPr>
            <a:r>
              <a:rPr lang="sv-SE"/>
              <a:t>Schema för matchvärd och linjemän på hemmamatcher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4"/>
          <p:cNvSpPr txBox="1"/>
          <p:nvPr>
            <p:ph type="title"/>
          </p:nvPr>
        </p:nvSpPr>
        <p:spPr>
          <a:xfrm>
            <a:off x="838200" y="334128"/>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i="0" lang="sv-SE" sz="4400" u="none" cap="none" strike="noStrike">
                <a:solidFill>
                  <a:schemeClr val="dk1"/>
                </a:solidFill>
              </a:rPr>
              <a:t>Vad ska vi prata om</a:t>
            </a:r>
            <a:endParaRPr i="0" sz="4400" u="none" cap="none" strike="noStrike">
              <a:solidFill>
                <a:schemeClr val="dk1"/>
              </a:solidFill>
            </a:endParaRPr>
          </a:p>
        </p:txBody>
      </p:sp>
      <p:sp>
        <p:nvSpPr>
          <p:cNvPr id="92" name="Google Shape;92;p14"/>
          <p:cNvSpPr txBox="1"/>
          <p:nvPr>
            <p:ph idx="1" type="body"/>
          </p:nvPr>
        </p:nvSpPr>
        <p:spPr>
          <a:xfrm>
            <a:off x="689475" y="1496000"/>
            <a:ext cx="4218600" cy="43512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1000"/>
              </a:spcBef>
              <a:spcAft>
                <a:spcPts val="0"/>
              </a:spcAft>
              <a:buSzPts val="2800"/>
              <a:buNone/>
            </a:pPr>
            <a:r>
              <a:t/>
            </a:r>
            <a:endParaRPr/>
          </a:p>
          <a:p>
            <a:pPr indent="-228600" lvl="0" marL="228600" marR="0" rtl="0" algn="l">
              <a:lnSpc>
                <a:spcPct val="80000"/>
              </a:lnSpc>
              <a:spcBef>
                <a:spcPts val="1000"/>
              </a:spcBef>
              <a:spcAft>
                <a:spcPts val="0"/>
              </a:spcAft>
              <a:buClr>
                <a:schemeClr val="dk1"/>
              </a:buClr>
              <a:buSzPts val="2800"/>
              <a:buFont typeface="Noto Sans Symbols"/>
              <a:buChar char="➔"/>
            </a:pPr>
            <a:r>
              <a:rPr lang="sv-SE"/>
              <a:t>Modos värdegrund	</a:t>
            </a:r>
            <a:endParaRPr/>
          </a:p>
          <a:p>
            <a:pPr indent="-228600" lvl="0" marL="228600" marR="0" rtl="0" algn="l">
              <a:lnSpc>
                <a:spcPct val="80000"/>
              </a:lnSpc>
              <a:spcBef>
                <a:spcPts val="1000"/>
              </a:spcBef>
              <a:spcAft>
                <a:spcPts val="0"/>
              </a:spcAft>
              <a:buClr>
                <a:schemeClr val="dk1"/>
              </a:buClr>
              <a:buSzPts val="2800"/>
              <a:buFont typeface="Noto Sans Symbols"/>
              <a:buChar char="➔"/>
            </a:pPr>
            <a:r>
              <a:rPr lang="sv-SE"/>
              <a:t>Avtal Domsjö</a:t>
            </a:r>
            <a:endParaRPr/>
          </a:p>
          <a:p>
            <a:pPr indent="-228600" lvl="0" marL="228600" marR="0" rtl="0" algn="l">
              <a:lnSpc>
                <a:spcPct val="80000"/>
              </a:lnSpc>
              <a:spcBef>
                <a:spcPts val="1000"/>
              </a:spcBef>
              <a:spcAft>
                <a:spcPts val="0"/>
              </a:spcAft>
              <a:buClr>
                <a:schemeClr val="dk1"/>
              </a:buClr>
              <a:buSzPts val="2800"/>
              <a:buFont typeface="Noto Sans Symbols"/>
              <a:buChar char="➔"/>
            </a:pPr>
            <a:r>
              <a:rPr lang="sv-SE"/>
              <a:t>SvFF &amp; Modo FF</a:t>
            </a:r>
            <a:endParaRPr/>
          </a:p>
          <a:p>
            <a:pPr indent="-228600" lvl="0" marL="228600" marR="0" rtl="0" algn="l">
              <a:lnSpc>
                <a:spcPct val="80000"/>
              </a:lnSpc>
              <a:spcBef>
                <a:spcPts val="1000"/>
              </a:spcBef>
              <a:spcAft>
                <a:spcPts val="0"/>
              </a:spcAft>
              <a:buClr>
                <a:schemeClr val="dk1"/>
              </a:buClr>
              <a:buSzPts val="2800"/>
              <a:buFont typeface="Noto Sans Symbols"/>
              <a:buChar char="➔"/>
            </a:pPr>
            <a:r>
              <a:rPr lang="sv-SE"/>
              <a:t>F</a:t>
            </a:r>
            <a:r>
              <a:rPr b="0" i="0" lang="sv-SE" sz="2800" u="none" cap="none" strike="noStrike">
                <a:solidFill>
                  <a:schemeClr val="dk1"/>
                </a:solidFill>
                <a:latin typeface="Calibri"/>
                <a:ea typeface="Calibri"/>
                <a:cs typeface="Calibri"/>
                <a:sym typeface="Calibri"/>
              </a:rPr>
              <a:t>okusområden</a:t>
            </a:r>
            <a:endParaRPr/>
          </a:p>
          <a:p>
            <a:pPr indent="-228600" lvl="0" marL="228600" marR="0" rtl="0" algn="l">
              <a:lnSpc>
                <a:spcPct val="80000"/>
              </a:lnSpc>
              <a:spcBef>
                <a:spcPts val="1000"/>
              </a:spcBef>
              <a:spcAft>
                <a:spcPts val="0"/>
              </a:spcAft>
              <a:buClr>
                <a:schemeClr val="dk1"/>
              </a:buClr>
              <a:buSzPts val="2800"/>
              <a:buFont typeface="Noto Sans Symbols"/>
              <a:buChar char="➔"/>
            </a:pPr>
            <a:r>
              <a:rPr b="0" i="0" lang="sv-SE" sz="2800" u="none" cap="none" strike="noStrike">
                <a:solidFill>
                  <a:schemeClr val="dk1"/>
                </a:solidFill>
                <a:latin typeface="Calibri"/>
                <a:ea typeface="Calibri"/>
                <a:cs typeface="Calibri"/>
                <a:sym typeface="Calibri"/>
              </a:rPr>
              <a:t>Inför träning/match</a:t>
            </a:r>
            <a:endParaRPr b="0" i="0" sz="2800" u="none" cap="none" strike="noStrike">
              <a:solidFill>
                <a:schemeClr val="dk1"/>
              </a:solidFill>
              <a:latin typeface="Calibri"/>
              <a:ea typeface="Calibri"/>
              <a:cs typeface="Calibri"/>
              <a:sym typeface="Calibri"/>
            </a:endParaRPr>
          </a:p>
          <a:p>
            <a:pPr indent="-228600" lvl="0" marL="228600" rtl="0" algn="l">
              <a:lnSpc>
                <a:spcPct val="80000"/>
              </a:lnSpc>
              <a:spcBef>
                <a:spcPts val="1000"/>
              </a:spcBef>
              <a:spcAft>
                <a:spcPts val="0"/>
              </a:spcAft>
              <a:buClr>
                <a:schemeClr val="dk1"/>
              </a:buClr>
              <a:buSzPts val="2800"/>
              <a:buFont typeface="Noto Sans Symbols"/>
              <a:buChar char="➔"/>
            </a:pPr>
            <a:r>
              <a:rPr lang="sv-SE"/>
              <a:t>Praktisk information</a:t>
            </a:r>
            <a:endParaRPr/>
          </a:p>
          <a:p>
            <a:pPr indent="-228600" lvl="0" marL="228600" rtl="0" algn="l">
              <a:lnSpc>
                <a:spcPct val="80000"/>
              </a:lnSpc>
              <a:spcBef>
                <a:spcPts val="1000"/>
              </a:spcBef>
              <a:spcAft>
                <a:spcPts val="0"/>
              </a:spcAft>
              <a:buClr>
                <a:schemeClr val="dk1"/>
              </a:buClr>
              <a:buSzPts val="2800"/>
              <a:buFont typeface="Noto Sans Symbols"/>
              <a:buChar char="➔"/>
            </a:pPr>
            <a:r>
              <a:rPr lang="sv-SE"/>
              <a:t>Åtaganden</a:t>
            </a:r>
            <a:endParaRPr/>
          </a:p>
          <a:p>
            <a:pPr indent="-228600" lvl="0" marL="228600" rtl="0" algn="l">
              <a:lnSpc>
                <a:spcPct val="80000"/>
              </a:lnSpc>
              <a:spcBef>
                <a:spcPts val="1000"/>
              </a:spcBef>
              <a:spcAft>
                <a:spcPts val="0"/>
              </a:spcAft>
              <a:buClr>
                <a:schemeClr val="dk1"/>
              </a:buClr>
              <a:buSzPts val="2800"/>
              <a:buFont typeface="Noto Sans Symbols"/>
              <a:buChar char="➔"/>
            </a:pPr>
            <a:r>
              <a:rPr lang="sv-SE"/>
              <a:t>Viktiga datum</a:t>
            </a:r>
            <a:endParaRPr/>
          </a:p>
          <a:p>
            <a:pPr indent="0" lvl="0" marL="228600" rtl="0" algn="l">
              <a:lnSpc>
                <a:spcPct val="80000"/>
              </a:lnSpc>
              <a:spcBef>
                <a:spcPts val="1000"/>
              </a:spcBef>
              <a:spcAft>
                <a:spcPts val="0"/>
              </a:spcAft>
              <a:buSzPts val="2800"/>
              <a:buNone/>
            </a:pPr>
            <a:r>
              <a:t/>
            </a:r>
            <a:endParaRPr/>
          </a:p>
          <a:p>
            <a:pPr indent="0" lvl="0" marL="228600" marR="0" rtl="0" algn="l">
              <a:lnSpc>
                <a:spcPct val="80000"/>
              </a:lnSpc>
              <a:spcBef>
                <a:spcPts val="1000"/>
              </a:spcBef>
              <a:spcAft>
                <a:spcPts val="0"/>
              </a:spcAft>
              <a:buSzPts val="2800"/>
              <a:buNone/>
            </a:pPr>
            <a:r>
              <a:t/>
            </a:r>
            <a:endParaRPr/>
          </a:p>
          <a:p>
            <a:pPr indent="0" lvl="0" marL="228600" marR="0" rtl="0" algn="l">
              <a:lnSpc>
                <a:spcPct val="80000"/>
              </a:lnSpc>
              <a:spcBef>
                <a:spcPts val="1000"/>
              </a:spcBef>
              <a:spcAft>
                <a:spcPts val="0"/>
              </a:spcAft>
              <a:buSzPts val="2800"/>
              <a:buNone/>
            </a:pPr>
            <a:r>
              <a:t/>
            </a:r>
            <a:endParaRPr b="0" i="0" sz="2800" u="none" cap="none" strike="noStrike">
              <a:solidFill>
                <a:schemeClr val="dk1"/>
              </a:solidFill>
              <a:latin typeface="Calibri"/>
              <a:ea typeface="Calibri"/>
              <a:cs typeface="Calibri"/>
              <a:sym typeface="Calibri"/>
            </a:endParaRPr>
          </a:p>
          <a:p>
            <a:pPr indent="-50800" lvl="0" marL="228600" marR="0" rtl="0" algn="l">
              <a:lnSpc>
                <a:spcPct val="80000"/>
              </a:lnSpc>
              <a:spcBef>
                <a:spcPts val="1000"/>
              </a:spcBef>
              <a:spcAft>
                <a:spcPts val="0"/>
              </a:spcAft>
              <a:buClr>
                <a:schemeClr val="dk1"/>
              </a:buClr>
              <a:buSzPts val="2800"/>
              <a:buFont typeface="Noto Sans Symbols"/>
              <a:buNone/>
            </a:pPr>
            <a:r>
              <a:t/>
            </a:r>
            <a:endParaRPr b="0" i="0" sz="2800" u="none" cap="none" strike="noStrike">
              <a:solidFill>
                <a:schemeClr val="dk1"/>
              </a:solidFill>
              <a:latin typeface="Calibri"/>
              <a:ea typeface="Calibri"/>
              <a:cs typeface="Calibri"/>
              <a:sym typeface="Calibri"/>
            </a:endParaRPr>
          </a:p>
        </p:txBody>
      </p:sp>
      <p:pic>
        <p:nvPicPr>
          <p:cNvPr id="93" name="Google Shape;93;p14"/>
          <p:cNvPicPr preferRelativeResize="0"/>
          <p:nvPr/>
        </p:nvPicPr>
        <p:blipFill rotWithShape="1">
          <a:blip r:embed="rId3">
            <a:alphaModFix/>
          </a:blip>
          <a:srcRect b="0" l="0" r="0" t="0"/>
          <a:stretch/>
        </p:blipFill>
        <p:spPr>
          <a:xfrm>
            <a:off x="9904350" y="87900"/>
            <a:ext cx="1869922" cy="1842500"/>
          </a:xfrm>
          <a:prstGeom prst="rect">
            <a:avLst/>
          </a:prstGeom>
          <a:noFill/>
          <a:ln>
            <a:noFill/>
          </a:ln>
        </p:spPr>
      </p:pic>
      <p:sp>
        <p:nvSpPr>
          <p:cNvPr id="94" name="Google Shape;94;p14"/>
          <p:cNvSpPr txBox="1"/>
          <p:nvPr/>
        </p:nvSpPr>
        <p:spPr>
          <a:xfrm>
            <a:off x="11699925" y="3048147"/>
            <a:ext cx="9518700" cy="111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95" name="Google Shape;95;p14"/>
          <p:cNvSpPr txBox="1"/>
          <p:nvPr/>
        </p:nvSpPr>
        <p:spPr>
          <a:xfrm flipH="1">
            <a:off x="6081300" y="1930400"/>
            <a:ext cx="5618700" cy="4176900"/>
          </a:xfrm>
          <a:prstGeom prst="rect">
            <a:avLst/>
          </a:prstGeom>
          <a:noFill/>
          <a:ln>
            <a:noFill/>
          </a:ln>
        </p:spPr>
        <p:txBody>
          <a:bodyPr anchorCtr="0" anchor="t" bIns="91425" lIns="91425" spcFirstLastPara="1" rIns="91425" wrap="square" tIns="91425">
            <a:noAutofit/>
          </a:bodyPr>
          <a:lstStyle/>
          <a:p>
            <a:pPr indent="-228600" lvl="0" marL="228600" marR="0" rtl="0" algn="l">
              <a:lnSpc>
                <a:spcPct val="80000"/>
              </a:lnSpc>
              <a:spcBef>
                <a:spcPts val="1000"/>
              </a:spcBef>
              <a:spcAft>
                <a:spcPts val="0"/>
              </a:spcAft>
              <a:buClr>
                <a:schemeClr val="dk1"/>
              </a:buClr>
              <a:buSzPts val="2800"/>
              <a:buFont typeface="Noto Sans Symbols"/>
              <a:buChar char="➔"/>
            </a:pPr>
            <a:r>
              <a:rPr b="0" i="0" lang="sv-SE" sz="2800" u="none" cap="none" strike="noStrike">
                <a:solidFill>
                  <a:schemeClr val="dk1"/>
                </a:solidFill>
                <a:latin typeface="Calibri"/>
                <a:ea typeface="Calibri"/>
                <a:cs typeface="Calibri"/>
                <a:sym typeface="Calibri"/>
              </a:rPr>
              <a:t>Lagkassa</a:t>
            </a:r>
            <a:endParaRPr b="0" i="0" sz="2800" u="none" cap="none" strike="noStrike">
              <a:solidFill>
                <a:schemeClr val="dk1"/>
              </a:solidFill>
              <a:latin typeface="Calibri"/>
              <a:ea typeface="Calibri"/>
              <a:cs typeface="Calibri"/>
              <a:sym typeface="Calibri"/>
            </a:endParaRPr>
          </a:p>
          <a:p>
            <a:pPr indent="-228600" lvl="0" marL="228600" marR="0" rtl="0" algn="l">
              <a:lnSpc>
                <a:spcPct val="80000"/>
              </a:lnSpc>
              <a:spcBef>
                <a:spcPts val="1000"/>
              </a:spcBef>
              <a:spcAft>
                <a:spcPts val="0"/>
              </a:spcAft>
              <a:buClr>
                <a:schemeClr val="dk1"/>
              </a:buClr>
              <a:buSzPts val="2800"/>
              <a:buFont typeface="Calibri"/>
              <a:buChar char="➔"/>
            </a:pPr>
            <a:r>
              <a:rPr b="0" i="0" lang="sv-SE" sz="2800" u="none" cap="none" strike="noStrike">
                <a:solidFill>
                  <a:schemeClr val="dk1"/>
                </a:solidFill>
                <a:latin typeface="Calibri"/>
                <a:ea typeface="Calibri"/>
                <a:cs typeface="Calibri"/>
                <a:sym typeface="Calibri"/>
              </a:rPr>
              <a:t>Försäljning</a:t>
            </a:r>
            <a:endParaRPr b="0" i="0" sz="2800" u="none" cap="none" strike="noStrike">
              <a:solidFill>
                <a:schemeClr val="dk1"/>
              </a:solidFill>
              <a:latin typeface="Calibri"/>
              <a:ea typeface="Calibri"/>
              <a:cs typeface="Calibri"/>
              <a:sym typeface="Calibri"/>
            </a:endParaRPr>
          </a:p>
          <a:p>
            <a:pPr indent="-228600" lvl="0" marL="228600" marR="0" rtl="0" algn="l">
              <a:lnSpc>
                <a:spcPct val="80000"/>
              </a:lnSpc>
              <a:spcBef>
                <a:spcPts val="1000"/>
              </a:spcBef>
              <a:spcAft>
                <a:spcPts val="0"/>
              </a:spcAft>
              <a:buClr>
                <a:schemeClr val="dk1"/>
              </a:buClr>
              <a:buSzPts val="2800"/>
              <a:buFont typeface="Calibri"/>
              <a:buChar char="➔"/>
            </a:pPr>
            <a:r>
              <a:rPr b="0" i="0" lang="sv-SE" sz="2800" u="none" cap="none" strike="noStrike">
                <a:solidFill>
                  <a:schemeClr val="dk1"/>
                </a:solidFill>
                <a:latin typeface="Calibri"/>
                <a:ea typeface="Calibri"/>
                <a:cs typeface="Calibri"/>
                <a:sym typeface="Calibri"/>
              </a:rPr>
              <a:t>Intersport </a:t>
            </a:r>
            <a:endParaRPr b="0" i="0" sz="2800" u="none" cap="none" strike="noStrike">
              <a:solidFill>
                <a:schemeClr val="dk1"/>
              </a:solidFill>
              <a:latin typeface="Calibri"/>
              <a:ea typeface="Calibri"/>
              <a:cs typeface="Calibri"/>
              <a:sym typeface="Calibri"/>
            </a:endParaRPr>
          </a:p>
          <a:p>
            <a:pPr indent="-228600" lvl="0" marL="228600" marR="0" rtl="0" algn="l">
              <a:lnSpc>
                <a:spcPct val="80000"/>
              </a:lnSpc>
              <a:spcBef>
                <a:spcPts val="1000"/>
              </a:spcBef>
              <a:spcAft>
                <a:spcPts val="0"/>
              </a:spcAft>
              <a:buClr>
                <a:schemeClr val="dk1"/>
              </a:buClr>
              <a:buSzPts val="2800"/>
              <a:buFont typeface="Noto Sans Symbols"/>
              <a:buChar char="➔"/>
            </a:pPr>
            <a:r>
              <a:rPr b="0" i="0" lang="sv-SE" sz="2800" u="none" cap="none" strike="noStrike">
                <a:solidFill>
                  <a:schemeClr val="dk1"/>
                </a:solidFill>
                <a:latin typeface="Calibri"/>
                <a:ea typeface="Calibri"/>
                <a:cs typeface="Calibri"/>
                <a:sym typeface="Calibri"/>
              </a:rPr>
              <a:t>Materialansvarig</a:t>
            </a:r>
            <a:endParaRPr b="0" i="0" sz="2800" u="none" cap="none" strike="noStrike">
              <a:solidFill>
                <a:schemeClr val="dk1"/>
              </a:solidFill>
              <a:latin typeface="Calibri"/>
              <a:ea typeface="Calibri"/>
              <a:cs typeface="Calibri"/>
              <a:sym typeface="Calibri"/>
            </a:endParaRPr>
          </a:p>
          <a:p>
            <a:pPr indent="-228600" lvl="0" marL="228600" marR="0" rtl="0" algn="l">
              <a:lnSpc>
                <a:spcPct val="80000"/>
              </a:lnSpc>
              <a:spcBef>
                <a:spcPts val="1000"/>
              </a:spcBef>
              <a:spcAft>
                <a:spcPts val="0"/>
              </a:spcAft>
              <a:buClr>
                <a:schemeClr val="dk1"/>
              </a:buClr>
              <a:buSzPts val="2800"/>
              <a:buFont typeface="Calibri"/>
              <a:buChar char="➔"/>
            </a:pPr>
            <a:r>
              <a:rPr b="0" i="0" lang="sv-SE" sz="2800" u="none" cap="none" strike="noStrike">
                <a:solidFill>
                  <a:schemeClr val="dk1"/>
                </a:solidFill>
                <a:latin typeface="Calibri"/>
                <a:ea typeface="Calibri"/>
                <a:cs typeface="Calibri"/>
                <a:sym typeface="Calibri"/>
              </a:rPr>
              <a:t>Matchvärd/Linjedomare</a:t>
            </a:r>
            <a:endParaRPr b="0" i="0" sz="2800" u="none" cap="none" strike="noStrike">
              <a:solidFill>
                <a:schemeClr val="dk1"/>
              </a:solidFill>
              <a:latin typeface="Calibri"/>
              <a:ea typeface="Calibri"/>
              <a:cs typeface="Calibri"/>
              <a:sym typeface="Calibri"/>
            </a:endParaRPr>
          </a:p>
          <a:p>
            <a:pPr indent="-228600" lvl="0" marL="228600" marR="0" rtl="0" algn="l">
              <a:lnSpc>
                <a:spcPct val="80000"/>
              </a:lnSpc>
              <a:spcBef>
                <a:spcPts val="1000"/>
              </a:spcBef>
              <a:spcAft>
                <a:spcPts val="0"/>
              </a:spcAft>
              <a:buClr>
                <a:schemeClr val="dk1"/>
              </a:buClr>
              <a:buSzPts val="2800"/>
              <a:buFont typeface="Calibri"/>
              <a:buChar char="➔"/>
            </a:pPr>
            <a:r>
              <a:rPr b="0" i="0" lang="sv-SE" sz="2800" u="none" cap="none" strike="noStrike">
                <a:solidFill>
                  <a:schemeClr val="dk1"/>
                </a:solidFill>
                <a:latin typeface="Calibri"/>
                <a:ea typeface="Calibri"/>
                <a:cs typeface="Calibri"/>
                <a:sym typeface="Calibri"/>
              </a:rPr>
              <a:t>Kiosk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2"/>
          <p:cNvSpPr txBox="1"/>
          <p:nvPr>
            <p:ph type="title"/>
          </p:nvPr>
        </p:nvSpPr>
        <p:spPr>
          <a:xfrm>
            <a:off x="838200" y="365125"/>
            <a:ext cx="10515600" cy="13257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4400"/>
              <a:buNone/>
            </a:pPr>
            <a:r>
              <a:rPr b="1" lang="sv-SE"/>
              <a:t>Kiosk hemmamatch</a:t>
            </a:r>
            <a:endParaRPr b="1"/>
          </a:p>
        </p:txBody>
      </p:sp>
      <p:sp>
        <p:nvSpPr>
          <p:cNvPr id="230" name="Google Shape;230;p32"/>
          <p:cNvSpPr txBox="1"/>
          <p:nvPr>
            <p:ph idx="1" type="body"/>
          </p:nvPr>
        </p:nvSpPr>
        <p:spPr>
          <a:xfrm>
            <a:off x="838200" y="1825625"/>
            <a:ext cx="10515600" cy="43512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1100"/>
              <a:buFont typeface="Arial"/>
              <a:buNone/>
            </a:pPr>
            <a:r>
              <a:rPr b="1" lang="sv-SE" sz="2400" u="sng"/>
              <a:t>Kiosken</a:t>
            </a:r>
            <a:endParaRPr b="1" sz="2400" u="sng"/>
          </a:p>
          <a:p>
            <a:pPr indent="-381000" lvl="0" marL="457200" rtl="0" algn="l">
              <a:lnSpc>
                <a:spcPct val="90000"/>
              </a:lnSpc>
              <a:spcBef>
                <a:spcPts val="1000"/>
              </a:spcBef>
              <a:spcAft>
                <a:spcPts val="0"/>
              </a:spcAft>
              <a:buSzPts val="2400"/>
              <a:buFont typeface="Calibri"/>
              <a:buChar char="•"/>
            </a:pPr>
            <a:r>
              <a:rPr lang="sv-SE" sz="2400"/>
              <a:t>Bakar/ordnar fikabröd motsvarande en långpannekaka.</a:t>
            </a:r>
            <a:endParaRPr sz="2400"/>
          </a:p>
          <a:p>
            <a:pPr indent="-381000" lvl="0" marL="457200" rtl="0" algn="l">
              <a:lnSpc>
                <a:spcPct val="90000"/>
              </a:lnSpc>
              <a:spcBef>
                <a:spcPts val="0"/>
              </a:spcBef>
              <a:spcAft>
                <a:spcPts val="0"/>
              </a:spcAft>
              <a:buSzPts val="2400"/>
              <a:buFont typeface="Calibri"/>
              <a:buChar char="•"/>
            </a:pPr>
            <a:r>
              <a:rPr lang="sv-SE" sz="2400"/>
              <a:t>Kokar o tar med kaffe, saft, muggar, servetter o ev. övriga tillbehör.</a:t>
            </a:r>
            <a:endParaRPr sz="2400"/>
          </a:p>
          <a:p>
            <a:pPr indent="-381000" lvl="0" marL="457200" rtl="0" algn="l">
              <a:lnSpc>
                <a:spcPct val="90000"/>
              </a:lnSpc>
              <a:spcBef>
                <a:spcPts val="0"/>
              </a:spcBef>
              <a:spcAft>
                <a:spcPts val="0"/>
              </a:spcAft>
              <a:buSzPts val="2400"/>
              <a:buFont typeface="Calibri"/>
              <a:buChar char="•"/>
            </a:pPr>
            <a:r>
              <a:rPr lang="sv-SE" sz="2400"/>
              <a:t>Ansvarar för försäljning under match (Vi säljer i lilla kiosken vid 5-manna ”lilla gräs”, alt löser ngt slags bord vid matcher på grus.)</a:t>
            </a:r>
            <a:endParaRPr sz="2400"/>
          </a:p>
          <a:p>
            <a:pPr indent="-381000" lvl="0" marL="457200" rtl="0" algn="l">
              <a:lnSpc>
                <a:spcPct val="90000"/>
              </a:lnSpc>
              <a:spcBef>
                <a:spcPts val="0"/>
              </a:spcBef>
              <a:spcAft>
                <a:spcPts val="0"/>
              </a:spcAft>
              <a:buSzPts val="2400"/>
              <a:buFont typeface="Calibri"/>
              <a:buChar char="•"/>
            </a:pPr>
            <a:r>
              <a:rPr lang="sv-SE" sz="2400"/>
              <a:t>Ni kommer själva överens om vem som gör vad i resp. par.</a:t>
            </a:r>
            <a:endParaRPr sz="2400"/>
          </a:p>
          <a:p>
            <a:pPr indent="0" lvl="0" marL="0" rtl="0" algn="l">
              <a:lnSpc>
                <a:spcPct val="90000"/>
              </a:lnSpc>
              <a:spcBef>
                <a:spcPts val="1000"/>
              </a:spcBef>
              <a:spcAft>
                <a:spcPts val="0"/>
              </a:spcAft>
              <a:buSzPts val="2800"/>
              <a:buNone/>
            </a:pPr>
            <a:r>
              <a:rPr lang="sv-SE" sz="2400">
                <a:solidFill>
                  <a:srgbClr val="FF0000"/>
                </a:solidFill>
              </a:rPr>
              <a:t>Ansvarig: Styf fortsätter.</a:t>
            </a:r>
            <a:endParaRPr sz="2400">
              <a:solidFill>
                <a:srgbClr val="FF0000"/>
              </a:solidFill>
            </a:endParaRPr>
          </a:p>
          <a:p>
            <a:pPr indent="-381000" lvl="0" marL="457200" rtl="0" algn="l">
              <a:lnSpc>
                <a:spcPct val="90000"/>
              </a:lnSpc>
              <a:spcBef>
                <a:spcPts val="1000"/>
              </a:spcBef>
              <a:spcAft>
                <a:spcPts val="0"/>
              </a:spcAft>
              <a:buSzPts val="2400"/>
              <a:buFont typeface="Calibri"/>
              <a:buChar char="•"/>
            </a:pPr>
            <a:r>
              <a:rPr lang="sv-SE" sz="2400"/>
              <a:t>Schema till kiosken (samt matchvärd/linjemän) på P11:s hemmamatcher</a:t>
            </a:r>
            <a:endParaRPr sz="2400"/>
          </a:p>
          <a:p>
            <a:pPr indent="-381000" lvl="0" marL="457200" rtl="0" algn="l">
              <a:lnSpc>
                <a:spcPct val="90000"/>
              </a:lnSpc>
              <a:spcBef>
                <a:spcPts val="0"/>
              </a:spcBef>
              <a:spcAft>
                <a:spcPts val="0"/>
              </a:spcAft>
              <a:buSzPts val="2400"/>
              <a:buFont typeface="Calibri"/>
              <a:buChar char="•"/>
            </a:pPr>
            <a:r>
              <a:rPr lang="sv-SE" sz="2400"/>
              <a:t>Väska med engångsartiklar (vart är väskan nu?)</a:t>
            </a:r>
            <a:endParaRPr sz="2400"/>
          </a:p>
          <a:p>
            <a:pPr indent="0" lvl="0" marL="457200" rtl="0" algn="l">
              <a:lnSpc>
                <a:spcPct val="90000"/>
              </a:lnSpc>
              <a:spcBef>
                <a:spcPts val="1000"/>
              </a:spcBef>
              <a:spcAft>
                <a:spcPts val="0"/>
              </a:spcAft>
              <a:buSzPts val="2800"/>
              <a:buNone/>
            </a:pPr>
            <a:r>
              <a:t/>
            </a:r>
            <a:endParaRPr sz="2400">
              <a:latin typeface="Arial"/>
              <a:ea typeface="Arial"/>
              <a:cs typeface="Arial"/>
              <a:sym typeface="Arial"/>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457200" rtl="0" algn="l">
              <a:lnSpc>
                <a:spcPct val="90000"/>
              </a:lnSpc>
              <a:spcBef>
                <a:spcPts val="1000"/>
              </a:spcBef>
              <a:spcAft>
                <a:spcPts val="0"/>
              </a:spcAft>
              <a:buSzPts val="28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sv-SE" sz="4400" u="none" cap="none" strike="noStrike">
                <a:solidFill>
                  <a:schemeClr val="dk1"/>
                </a:solidFill>
              </a:rPr>
              <a:t>Frågor?</a:t>
            </a:r>
            <a:endParaRPr b="1" i="0" sz="4400" u="none" cap="none" strike="noStrike">
              <a:solidFill>
                <a:schemeClr val="dk1"/>
              </a:solidFill>
            </a:endParaRPr>
          </a:p>
        </p:txBody>
      </p:sp>
      <p:pic>
        <p:nvPicPr>
          <p:cNvPr id="236" name="Google Shape;236;p33"/>
          <p:cNvPicPr preferRelativeResize="0"/>
          <p:nvPr>
            <p:ph idx="1" type="body"/>
          </p:nvPr>
        </p:nvPicPr>
        <p:blipFill rotWithShape="1">
          <a:blip r:embed="rId3">
            <a:alphaModFix/>
          </a:blip>
          <a:srcRect b="0" l="0" r="0" t="0"/>
          <a:stretch/>
        </p:blipFill>
        <p:spPr>
          <a:xfrm>
            <a:off x="3309963" y="1596513"/>
            <a:ext cx="5801700" cy="4351200"/>
          </a:xfrm>
          <a:prstGeom prst="rect">
            <a:avLst/>
          </a:prstGeom>
          <a:noFill/>
          <a:ln>
            <a:noFill/>
          </a:ln>
        </p:spPr>
      </p:pic>
      <p:pic>
        <p:nvPicPr>
          <p:cNvPr id="237" name="Google Shape;237;p33"/>
          <p:cNvPicPr preferRelativeResize="0"/>
          <p:nvPr/>
        </p:nvPicPr>
        <p:blipFill rotWithShape="1">
          <a:blip r:embed="rId4">
            <a:alphaModFix/>
          </a:blip>
          <a:srcRect b="0" l="0" r="0" t="0"/>
          <a:stretch/>
        </p:blipFill>
        <p:spPr>
          <a:xfrm>
            <a:off x="9904350" y="87900"/>
            <a:ext cx="1869922" cy="1842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5"/>
          <p:cNvSpPr txBox="1"/>
          <p:nvPr>
            <p:ph idx="1" type="body"/>
          </p:nvPr>
        </p:nvSpPr>
        <p:spPr>
          <a:xfrm>
            <a:off x="323711" y="813000"/>
            <a:ext cx="10515600" cy="604500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chemeClr val="dk1"/>
              </a:buClr>
              <a:buSzPts val="2170"/>
              <a:buFont typeface="Arial"/>
              <a:buNone/>
            </a:pPr>
            <a:r>
              <a:rPr lang="sv-SE" sz="4400"/>
              <a:t>Modo</a:t>
            </a:r>
            <a:r>
              <a:rPr i="0" lang="sv-SE" sz="4400" u="none" cap="none" strike="noStrike">
                <a:solidFill>
                  <a:schemeClr val="dk1"/>
                </a:solidFill>
              </a:rPr>
              <a:t> FF </a:t>
            </a:r>
            <a:r>
              <a:rPr lang="sv-SE" sz="4400"/>
              <a:t>värdegrund</a:t>
            </a:r>
            <a:endParaRPr sz="4400"/>
          </a:p>
          <a:p>
            <a:pPr indent="0" lvl="0" marL="0" marR="0" rtl="0" algn="l">
              <a:lnSpc>
                <a:spcPct val="70000"/>
              </a:lnSpc>
              <a:spcBef>
                <a:spcPts val="0"/>
              </a:spcBef>
              <a:spcAft>
                <a:spcPts val="0"/>
              </a:spcAft>
              <a:buClr>
                <a:schemeClr val="dk1"/>
              </a:buClr>
              <a:buSzPts val="2170"/>
              <a:buFont typeface="Arial"/>
              <a:buNone/>
            </a:pPr>
            <a:r>
              <a:t/>
            </a:r>
            <a:endParaRPr b="1" sz="2170"/>
          </a:p>
          <a:p>
            <a:pPr indent="-228600" lvl="0" marL="228600" marR="0" rtl="0" algn="l">
              <a:lnSpc>
                <a:spcPct val="70000"/>
              </a:lnSpc>
              <a:spcBef>
                <a:spcPts val="1000"/>
              </a:spcBef>
              <a:spcAft>
                <a:spcPts val="0"/>
              </a:spcAft>
              <a:buClr>
                <a:schemeClr val="dk1"/>
              </a:buClr>
              <a:buSzPts val="2170"/>
              <a:buFont typeface="Noto Sans Symbols"/>
              <a:buChar char="✓"/>
            </a:pPr>
            <a:r>
              <a:rPr b="0" i="0" lang="sv-SE" sz="2170" u="none" cap="none" strike="noStrike">
                <a:solidFill>
                  <a:schemeClr val="dk1"/>
                </a:solidFill>
                <a:latin typeface="Calibri"/>
                <a:ea typeface="Calibri"/>
                <a:cs typeface="Calibri"/>
                <a:sym typeface="Calibri"/>
              </a:rPr>
              <a:t>Erbjuda fotboll som en positiv och meningsfull sysselsättning så att så många ungdomar </a:t>
            </a:r>
            <a:r>
              <a:rPr b="0" i="0" lang="sv-SE" sz="2400" u="none" cap="none" strike="noStrike">
                <a:solidFill>
                  <a:schemeClr val="dk1"/>
                </a:solidFill>
                <a:latin typeface="Calibri"/>
                <a:ea typeface="Calibri"/>
                <a:cs typeface="Calibri"/>
                <a:sym typeface="Calibri"/>
              </a:rPr>
              <a:t>som möjligt skall vilja och kunna ägna sig åt fotboll. </a:t>
            </a:r>
            <a:endParaRPr b="0" i="0" sz="2400" u="none" cap="none" strike="noStrike">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chemeClr val="dk1"/>
              </a:buClr>
              <a:buSzPts val="2400"/>
              <a:buFont typeface="Noto Sans Symbols"/>
              <a:buChar char="✓"/>
            </a:pPr>
            <a:r>
              <a:rPr b="0" i="0" lang="sv-SE" sz="2400" u="none" cap="none" strike="noStrike">
                <a:solidFill>
                  <a:schemeClr val="dk1"/>
                </a:solidFill>
                <a:latin typeface="Calibri"/>
                <a:ea typeface="Calibri"/>
                <a:cs typeface="Calibri"/>
                <a:sym typeface="Calibri"/>
              </a:rPr>
              <a:t>Skapa en positiv och sund miljö där alla får lära sig fotboll och utveckla ett livslångt intresse.</a:t>
            </a:r>
            <a:endParaRPr b="0" i="0" sz="2400" u="none" cap="none" strike="noStrike">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chemeClr val="dk1"/>
              </a:buClr>
              <a:buSzPts val="2400"/>
              <a:buFont typeface="Noto Sans Symbols"/>
              <a:buChar char="✓"/>
            </a:pPr>
            <a:r>
              <a:rPr b="0" i="0" lang="sv-SE" sz="2400" u="none" cap="none" strike="noStrike">
                <a:solidFill>
                  <a:schemeClr val="dk1"/>
                </a:solidFill>
                <a:latin typeface="Calibri"/>
                <a:ea typeface="Calibri"/>
                <a:cs typeface="Calibri"/>
                <a:sym typeface="Calibri"/>
              </a:rPr>
              <a:t>Se matchen som ett inlärningstillfälle och motverka utslagning. </a:t>
            </a:r>
            <a:endParaRPr b="0" i="0" sz="2400" u="none" cap="none" strike="noStrike">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chemeClr val="dk1"/>
              </a:buClr>
              <a:buSzPts val="2400"/>
              <a:buFont typeface="Noto Sans Symbols"/>
              <a:buChar char="✓"/>
            </a:pPr>
            <a:r>
              <a:rPr b="0" i="0" lang="sv-SE" sz="2400" u="none" cap="none" strike="noStrike">
                <a:solidFill>
                  <a:schemeClr val="dk1"/>
                </a:solidFill>
                <a:latin typeface="Calibri"/>
                <a:ea typeface="Calibri"/>
                <a:cs typeface="Calibri"/>
                <a:sym typeface="Calibri"/>
              </a:rPr>
              <a:t>Lära barn och ungdomar ett etiskt och moraliskt förhållningssätt samt fostra till rent spel. </a:t>
            </a:r>
            <a:endParaRPr b="0" i="0" sz="2400" u="none" cap="none" strike="noStrike">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chemeClr val="dk1"/>
              </a:buClr>
              <a:buSzPts val="2400"/>
              <a:buFont typeface="Noto Sans Symbols"/>
              <a:buChar char="✓"/>
            </a:pPr>
            <a:r>
              <a:rPr b="0" i="0" lang="sv-SE" sz="2400" u="none" cap="none" strike="noStrike">
                <a:solidFill>
                  <a:schemeClr val="dk1"/>
                </a:solidFill>
                <a:latin typeface="Calibri"/>
                <a:ea typeface="Calibri"/>
                <a:cs typeface="Calibri"/>
                <a:sym typeface="Calibri"/>
              </a:rPr>
              <a:t>Se till att ungdomar med en speciell fallenhet och intresse för fotboll ges möjlighet att utvecklas i en takt som passar varje individs förutsättningar.</a:t>
            </a:r>
            <a:endParaRPr sz="2400"/>
          </a:p>
          <a:p>
            <a:pPr indent="-228600" lvl="0" marL="228600" marR="0" rtl="0" algn="l">
              <a:lnSpc>
                <a:spcPct val="70000"/>
              </a:lnSpc>
              <a:spcBef>
                <a:spcPts val="1000"/>
              </a:spcBef>
              <a:spcAft>
                <a:spcPts val="0"/>
              </a:spcAft>
              <a:buClr>
                <a:schemeClr val="dk1"/>
              </a:buClr>
              <a:buSzPts val="2400"/>
              <a:buFont typeface="Noto Sans Symbols"/>
              <a:buChar char="✓"/>
            </a:pPr>
            <a:r>
              <a:rPr b="0" i="0" lang="sv-SE" sz="2400" u="none" cap="none" strike="noStrike">
                <a:solidFill>
                  <a:schemeClr val="dk1"/>
                </a:solidFill>
                <a:latin typeface="Calibri"/>
                <a:ea typeface="Calibri"/>
                <a:cs typeface="Calibri"/>
                <a:sym typeface="Calibri"/>
              </a:rPr>
              <a:t>Uppmuntra barn och ungdomar att jämsides med sitt fotbollsspel delta i andra idrotter. </a:t>
            </a:r>
            <a:endParaRPr b="0" i="0" sz="2400" u="none" cap="none" strike="noStrike">
              <a:solidFill>
                <a:schemeClr val="dk1"/>
              </a:solidFill>
              <a:latin typeface="Calibri"/>
              <a:ea typeface="Calibri"/>
              <a:cs typeface="Calibri"/>
              <a:sym typeface="Calibri"/>
            </a:endParaRPr>
          </a:p>
          <a:p>
            <a:pPr indent="-228600" lvl="0" marL="228600" marR="0" rtl="0" algn="l">
              <a:lnSpc>
                <a:spcPct val="70000"/>
              </a:lnSpc>
              <a:spcBef>
                <a:spcPts val="1000"/>
              </a:spcBef>
              <a:spcAft>
                <a:spcPts val="0"/>
              </a:spcAft>
              <a:buClr>
                <a:schemeClr val="dk1"/>
              </a:buClr>
              <a:buSzPts val="2400"/>
              <a:buFont typeface="Noto Sans Symbols"/>
              <a:buChar char="✓"/>
            </a:pPr>
            <a:r>
              <a:rPr b="0" i="0" lang="sv-SE" sz="2400" u="none" cap="none" strike="noStrike">
                <a:solidFill>
                  <a:schemeClr val="dk1"/>
                </a:solidFill>
                <a:latin typeface="Calibri"/>
                <a:ea typeface="Calibri"/>
                <a:cs typeface="Calibri"/>
                <a:sym typeface="Calibri"/>
              </a:rPr>
              <a:t>Inte acceptera att andra idrotter nekar ungdomar att spela fotboll</a:t>
            </a:r>
            <a:r>
              <a:rPr lang="sv-SE" sz="2400"/>
              <a:t>.</a:t>
            </a:r>
            <a:endParaRPr sz="2400"/>
          </a:p>
        </p:txBody>
      </p:sp>
      <p:sp>
        <p:nvSpPr>
          <p:cNvPr descr="Bildresultat för bilder fotboll" id="101" name="Google Shape;101;p15"/>
          <p:cNvSpPr/>
          <p:nvPr/>
        </p:nvSpPr>
        <p:spPr>
          <a:xfrm>
            <a:off x="155575" y="-617538"/>
            <a:ext cx="1304925" cy="128587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02" name="Google Shape;102;p15"/>
          <p:cNvPicPr preferRelativeResize="0"/>
          <p:nvPr/>
        </p:nvPicPr>
        <p:blipFill rotWithShape="1">
          <a:blip r:embed="rId3">
            <a:alphaModFix/>
          </a:blip>
          <a:srcRect b="0" l="0" r="0" t="0"/>
          <a:stretch/>
        </p:blipFill>
        <p:spPr>
          <a:xfrm>
            <a:off x="9904350" y="87900"/>
            <a:ext cx="1869922" cy="184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lang="sv-SE"/>
              <a:t>Avtal med Domsjö </a:t>
            </a:r>
            <a:endParaRPr b="0" i="0" sz="4400" u="none" cap="none" strike="noStrike">
              <a:solidFill>
                <a:schemeClr val="dk1"/>
              </a:solidFill>
              <a:latin typeface="Calibri"/>
              <a:ea typeface="Calibri"/>
              <a:cs typeface="Calibri"/>
              <a:sym typeface="Calibri"/>
            </a:endParaRPr>
          </a:p>
        </p:txBody>
      </p:sp>
      <p:sp>
        <p:nvSpPr>
          <p:cNvPr id="108" name="Google Shape;108;p16"/>
          <p:cNvSpPr txBox="1"/>
          <p:nvPr>
            <p:ph idx="1" type="body"/>
          </p:nvPr>
        </p:nvSpPr>
        <p:spPr>
          <a:xfrm>
            <a:off x="775425" y="1511750"/>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00"/>
              </a:spcBef>
              <a:spcAft>
                <a:spcPts val="0"/>
              </a:spcAft>
              <a:buClr>
                <a:schemeClr val="dk1"/>
              </a:buClr>
              <a:buSzPts val="1100"/>
              <a:buFont typeface="Arial"/>
              <a:buNone/>
            </a:pPr>
            <a:r>
              <a:rPr b="1" lang="sv-SE" sz="2700"/>
              <a:t>Mellan Modo FF och Domsjö gäller att:</a:t>
            </a:r>
            <a:endParaRPr b="1" sz="2700"/>
          </a:p>
          <a:p>
            <a:pPr indent="-400050" lvl="0" marL="457200" rtl="0" algn="l">
              <a:lnSpc>
                <a:spcPct val="115000"/>
              </a:lnSpc>
              <a:spcBef>
                <a:spcPts val="600"/>
              </a:spcBef>
              <a:spcAft>
                <a:spcPts val="0"/>
              </a:spcAft>
              <a:buSzPts val="2700"/>
              <a:buChar char="●"/>
            </a:pPr>
            <a:r>
              <a:rPr lang="sv-SE" sz="2700"/>
              <a:t>Ledare inte aktivt försöker rekrytera spelare från den andra föreningen, genom att t.ex. ta direkt kontakt med spelare, bjuda in till träningar osv.</a:t>
            </a:r>
            <a:endParaRPr sz="2700"/>
          </a:p>
          <a:p>
            <a:pPr indent="-400050" lvl="0" marL="457200" rtl="0" algn="l">
              <a:lnSpc>
                <a:spcPct val="115000"/>
              </a:lnSpc>
              <a:spcBef>
                <a:spcPts val="0"/>
              </a:spcBef>
              <a:spcAft>
                <a:spcPts val="0"/>
              </a:spcAft>
              <a:buSzPts val="2700"/>
              <a:buChar char="●"/>
            </a:pPr>
            <a:r>
              <a:rPr lang="sv-SE" sz="2700"/>
              <a:t>När man blir kontaktad av en spelare eller förälder från den andra föreningen för övergång alltid först informerar sin förenings styrelse eller utsedd grupp. Först efter en dialog mellan föreningarna kan en övergång ske.</a:t>
            </a:r>
            <a:endParaRPr sz="2700"/>
          </a:p>
          <a:p>
            <a:pPr indent="-400050" lvl="0" marL="457200" rtl="0" algn="l">
              <a:lnSpc>
                <a:spcPct val="115000"/>
              </a:lnSpc>
              <a:spcBef>
                <a:spcPts val="0"/>
              </a:spcBef>
              <a:spcAft>
                <a:spcPts val="0"/>
              </a:spcAft>
              <a:buSzPts val="2700"/>
              <a:buChar char="●"/>
            </a:pPr>
            <a:r>
              <a:rPr lang="sv-SE" sz="2700"/>
              <a:t>Denna information ska spridas till samtliga ledare i respektive föreningen så att samsyn kring dessa frågor råder.</a:t>
            </a:r>
            <a:endParaRPr sz="2700"/>
          </a:p>
          <a:p>
            <a:pPr indent="0" lvl="0" marL="228600" marR="0" rtl="0" algn="l">
              <a:lnSpc>
                <a:spcPct val="80000"/>
              </a:lnSpc>
              <a:spcBef>
                <a:spcPts val="1000"/>
              </a:spcBef>
              <a:spcAft>
                <a:spcPts val="0"/>
              </a:spcAft>
              <a:buSzPts val="2800"/>
              <a:buNone/>
            </a:pPr>
            <a:r>
              <a:t/>
            </a:r>
            <a:endParaRPr sz="2380"/>
          </a:p>
        </p:txBody>
      </p:sp>
      <p:pic>
        <p:nvPicPr>
          <p:cNvPr id="109" name="Google Shape;109;p16"/>
          <p:cNvPicPr preferRelativeResize="0"/>
          <p:nvPr/>
        </p:nvPicPr>
        <p:blipFill rotWithShape="1">
          <a:blip r:embed="rId3">
            <a:alphaModFix/>
          </a:blip>
          <a:srcRect b="0" l="0" r="0" t="0"/>
          <a:stretch/>
        </p:blipFill>
        <p:spPr>
          <a:xfrm>
            <a:off x="9904350" y="87900"/>
            <a:ext cx="1869922" cy="1842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lang="sv-SE"/>
              <a:t>Nya nationella spelformerna</a:t>
            </a:r>
            <a:endParaRPr b="1" i="0" sz="4400" u="none" cap="none" strike="noStrike">
              <a:solidFill>
                <a:schemeClr val="dk1"/>
              </a:solidFill>
              <a:latin typeface="Calibri"/>
              <a:ea typeface="Calibri"/>
              <a:cs typeface="Calibri"/>
              <a:sym typeface="Calibri"/>
            </a:endParaRPr>
          </a:p>
        </p:txBody>
      </p:sp>
      <p:sp>
        <p:nvSpPr>
          <p:cNvPr id="115" name="Google Shape;115;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i="0" lang="sv-SE" u="none" cap="none" strike="noStrike">
                <a:solidFill>
                  <a:schemeClr val="dk1"/>
                </a:solidFill>
              </a:rPr>
              <a:t>6 </a:t>
            </a:r>
            <a:r>
              <a:rPr lang="sv-SE"/>
              <a:t>- 7</a:t>
            </a:r>
            <a:r>
              <a:rPr i="0" lang="sv-SE" u="none" cap="none" strike="noStrike">
                <a:solidFill>
                  <a:schemeClr val="dk1"/>
                </a:solidFill>
              </a:rPr>
              <a:t> år</a:t>
            </a:r>
            <a:r>
              <a:rPr lang="sv-SE"/>
              <a:t>:</a:t>
            </a:r>
            <a:r>
              <a:rPr i="0" lang="sv-SE" u="none" cap="none" strike="noStrike">
                <a:solidFill>
                  <a:schemeClr val="dk1"/>
                </a:solidFill>
              </a:rPr>
              <a:t>		</a:t>
            </a:r>
            <a:r>
              <a:rPr lang="sv-SE"/>
              <a:t>3 mot 3</a:t>
            </a:r>
            <a:r>
              <a:rPr i="0" lang="sv-SE" u="none" cap="none" strike="noStrike">
                <a:solidFill>
                  <a:schemeClr val="dk1"/>
                </a:solidFill>
              </a:rPr>
              <a:t> </a:t>
            </a:r>
            <a:endParaRPr/>
          </a:p>
          <a:p>
            <a:pPr indent="0" lvl="0" marL="0" marR="0" rtl="0" algn="l">
              <a:lnSpc>
                <a:spcPct val="90000"/>
              </a:lnSpc>
              <a:spcBef>
                <a:spcPts val="1000"/>
              </a:spcBef>
              <a:spcAft>
                <a:spcPts val="0"/>
              </a:spcAft>
              <a:buClr>
                <a:schemeClr val="dk1"/>
              </a:buClr>
              <a:buSzPts val="2800"/>
              <a:buFont typeface="Arial"/>
              <a:buNone/>
            </a:pPr>
            <a:r>
              <a:rPr b="1" lang="sv-SE"/>
              <a:t>8 </a:t>
            </a:r>
            <a:r>
              <a:rPr b="1" i="0" lang="sv-SE" u="none" cap="none" strike="noStrike">
                <a:solidFill>
                  <a:schemeClr val="dk1"/>
                </a:solidFill>
              </a:rPr>
              <a:t>- </a:t>
            </a:r>
            <a:r>
              <a:rPr b="1" lang="sv-SE"/>
              <a:t>9</a:t>
            </a:r>
            <a:r>
              <a:rPr b="1" i="0" lang="sv-SE" u="none" cap="none" strike="noStrike">
                <a:solidFill>
                  <a:schemeClr val="dk1"/>
                </a:solidFill>
              </a:rPr>
              <a:t> år</a:t>
            </a:r>
            <a:r>
              <a:rPr b="1" lang="sv-SE"/>
              <a:t>:</a:t>
            </a:r>
            <a:r>
              <a:rPr b="1" i="0" lang="sv-SE" u="none" cap="none" strike="noStrike">
                <a:solidFill>
                  <a:schemeClr val="dk1"/>
                </a:solidFill>
              </a:rPr>
              <a:t>		</a:t>
            </a:r>
            <a:r>
              <a:rPr b="1" lang="sv-SE"/>
              <a:t>5 mot 5</a:t>
            </a:r>
            <a:r>
              <a:rPr b="1" i="0" lang="sv-SE" u="none" cap="none" strike="noStrike">
                <a:solidFill>
                  <a:schemeClr val="dk1"/>
                </a:solidFill>
              </a:rPr>
              <a:t> </a:t>
            </a:r>
            <a:endParaRPr b="1"/>
          </a:p>
          <a:p>
            <a:pPr indent="0" lvl="0" marL="0" marR="0" rtl="0" algn="l">
              <a:lnSpc>
                <a:spcPct val="90000"/>
              </a:lnSpc>
              <a:spcBef>
                <a:spcPts val="1000"/>
              </a:spcBef>
              <a:spcAft>
                <a:spcPts val="0"/>
              </a:spcAft>
              <a:buClr>
                <a:schemeClr val="dk1"/>
              </a:buClr>
              <a:buSzPts val="2800"/>
              <a:buFont typeface="Arial"/>
              <a:buNone/>
            </a:pPr>
            <a:r>
              <a:rPr i="0" lang="sv-SE" u="none" cap="none" strike="noStrike">
                <a:solidFill>
                  <a:schemeClr val="dk1"/>
                </a:solidFill>
              </a:rPr>
              <a:t>1</a:t>
            </a:r>
            <a:r>
              <a:rPr lang="sv-SE"/>
              <a:t>0 - 12</a:t>
            </a:r>
            <a:r>
              <a:rPr i="0" lang="sv-SE" u="none" cap="none" strike="noStrike">
                <a:solidFill>
                  <a:schemeClr val="dk1"/>
                </a:solidFill>
              </a:rPr>
              <a:t> år</a:t>
            </a:r>
            <a:r>
              <a:rPr lang="sv-SE"/>
              <a:t>:		7 mot 7</a:t>
            </a:r>
            <a:r>
              <a:rPr i="0" lang="sv-SE" u="none" cap="none" strike="noStrike">
                <a:solidFill>
                  <a:schemeClr val="dk1"/>
                </a:solidFill>
              </a:rPr>
              <a:t> </a:t>
            </a:r>
            <a:endParaRPr/>
          </a:p>
          <a:p>
            <a:pPr indent="0" lvl="0" marL="0" marR="0" rtl="0" algn="l">
              <a:lnSpc>
                <a:spcPct val="90000"/>
              </a:lnSpc>
              <a:spcBef>
                <a:spcPts val="1000"/>
              </a:spcBef>
              <a:spcAft>
                <a:spcPts val="0"/>
              </a:spcAft>
              <a:buClr>
                <a:schemeClr val="dk1"/>
              </a:buClr>
              <a:buSzPts val="2800"/>
              <a:buFont typeface="Arial"/>
              <a:buNone/>
            </a:pPr>
            <a:r>
              <a:rPr i="0" lang="sv-SE" u="none" cap="none" strike="noStrike">
                <a:solidFill>
                  <a:schemeClr val="dk1"/>
                </a:solidFill>
              </a:rPr>
              <a:t>1</a:t>
            </a:r>
            <a:r>
              <a:rPr lang="sv-SE"/>
              <a:t>3 </a:t>
            </a:r>
            <a:r>
              <a:rPr i="0" lang="sv-SE" u="none" cap="none" strike="noStrike">
                <a:solidFill>
                  <a:schemeClr val="dk1"/>
                </a:solidFill>
              </a:rPr>
              <a:t>- </a:t>
            </a:r>
            <a:r>
              <a:rPr lang="sv-SE"/>
              <a:t>14 </a:t>
            </a:r>
            <a:r>
              <a:rPr i="0" lang="sv-SE" u="none" cap="none" strike="noStrike">
                <a:solidFill>
                  <a:schemeClr val="dk1"/>
                </a:solidFill>
              </a:rPr>
              <a:t>år</a:t>
            </a:r>
            <a:r>
              <a:rPr lang="sv-SE"/>
              <a:t>:		9 mot 9</a:t>
            </a:r>
            <a:endParaRPr i="0" u="none" cap="none" strike="noStrike">
              <a:solidFill>
                <a:schemeClr val="dk1"/>
              </a:solidFill>
            </a:endParaRPr>
          </a:p>
          <a:p>
            <a:pPr indent="0" lvl="0" marL="0" marR="0" rtl="0" algn="l">
              <a:lnSpc>
                <a:spcPct val="90000"/>
              </a:lnSpc>
              <a:spcBef>
                <a:spcPts val="1000"/>
              </a:spcBef>
              <a:spcAft>
                <a:spcPts val="0"/>
              </a:spcAft>
              <a:buClr>
                <a:schemeClr val="dk1"/>
              </a:buClr>
              <a:buSzPts val="2800"/>
              <a:buFont typeface="Arial"/>
              <a:buNone/>
            </a:pPr>
            <a:r>
              <a:rPr lang="sv-SE"/>
              <a:t>15 år - : 		11 mot 11</a:t>
            </a:r>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id="116" name="Google Shape;116;p17"/>
          <p:cNvPicPr preferRelativeResize="0"/>
          <p:nvPr/>
        </p:nvPicPr>
        <p:blipFill rotWithShape="1">
          <a:blip r:embed="rId3">
            <a:alphaModFix/>
          </a:blip>
          <a:srcRect b="0" l="0" r="0" t="0"/>
          <a:stretch/>
        </p:blipFill>
        <p:spPr>
          <a:xfrm>
            <a:off x="7900196" y="3269136"/>
            <a:ext cx="3406940" cy="2555204"/>
          </a:xfrm>
          <a:prstGeom prst="rect">
            <a:avLst/>
          </a:prstGeom>
          <a:noFill/>
          <a:ln>
            <a:noFill/>
          </a:ln>
        </p:spPr>
      </p:pic>
      <p:pic>
        <p:nvPicPr>
          <p:cNvPr id="117" name="Google Shape;117;p17"/>
          <p:cNvPicPr preferRelativeResize="0"/>
          <p:nvPr/>
        </p:nvPicPr>
        <p:blipFill rotWithShape="1">
          <a:blip r:embed="rId4">
            <a:alphaModFix/>
          </a:blip>
          <a:srcRect b="0" l="0" r="0" t="0"/>
          <a:stretch/>
        </p:blipFill>
        <p:spPr>
          <a:xfrm>
            <a:off x="9904350" y="87900"/>
            <a:ext cx="1869922" cy="1842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sv-SE" sz="4400" u="none" cap="none" strike="noStrike">
                <a:solidFill>
                  <a:schemeClr val="dk1"/>
                </a:solidFill>
              </a:rPr>
              <a:t>SvFF &amp; Modo FF (Barnfotboll)</a:t>
            </a:r>
            <a:endParaRPr b="1" i="0" sz="4400" u="none" cap="none" strike="noStrike">
              <a:solidFill>
                <a:schemeClr val="dk1"/>
              </a:solidFill>
            </a:endParaRPr>
          </a:p>
        </p:txBody>
      </p:sp>
      <p:sp>
        <p:nvSpPr>
          <p:cNvPr id="123" name="Google Shape;123;p18"/>
          <p:cNvSpPr txBox="1"/>
          <p:nvPr>
            <p:ph idx="1" type="body"/>
          </p:nvPr>
        </p:nvSpPr>
        <p:spPr>
          <a:xfrm>
            <a:off x="838200" y="1930400"/>
            <a:ext cx="10515600" cy="47568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80000"/>
              </a:lnSpc>
              <a:spcBef>
                <a:spcPts val="0"/>
              </a:spcBef>
              <a:spcAft>
                <a:spcPts val="0"/>
              </a:spcAft>
              <a:buClr>
                <a:schemeClr val="dk1"/>
              </a:buClr>
              <a:buSzPts val="2800"/>
              <a:buFont typeface="Calibri"/>
              <a:buChar char="•"/>
            </a:pPr>
            <a:r>
              <a:rPr b="0" i="0" lang="sv-SE" sz="2800" u="none" cap="none" strike="noStrike">
                <a:solidFill>
                  <a:schemeClr val="dk1"/>
                </a:solidFill>
                <a:latin typeface="Calibri"/>
                <a:ea typeface="Calibri"/>
                <a:cs typeface="Calibri"/>
                <a:sym typeface="Calibri"/>
              </a:rPr>
              <a:t>I barnfotboll ska barnen leka, </a:t>
            </a:r>
            <a:r>
              <a:rPr b="1" i="0" lang="sv-SE" sz="2800" u="none" cap="none" strike="noStrike">
                <a:solidFill>
                  <a:schemeClr val="dk1"/>
                </a:solidFill>
                <a:latin typeface="Calibri"/>
                <a:ea typeface="Calibri"/>
                <a:cs typeface="Calibri"/>
                <a:sym typeface="Calibri"/>
              </a:rPr>
              <a:t>uppleva glädje </a:t>
            </a:r>
            <a:r>
              <a:rPr b="0" i="0" lang="sv-SE" sz="2800" u="none" cap="none" strike="noStrike">
                <a:solidFill>
                  <a:schemeClr val="dk1"/>
                </a:solidFill>
                <a:latin typeface="Calibri"/>
                <a:ea typeface="Calibri"/>
                <a:cs typeface="Calibri"/>
                <a:sym typeface="Calibri"/>
              </a:rPr>
              <a:t>och lära sig träna fotboll</a:t>
            </a:r>
            <a:endParaRPr/>
          </a:p>
          <a:p>
            <a:pPr indent="-406400" lvl="0" marL="457200" marR="0" rtl="0" algn="l">
              <a:lnSpc>
                <a:spcPct val="80000"/>
              </a:lnSpc>
              <a:spcBef>
                <a:spcPts val="0"/>
              </a:spcBef>
              <a:spcAft>
                <a:spcPts val="0"/>
              </a:spcAft>
              <a:buClr>
                <a:schemeClr val="dk1"/>
              </a:buClr>
              <a:buSzPts val="2800"/>
              <a:buFont typeface="Calibri"/>
              <a:buChar char="•"/>
            </a:pPr>
            <a:r>
              <a:rPr b="0" i="0" lang="sv-SE" sz="2800" u="none" cap="none" strike="noStrike">
                <a:solidFill>
                  <a:schemeClr val="dk1"/>
                </a:solidFill>
                <a:latin typeface="Calibri"/>
                <a:ea typeface="Calibri"/>
                <a:cs typeface="Calibri"/>
                <a:sym typeface="Calibri"/>
              </a:rPr>
              <a:t>Det är viktigt att alla får </a:t>
            </a:r>
            <a:r>
              <a:rPr b="1" i="0" lang="sv-SE" sz="2800" u="none" cap="none" strike="noStrike">
                <a:solidFill>
                  <a:schemeClr val="dk1"/>
                </a:solidFill>
                <a:latin typeface="Calibri"/>
                <a:ea typeface="Calibri"/>
                <a:cs typeface="Calibri"/>
                <a:sym typeface="Calibri"/>
              </a:rPr>
              <a:t>delta lika mycket </a:t>
            </a:r>
            <a:r>
              <a:rPr b="0" i="0" lang="sv-SE" sz="2800" u="none" cap="none" strike="noStrike">
                <a:solidFill>
                  <a:schemeClr val="dk1"/>
                </a:solidFill>
                <a:latin typeface="Calibri"/>
                <a:ea typeface="Calibri"/>
                <a:cs typeface="Calibri"/>
                <a:sym typeface="Calibri"/>
              </a:rPr>
              <a:t>och prova </a:t>
            </a:r>
            <a:r>
              <a:rPr b="1" i="0" lang="sv-SE" sz="2800" u="none" cap="none" strike="noStrike">
                <a:solidFill>
                  <a:schemeClr val="dk1"/>
                </a:solidFill>
                <a:latin typeface="Calibri"/>
                <a:ea typeface="Calibri"/>
                <a:cs typeface="Calibri"/>
                <a:sym typeface="Calibri"/>
              </a:rPr>
              <a:t>olika positioner </a:t>
            </a:r>
            <a:r>
              <a:rPr b="0" i="0" lang="sv-SE" sz="2800" u="none" cap="none" strike="noStrike">
                <a:solidFill>
                  <a:schemeClr val="dk1"/>
                </a:solidFill>
                <a:latin typeface="Calibri"/>
                <a:ea typeface="Calibri"/>
                <a:cs typeface="Calibri"/>
                <a:sym typeface="Calibri"/>
              </a:rPr>
              <a:t>i laget</a:t>
            </a:r>
            <a:endParaRPr b="0" i="0" sz="2800" u="none" cap="none" strike="noStrike">
              <a:solidFill>
                <a:schemeClr val="dk1"/>
              </a:solidFill>
              <a:latin typeface="Calibri"/>
              <a:ea typeface="Calibri"/>
              <a:cs typeface="Calibri"/>
              <a:sym typeface="Calibri"/>
            </a:endParaRPr>
          </a:p>
          <a:p>
            <a:pPr indent="-406400" lvl="0" marL="457200" marR="0" rtl="0" algn="l">
              <a:lnSpc>
                <a:spcPct val="80000"/>
              </a:lnSpc>
              <a:spcBef>
                <a:spcPts val="0"/>
              </a:spcBef>
              <a:spcAft>
                <a:spcPts val="0"/>
              </a:spcAft>
              <a:buClr>
                <a:schemeClr val="dk1"/>
              </a:buClr>
              <a:buSzPts val="2800"/>
              <a:buFont typeface="Calibri"/>
              <a:buChar char="•"/>
            </a:pPr>
            <a:r>
              <a:rPr b="0" i="0" lang="sv-SE" sz="2800" u="none" cap="none" strike="noStrike">
                <a:solidFill>
                  <a:schemeClr val="dk1"/>
                </a:solidFill>
                <a:latin typeface="Calibri"/>
                <a:ea typeface="Calibri"/>
                <a:cs typeface="Calibri"/>
                <a:sym typeface="Calibri"/>
              </a:rPr>
              <a:t>Att lära sig vara en del av en grupp/ett lag</a:t>
            </a:r>
            <a:endParaRPr/>
          </a:p>
          <a:p>
            <a:pPr indent="-406400" lvl="0" marL="457200" marR="0" rtl="0" algn="l">
              <a:lnSpc>
                <a:spcPct val="80000"/>
              </a:lnSpc>
              <a:spcBef>
                <a:spcPts val="0"/>
              </a:spcBef>
              <a:spcAft>
                <a:spcPts val="0"/>
              </a:spcAft>
              <a:buClr>
                <a:schemeClr val="dk1"/>
              </a:buClr>
              <a:buSzPts val="2800"/>
              <a:buFont typeface="Calibri"/>
              <a:buChar char="•"/>
            </a:pPr>
            <a:r>
              <a:rPr b="0" i="0" lang="sv-SE" sz="2800" u="none" cap="none" strike="noStrike">
                <a:solidFill>
                  <a:schemeClr val="dk1"/>
                </a:solidFill>
                <a:latin typeface="Calibri"/>
                <a:ea typeface="Calibri"/>
                <a:cs typeface="Calibri"/>
                <a:sym typeface="Calibri"/>
              </a:rPr>
              <a:t>Prestationen ska styra verksamheten och </a:t>
            </a:r>
            <a:r>
              <a:rPr b="1" i="0" lang="sv-SE" sz="2800" u="none" cap="none" strike="noStrike">
                <a:solidFill>
                  <a:schemeClr val="dk1"/>
                </a:solidFill>
                <a:latin typeface="Calibri"/>
                <a:ea typeface="Calibri"/>
                <a:cs typeface="Calibri"/>
                <a:sym typeface="Calibri"/>
              </a:rPr>
              <a:t>matchresultaten ska spela en mycket underordnad roll</a:t>
            </a:r>
            <a:r>
              <a:rPr b="0" i="0" lang="sv-SE" sz="2800" u="none" cap="none" strike="noStrike">
                <a:solidFill>
                  <a:schemeClr val="dk1"/>
                </a:solidFill>
                <a:latin typeface="Calibri"/>
                <a:ea typeface="Calibri"/>
                <a:cs typeface="Calibri"/>
                <a:sym typeface="Calibri"/>
              </a:rPr>
              <a:t> </a:t>
            </a:r>
            <a:endParaRPr b="0" i="0" sz="2800" u="none" cap="none" strike="noStrike">
              <a:solidFill>
                <a:schemeClr val="dk1"/>
              </a:solidFill>
              <a:latin typeface="Calibri"/>
              <a:ea typeface="Calibri"/>
              <a:cs typeface="Calibri"/>
              <a:sym typeface="Calibri"/>
            </a:endParaRPr>
          </a:p>
          <a:p>
            <a:pPr indent="-406400" lvl="0" marL="457200" marR="0" rtl="0" algn="l">
              <a:lnSpc>
                <a:spcPct val="80000"/>
              </a:lnSpc>
              <a:spcBef>
                <a:spcPts val="0"/>
              </a:spcBef>
              <a:spcAft>
                <a:spcPts val="0"/>
              </a:spcAft>
              <a:buClr>
                <a:schemeClr val="dk1"/>
              </a:buClr>
              <a:buSzPts val="2800"/>
              <a:buFont typeface="Calibri"/>
              <a:buChar char="•"/>
            </a:pPr>
            <a:r>
              <a:rPr b="0" i="0" lang="sv-SE" sz="2800" u="none" cap="none" strike="noStrike">
                <a:solidFill>
                  <a:schemeClr val="dk1"/>
                </a:solidFill>
                <a:latin typeface="Calibri"/>
                <a:ea typeface="Calibri"/>
                <a:cs typeface="Calibri"/>
                <a:sym typeface="Calibri"/>
              </a:rPr>
              <a:t>Avstå från att bedöma barn </a:t>
            </a:r>
            <a:r>
              <a:rPr b="1" i="0" lang="sv-SE" sz="2800" u="none" cap="none" strike="noStrike">
                <a:solidFill>
                  <a:schemeClr val="dk1"/>
                </a:solidFill>
                <a:latin typeface="Calibri"/>
                <a:ea typeface="Calibri"/>
                <a:cs typeface="Calibri"/>
                <a:sym typeface="Calibri"/>
              </a:rPr>
              <a:t>i förhållande till varandra</a:t>
            </a:r>
            <a:endParaRPr b="0" i="0" sz="2800" u="none" cap="none" strike="noStrike">
              <a:solidFill>
                <a:schemeClr val="dk1"/>
              </a:solidFill>
              <a:latin typeface="Calibri"/>
              <a:ea typeface="Calibri"/>
              <a:cs typeface="Calibri"/>
              <a:sym typeface="Calibri"/>
            </a:endParaRPr>
          </a:p>
          <a:p>
            <a:pPr indent="-406400" lvl="0" marL="457200" marR="0" rtl="0" algn="l">
              <a:lnSpc>
                <a:spcPct val="80000"/>
              </a:lnSpc>
              <a:spcBef>
                <a:spcPts val="0"/>
              </a:spcBef>
              <a:spcAft>
                <a:spcPts val="0"/>
              </a:spcAft>
              <a:buClr>
                <a:schemeClr val="dk1"/>
              </a:buClr>
              <a:buSzPts val="2800"/>
              <a:buFont typeface="Calibri"/>
              <a:buChar char="•"/>
            </a:pPr>
            <a:r>
              <a:rPr b="0" i="0" lang="sv-SE" sz="2800" u="none" cap="none" strike="noStrike">
                <a:solidFill>
                  <a:schemeClr val="dk1"/>
                </a:solidFill>
                <a:latin typeface="Calibri"/>
                <a:ea typeface="Calibri"/>
                <a:cs typeface="Calibri"/>
                <a:sym typeface="Calibri"/>
              </a:rPr>
              <a:t>Om allvaret och </a:t>
            </a:r>
            <a:r>
              <a:rPr b="1" i="0" lang="sv-SE" sz="2800" u="none" cap="none" strike="noStrike">
                <a:solidFill>
                  <a:schemeClr val="dk1"/>
                </a:solidFill>
                <a:latin typeface="Calibri"/>
                <a:ea typeface="Calibri"/>
                <a:cs typeface="Calibri"/>
                <a:sym typeface="Calibri"/>
              </a:rPr>
              <a:t>resultatkrav tonas ned</a:t>
            </a:r>
            <a:r>
              <a:rPr b="0" i="0" lang="sv-SE" sz="2800" u="none" cap="none" strike="noStrike">
                <a:solidFill>
                  <a:schemeClr val="dk1"/>
                </a:solidFill>
                <a:latin typeface="Calibri"/>
                <a:ea typeface="Calibri"/>
                <a:cs typeface="Calibri"/>
                <a:sym typeface="Calibri"/>
              </a:rPr>
              <a:t>, ökar förutsättningarna för en positiv utveckling </a:t>
            </a:r>
            <a:endParaRPr/>
          </a:p>
          <a:p>
            <a:pPr indent="-406400" lvl="0" marL="457200" marR="0" rtl="0" algn="l">
              <a:lnSpc>
                <a:spcPct val="80000"/>
              </a:lnSpc>
              <a:spcBef>
                <a:spcPts val="0"/>
              </a:spcBef>
              <a:spcAft>
                <a:spcPts val="0"/>
              </a:spcAft>
              <a:buClr>
                <a:schemeClr val="dk1"/>
              </a:buClr>
              <a:buSzPts val="2800"/>
              <a:buFont typeface="Calibri"/>
              <a:buChar char="•"/>
            </a:pPr>
            <a:r>
              <a:rPr b="0" i="0" lang="sv-SE" sz="2800" u="none" cap="none" strike="noStrike">
                <a:solidFill>
                  <a:schemeClr val="dk1"/>
                </a:solidFill>
                <a:latin typeface="Calibri"/>
                <a:ea typeface="Calibri"/>
                <a:cs typeface="Calibri"/>
                <a:sym typeface="Calibri"/>
              </a:rPr>
              <a:t>Fair play</a:t>
            </a:r>
            <a:endParaRPr/>
          </a:p>
        </p:txBody>
      </p:sp>
      <p:pic>
        <p:nvPicPr>
          <p:cNvPr id="124" name="Google Shape;124;p18"/>
          <p:cNvPicPr preferRelativeResize="0"/>
          <p:nvPr/>
        </p:nvPicPr>
        <p:blipFill rotWithShape="1">
          <a:blip r:embed="rId3">
            <a:alphaModFix/>
          </a:blip>
          <a:srcRect b="0" l="0" r="0" t="0"/>
          <a:stretch/>
        </p:blipFill>
        <p:spPr>
          <a:xfrm>
            <a:off x="9904350" y="87900"/>
            <a:ext cx="1869922" cy="1842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sv-SE" sz="4400" u="none" cap="none" strike="noStrike">
                <a:solidFill>
                  <a:schemeClr val="dk1"/>
                </a:solidFill>
              </a:rPr>
              <a:t>Träning (</a:t>
            </a:r>
            <a:r>
              <a:rPr b="1" lang="sv-SE"/>
              <a:t>Fokusområden</a:t>
            </a:r>
            <a:r>
              <a:rPr b="1" i="0" lang="sv-SE" sz="4400" u="none" cap="none" strike="noStrike">
                <a:solidFill>
                  <a:schemeClr val="dk1"/>
                </a:solidFill>
              </a:rPr>
              <a:t> 2020) </a:t>
            </a:r>
            <a:endParaRPr b="1" i="0" sz="4400" u="none" cap="none" strike="noStrike">
              <a:solidFill>
                <a:schemeClr val="dk1"/>
              </a:solidFill>
            </a:endParaRPr>
          </a:p>
        </p:txBody>
      </p:sp>
      <p:sp>
        <p:nvSpPr>
          <p:cNvPr id="130" name="Google Shape;130;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Noto Sans Symbols"/>
              <a:buChar char="●"/>
            </a:pPr>
            <a:r>
              <a:rPr b="0" i="0" lang="sv-SE" sz="2800" u="none" cap="none" strike="noStrike">
                <a:solidFill>
                  <a:schemeClr val="dk1"/>
                </a:solidFill>
                <a:latin typeface="Calibri"/>
                <a:ea typeface="Calibri"/>
                <a:cs typeface="Calibri"/>
                <a:sym typeface="Calibri"/>
              </a:rPr>
              <a:t>”Laget före jaget”, omtanke om varandra, fair play</a:t>
            </a:r>
            <a:endParaRPr/>
          </a:p>
          <a:p>
            <a:pPr indent="-228600" lvl="0" marL="228600" marR="0" rtl="0" algn="l">
              <a:lnSpc>
                <a:spcPct val="90000"/>
              </a:lnSpc>
              <a:spcBef>
                <a:spcPts val="1000"/>
              </a:spcBef>
              <a:spcAft>
                <a:spcPts val="0"/>
              </a:spcAft>
              <a:buClr>
                <a:schemeClr val="dk1"/>
              </a:buClr>
              <a:buSzPts val="2800"/>
              <a:buFont typeface="Noto Sans Symbols"/>
              <a:buChar char="●"/>
            </a:pPr>
            <a:r>
              <a:rPr b="0" i="0" lang="sv-SE" sz="2800" u="none" cap="none" strike="noStrike">
                <a:solidFill>
                  <a:schemeClr val="dk1"/>
                </a:solidFill>
                <a:latin typeface="Calibri"/>
                <a:ea typeface="Calibri"/>
                <a:cs typeface="Calibri"/>
                <a:sym typeface="Calibri"/>
              </a:rPr>
              <a:t>Koordination och lek</a:t>
            </a:r>
            <a:endParaRPr/>
          </a:p>
          <a:p>
            <a:pPr indent="-228600" lvl="0" marL="228600" marR="0" rtl="0" algn="l">
              <a:lnSpc>
                <a:spcPct val="90000"/>
              </a:lnSpc>
              <a:spcBef>
                <a:spcPts val="1000"/>
              </a:spcBef>
              <a:spcAft>
                <a:spcPts val="0"/>
              </a:spcAft>
              <a:buClr>
                <a:schemeClr val="dk1"/>
              </a:buClr>
              <a:buSzPts val="2800"/>
              <a:buFont typeface="Noto Sans Symbols"/>
              <a:buChar char="●"/>
            </a:pPr>
            <a:r>
              <a:rPr b="0" i="0" lang="sv-SE" sz="2800" u="none" cap="none" strike="noStrike">
                <a:solidFill>
                  <a:schemeClr val="dk1"/>
                </a:solidFill>
                <a:latin typeface="Calibri"/>
                <a:ea typeface="Calibri"/>
                <a:cs typeface="Calibri"/>
                <a:sym typeface="Calibri"/>
              </a:rPr>
              <a:t>Anfallsspel, </a:t>
            </a:r>
            <a:r>
              <a:rPr b="1" i="0" lang="sv-SE" sz="2800" u="none" cap="none" strike="noStrike">
                <a:solidFill>
                  <a:schemeClr val="dk1"/>
                </a:solidFill>
                <a:latin typeface="Calibri"/>
                <a:ea typeface="Calibri"/>
                <a:cs typeface="Calibri"/>
                <a:sym typeface="Calibri"/>
              </a:rPr>
              <a:t>driva</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Noto Sans Symbols"/>
              <a:buChar char="●"/>
            </a:pPr>
            <a:r>
              <a:rPr b="0" i="0" lang="sv-SE" sz="2800" u="none" cap="none" strike="noStrike">
                <a:solidFill>
                  <a:schemeClr val="dk1"/>
                </a:solidFill>
                <a:latin typeface="Calibri"/>
                <a:ea typeface="Calibri"/>
                <a:cs typeface="Calibri"/>
                <a:sym typeface="Calibri"/>
              </a:rPr>
              <a:t>Anfallsspel, </a:t>
            </a:r>
            <a:r>
              <a:rPr b="1" i="0" lang="sv-SE" sz="2800" u="none" cap="none" strike="noStrike">
                <a:solidFill>
                  <a:schemeClr val="dk1"/>
                </a:solidFill>
                <a:latin typeface="Calibri"/>
                <a:ea typeface="Calibri"/>
                <a:cs typeface="Calibri"/>
                <a:sym typeface="Calibri"/>
              </a:rPr>
              <a:t>utmana, finta och dribbla</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Noto Sans Symbols"/>
              <a:buChar char="●"/>
            </a:pPr>
            <a:r>
              <a:rPr b="0" i="0" lang="sv-SE" sz="2800" u="none" cap="none" strike="noStrike">
                <a:solidFill>
                  <a:schemeClr val="dk1"/>
                </a:solidFill>
                <a:latin typeface="Calibri"/>
                <a:ea typeface="Calibri"/>
                <a:cs typeface="Calibri"/>
                <a:sym typeface="Calibri"/>
              </a:rPr>
              <a:t>Anfallsspel, </a:t>
            </a:r>
            <a:r>
              <a:rPr b="1" i="0" lang="sv-SE" sz="2800" u="none" cap="none" strike="noStrike">
                <a:solidFill>
                  <a:schemeClr val="dk1"/>
                </a:solidFill>
                <a:latin typeface="Calibri"/>
                <a:ea typeface="Calibri"/>
                <a:cs typeface="Calibri"/>
                <a:sym typeface="Calibri"/>
              </a:rPr>
              <a:t>vända</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Noto Sans Symbols"/>
              <a:buChar char="●"/>
            </a:pPr>
            <a:r>
              <a:rPr b="0" i="0" lang="sv-SE" sz="2800" u="none" cap="none" strike="noStrike">
                <a:solidFill>
                  <a:schemeClr val="dk1"/>
                </a:solidFill>
                <a:latin typeface="Calibri"/>
                <a:ea typeface="Calibri"/>
                <a:cs typeface="Calibri"/>
                <a:sym typeface="Calibri"/>
              </a:rPr>
              <a:t>Anfallsspel, </a:t>
            </a:r>
            <a:r>
              <a:rPr b="1" i="0" lang="sv-SE" sz="2800" u="none" cap="none" strike="noStrike">
                <a:solidFill>
                  <a:schemeClr val="dk1"/>
                </a:solidFill>
                <a:latin typeface="Calibri"/>
                <a:ea typeface="Calibri"/>
                <a:cs typeface="Calibri"/>
                <a:sym typeface="Calibri"/>
              </a:rPr>
              <a:t>skjuta</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Noto Sans Symbols"/>
              <a:buChar char="●"/>
            </a:pPr>
            <a:r>
              <a:rPr b="0" i="0" lang="sv-SE" sz="2800" u="none" cap="none" strike="noStrike">
                <a:solidFill>
                  <a:schemeClr val="dk1"/>
                </a:solidFill>
                <a:latin typeface="Calibri"/>
                <a:ea typeface="Calibri"/>
                <a:cs typeface="Calibri"/>
                <a:sym typeface="Calibri"/>
              </a:rPr>
              <a:t>Rädda avslut (målvaktsspel)</a:t>
            </a:r>
            <a:endParaRPr/>
          </a:p>
        </p:txBody>
      </p:sp>
      <p:pic>
        <p:nvPicPr>
          <p:cNvPr id="131" name="Google Shape;131;p19"/>
          <p:cNvPicPr preferRelativeResize="0"/>
          <p:nvPr/>
        </p:nvPicPr>
        <p:blipFill rotWithShape="1">
          <a:blip r:embed="rId3">
            <a:alphaModFix/>
          </a:blip>
          <a:srcRect b="0" l="0" r="0" t="0"/>
          <a:stretch/>
        </p:blipFill>
        <p:spPr>
          <a:xfrm>
            <a:off x="9904350" y="87900"/>
            <a:ext cx="1869922" cy="1842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0"/>
          <p:cNvSpPr txBox="1"/>
          <p:nvPr>
            <p:ph type="title"/>
          </p:nvPr>
        </p:nvSpPr>
        <p:spPr>
          <a:xfrm>
            <a:off x="838200" y="348500"/>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sv-SE" sz="4400" u="none" cap="none" strike="noStrike">
                <a:solidFill>
                  <a:schemeClr val="dk1"/>
                </a:solidFill>
              </a:rPr>
              <a:t>Match (</a:t>
            </a:r>
            <a:r>
              <a:rPr b="1" lang="sv-SE"/>
              <a:t>Fokusområden</a:t>
            </a:r>
            <a:r>
              <a:rPr b="1" i="0" lang="sv-SE" sz="4400" u="none" cap="none" strike="noStrike">
                <a:solidFill>
                  <a:schemeClr val="dk1"/>
                </a:solidFill>
              </a:rPr>
              <a:t>)</a:t>
            </a:r>
            <a:endParaRPr b="1" i="0" sz="4400" u="none" cap="none" strike="noStrike">
              <a:solidFill>
                <a:schemeClr val="dk1"/>
              </a:solidFill>
            </a:endParaRPr>
          </a:p>
        </p:txBody>
      </p:sp>
      <p:sp>
        <p:nvSpPr>
          <p:cNvPr id="137" name="Google Shape;137;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000000"/>
              </a:buClr>
              <a:buSzPts val="2800"/>
              <a:buFont typeface="Noto Sans Symbols"/>
              <a:buChar char="✓"/>
            </a:pPr>
            <a:r>
              <a:rPr lang="sv-SE">
                <a:solidFill>
                  <a:srgbClr val="000000"/>
                </a:solidFill>
              </a:rPr>
              <a:t>Två lag i Moälvsserien?</a:t>
            </a:r>
            <a:endParaRPr>
              <a:solidFill>
                <a:srgbClr val="000000"/>
              </a:solidFill>
            </a:endParaRPr>
          </a:p>
          <a:p>
            <a:pPr indent="-228600" lvl="0" marL="228600" marR="0" rtl="0" algn="l">
              <a:lnSpc>
                <a:spcPct val="90000"/>
              </a:lnSpc>
              <a:spcBef>
                <a:spcPts val="0"/>
              </a:spcBef>
              <a:spcAft>
                <a:spcPts val="0"/>
              </a:spcAft>
              <a:buClr>
                <a:schemeClr val="dk1"/>
              </a:buClr>
              <a:buSzPts val="2800"/>
              <a:buFont typeface="Noto Sans Symbols"/>
              <a:buChar char="✓"/>
            </a:pPr>
            <a:r>
              <a:rPr b="0" i="0" lang="sv-SE" sz="2800" u="none" cap="none" strike="noStrike">
                <a:solidFill>
                  <a:schemeClr val="dk1"/>
                </a:solidFill>
                <a:latin typeface="Calibri"/>
                <a:ea typeface="Calibri"/>
                <a:cs typeface="Calibri"/>
                <a:sym typeface="Calibri"/>
              </a:rPr>
              <a:t>Prestation inte resultat</a:t>
            </a:r>
            <a:endParaRPr/>
          </a:p>
          <a:p>
            <a:pPr indent="-228600" lvl="0" marL="228600" marR="0" rtl="0" algn="l">
              <a:lnSpc>
                <a:spcPct val="90000"/>
              </a:lnSpc>
              <a:spcBef>
                <a:spcPts val="0"/>
              </a:spcBef>
              <a:spcAft>
                <a:spcPts val="0"/>
              </a:spcAft>
              <a:buClr>
                <a:schemeClr val="dk1"/>
              </a:buClr>
              <a:buSzPts val="2800"/>
              <a:buFont typeface="Noto Sans Symbols"/>
              <a:buChar char="✓"/>
            </a:pPr>
            <a:r>
              <a:rPr b="0" i="0" lang="sv-SE" sz="2800" u="none" cap="none" strike="noStrike">
                <a:solidFill>
                  <a:schemeClr val="dk1"/>
                </a:solidFill>
                <a:latin typeface="Calibri"/>
                <a:ea typeface="Calibri"/>
                <a:cs typeface="Calibri"/>
                <a:sym typeface="Calibri"/>
              </a:rPr>
              <a:t>Fairplay</a:t>
            </a:r>
            <a:endParaRPr/>
          </a:p>
          <a:p>
            <a:pPr indent="-228600" lvl="0" marL="228600" marR="0" rtl="0" algn="l">
              <a:lnSpc>
                <a:spcPct val="90000"/>
              </a:lnSpc>
              <a:spcBef>
                <a:spcPts val="1000"/>
              </a:spcBef>
              <a:spcAft>
                <a:spcPts val="0"/>
              </a:spcAft>
              <a:buClr>
                <a:schemeClr val="dk1"/>
              </a:buClr>
              <a:buSzPts val="2800"/>
              <a:buFont typeface="Noto Sans Symbols"/>
              <a:buChar char="✓"/>
            </a:pPr>
            <a:r>
              <a:rPr b="0" i="0" lang="sv-SE" sz="2800" u="none" cap="none" strike="noStrike">
                <a:solidFill>
                  <a:schemeClr val="dk1"/>
                </a:solidFill>
                <a:latin typeface="Calibri"/>
                <a:ea typeface="Calibri"/>
                <a:cs typeface="Calibri"/>
                <a:sym typeface="Calibri"/>
              </a:rPr>
              <a:t>Det är vi tränare som pratar med barnen om spelet, föräldrar som står på sidan, peppar hela laget med positivt tilltal</a:t>
            </a:r>
            <a:endParaRPr b="0" i="0" sz="2800" u="none" cap="none" strike="noStrike">
              <a:solidFill>
                <a:schemeClr val="dk1"/>
              </a:solidFill>
              <a:latin typeface="Calibri"/>
              <a:ea typeface="Calibri"/>
              <a:cs typeface="Calibri"/>
              <a:sym typeface="Calibri"/>
            </a:endParaRPr>
          </a:p>
          <a:p>
            <a:pPr indent="0" lvl="0" marL="228600" marR="0" rtl="0" algn="l">
              <a:lnSpc>
                <a:spcPct val="90000"/>
              </a:lnSpc>
              <a:spcBef>
                <a:spcPts val="1000"/>
              </a:spcBef>
              <a:spcAft>
                <a:spcPts val="0"/>
              </a:spcAft>
              <a:buSzPts val="2800"/>
              <a:buNone/>
            </a:pPr>
            <a:r>
              <a:t/>
            </a:r>
            <a:endParaRPr/>
          </a:p>
          <a:p>
            <a:pPr indent="-50800" lvl="0" marL="228600" marR="0" rtl="0" algn="l">
              <a:lnSpc>
                <a:spcPct val="90000"/>
              </a:lnSpc>
              <a:spcBef>
                <a:spcPts val="1000"/>
              </a:spcBef>
              <a:spcAft>
                <a:spcPts val="0"/>
              </a:spcAft>
              <a:buClr>
                <a:schemeClr val="dk1"/>
              </a:buClr>
              <a:buSzPts val="2800"/>
              <a:buFont typeface="Noto Sans Symbols"/>
              <a:buNone/>
            </a:pPr>
            <a:r>
              <a:t/>
            </a:r>
            <a:endParaRPr b="0" i="0" sz="2800" u="none" cap="none" strike="noStrike">
              <a:solidFill>
                <a:schemeClr val="dk1"/>
              </a:solidFill>
              <a:latin typeface="Calibri"/>
              <a:ea typeface="Calibri"/>
              <a:cs typeface="Calibri"/>
              <a:sym typeface="Calibri"/>
            </a:endParaRPr>
          </a:p>
        </p:txBody>
      </p:sp>
      <p:pic>
        <p:nvPicPr>
          <p:cNvPr id="138" name="Google Shape;138;p20"/>
          <p:cNvPicPr preferRelativeResize="0"/>
          <p:nvPr/>
        </p:nvPicPr>
        <p:blipFill rotWithShape="1">
          <a:blip r:embed="rId3">
            <a:alphaModFix/>
          </a:blip>
          <a:srcRect b="0" l="0" r="0" t="0"/>
          <a:stretch/>
        </p:blipFill>
        <p:spPr>
          <a:xfrm>
            <a:off x="8770775" y="4192450"/>
            <a:ext cx="2185524" cy="1639150"/>
          </a:xfrm>
          <a:prstGeom prst="rect">
            <a:avLst/>
          </a:prstGeom>
          <a:noFill/>
          <a:ln>
            <a:noFill/>
          </a:ln>
        </p:spPr>
      </p:pic>
      <p:pic>
        <p:nvPicPr>
          <p:cNvPr id="139" name="Google Shape;139;p20"/>
          <p:cNvPicPr preferRelativeResize="0"/>
          <p:nvPr/>
        </p:nvPicPr>
        <p:blipFill rotWithShape="1">
          <a:blip r:embed="rId4">
            <a:alphaModFix/>
          </a:blip>
          <a:srcRect b="0" l="0" r="0" t="0"/>
          <a:stretch/>
        </p:blipFill>
        <p:spPr>
          <a:xfrm>
            <a:off x="9904350" y="87900"/>
            <a:ext cx="1869922" cy="1842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sv-SE" sz="4400" u="none" cap="none" strike="noStrike">
                <a:solidFill>
                  <a:schemeClr val="dk1"/>
                </a:solidFill>
              </a:rPr>
              <a:t>Med barnen i fokus (SvFF Tränar C</a:t>
            </a:r>
            <a:r>
              <a:rPr b="1" lang="sv-SE"/>
              <a:t>-</a:t>
            </a:r>
            <a:r>
              <a:rPr b="1" i="0" lang="sv-SE" sz="4400" u="none" cap="none" strike="noStrike">
                <a:solidFill>
                  <a:schemeClr val="dk1"/>
                </a:solidFill>
              </a:rPr>
              <a:t>utb) </a:t>
            </a:r>
            <a:endParaRPr b="1" i="0" sz="4400" u="none" cap="none" strike="noStrike">
              <a:solidFill>
                <a:schemeClr val="dk1"/>
              </a:solidFill>
            </a:endParaRPr>
          </a:p>
        </p:txBody>
      </p:sp>
      <p:sp>
        <p:nvSpPr>
          <p:cNvPr id="145" name="Google Shape;145;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sv-SE" sz="2800" u="none" cap="none" strike="noStrike">
                <a:solidFill>
                  <a:schemeClr val="dk1"/>
                </a:solidFill>
                <a:latin typeface="Calibri"/>
                <a:ea typeface="Calibri"/>
                <a:cs typeface="Calibri"/>
                <a:sym typeface="Calibri"/>
              </a:rPr>
              <a:t>Utgångspunkten är barns rättigheter och allas lika värde, barnet är huvudpersonen</a:t>
            </a:r>
            <a:endParaRPr/>
          </a:p>
          <a:p>
            <a:pPr indent="-228600" lvl="0" marL="228600" marR="0" rtl="0" algn="l">
              <a:lnSpc>
                <a:spcPct val="90000"/>
              </a:lnSpc>
              <a:spcBef>
                <a:spcPts val="1000"/>
              </a:spcBef>
              <a:spcAft>
                <a:spcPts val="0"/>
              </a:spcAft>
              <a:buClr>
                <a:schemeClr val="dk1"/>
              </a:buClr>
              <a:buSzPts val="2800"/>
              <a:buFont typeface="Arial"/>
              <a:buChar char="●"/>
            </a:pPr>
            <a:r>
              <a:rPr b="0" i="0" lang="sv-SE" sz="2800" u="none" cap="none" strike="noStrike">
                <a:solidFill>
                  <a:schemeClr val="dk1"/>
                </a:solidFill>
                <a:latin typeface="Calibri"/>
                <a:ea typeface="Calibri"/>
                <a:cs typeface="Calibri"/>
                <a:sym typeface="Calibri"/>
              </a:rPr>
              <a:t>Lek är en viktig del i fotbollsutbildningen</a:t>
            </a:r>
            <a:endParaRPr/>
          </a:p>
          <a:p>
            <a:pPr indent="-228600" lvl="0" marL="228600" marR="0" rtl="0" algn="l">
              <a:lnSpc>
                <a:spcPct val="90000"/>
              </a:lnSpc>
              <a:spcBef>
                <a:spcPts val="1000"/>
              </a:spcBef>
              <a:spcAft>
                <a:spcPts val="0"/>
              </a:spcAft>
              <a:buClr>
                <a:schemeClr val="dk1"/>
              </a:buClr>
              <a:buSzPts val="2800"/>
              <a:buFont typeface="Arial"/>
              <a:buChar char="●"/>
            </a:pPr>
            <a:r>
              <a:rPr b="0" i="0" lang="sv-SE" sz="2800" u="none" cap="none" strike="noStrike">
                <a:solidFill>
                  <a:schemeClr val="dk1"/>
                </a:solidFill>
                <a:latin typeface="Calibri"/>
                <a:ea typeface="Calibri"/>
                <a:cs typeface="Calibri"/>
                <a:sym typeface="Calibri"/>
              </a:rPr>
              <a:t>Fotbollens spela, lek och lär, SvFF’s mål och riktlinjer för svensk barn- och ungdomsverksamhet.</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800"/>
              <a:buFont typeface="Arial"/>
              <a:buChar char="●"/>
            </a:pPr>
            <a:r>
              <a:rPr b="0" i="0" lang="sv-SE" sz="2800" u="none" cap="none" strike="noStrike">
                <a:solidFill>
                  <a:schemeClr val="dk1"/>
                </a:solidFill>
                <a:latin typeface="Calibri"/>
                <a:ea typeface="Calibri"/>
                <a:cs typeface="Calibri"/>
                <a:sym typeface="Calibri"/>
              </a:rPr>
              <a:t>Fotbollsglädje där man känner trygghet både med kompisar och ledare</a:t>
            </a:r>
            <a:endParaRPr/>
          </a:p>
          <a:p>
            <a:pPr indent="-228600" lvl="0" marL="228600" marR="0" rtl="0" algn="l">
              <a:lnSpc>
                <a:spcPct val="90000"/>
              </a:lnSpc>
              <a:spcBef>
                <a:spcPts val="1000"/>
              </a:spcBef>
              <a:spcAft>
                <a:spcPts val="0"/>
              </a:spcAft>
              <a:buClr>
                <a:schemeClr val="dk1"/>
              </a:buClr>
              <a:buSzPts val="2800"/>
              <a:buFont typeface="Arial"/>
              <a:buChar char="●"/>
            </a:pPr>
            <a:r>
              <a:rPr b="0" i="0" lang="sv-SE" sz="2800" u="none" cap="none" strike="noStrike">
                <a:solidFill>
                  <a:schemeClr val="dk1"/>
                </a:solidFill>
                <a:latin typeface="Calibri"/>
                <a:ea typeface="Calibri"/>
                <a:cs typeface="Calibri"/>
                <a:sym typeface="Calibri"/>
              </a:rPr>
              <a:t>”Så många som möjligt, så länge som möjligt, så bra som möjligt”</a:t>
            </a:r>
            <a:endParaRPr/>
          </a:p>
        </p:txBody>
      </p:sp>
      <p:pic>
        <p:nvPicPr>
          <p:cNvPr id="146" name="Google Shape;146;p21"/>
          <p:cNvPicPr preferRelativeResize="0"/>
          <p:nvPr/>
        </p:nvPicPr>
        <p:blipFill rotWithShape="1">
          <a:blip r:embed="rId3">
            <a:alphaModFix/>
          </a:blip>
          <a:srcRect b="0" l="0" r="0" t="0"/>
          <a:stretch/>
        </p:blipFill>
        <p:spPr>
          <a:xfrm>
            <a:off x="10036550" y="106675"/>
            <a:ext cx="1812100" cy="1785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