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331" r:id="rId6"/>
    <p:sldId id="323" r:id="rId7"/>
    <p:sldId id="332" r:id="rId8"/>
    <p:sldId id="261" r:id="rId9"/>
    <p:sldId id="262" r:id="rId10"/>
    <p:sldId id="347" r:id="rId11"/>
    <p:sldId id="348" r:id="rId12"/>
    <p:sldId id="264" r:id="rId13"/>
    <p:sldId id="334" r:id="rId14"/>
    <p:sldId id="318" r:id="rId15"/>
    <p:sldId id="316" r:id="rId16"/>
    <p:sldId id="319" r:id="rId17"/>
    <p:sldId id="320" r:id="rId18"/>
    <p:sldId id="289" r:id="rId19"/>
    <p:sldId id="265" r:id="rId20"/>
    <p:sldId id="266" r:id="rId21"/>
    <p:sldId id="267" r:id="rId22"/>
    <p:sldId id="346" r:id="rId23"/>
    <p:sldId id="336" r:id="rId24"/>
    <p:sldId id="337" r:id="rId25"/>
    <p:sldId id="281" r:id="rId26"/>
    <p:sldId id="283" r:id="rId27"/>
    <p:sldId id="274" r:id="rId28"/>
    <p:sldId id="339" r:id="rId29"/>
    <p:sldId id="338" r:id="rId30"/>
    <p:sldId id="340" r:id="rId31"/>
    <p:sldId id="341" r:id="rId32"/>
    <p:sldId id="344" r:id="rId33"/>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nus Appelberg Smålands Fotbollförbund" initials="MASF" lastIdx="1" clrIdx="0">
    <p:extLst>
      <p:ext uri="{19B8F6BF-5375-455C-9EA6-DF929625EA0E}">
        <p15:presenceInfo xmlns:p15="http://schemas.microsoft.com/office/powerpoint/2012/main" userId="S::magnus.appelberg@smalandsfotbollen.se::9a71eb42-5475-412b-a135-c213b9142471" providerId="AD"/>
      </p:ext>
    </p:extLst>
  </p:cmAuthor>
  <p:cmAuthor id="2" name="Hampus Haglund" initials="HH" lastIdx="1" clrIdx="1">
    <p:extLst>
      <p:ext uri="{19B8F6BF-5375-455C-9EA6-DF929625EA0E}">
        <p15:presenceInfo xmlns:p15="http://schemas.microsoft.com/office/powerpoint/2012/main" userId="S::hampus.haglund@smalandsfotbollen.se::75564314-7420-4527-a1ea-53bee14ca0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E0000"/>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Mörkt forma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78496" autoAdjust="0"/>
  </p:normalViewPr>
  <p:slideViewPr>
    <p:cSldViewPr snapToGrid="0">
      <p:cViewPr varScale="1">
        <p:scale>
          <a:sx n="86" d="100"/>
          <a:sy n="86" d="100"/>
        </p:scale>
        <p:origin x="282" y="114"/>
      </p:cViewPr>
      <p:guideLst/>
    </p:cSldViewPr>
  </p:slideViewPr>
  <p:outlineViewPr>
    <p:cViewPr>
      <p:scale>
        <a:sx n="33" d="100"/>
        <a:sy n="33" d="100"/>
      </p:scale>
      <p:origin x="0" y="-8244"/>
    </p:cViewPr>
  </p:outlineViewPr>
  <p:notesTextViewPr>
    <p:cViewPr>
      <p:scale>
        <a:sx n="3" d="2"/>
        <a:sy n="3" d="2"/>
      </p:scale>
      <p:origin x="0" y="0"/>
    </p:cViewPr>
  </p:notesTextViewPr>
  <p:sorterViewPr>
    <p:cViewPr>
      <p:scale>
        <a:sx n="100" d="100"/>
        <a:sy n="100" d="100"/>
      </p:scale>
      <p:origin x="0" y="-181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3-08T10:13:19.012"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DBCC809-398E-4349-B545-A1D1B8D45669}" type="datetimeFigureOut">
              <a:rPr lang="sv-SE" smtClean="0"/>
              <a:t>2021-04-15</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9BA6906-612C-4549-ADF9-A168E35AC071}" type="slidenum">
              <a:rPr lang="sv-SE" smtClean="0"/>
              <a:t>‹#›</a:t>
            </a:fld>
            <a:endParaRPr lang="sv-SE"/>
          </a:p>
        </p:txBody>
      </p:sp>
    </p:spTree>
    <p:extLst>
      <p:ext uri="{BB962C8B-B14F-4D97-AF65-F5344CB8AC3E}">
        <p14:creationId xmlns:p14="http://schemas.microsoft.com/office/powerpoint/2010/main" val="3339619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9BA6906-612C-4549-ADF9-A168E35AC071}" type="slidenum">
              <a:rPr lang="sv-SE" smtClean="0"/>
              <a:t>5</a:t>
            </a:fld>
            <a:endParaRPr lang="sv-SE"/>
          </a:p>
        </p:txBody>
      </p:sp>
    </p:spTree>
    <p:extLst>
      <p:ext uri="{BB962C8B-B14F-4D97-AF65-F5344CB8AC3E}">
        <p14:creationId xmlns:p14="http://schemas.microsoft.com/office/powerpoint/2010/main" val="1636763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9BA6906-612C-4549-ADF9-A168E35AC071}" type="slidenum">
              <a:rPr lang="sv-SE" smtClean="0"/>
              <a:t>16</a:t>
            </a:fld>
            <a:endParaRPr lang="sv-SE"/>
          </a:p>
        </p:txBody>
      </p:sp>
    </p:spTree>
    <p:extLst>
      <p:ext uri="{BB962C8B-B14F-4D97-AF65-F5344CB8AC3E}">
        <p14:creationId xmlns:p14="http://schemas.microsoft.com/office/powerpoint/2010/main" val="742657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i="0" dirty="0"/>
          </a:p>
        </p:txBody>
      </p:sp>
      <p:sp>
        <p:nvSpPr>
          <p:cNvPr id="4" name="Platshållare för bildnummer 3"/>
          <p:cNvSpPr>
            <a:spLocks noGrp="1"/>
          </p:cNvSpPr>
          <p:nvPr>
            <p:ph type="sldNum" sz="quarter" idx="5"/>
          </p:nvPr>
        </p:nvSpPr>
        <p:spPr/>
        <p:txBody>
          <a:bodyPr/>
          <a:lstStyle/>
          <a:p>
            <a:fld id="{89BA6906-612C-4549-ADF9-A168E35AC071}" type="slidenum">
              <a:rPr lang="sv-SE" smtClean="0"/>
              <a:t>17</a:t>
            </a:fld>
            <a:endParaRPr lang="sv-SE"/>
          </a:p>
        </p:txBody>
      </p:sp>
    </p:spTree>
    <p:extLst>
      <p:ext uri="{BB962C8B-B14F-4D97-AF65-F5344CB8AC3E}">
        <p14:creationId xmlns:p14="http://schemas.microsoft.com/office/powerpoint/2010/main" val="2113135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9BA6906-612C-4549-ADF9-A168E35AC071}" type="slidenum">
              <a:rPr lang="sv-SE" smtClean="0"/>
              <a:t>18</a:t>
            </a:fld>
            <a:endParaRPr lang="sv-SE"/>
          </a:p>
        </p:txBody>
      </p:sp>
    </p:spTree>
    <p:extLst>
      <p:ext uri="{BB962C8B-B14F-4D97-AF65-F5344CB8AC3E}">
        <p14:creationId xmlns:p14="http://schemas.microsoft.com/office/powerpoint/2010/main" val="4177683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9BA6906-612C-4549-ADF9-A168E35AC071}" type="slidenum">
              <a:rPr lang="sv-SE" smtClean="0"/>
              <a:t>19</a:t>
            </a:fld>
            <a:endParaRPr lang="sv-SE"/>
          </a:p>
        </p:txBody>
      </p:sp>
    </p:spTree>
    <p:extLst>
      <p:ext uri="{BB962C8B-B14F-4D97-AF65-F5344CB8AC3E}">
        <p14:creationId xmlns:p14="http://schemas.microsoft.com/office/powerpoint/2010/main" val="2120987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59C6AD82-2CEB-4EA3-8EB5-124CBC3B8245}" type="slidenum">
              <a:rPr lang="sv-SE" smtClean="0"/>
              <a:t>22</a:t>
            </a:fld>
            <a:endParaRPr lang="sv-SE"/>
          </a:p>
        </p:txBody>
      </p:sp>
    </p:spTree>
    <p:extLst>
      <p:ext uri="{BB962C8B-B14F-4D97-AF65-F5344CB8AC3E}">
        <p14:creationId xmlns:p14="http://schemas.microsoft.com/office/powerpoint/2010/main" val="336670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9BA6906-612C-4549-ADF9-A168E35AC071}" type="slidenum">
              <a:rPr lang="sv-SE" smtClean="0"/>
              <a:t>24</a:t>
            </a:fld>
            <a:endParaRPr lang="sv-SE"/>
          </a:p>
        </p:txBody>
      </p:sp>
    </p:spTree>
    <p:extLst>
      <p:ext uri="{BB962C8B-B14F-4D97-AF65-F5344CB8AC3E}">
        <p14:creationId xmlns:p14="http://schemas.microsoft.com/office/powerpoint/2010/main" val="387456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9BA6906-612C-4549-ADF9-A168E35AC071}" type="slidenum">
              <a:rPr lang="sv-SE" smtClean="0"/>
              <a:t>6</a:t>
            </a:fld>
            <a:endParaRPr lang="sv-SE"/>
          </a:p>
        </p:txBody>
      </p:sp>
    </p:spTree>
    <p:extLst>
      <p:ext uri="{BB962C8B-B14F-4D97-AF65-F5344CB8AC3E}">
        <p14:creationId xmlns:p14="http://schemas.microsoft.com/office/powerpoint/2010/main" val="143333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9BA6906-612C-4549-ADF9-A168E35AC071}" type="slidenum">
              <a:rPr lang="sv-SE" smtClean="0"/>
              <a:t>7</a:t>
            </a:fld>
            <a:endParaRPr lang="sv-SE"/>
          </a:p>
        </p:txBody>
      </p:sp>
    </p:spTree>
    <p:extLst>
      <p:ext uri="{BB962C8B-B14F-4D97-AF65-F5344CB8AC3E}">
        <p14:creationId xmlns:p14="http://schemas.microsoft.com/office/powerpoint/2010/main" val="275557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9BA6906-612C-4549-ADF9-A168E35AC071}" type="slidenum">
              <a:rPr lang="sv-SE" smtClean="0"/>
              <a:t>8</a:t>
            </a:fld>
            <a:endParaRPr lang="sv-SE"/>
          </a:p>
        </p:txBody>
      </p:sp>
    </p:spTree>
    <p:extLst>
      <p:ext uri="{BB962C8B-B14F-4D97-AF65-F5344CB8AC3E}">
        <p14:creationId xmlns:p14="http://schemas.microsoft.com/office/powerpoint/2010/main" val="991864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9BA6906-612C-4549-ADF9-A168E35AC071}" type="slidenum">
              <a:rPr lang="sv-SE" smtClean="0"/>
              <a:t>9</a:t>
            </a:fld>
            <a:endParaRPr lang="sv-SE"/>
          </a:p>
        </p:txBody>
      </p:sp>
    </p:spTree>
    <p:extLst>
      <p:ext uri="{BB962C8B-B14F-4D97-AF65-F5344CB8AC3E}">
        <p14:creationId xmlns:p14="http://schemas.microsoft.com/office/powerpoint/2010/main" val="259383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BA723A-9178-4E8E-A064-A9C31AA09FDA}" type="slidenum">
              <a:rPr lang="sv-SE" smtClean="0"/>
              <a:pPr/>
              <a:t>12</a:t>
            </a:fld>
            <a:endParaRPr lang="sv-SE" dirty="0"/>
          </a:p>
        </p:txBody>
      </p:sp>
    </p:spTree>
    <p:extLst>
      <p:ext uri="{BB962C8B-B14F-4D97-AF65-F5344CB8AC3E}">
        <p14:creationId xmlns:p14="http://schemas.microsoft.com/office/powerpoint/2010/main" val="2287134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dirty="0"/>
          </a:p>
        </p:txBody>
      </p:sp>
      <p:sp>
        <p:nvSpPr>
          <p:cNvPr id="4" name="Platshållare för bildnummer 3"/>
          <p:cNvSpPr>
            <a:spLocks noGrp="1"/>
          </p:cNvSpPr>
          <p:nvPr>
            <p:ph type="sldNum" sz="quarter" idx="5"/>
          </p:nvPr>
        </p:nvSpPr>
        <p:spPr/>
        <p:txBody>
          <a:bodyPr/>
          <a:lstStyle/>
          <a:p>
            <a:fld id="{89BA6906-612C-4549-ADF9-A168E35AC071}" type="slidenum">
              <a:rPr lang="sv-SE" smtClean="0"/>
              <a:t>13</a:t>
            </a:fld>
            <a:endParaRPr lang="sv-SE"/>
          </a:p>
        </p:txBody>
      </p:sp>
    </p:spTree>
    <p:extLst>
      <p:ext uri="{BB962C8B-B14F-4D97-AF65-F5344CB8AC3E}">
        <p14:creationId xmlns:p14="http://schemas.microsoft.com/office/powerpoint/2010/main" val="16272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9BA6906-612C-4549-ADF9-A168E35AC071}" type="slidenum">
              <a:rPr lang="sv-SE" smtClean="0"/>
              <a:t>14</a:t>
            </a:fld>
            <a:endParaRPr lang="sv-SE"/>
          </a:p>
        </p:txBody>
      </p:sp>
    </p:spTree>
    <p:extLst>
      <p:ext uri="{BB962C8B-B14F-4D97-AF65-F5344CB8AC3E}">
        <p14:creationId xmlns:p14="http://schemas.microsoft.com/office/powerpoint/2010/main" val="2403884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9BA6906-612C-4549-ADF9-A168E35AC071}" type="slidenum">
              <a:rPr lang="sv-SE" smtClean="0"/>
              <a:t>15</a:t>
            </a:fld>
            <a:endParaRPr lang="sv-SE"/>
          </a:p>
        </p:txBody>
      </p:sp>
    </p:spTree>
    <p:extLst>
      <p:ext uri="{BB962C8B-B14F-4D97-AF65-F5344CB8AC3E}">
        <p14:creationId xmlns:p14="http://schemas.microsoft.com/office/powerpoint/2010/main" val="2968263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cxnSp>
        <p:nvCxnSpPr>
          <p:cNvPr id="7" name="Rak koppling 10">
            <a:extLst>
              <a:ext uri="{FF2B5EF4-FFF2-40B4-BE49-F238E27FC236}">
                <a16:creationId xmlns:a16="http://schemas.microsoft.com/office/drawing/2014/main" id="{5EECE34A-7D3D-49E5-885E-D1525204167C}"/>
              </a:ext>
            </a:extLst>
          </p:cNvPr>
          <p:cNvCxnSpPr/>
          <p:nvPr userDrawn="1"/>
        </p:nvCxnSpPr>
        <p:spPr>
          <a:xfrm>
            <a:off x="515937" y="403225"/>
            <a:ext cx="1072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40062" y="1958349"/>
            <a:ext cx="2842878" cy="2842878"/>
          </a:xfrm>
          <a:prstGeom prst="rect">
            <a:avLst/>
          </a:prstGeom>
        </p:spPr>
      </p:pic>
      <p:sp>
        <p:nvSpPr>
          <p:cNvPr id="11" name="Rubrik 6">
            <a:extLst>
              <a:ext uri="{FF2B5EF4-FFF2-40B4-BE49-F238E27FC236}">
                <a16:creationId xmlns:a16="http://schemas.microsoft.com/office/drawing/2014/main" id="{D3E94F94-17D9-4A37-8863-5976C764DF5E}"/>
              </a:ext>
            </a:extLst>
          </p:cNvPr>
          <p:cNvSpPr>
            <a:spLocks noGrp="1"/>
          </p:cNvSpPr>
          <p:nvPr>
            <p:ph type="title" hasCustomPrompt="1"/>
          </p:nvPr>
        </p:nvSpPr>
        <p:spPr>
          <a:xfrm>
            <a:off x="4656897" y="2616299"/>
            <a:ext cx="6628703" cy="1260376"/>
          </a:xfrm>
          <a:prstGeom prst="rect">
            <a:avLst/>
          </a:prstGeom>
        </p:spPr>
        <p:txBody>
          <a:bodyPr anchor="t" anchorCtr="0"/>
          <a:lstStyle>
            <a:lvl1pPr>
              <a:defRPr sz="4800" b="1">
                <a:solidFill>
                  <a:srgbClr val="C00000"/>
                </a:solidFill>
                <a:latin typeface="+mn-lt"/>
              </a:defRPr>
            </a:lvl1pPr>
          </a:lstStyle>
          <a:p>
            <a:r>
              <a:rPr lang="sv-SE"/>
              <a:t>Klicka här för att skriva rubrik</a:t>
            </a:r>
          </a:p>
        </p:txBody>
      </p:sp>
      <p:sp>
        <p:nvSpPr>
          <p:cNvPr id="12" name="Underrubrik 2"/>
          <p:cNvSpPr>
            <a:spLocks noGrp="1"/>
          </p:cNvSpPr>
          <p:nvPr>
            <p:ph type="subTitle" idx="1" hasCustomPrompt="1"/>
          </p:nvPr>
        </p:nvSpPr>
        <p:spPr>
          <a:xfrm>
            <a:off x="4656897" y="4433986"/>
            <a:ext cx="4639503" cy="566639"/>
          </a:xfrm>
          <a:prstGeom prst="rect">
            <a:avLst/>
          </a:prstGeom>
        </p:spPr>
        <p:txBody>
          <a:bodyPr/>
          <a:lstStyle>
            <a:lvl1pPr marL="0" indent="0" algn="l">
              <a:lnSpc>
                <a:spcPct val="100000"/>
              </a:lnSpc>
              <a:spcBef>
                <a:spcPts val="0"/>
              </a:spcBef>
              <a:spcAft>
                <a:spcPts val="200"/>
              </a:spcAft>
              <a:buNone/>
              <a:defRPr sz="11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Presentatörens namn</a:t>
            </a:r>
          </a:p>
        </p:txBody>
      </p:sp>
      <p:sp>
        <p:nvSpPr>
          <p:cNvPr id="13" name="Platshållare för text 15">
            <a:extLst>
              <a:ext uri="{FF2B5EF4-FFF2-40B4-BE49-F238E27FC236}">
                <a16:creationId xmlns:a16="http://schemas.microsoft.com/office/drawing/2014/main" id="{396BEC56-A592-4E2C-940B-D26AB00743E6}"/>
              </a:ext>
            </a:extLst>
          </p:cNvPr>
          <p:cNvSpPr>
            <a:spLocks noGrp="1"/>
          </p:cNvSpPr>
          <p:nvPr>
            <p:ph type="body" sz="quarter" idx="13" hasCustomPrompt="1"/>
          </p:nvPr>
        </p:nvSpPr>
        <p:spPr>
          <a:xfrm>
            <a:off x="4656897" y="2299442"/>
            <a:ext cx="2524953" cy="251671"/>
          </a:xfrm>
          <a:prstGeom prst="rect">
            <a:avLst/>
          </a:prstGeom>
        </p:spPr>
        <p:txBody>
          <a:bodyPr/>
          <a:lstStyle>
            <a:lvl1pPr marL="0" indent="0">
              <a:buFontTx/>
              <a:buNone/>
              <a:defRPr sz="1100">
                <a:solidFill>
                  <a:srgbClr val="C0000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Datum </a:t>
            </a:r>
          </a:p>
        </p:txBody>
      </p:sp>
    </p:spTree>
    <p:extLst>
      <p:ext uri="{BB962C8B-B14F-4D97-AF65-F5344CB8AC3E}">
        <p14:creationId xmlns:p14="http://schemas.microsoft.com/office/powerpoint/2010/main" val="301931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cxnSp>
        <p:nvCxnSpPr>
          <p:cNvPr id="7" name="Rak koppling 10">
            <a:extLst>
              <a:ext uri="{FF2B5EF4-FFF2-40B4-BE49-F238E27FC236}">
                <a16:creationId xmlns:a16="http://schemas.microsoft.com/office/drawing/2014/main" id="{5EECE34A-7D3D-49E5-885E-D1525204167C}"/>
              </a:ext>
            </a:extLst>
          </p:cNvPr>
          <p:cNvCxnSpPr/>
          <p:nvPr userDrawn="1"/>
        </p:nvCxnSpPr>
        <p:spPr>
          <a:xfrm>
            <a:off x="515937" y="403225"/>
            <a:ext cx="1072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Underrubrik 2"/>
          <p:cNvSpPr>
            <a:spLocks noGrp="1"/>
          </p:cNvSpPr>
          <p:nvPr>
            <p:ph type="subTitle" idx="1" hasCustomPrompt="1"/>
          </p:nvPr>
        </p:nvSpPr>
        <p:spPr>
          <a:xfrm>
            <a:off x="784226" y="2062214"/>
            <a:ext cx="5092699" cy="597052"/>
          </a:xfrm>
          <a:prstGeom prst="rect">
            <a:avLst/>
          </a:prstGeom>
        </p:spPr>
        <p:txBody>
          <a:bodyPr/>
          <a:lstStyle>
            <a:lvl1pPr marL="0" indent="0" algn="l">
              <a:buNone/>
              <a:defRPr sz="43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Kapitelnummer</a:t>
            </a:r>
          </a:p>
        </p:txBody>
      </p:sp>
      <p:sp>
        <p:nvSpPr>
          <p:cNvPr id="9" name="Rubrik 1"/>
          <p:cNvSpPr>
            <a:spLocks noGrp="1"/>
          </p:cNvSpPr>
          <p:nvPr>
            <p:ph type="ctrTitle" hasCustomPrompt="1"/>
          </p:nvPr>
        </p:nvSpPr>
        <p:spPr>
          <a:xfrm>
            <a:off x="784226" y="2763785"/>
            <a:ext cx="5092699" cy="3221090"/>
          </a:xfrm>
          <a:prstGeom prst="rect">
            <a:avLst/>
          </a:prstGeom>
        </p:spPr>
        <p:txBody>
          <a:bodyPr anchor="t" anchorCtr="0"/>
          <a:lstStyle>
            <a:lvl1pPr algn="l">
              <a:defRPr sz="4300" b="1">
                <a:solidFill>
                  <a:srgbClr val="C00000"/>
                </a:solidFill>
              </a:defRPr>
            </a:lvl1pPr>
          </a:lstStyle>
          <a:p>
            <a:r>
              <a:rPr lang="sv-SE"/>
              <a:t>Klicka här för att skriva rubrik</a:t>
            </a:r>
          </a:p>
        </p:txBody>
      </p:sp>
      <p:sp>
        <p:nvSpPr>
          <p:cNvPr id="10" name="Platshållare för datum 3"/>
          <p:cNvSpPr>
            <a:spLocks noGrp="1"/>
          </p:cNvSpPr>
          <p:nvPr>
            <p:ph type="dt" sz="half" idx="10"/>
          </p:nvPr>
        </p:nvSpPr>
        <p:spPr>
          <a:xfrm>
            <a:off x="6080442" y="131444"/>
            <a:ext cx="2129345" cy="219093"/>
          </a:xfrm>
          <a:prstGeom prst="rect">
            <a:avLst/>
          </a:prstGeom>
        </p:spPr>
        <p:txBody>
          <a:bodyPr/>
          <a:lstStyle>
            <a:lvl1pPr>
              <a:defRPr sz="1100">
                <a:solidFill>
                  <a:srgbClr val="C00000"/>
                </a:solidFill>
              </a:defRPr>
            </a:lvl1pPr>
          </a:lstStyle>
          <a:p>
            <a:r>
              <a:rPr lang="sv-SE"/>
              <a:t>2021.xx.xx</a:t>
            </a:r>
          </a:p>
        </p:txBody>
      </p:sp>
      <p:sp>
        <p:nvSpPr>
          <p:cNvPr id="11" name="Platshållare för sidfot 4"/>
          <p:cNvSpPr>
            <a:spLocks noGrp="1"/>
          </p:cNvSpPr>
          <p:nvPr>
            <p:ph type="ftr" sz="quarter" idx="11"/>
          </p:nvPr>
        </p:nvSpPr>
        <p:spPr>
          <a:xfrm>
            <a:off x="540702" y="131444"/>
            <a:ext cx="5336222" cy="219093"/>
          </a:xfrm>
          <a:prstGeom prst="rect">
            <a:avLst/>
          </a:prstGeom>
        </p:spPr>
        <p:txBody>
          <a:bodyPr/>
          <a:lstStyle>
            <a:lvl1pPr algn="l">
              <a:defRPr sz="1100">
                <a:solidFill>
                  <a:srgbClr val="C00000"/>
                </a:solidFill>
              </a:defRPr>
            </a:lvl1pPr>
          </a:lstStyle>
          <a:p>
            <a:r>
              <a:rPr lang="sv-SE"/>
              <a:t>Sidhuvud om man väljer att infoga en sådan i sin presentation</a:t>
            </a:r>
          </a:p>
        </p:txBody>
      </p:sp>
    </p:spTree>
    <p:extLst>
      <p:ext uri="{BB962C8B-B14F-4D97-AF65-F5344CB8AC3E}">
        <p14:creationId xmlns:p14="http://schemas.microsoft.com/office/powerpoint/2010/main" val="73972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cxnSp>
        <p:nvCxnSpPr>
          <p:cNvPr id="10" name="Rak koppling 10">
            <a:extLst>
              <a:ext uri="{FF2B5EF4-FFF2-40B4-BE49-F238E27FC236}">
                <a16:creationId xmlns:a16="http://schemas.microsoft.com/office/drawing/2014/main" id="{5EECE34A-7D3D-49E5-885E-D1525204167C}"/>
              </a:ext>
            </a:extLst>
          </p:cNvPr>
          <p:cNvCxnSpPr/>
          <p:nvPr userDrawn="1"/>
        </p:nvCxnSpPr>
        <p:spPr>
          <a:xfrm>
            <a:off x="515937" y="403225"/>
            <a:ext cx="1072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Platshållare för datum 3"/>
          <p:cNvSpPr>
            <a:spLocks noGrp="1"/>
          </p:cNvSpPr>
          <p:nvPr>
            <p:ph type="dt" sz="half" idx="10"/>
          </p:nvPr>
        </p:nvSpPr>
        <p:spPr>
          <a:xfrm>
            <a:off x="6080442" y="131444"/>
            <a:ext cx="2129345" cy="219093"/>
          </a:xfrm>
          <a:prstGeom prst="rect">
            <a:avLst/>
          </a:prstGeom>
        </p:spPr>
        <p:txBody>
          <a:bodyPr/>
          <a:lstStyle>
            <a:lvl1pPr>
              <a:defRPr sz="1100">
                <a:solidFill>
                  <a:srgbClr val="C00000"/>
                </a:solidFill>
              </a:defRPr>
            </a:lvl1pPr>
          </a:lstStyle>
          <a:p>
            <a:r>
              <a:rPr lang="sv-SE"/>
              <a:t>2021.xx.xx</a:t>
            </a:r>
          </a:p>
        </p:txBody>
      </p:sp>
      <p:sp>
        <p:nvSpPr>
          <p:cNvPr id="12" name="Platshållare för sidfot 4"/>
          <p:cNvSpPr>
            <a:spLocks noGrp="1"/>
          </p:cNvSpPr>
          <p:nvPr>
            <p:ph type="ftr" sz="quarter" idx="11"/>
          </p:nvPr>
        </p:nvSpPr>
        <p:spPr>
          <a:xfrm>
            <a:off x="540702" y="131444"/>
            <a:ext cx="5336222" cy="219093"/>
          </a:xfrm>
          <a:prstGeom prst="rect">
            <a:avLst/>
          </a:prstGeom>
        </p:spPr>
        <p:txBody>
          <a:bodyPr/>
          <a:lstStyle>
            <a:lvl1pPr algn="l">
              <a:defRPr sz="1100">
                <a:solidFill>
                  <a:srgbClr val="C00000"/>
                </a:solidFill>
              </a:defRPr>
            </a:lvl1pPr>
          </a:lstStyle>
          <a:p>
            <a:r>
              <a:rPr lang="sv-SE"/>
              <a:t>Sidhuvud om man väljer att infoga en sådan i sin presentation</a:t>
            </a:r>
          </a:p>
        </p:txBody>
      </p:sp>
      <p:sp>
        <p:nvSpPr>
          <p:cNvPr id="13" name="Rubrik 1"/>
          <p:cNvSpPr>
            <a:spLocks noGrp="1"/>
          </p:cNvSpPr>
          <p:nvPr>
            <p:ph type="ctrTitle" hasCustomPrompt="1"/>
          </p:nvPr>
        </p:nvSpPr>
        <p:spPr>
          <a:xfrm>
            <a:off x="784225" y="1459577"/>
            <a:ext cx="2339975" cy="1979255"/>
          </a:xfrm>
          <a:prstGeom prst="rect">
            <a:avLst/>
          </a:prstGeom>
        </p:spPr>
        <p:txBody>
          <a:bodyPr anchor="t" anchorCtr="0"/>
          <a:lstStyle>
            <a:lvl1pPr algn="l">
              <a:defRPr sz="4300" b="1">
                <a:solidFill>
                  <a:srgbClr val="C00000"/>
                </a:solidFill>
                <a:latin typeface="+mn-lt"/>
              </a:defRPr>
            </a:lvl1pPr>
          </a:lstStyle>
          <a:p>
            <a:r>
              <a:rPr lang="sv-SE"/>
              <a:t>Rubrik</a:t>
            </a:r>
          </a:p>
        </p:txBody>
      </p:sp>
      <p:sp>
        <p:nvSpPr>
          <p:cNvPr id="14" name="Platshållare för text 13">
            <a:extLst>
              <a:ext uri="{FF2B5EF4-FFF2-40B4-BE49-F238E27FC236}">
                <a16:creationId xmlns:a16="http://schemas.microsoft.com/office/drawing/2014/main" id="{0BFF101C-C86F-4515-A419-2CCAA0751BBF}"/>
              </a:ext>
            </a:extLst>
          </p:cNvPr>
          <p:cNvSpPr>
            <a:spLocks noGrp="1"/>
          </p:cNvSpPr>
          <p:nvPr>
            <p:ph type="body" sz="quarter" idx="13"/>
          </p:nvPr>
        </p:nvSpPr>
        <p:spPr>
          <a:xfrm>
            <a:off x="3421624" y="1459578"/>
            <a:ext cx="7606739" cy="4535130"/>
          </a:xfrm>
          <a:prstGeom prst="rect">
            <a:avLst/>
          </a:prstGeom>
        </p:spPr>
        <p:txBody>
          <a:bodyPr/>
          <a:lstStyle>
            <a:lvl1pPr marL="0" indent="0" defTabSz="7620000">
              <a:buNone/>
              <a:tabLst>
                <a:tab pos="1435100" algn="l"/>
                <a:tab pos="6724650" algn="l"/>
              </a:tabLst>
              <a:defRPr sz="1700">
                <a:solidFill>
                  <a:srgbClr val="C00000"/>
                </a:solidFill>
              </a:defRPr>
            </a:lvl1pPr>
            <a:lvl2pPr marL="198000" indent="0" defTabSz="7620000">
              <a:buNone/>
              <a:tabLst>
                <a:tab pos="1612900" algn="l"/>
                <a:tab pos="6724650" algn="l"/>
              </a:tabLst>
              <a:defRPr>
                <a:solidFill>
                  <a:schemeClr val="bg1"/>
                </a:solidFill>
              </a:defRPr>
            </a:lvl2pPr>
            <a:lvl3pPr marL="396000" indent="0" defTabSz="7620000">
              <a:buNone/>
              <a:tabLst>
                <a:tab pos="1612900" algn="l"/>
                <a:tab pos="6724650" algn="l"/>
              </a:tabLst>
              <a:defRPr>
                <a:solidFill>
                  <a:schemeClr val="bg1"/>
                </a:solidFill>
              </a:defRPr>
            </a:lvl3pPr>
            <a:lvl4pPr marL="594000" indent="0" defTabSz="7620000">
              <a:buNone/>
              <a:tabLst>
                <a:tab pos="1612900" algn="l"/>
                <a:tab pos="6724650" algn="l"/>
              </a:tabLst>
              <a:defRPr>
                <a:solidFill>
                  <a:schemeClr val="bg1"/>
                </a:solidFill>
              </a:defRPr>
            </a:lvl4pPr>
            <a:lvl5pPr marL="792000" indent="0" defTabSz="7620000">
              <a:buNone/>
              <a:tabLst>
                <a:tab pos="1612900" algn="l"/>
                <a:tab pos="6724650" algn="l"/>
              </a:tabLst>
              <a:defRPr>
                <a:solidFill>
                  <a:schemeClr val="bg1"/>
                </a:solidFill>
              </a:defRPr>
            </a:lvl5pPr>
          </a:lstStyle>
          <a:p>
            <a:pPr lvl="0"/>
            <a:r>
              <a:rPr lang="sv-SE"/>
              <a:t>Klicka här för att ändra format på bakgrundstexten</a:t>
            </a:r>
          </a:p>
        </p:txBody>
      </p:sp>
    </p:spTree>
    <p:extLst>
      <p:ext uri="{BB962C8B-B14F-4D97-AF65-F5344CB8AC3E}">
        <p14:creationId xmlns:p14="http://schemas.microsoft.com/office/powerpoint/2010/main" val="3630318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784225" y="1173479"/>
            <a:ext cx="6175376" cy="770256"/>
          </a:xfrm>
          <a:prstGeom prst="rect">
            <a:avLst/>
          </a:prstGeom>
        </p:spPr>
        <p:txBody>
          <a:bodyPr anchor="b" anchorCtr="0"/>
          <a:lstStyle>
            <a:lvl1pPr algn="l">
              <a:defRPr sz="4600" b="1">
                <a:solidFill>
                  <a:srgbClr val="C00000"/>
                </a:solidFill>
                <a:latin typeface="+mn-lt"/>
              </a:defRPr>
            </a:lvl1pPr>
          </a:lstStyle>
          <a:p>
            <a:r>
              <a:rPr lang="sv-SE"/>
              <a:t>Rubrik</a:t>
            </a:r>
          </a:p>
        </p:txBody>
      </p:sp>
      <p:sp>
        <p:nvSpPr>
          <p:cNvPr id="6"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6175375" cy="3422921"/>
          </a:xfrm>
          <a:prstGeom prst="rect">
            <a:avLst/>
          </a:prstGeom>
        </p:spPr>
        <p:txBody>
          <a:bodyPr/>
          <a:lstStyle>
            <a:lvl1pPr>
              <a:buClrTx/>
              <a:defRPr sz="1700">
                <a:solidFill>
                  <a:srgbClr val="C00000"/>
                </a:solidFill>
              </a:defRPr>
            </a:lvl1pPr>
            <a:lvl2pPr>
              <a:defRPr sz="1700">
                <a:solidFill>
                  <a:srgbClr val="C00000"/>
                </a:solidFill>
              </a:defRPr>
            </a:lvl2pPr>
            <a:lvl3pPr>
              <a:defRPr sz="1700">
                <a:solidFill>
                  <a:srgbClr val="C00000"/>
                </a:solidFill>
              </a:defRPr>
            </a:lvl3pPr>
            <a:lvl4pPr>
              <a:defRPr sz="1700">
                <a:solidFill>
                  <a:srgbClr val="C00000"/>
                </a:solidFill>
              </a:defRPr>
            </a:lvl4pPr>
            <a:lvl5pPr>
              <a:defRPr sz="1700">
                <a:solidFill>
                  <a:srgbClr val="C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a:xfrm>
            <a:off x="6080442" y="131444"/>
            <a:ext cx="2129345" cy="219093"/>
          </a:xfrm>
          <a:prstGeom prst="rect">
            <a:avLst/>
          </a:prstGeom>
        </p:spPr>
        <p:txBody>
          <a:bodyPr/>
          <a:lstStyle>
            <a:lvl1pPr>
              <a:defRPr sz="1100">
                <a:solidFill>
                  <a:srgbClr val="C00000"/>
                </a:solidFill>
              </a:defRPr>
            </a:lvl1pPr>
          </a:lstStyle>
          <a:p>
            <a:r>
              <a:rPr lang="sv-SE"/>
              <a:t>2021.xx.xx</a:t>
            </a:r>
          </a:p>
        </p:txBody>
      </p:sp>
      <p:sp>
        <p:nvSpPr>
          <p:cNvPr id="8" name="Platshållare för sidfot 4"/>
          <p:cNvSpPr>
            <a:spLocks noGrp="1"/>
          </p:cNvSpPr>
          <p:nvPr>
            <p:ph type="ftr" sz="quarter" idx="11"/>
          </p:nvPr>
        </p:nvSpPr>
        <p:spPr>
          <a:xfrm>
            <a:off x="540702" y="131444"/>
            <a:ext cx="5336222" cy="219093"/>
          </a:xfrm>
          <a:prstGeom prst="rect">
            <a:avLst/>
          </a:prstGeom>
        </p:spPr>
        <p:txBody>
          <a:bodyPr/>
          <a:lstStyle>
            <a:lvl1pPr algn="l">
              <a:defRPr sz="1100">
                <a:solidFill>
                  <a:srgbClr val="C00000"/>
                </a:solidFill>
              </a:defRPr>
            </a:lvl1pPr>
          </a:lstStyle>
          <a:p>
            <a:r>
              <a:rPr lang="sv-SE"/>
              <a:t>Sidhuvud om man väljer att infoga en sådan i sin presentation</a:t>
            </a:r>
          </a:p>
        </p:txBody>
      </p:sp>
      <p:cxnSp>
        <p:nvCxnSpPr>
          <p:cNvPr id="9" name="Rak koppling 10">
            <a:extLst>
              <a:ext uri="{FF2B5EF4-FFF2-40B4-BE49-F238E27FC236}">
                <a16:creationId xmlns:a16="http://schemas.microsoft.com/office/drawing/2014/main" id="{5EECE34A-7D3D-49E5-885E-D1525204167C}"/>
              </a:ext>
            </a:extLst>
          </p:cNvPr>
          <p:cNvCxnSpPr/>
          <p:nvPr userDrawn="1"/>
        </p:nvCxnSpPr>
        <p:spPr>
          <a:xfrm>
            <a:off x="515937" y="403225"/>
            <a:ext cx="1072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9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784225" y="1173479"/>
            <a:ext cx="10242000" cy="770256"/>
          </a:xfrm>
          <a:prstGeom prst="rect">
            <a:avLst/>
          </a:prstGeom>
        </p:spPr>
        <p:txBody>
          <a:bodyPr anchor="b" anchorCtr="0"/>
          <a:lstStyle>
            <a:lvl1pPr algn="l">
              <a:defRPr sz="4600" b="1">
                <a:solidFill>
                  <a:srgbClr val="C00000"/>
                </a:solidFill>
                <a:latin typeface="+mn-lt"/>
              </a:defRPr>
            </a:lvl1pPr>
          </a:lstStyle>
          <a:p>
            <a:r>
              <a:rPr lang="sv-SE"/>
              <a:t>Rubrik</a:t>
            </a:r>
          </a:p>
        </p:txBody>
      </p:sp>
      <p:sp>
        <p:nvSpPr>
          <p:cNvPr id="9" name="Platshållare för text 11">
            <a:extLst>
              <a:ext uri="{FF2B5EF4-FFF2-40B4-BE49-F238E27FC236}">
                <a16:creationId xmlns:a16="http://schemas.microsoft.com/office/drawing/2014/main" id="{7E00B236-FC9A-4628-82B4-360364DBA923}"/>
              </a:ext>
            </a:extLst>
          </p:cNvPr>
          <p:cNvSpPr>
            <a:spLocks noGrp="1"/>
          </p:cNvSpPr>
          <p:nvPr>
            <p:ph type="body" sz="quarter" idx="13"/>
          </p:nvPr>
        </p:nvSpPr>
        <p:spPr>
          <a:xfrm>
            <a:off x="784225" y="2561955"/>
            <a:ext cx="4932363" cy="3422650"/>
          </a:xfrm>
          <a:prstGeom prst="rect">
            <a:avLst/>
          </a:prstGeom>
        </p:spPr>
        <p:txBody>
          <a:bodyPr/>
          <a:lstStyle>
            <a:lvl1pPr>
              <a:buClrTx/>
              <a:defRPr sz="1700">
                <a:solidFill>
                  <a:srgbClr val="C00000"/>
                </a:solidFill>
              </a:defRPr>
            </a:lvl1pPr>
            <a:lvl2pPr>
              <a:defRPr sz="1700">
                <a:solidFill>
                  <a:srgbClr val="C00000"/>
                </a:solidFill>
              </a:defRPr>
            </a:lvl2pPr>
            <a:lvl3pPr>
              <a:defRPr sz="1700">
                <a:solidFill>
                  <a:srgbClr val="C00000"/>
                </a:solidFill>
              </a:defRPr>
            </a:lvl3pPr>
            <a:lvl4pPr>
              <a:defRPr sz="1700">
                <a:solidFill>
                  <a:srgbClr val="C00000"/>
                </a:solidFill>
              </a:defRPr>
            </a:lvl4pPr>
            <a:lvl5pPr>
              <a:defRPr sz="1700">
                <a:solidFill>
                  <a:srgbClr val="C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text 13">
            <a:extLst>
              <a:ext uri="{FF2B5EF4-FFF2-40B4-BE49-F238E27FC236}">
                <a16:creationId xmlns:a16="http://schemas.microsoft.com/office/drawing/2014/main" id="{F91A900D-C141-4C7D-9EF7-EEF091B0A453}"/>
              </a:ext>
            </a:extLst>
          </p:cNvPr>
          <p:cNvSpPr>
            <a:spLocks noGrp="1"/>
          </p:cNvSpPr>
          <p:nvPr>
            <p:ph type="body" sz="quarter" idx="14"/>
          </p:nvPr>
        </p:nvSpPr>
        <p:spPr>
          <a:xfrm>
            <a:off x="6096000" y="2562225"/>
            <a:ext cx="4932363" cy="3422650"/>
          </a:xfrm>
          <a:prstGeom prst="rect">
            <a:avLst/>
          </a:prstGeom>
        </p:spPr>
        <p:txBody>
          <a:bodyPr/>
          <a:lstStyle>
            <a:lvl1pPr>
              <a:defRPr sz="1700">
                <a:solidFill>
                  <a:srgbClr val="C00000"/>
                </a:solidFill>
              </a:defRPr>
            </a:lvl1pPr>
            <a:lvl2pPr>
              <a:defRPr sz="1700">
                <a:solidFill>
                  <a:srgbClr val="C00000"/>
                </a:solidFill>
              </a:defRPr>
            </a:lvl2pPr>
            <a:lvl3pPr>
              <a:defRPr sz="1700">
                <a:solidFill>
                  <a:srgbClr val="C00000"/>
                </a:solidFill>
              </a:defRPr>
            </a:lvl3pPr>
            <a:lvl4pPr>
              <a:defRPr sz="1700">
                <a:solidFill>
                  <a:srgbClr val="C00000"/>
                </a:solidFill>
              </a:defRPr>
            </a:lvl4pPr>
            <a:lvl5pPr>
              <a:defRPr sz="1700">
                <a:solidFill>
                  <a:srgbClr val="C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Platshållare för datum 3"/>
          <p:cNvSpPr>
            <a:spLocks noGrp="1"/>
          </p:cNvSpPr>
          <p:nvPr>
            <p:ph type="dt" sz="half" idx="10"/>
          </p:nvPr>
        </p:nvSpPr>
        <p:spPr>
          <a:xfrm>
            <a:off x="6080442" y="131444"/>
            <a:ext cx="2129345" cy="219093"/>
          </a:xfrm>
          <a:prstGeom prst="rect">
            <a:avLst/>
          </a:prstGeom>
        </p:spPr>
        <p:txBody>
          <a:bodyPr/>
          <a:lstStyle>
            <a:lvl1pPr>
              <a:defRPr sz="1100">
                <a:solidFill>
                  <a:srgbClr val="C00000"/>
                </a:solidFill>
              </a:defRPr>
            </a:lvl1pPr>
          </a:lstStyle>
          <a:p>
            <a:r>
              <a:rPr lang="sv-SE"/>
              <a:t>2021.xx.xx</a:t>
            </a:r>
          </a:p>
        </p:txBody>
      </p:sp>
      <p:sp>
        <p:nvSpPr>
          <p:cNvPr id="12" name="Platshållare för sidfot 4"/>
          <p:cNvSpPr>
            <a:spLocks noGrp="1"/>
          </p:cNvSpPr>
          <p:nvPr>
            <p:ph type="ftr" sz="quarter" idx="11"/>
          </p:nvPr>
        </p:nvSpPr>
        <p:spPr>
          <a:xfrm>
            <a:off x="540702" y="131444"/>
            <a:ext cx="5336222" cy="219093"/>
          </a:xfrm>
          <a:prstGeom prst="rect">
            <a:avLst/>
          </a:prstGeom>
        </p:spPr>
        <p:txBody>
          <a:bodyPr/>
          <a:lstStyle>
            <a:lvl1pPr algn="l">
              <a:defRPr sz="1100">
                <a:solidFill>
                  <a:srgbClr val="C00000"/>
                </a:solidFill>
              </a:defRPr>
            </a:lvl1pPr>
          </a:lstStyle>
          <a:p>
            <a:r>
              <a:rPr lang="sv-SE"/>
              <a:t>Sidhuvud om man väljer att infoga en sådan i sin presentation</a:t>
            </a:r>
          </a:p>
        </p:txBody>
      </p:sp>
      <p:cxnSp>
        <p:nvCxnSpPr>
          <p:cNvPr id="7" name="Rak koppling 10">
            <a:extLst>
              <a:ext uri="{FF2B5EF4-FFF2-40B4-BE49-F238E27FC236}">
                <a16:creationId xmlns:a16="http://schemas.microsoft.com/office/drawing/2014/main" id="{5EECE34A-7D3D-49E5-885E-D1525204167C}"/>
              </a:ext>
            </a:extLst>
          </p:cNvPr>
          <p:cNvCxnSpPr/>
          <p:nvPr userDrawn="1"/>
        </p:nvCxnSpPr>
        <p:spPr>
          <a:xfrm>
            <a:off x="515937" y="403225"/>
            <a:ext cx="1072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85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6095999" y="1350455"/>
            <a:ext cx="4930225" cy="1294422"/>
          </a:xfrm>
          <a:prstGeom prst="rect">
            <a:avLst/>
          </a:prstGeom>
        </p:spPr>
        <p:txBody>
          <a:bodyPr anchor="t" anchorCtr="0"/>
          <a:lstStyle>
            <a:lvl1pPr algn="l">
              <a:defRPr sz="4600" b="1">
                <a:solidFill>
                  <a:srgbClr val="C00000"/>
                </a:solidFill>
                <a:latin typeface="+mn-lt"/>
              </a:defRPr>
            </a:lvl1pPr>
          </a:lstStyle>
          <a:p>
            <a:r>
              <a:rPr lang="sv-SE"/>
              <a:t>Rubrik</a:t>
            </a:r>
          </a:p>
        </p:txBody>
      </p:sp>
      <p:sp>
        <p:nvSpPr>
          <p:cNvPr id="9" name="Platshållare för text 13">
            <a:extLst>
              <a:ext uri="{FF2B5EF4-FFF2-40B4-BE49-F238E27FC236}">
                <a16:creationId xmlns:a16="http://schemas.microsoft.com/office/drawing/2014/main" id="{F91A900D-C141-4C7D-9EF7-EEF091B0A453}"/>
              </a:ext>
            </a:extLst>
          </p:cNvPr>
          <p:cNvSpPr>
            <a:spLocks noGrp="1"/>
          </p:cNvSpPr>
          <p:nvPr>
            <p:ph type="body" sz="quarter" idx="14"/>
          </p:nvPr>
        </p:nvSpPr>
        <p:spPr>
          <a:xfrm>
            <a:off x="6096000" y="2844801"/>
            <a:ext cx="4932363" cy="3140074"/>
          </a:xfrm>
          <a:prstGeom prst="rect">
            <a:avLst/>
          </a:prstGeom>
        </p:spPr>
        <p:txBody>
          <a:bodyPr/>
          <a:lstStyle>
            <a:lvl1pPr>
              <a:defRPr sz="1700">
                <a:solidFill>
                  <a:srgbClr val="C00000"/>
                </a:solidFill>
              </a:defRPr>
            </a:lvl1pPr>
            <a:lvl2pPr>
              <a:defRPr sz="1700">
                <a:solidFill>
                  <a:srgbClr val="C00000"/>
                </a:solidFill>
              </a:defRPr>
            </a:lvl2pPr>
            <a:lvl3pPr>
              <a:defRPr sz="1700">
                <a:solidFill>
                  <a:srgbClr val="C00000"/>
                </a:solidFill>
              </a:defRPr>
            </a:lvl3pPr>
            <a:lvl4pPr>
              <a:defRPr sz="1700">
                <a:solidFill>
                  <a:srgbClr val="C00000"/>
                </a:solidFill>
              </a:defRPr>
            </a:lvl4pPr>
            <a:lvl5pPr>
              <a:defRPr sz="1700">
                <a:solidFill>
                  <a:srgbClr val="C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6">
            <a:extLst>
              <a:ext uri="{FF2B5EF4-FFF2-40B4-BE49-F238E27FC236}">
                <a16:creationId xmlns:a16="http://schemas.microsoft.com/office/drawing/2014/main" id="{D223BB1E-35AF-4D1E-B8FC-5C3E4F3E1910}"/>
              </a:ext>
            </a:extLst>
          </p:cNvPr>
          <p:cNvSpPr>
            <a:spLocks noGrp="1"/>
          </p:cNvSpPr>
          <p:nvPr>
            <p:ph type="pic" sz="quarter" idx="15" hasCustomPrompt="1"/>
          </p:nvPr>
        </p:nvSpPr>
        <p:spPr>
          <a:xfrm>
            <a:off x="784225" y="1173479"/>
            <a:ext cx="4932363" cy="5166000"/>
          </a:xfrm>
          <a:prstGeom prst="rect">
            <a:avLst/>
          </a:prstGeom>
        </p:spPr>
        <p:txBody>
          <a:bodyPr/>
          <a:lstStyle>
            <a:lvl1pPr marL="0" indent="0">
              <a:buFontTx/>
              <a:buNone/>
              <a:defRPr sz="1100">
                <a:solidFill>
                  <a:srgbClr val="C00000"/>
                </a:solidFill>
              </a:defRPr>
            </a:lvl1pPr>
          </a:lstStyle>
          <a:p>
            <a:r>
              <a:rPr lang="sv-SE"/>
              <a:t> Klicka för att infoga bild</a:t>
            </a:r>
          </a:p>
        </p:txBody>
      </p:sp>
      <p:sp>
        <p:nvSpPr>
          <p:cNvPr id="11" name="Platshållare för datum 3"/>
          <p:cNvSpPr>
            <a:spLocks noGrp="1"/>
          </p:cNvSpPr>
          <p:nvPr>
            <p:ph type="dt" sz="half" idx="10"/>
          </p:nvPr>
        </p:nvSpPr>
        <p:spPr>
          <a:xfrm>
            <a:off x="6080442" y="131444"/>
            <a:ext cx="2129345" cy="219093"/>
          </a:xfrm>
          <a:prstGeom prst="rect">
            <a:avLst/>
          </a:prstGeom>
        </p:spPr>
        <p:txBody>
          <a:bodyPr/>
          <a:lstStyle>
            <a:lvl1pPr>
              <a:defRPr sz="1100">
                <a:solidFill>
                  <a:srgbClr val="C00000"/>
                </a:solidFill>
              </a:defRPr>
            </a:lvl1pPr>
          </a:lstStyle>
          <a:p>
            <a:r>
              <a:rPr lang="sv-SE"/>
              <a:t>2021.xx.xx</a:t>
            </a:r>
          </a:p>
        </p:txBody>
      </p:sp>
      <p:sp>
        <p:nvSpPr>
          <p:cNvPr id="12" name="Platshållare för sidfot 4"/>
          <p:cNvSpPr>
            <a:spLocks noGrp="1"/>
          </p:cNvSpPr>
          <p:nvPr>
            <p:ph type="ftr" sz="quarter" idx="11"/>
          </p:nvPr>
        </p:nvSpPr>
        <p:spPr>
          <a:xfrm>
            <a:off x="540702" y="131444"/>
            <a:ext cx="5336222" cy="219093"/>
          </a:xfrm>
          <a:prstGeom prst="rect">
            <a:avLst/>
          </a:prstGeom>
        </p:spPr>
        <p:txBody>
          <a:bodyPr/>
          <a:lstStyle>
            <a:lvl1pPr algn="l">
              <a:defRPr sz="1100">
                <a:solidFill>
                  <a:srgbClr val="C00000"/>
                </a:solidFill>
              </a:defRPr>
            </a:lvl1pPr>
          </a:lstStyle>
          <a:p>
            <a:r>
              <a:rPr lang="sv-SE"/>
              <a:t>Sidhuvud om man väljer att infoga en sådan i sin presentation</a:t>
            </a:r>
          </a:p>
        </p:txBody>
      </p:sp>
      <p:cxnSp>
        <p:nvCxnSpPr>
          <p:cNvPr id="7" name="Rak koppling 10">
            <a:extLst>
              <a:ext uri="{FF2B5EF4-FFF2-40B4-BE49-F238E27FC236}">
                <a16:creationId xmlns:a16="http://schemas.microsoft.com/office/drawing/2014/main" id="{5EECE34A-7D3D-49E5-885E-D1525204167C}"/>
              </a:ext>
            </a:extLst>
          </p:cNvPr>
          <p:cNvCxnSpPr/>
          <p:nvPr userDrawn="1"/>
        </p:nvCxnSpPr>
        <p:spPr>
          <a:xfrm>
            <a:off x="515937" y="403225"/>
            <a:ext cx="1072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637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7" name="Rubrik 6"/>
          <p:cNvSpPr>
            <a:spLocks noGrp="1"/>
          </p:cNvSpPr>
          <p:nvPr>
            <p:ph type="title"/>
          </p:nvPr>
        </p:nvSpPr>
        <p:spPr>
          <a:xfrm>
            <a:off x="784225" y="1173479"/>
            <a:ext cx="10242000" cy="770256"/>
          </a:xfrm>
          <a:prstGeom prst="rect">
            <a:avLst/>
          </a:prstGeom>
        </p:spPr>
        <p:txBody>
          <a:bodyPr anchor="b"/>
          <a:lstStyle>
            <a:lvl1pPr>
              <a:defRPr sz="4600" b="1">
                <a:solidFill>
                  <a:srgbClr val="C00000"/>
                </a:solidFill>
                <a:latin typeface="+mn-lt"/>
              </a:defRPr>
            </a:lvl1pPr>
          </a:lstStyle>
          <a:p>
            <a:r>
              <a:rPr lang="sv-SE"/>
              <a:t>Klicka här för att ändra mall för rubrikformat</a:t>
            </a:r>
          </a:p>
        </p:txBody>
      </p:sp>
      <p:sp>
        <p:nvSpPr>
          <p:cNvPr id="8" name="Platshållare för innehåll 11"/>
          <p:cNvSpPr>
            <a:spLocks noGrp="1"/>
          </p:cNvSpPr>
          <p:nvPr>
            <p:ph sz="quarter" idx="13"/>
          </p:nvPr>
        </p:nvSpPr>
        <p:spPr>
          <a:xfrm>
            <a:off x="784223" y="2561954"/>
            <a:ext cx="10242000" cy="3422921"/>
          </a:xfrm>
          <a:prstGeom prst="rect">
            <a:avLst/>
          </a:prstGeom>
        </p:spPr>
        <p:txBody>
          <a:bodyPr/>
          <a:lstStyle>
            <a:lvl1pPr>
              <a:defRPr sz="1700">
                <a:solidFill>
                  <a:srgbClr val="C00000"/>
                </a:solidFill>
              </a:defRPr>
            </a:lvl1pPr>
            <a:lvl2pPr>
              <a:defRPr sz="1700">
                <a:solidFill>
                  <a:srgbClr val="C00000"/>
                </a:solidFill>
              </a:defRPr>
            </a:lvl2pPr>
            <a:lvl3pPr>
              <a:defRPr sz="1700">
                <a:solidFill>
                  <a:srgbClr val="C00000"/>
                </a:solidFill>
              </a:defRPr>
            </a:lvl3pPr>
            <a:lvl4pPr>
              <a:defRPr sz="1700">
                <a:solidFill>
                  <a:srgbClr val="C00000"/>
                </a:solidFill>
              </a:defRPr>
            </a:lvl4pPr>
            <a:lvl5pPr>
              <a:defRPr sz="1700">
                <a:solidFill>
                  <a:srgbClr val="C00000"/>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Platshållare för datum 7"/>
          <p:cNvSpPr>
            <a:spLocks noGrp="1"/>
          </p:cNvSpPr>
          <p:nvPr>
            <p:ph type="dt" sz="half" idx="10"/>
          </p:nvPr>
        </p:nvSpPr>
        <p:spPr>
          <a:xfrm>
            <a:off x="6080442" y="131444"/>
            <a:ext cx="2129346" cy="219093"/>
          </a:xfrm>
          <a:prstGeom prst="rect">
            <a:avLst/>
          </a:prstGeom>
        </p:spPr>
        <p:txBody>
          <a:bodyPr/>
          <a:lstStyle>
            <a:lvl1pPr>
              <a:defRPr sz="1100">
                <a:solidFill>
                  <a:srgbClr val="C00000"/>
                </a:solidFill>
              </a:defRPr>
            </a:lvl1pPr>
          </a:lstStyle>
          <a:p>
            <a:r>
              <a:rPr lang="sv-SE"/>
              <a:t>2021.xx.xx</a:t>
            </a:r>
          </a:p>
        </p:txBody>
      </p:sp>
      <p:sp>
        <p:nvSpPr>
          <p:cNvPr id="10" name="Platshållare för sidfot 8"/>
          <p:cNvSpPr>
            <a:spLocks noGrp="1"/>
          </p:cNvSpPr>
          <p:nvPr>
            <p:ph type="ftr" sz="quarter" idx="11"/>
          </p:nvPr>
        </p:nvSpPr>
        <p:spPr>
          <a:xfrm>
            <a:off x="540702" y="131444"/>
            <a:ext cx="5336223" cy="219093"/>
          </a:xfrm>
          <a:prstGeom prst="rect">
            <a:avLst/>
          </a:prstGeom>
        </p:spPr>
        <p:txBody>
          <a:bodyPr/>
          <a:lstStyle>
            <a:lvl1pPr algn="l">
              <a:defRPr sz="1100">
                <a:solidFill>
                  <a:srgbClr val="C00000"/>
                </a:solidFill>
              </a:defRPr>
            </a:lvl1pPr>
          </a:lstStyle>
          <a:p>
            <a:r>
              <a:rPr lang="sv-SE"/>
              <a:t>Sidhuvud om man väljer att infoga en sådan i sin presentation</a:t>
            </a:r>
          </a:p>
        </p:txBody>
      </p:sp>
      <p:cxnSp>
        <p:nvCxnSpPr>
          <p:cNvPr id="6" name="Rak koppling 10">
            <a:extLst>
              <a:ext uri="{FF2B5EF4-FFF2-40B4-BE49-F238E27FC236}">
                <a16:creationId xmlns:a16="http://schemas.microsoft.com/office/drawing/2014/main" id="{5EECE34A-7D3D-49E5-885E-D1525204167C}"/>
              </a:ext>
            </a:extLst>
          </p:cNvPr>
          <p:cNvCxnSpPr/>
          <p:nvPr userDrawn="1"/>
        </p:nvCxnSpPr>
        <p:spPr>
          <a:xfrm>
            <a:off x="515937" y="403225"/>
            <a:ext cx="1072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70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odrät rubrik och text">
    <p:spTree>
      <p:nvGrpSpPr>
        <p:cNvPr id="1" name=""/>
        <p:cNvGrpSpPr/>
        <p:nvPr/>
      </p:nvGrpSpPr>
      <p:grpSpPr>
        <a:xfrm>
          <a:off x="0" y="0"/>
          <a:ext cx="0" cy="0"/>
          <a:chOff x="0" y="0"/>
          <a:chExt cx="0" cy="0"/>
        </a:xfrm>
      </p:grpSpPr>
      <p:sp>
        <p:nvSpPr>
          <p:cNvPr id="7" name="Platshållare för datum 7">
            <a:extLst>
              <a:ext uri="{FF2B5EF4-FFF2-40B4-BE49-F238E27FC236}">
                <a16:creationId xmlns:a16="http://schemas.microsoft.com/office/drawing/2014/main" id="{A399D945-546C-4F49-AA95-9EC550520FA4}"/>
              </a:ext>
            </a:extLst>
          </p:cNvPr>
          <p:cNvSpPr>
            <a:spLocks noGrp="1"/>
          </p:cNvSpPr>
          <p:nvPr>
            <p:ph type="dt" sz="half" idx="10"/>
          </p:nvPr>
        </p:nvSpPr>
        <p:spPr>
          <a:xfrm>
            <a:off x="6080442" y="131444"/>
            <a:ext cx="2129346" cy="219093"/>
          </a:xfrm>
          <a:prstGeom prst="rect">
            <a:avLst/>
          </a:prstGeom>
        </p:spPr>
        <p:txBody>
          <a:bodyPr/>
          <a:lstStyle>
            <a:lvl1pPr>
              <a:defRPr sz="1100">
                <a:solidFill>
                  <a:srgbClr val="C00000"/>
                </a:solidFill>
              </a:defRPr>
            </a:lvl1pPr>
          </a:lstStyle>
          <a:p>
            <a:r>
              <a:rPr lang="sv-SE"/>
              <a:t>2017.xx.xx</a:t>
            </a:r>
          </a:p>
        </p:txBody>
      </p:sp>
      <p:sp>
        <p:nvSpPr>
          <p:cNvPr id="8" name="Platshållare för sidfot 8">
            <a:extLst>
              <a:ext uri="{FF2B5EF4-FFF2-40B4-BE49-F238E27FC236}">
                <a16:creationId xmlns:a16="http://schemas.microsoft.com/office/drawing/2014/main" id="{16E003A7-1DD6-4630-AA32-D032A1BF7294}"/>
              </a:ext>
            </a:extLst>
          </p:cNvPr>
          <p:cNvSpPr>
            <a:spLocks noGrp="1"/>
          </p:cNvSpPr>
          <p:nvPr>
            <p:ph type="ftr" sz="quarter" idx="11"/>
          </p:nvPr>
        </p:nvSpPr>
        <p:spPr>
          <a:xfrm>
            <a:off x="540702" y="131444"/>
            <a:ext cx="5336223" cy="219093"/>
          </a:xfrm>
          <a:prstGeom prst="rect">
            <a:avLst/>
          </a:prstGeom>
        </p:spPr>
        <p:txBody>
          <a:bodyPr/>
          <a:lstStyle>
            <a:lvl1pPr>
              <a:defRPr sz="1100">
                <a:solidFill>
                  <a:srgbClr val="C00000"/>
                </a:solidFill>
              </a:defRPr>
            </a:lvl1pPr>
          </a:lstStyle>
          <a:p>
            <a:r>
              <a:rPr lang="sv-SE"/>
              <a:t>Sidhuvud om man väljer att infoga en sådan i sin presentation</a:t>
            </a:r>
          </a:p>
        </p:txBody>
      </p:sp>
      <p:sp>
        <p:nvSpPr>
          <p:cNvPr id="4" name="Rubrik 1"/>
          <p:cNvSpPr>
            <a:spLocks noGrp="1"/>
          </p:cNvSpPr>
          <p:nvPr>
            <p:ph type="title"/>
          </p:nvPr>
        </p:nvSpPr>
        <p:spPr>
          <a:xfrm>
            <a:off x="784225" y="1173479"/>
            <a:ext cx="10242000" cy="770256"/>
          </a:xfrm>
          <a:prstGeom prst="rect">
            <a:avLst/>
          </a:prstGeom>
        </p:spPr>
        <p:txBody>
          <a:bodyPr anchor="b"/>
          <a:lstStyle>
            <a:lvl1pPr>
              <a:defRPr sz="4600" b="1">
                <a:solidFill>
                  <a:srgbClr val="C00000"/>
                </a:solidFill>
                <a:latin typeface="+mn-lt"/>
              </a:defRPr>
            </a:lvl1pPr>
          </a:lstStyle>
          <a:p>
            <a:r>
              <a:rPr lang="sv-SE"/>
              <a:t>Klicka här för att ändra mall för rubrikformat</a:t>
            </a:r>
          </a:p>
        </p:txBody>
      </p:sp>
      <p:cxnSp>
        <p:nvCxnSpPr>
          <p:cNvPr id="5" name="Rak koppling 10">
            <a:extLst>
              <a:ext uri="{FF2B5EF4-FFF2-40B4-BE49-F238E27FC236}">
                <a16:creationId xmlns:a16="http://schemas.microsoft.com/office/drawing/2014/main" id="{5EECE34A-7D3D-49E5-885E-D1525204167C}"/>
              </a:ext>
            </a:extLst>
          </p:cNvPr>
          <p:cNvCxnSpPr/>
          <p:nvPr userDrawn="1"/>
        </p:nvCxnSpPr>
        <p:spPr>
          <a:xfrm>
            <a:off x="515937" y="403225"/>
            <a:ext cx="1072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88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drät rubrik och text">
    <p:spTree>
      <p:nvGrpSpPr>
        <p:cNvPr id="1" name=""/>
        <p:cNvGrpSpPr/>
        <p:nvPr/>
      </p:nvGrpSpPr>
      <p:grpSpPr>
        <a:xfrm>
          <a:off x="0" y="0"/>
          <a:ext cx="0" cy="0"/>
          <a:chOff x="0" y="0"/>
          <a:chExt cx="0" cy="0"/>
        </a:xfrm>
      </p:grpSpPr>
      <p:sp>
        <p:nvSpPr>
          <p:cNvPr id="7" name="Platshållare för datum 7">
            <a:extLst>
              <a:ext uri="{FF2B5EF4-FFF2-40B4-BE49-F238E27FC236}">
                <a16:creationId xmlns:a16="http://schemas.microsoft.com/office/drawing/2014/main" id="{A399D945-546C-4F49-AA95-9EC550520FA4}"/>
              </a:ext>
            </a:extLst>
          </p:cNvPr>
          <p:cNvSpPr>
            <a:spLocks noGrp="1"/>
          </p:cNvSpPr>
          <p:nvPr>
            <p:ph type="dt" sz="half" idx="10"/>
          </p:nvPr>
        </p:nvSpPr>
        <p:spPr>
          <a:xfrm>
            <a:off x="6080442" y="131444"/>
            <a:ext cx="2129346" cy="219093"/>
          </a:xfrm>
          <a:prstGeom prst="rect">
            <a:avLst/>
          </a:prstGeom>
        </p:spPr>
        <p:txBody>
          <a:bodyPr/>
          <a:lstStyle>
            <a:lvl1pPr>
              <a:defRPr sz="1100">
                <a:solidFill>
                  <a:srgbClr val="C00000"/>
                </a:solidFill>
              </a:defRPr>
            </a:lvl1pPr>
          </a:lstStyle>
          <a:p>
            <a:r>
              <a:rPr lang="sv-SE"/>
              <a:t>2017.xx.xx</a:t>
            </a:r>
          </a:p>
        </p:txBody>
      </p:sp>
      <p:sp>
        <p:nvSpPr>
          <p:cNvPr id="8" name="Platshållare för sidfot 8">
            <a:extLst>
              <a:ext uri="{FF2B5EF4-FFF2-40B4-BE49-F238E27FC236}">
                <a16:creationId xmlns:a16="http://schemas.microsoft.com/office/drawing/2014/main" id="{16E003A7-1DD6-4630-AA32-D032A1BF7294}"/>
              </a:ext>
            </a:extLst>
          </p:cNvPr>
          <p:cNvSpPr>
            <a:spLocks noGrp="1"/>
          </p:cNvSpPr>
          <p:nvPr>
            <p:ph type="ftr" sz="quarter" idx="11"/>
          </p:nvPr>
        </p:nvSpPr>
        <p:spPr>
          <a:xfrm>
            <a:off x="540702" y="131444"/>
            <a:ext cx="5336223" cy="219093"/>
          </a:xfrm>
          <a:prstGeom prst="rect">
            <a:avLst/>
          </a:prstGeom>
        </p:spPr>
        <p:txBody>
          <a:bodyPr/>
          <a:lstStyle>
            <a:lvl1pPr>
              <a:defRPr sz="1100">
                <a:solidFill>
                  <a:srgbClr val="C00000"/>
                </a:solidFill>
              </a:defRPr>
            </a:lvl1pPr>
          </a:lstStyle>
          <a:p>
            <a:r>
              <a:rPr lang="sv-SE"/>
              <a:t>Sidhuvud om man väljer att infoga en sådan i sin presentation</a:t>
            </a:r>
          </a:p>
        </p:txBody>
      </p:sp>
      <p:cxnSp>
        <p:nvCxnSpPr>
          <p:cNvPr id="4" name="Rak koppling 10">
            <a:extLst>
              <a:ext uri="{FF2B5EF4-FFF2-40B4-BE49-F238E27FC236}">
                <a16:creationId xmlns:a16="http://schemas.microsoft.com/office/drawing/2014/main" id="{5EECE34A-7D3D-49E5-885E-D1525204167C}"/>
              </a:ext>
            </a:extLst>
          </p:cNvPr>
          <p:cNvCxnSpPr/>
          <p:nvPr userDrawn="1"/>
        </p:nvCxnSpPr>
        <p:spPr>
          <a:xfrm>
            <a:off x="515937" y="403225"/>
            <a:ext cx="10728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78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objekt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318873" y="209551"/>
            <a:ext cx="625132" cy="625132"/>
          </a:xfrm>
          <a:prstGeom prst="rect">
            <a:avLst/>
          </a:prstGeom>
        </p:spPr>
      </p:pic>
    </p:spTree>
    <p:extLst>
      <p:ext uri="{BB962C8B-B14F-4D97-AF65-F5344CB8AC3E}">
        <p14:creationId xmlns:p14="http://schemas.microsoft.com/office/powerpoint/2010/main" val="2062003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6" r:id="rId5"/>
    <p:sldLayoutId id="2147483657" r:id="rId6"/>
    <p:sldLayoutId id="2147483658" r:id="rId7"/>
    <p:sldLayoutId id="2147483660" r:id="rId8"/>
    <p:sldLayoutId id="214748365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aktiva.svenskfotboll.se/493106/globalassets/svff/dokumentdokumentblock/anlaggning/futsal-och-beachsoccer/futsalhall-a4-for-utskick.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malandsfotbollen.se/utbildning/domarutbildning/barn--och-ungdomsdomar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utbildning.sisuidrottsbocker.se/fotboll/tranare/domare/domarutbildning-barn-och-ungdom/till-dig-som-domaransvarig/" TargetMode="External"/><Relationship Id="rId4" Type="http://schemas.openxmlformats.org/officeDocument/2006/relationships/hyperlink" Target="http://www.smalandsfotbollen/domar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malandsfotbollen.se/utbildning/domarutbildning/barn--och-ungdomsdomar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www.smalandsfotbollen.se/utbildning/utbildning-i-foreningsmiljo/arrangera-utbildning/"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www.smalandsfotbollen.se/utbildning/utbildning-i-foreningsmiljo/utbildning-i-din-zon/"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smalandsfotbollen.se/utbildning/utbildning-i-foreningsmiljo/sa-har-fungerar-de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hyperlink" Target="https://www.smalandsfotbollen.se/utbildning/spelarutbildning/"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ktiva.svenskfotboll.se/spelare/vardegrund/gront-kort/"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malandsfotbollen.se/forening/sok-medel/projektstod-if/"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aktiva.svenskfotboll.se/spelare/fotbollsskolan/"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svenskfotboll.se/nyheter/svff/2020/4/anpassningar-fotbollsskolan/"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aktiva.svenskfotboll.se/forening/sok-medel/projektstod-parafotbol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malandsfotbollen.se/forening/trana-och-spel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mailto:Ellen.strand@smalandsfotbollen.se" TargetMode="External"/><Relationship Id="rId4" Type="http://schemas.openxmlformats.org/officeDocument/2006/relationships/hyperlink" Target="https://www.smalandsfotbollen.se/forening/heja-fotboll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56897" y="2616299"/>
            <a:ext cx="6628703" cy="1394846"/>
          </a:xfrm>
        </p:spPr>
        <p:txBody>
          <a:bodyPr lIns="91440" tIns="45720" rIns="91440" bIns="45720" anchor="t" anchorCtr="0"/>
          <a:lstStyle/>
          <a:p>
            <a:r>
              <a:rPr lang="sv-SE" dirty="0">
                <a:cs typeface="Calibri"/>
              </a:rPr>
              <a:t>Ungdomsledarträffar 2021</a:t>
            </a:r>
          </a:p>
        </p:txBody>
      </p:sp>
      <p:sp>
        <p:nvSpPr>
          <p:cNvPr id="3" name="Underrubrik 2"/>
          <p:cNvSpPr>
            <a:spLocks noGrp="1"/>
          </p:cNvSpPr>
          <p:nvPr>
            <p:ph type="subTitle" idx="1"/>
          </p:nvPr>
        </p:nvSpPr>
        <p:spPr/>
        <p:txBody>
          <a:bodyPr lIns="91440" tIns="45720" rIns="91440" bIns="45720" anchor="t"/>
          <a:lstStyle/>
          <a:p>
            <a:r>
              <a:rPr lang="sv-SE" dirty="0">
                <a:cs typeface="Calibri"/>
              </a:rPr>
              <a:t>Smålands Fotbollförbund</a:t>
            </a:r>
          </a:p>
        </p:txBody>
      </p:sp>
      <p:sp>
        <p:nvSpPr>
          <p:cNvPr id="4" name="Platshållare för text 3"/>
          <p:cNvSpPr>
            <a:spLocks noGrp="1"/>
          </p:cNvSpPr>
          <p:nvPr>
            <p:ph type="body" sz="quarter" idx="13"/>
          </p:nvPr>
        </p:nvSpPr>
        <p:spPr/>
        <p:txBody>
          <a:bodyPr lIns="91440" tIns="45720" rIns="91440" bIns="45720" anchor="t"/>
          <a:lstStyle/>
          <a:p>
            <a:endParaRPr lang="sv-SE" dirty="0"/>
          </a:p>
        </p:txBody>
      </p:sp>
    </p:spTree>
    <p:extLst>
      <p:ext uri="{BB962C8B-B14F-4D97-AF65-F5344CB8AC3E}">
        <p14:creationId xmlns:p14="http://schemas.microsoft.com/office/powerpoint/2010/main" val="4161097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84225" y="781593"/>
            <a:ext cx="6175376" cy="770256"/>
          </a:xfrm>
        </p:spPr>
        <p:txBody>
          <a:bodyPr/>
          <a:lstStyle/>
          <a:p>
            <a:r>
              <a:rPr lang="sv-SE" dirty="0" err="1"/>
              <a:t>Futsal</a:t>
            </a:r>
            <a:r>
              <a:rPr lang="sv-SE" dirty="0"/>
              <a:t> 2021/2022</a:t>
            </a:r>
          </a:p>
        </p:txBody>
      </p:sp>
      <p:sp>
        <p:nvSpPr>
          <p:cNvPr id="3" name="Platshållare för text 2"/>
          <p:cNvSpPr>
            <a:spLocks noGrp="1"/>
          </p:cNvSpPr>
          <p:nvPr>
            <p:ph type="body" sz="quarter" idx="13"/>
          </p:nvPr>
        </p:nvSpPr>
        <p:spPr>
          <a:xfrm>
            <a:off x="784225" y="1701983"/>
            <a:ext cx="6175375" cy="4611731"/>
          </a:xfrm>
        </p:spPr>
        <p:txBody>
          <a:bodyPr/>
          <a:lstStyle/>
          <a:p>
            <a:r>
              <a:rPr lang="sv-SE" dirty="0"/>
              <a:t>Tränarutbildning </a:t>
            </a:r>
            <a:r>
              <a:rPr lang="sv-SE" dirty="0" err="1"/>
              <a:t>Futsal</a:t>
            </a:r>
            <a:endParaRPr lang="sv-SE" dirty="0"/>
          </a:p>
          <a:p>
            <a:r>
              <a:rPr lang="sv-SE" dirty="0" err="1"/>
              <a:t>Futsalutvecklare</a:t>
            </a:r>
            <a:r>
              <a:rPr lang="sv-SE" dirty="0"/>
              <a:t> – </a:t>
            </a:r>
            <a:r>
              <a:rPr lang="sv-SE" b="1" dirty="0"/>
              <a:t>Nyhet!</a:t>
            </a:r>
          </a:p>
          <a:p>
            <a:pPr lvl="1"/>
            <a:r>
              <a:rPr lang="sv-SE" dirty="0"/>
              <a:t>Lagbesök</a:t>
            </a:r>
          </a:p>
          <a:p>
            <a:pPr lvl="1"/>
            <a:r>
              <a:rPr lang="sv-SE" dirty="0"/>
              <a:t>Ledarutbildning </a:t>
            </a:r>
            <a:r>
              <a:rPr lang="sv-SE" dirty="0" err="1"/>
              <a:t>Futsalskola</a:t>
            </a:r>
            <a:endParaRPr lang="sv-SE" dirty="0"/>
          </a:p>
          <a:p>
            <a:r>
              <a:rPr lang="sv-SE" dirty="0" err="1"/>
              <a:t>Futsalskola</a:t>
            </a:r>
            <a:endParaRPr lang="sv-SE" dirty="0"/>
          </a:p>
          <a:p>
            <a:r>
              <a:rPr lang="sv-SE" dirty="0">
                <a:cs typeface="Calibri" panose="020F0502020204030204" pitchFamily="34" charset="0"/>
              </a:rPr>
              <a:t>Poolspel i </a:t>
            </a:r>
            <a:r>
              <a:rPr lang="sv-SE" dirty="0" err="1">
                <a:cs typeface="Calibri" panose="020F0502020204030204" pitchFamily="34" charset="0"/>
              </a:rPr>
              <a:t>Futsal</a:t>
            </a:r>
            <a:r>
              <a:rPr lang="sv-SE" dirty="0">
                <a:cs typeface="Calibri" panose="020F0502020204030204" pitchFamily="34" charset="0"/>
              </a:rPr>
              <a:t> för åldrar 10-12 år </a:t>
            </a:r>
          </a:p>
          <a:p>
            <a:r>
              <a:rPr lang="sv-SE" dirty="0">
                <a:cs typeface="Calibri" panose="020F0502020204030204" pitchFamily="34" charset="0"/>
              </a:rPr>
              <a:t>Erbjuda seriespel för 12-13-, 14-15- och 16-18 åringar</a:t>
            </a:r>
          </a:p>
          <a:p>
            <a:r>
              <a:rPr lang="sv-SE" dirty="0">
                <a:cs typeface="Calibri" panose="020F0502020204030204" pitchFamily="34" charset="0"/>
              </a:rPr>
              <a:t>Erbjuda seriespel för damer div 1</a:t>
            </a:r>
          </a:p>
          <a:p>
            <a:r>
              <a:rPr lang="sv-SE" dirty="0">
                <a:cs typeface="Calibri" panose="020F0502020204030204" pitchFamily="34" charset="0"/>
              </a:rPr>
              <a:t>Erbjuda seriespel för herrar div 2</a:t>
            </a:r>
          </a:p>
          <a:p>
            <a:r>
              <a:rPr lang="sv-SE" dirty="0">
                <a:cs typeface="Calibri" panose="020F0502020204030204" pitchFamily="34" charset="0"/>
              </a:rPr>
              <a:t>SM 17 arrangeras </a:t>
            </a:r>
            <a:r>
              <a:rPr lang="sv-SE">
                <a:cs typeface="Calibri" panose="020F0502020204030204" pitchFamily="34" charset="0"/>
              </a:rPr>
              <a:t>av SvFF</a:t>
            </a:r>
            <a:endParaRPr lang="sv-SE" dirty="0">
              <a:cs typeface="Calibri" panose="020F0502020204030204" pitchFamily="34" charset="0"/>
            </a:endParaRPr>
          </a:p>
          <a:p>
            <a:pPr lvl="1"/>
            <a:r>
              <a:rPr lang="sv-SE" dirty="0">
                <a:cs typeface="Calibri" panose="020F0502020204030204" pitchFamily="34" charset="0"/>
              </a:rPr>
              <a:t> Fri anmälan</a:t>
            </a:r>
          </a:p>
          <a:p>
            <a:pPr lvl="1"/>
            <a:r>
              <a:rPr lang="sv-SE" dirty="0">
                <a:cs typeface="Calibri" panose="020F0502020204030204" pitchFamily="34" charset="0"/>
              </a:rPr>
              <a:t>Geografisk hänsyn tas vid gruppindelningen.</a:t>
            </a:r>
          </a:p>
          <a:p>
            <a:pPr lvl="1"/>
            <a:r>
              <a:rPr lang="sv-SE" dirty="0"/>
              <a:t>Spelperioden sträcker sig från november till mars och är uppdelad i fyra kvalificeringssteg</a:t>
            </a:r>
          </a:p>
          <a:p>
            <a:pPr marL="457200" lvl="1" indent="0">
              <a:buNone/>
            </a:pPr>
            <a:endParaRPr lang="sv-SE" dirty="0">
              <a:cs typeface="Calibri" panose="020F0502020204030204" pitchFamily="34" charset="0"/>
            </a:endParaRPr>
          </a:p>
          <a:p>
            <a:pPr lvl="1"/>
            <a:endParaRPr lang="sv-SE" dirty="0">
              <a:cs typeface="Calibri" panose="020F0502020204030204" pitchFamily="34" charset="0"/>
            </a:endParaRPr>
          </a:p>
          <a:p>
            <a:pPr lvl="1"/>
            <a:endParaRPr lang="sv-SE" dirty="0">
              <a:cs typeface="Calibri" panose="020F0502020204030204" pitchFamily="34" charset="0"/>
            </a:endParaRPr>
          </a:p>
          <a:p>
            <a:endParaRPr lang="sv-SE" sz="1800" dirty="0">
              <a:cs typeface="Calibri" panose="020F0502020204030204" pitchFamily="34" charset="0"/>
            </a:endParaRPr>
          </a:p>
          <a:p>
            <a:endParaRPr lang="sv-SE" sz="1800" dirty="0">
              <a:cs typeface="Calibri" panose="020F0502020204030204" pitchFamily="34" charset="0"/>
            </a:endParaRPr>
          </a:p>
          <a:p>
            <a:endParaRPr lang="sv-SE" dirty="0"/>
          </a:p>
          <a:p>
            <a:endParaRPr lang="sv-SE" b="1" dirty="0"/>
          </a:p>
        </p:txBody>
      </p:sp>
    </p:spTree>
    <p:extLst>
      <p:ext uri="{BB962C8B-B14F-4D97-AF65-F5344CB8AC3E}">
        <p14:creationId xmlns:p14="http://schemas.microsoft.com/office/powerpoint/2010/main" val="257567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calcmode="lin" valueType="num">
                                      <p:cBhvr additive="base">
                                        <p:cTn id="52"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nodeType="after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 calcmode="lin" valueType="num">
                                      <p:cBhvr additive="base">
                                        <p:cTn id="62"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FB0CCA65-9455-41A9-9147-2F0C8FAF6C66}"/>
              </a:ext>
            </a:extLst>
          </p:cNvPr>
          <p:cNvSpPr>
            <a:spLocks noGrp="1"/>
          </p:cNvSpPr>
          <p:nvPr>
            <p:ph type="subTitle" idx="1"/>
          </p:nvPr>
        </p:nvSpPr>
        <p:spPr>
          <a:xfrm>
            <a:off x="599290" y="685477"/>
            <a:ext cx="9397325" cy="597052"/>
          </a:xfrm>
        </p:spPr>
        <p:txBody>
          <a:bodyPr/>
          <a:lstStyle/>
          <a:p>
            <a:r>
              <a:rPr lang="sv-SE" b="1" dirty="0"/>
              <a:t>Futsal och Beach Soccer 2021/2022</a:t>
            </a:r>
          </a:p>
        </p:txBody>
      </p:sp>
      <p:sp>
        <p:nvSpPr>
          <p:cNvPr id="4" name="textruta 3">
            <a:extLst>
              <a:ext uri="{FF2B5EF4-FFF2-40B4-BE49-F238E27FC236}">
                <a16:creationId xmlns:a16="http://schemas.microsoft.com/office/drawing/2014/main" id="{A7FA49F8-E5A3-4E95-8891-3CE89FED5296}"/>
              </a:ext>
            </a:extLst>
          </p:cNvPr>
          <p:cNvSpPr txBox="1"/>
          <p:nvPr/>
        </p:nvSpPr>
        <p:spPr>
          <a:xfrm>
            <a:off x="688368" y="1613043"/>
            <a:ext cx="9092630" cy="5360442"/>
          </a:xfrm>
          <a:prstGeom prst="rect">
            <a:avLst/>
          </a:prstGeom>
          <a:noFill/>
        </p:spPr>
        <p:txBody>
          <a:bodyPr wrap="square" rtlCol="0">
            <a:spAutoFit/>
          </a:bodyPr>
          <a:lstStyle/>
          <a:p>
            <a:pPr lvl="0">
              <a:lnSpc>
                <a:spcPct val="90000"/>
              </a:lnSpc>
              <a:spcBef>
                <a:spcPts val="1000"/>
              </a:spcBef>
            </a:pPr>
            <a:r>
              <a:rPr lang="sv-SE" sz="1600" b="1" dirty="0">
                <a:solidFill>
                  <a:srgbClr val="C00000"/>
                </a:solidFill>
                <a:cs typeface="Calibri" panose="020F0502020204030204" pitchFamily="34" charset="0"/>
              </a:rPr>
              <a:t>Beach </a:t>
            </a:r>
            <a:r>
              <a:rPr lang="sv-SE" sz="1600" b="1" dirty="0" err="1">
                <a:solidFill>
                  <a:srgbClr val="C00000"/>
                </a:solidFill>
                <a:cs typeface="Calibri" panose="020F0502020204030204" pitchFamily="34" charset="0"/>
              </a:rPr>
              <a:t>Soccer</a:t>
            </a:r>
            <a:endParaRPr lang="sv-SE" sz="1600" b="1" dirty="0">
              <a:solidFill>
                <a:srgbClr val="C00000"/>
              </a:solidFill>
              <a:cs typeface="Calibri" panose="020F0502020204030204" pitchFamily="34" charset="0"/>
            </a:endParaRPr>
          </a:p>
          <a:p>
            <a:pPr marL="285750" lvl="0" indent="-285750">
              <a:lnSpc>
                <a:spcPct val="90000"/>
              </a:lnSpc>
              <a:spcBef>
                <a:spcPts val="1000"/>
              </a:spcBef>
              <a:buFont typeface="Arial" panose="020B0604020202020204" pitchFamily="34" charset="0"/>
              <a:buChar char="•"/>
            </a:pPr>
            <a:r>
              <a:rPr lang="sv-SE" sz="1600" dirty="0">
                <a:solidFill>
                  <a:srgbClr val="C00000"/>
                </a:solidFill>
                <a:cs typeface="Calibri" panose="020F0502020204030204" pitchFamily="34" charset="0"/>
              </a:rPr>
              <a:t>Erbjuda lagbesök </a:t>
            </a:r>
          </a:p>
          <a:p>
            <a:pPr marL="285750" lvl="0" indent="-285750">
              <a:lnSpc>
                <a:spcPct val="90000"/>
              </a:lnSpc>
              <a:spcBef>
                <a:spcPts val="1000"/>
              </a:spcBef>
              <a:buFont typeface="Arial" panose="020B0604020202020204" pitchFamily="34" charset="0"/>
              <a:buChar char="•"/>
            </a:pPr>
            <a:r>
              <a:rPr lang="sv-SE" sz="1600" dirty="0">
                <a:solidFill>
                  <a:srgbClr val="C00000"/>
                </a:solidFill>
                <a:cs typeface="Calibri" panose="020F0502020204030204" pitchFamily="34" charset="0"/>
              </a:rPr>
              <a:t>Beach </a:t>
            </a:r>
            <a:r>
              <a:rPr lang="sv-SE" sz="1600" dirty="0" err="1">
                <a:solidFill>
                  <a:srgbClr val="C00000"/>
                </a:solidFill>
                <a:cs typeface="Calibri" panose="020F0502020204030204" pitchFamily="34" charset="0"/>
              </a:rPr>
              <a:t>Soccer</a:t>
            </a:r>
            <a:r>
              <a:rPr lang="sv-SE" sz="1600" dirty="0">
                <a:solidFill>
                  <a:srgbClr val="C00000"/>
                </a:solidFill>
                <a:cs typeface="Calibri" panose="020F0502020204030204" pitchFamily="34" charset="0"/>
              </a:rPr>
              <a:t> SM under SM-vecka i Halmstad</a:t>
            </a:r>
          </a:p>
          <a:p>
            <a:pPr marL="285750" lvl="0" indent="-285750">
              <a:lnSpc>
                <a:spcPct val="90000"/>
              </a:lnSpc>
              <a:spcBef>
                <a:spcPts val="1000"/>
              </a:spcBef>
              <a:buFont typeface="Arial" panose="020B0604020202020204" pitchFamily="34" charset="0"/>
              <a:buChar char="•"/>
            </a:pPr>
            <a:endParaRPr lang="sv-SE" sz="1600" b="1" dirty="0">
              <a:solidFill>
                <a:srgbClr val="C00000"/>
              </a:solidFill>
              <a:cs typeface="Calibri" panose="020F0502020204030204" pitchFamily="34" charset="0"/>
            </a:endParaRPr>
          </a:p>
          <a:p>
            <a:pPr lvl="0">
              <a:lnSpc>
                <a:spcPct val="90000"/>
              </a:lnSpc>
              <a:spcBef>
                <a:spcPts val="1000"/>
              </a:spcBef>
            </a:pPr>
            <a:r>
              <a:rPr lang="sv-SE" sz="1600" b="1" dirty="0">
                <a:solidFill>
                  <a:srgbClr val="C00000"/>
                </a:solidFill>
                <a:cs typeface="Calibri" panose="020F0502020204030204" pitchFamily="34" charset="0"/>
              </a:rPr>
              <a:t>Extra insatser från förbundet kring </a:t>
            </a:r>
            <a:r>
              <a:rPr lang="sv-SE" sz="1600" b="1" dirty="0" err="1">
                <a:solidFill>
                  <a:srgbClr val="C00000"/>
                </a:solidFill>
                <a:cs typeface="Calibri" panose="020F0502020204030204" pitchFamily="34" charset="0"/>
              </a:rPr>
              <a:t>Futsal</a:t>
            </a:r>
            <a:r>
              <a:rPr lang="sv-SE" sz="1600" b="1" dirty="0">
                <a:solidFill>
                  <a:srgbClr val="C00000"/>
                </a:solidFill>
                <a:cs typeface="Calibri" panose="020F0502020204030204" pitchFamily="34" charset="0"/>
              </a:rPr>
              <a:t> och Beach </a:t>
            </a:r>
            <a:r>
              <a:rPr lang="sv-SE" sz="1600" b="1" dirty="0" err="1">
                <a:solidFill>
                  <a:srgbClr val="C00000"/>
                </a:solidFill>
                <a:cs typeface="Calibri" panose="020F0502020204030204" pitchFamily="34" charset="0"/>
              </a:rPr>
              <a:t>Soccer</a:t>
            </a:r>
            <a:r>
              <a:rPr lang="sv-SE" sz="1600" b="1" dirty="0">
                <a:solidFill>
                  <a:srgbClr val="C00000"/>
                </a:solidFill>
                <a:cs typeface="Calibri" panose="020F0502020204030204" pitchFamily="34" charset="0"/>
              </a:rPr>
              <a:t> 2021/2022 </a:t>
            </a:r>
          </a:p>
          <a:p>
            <a:pPr marL="285750" lvl="0" indent="-285750">
              <a:lnSpc>
                <a:spcPct val="90000"/>
              </a:lnSpc>
              <a:spcBef>
                <a:spcPts val="1000"/>
              </a:spcBef>
              <a:buFont typeface="Arial" panose="020B0604020202020204" pitchFamily="34" charset="0"/>
              <a:buChar char="•"/>
            </a:pPr>
            <a:r>
              <a:rPr lang="sv-SE" sz="1600" dirty="0">
                <a:solidFill>
                  <a:srgbClr val="C00000"/>
                </a:solidFill>
                <a:cs typeface="Calibri" panose="020F0502020204030204" pitchFamily="34" charset="0"/>
              </a:rPr>
              <a:t>Förtydligande mot kommuner och föreningar vad Smålands FF anser vara </a:t>
            </a:r>
            <a:r>
              <a:rPr lang="sv-SE" sz="1600" dirty="0" err="1">
                <a:solidFill>
                  <a:srgbClr val="C00000"/>
                </a:solidFill>
                <a:cs typeface="Calibri" panose="020F0502020204030204" pitchFamily="34" charset="0"/>
              </a:rPr>
              <a:t>futsalverksamhet</a:t>
            </a:r>
            <a:endParaRPr lang="sv-SE" sz="1600" dirty="0">
              <a:solidFill>
                <a:srgbClr val="C00000"/>
              </a:solidFill>
              <a:cs typeface="Calibri" panose="020F0502020204030204" pitchFamily="34" charset="0"/>
            </a:endParaRPr>
          </a:p>
          <a:p>
            <a:pPr marL="285750" lvl="0" indent="-285750">
              <a:lnSpc>
                <a:spcPct val="90000"/>
              </a:lnSpc>
              <a:spcBef>
                <a:spcPts val="1000"/>
              </a:spcBef>
              <a:buFont typeface="Arial" panose="020B0604020202020204" pitchFamily="34" charset="0"/>
              <a:buChar char="•"/>
            </a:pPr>
            <a:r>
              <a:rPr lang="sv-SE" sz="1600" dirty="0">
                <a:solidFill>
                  <a:srgbClr val="C00000"/>
                </a:solidFill>
                <a:cs typeface="Calibri" panose="020F0502020204030204" pitchFamily="34" charset="0"/>
              </a:rPr>
              <a:t>Uppsöka kommuner för samsyn kring anläggningssituation för </a:t>
            </a:r>
            <a:r>
              <a:rPr lang="sv-SE" sz="1600" dirty="0" err="1">
                <a:solidFill>
                  <a:srgbClr val="C00000"/>
                </a:solidFill>
                <a:cs typeface="Calibri" panose="020F0502020204030204" pitchFamily="34" charset="0"/>
              </a:rPr>
              <a:t>futsal</a:t>
            </a:r>
            <a:r>
              <a:rPr lang="sv-SE" sz="1600" dirty="0">
                <a:solidFill>
                  <a:srgbClr val="C00000"/>
                </a:solidFill>
                <a:cs typeface="Calibri" panose="020F0502020204030204" pitchFamily="34" charset="0"/>
              </a:rPr>
              <a:t>- och beach </a:t>
            </a:r>
            <a:r>
              <a:rPr lang="sv-SE" sz="1600" dirty="0" err="1">
                <a:solidFill>
                  <a:srgbClr val="C00000"/>
                </a:solidFill>
                <a:cs typeface="Calibri" panose="020F0502020204030204" pitchFamily="34" charset="0"/>
              </a:rPr>
              <a:t>soccerverksamhet</a:t>
            </a:r>
            <a:endParaRPr lang="sv-SE" sz="1600" dirty="0">
              <a:solidFill>
                <a:srgbClr val="C00000"/>
              </a:solidFill>
              <a:cs typeface="Calibri" panose="020F0502020204030204" pitchFamily="34" charset="0"/>
            </a:endParaRPr>
          </a:p>
          <a:p>
            <a:pPr marL="285750" lvl="0" indent="-285750">
              <a:lnSpc>
                <a:spcPct val="90000"/>
              </a:lnSpc>
              <a:spcBef>
                <a:spcPts val="1000"/>
              </a:spcBef>
              <a:buFont typeface="Arial" panose="020B0604020202020204" pitchFamily="34" charset="0"/>
              <a:buChar char="•"/>
            </a:pPr>
            <a:r>
              <a:rPr lang="sv-SE" sz="1600" dirty="0">
                <a:solidFill>
                  <a:srgbClr val="C00000"/>
                </a:solidFill>
                <a:cs typeface="Calibri" panose="020F0502020204030204" pitchFamily="34" charset="0"/>
              </a:rPr>
              <a:t>Verka för att arrangera </a:t>
            </a:r>
            <a:r>
              <a:rPr lang="sv-SE" sz="1600" dirty="0" err="1">
                <a:solidFill>
                  <a:srgbClr val="C00000"/>
                </a:solidFill>
                <a:cs typeface="Calibri" panose="020F0502020204030204" pitchFamily="34" charset="0"/>
              </a:rPr>
              <a:t>futsal</a:t>
            </a:r>
            <a:r>
              <a:rPr lang="sv-SE" sz="1600" dirty="0">
                <a:solidFill>
                  <a:srgbClr val="C00000"/>
                </a:solidFill>
                <a:cs typeface="Calibri" panose="020F0502020204030204" pitchFamily="34" charset="0"/>
              </a:rPr>
              <a:t>- och beach </a:t>
            </a:r>
            <a:r>
              <a:rPr lang="sv-SE" sz="1600" dirty="0" err="1">
                <a:solidFill>
                  <a:srgbClr val="C00000"/>
                </a:solidFill>
                <a:cs typeface="Calibri" panose="020F0502020204030204" pitchFamily="34" charset="0"/>
              </a:rPr>
              <a:t>soccerevenemang</a:t>
            </a:r>
            <a:r>
              <a:rPr lang="sv-SE" sz="1600" dirty="0">
                <a:solidFill>
                  <a:srgbClr val="C00000"/>
                </a:solidFill>
                <a:cs typeface="Calibri" panose="020F0502020204030204" pitchFamily="34" charset="0"/>
              </a:rPr>
              <a:t> i distriktet</a:t>
            </a:r>
          </a:p>
          <a:p>
            <a:pPr marL="285750" lvl="0" indent="-285750">
              <a:lnSpc>
                <a:spcPct val="90000"/>
              </a:lnSpc>
              <a:spcBef>
                <a:spcPts val="1000"/>
              </a:spcBef>
              <a:buFont typeface="Arial" panose="020B0604020202020204" pitchFamily="34" charset="0"/>
              <a:buChar char="•"/>
            </a:pPr>
            <a:endParaRPr lang="sv-SE" sz="1600" dirty="0">
              <a:solidFill>
                <a:srgbClr val="C00000"/>
              </a:solidFill>
              <a:cs typeface="Calibri" panose="020F0502020204030204" pitchFamily="34" charset="0"/>
            </a:endParaRPr>
          </a:p>
          <a:p>
            <a:pPr marL="285750" lvl="0" indent="-285750">
              <a:lnSpc>
                <a:spcPct val="90000"/>
              </a:lnSpc>
              <a:spcBef>
                <a:spcPts val="1000"/>
              </a:spcBef>
              <a:buFont typeface="Arial" panose="020B0604020202020204" pitchFamily="34" charset="0"/>
              <a:buChar char="•"/>
            </a:pPr>
            <a:r>
              <a:rPr lang="sv-SE" sz="1600" dirty="0">
                <a:solidFill>
                  <a:srgbClr val="C00000"/>
                </a:solidFill>
                <a:cs typeface="Calibri" panose="020F0502020204030204" pitchFamily="34" charset="0"/>
              </a:rPr>
              <a:t>SvFF Fond – Investeringsfond Anläggning </a:t>
            </a:r>
          </a:p>
          <a:p>
            <a:pPr marL="742950" lvl="1" indent="-285750">
              <a:lnSpc>
                <a:spcPct val="90000"/>
              </a:lnSpc>
              <a:spcBef>
                <a:spcPts val="1000"/>
              </a:spcBef>
              <a:buFont typeface="Arial" panose="020B0604020202020204" pitchFamily="34" charset="0"/>
              <a:buChar char="•"/>
            </a:pPr>
            <a:r>
              <a:rPr lang="sv-SE" sz="1600" dirty="0">
                <a:solidFill>
                  <a:srgbClr val="C00000"/>
                </a:solidFill>
                <a:cs typeface="Calibri" panose="020F0502020204030204" pitchFamily="34" charset="0"/>
              </a:rPr>
              <a:t>Ansökan from 1 mars 2021 med utdelning 2022 – med reservation för hur pandemin fortlöper </a:t>
            </a:r>
          </a:p>
          <a:p>
            <a:pPr marL="742950" lvl="1" indent="-285750">
              <a:lnSpc>
                <a:spcPct val="90000"/>
              </a:lnSpc>
              <a:spcBef>
                <a:spcPts val="1000"/>
              </a:spcBef>
              <a:buFont typeface="Arial" panose="020B0604020202020204" pitchFamily="34" charset="0"/>
              <a:buChar char="•"/>
            </a:pPr>
            <a:r>
              <a:rPr lang="de-DE" sz="1600" u="sng" dirty="0">
                <a:hlinkClick r:id="rId2"/>
              </a:rPr>
              <a:t>https://aktiva.svenskfotboll.se/493106/globalassets/svff/dokumentdokumentblock/anlaggning/futsal-och-beachsoccer/futsalhall-a4-for-utskick.pdf</a:t>
            </a:r>
            <a:endParaRPr lang="sv-SE" sz="1600" dirty="0"/>
          </a:p>
          <a:p>
            <a:pPr marL="285750" lvl="0" indent="-285750">
              <a:lnSpc>
                <a:spcPct val="90000"/>
              </a:lnSpc>
              <a:spcBef>
                <a:spcPts val="1000"/>
              </a:spcBef>
              <a:buFont typeface="Arial" panose="020B0604020202020204" pitchFamily="34" charset="0"/>
              <a:buChar char="•"/>
            </a:pPr>
            <a:endParaRPr lang="sv-SE" sz="1600" dirty="0">
              <a:solidFill>
                <a:srgbClr val="C00000"/>
              </a:solidFill>
              <a:cs typeface="Calibri" panose="020F0502020204030204" pitchFamily="34" charset="0"/>
            </a:endParaRPr>
          </a:p>
          <a:p>
            <a:pPr marL="285750" lvl="0" indent="-285750">
              <a:lnSpc>
                <a:spcPct val="90000"/>
              </a:lnSpc>
              <a:spcBef>
                <a:spcPts val="1000"/>
              </a:spcBef>
              <a:buFont typeface="Arial" panose="020B0604020202020204" pitchFamily="34" charset="0"/>
              <a:buChar char="•"/>
            </a:pPr>
            <a:endParaRPr lang="sv-SE" sz="1600" dirty="0">
              <a:solidFill>
                <a:srgbClr val="C00000"/>
              </a:solidFill>
              <a:cs typeface="Calibri" panose="020F0502020204030204" pitchFamily="34" charset="0"/>
            </a:endParaRPr>
          </a:p>
          <a:p>
            <a:endParaRPr lang="sv-SE" dirty="0"/>
          </a:p>
        </p:txBody>
      </p:sp>
    </p:spTree>
    <p:extLst>
      <p:ext uri="{BB962C8B-B14F-4D97-AF65-F5344CB8AC3E}">
        <p14:creationId xmlns:p14="http://schemas.microsoft.com/office/powerpoint/2010/main" val="167943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 calcmode="lin" valueType="num">
                                      <p:cBhvr additive="base">
                                        <p:cTn id="22"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 calcmode="lin" valueType="num">
                                      <p:cBhvr additive="base">
                                        <p:cTn id="32"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4">
                                            <p:txEl>
                                              <p:pRg st="9" end="9"/>
                                            </p:txEl>
                                          </p:spTgt>
                                        </p:tgtEl>
                                        <p:attrNameLst>
                                          <p:attrName>style.visibility</p:attrName>
                                        </p:attrNameLst>
                                      </p:cBhvr>
                                      <p:to>
                                        <p:strVal val="visible"/>
                                      </p:to>
                                    </p:set>
                                    <p:anim calcmode="lin" valueType="num">
                                      <p:cBhvr additive="base">
                                        <p:cTn id="42"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 calcmode="lin" valueType="num">
                                      <p:cBhvr additive="base">
                                        <p:cTn id="52" dur="500" fill="hold"/>
                                        <p:tgtEl>
                                          <p:spTgt spid="4">
                                            <p:txEl>
                                              <p:pRg st="11" end="11"/>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4">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031EABC-CE09-4158-8DC4-A8FE6AA36112}"/>
              </a:ext>
            </a:extLst>
          </p:cNvPr>
          <p:cNvSpPr>
            <a:spLocks noGrp="1"/>
          </p:cNvSpPr>
          <p:nvPr>
            <p:ph idx="1"/>
          </p:nvPr>
        </p:nvSpPr>
        <p:spPr>
          <a:xfrm>
            <a:off x="537338" y="1617155"/>
            <a:ext cx="9942302" cy="3451225"/>
          </a:xfrm>
        </p:spPr>
        <p:txBody>
          <a:bodyPr/>
          <a:lstStyle/>
          <a:p>
            <a:pPr>
              <a:lnSpc>
                <a:spcPct val="100000"/>
              </a:lnSpc>
            </a:pPr>
            <a:r>
              <a:rPr lang="sv-SE" sz="1600" b="1" dirty="0">
                <a:cs typeface="Calibri" panose="020F0502020204030204" pitchFamily="34" charset="0"/>
              </a:rPr>
              <a:t>Föreningsutveckling</a:t>
            </a:r>
          </a:p>
          <a:p>
            <a:pPr marL="285750" indent="-285750">
              <a:lnSpc>
                <a:spcPct val="100000"/>
              </a:lnSpc>
              <a:buFont typeface="Arial" panose="020B0604020202020204" pitchFamily="34" charset="0"/>
              <a:buChar char="•"/>
            </a:pPr>
            <a:r>
              <a:rPr lang="sv-SE" sz="1600" dirty="0">
                <a:cs typeface="Calibri" panose="020F0502020204030204" pitchFamily="34" charset="0"/>
              </a:rPr>
              <a:t>Aktivera de som inte har någon idrott på vintern med </a:t>
            </a:r>
            <a:r>
              <a:rPr lang="sv-SE" sz="1600" dirty="0" err="1">
                <a:cs typeface="Calibri" panose="020F0502020204030204" pitchFamily="34" charset="0"/>
              </a:rPr>
              <a:t>Futsal</a:t>
            </a:r>
            <a:r>
              <a:rPr lang="sv-SE" sz="1600" dirty="0">
                <a:cs typeface="Calibri" panose="020F0502020204030204" pitchFamily="34" charset="0"/>
              </a:rPr>
              <a:t> och ett aktivt avbrott på sommaren med Beach </a:t>
            </a:r>
            <a:r>
              <a:rPr lang="sv-SE" sz="1600" dirty="0" err="1">
                <a:cs typeface="Calibri" panose="020F0502020204030204" pitchFamily="34" charset="0"/>
              </a:rPr>
              <a:t>Soccer</a:t>
            </a:r>
            <a:r>
              <a:rPr lang="sv-SE" sz="1600" dirty="0">
                <a:cs typeface="Calibri" panose="020F0502020204030204" pitchFamily="34" charset="0"/>
              </a:rPr>
              <a:t>.</a:t>
            </a:r>
          </a:p>
          <a:p>
            <a:pPr marL="285750" indent="-285750">
              <a:lnSpc>
                <a:spcPct val="100000"/>
              </a:lnSpc>
              <a:buFont typeface="Arial" panose="020B0604020202020204" pitchFamily="34" charset="0"/>
              <a:buChar char="•"/>
            </a:pPr>
            <a:r>
              <a:rPr lang="sv-SE" sz="1600" dirty="0" err="1">
                <a:cs typeface="Calibri" panose="020F0502020204030204" pitchFamily="34" charset="0"/>
              </a:rPr>
              <a:t>Futsal</a:t>
            </a:r>
            <a:r>
              <a:rPr lang="sv-SE" sz="1600" dirty="0">
                <a:cs typeface="Calibri" panose="020F0502020204030204" pitchFamily="34" charset="0"/>
              </a:rPr>
              <a:t> är även en utmärkt integrationssport. Märks på många platser i Sverige (och i Småland) att det attraherar många med invandrarbakgrund. </a:t>
            </a:r>
            <a:endParaRPr lang="sv-SE" sz="1600" b="1" dirty="0">
              <a:cs typeface="Calibri" panose="020F0502020204030204" pitchFamily="34" charset="0"/>
            </a:endParaRPr>
          </a:p>
          <a:p>
            <a:pPr>
              <a:lnSpc>
                <a:spcPct val="100000"/>
              </a:lnSpc>
            </a:pPr>
            <a:endParaRPr lang="sv-SE" sz="1600" b="1" dirty="0">
              <a:cs typeface="Calibri" panose="020F0502020204030204" pitchFamily="34" charset="0"/>
            </a:endParaRPr>
          </a:p>
          <a:p>
            <a:pPr>
              <a:lnSpc>
                <a:spcPct val="100000"/>
              </a:lnSpc>
            </a:pPr>
            <a:r>
              <a:rPr lang="sv-SE" sz="1600" b="1" dirty="0">
                <a:cs typeface="Calibri" panose="020F0502020204030204" pitchFamily="34" charset="0"/>
              </a:rPr>
              <a:t>Teknik</a:t>
            </a:r>
          </a:p>
          <a:p>
            <a:pPr marL="285750" indent="-285750">
              <a:lnSpc>
                <a:spcPct val="100000"/>
              </a:lnSpc>
              <a:buFont typeface="Arial" panose="020B0604020202020204" pitchFamily="34" charset="0"/>
              <a:buChar char="•"/>
            </a:pPr>
            <a:r>
              <a:rPr lang="sv-SE" sz="1600" dirty="0">
                <a:cs typeface="Calibri" panose="020F0502020204030204" pitchFamily="34" charset="0"/>
              </a:rPr>
              <a:t>Komplettera fotbollen med </a:t>
            </a:r>
            <a:r>
              <a:rPr lang="sv-SE" sz="1600" dirty="0" err="1">
                <a:cs typeface="Calibri" panose="020F0502020204030204" pitchFamily="34" charset="0"/>
              </a:rPr>
              <a:t>futsal</a:t>
            </a:r>
            <a:r>
              <a:rPr lang="sv-SE" sz="1600" dirty="0">
                <a:cs typeface="Calibri" panose="020F0502020204030204" pitchFamily="34" charset="0"/>
              </a:rPr>
              <a:t> på vintern och beach </a:t>
            </a:r>
            <a:r>
              <a:rPr lang="sv-SE" sz="1600" dirty="0" err="1">
                <a:cs typeface="Calibri" panose="020F0502020204030204" pitchFamily="34" charset="0"/>
              </a:rPr>
              <a:t>soccer</a:t>
            </a:r>
            <a:r>
              <a:rPr lang="sv-SE" sz="1600" dirty="0">
                <a:cs typeface="Calibri" panose="020F0502020204030204" pitchFamily="34" charset="0"/>
              </a:rPr>
              <a:t> på sommaren så får man både variation och utvecklar sin teknik som gynnar fotbollen.</a:t>
            </a:r>
          </a:p>
          <a:p>
            <a:pPr marL="285750" indent="-285750">
              <a:lnSpc>
                <a:spcPct val="100000"/>
              </a:lnSpc>
              <a:buFont typeface="Arial" panose="020B0604020202020204" pitchFamily="34" charset="0"/>
              <a:buChar char="•"/>
            </a:pPr>
            <a:r>
              <a:rPr lang="sv-SE" sz="1600" dirty="0">
                <a:cs typeface="Calibri" panose="020F0502020204030204" pitchFamily="34" charset="0"/>
              </a:rPr>
              <a:t>Variation i träning kan förbättra koordination, teknik och spelförståelse. </a:t>
            </a:r>
          </a:p>
          <a:p>
            <a:endParaRPr lang="sv-SE" sz="1600" dirty="0">
              <a:cs typeface="Calibri" panose="020F0502020204030204" pitchFamily="34" charset="0"/>
            </a:endParaRPr>
          </a:p>
          <a:p>
            <a:endParaRPr lang="sv-SE" sz="1600" dirty="0"/>
          </a:p>
          <a:p>
            <a:endParaRPr lang="sv-SE" sz="1600" dirty="0"/>
          </a:p>
          <a:p>
            <a:endParaRPr lang="sv-SE" sz="1600" dirty="0"/>
          </a:p>
          <a:p>
            <a:endParaRPr lang="sv-SE" sz="1600" dirty="0"/>
          </a:p>
        </p:txBody>
      </p:sp>
      <p:sp>
        <p:nvSpPr>
          <p:cNvPr id="3" name="Rubrik 2">
            <a:extLst>
              <a:ext uri="{FF2B5EF4-FFF2-40B4-BE49-F238E27FC236}">
                <a16:creationId xmlns:a16="http://schemas.microsoft.com/office/drawing/2014/main" id="{54058E52-BAA0-4D5B-8286-3BA9FFDBEA4C}"/>
              </a:ext>
            </a:extLst>
          </p:cNvPr>
          <p:cNvSpPr>
            <a:spLocks noGrp="1"/>
          </p:cNvSpPr>
          <p:nvPr>
            <p:ph type="title"/>
          </p:nvPr>
        </p:nvSpPr>
        <p:spPr>
          <a:xfrm>
            <a:off x="537338" y="699296"/>
            <a:ext cx="7928568" cy="790457"/>
          </a:xfrm>
        </p:spPr>
        <p:txBody>
          <a:bodyPr/>
          <a:lstStyle/>
          <a:p>
            <a:r>
              <a:rPr lang="sv-SE" dirty="0">
                <a:latin typeface="+mn-lt"/>
              </a:rPr>
              <a:t>Bollen runt – Året runt </a:t>
            </a:r>
          </a:p>
        </p:txBody>
      </p:sp>
    </p:spTree>
    <p:extLst>
      <p:ext uri="{BB962C8B-B14F-4D97-AF65-F5344CB8AC3E}">
        <p14:creationId xmlns:p14="http://schemas.microsoft.com/office/powerpoint/2010/main" val="6215341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grpId="0" nodeType="after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75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75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75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2250"/>
                            </p:stCondLst>
                            <p:childTnLst>
                              <p:par>
                                <p:cTn id="20" presetID="2" presetClass="entr" presetSubtype="8" fill="hold" grpId="0" nodeType="after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additive="base">
                                        <p:cTn id="22" dur="75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3" dur="75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75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8" dur="75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3750"/>
                            </p:stCondLst>
                            <p:childTnLst>
                              <p:par>
                                <p:cTn id="30" presetID="2" presetClass="entr" presetSubtype="8" fill="hold" grpId="0" nodeType="after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75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3" dur="75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C61B260D-76E5-4D0B-9140-38ACA60DC467}"/>
              </a:ext>
            </a:extLst>
          </p:cNvPr>
          <p:cNvSpPr>
            <a:spLocks noGrp="1"/>
          </p:cNvSpPr>
          <p:nvPr>
            <p:ph type="subTitle" idx="1"/>
          </p:nvPr>
        </p:nvSpPr>
        <p:spPr>
          <a:xfrm>
            <a:off x="464182" y="725471"/>
            <a:ext cx="7275561" cy="597052"/>
          </a:xfrm>
        </p:spPr>
        <p:txBody>
          <a:bodyPr/>
          <a:lstStyle/>
          <a:p>
            <a:r>
              <a:rPr lang="sv-SE" sz="4600" b="1" dirty="0"/>
              <a:t>Barn &amp; Ungdomsdomare</a:t>
            </a:r>
          </a:p>
        </p:txBody>
      </p:sp>
      <p:sp>
        <p:nvSpPr>
          <p:cNvPr id="3" name="Rubrik 2">
            <a:extLst>
              <a:ext uri="{FF2B5EF4-FFF2-40B4-BE49-F238E27FC236}">
                <a16:creationId xmlns:a16="http://schemas.microsoft.com/office/drawing/2014/main" id="{24775EFB-31AF-43C9-95BE-4E40748B53F3}"/>
              </a:ext>
            </a:extLst>
          </p:cNvPr>
          <p:cNvSpPr>
            <a:spLocks noGrp="1"/>
          </p:cNvSpPr>
          <p:nvPr>
            <p:ph type="ctrTitle"/>
          </p:nvPr>
        </p:nvSpPr>
        <p:spPr>
          <a:xfrm>
            <a:off x="538796" y="1892901"/>
            <a:ext cx="11114405" cy="1637892"/>
          </a:xfrm>
        </p:spPr>
        <p:txBody>
          <a:bodyPr/>
          <a:lstStyle/>
          <a:p>
            <a:r>
              <a:rPr lang="sv-SE" sz="2800" dirty="0">
                <a:latin typeface="+mn-lt"/>
              </a:rPr>
              <a:t>Spelformen 3-3 är för de allra yngsta lirarna, de ska uppleva matchen som lekfull och rolig – här använder vi inte domare!</a:t>
            </a:r>
            <a:br>
              <a:rPr lang="sv-SE" sz="3200" dirty="0">
                <a:latin typeface="+mn-lt"/>
              </a:rPr>
            </a:br>
            <a:br>
              <a:rPr lang="sv-SE" sz="1600" dirty="0">
                <a:latin typeface="+mn-lt"/>
              </a:rPr>
            </a:br>
            <a:r>
              <a:rPr lang="sv-SE" sz="1600" b="0" i="1" dirty="0">
                <a:effectLst/>
                <a:latin typeface="+mn-lt"/>
              </a:rPr>
              <a:t>Det går bra att en ledare eller förälder tar matchledarrollen. Som matchledare i spel 3 mot 3 innebär din roll till</a:t>
            </a:r>
            <a:br>
              <a:rPr lang="sv-SE" sz="1600" b="0" i="1" dirty="0">
                <a:effectLst/>
                <a:latin typeface="+mn-lt"/>
              </a:rPr>
            </a:br>
            <a:r>
              <a:rPr lang="sv-SE" sz="1600" b="0" i="1" dirty="0">
                <a:effectLst/>
                <a:latin typeface="+mn-lt"/>
              </a:rPr>
              <a:t>stor del att undervisa spelarna och hela tiden förklara för dem vad som är rätt och fel och varför du blåser.</a:t>
            </a:r>
            <a:endParaRPr lang="sv-SE" sz="1600" dirty="0">
              <a:latin typeface="+mn-lt"/>
            </a:endParaRPr>
          </a:p>
        </p:txBody>
      </p:sp>
      <p:sp>
        <p:nvSpPr>
          <p:cNvPr id="6" name="Rubrik 2">
            <a:extLst>
              <a:ext uri="{FF2B5EF4-FFF2-40B4-BE49-F238E27FC236}">
                <a16:creationId xmlns:a16="http://schemas.microsoft.com/office/drawing/2014/main" id="{4702E611-EBD7-47F9-89DC-D8C2C9D6094A}"/>
              </a:ext>
            </a:extLst>
          </p:cNvPr>
          <p:cNvSpPr txBox="1">
            <a:spLocks/>
          </p:cNvSpPr>
          <p:nvPr/>
        </p:nvSpPr>
        <p:spPr>
          <a:xfrm>
            <a:off x="538796" y="4260001"/>
            <a:ext cx="11114405" cy="2315832"/>
          </a:xfrm>
          <a:prstGeom prst="rect">
            <a:avLst/>
          </a:prstGeom>
        </p:spPr>
        <p:txBody>
          <a:bodyPr anchor="t" anchorCtr="0"/>
          <a:lstStyle>
            <a:lvl1pPr algn="l" defTabSz="914400" rtl="0" eaLnBrk="1" latinLnBrk="0" hangingPunct="1">
              <a:lnSpc>
                <a:spcPct val="90000"/>
              </a:lnSpc>
              <a:spcBef>
                <a:spcPct val="0"/>
              </a:spcBef>
              <a:buNone/>
              <a:defRPr sz="4300" b="1" kern="1200">
                <a:solidFill>
                  <a:srgbClr val="C00000"/>
                </a:solidFill>
                <a:latin typeface="+mj-lt"/>
                <a:ea typeface="+mj-ea"/>
                <a:cs typeface="+mj-cs"/>
              </a:defRPr>
            </a:lvl1pPr>
          </a:lstStyle>
          <a:p>
            <a:r>
              <a:rPr lang="sv-SE" sz="2800" dirty="0">
                <a:latin typeface="+mn-lt"/>
              </a:rPr>
              <a:t>Spelformen 5-5 och 7-7 är för åldrarna 8-9 år och 10-12 år.</a:t>
            </a:r>
            <a:br>
              <a:rPr lang="sv-SE" sz="2800" dirty="0">
                <a:latin typeface="+mn-lt"/>
              </a:rPr>
            </a:br>
            <a:r>
              <a:rPr lang="sv-SE" sz="2800" dirty="0">
                <a:latin typeface="+mn-lt"/>
              </a:rPr>
              <a:t>H</a:t>
            </a:r>
            <a:r>
              <a:rPr lang="sv-SE" sz="2800" b="0" dirty="0">
                <a:latin typeface="+mn-lt"/>
              </a:rPr>
              <a:t>är är barnens behov och förutsättningar utgångspunkten för matchen!</a:t>
            </a:r>
            <a:br>
              <a:rPr lang="sv-SE" sz="2000" b="0" dirty="0">
                <a:latin typeface="+mn-lt"/>
              </a:rPr>
            </a:br>
            <a:br>
              <a:rPr lang="sv-SE" sz="2000" b="0" dirty="0">
                <a:latin typeface="+mn-lt"/>
              </a:rPr>
            </a:br>
            <a:r>
              <a:rPr lang="sv-SE" sz="1600" b="0" i="1" dirty="0">
                <a:latin typeface="+mn-lt"/>
              </a:rPr>
              <a:t>En match med spel 5 mot 5 leds av en domare som har genomfört domarutbildning för barnfotboll. Rollen som domare innebär till stor del att undervisa spelarna och tillsammans med ledarna utbilda spelarna i reglerna och spelet.</a:t>
            </a:r>
            <a:endParaRPr lang="sv-SE" sz="1600" b="0" i="1" dirty="0">
              <a:solidFill>
                <a:srgbClr val="1F1F1F"/>
              </a:solidFill>
              <a:latin typeface="+mn-lt"/>
            </a:endParaRPr>
          </a:p>
          <a:p>
            <a:endParaRPr lang="sv-SE" sz="1600" b="0" i="1" dirty="0">
              <a:solidFill>
                <a:srgbClr val="1F1F1F"/>
              </a:solidFill>
              <a:latin typeface="+mn-lt"/>
            </a:endParaRPr>
          </a:p>
          <a:p>
            <a:pPr algn="ctr"/>
            <a:r>
              <a:rPr lang="sv-SE" sz="1600" b="0" i="1" dirty="0">
                <a:solidFill>
                  <a:srgbClr val="1F1F1F"/>
                </a:solidFill>
                <a:latin typeface="+mn-lt"/>
                <a:hlinkClick r:id="rId3"/>
              </a:rPr>
              <a:t>Mer information hittar ni på </a:t>
            </a:r>
            <a:r>
              <a:rPr lang="sv-SE" sz="1600" b="0" i="1" dirty="0">
                <a:solidFill>
                  <a:srgbClr val="1F1F1F"/>
                </a:solidFill>
                <a:latin typeface="+mn-lt"/>
                <a:hlinkClick r:id="rId4"/>
              </a:rPr>
              <a:t>www.smalandsfotbollen/domare</a:t>
            </a:r>
            <a:endParaRPr lang="sv-SE" sz="1600" b="0" i="1" dirty="0">
              <a:solidFill>
                <a:srgbClr val="1F1F1F"/>
              </a:solidFill>
              <a:latin typeface="+mn-lt"/>
            </a:endParaRPr>
          </a:p>
          <a:p>
            <a:pPr algn="ctr"/>
            <a:endParaRPr lang="sv-SE" sz="1600" b="0" i="1" dirty="0">
              <a:latin typeface="+mn-lt"/>
            </a:endParaRPr>
          </a:p>
        </p:txBody>
      </p:sp>
      <p:pic>
        <p:nvPicPr>
          <p:cNvPr id="7" name="Picture 2">
            <a:hlinkClick r:id="rId5"/>
            <a:extLst>
              <a:ext uri="{FF2B5EF4-FFF2-40B4-BE49-F238E27FC236}">
                <a16:creationId xmlns:a16="http://schemas.microsoft.com/office/drawing/2014/main" id="{E23193CD-E4E5-42D5-B51C-358C7038AA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08828" y="2347243"/>
            <a:ext cx="1666972" cy="23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48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anim calcmode="lin" valueType="num">
                                      <p:cBhvr>
                                        <p:cTn id="8" dur="2500" fill="hold"/>
                                        <p:tgtEl>
                                          <p:spTgt spid="3"/>
                                        </p:tgtEl>
                                        <p:attrNameLst>
                                          <p:attrName>ppt_x</p:attrName>
                                        </p:attrNameLst>
                                      </p:cBhvr>
                                      <p:tavLst>
                                        <p:tav tm="0">
                                          <p:val>
                                            <p:strVal val="#ppt_x"/>
                                          </p:val>
                                        </p:tav>
                                        <p:tav tm="100000">
                                          <p:val>
                                            <p:strVal val="#ppt_x"/>
                                          </p:val>
                                        </p:tav>
                                      </p:tavLst>
                                    </p:anim>
                                    <p:anim calcmode="lin" valueType="num">
                                      <p:cBhvr>
                                        <p:cTn id="9" dur="2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500"/>
                                        <p:tgtEl>
                                          <p:spTgt spid="6"/>
                                        </p:tgtEl>
                                      </p:cBhvr>
                                    </p:animEffect>
                                    <p:anim calcmode="lin" valueType="num">
                                      <p:cBhvr>
                                        <p:cTn id="15" dur="2500" fill="hold"/>
                                        <p:tgtEl>
                                          <p:spTgt spid="6"/>
                                        </p:tgtEl>
                                        <p:attrNameLst>
                                          <p:attrName>ppt_x</p:attrName>
                                        </p:attrNameLst>
                                      </p:cBhvr>
                                      <p:tavLst>
                                        <p:tav tm="0">
                                          <p:val>
                                            <p:strVal val="#ppt_x"/>
                                          </p:val>
                                        </p:tav>
                                        <p:tav tm="100000">
                                          <p:val>
                                            <p:strVal val="#ppt_x"/>
                                          </p:val>
                                        </p:tav>
                                      </p:tavLst>
                                    </p:anim>
                                    <p:anim calcmode="lin" valueType="num">
                                      <p:cBhvr>
                                        <p:cTn id="16" dur="2500" fill="hold"/>
                                        <p:tgtEl>
                                          <p:spTgt spid="6"/>
                                        </p:tgtEl>
                                        <p:attrNameLst>
                                          <p:attrName>ppt_y</p:attrName>
                                        </p:attrNameLst>
                                      </p:cBhvr>
                                      <p:tavLst>
                                        <p:tav tm="0">
                                          <p:val>
                                            <p:strVal val="#ppt_y+.1"/>
                                          </p:val>
                                        </p:tav>
                                        <p:tav tm="100000">
                                          <p:val>
                                            <p:strVal val="#ppt_y"/>
                                          </p:val>
                                        </p:tav>
                                      </p:tavLst>
                                    </p:anim>
                                  </p:childTnLst>
                                </p:cTn>
                              </p:par>
                            </p:childTnLst>
                          </p:cTn>
                        </p:par>
                        <p:par>
                          <p:cTn id="17" fill="hold">
                            <p:stCondLst>
                              <p:cond delay="25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500"/>
                                        <p:tgtEl>
                                          <p:spTgt spid="7"/>
                                        </p:tgtEl>
                                      </p:cBhvr>
                                    </p:animEffect>
                                    <p:anim calcmode="lin" valueType="num">
                                      <p:cBhvr>
                                        <p:cTn id="21" dur="2500" fill="hold"/>
                                        <p:tgtEl>
                                          <p:spTgt spid="7"/>
                                        </p:tgtEl>
                                        <p:attrNameLst>
                                          <p:attrName>ppt_x</p:attrName>
                                        </p:attrNameLst>
                                      </p:cBhvr>
                                      <p:tavLst>
                                        <p:tav tm="0">
                                          <p:val>
                                            <p:strVal val="#ppt_x"/>
                                          </p:val>
                                        </p:tav>
                                        <p:tav tm="100000">
                                          <p:val>
                                            <p:strVal val="#ppt_x"/>
                                          </p:val>
                                        </p:tav>
                                      </p:tavLst>
                                    </p:anim>
                                    <p:anim calcmode="lin" valueType="num">
                                      <p:cBhvr>
                                        <p:cTn id="22" dur="2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5C1C853C-405F-4146-BCE9-3490442D5652}"/>
              </a:ext>
            </a:extLst>
          </p:cNvPr>
          <p:cNvSpPr>
            <a:spLocks noGrp="1"/>
          </p:cNvSpPr>
          <p:nvPr>
            <p:ph type="subTitle" idx="1"/>
          </p:nvPr>
        </p:nvSpPr>
        <p:spPr>
          <a:xfrm>
            <a:off x="464185" y="685800"/>
            <a:ext cx="6499860" cy="597052"/>
          </a:xfrm>
        </p:spPr>
        <p:txBody>
          <a:bodyPr/>
          <a:lstStyle/>
          <a:p>
            <a:r>
              <a:rPr lang="sv-SE" sz="4600" b="1" dirty="0"/>
              <a:t>Barn &amp; Ungdomsdomare</a:t>
            </a:r>
          </a:p>
        </p:txBody>
      </p:sp>
      <p:sp>
        <p:nvSpPr>
          <p:cNvPr id="4" name="Explosion: 8 punkter 3">
            <a:extLst>
              <a:ext uri="{FF2B5EF4-FFF2-40B4-BE49-F238E27FC236}">
                <a16:creationId xmlns:a16="http://schemas.microsoft.com/office/drawing/2014/main" id="{A92847EA-9E21-4831-8CF4-28F950A58909}"/>
              </a:ext>
            </a:extLst>
          </p:cNvPr>
          <p:cNvSpPr/>
          <p:nvPr/>
        </p:nvSpPr>
        <p:spPr>
          <a:xfrm>
            <a:off x="7326630" y="685800"/>
            <a:ext cx="3268980" cy="2366010"/>
          </a:xfrm>
          <a:prstGeom prst="irregularSeal1">
            <a:avLst/>
          </a:prstGeom>
          <a:noFill/>
          <a:ln w="28575">
            <a:solidFill>
              <a:srgbClr val="74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000" dirty="0">
              <a:solidFill>
                <a:srgbClr val="C00000"/>
              </a:solidFill>
            </a:endParaRPr>
          </a:p>
        </p:txBody>
      </p:sp>
      <p:sp>
        <p:nvSpPr>
          <p:cNvPr id="5" name="textruta 4">
            <a:extLst>
              <a:ext uri="{FF2B5EF4-FFF2-40B4-BE49-F238E27FC236}">
                <a16:creationId xmlns:a16="http://schemas.microsoft.com/office/drawing/2014/main" id="{28C564E5-9263-4EB2-A392-5B32B3670C91}"/>
              </a:ext>
            </a:extLst>
          </p:cNvPr>
          <p:cNvSpPr txBox="1"/>
          <p:nvPr/>
        </p:nvSpPr>
        <p:spPr>
          <a:xfrm>
            <a:off x="481198" y="2084249"/>
            <a:ext cx="6664139" cy="4185761"/>
          </a:xfrm>
          <a:prstGeom prst="rect">
            <a:avLst/>
          </a:prstGeom>
          <a:noFill/>
        </p:spPr>
        <p:txBody>
          <a:bodyPr wrap="square" rtlCol="0">
            <a:spAutoFit/>
          </a:bodyPr>
          <a:lstStyle/>
          <a:p>
            <a:r>
              <a:rPr lang="sv-SE" sz="2800" dirty="0">
                <a:solidFill>
                  <a:srgbClr val="C00000"/>
                </a:solidFill>
              </a:rPr>
              <a:t>Föreningar med seriespelande lag i 9 mot 9 och 11 mot 11 ska anmäla 2-3 personer/lag till domarutbildning.</a:t>
            </a:r>
          </a:p>
          <a:p>
            <a:endParaRPr lang="sv-SE" sz="2800" dirty="0">
              <a:solidFill>
                <a:srgbClr val="C00000"/>
              </a:solidFill>
            </a:endParaRPr>
          </a:p>
          <a:p>
            <a:pPr marL="457200" indent="-457200">
              <a:buFont typeface="Arial" panose="020B0604020202020204" pitchFamily="34" charset="0"/>
              <a:buChar char="•"/>
            </a:pPr>
            <a:r>
              <a:rPr lang="sv-SE" sz="2800" dirty="0">
                <a:solidFill>
                  <a:srgbClr val="C00000"/>
                </a:solidFill>
              </a:rPr>
              <a:t>Digital utbildning</a:t>
            </a:r>
          </a:p>
          <a:p>
            <a:pPr marL="457200" indent="-457200">
              <a:buFont typeface="Arial" panose="020B0604020202020204" pitchFamily="34" charset="0"/>
              <a:buChar char="•"/>
            </a:pPr>
            <a:r>
              <a:rPr lang="sv-SE" sz="2800" dirty="0">
                <a:solidFill>
                  <a:srgbClr val="C00000"/>
                </a:solidFill>
              </a:rPr>
              <a:t>Centralt via Smålands FF</a:t>
            </a:r>
          </a:p>
          <a:p>
            <a:pPr marL="457200" indent="-457200">
              <a:buFont typeface="Arial" panose="020B0604020202020204" pitchFamily="34" charset="0"/>
              <a:buChar char="•"/>
            </a:pPr>
            <a:r>
              <a:rPr lang="sv-SE" sz="2800" dirty="0">
                <a:solidFill>
                  <a:srgbClr val="C00000"/>
                </a:solidFill>
              </a:rPr>
              <a:t>Kostnadsfri utbildning</a:t>
            </a:r>
            <a:br>
              <a:rPr lang="sv-SE" sz="2800" dirty="0">
                <a:solidFill>
                  <a:srgbClr val="C00000"/>
                </a:solidFill>
              </a:rPr>
            </a:br>
            <a:r>
              <a:rPr lang="sv-SE" sz="1400" dirty="0">
                <a:solidFill>
                  <a:srgbClr val="C00000"/>
                </a:solidFill>
              </a:rPr>
              <a:t>(inkl. spelregler för barn och ungdomsfotboll)</a:t>
            </a:r>
          </a:p>
          <a:p>
            <a:endParaRPr lang="sv-SE" sz="1400" dirty="0">
              <a:solidFill>
                <a:srgbClr val="C00000"/>
              </a:solidFill>
            </a:endParaRPr>
          </a:p>
          <a:p>
            <a:r>
              <a:rPr lang="sv-SE" sz="1400" dirty="0">
                <a:solidFill>
                  <a:srgbClr val="C00000"/>
                </a:solidFill>
              </a:rPr>
              <a:t>Mer information och aktuella utbildningstillfällen finns på </a:t>
            </a:r>
            <a:r>
              <a:rPr lang="sv-SE" sz="1400" dirty="0">
                <a:solidFill>
                  <a:srgbClr val="C00000"/>
                </a:solidFill>
                <a:hlinkClick r:id="rId3"/>
              </a:rPr>
              <a:t>www.smalandsfotbollen.se</a:t>
            </a:r>
            <a:endParaRPr lang="sv-SE" sz="1400" dirty="0">
              <a:solidFill>
                <a:srgbClr val="C00000"/>
              </a:solidFill>
            </a:endParaRPr>
          </a:p>
          <a:p>
            <a:endParaRPr lang="sv-SE" sz="2800" dirty="0">
              <a:solidFill>
                <a:srgbClr val="C00000"/>
              </a:solidFill>
            </a:endParaRPr>
          </a:p>
        </p:txBody>
      </p:sp>
      <p:sp>
        <p:nvSpPr>
          <p:cNvPr id="6" name="textruta 5">
            <a:extLst>
              <a:ext uri="{FF2B5EF4-FFF2-40B4-BE49-F238E27FC236}">
                <a16:creationId xmlns:a16="http://schemas.microsoft.com/office/drawing/2014/main" id="{C63E0283-F8C1-4D6F-83EF-240936DA05CF}"/>
              </a:ext>
            </a:extLst>
          </p:cNvPr>
          <p:cNvSpPr txBox="1"/>
          <p:nvPr/>
        </p:nvSpPr>
        <p:spPr>
          <a:xfrm>
            <a:off x="8469630" y="1684139"/>
            <a:ext cx="982980" cy="400110"/>
          </a:xfrm>
          <a:prstGeom prst="rect">
            <a:avLst/>
          </a:prstGeom>
          <a:noFill/>
        </p:spPr>
        <p:txBody>
          <a:bodyPr wrap="square" rtlCol="0">
            <a:spAutoFit/>
          </a:bodyPr>
          <a:lstStyle/>
          <a:p>
            <a:r>
              <a:rPr lang="sv-SE" sz="2000" b="1" dirty="0">
                <a:solidFill>
                  <a:srgbClr val="C00000"/>
                </a:solidFill>
              </a:rPr>
              <a:t>Nyhet !</a:t>
            </a:r>
          </a:p>
        </p:txBody>
      </p:sp>
      <p:sp>
        <p:nvSpPr>
          <p:cNvPr id="7" name="textruta 6">
            <a:extLst>
              <a:ext uri="{FF2B5EF4-FFF2-40B4-BE49-F238E27FC236}">
                <a16:creationId xmlns:a16="http://schemas.microsoft.com/office/drawing/2014/main" id="{197215C5-B7DC-471C-905F-723EA126ACEB}"/>
              </a:ext>
            </a:extLst>
          </p:cNvPr>
          <p:cNvSpPr txBox="1"/>
          <p:nvPr/>
        </p:nvSpPr>
        <p:spPr>
          <a:xfrm>
            <a:off x="80010" y="-262890"/>
            <a:ext cx="184731" cy="369332"/>
          </a:xfrm>
          <a:prstGeom prst="rect">
            <a:avLst/>
          </a:prstGeom>
          <a:noFill/>
        </p:spPr>
        <p:txBody>
          <a:bodyPr wrap="none" rtlCol="0">
            <a:spAutoFit/>
          </a:bodyPr>
          <a:lstStyle/>
          <a:p>
            <a:endParaRPr lang="sv-SE" dirty="0"/>
          </a:p>
        </p:txBody>
      </p:sp>
      <p:pic>
        <p:nvPicPr>
          <p:cNvPr id="2050" name="Picture 2">
            <a:extLst>
              <a:ext uri="{FF2B5EF4-FFF2-40B4-BE49-F238E27FC236}">
                <a16:creationId xmlns:a16="http://schemas.microsoft.com/office/drawing/2014/main" id="{D388E736-F3CE-4180-B791-4E240C00F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63795">
            <a:off x="8000085" y="3133888"/>
            <a:ext cx="2104903" cy="2940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20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anim calcmode="lin" valueType="num">
                                      <p:cBhvr>
                                        <p:cTn id="8" dur="2500" fill="hold"/>
                                        <p:tgtEl>
                                          <p:spTgt spid="4"/>
                                        </p:tgtEl>
                                        <p:attrNameLst>
                                          <p:attrName>ppt_x</p:attrName>
                                        </p:attrNameLst>
                                      </p:cBhvr>
                                      <p:tavLst>
                                        <p:tav tm="0">
                                          <p:val>
                                            <p:strVal val="#ppt_x"/>
                                          </p:val>
                                        </p:tav>
                                        <p:tav tm="100000">
                                          <p:val>
                                            <p:strVal val="#ppt_x"/>
                                          </p:val>
                                        </p:tav>
                                      </p:tavLst>
                                    </p:anim>
                                    <p:anim calcmode="lin" valueType="num">
                                      <p:cBhvr>
                                        <p:cTn id="9" dur="2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0"/>
                                        <p:tgtEl>
                                          <p:spTgt spid="6"/>
                                        </p:tgtEl>
                                      </p:cBhvr>
                                    </p:animEffect>
                                    <p:anim calcmode="lin" valueType="num">
                                      <p:cBhvr>
                                        <p:cTn id="13" dur="2500" fill="hold"/>
                                        <p:tgtEl>
                                          <p:spTgt spid="6"/>
                                        </p:tgtEl>
                                        <p:attrNameLst>
                                          <p:attrName>ppt_x</p:attrName>
                                        </p:attrNameLst>
                                      </p:cBhvr>
                                      <p:tavLst>
                                        <p:tav tm="0">
                                          <p:val>
                                            <p:strVal val="#ppt_x"/>
                                          </p:val>
                                        </p:tav>
                                        <p:tav tm="100000">
                                          <p:val>
                                            <p:strVal val="#ppt_x"/>
                                          </p:val>
                                        </p:tav>
                                      </p:tavLst>
                                    </p:anim>
                                    <p:anim calcmode="lin" valueType="num">
                                      <p:cBhvr>
                                        <p:cTn id="14" dur="2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2500"/>
                                        <p:tgtEl>
                                          <p:spTgt spid="5">
                                            <p:txEl>
                                              <p:pRg st="0" end="0"/>
                                            </p:txEl>
                                          </p:spTgt>
                                        </p:tgtEl>
                                      </p:cBhvr>
                                    </p:animEffect>
                                    <p:anim calcmode="lin" valueType="num">
                                      <p:cBhvr>
                                        <p:cTn id="20" dur="2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2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2500"/>
                                        <p:tgtEl>
                                          <p:spTgt spid="5">
                                            <p:txEl>
                                              <p:pRg st="2" end="2"/>
                                            </p:txEl>
                                          </p:spTgt>
                                        </p:tgtEl>
                                      </p:cBhvr>
                                    </p:animEffect>
                                    <p:anim calcmode="lin" valueType="num">
                                      <p:cBhvr>
                                        <p:cTn id="27" dur="2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2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100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1500"/>
                                        <p:tgtEl>
                                          <p:spTgt spid="5">
                                            <p:txEl>
                                              <p:pRg st="3" end="3"/>
                                            </p:txEl>
                                          </p:spTgt>
                                        </p:tgtEl>
                                      </p:cBhvr>
                                    </p:animEffect>
                                    <p:anim calcmode="lin" valueType="num">
                                      <p:cBhvr>
                                        <p:cTn id="33" dur="1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4" dur="1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nodeType="afterEffect">
                                  <p:stCondLst>
                                    <p:cond delay="100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1500"/>
                                        <p:tgtEl>
                                          <p:spTgt spid="5">
                                            <p:txEl>
                                              <p:pRg st="4" end="4"/>
                                            </p:txEl>
                                          </p:spTgt>
                                        </p:tgtEl>
                                      </p:cBhvr>
                                    </p:animEffect>
                                    <p:anim calcmode="lin" valueType="num">
                                      <p:cBhvr>
                                        <p:cTn id="39" dur="1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0" dur="1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7500"/>
                            </p:stCondLst>
                            <p:childTnLst>
                              <p:par>
                                <p:cTn id="42" presetID="42" presetClass="entr" presetSubtype="0" fill="hold" nodeType="afterEffect">
                                  <p:stCondLst>
                                    <p:cond delay="100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fade">
                                      <p:cBhvr>
                                        <p:cTn id="44" dur="1500"/>
                                        <p:tgtEl>
                                          <p:spTgt spid="5">
                                            <p:txEl>
                                              <p:pRg st="6" end="6"/>
                                            </p:txEl>
                                          </p:spTgt>
                                        </p:tgtEl>
                                      </p:cBhvr>
                                    </p:animEffect>
                                    <p:anim calcmode="lin" valueType="num">
                                      <p:cBhvr>
                                        <p:cTn id="45" dur="15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6" dur="15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0"/>
                            </p:stCondLst>
                            <p:childTnLst>
                              <p:par>
                                <p:cTn id="48" presetID="42" presetClass="entr" presetSubtype="0" fill="hold" nodeType="afterEffect">
                                  <p:stCondLst>
                                    <p:cond delay="1000"/>
                                  </p:stCondLst>
                                  <p:childTnLst>
                                    <p:set>
                                      <p:cBhvr>
                                        <p:cTn id="49" dur="1" fill="hold">
                                          <p:stCondLst>
                                            <p:cond delay="0"/>
                                          </p:stCondLst>
                                        </p:cTn>
                                        <p:tgtEl>
                                          <p:spTgt spid="2050"/>
                                        </p:tgtEl>
                                        <p:attrNameLst>
                                          <p:attrName>style.visibility</p:attrName>
                                        </p:attrNameLst>
                                      </p:cBhvr>
                                      <p:to>
                                        <p:strVal val="visible"/>
                                      </p:to>
                                    </p:set>
                                    <p:animEffect transition="in" filter="fade">
                                      <p:cBhvr>
                                        <p:cTn id="50" dur="1500"/>
                                        <p:tgtEl>
                                          <p:spTgt spid="2050"/>
                                        </p:tgtEl>
                                      </p:cBhvr>
                                    </p:animEffect>
                                    <p:anim calcmode="lin" valueType="num">
                                      <p:cBhvr>
                                        <p:cTn id="51" dur="1500" fill="hold"/>
                                        <p:tgtEl>
                                          <p:spTgt spid="2050"/>
                                        </p:tgtEl>
                                        <p:attrNameLst>
                                          <p:attrName>ppt_x</p:attrName>
                                        </p:attrNameLst>
                                      </p:cBhvr>
                                      <p:tavLst>
                                        <p:tav tm="0">
                                          <p:val>
                                            <p:strVal val="#ppt_x"/>
                                          </p:val>
                                        </p:tav>
                                        <p:tav tm="100000">
                                          <p:val>
                                            <p:strVal val="#ppt_x"/>
                                          </p:val>
                                        </p:tav>
                                      </p:tavLst>
                                    </p:anim>
                                    <p:anim calcmode="lin" valueType="num">
                                      <p:cBhvr>
                                        <p:cTn id="52" dur="15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7DEE05CA-9B41-4D67-8667-F2A5B4A730DD}"/>
              </a:ext>
            </a:extLst>
          </p:cNvPr>
          <p:cNvSpPr>
            <a:spLocks noGrp="1"/>
          </p:cNvSpPr>
          <p:nvPr>
            <p:ph type="subTitle" idx="1"/>
          </p:nvPr>
        </p:nvSpPr>
        <p:spPr>
          <a:xfrm>
            <a:off x="1273978" y="682562"/>
            <a:ext cx="9644044" cy="597052"/>
          </a:xfrm>
        </p:spPr>
        <p:txBody>
          <a:bodyPr/>
          <a:lstStyle/>
          <a:p>
            <a:pPr algn="ctr"/>
            <a:r>
              <a:rPr lang="sv-SE" sz="4600" b="1" dirty="0"/>
              <a:t>Barn- och ungdomsfotboll 2021 </a:t>
            </a:r>
          </a:p>
        </p:txBody>
      </p:sp>
      <p:sp>
        <p:nvSpPr>
          <p:cNvPr id="3" name="Rubrik 2">
            <a:extLst>
              <a:ext uri="{FF2B5EF4-FFF2-40B4-BE49-F238E27FC236}">
                <a16:creationId xmlns:a16="http://schemas.microsoft.com/office/drawing/2014/main" id="{EF2B4047-F0B9-4D1D-9CC2-D39759CDBFD8}"/>
              </a:ext>
            </a:extLst>
          </p:cNvPr>
          <p:cNvSpPr>
            <a:spLocks noGrp="1"/>
          </p:cNvSpPr>
          <p:nvPr>
            <p:ph type="ctrTitle"/>
          </p:nvPr>
        </p:nvSpPr>
        <p:spPr>
          <a:xfrm>
            <a:off x="4328414" y="1258295"/>
            <a:ext cx="6400345" cy="1536700"/>
          </a:xfrm>
        </p:spPr>
        <p:txBody>
          <a:bodyPr/>
          <a:lstStyle/>
          <a:p>
            <a:pPr marL="540385">
              <a:lnSpc>
                <a:spcPct val="115000"/>
              </a:lnSpc>
              <a:spcAft>
                <a:spcPts val="1000"/>
              </a:spcAft>
              <a:tabLst>
                <a:tab pos="540385" algn="l"/>
              </a:tabLst>
            </a:pPr>
            <a:br>
              <a:rPr lang="sv-SE" sz="3200" dirty="0">
                <a:solidFill>
                  <a:schemeClr val="tx1"/>
                </a:solidFill>
              </a:rPr>
            </a:br>
            <a:r>
              <a:rPr lang="sv-SE" sz="1400" b="0" u="sng" dirty="0">
                <a:solidFill>
                  <a:schemeClr val="tx1"/>
                </a:solidFill>
                <a:latin typeface="+mn-lt"/>
              </a:rPr>
              <a:t>5 kap. 16 §    Bestraffningar</a:t>
            </a:r>
            <a:br>
              <a:rPr lang="sv-SE" sz="800" dirty="0">
                <a:solidFill>
                  <a:schemeClr val="tx1"/>
                </a:solidFill>
              </a:rPr>
            </a:br>
            <a:r>
              <a:rPr lang="sv-SE" sz="1400" b="0" dirty="0">
                <a:solidFill>
                  <a:schemeClr val="tx1"/>
                </a:solidFill>
                <a:latin typeface="+mn-lt"/>
              </a:rPr>
              <a:t>Ledare, tränare eller annan funktionär som ådrar sig tre varningar i olika matcher i samma tävling ska stå över i samma tävlings nästkommande match som personen är behörig att delta i, om inte annat följer av 16-20 §§. Motsvarande gäller därefter varje gång ledare, tränare eller annan funktionär ådragit sig tre varningar.</a:t>
            </a:r>
            <a:r>
              <a:rPr lang="sv-SE" sz="1400" b="0" dirty="0">
                <a:solidFill>
                  <a:schemeClr val="tx1"/>
                </a:solidFill>
                <a:effectLst/>
                <a:latin typeface="+mn-lt"/>
                <a:ea typeface="Calibri" panose="020F0502020204030204" pitchFamily="34" charset="0"/>
                <a:cs typeface="Times New Roman" panose="02020603050405020304" pitchFamily="18" charset="0"/>
              </a:rPr>
              <a:t> </a:t>
            </a:r>
            <a:endParaRPr lang="sv-SE" sz="2800" b="0" dirty="0"/>
          </a:p>
        </p:txBody>
      </p:sp>
      <p:sp>
        <p:nvSpPr>
          <p:cNvPr id="4" name="textruta 3">
            <a:extLst>
              <a:ext uri="{FF2B5EF4-FFF2-40B4-BE49-F238E27FC236}">
                <a16:creationId xmlns:a16="http://schemas.microsoft.com/office/drawing/2014/main" id="{BB2D929E-890B-43F2-85EC-F94801555F1C}"/>
              </a:ext>
            </a:extLst>
          </p:cNvPr>
          <p:cNvSpPr txBox="1"/>
          <p:nvPr/>
        </p:nvSpPr>
        <p:spPr>
          <a:xfrm>
            <a:off x="877077" y="3837992"/>
            <a:ext cx="184731" cy="369332"/>
          </a:xfrm>
          <a:prstGeom prst="rect">
            <a:avLst/>
          </a:prstGeom>
          <a:noFill/>
        </p:spPr>
        <p:txBody>
          <a:bodyPr wrap="none" rtlCol="0">
            <a:spAutoFit/>
          </a:bodyPr>
          <a:lstStyle/>
          <a:p>
            <a:endParaRPr lang="sv-SE" dirty="0"/>
          </a:p>
        </p:txBody>
      </p:sp>
      <p:sp>
        <p:nvSpPr>
          <p:cNvPr id="7" name="textruta 6">
            <a:extLst>
              <a:ext uri="{FF2B5EF4-FFF2-40B4-BE49-F238E27FC236}">
                <a16:creationId xmlns:a16="http://schemas.microsoft.com/office/drawing/2014/main" id="{771D84D3-164A-4174-B7FB-0224C561C1FF}"/>
              </a:ext>
            </a:extLst>
          </p:cNvPr>
          <p:cNvSpPr txBox="1"/>
          <p:nvPr/>
        </p:nvSpPr>
        <p:spPr>
          <a:xfrm>
            <a:off x="4883150" y="3489478"/>
            <a:ext cx="6299200" cy="954107"/>
          </a:xfrm>
          <a:prstGeom prst="rect">
            <a:avLst/>
          </a:prstGeom>
          <a:noFill/>
        </p:spPr>
        <p:txBody>
          <a:bodyPr wrap="square">
            <a:spAutoFit/>
          </a:bodyPr>
          <a:lstStyle/>
          <a:p>
            <a:r>
              <a:rPr lang="sv-SE" sz="1400" u="sng" dirty="0">
                <a:effectLst/>
                <a:ea typeface="Calibri" panose="020F0502020204030204" pitchFamily="34" charset="0"/>
                <a:cs typeface="Times New Roman" panose="02020603050405020304" pitchFamily="18" charset="0"/>
              </a:rPr>
              <a:t>4 kap 2 § 	Spelares behörighet att delta i match</a:t>
            </a:r>
          </a:p>
          <a:p>
            <a:r>
              <a:rPr lang="sv-SE" sz="1400" dirty="0">
                <a:effectLst/>
                <a:latin typeface="+mn-lt"/>
                <a:ea typeface="Calibri" panose="020F0502020204030204" pitchFamily="34" charset="0"/>
                <a:cs typeface="Times New Roman" panose="02020603050405020304" pitchFamily="18" charset="0"/>
              </a:rPr>
              <a:t>Herr- och pojkspelare får inte delta i dam- och flicklag. I av SDF anordnade tävlingar för spelare t.o.m. 12 år får dock pojkspelare delta i flicklag. SDF får meddela bestämmelser vad avser mixade lag. </a:t>
            </a:r>
            <a:endParaRPr lang="sv-SE" sz="1400" dirty="0"/>
          </a:p>
        </p:txBody>
      </p:sp>
      <p:sp>
        <p:nvSpPr>
          <p:cNvPr id="8" name="textruta 7">
            <a:extLst>
              <a:ext uri="{FF2B5EF4-FFF2-40B4-BE49-F238E27FC236}">
                <a16:creationId xmlns:a16="http://schemas.microsoft.com/office/drawing/2014/main" id="{030D4F19-FC85-47CB-ADF2-CD19B63CED5C}"/>
              </a:ext>
            </a:extLst>
          </p:cNvPr>
          <p:cNvSpPr txBox="1"/>
          <p:nvPr/>
        </p:nvSpPr>
        <p:spPr>
          <a:xfrm>
            <a:off x="565927" y="2091360"/>
            <a:ext cx="3059940" cy="369332"/>
          </a:xfrm>
          <a:prstGeom prst="rect">
            <a:avLst/>
          </a:prstGeom>
          <a:noFill/>
        </p:spPr>
        <p:txBody>
          <a:bodyPr wrap="none" rtlCol="0">
            <a:spAutoFit/>
          </a:bodyPr>
          <a:lstStyle/>
          <a:p>
            <a:r>
              <a:rPr lang="sv-SE" dirty="0">
                <a:solidFill>
                  <a:srgbClr val="C00000"/>
                </a:solidFill>
              </a:rPr>
              <a:t>Nyheter Tävlingsbestämmelser</a:t>
            </a:r>
          </a:p>
        </p:txBody>
      </p:sp>
      <p:sp>
        <p:nvSpPr>
          <p:cNvPr id="9" name="textruta 8">
            <a:extLst>
              <a:ext uri="{FF2B5EF4-FFF2-40B4-BE49-F238E27FC236}">
                <a16:creationId xmlns:a16="http://schemas.microsoft.com/office/drawing/2014/main" id="{81F4184B-6864-4ADE-92F7-1A8DB421A559}"/>
              </a:ext>
            </a:extLst>
          </p:cNvPr>
          <p:cNvSpPr txBox="1"/>
          <p:nvPr/>
        </p:nvSpPr>
        <p:spPr>
          <a:xfrm>
            <a:off x="565927" y="2595344"/>
            <a:ext cx="2533835" cy="369332"/>
          </a:xfrm>
          <a:prstGeom prst="rect">
            <a:avLst/>
          </a:prstGeom>
          <a:noFill/>
        </p:spPr>
        <p:txBody>
          <a:bodyPr wrap="none" rtlCol="0">
            <a:spAutoFit/>
          </a:bodyPr>
          <a:lstStyle/>
          <a:p>
            <a:r>
              <a:rPr lang="sv-SE" dirty="0"/>
              <a:t>Nya nationella spelformer</a:t>
            </a:r>
          </a:p>
        </p:txBody>
      </p:sp>
      <p:sp>
        <p:nvSpPr>
          <p:cNvPr id="10" name="textruta 9">
            <a:extLst>
              <a:ext uri="{FF2B5EF4-FFF2-40B4-BE49-F238E27FC236}">
                <a16:creationId xmlns:a16="http://schemas.microsoft.com/office/drawing/2014/main" id="{476EDB8F-85F8-4C9F-8A2B-5B7F47CB152E}"/>
              </a:ext>
            </a:extLst>
          </p:cNvPr>
          <p:cNvSpPr txBox="1"/>
          <p:nvPr/>
        </p:nvSpPr>
        <p:spPr>
          <a:xfrm>
            <a:off x="565926" y="3099328"/>
            <a:ext cx="3019801" cy="369332"/>
          </a:xfrm>
          <a:prstGeom prst="rect">
            <a:avLst/>
          </a:prstGeom>
          <a:noFill/>
        </p:spPr>
        <p:txBody>
          <a:bodyPr wrap="none" rtlCol="0">
            <a:spAutoFit/>
          </a:bodyPr>
          <a:lstStyle/>
          <a:p>
            <a:r>
              <a:rPr lang="sv-SE" dirty="0"/>
              <a:t>Dispenser i Smålandsfotbollen</a:t>
            </a:r>
          </a:p>
        </p:txBody>
      </p:sp>
      <p:sp>
        <p:nvSpPr>
          <p:cNvPr id="11" name="textruta 10">
            <a:extLst>
              <a:ext uri="{FF2B5EF4-FFF2-40B4-BE49-F238E27FC236}">
                <a16:creationId xmlns:a16="http://schemas.microsoft.com/office/drawing/2014/main" id="{BED9A22A-DABA-454C-A163-C26F9FF69083}"/>
              </a:ext>
            </a:extLst>
          </p:cNvPr>
          <p:cNvSpPr txBox="1"/>
          <p:nvPr/>
        </p:nvSpPr>
        <p:spPr>
          <a:xfrm>
            <a:off x="565925" y="3603312"/>
            <a:ext cx="2312877" cy="369332"/>
          </a:xfrm>
          <a:prstGeom prst="rect">
            <a:avLst/>
          </a:prstGeom>
          <a:noFill/>
        </p:spPr>
        <p:txBody>
          <a:bodyPr wrap="none" rtlCol="0">
            <a:spAutoFit/>
          </a:bodyPr>
          <a:lstStyle/>
          <a:p>
            <a:r>
              <a:rPr lang="sv-SE" dirty="0"/>
              <a:t>Matchrapporter digitalt</a:t>
            </a:r>
          </a:p>
        </p:txBody>
      </p:sp>
      <p:cxnSp>
        <p:nvCxnSpPr>
          <p:cNvPr id="13" name="Rak koppling 12">
            <a:extLst>
              <a:ext uri="{FF2B5EF4-FFF2-40B4-BE49-F238E27FC236}">
                <a16:creationId xmlns:a16="http://schemas.microsoft.com/office/drawing/2014/main" id="{9CFCF0CB-B55D-4EAC-AF4C-BEFF8EE63D73}"/>
              </a:ext>
            </a:extLst>
          </p:cNvPr>
          <p:cNvCxnSpPr/>
          <p:nvPr/>
        </p:nvCxnSpPr>
        <p:spPr>
          <a:xfrm>
            <a:off x="3835400" y="1949450"/>
            <a:ext cx="0" cy="3606800"/>
          </a:xfrm>
          <a:prstGeom prst="line">
            <a:avLst/>
          </a:prstGeom>
        </p:spPr>
        <p:style>
          <a:lnRef idx="2">
            <a:schemeClr val="dk1"/>
          </a:lnRef>
          <a:fillRef idx="0">
            <a:schemeClr val="dk1"/>
          </a:fillRef>
          <a:effectRef idx="1">
            <a:schemeClr val="dk1"/>
          </a:effectRef>
          <a:fontRef idx="minor">
            <a:schemeClr val="tx1"/>
          </a:fontRef>
        </p:style>
      </p:cxnSp>
      <p:sp>
        <p:nvSpPr>
          <p:cNvPr id="12" name="textruta 11">
            <a:extLst>
              <a:ext uri="{FF2B5EF4-FFF2-40B4-BE49-F238E27FC236}">
                <a16:creationId xmlns:a16="http://schemas.microsoft.com/office/drawing/2014/main" id="{F953C583-B516-4964-933A-4159518CF214}"/>
              </a:ext>
            </a:extLst>
          </p:cNvPr>
          <p:cNvSpPr txBox="1"/>
          <p:nvPr/>
        </p:nvSpPr>
        <p:spPr>
          <a:xfrm>
            <a:off x="4883150" y="4587991"/>
            <a:ext cx="6299200" cy="954107"/>
          </a:xfrm>
          <a:prstGeom prst="rect">
            <a:avLst/>
          </a:prstGeom>
          <a:noFill/>
        </p:spPr>
        <p:txBody>
          <a:bodyPr wrap="square">
            <a:spAutoFit/>
          </a:bodyPr>
          <a:lstStyle/>
          <a:p>
            <a:r>
              <a:rPr lang="sv-SE" sz="1400" u="sng" dirty="0"/>
              <a:t>3 kap. 7 §   (tidigare 8 §) </a:t>
            </a:r>
          </a:p>
          <a:p>
            <a:r>
              <a:rPr lang="sv-SE" sz="1400" dirty="0"/>
              <a:t>I paragrafen har förtydligats att professionellt spelaravtal får ingås först när spelaren fyllt 15 år. Samtidigt införs en ny bestämmelse enligt vilken förhandling om sådant avtal får ske fr.o.m. att spelaren är 14,5 år gammal.</a:t>
            </a:r>
          </a:p>
        </p:txBody>
      </p:sp>
      <p:sp>
        <p:nvSpPr>
          <p:cNvPr id="14" name="textruta 13">
            <a:extLst>
              <a:ext uri="{FF2B5EF4-FFF2-40B4-BE49-F238E27FC236}">
                <a16:creationId xmlns:a16="http://schemas.microsoft.com/office/drawing/2014/main" id="{8F9576FA-50E4-4012-9C11-BB4358BD0BEC}"/>
              </a:ext>
            </a:extLst>
          </p:cNvPr>
          <p:cNvSpPr txBox="1"/>
          <p:nvPr/>
        </p:nvSpPr>
        <p:spPr>
          <a:xfrm>
            <a:off x="565924" y="4090726"/>
            <a:ext cx="1830501" cy="369332"/>
          </a:xfrm>
          <a:prstGeom prst="rect">
            <a:avLst/>
          </a:prstGeom>
          <a:noFill/>
        </p:spPr>
        <p:txBody>
          <a:bodyPr wrap="none" rtlCol="0">
            <a:spAutoFit/>
          </a:bodyPr>
          <a:lstStyle/>
          <a:p>
            <a:r>
              <a:rPr lang="sv-SE" dirty="0"/>
              <a:t>Pandemi / nuläge</a:t>
            </a:r>
          </a:p>
        </p:txBody>
      </p:sp>
    </p:spTree>
    <p:extLst>
      <p:ext uri="{BB962C8B-B14F-4D97-AF65-F5344CB8AC3E}">
        <p14:creationId xmlns:p14="http://schemas.microsoft.com/office/powerpoint/2010/main" val="228968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P spid="11" grpId="0"/>
      <p:bldP spid="12"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7DEE05CA-9B41-4D67-8667-F2A5B4A730DD}"/>
              </a:ext>
            </a:extLst>
          </p:cNvPr>
          <p:cNvSpPr>
            <a:spLocks noGrp="1"/>
          </p:cNvSpPr>
          <p:nvPr>
            <p:ph type="subTitle" idx="1"/>
          </p:nvPr>
        </p:nvSpPr>
        <p:spPr>
          <a:xfrm>
            <a:off x="1273978" y="682562"/>
            <a:ext cx="9644044" cy="597052"/>
          </a:xfrm>
        </p:spPr>
        <p:txBody>
          <a:bodyPr/>
          <a:lstStyle/>
          <a:p>
            <a:pPr algn="ctr"/>
            <a:r>
              <a:rPr lang="sv-SE" sz="4600" b="1" dirty="0"/>
              <a:t>Barn- och ungdomsfotboll 2021 </a:t>
            </a:r>
          </a:p>
        </p:txBody>
      </p:sp>
      <p:sp>
        <p:nvSpPr>
          <p:cNvPr id="4" name="textruta 3">
            <a:extLst>
              <a:ext uri="{FF2B5EF4-FFF2-40B4-BE49-F238E27FC236}">
                <a16:creationId xmlns:a16="http://schemas.microsoft.com/office/drawing/2014/main" id="{BB2D929E-890B-43F2-85EC-F94801555F1C}"/>
              </a:ext>
            </a:extLst>
          </p:cNvPr>
          <p:cNvSpPr txBox="1"/>
          <p:nvPr/>
        </p:nvSpPr>
        <p:spPr>
          <a:xfrm>
            <a:off x="877077" y="3837992"/>
            <a:ext cx="184731" cy="369332"/>
          </a:xfrm>
          <a:prstGeom prst="rect">
            <a:avLst/>
          </a:prstGeom>
          <a:noFill/>
        </p:spPr>
        <p:txBody>
          <a:bodyPr wrap="none" rtlCol="0">
            <a:spAutoFit/>
          </a:bodyPr>
          <a:lstStyle/>
          <a:p>
            <a:endParaRPr lang="sv-SE" dirty="0"/>
          </a:p>
        </p:txBody>
      </p:sp>
      <p:sp>
        <p:nvSpPr>
          <p:cNvPr id="8" name="textruta 7">
            <a:extLst>
              <a:ext uri="{FF2B5EF4-FFF2-40B4-BE49-F238E27FC236}">
                <a16:creationId xmlns:a16="http://schemas.microsoft.com/office/drawing/2014/main" id="{030D4F19-FC85-47CB-ADF2-CD19B63CED5C}"/>
              </a:ext>
            </a:extLst>
          </p:cNvPr>
          <p:cNvSpPr txBox="1"/>
          <p:nvPr/>
        </p:nvSpPr>
        <p:spPr>
          <a:xfrm>
            <a:off x="565927" y="2091360"/>
            <a:ext cx="3059940" cy="369332"/>
          </a:xfrm>
          <a:prstGeom prst="rect">
            <a:avLst/>
          </a:prstGeom>
          <a:noFill/>
        </p:spPr>
        <p:txBody>
          <a:bodyPr wrap="none" rtlCol="0">
            <a:spAutoFit/>
          </a:bodyPr>
          <a:lstStyle/>
          <a:p>
            <a:r>
              <a:rPr lang="sv-SE" dirty="0"/>
              <a:t>Nyheter Tävlingsbestämmelser</a:t>
            </a:r>
          </a:p>
        </p:txBody>
      </p:sp>
      <p:sp>
        <p:nvSpPr>
          <p:cNvPr id="9" name="textruta 8">
            <a:extLst>
              <a:ext uri="{FF2B5EF4-FFF2-40B4-BE49-F238E27FC236}">
                <a16:creationId xmlns:a16="http://schemas.microsoft.com/office/drawing/2014/main" id="{81F4184B-6864-4ADE-92F7-1A8DB421A559}"/>
              </a:ext>
            </a:extLst>
          </p:cNvPr>
          <p:cNvSpPr txBox="1"/>
          <p:nvPr/>
        </p:nvSpPr>
        <p:spPr>
          <a:xfrm>
            <a:off x="565927" y="2595344"/>
            <a:ext cx="2613985" cy="369332"/>
          </a:xfrm>
          <a:prstGeom prst="rect">
            <a:avLst/>
          </a:prstGeom>
          <a:noFill/>
        </p:spPr>
        <p:txBody>
          <a:bodyPr wrap="none" rtlCol="0">
            <a:spAutoFit/>
          </a:bodyPr>
          <a:lstStyle/>
          <a:p>
            <a:r>
              <a:rPr lang="sv-SE" dirty="0">
                <a:solidFill>
                  <a:srgbClr val="C00000"/>
                </a:solidFill>
              </a:rPr>
              <a:t>Nya nationella spelformer</a:t>
            </a:r>
          </a:p>
        </p:txBody>
      </p:sp>
      <p:sp>
        <p:nvSpPr>
          <p:cNvPr id="10" name="textruta 9">
            <a:extLst>
              <a:ext uri="{FF2B5EF4-FFF2-40B4-BE49-F238E27FC236}">
                <a16:creationId xmlns:a16="http://schemas.microsoft.com/office/drawing/2014/main" id="{476EDB8F-85F8-4C9F-8A2B-5B7F47CB152E}"/>
              </a:ext>
            </a:extLst>
          </p:cNvPr>
          <p:cNvSpPr txBox="1"/>
          <p:nvPr/>
        </p:nvSpPr>
        <p:spPr>
          <a:xfrm>
            <a:off x="565926" y="3099328"/>
            <a:ext cx="3019801" cy="369332"/>
          </a:xfrm>
          <a:prstGeom prst="rect">
            <a:avLst/>
          </a:prstGeom>
          <a:noFill/>
        </p:spPr>
        <p:txBody>
          <a:bodyPr wrap="none" rtlCol="0">
            <a:spAutoFit/>
          </a:bodyPr>
          <a:lstStyle/>
          <a:p>
            <a:r>
              <a:rPr lang="sv-SE" dirty="0"/>
              <a:t>Dispenser i Smålandsfotbollen</a:t>
            </a:r>
          </a:p>
        </p:txBody>
      </p:sp>
      <p:sp>
        <p:nvSpPr>
          <p:cNvPr id="11" name="textruta 10">
            <a:extLst>
              <a:ext uri="{FF2B5EF4-FFF2-40B4-BE49-F238E27FC236}">
                <a16:creationId xmlns:a16="http://schemas.microsoft.com/office/drawing/2014/main" id="{BED9A22A-DABA-454C-A163-C26F9FF69083}"/>
              </a:ext>
            </a:extLst>
          </p:cNvPr>
          <p:cNvSpPr txBox="1"/>
          <p:nvPr/>
        </p:nvSpPr>
        <p:spPr>
          <a:xfrm>
            <a:off x="565925" y="3603312"/>
            <a:ext cx="2312877" cy="369332"/>
          </a:xfrm>
          <a:prstGeom prst="rect">
            <a:avLst/>
          </a:prstGeom>
          <a:noFill/>
        </p:spPr>
        <p:txBody>
          <a:bodyPr wrap="none" rtlCol="0">
            <a:spAutoFit/>
          </a:bodyPr>
          <a:lstStyle/>
          <a:p>
            <a:r>
              <a:rPr lang="sv-SE" dirty="0"/>
              <a:t>Matchrapporter digitalt</a:t>
            </a:r>
          </a:p>
        </p:txBody>
      </p:sp>
      <p:cxnSp>
        <p:nvCxnSpPr>
          <p:cNvPr id="13" name="Rak koppling 12">
            <a:extLst>
              <a:ext uri="{FF2B5EF4-FFF2-40B4-BE49-F238E27FC236}">
                <a16:creationId xmlns:a16="http://schemas.microsoft.com/office/drawing/2014/main" id="{9CFCF0CB-B55D-4EAC-AF4C-BEFF8EE63D73}"/>
              </a:ext>
            </a:extLst>
          </p:cNvPr>
          <p:cNvCxnSpPr/>
          <p:nvPr/>
        </p:nvCxnSpPr>
        <p:spPr>
          <a:xfrm>
            <a:off x="3835400" y="1949450"/>
            <a:ext cx="0" cy="3606800"/>
          </a:xfrm>
          <a:prstGeom prst="line">
            <a:avLst/>
          </a:prstGeom>
        </p:spPr>
        <p:style>
          <a:lnRef idx="2">
            <a:schemeClr val="dk1"/>
          </a:lnRef>
          <a:fillRef idx="0">
            <a:schemeClr val="dk1"/>
          </a:fillRef>
          <a:effectRef idx="1">
            <a:schemeClr val="dk1"/>
          </a:effectRef>
          <a:fontRef idx="minor">
            <a:schemeClr val="tx1"/>
          </a:fontRef>
        </p:style>
      </p:cxnSp>
      <p:pic>
        <p:nvPicPr>
          <p:cNvPr id="1026" name="Picture 2" descr="Bildresultat för nya nationella spelformer">
            <a:extLst>
              <a:ext uri="{FF2B5EF4-FFF2-40B4-BE49-F238E27FC236}">
                <a16:creationId xmlns:a16="http://schemas.microsoft.com/office/drawing/2014/main" id="{7017BCEE-D48B-4890-8BE0-96CFA677B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4340" y="1755078"/>
            <a:ext cx="3487234" cy="1848234"/>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524DA399-C57B-41B2-8510-32FB223FDACB}"/>
              </a:ext>
            </a:extLst>
          </p:cNvPr>
          <p:cNvSpPr txBox="1"/>
          <p:nvPr/>
        </p:nvSpPr>
        <p:spPr>
          <a:xfrm>
            <a:off x="4091525" y="1662308"/>
            <a:ext cx="3771981" cy="2677656"/>
          </a:xfrm>
          <a:prstGeom prst="rect">
            <a:avLst/>
          </a:prstGeom>
          <a:noFill/>
        </p:spPr>
        <p:txBody>
          <a:bodyPr wrap="square" rtlCol="0">
            <a:spAutoFit/>
          </a:bodyPr>
          <a:lstStyle/>
          <a:p>
            <a:pPr algn="just"/>
            <a:r>
              <a:rPr lang="sv-SE" sz="1400" b="0" i="0" dirty="0">
                <a:solidFill>
                  <a:srgbClr val="1D1D1D"/>
                </a:solidFill>
                <a:effectLst/>
                <a:latin typeface="StagSans"/>
              </a:rPr>
              <a:t>De nationellt gällande spelformerna handlar övergripande om att skapa förutsättningar för ett långsiktigt idrottande. De är framtagna genom forskning och av experter för att främja barn och ungdomars lärande, sett ur deras egna perspektiv och på deras villkor - för barnens bästa helt enkelt. </a:t>
            </a:r>
          </a:p>
          <a:p>
            <a:pPr algn="just"/>
            <a:endParaRPr lang="sv-SE" sz="1400" dirty="0">
              <a:solidFill>
                <a:srgbClr val="1D1D1D"/>
              </a:solidFill>
              <a:latin typeface="StagSans"/>
            </a:endParaRPr>
          </a:p>
          <a:p>
            <a:pPr algn="just"/>
            <a:r>
              <a:rPr lang="sv-SE" sz="1400" dirty="0"/>
              <a:t>Vår rekommendation är att anmäla sig till den åldersklass laget tillhör och inte hoppa över spelformer och anmäla sig </a:t>
            </a:r>
            <a:r>
              <a:rPr lang="sv-SE" sz="1400" i="1" dirty="0"/>
              <a:t>uppåt</a:t>
            </a:r>
            <a:r>
              <a:rPr lang="sv-SE" sz="1400" dirty="0"/>
              <a:t>.</a:t>
            </a:r>
          </a:p>
          <a:p>
            <a:pPr algn="just"/>
            <a:endParaRPr lang="sv-SE" sz="1400" dirty="0"/>
          </a:p>
        </p:txBody>
      </p:sp>
      <p:pic>
        <p:nvPicPr>
          <p:cNvPr id="6" name="Bildobjekt 5" descr="En bild som visar bord&#10;&#10;Automatiskt genererad beskrivning">
            <a:extLst>
              <a:ext uri="{FF2B5EF4-FFF2-40B4-BE49-F238E27FC236}">
                <a16:creationId xmlns:a16="http://schemas.microsoft.com/office/drawing/2014/main" id="{01BFA505-D41C-44D8-8BD0-AE70A3A3FB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1579" y="4563684"/>
            <a:ext cx="4424702" cy="1630456"/>
          </a:xfrm>
          <a:prstGeom prst="rect">
            <a:avLst/>
          </a:prstGeom>
        </p:spPr>
      </p:pic>
      <p:sp>
        <p:nvSpPr>
          <p:cNvPr id="7" name="textruta 6">
            <a:extLst>
              <a:ext uri="{FF2B5EF4-FFF2-40B4-BE49-F238E27FC236}">
                <a16:creationId xmlns:a16="http://schemas.microsoft.com/office/drawing/2014/main" id="{2E4CA43A-6FD2-4A83-A969-DEA9DD2EE56C}"/>
              </a:ext>
            </a:extLst>
          </p:cNvPr>
          <p:cNvSpPr txBox="1"/>
          <p:nvPr/>
        </p:nvSpPr>
        <p:spPr>
          <a:xfrm>
            <a:off x="7784699" y="4048486"/>
            <a:ext cx="1119281" cy="369332"/>
          </a:xfrm>
          <a:prstGeom prst="rect">
            <a:avLst/>
          </a:prstGeom>
          <a:noFill/>
        </p:spPr>
        <p:txBody>
          <a:bodyPr wrap="none" rtlCol="0">
            <a:spAutoFit/>
          </a:bodyPr>
          <a:lstStyle/>
          <a:p>
            <a:r>
              <a:rPr lang="sv-SE" dirty="0"/>
              <a:t>Stor/Liten?</a:t>
            </a:r>
          </a:p>
        </p:txBody>
      </p:sp>
      <p:sp>
        <p:nvSpPr>
          <p:cNvPr id="14" name="textruta 13">
            <a:extLst>
              <a:ext uri="{FF2B5EF4-FFF2-40B4-BE49-F238E27FC236}">
                <a16:creationId xmlns:a16="http://schemas.microsoft.com/office/drawing/2014/main" id="{4EE14E5E-2BB1-4CBE-AF7D-33947D2FD28B}"/>
              </a:ext>
            </a:extLst>
          </p:cNvPr>
          <p:cNvSpPr txBox="1"/>
          <p:nvPr/>
        </p:nvSpPr>
        <p:spPr>
          <a:xfrm>
            <a:off x="8392003" y="4533456"/>
            <a:ext cx="3557389" cy="1815882"/>
          </a:xfrm>
          <a:prstGeom prst="rect">
            <a:avLst/>
          </a:prstGeom>
          <a:noFill/>
        </p:spPr>
        <p:txBody>
          <a:bodyPr wrap="square" rtlCol="0">
            <a:spAutoFit/>
          </a:bodyPr>
          <a:lstStyle/>
          <a:p>
            <a:pPr algn="just"/>
            <a:r>
              <a:rPr lang="sv-SE" sz="1400" b="0" i="0" dirty="0">
                <a:solidFill>
                  <a:srgbClr val="1D1D1D"/>
                </a:solidFill>
                <a:effectLst/>
                <a:latin typeface="StagSans"/>
              </a:rPr>
              <a:t>Följ de rekommendationer som finns i den utsträckning ni kan för barnens bästa. </a:t>
            </a:r>
            <a:r>
              <a:rPr lang="sv-SE" sz="1400" dirty="0">
                <a:solidFill>
                  <a:srgbClr val="1D1D1D"/>
                </a:solidFill>
                <a:latin typeface="StagSans"/>
              </a:rPr>
              <a:t>9 mot 9 kan exempelvis spelas med antingen stora eller mindre mått. Har ni möjlighet att spela den mindre varianten för de yngre är det bra.</a:t>
            </a:r>
          </a:p>
          <a:p>
            <a:pPr algn="just"/>
            <a:endParaRPr lang="sv-SE" sz="1400" dirty="0">
              <a:solidFill>
                <a:srgbClr val="1D1D1D"/>
              </a:solidFill>
              <a:latin typeface="StagSans"/>
            </a:endParaRPr>
          </a:p>
          <a:p>
            <a:pPr algn="just"/>
            <a:r>
              <a:rPr lang="sv-SE" sz="1400" dirty="0">
                <a:solidFill>
                  <a:srgbClr val="1D1D1D"/>
                </a:solidFill>
                <a:latin typeface="StagSans"/>
              </a:rPr>
              <a:t>Det ska inte ses som konstigt om ett lag följer rekommendationer för spelformen.</a:t>
            </a:r>
          </a:p>
        </p:txBody>
      </p:sp>
      <p:sp>
        <p:nvSpPr>
          <p:cNvPr id="12" name="textruta 11">
            <a:extLst>
              <a:ext uri="{FF2B5EF4-FFF2-40B4-BE49-F238E27FC236}">
                <a16:creationId xmlns:a16="http://schemas.microsoft.com/office/drawing/2014/main" id="{1232809F-A55A-4928-A082-46AE2C7CF4CA}"/>
              </a:ext>
            </a:extLst>
          </p:cNvPr>
          <p:cNvSpPr txBox="1"/>
          <p:nvPr/>
        </p:nvSpPr>
        <p:spPr>
          <a:xfrm>
            <a:off x="6907099" y="5247969"/>
            <a:ext cx="1001749" cy="276999"/>
          </a:xfrm>
          <a:prstGeom prst="rect">
            <a:avLst/>
          </a:prstGeom>
          <a:noFill/>
        </p:spPr>
        <p:txBody>
          <a:bodyPr wrap="none" rtlCol="0">
            <a:spAutoFit/>
          </a:bodyPr>
          <a:lstStyle/>
          <a:p>
            <a:r>
              <a:rPr lang="sv-SE" sz="1200" dirty="0">
                <a:solidFill>
                  <a:srgbClr val="FF0000"/>
                </a:solidFill>
              </a:rPr>
              <a:t>710</a:t>
            </a:r>
            <a:r>
              <a:rPr lang="sv-SE" sz="1200" b="0" i="0" dirty="0">
                <a:solidFill>
                  <a:srgbClr val="FF0000"/>
                </a:solidFill>
                <a:effectLst/>
              </a:rPr>
              <a:t>m² större</a:t>
            </a:r>
            <a:endParaRPr lang="sv-SE" sz="1200" dirty="0">
              <a:solidFill>
                <a:srgbClr val="FF0000"/>
              </a:solidFill>
            </a:endParaRPr>
          </a:p>
        </p:txBody>
      </p:sp>
      <p:sp>
        <p:nvSpPr>
          <p:cNvPr id="15" name="textruta 14">
            <a:extLst>
              <a:ext uri="{FF2B5EF4-FFF2-40B4-BE49-F238E27FC236}">
                <a16:creationId xmlns:a16="http://schemas.microsoft.com/office/drawing/2014/main" id="{43916AF8-BBA0-49E1-9DCD-7DF224C1EE23}"/>
              </a:ext>
            </a:extLst>
          </p:cNvPr>
          <p:cNvSpPr txBox="1"/>
          <p:nvPr/>
        </p:nvSpPr>
        <p:spPr>
          <a:xfrm>
            <a:off x="565924" y="4090726"/>
            <a:ext cx="1830501" cy="369332"/>
          </a:xfrm>
          <a:prstGeom prst="rect">
            <a:avLst/>
          </a:prstGeom>
          <a:noFill/>
        </p:spPr>
        <p:txBody>
          <a:bodyPr wrap="none" rtlCol="0">
            <a:spAutoFit/>
          </a:bodyPr>
          <a:lstStyle/>
          <a:p>
            <a:r>
              <a:rPr lang="sv-SE" dirty="0"/>
              <a:t>Pandemi / nuläge</a:t>
            </a:r>
          </a:p>
        </p:txBody>
      </p:sp>
    </p:spTree>
    <p:extLst>
      <p:ext uri="{BB962C8B-B14F-4D97-AF65-F5344CB8AC3E}">
        <p14:creationId xmlns:p14="http://schemas.microsoft.com/office/powerpoint/2010/main" val="23159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3" grpId="0"/>
      <p:bldP spid="7" grpId="0"/>
      <p:bldP spid="14"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7DEE05CA-9B41-4D67-8667-F2A5B4A730DD}"/>
              </a:ext>
            </a:extLst>
          </p:cNvPr>
          <p:cNvSpPr>
            <a:spLocks noGrp="1"/>
          </p:cNvSpPr>
          <p:nvPr>
            <p:ph type="subTitle" idx="1"/>
          </p:nvPr>
        </p:nvSpPr>
        <p:spPr>
          <a:xfrm>
            <a:off x="1273978" y="682562"/>
            <a:ext cx="9644044" cy="597052"/>
          </a:xfrm>
        </p:spPr>
        <p:txBody>
          <a:bodyPr/>
          <a:lstStyle/>
          <a:p>
            <a:pPr algn="ctr"/>
            <a:r>
              <a:rPr lang="sv-SE" sz="4600" b="1" dirty="0"/>
              <a:t>Barn- och ungdomsfotboll 2021 </a:t>
            </a:r>
          </a:p>
        </p:txBody>
      </p:sp>
      <p:sp>
        <p:nvSpPr>
          <p:cNvPr id="4" name="textruta 3">
            <a:extLst>
              <a:ext uri="{FF2B5EF4-FFF2-40B4-BE49-F238E27FC236}">
                <a16:creationId xmlns:a16="http://schemas.microsoft.com/office/drawing/2014/main" id="{BB2D929E-890B-43F2-85EC-F94801555F1C}"/>
              </a:ext>
            </a:extLst>
          </p:cNvPr>
          <p:cNvSpPr txBox="1"/>
          <p:nvPr/>
        </p:nvSpPr>
        <p:spPr>
          <a:xfrm>
            <a:off x="877077" y="3837992"/>
            <a:ext cx="184731" cy="369332"/>
          </a:xfrm>
          <a:prstGeom prst="rect">
            <a:avLst/>
          </a:prstGeom>
          <a:noFill/>
        </p:spPr>
        <p:txBody>
          <a:bodyPr wrap="none" rtlCol="0">
            <a:spAutoFit/>
          </a:bodyPr>
          <a:lstStyle/>
          <a:p>
            <a:endParaRPr lang="sv-SE" dirty="0"/>
          </a:p>
        </p:txBody>
      </p:sp>
      <p:sp>
        <p:nvSpPr>
          <p:cNvPr id="8" name="textruta 7">
            <a:extLst>
              <a:ext uri="{FF2B5EF4-FFF2-40B4-BE49-F238E27FC236}">
                <a16:creationId xmlns:a16="http://schemas.microsoft.com/office/drawing/2014/main" id="{030D4F19-FC85-47CB-ADF2-CD19B63CED5C}"/>
              </a:ext>
            </a:extLst>
          </p:cNvPr>
          <p:cNvSpPr txBox="1"/>
          <p:nvPr/>
        </p:nvSpPr>
        <p:spPr>
          <a:xfrm>
            <a:off x="565927" y="2091360"/>
            <a:ext cx="3059940" cy="369332"/>
          </a:xfrm>
          <a:prstGeom prst="rect">
            <a:avLst/>
          </a:prstGeom>
          <a:noFill/>
        </p:spPr>
        <p:txBody>
          <a:bodyPr wrap="none" rtlCol="0">
            <a:spAutoFit/>
          </a:bodyPr>
          <a:lstStyle/>
          <a:p>
            <a:r>
              <a:rPr lang="sv-SE" dirty="0"/>
              <a:t>Nyheter Tävlingsbestämmelser</a:t>
            </a:r>
          </a:p>
        </p:txBody>
      </p:sp>
      <p:sp>
        <p:nvSpPr>
          <p:cNvPr id="9" name="textruta 8">
            <a:extLst>
              <a:ext uri="{FF2B5EF4-FFF2-40B4-BE49-F238E27FC236}">
                <a16:creationId xmlns:a16="http://schemas.microsoft.com/office/drawing/2014/main" id="{81F4184B-6864-4ADE-92F7-1A8DB421A559}"/>
              </a:ext>
            </a:extLst>
          </p:cNvPr>
          <p:cNvSpPr txBox="1"/>
          <p:nvPr/>
        </p:nvSpPr>
        <p:spPr>
          <a:xfrm>
            <a:off x="565927" y="2595344"/>
            <a:ext cx="2533835" cy="369332"/>
          </a:xfrm>
          <a:prstGeom prst="rect">
            <a:avLst/>
          </a:prstGeom>
          <a:noFill/>
        </p:spPr>
        <p:txBody>
          <a:bodyPr wrap="none" rtlCol="0">
            <a:spAutoFit/>
          </a:bodyPr>
          <a:lstStyle/>
          <a:p>
            <a:r>
              <a:rPr lang="sv-SE" dirty="0"/>
              <a:t>Nya nationella spelformer</a:t>
            </a:r>
          </a:p>
        </p:txBody>
      </p:sp>
      <p:sp>
        <p:nvSpPr>
          <p:cNvPr id="10" name="textruta 9">
            <a:extLst>
              <a:ext uri="{FF2B5EF4-FFF2-40B4-BE49-F238E27FC236}">
                <a16:creationId xmlns:a16="http://schemas.microsoft.com/office/drawing/2014/main" id="{476EDB8F-85F8-4C9F-8A2B-5B7F47CB152E}"/>
              </a:ext>
            </a:extLst>
          </p:cNvPr>
          <p:cNvSpPr txBox="1"/>
          <p:nvPr/>
        </p:nvSpPr>
        <p:spPr>
          <a:xfrm>
            <a:off x="565926" y="3099328"/>
            <a:ext cx="3019801" cy="369332"/>
          </a:xfrm>
          <a:prstGeom prst="rect">
            <a:avLst/>
          </a:prstGeom>
          <a:noFill/>
        </p:spPr>
        <p:txBody>
          <a:bodyPr wrap="none" rtlCol="0">
            <a:spAutoFit/>
          </a:bodyPr>
          <a:lstStyle/>
          <a:p>
            <a:r>
              <a:rPr lang="sv-SE" dirty="0">
                <a:solidFill>
                  <a:srgbClr val="C00000"/>
                </a:solidFill>
              </a:rPr>
              <a:t>Dispenser i Smålandsfotbollen</a:t>
            </a:r>
          </a:p>
        </p:txBody>
      </p:sp>
      <p:sp>
        <p:nvSpPr>
          <p:cNvPr id="11" name="textruta 10">
            <a:extLst>
              <a:ext uri="{FF2B5EF4-FFF2-40B4-BE49-F238E27FC236}">
                <a16:creationId xmlns:a16="http://schemas.microsoft.com/office/drawing/2014/main" id="{BED9A22A-DABA-454C-A163-C26F9FF69083}"/>
              </a:ext>
            </a:extLst>
          </p:cNvPr>
          <p:cNvSpPr txBox="1"/>
          <p:nvPr/>
        </p:nvSpPr>
        <p:spPr>
          <a:xfrm>
            <a:off x="565925" y="3603312"/>
            <a:ext cx="2312877" cy="369332"/>
          </a:xfrm>
          <a:prstGeom prst="rect">
            <a:avLst/>
          </a:prstGeom>
          <a:noFill/>
        </p:spPr>
        <p:txBody>
          <a:bodyPr wrap="none" rtlCol="0">
            <a:spAutoFit/>
          </a:bodyPr>
          <a:lstStyle/>
          <a:p>
            <a:r>
              <a:rPr lang="sv-SE" dirty="0"/>
              <a:t>Matchrapporter digitalt</a:t>
            </a:r>
          </a:p>
        </p:txBody>
      </p:sp>
      <p:cxnSp>
        <p:nvCxnSpPr>
          <p:cNvPr id="13" name="Rak koppling 12">
            <a:extLst>
              <a:ext uri="{FF2B5EF4-FFF2-40B4-BE49-F238E27FC236}">
                <a16:creationId xmlns:a16="http://schemas.microsoft.com/office/drawing/2014/main" id="{9CFCF0CB-B55D-4EAC-AF4C-BEFF8EE63D73}"/>
              </a:ext>
            </a:extLst>
          </p:cNvPr>
          <p:cNvCxnSpPr/>
          <p:nvPr/>
        </p:nvCxnSpPr>
        <p:spPr>
          <a:xfrm>
            <a:off x="3835400" y="1949450"/>
            <a:ext cx="0" cy="3606800"/>
          </a:xfrm>
          <a:prstGeom prst="line">
            <a:avLst/>
          </a:prstGeom>
        </p:spPr>
        <p:style>
          <a:lnRef idx="2">
            <a:schemeClr val="dk1"/>
          </a:lnRef>
          <a:fillRef idx="0">
            <a:schemeClr val="dk1"/>
          </a:fillRef>
          <a:effectRef idx="1">
            <a:schemeClr val="dk1"/>
          </a:effectRef>
          <a:fontRef idx="minor">
            <a:schemeClr val="tx1"/>
          </a:fontRef>
        </p:style>
      </p:cxnSp>
      <p:sp>
        <p:nvSpPr>
          <p:cNvPr id="12" name="textruta 11">
            <a:extLst>
              <a:ext uri="{FF2B5EF4-FFF2-40B4-BE49-F238E27FC236}">
                <a16:creationId xmlns:a16="http://schemas.microsoft.com/office/drawing/2014/main" id="{040D2EB8-2D5C-4218-8361-40279D0DDFA4}"/>
              </a:ext>
            </a:extLst>
          </p:cNvPr>
          <p:cNvSpPr txBox="1"/>
          <p:nvPr/>
        </p:nvSpPr>
        <p:spPr>
          <a:xfrm>
            <a:off x="5733270" y="2932843"/>
            <a:ext cx="4124527" cy="369332"/>
          </a:xfrm>
          <a:prstGeom prst="rect">
            <a:avLst/>
          </a:prstGeom>
          <a:noFill/>
        </p:spPr>
        <p:txBody>
          <a:bodyPr wrap="none" rtlCol="0">
            <a:spAutoFit/>
          </a:bodyPr>
          <a:lstStyle/>
          <a:p>
            <a:r>
              <a:rPr lang="sv-SE" u="sng" dirty="0"/>
              <a:t>Åldersdispens för spel med extra överårig:</a:t>
            </a:r>
          </a:p>
        </p:txBody>
      </p:sp>
      <p:sp>
        <p:nvSpPr>
          <p:cNvPr id="14" name="textruta 13">
            <a:extLst>
              <a:ext uri="{FF2B5EF4-FFF2-40B4-BE49-F238E27FC236}">
                <a16:creationId xmlns:a16="http://schemas.microsoft.com/office/drawing/2014/main" id="{DA3B5818-ACFA-4340-89B9-A3CE78FE3703}"/>
              </a:ext>
            </a:extLst>
          </p:cNvPr>
          <p:cNvSpPr txBox="1"/>
          <p:nvPr/>
        </p:nvSpPr>
        <p:spPr>
          <a:xfrm>
            <a:off x="3958019" y="3393116"/>
            <a:ext cx="8176047" cy="1077218"/>
          </a:xfrm>
          <a:prstGeom prst="rect">
            <a:avLst/>
          </a:prstGeom>
          <a:noFill/>
        </p:spPr>
        <p:txBody>
          <a:bodyPr wrap="square" rtlCol="0">
            <a:spAutoFit/>
          </a:bodyPr>
          <a:lstStyle/>
          <a:p>
            <a:r>
              <a:rPr lang="sv-SE" sz="1600" b="0" i="0" dirty="0">
                <a:solidFill>
                  <a:srgbClr val="202124"/>
                </a:solidFill>
                <a:effectLst/>
              </a:rPr>
              <a:t>Ytterligare dispens kan endast ges i undantagsfall. Exempel på dessa är:</a:t>
            </a:r>
            <a:br>
              <a:rPr lang="sv-SE" sz="1600" dirty="0"/>
            </a:br>
            <a:r>
              <a:rPr lang="sv-SE" sz="1600" b="0" i="0" dirty="0">
                <a:solidFill>
                  <a:srgbClr val="202124"/>
                </a:solidFill>
                <a:effectLst/>
              </a:rPr>
              <a:t>- Psykiska/fysiska/sociala skäl. Ansökan ska då alltid </a:t>
            </a:r>
            <a:r>
              <a:rPr lang="sv-SE" sz="1600" dirty="0">
                <a:solidFill>
                  <a:srgbClr val="202124"/>
                </a:solidFill>
              </a:rPr>
              <a:t>innehålla in</a:t>
            </a:r>
            <a:r>
              <a:rPr lang="sv-SE" sz="1600" b="0" i="0" dirty="0">
                <a:solidFill>
                  <a:srgbClr val="202124"/>
                </a:solidFill>
                <a:effectLst/>
              </a:rPr>
              <a:t>tyg från sjukvårds-/skolpersonal.</a:t>
            </a:r>
            <a:br>
              <a:rPr lang="sv-SE" sz="1600" dirty="0"/>
            </a:br>
            <a:r>
              <a:rPr lang="sv-SE" sz="1600" b="0" i="0" dirty="0">
                <a:solidFill>
                  <a:srgbClr val="202124"/>
                </a:solidFill>
                <a:effectLst/>
              </a:rPr>
              <a:t>- Om föreningen anmält ett eller max två lag till seriespel (2 pojklag/2 flicklag) eller om man    behöver fyra åldersklasser eller fler för att få ihop till ett lag. </a:t>
            </a:r>
            <a:endParaRPr lang="sv-SE" sz="1600" dirty="0"/>
          </a:p>
        </p:txBody>
      </p:sp>
      <p:sp>
        <p:nvSpPr>
          <p:cNvPr id="15" name="textruta 14">
            <a:extLst>
              <a:ext uri="{FF2B5EF4-FFF2-40B4-BE49-F238E27FC236}">
                <a16:creationId xmlns:a16="http://schemas.microsoft.com/office/drawing/2014/main" id="{243599B9-9FAA-4FBF-BBEA-8658EC714646}"/>
              </a:ext>
            </a:extLst>
          </p:cNvPr>
          <p:cNvSpPr txBox="1"/>
          <p:nvPr/>
        </p:nvSpPr>
        <p:spPr>
          <a:xfrm>
            <a:off x="4046086" y="1903788"/>
            <a:ext cx="7828169" cy="646331"/>
          </a:xfrm>
          <a:prstGeom prst="rect">
            <a:avLst/>
          </a:prstGeom>
          <a:noFill/>
        </p:spPr>
        <p:txBody>
          <a:bodyPr wrap="none" rtlCol="0">
            <a:spAutoFit/>
          </a:bodyPr>
          <a:lstStyle/>
          <a:p>
            <a:r>
              <a:rPr lang="sv-SE" dirty="0"/>
              <a:t>I all barn- och ungdomsfotboll i Småland är det tillåtet att använda två ett år äldre</a:t>
            </a:r>
          </a:p>
          <a:p>
            <a:r>
              <a:rPr lang="sv-SE" dirty="0"/>
              <a:t>per match enligt den generella dispens som finns.</a:t>
            </a:r>
          </a:p>
        </p:txBody>
      </p:sp>
      <p:sp>
        <p:nvSpPr>
          <p:cNvPr id="6" name="textruta 5">
            <a:extLst>
              <a:ext uri="{FF2B5EF4-FFF2-40B4-BE49-F238E27FC236}">
                <a16:creationId xmlns:a16="http://schemas.microsoft.com/office/drawing/2014/main" id="{F6A35DC3-F75A-4A45-9982-18AA494C236A}"/>
              </a:ext>
            </a:extLst>
          </p:cNvPr>
          <p:cNvSpPr txBox="1"/>
          <p:nvPr/>
        </p:nvSpPr>
        <p:spPr>
          <a:xfrm>
            <a:off x="5088958" y="5140751"/>
            <a:ext cx="2871212" cy="830997"/>
          </a:xfrm>
          <a:prstGeom prst="rect">
            <a:avLst/>
          </a:prstGeom>
          <a:noFill/>
        </p:spPr>
        <p:txBody>
          <a:bodyPr wrap="square" rtlCol="0">
            <a:spAutoFit/>
          </a:bodyPr>
          <a:lstStyle/>
          <a:p>
            <a:r>
              <a:rPr lang="sv-SE" sz="1600" dirty="0"/>
              <a:t>Alla dispensansökningar sker via</a:t>
            </a:r>
          </a:p>
          <a:p>
            <a:r>
              <a:rPr lang="sv-SE" sz="1600" dirty="0"/>
              <a:t>webbformulär på vår hemsida och hanteras en gång per vecka.</a:t>
            </a:r>
          </a:p>
        </p:txBody>
      </p:sp>
      <p:sp>
        <p:nvSpPr>
          <p:cNvPr id="16" name="textruta 15">
            <a:extLst>
              <a:ext uri="{FF2B5EF4-FFF2-40B4-BE49-F238E27FC236}">
                <a16:creationId xmlns:a16="http://schemas.microsoft.com/office/drawing/2014/main" id="{0308705E-2C0D-4D85-A747-A191AECA0197}"/>
              </a:ext>
            </a:extLst>
          </p:cNvPr>
          <p:cNvSpPr txBox="1"/>
          <p:nvPr/>
        </p:nvSpPr>
        <p:spPr>
          <a:xfrm>
            <a:off x="565924" y="4090726"/>
            <a:ext cx="1830501" cy="369332"/>
          </a:xfrm>
          <a:prstGeom prst="rect">
            <a:avLst/>
          </a:prstGeom>
          <a:noFill/>
        </p:spPr>
        <p:txBody>
          <a:bodyPr wrap="none" rtlCol="0">
            <a:spAutoFit/>
          </a:bodyPr>
          <a:lstStyle/>
          <a:p>
            <a:r>
              <a:rPr lang="sv-SE" dirty="0"/>
              <a:t>Pandemi / nuläge</a:t>
            </a:r>
          </a:p>
        </p:txBody>
      </p:sp>
      <p:pic>
        <p:nvPicPr>
          <p:cNvPr id="17" name="Bildobjekt 16">
            <a:extLst>
              <a:ext uri="{FF2B5EF4-FFF2-40B4-BE49-F238E27FC236}">
                <a16:creationId xmlns:a16="http://schemas.microsoft.com/office/drawing/2014/main" id="{B33114CD-C2DB-4178-BD33-94F2AA812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4905" y="4580577"/>
            <a:ext cx="2694261" cy="2115832"/>
          </a:xfrm>
          <a:prstGeom prst="rect">
            <a:avLst/>
          </a:prstGeom>
        </p:spPr>
      </p:pic>
    </p:spTree>
    <p:extLst>
      <p:ext uri="{BB962C8B-B14F-4D97-AF65-F5344CB8AC3E}">
        <p14:creationId xmlns:p14="http://schemas.microsoft.com/office/powerpoint/2010/main" val="185520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4" grpId="0"/>
      <p:bldP spid="15" grpId="0"/>
      <p:bldP spid="6"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7DEE05CA-9B41-4D67-8667-F2A5B4A730DD}"/>
              </a:ext>
            </a:extLst>
          </p:cNvPr>
          <p:cNvSpPr>
            <a:spLocks noGrp="1"/>
          </p:cNvSpPr>
          <p:nvPr>
            <p:ph type="subTitle" idx="1"/>
          </p:nvPr>
        </p:nvSpPr>
        <p:spPr>
          <a:xfrm>
            <a:off x="1273978" y="682562"/>
            <a:ext cx="9644044" cy="597052"/>
          </a:xfrm>
        </p:spPr>
        <p:txBody>
          <a:bodyPr/>
          <a:lstStyle/>
          <a:p>
            <a:pPr algn="ctr"/>
            <a:r>
              <a:rPr lang="sv-SE" sz="4600" b="1" dirty="0"/>
              <a:t>Barn- och ungdomsfotboll 2021 </a:t>
            </a:r>
          </a:p>
        </p:txBody>
      </p:sp>
      <p:sp>
        <p:nvSpPr>
          <p:cNvPr id="4" name="textruta 3">
            <a:extLst>
              <a:ext uri="{FF2B5EF4-FFF2-40B4-BE49-F238E27FC236}">
                <a16:creationId xmlns:a16="http://schemas.microsoft.com/office/drawing/2014/main" id="{BB2D929E-890B-43F2-85EC-F94801555F1C}"/>
              </a:ext>
            </a:extLst>
          </p:cNvPr>
          <p:cNvSpPr txBox="1"/>
          <p:nvPr/>
        </p:nvSpPr>
        <p:spPr>
          <a:xfrm>
            <a:off x="877077" y="3837992"/>
            <a:ext cx="184731" cy="369332"/>
          </a:xfrm>
          <a:prstGeom prst="rect">
            <a:avLst/>
          </a:prstGeom>
          <a:noFill/>
        </p:spPr>
        <p:txBody>
          <a:bodyPr wrap="none" rtlCol="0">
            <a:spAutoFit/>
          </a:bodyPr>
          <a:lstStyle/>
          <a:p>
            <a:endParaRPr lang="sv-SE" dirty="0"/>
          </a:p>
        </p:txBody>
      </p:sp>
      <p:sp>
        <p:nvSpPr>
          <p:cNvPr id="8" name="textruta 7">
            <a:extLst>
              <a:ext uri="{FF2B5EF4-FFF2-40B4-BE49-F238E27FC236}">
                <a16:creationId xmlns:a16="http://schemas.microsoft.com/office/drawing/2014/main" id="{030D4F19-FC85-47CB-ADF2-CD19B63CED5C}"/>
              </a:ext>
            </a:extLst>
          </p:cNvPr>
          <p:cNvSpPr txBox="1"/>
          <p:nvPr/>
        </p:nvSpPr>
        <p:spPr>
          <a:xfrm>
            <a:off x="565927" y="2091360"/>
            <a:ext cx="3059940" cy="369332"/>
          </a:xfrm>
          <a:prstGeom prst="rect">
            <a:avLst/>
          </a:prstGeom>
          <a:noFill/>
        </p:spPr>
        <p:txBody>
          <a:bodyPr wrap="none" rtlCol="0">
            <a:spAutoFit/>
          </a:bodyPr>
          <a:lstStyle/>
          <a:p>
            <a:r>
              <a:rPr lang="sv-SE" dirty="0"/>
              <a:t>Nyheter Tävlingsbestämmelser</a:t>
            </a:r>
          </a:p>
        </p:txBody>
      </p:sp>
      <p:sp>
        <p:nvSpPr>
          <p:cNvPr id="9" name="textruta 8">
            <a:extLst>
              <a:ext uri="{FF2B5EF4-FFF2-40B4-BE49-F238E27FC236}">
                <a16:creationId xmlns:a16="http://schemas.microsoft.com/office/drawing/2014/main" id="{81F4184B-6864-4ADE-92F7-1A8DB421A559}"/>
              </a:ext>
            </a:extLst>
          </p:cNvPr>
          <p:cNvSpPr txBox="1"/>
          <p:nvPr/>
        </p:nvSpPr>
        <p:spPr>
          <a:xfrm>
            <a:off x="565927" y="2595344"/>
            <a:ext cx="2533835" cy="369332"/>
          </a:xfrm>
          <a:prstGeom prst="rect">
            <a:avLst/>
          </a:prstGeom>
          <a:noFill/>
        </p:spPr>
        <p:txBody>
          <a:bodyPr wrap="none" rtlCol="0">
            <a:spAutoFit/>
          </a:bodyPr>
          <a:lstStyle/>
          <a:p>
            <a:r>
              <a:rPr lang="sv-SE" dirty="0"/>
              <a:t>Nya nationella spelformer</a:t>
            </a:r>
          </a:p>
        </p:txBody>
      </p:sp>
      <p:sp>
        <p:nvSpPr>
          <p:cNvPr id="10" name="textruta 9">
            <a:extLst>
              <a:ext uri="{FF2B5EF4-FFF2-40B4-BE49-F238E27FC236}">
                <a16:creationId xmlns:a16="http://schemas.microsoft.com/office/drawing/2014/main" id="{476EDB8F-85F8-4C9F-8A2B-5B7F47CB152E}"/>
              </a:ext>
            </a:extLst>
          </p:cNvPr>
          <p:cNvSpPr txBox="1"/>
          <p:nvPr/>
        </p:nvSpPr>
        <p:spPr>
          <a:xfrm>
            <a:off x="565926" y="3099328"/>
            <a:ext cx="3019801" cy="369332"/>
          </a:xfrm>
          <a:prstGeom prst="rect">
            <a:avLst/>
          </a:prstGeom>
          <a:noFill/>
        </p:spPr>
        <p:txBody>
          <a:bodyPr wrap="none" rtlCol="0">
            <a:spAutoFit/>
          </a:bodyPr>
          <a:lstStyle/>
          <a:p>
            <a:r>
              <a:rPr lang="sv-SE" dirty="0"/>
              <a:t>Dispenser i Smålandsfotbollen</a:t>
            </a:r>
          </a:p>
        </p:txBody>
      </p:sp>
      <p:sp>
        <p:nvSpPr>
          <p:cNvPr id="11" name="textruta 10">
            <a:extLst>
              <a:ext uri="{FF2B5EF4-FFF2-40B4-BE49-F238E27FC236}">
                <a16:creationId xmlns:a16="http://schemas.microsoft.com/office/drawing/2014/main" id="{BED9A22A-DABA-454C-A163-C26F9FF69083}"/>
              </a:ext>
            </a:extLst>
          </p:cNvPr>
          <p:cNvSpPr txBox="1"/>
          <p:nvPr/>
        </p:nvSpPr>
        <p:spPr>
          <a:xfrm>
            <a:off x="565925" y="3603312"/>
            <a:ext cx="2389821" cy="369332"/>
          </a:xfrm>
          <a:prstGeom prst="rect">
            <a:avLst/>
          </a:prstGeom>
          <a:noFill/>
        </p:spPr>
        <p:txBody>
          <a:bodyPr wrap="none" rtlCol="0">
            <a:spAutoFit/>
          </a:bodyPr>
          <a:lstStyle/>
          <a:p>
            <a:r>
              <a:rPr lang="sv-SE" dirty="0">
                <a:solidFill>
                  <a:srgbClr val="C00000"/>
                </a:solidFill>
              </a:rPr>
              <a:t>Matchrapporter digitalt</a:t>
            </a:r>
          </a:p>
        </p:txBody>
      </p:sp>
      <p:cxnSp>
        <p:nvCxnSpPr>
          <p:cNvPr id="13" name="Rak koppling 12">
            <a:extLst>
              <a:ext uri="{FF2B5EF4-FFF2-40B4-BE49-F238E27FC236}">
                <a16:creationId xmlns:a16="http://schemas.microsoft.com/office/drawing/2014/main" id="{9CFCF0CB-B55D-4EAC-AF4C-BEFF8EE63D73}"/>
              </a:ext>
            </a:extLst>
          </p:cNvPr>
          <p:cNvCxnSpPr/>
          <p:nvPr/>
        </p:nvCxnSpPr>
        <p:spPr>
          <a:xfrm>
            <a:off x="3835400" y="1949450"/>
            <a:ext cx="0" cy="3606800"/>
          </a:xfrm>
          <a:prstGeom prst="line">
            <a:avLst/>
          </a:prstGeom>
        </p:spPr>
        <p:style>
          <a:lnRef idx="2">
            <a:schemeClr val="dk1"/>
          </a:lnRef>
          <a:fillRef idx="0">
            <a:schemeClr val="dk1"/>
          </a:fillRef>
          <a:effectRef idx="1">
            <a:schemeClr val="dk1"/>
          </a:effectRef>
          <a:fontRef idx="minor">
            <a:schemeClr val="tx1"/>
          </a:fontRef>
        </p:style>
      </p:cxnSp>
      <p:sp>
        <p:nvSpPr>
          <p:cNvPr id="3" name="textruta 2">
            <a:extLst>
              <a:ext uri="{FF2B5EF4-FFF2-40B4-BE49-F238E27FC236}">
                <a16:creationId xmlns:a16="http://schemas.microsoft.com/office/drawing/2014/main" id="{ADDA999F-20D1-4457-AA37-BB4FB850DD66}"/>
              </a:ext>
            </a:extLst>
          </p:cNvPr>
          <p:cNvSpPr txBox="1"/>
          <p:nvPr/>
        </p:nvSpPr>
        <p:spPr>
          <a:xfrm>
            <a:off x="4254639" y="1905864"/>
            <a:ext cx="7362290" cy="369332"/>
          </a:xfrm>
          <a:prstGeom prst="rect">
            <a:avLst/>
          </a:prstGeom>
          <a:noFill/>
        </p:spPr>
        <p:txBody>
          <a:bodyPr wrap="square" rtlCol="0">
            <a:spAutoFit/>
          </a:bodyPr>
          <a:lstStyle/>
          <a:p>
            <a:pPr algn="ctr"/>
            <a:r>
              <a:rPr lang="sv-SE" b="1" u="sng" dirty="0"/>
              <a:t>Resultat ska rapporteras in från och med 10 år och uppåt.</a:t>
            </a:r>
          </a:p>
          <a:p>
            <a:pPr algn="ctr"/>
            <a:endParaRPr lang="sv-SE" b="1" u="sng" dirty="0"/>
          </a:p>
        </p:txBody>
      </p:sp>
      <p:sp>
        <p:nvSpPr>
          <p:cNvPr id="5" name="textruta 4">
            <a:extLst>
              <a:ext uri="{FF2B5EF4-FFF2-40B4-BE49-F238E27FC236}">
                <a16:creationId xmlns:a16="http://schemas.microsoft.com/office/drawing/2014/main" id="{7D3728B9-157B-425B-821C-A398E8B84607}"/>
              </a:ext>
            </a:extLst>
          </p:cNvPr>
          <p:cNvSpPr txBox="1"/>
          <p:nvPr/>
        </p:nvSpPr>
        <p:spPr>
          <a:xfrm>
            <a:off x="4373941" y="2275304"/>
            <a:ext cx="7362286" cy="523220"/>
          </a:xfrm>
          <a:prstGeom prst="rect">
            <a:avLst/>
          </a:prstGeom>
          <a:noFill/>
        </p:spPr>
        <p:txBody>
          <a:bodyPr wrap="square" rtlCol="0">
            <a:spAutoFit/>
          </a:bodyPr>
          <a:lstStyle/>
          <a:p>
            <a:r>
              <a:rPr lang="sv-SE" sz="1400" dirty="0"/>
              <a:t>Även om vi inte publicerar resultat eller tabeller 10-12 år är resultaten viktiga för serieindelning och dispensfrågor. Gör det till en vana redan vid denna ålder att rapportera resultat. Ett enkelt SMS!</a:t>
            </a:r>
          </a:p>
        </p:txBody>
      </p:sp>
      <p:sp>
        <p:nvSpPr>
          <p:cNvPr id="6" name="textruta 5">
            <a:extLst>
              <a:ext uri="{FF2B5EF4-FFF2-40B4-BE49-F238E27FC236}">
                <a16:creationId xmlns:a16="http://schemas.microsoft.com/office/drawing/2014/main" id="{7FD2C2BA-9EB4-415A-838D-BFAB8AB005BF}"/>
              </a:ext>
            </a:extLst>
          </p:cNvPr>
          <p:cNvSpPr txBox="1"/>
          <p:nvPr/>
        </p:nvSpPr>
        <p:spPr>
          <a:xfrm>
            <a:off x="6718372" y="2971558"/>
            <a:ext cx="2673424" cy="369332"/>
          </a:xfrm>
          <a:prstGeom prst="rect">
            <a:avLst/>
          </a:prstGeom>
          <a:noFill/>
        </p:spPr>
        <p:txBody>
          <a:bodyPr wrap="none" rtlCol="0">
            <a:spAutoFit/>
          </a:bodyPr>
          <a:lstStyle/>
          <a:p>
            <a:r>
              <a:rPr lang="sv-SE" b="1" u="sng" dirty="0"/>
              <a:t>WO eller uppskjuten match</a:t>
            </a:r>
          </a:p>
        </p:txBody>
      </p:sp>
      <p:sp>
        <p:nvSpPr>
          <p:cNvPr id="16" name="textruta 15">
            <a:extLst>
              <a:ext uri="{FF2B5EF4-FFF2-40B4-BE49-F238E27FC236}">
                <a16:creationId xmlns:a16="http://schemas.microsoft.com/office/drawing/2014/main" id="{2CEF1891-3582-4773-BA15-D0A102BBB558}"/>
              </a:ext>
            </a:extLst>
          </p:cNvPr>
          <p:cNvSpPr txBox="1"/>
          <p:nvPr/>
        </p:nvSpPr>
        <p:spPr>
          <a:xfrm>
            <a:off x="4373941" y="3336016"/>
            <a:ext cx="7440104" cy="1169551"/>
          </a:xfrm>
          <a:prstGeom prst="rect">
            <a:avLst/>
          </a:prstGeom>
          <a:noFill/>
        </p:spPr>
        <p:txBody>
          <a:bodyPr wrap="square" rtlCol="0">
            <a:spAutoFit/>
          </a:bodyPr>
          <a:lstStyle/>
          <a:p>
            <a:r>
              <a:rPr lang="sv-SE" sz="1400" dirty="0"/>
              <a:t>WO ska alltid rapporteras in till Smålands Fotbollförbunds kansli – så snart beslutet är taget. Rapportera inte in 3-0 eller 0-3 själva i Fogis, WO hanterar vi på kansliet.</a:t>
            </a:r>
          </a:p>
          <a:p>
            <a:endParaRPr lang="sv-SE" sz="1400" dirty="0"/>
          </a:p>
          <a:p>
            <a:r>
              <a:rPr lang="sv-SE" sz="1400" dirty="0"/>
              <a:t>Behöver ni skjuta upp en match? Kom överens om ett nytt speldatum direkt för att undvika problem längre fram. Se alltid till att ändra matchen i FOGIS – annars går inte resultat att rapportera.</a:t>
            </a:r>
          </a:p>
        </p:txBody>
      </p:sp>
      <p:sp>
        <p:nvSpPr>
          <p:cNvPr id="17" name="textruta 16">
            <a:extLst>
              <a:ext uri="{FF2B5EF4-FFF2-40B4-BE49-F238E27FC236}">
                <a16:creationId xmlns:a16="http://schemas.microsoft.com/office/drawing/2014/main" id="{59388B21-F223-4D32-9FE8-2AF97E338E1A}"/>
              </a:ext>
            </a:extLst>
          </p:cNvPr>
          <p:cNvSpPr txBox="1"/>
          <p:nvPr/>
        </p:nvSpPr>
        <p:spPr>
          <a:xfrm>
            <a:off x="7292056" y="4556227"/>
            <a:ext cx="1526059" cy="369332"/>
          </a:xfrm>
          <a:prstGeom prst="rect">
            <a:avLst/>
          </a:prstGeom>
          <a:noFill/>
        </p:spPr>
        <p:txBody>
          <a:bodyPr wrap="none" rtlCol="0">
            <a:spAutoFit/>
          </a:bodyPr>
          <a:lstStyle/>
          <a:p>
            <a:pPr algn="ctr"/>
            <a:r>
              <a:rPr lang="sv-SE" b="1" u="sng" dirty="0"/>
              <a:t>Matchändring</a:t>
            </a:r>
          </a:p>
        </p:txBody>
      </p:sp>
      <p:sp>
        <p:nvSpPr>
          <p:cNvPr id="18" name="textruta 17">
            <a:extLst>
              <a:ext uri="{FF2B5EF4-FFF2-40B4-BE49-F238E27FC236}">
                <a16:creationId xmlns:a16="http://schemas.microsoft.com/office/drawing/2014/main" id="{9E898C82-A4EA-49A5-97EF-3EC2F850097D}"/>
              </a:ext>
            </a:extLst>
          </p:cNvPr>
          <p:cNvSpPr txBox="1"/>
          <p:nvPr/>
        </p:nvSpPr>
        <p:spPr>
          <a:xfrm>
            <a:off x="4373940" y="4936897"/>
            <a:ext cx="7440105" cy="523220"/>
          </a:xfrm>
          <a:prstGeom prst="rect">
            <a:avLst/>
          </a:prstGeom>
          <a:noFill/>
        </p:spPr>
        <p:txBody>
          <a:bodyPr wrap="square" rtlCol="0">
            <a:spAutoFit/>
          </a:bodyPr>
          <a:lstStyle/>
          <a:p>
            <a:r>
              <a:rPr lang="sv-SE" sz="1400" dirty="0"/>
              <a:t>Ändring av seriematch ska göras i samråd mellan berörda parter och ändringen görs av hemmalaget i FOGIS. Seriematch får inte flyttas för deltagande i cuper – med undantag för DM.</a:t>
            </a:r>
          </a:p>
        </p:txBody>
      </p:sp>
      <p:sp>
        <p:nvSpPr>
          <p:cNvPr id="7" name="textruta 6">
            <a:extLst>
              <a:ext uri="{FF2B5EF4-FFF2-40B4-BE49-F238E27FC236}">
                <a16:creationId xmlns:a16="http://schemas.microsoft.com/office/drawing/2014/main" id="{A1FE5A05-48DF-41C6-90E0-59F020CA8886}"/>
              </a:ext>
            </a:extLst>
          </p:cNvPr>
          <p:cNvSpPr txBox="1"/>
          <p:nvPr/>
        </p:nvSpPr>
        <p:spPr>
          <a:xfrm>
            <a:off x="443905" y="5920708"/>
            <a:ext cx="11409855" cy="923330"/>
          </a:xfrm>
          <a:prstGeom prst="rect">
            <a:avLst/>
          </a:prstGeom>
          <a:noFill/>
        </p:spPr>
        <p:txBody>
          <a:bodyPr wrap="none" rtlCol="0">
            <a:spAutoFit/>
          </a:bodyPr>
          <a:lstStyle/>
          <a:p>
            <a:pPr algn="ctr"/>
            <a:r>
              <a:rPr lang="sv-SE" b="1" dirty="0"/>
              <a:t>Elektronisk domarrapport ska användas av samtliga lag från 10 år. Spelarförteckning ska läggas in i FOGIS innan match</a:t>
            </a:r>
          </a:p>
          <a:p>
            <a:pPr algn="ctr"/>
            <a:r>
              <a:rPr lang="sv-SE" b="1" dirty="0"/>
              <a:t>och skrivas ut i tre exemplar som tas med till matchen. Inga avsteg eller undantag.</a:t>
            </a:r>
          </a:p>
          <a:p>
            <a:endParaRPr lang="sv-SE" dirty="0"/>
          </a:p>
        </p:txBody>
      </p:sp>
      <p:sp>
        <p:nvSpPr>
          <p:cNvPr id="19" name="textruta 18">
            <a:extLst>
              <a:ext uri="{FF2B5EF4-FFF2-40B4-BE49-F238E27FC236}">
                <a16:creationId xmlns:a16="http://schemas.microsoft.com/office/drawing/2014/main" id="{9BAA4246-1D50-453C-848A-0328673EC705}"/>
              </a:ext>
            </a:extLst>
          </p:cNvPr>
          <p:cNvSpPr txBox="1"/>
          <p:nvPr/>
        </p:nvSpPr>
        <p:spPr>
          <a:xfrm rot="20511852">
            <a:off x="1197519" y="5083237"/>
            <a:ext cx="2387192" cy="261610"/>
          </a:xfrm>
          <a:prstGeom prst="rect">
            <a:avLst/>
          </a:prstGeom>
          <a:noFill/>
        </p:spPr>
        <p:txBody>
          <a:bodyPr wrap="none" rtlCol="0">
            <a:spAutoFit/>
          </a:bodyPr>
          <a:lstStyle/>
          <a:p>
            <a:r>
              <a:rPr lang="sv-SE" sz="1100" dirty="0">
                <a:latin typeface="Comic Sans MS" panose="030F0702030302020204" pitchFamily="66" charset="0"/>
              </a:rPr>
              <a:t>SvFF jobbar på en teknisk lösning</a:t>
            </a:r>
          </a:p>
        </p:txBody>
      </p:sp>
      <p:cxnSp>
        <p:nvCxnSpPr>
          <p:cNvPr id="21" name="Rak pilkoppling 20">
            <a:extLst>
              <a:ext uri="{FF2B5EF4-FFF2-40B4-BE49-F238E27FC236}">
                <a16:creationId xmlns:a16="http://schemas.microsoft.com/office/drawing/2014/main" id="{7D97B5E5-B273-405C-9602-9850704ED557}"/>
              </a:ext>
            </a:extLst>
          </p:cNvPr>
          <p:cNvCxnSpPr>
            <a:cxnSpLocks/>
          </p:cNvCxnSpPr>
          <p:nvPr/>
        </p:nvCxnSpPr>
        <p:spPr>
          <a:xfrm>
            <a:off x="2509446" y="5416724"/>
            <a:ext cx="160602" cy="3678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ruta 19">
            <a:extLst>
              <a:ext uri="{FF2B5EF4-FFF2-40B4-BE49-F238E27FC236}">
                <a16:creationId xmlns:a16="http://schemas.microsoft.com/office/drawing/2014/main" id="{8389C5A4-1934-4F87-9605-5B571EE528FB}"/>
              </a:ext>
            </a:extLst>
          </p:cNvPr>
          <p:cNvSpPr txBox="1"/>
          <p:nvPr/>
        </p:nvSpPr>
        <p:spPr>
          <a:xfrm>
            <a:off x="565924" y="4090726"/>
            <a:ext cx="1830501" cy="369332"/>
          </a:xfrm>
          <a:prstGeom prst="rect">
            <a:avLst/>
          </a:prstGeom>
          <a:noFill/>
        </p:spPr>
        <p:txBody>
          <a:bodyPr wrap="none" rtlCol="0">
            <a:spAutoFit/>
          </a:bodyPr>
          <a:lstStyle/>
          <a:p>
            <a:r>
              <a:rPr lang="sv-SE" dirty="0"/>
              <a:t>Pandemi / nuläge</a:t>
            </a:r>
          </a:p>
        </p:txBody>
      </p:sp>
    </p:spTree>
    <p:extLst>
      <p:ext uri="{BB962C8B-B14F-4D97-AF65-F5344CB8AC3E}">
        <p14:creationId xmlns:p14="http://schemas.microsoft.com/office/powerpoint/2010/main" val="350955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3" grpId="0"/>
      <p:bldP spid="5" grpId="0"/>
      <p:bldP spid="6" grpId="0"/>
      <p:bldP spid="16" grpId="0"/>
      <p:bldP spid="17" grpId="0"/>
      <p:bldP spid="18" grpId="0"/>
      <p:bldP spid="7"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7DEE05CA-9B41-4D67-8667-F2A5B4A730DD}"/>
              </a:ext>
            </a:extLst>
          </p:cNvPr>
          <p:cNvSpPr>
            <a:spLocks noGrp="1"/>
          </p:cNvSpPr>
          <p:nvPr>
            <p:ph type="subTitle" idx="1"/>
          </p:nvPr>
        </p:nvSpPr>
        <p:spPr>
          <a:xfrm>
            <a:off x="1273978" y="682562"/>
            <a:ext cx="9644044" cy="597052"/>
          </a:xfrm>
        </p:spPr>
        <p:txBody>
          <a:bodyPr/>
          <a:lstStyle/>
          <a:p>
            <a:pPr algn="ctr"/>
            <a:r>
              <a:rPr lang="sv-SE" sz="4600" b="1" dirty="0"/>
              <a:t>Barn- och ungdomsfotboll 2021 </a:t>
            </a:r>
          </a:p>
        </p:txBody>
      </p:sp>
      <p:sp>
        <p:nvSpPr>
          <p:cNvPr id="4" name="textruta 3">
            <a:extLst>
              <a:ext uri="{FF2B5EF4-FFF2-40B4-BE49-F238E27FC236}">
                <a16:creationId xmlns:a16="http://schemas.microsoft.com/office/drawing/2014/main" id="{BB2D929E-890B-43F2-85EC-F94801555F1C}"/>
              </a:ext>
            </a:extLst>
          </p:cNvPr>
          <p:cNvSpPr txBox="1"/>
          <p:nvPr/>
        </p:nvSpPr>
        <p:spPr>
          <a:xfrm>
            <a:off x="877077" y="3837992"/>
            <a:ext cx="184731" cy="369332"/>
          </a:xfrm>
          <a:prstGeom prst="rect">
            <a:avLst/>
          </a:prstGeom>
          <a:noFill/>
        </p:spPr>
        <p:txBody>
          <a:bodyPr wrap="none" rtlCol="0">
            <a:spAutoFit/>
          </a:bodyPr>
          <a:lstStyle/>
          <a:p>
            <a:endParaRPr lang="sv-SE" dirty="0"/>
          </a:p>
        </p:txBody>
      </p:sp>
      <p:sp>
        <p:nvSpPr>
          <p:cNvPr id="8" name="textruta 7">
            <a:extLst>
              <a:ext uri="{FF2B5EF4-FFF2-40B4-BE49-F238E27FC236}">
                <a16:creationId xmlns:a16="http://schemas.microsoft.com/office/drawing/2014/main" id="{030D4F19-FC85-47CB-ADF2-CD19B63CED5C}"/>
              </a:ext>
            </a:extLst>
          </p:cNvPr>
          <p:cNvSpPr txBox="1"/>
          <p:nvPr/>
        </p:nvSpPr>
        <p:spPr>
          <a:xfrm>
            <a:off x="565927" y="2091360"/>
            <a:ext cx="3059940" cy="369332"/>
          </a:xfrm>
          <a:prstGeom prst="rect">
            <a:avLst/>
          </a:prstGeom>
          <a:noFill/>
        </p:spPr>
        <p:txBody>
          <a:bodyPr wrap="none" rtlCol="0">
            <a:spAutoFit/>
          </a:bodyPr>
          <a:lstStyle/>
          <a:p>
            <a:r>
              <a:rPr lang="sv-SE" dirty="0"/>
              <a:t>Nyheter Tävlingsbestämmelser</a:t>
            </a:r>
          </a:p>
        </p:txBody>
      </p:sp>
      <p:sp>
        <p:nvSpPr>
          <p:cNvPr id="9" name="textruta 8">
            <a:extLst>
              <a:ext uri="{FF2B5EF4-FFF2-40B4-BE49-F238E27FC236}">
                <a16:creationId xmlns:a16="http://schemas.microsoft.com/office/drawing/2014/main" id="{81F4184B-6864-4ADE-92F7-1A8DB421A559}"/>
              </a:ext>
            </a:extLst>
          </p:cNvPr>
          <p:cNvSpPr txBox="1"/>
          <p:nvPr/>
        </p:nvSpPr>
        <p:spPr>
          <a:xfrm>
            <a:off x="565927" y="2595344"/>
            <a:ext cx="2533835" cy="369332"/>
          </a:xfrm>
          <a:prstGeom prst="rect">
            <a:avLst/>
          </a:prstGeom>
          <a:noFill/>
        </p:spPr>
        <p:txBody>
          <a:bodyPr wrap="none" rtlCol="0">
            <a:spAutoFit/>
          </a:bodyPr>
          <a:lstStyle/>
          <a:p>
            <a:r>
              <a:rPr lang="sv-SE" dirty="0"/>
              <a:t>Nya nationella spelformer</a:t>
            </a:r>
          </a:p>
        </p:txBody>
      </p:sp>
      <p:sp>
        <p:nvSpPr>
          <p:cNvPr id="10" name="textruta 9">
            <a:extLst>
              <a:ext uri="{FF2B5EF4-FFF2-40B4-BE49-F238E27FC236}">
                <a16:creationId xmlns:a16="http://schemas.microsoft.com/office/drawing/2014/main" id="{476EDB8F-85F8-4C9F-8A2B-5B7F47CB152E}"/>
              </a:ext>
            </a:extLst>
          </p:cNvPr>
          <p:cNvSpPr txBox="1"/>
          <p:nvPr/>
        </p:nvSpPr>
        <p:spPr>
          <a:xfrm>
            <a:off x="565926" y="3099328"/>
            <a:ext cx="3019801" cy="369332"/>
          </a:xfrm>
          <a:prstGeom prst="rect">
            <a:avLst/>
          </a:prstGeom>
          <a:noFill/>
        </p:spPr>
        <p:txBody>
          <a:bodyPr wrap="none" rtlCol="0">
            <a:spAutoFit/>
          </a:bodyPr>
          <a:lstStyle/>
          <a:p>
            <a:r>
              <a:rPr lang="sv-SE" dirty="0"/>
              <a:t>Dispenser i Smålandsfotbollen</a:t>
            </a:r>
          </a:p>
        </p:txBody>
      </p:sp>
      <p:sp>
        <p:nvSpPr>
          <p:cNvPr id="11" name="textruta 10">
            <a:extLst>
              <a:ext uri="{FF2B5EF4-FFF2-40B4-BE49-F238E27FC236}">
                <a16:creationId xmlns:a16="http://schemas.microsoft.com/office/drawing/2014/main" id="{BED9A22A-DABA-454C-A163-C26F9FF69083}"/>
              </a:ext>
            </a:extLst>
          </p:cNvPr>
          <p:cNvSpPr txBox="1"/>
          <p:nvPr/>
        </p:nvSpPr>
        <p:spPr>
          <a:xfrm>
            <a:off x="565925" y="3603312"/>
            <a:ext cx="2389821" cy="369332"/>
          </a:xfrm>
          <a:prstGeom prst="rect">
            <a:avLst/>
          </a:prstGeom>
          <a:noFill/>
        </p:spPr>
        <p:txBody>
          <a:bodyPr wrap="none" rtlCol="0">
            <a:spAutoFit/>
          </a:bodyPr>
          <a:lstStyle/>
          <a:p>
            <a:r>
              <a:rPr lang="sv-SE" dirty="0"/>
              <a:t>Matchrapporter digitalt</a:t>
            </a:r>
          </a:p>
        </p:txBody>
      </p:sp>
      <p:cxnSp>
        <p:nvCxnSpPr>
          <p:cNvPr id="13" name="Rak koppling 12">
            <a:extLst>
              <a:ext uri="{FF2B5EF4-FFF2-40B4-BE49-F238E27FC236}">
                <a16:creationId xmlns:a16="http://schemas.microsoft.com/office/drawing/2014/main" id="{9CFCF0CB-B55D-4EAC-AF4C-BEFF8EE63D73}"/>
              </a:ext>
            </a:extLst>
          </p:cNvPr>
          <p:cNvCxnSpPr/>
          <p:nvPr/>
        </p:nvCxnSpPr>
        <p:spPr>
          <a:xfrm>
            <a:off x="3835400" y="1949450"/>
            <a:ext cx="0" cy="3606800"/>
          </a:xfrm>
          <a:prstGeom prst="line">
            <a:avLst/>
          </a:prstGeom>
        </p:spPr>
        <p:style>
          <a:lnRef idx="2">
            <a:schemeClr val="dk1"/>
          </a:lnRef>
          <a:fillRef idx="0">
            <a:schemeClr val="dk1"/>
          </a:fillRef>
          <a:effectRef idx="1">
            <a:schemeClr val="dk1"/>
          </a:effectRef>
          <a:fontRef idx="minor">
            <a:schemeClr val="tx1"/>
          </a:fontRef>
        </p:style>
      </p:cxnSp>
      <p:sp>
        <p:nvSpPr>
          <p:cNvPr id="20" name="textruta 19">
            <a:extLst>
              <a:ext uri="{FF2B5EF4-FFF2-40B4-BE49-F238E27FC236}">
                <a16:creationId xmlns:a16="http://schemas.microsoft.com/office/drawing/2014/main" id="{CF8DA506-E1DB-4510-9B08-04E2B89A3E90}"/>
              </a:ext>
            </a:extLst>
          </p:cNvPr>
          <p:cNvSpPr txBox="1"/>
          <p:nvPr/>
        </p:nvSpPr>
        <p:spPr>
          <a:xfrm>
            <a:off x="565924" y="4090726"/>
            <a:ext cx="1830501" cy="369332"/>
          </a:xfrm>
          <a:prstGeom prst="rect">
            <a:avLst/>
          </a:prstGeom>
          <a:noFill/>
        </p:spPr>
        <p:txBody>
          <a:bodyPr wrap="none" rtlCol="0">
            <a:spAutoFit/>
          </a:bodyPr>
          <a:lstStyle/>
          <a:p>
            <a:r>
              <a:rPr lang="sv-SE" dirty="0">
                <a:solidFill>
                  <a:srgbClr val="C00000"/>
                </a:solidFill>
              </a:rPr>
              <a:t>Pandemi / nuläge</a:t>
            </a:r>
          </a:p>
        </p:txBody>
      </p:sp>
      <p:sp>
        <p:nvSpPr>
          <p:cNvPr id="12" name="textruta 11">
            <a:extLst>
              <a:ext uri="{FF2B5EF4-FFF2-40B4-BE49-F238E27FC236}">
                <a16:creationId xmlns:a16="http://schemas.microsoft.com/office/drawing/2014/main" id="{CCC46386-AC1A-4219-BAA2-A8FD189C0213}"/>
              </a:ext>
            </a:extLst>
          </p:cNvPr>
          <p:cNvSpPr txBox="1"/>
          <p:nvPr/>
        </p:nvSpPr>
        <p:spPr>
          <a:xfrm>
            <a:off x="4443736" y="1995522"/>
            <a:ext cx="7006280" cy="923330"/>
          </a:xfrm>
          <a:prstGeom prst="rect">
            <a:avLst/>
          </a:prstGeom>
          <a:noFill/>
        </p:spPr>
        <p:txBody>
          <a:bodyPr wrap="square" rtlCol="0">
            <a:spAutoFit/>
          </a:bodyPr>
          <a:lstStyle/>
          <a:p>
            <a:r>
              <a:rPr lang="sv-SE" dirty="0"/>
              <a:t>Vi har sedan säsongen 2020 tog slut planerat för säsongen 2021 som en ”vanlig” säsong. Nuläget med restriktioner gör det svårt att bedöma hur säsongen kommer se ut, fram till 21 mars gäller följande:</a:t>
            </a:r>
          </a:p>
        </p:txBody>
      </p:sp>
      <p:sp>
        <p:nvSpPr>
          <p:cNvPr id="14" name="textruta 13">
            <a:extLst>
              <a:ext uri="{FF2B5EF4-FFF2-40B4-BE49-F238E27FC236}">
                <a16:creationId xmlns:a16="http://schemas.microsoft.com/office/drawing/2014/main" id="{9EFC80BA-8638-4821-AEA4-D2E91DDA1714}"/>
              </a:ext>
            </a:extLst>
          </p:cNvPr>
          <p:cNvSpPr txBox="1"/>
          <p:nvPr/>
        </p:nvSpPr>
        <p:spPr>
          <a:xfrm>
            <a:off x="4465381" y="3121230"/>
            <a:ext cx="7160689" cy="2308324"/>
          </a:xfrm>
          <a:prstGeom prst="rect">
            <a:avLst/>
          </a:prstGeom>
          <a:noFill/>
        </p:spPr>
        <p:txBody>
          <a:bodyPr wrap="square" rtlCol="0">
            <a:spAutoFit/>
          </a:bodyPr>
          <a:lstStyle/>
          <a:p>
            <a:pPr algn="l">
              <a:buFont typeface="Arial" panose="020B0604020202020204" pitchFamily="34" charset="0"/>
              <a:buChar char="•"/>
            </a:pPr>
            <a:r>
              <a:rPr lang="sv-SE" i="1" dirty="0">
                <a:solidFill>
                  <a:srgbClr val="1D1D1D"/>
                </a:solidFill>
                <a:latin typeface="StagSans"/>
              </a:rPr>
              <a:t> Y</a:t>
            </a:r>
            <a:r>
              <a:rPr lang="sv-SE" b="0" i="1" dirty="0">
                <a:solidFill>
                  <a:srgbClr val="1D1D1D"/>
                </a:solidFill>
                <a:effectLst/>
                <a:latin typeface="StagSans"/>
              </a:rPr>
              <a:t>rkesidrottslag får både träna och spela matcher</a:t>
            </a:r>
          </a:p>
          <a:p>
            <a:pPr algn="l"/>
            <a:endParaRPr lang="sv-SE" b="0" i="1" dirty="0">
              <a:solidFill>
                <a:srgbClr val="1D1D1D"/>
              </a:solidFill>
              <a:effectLst/>
              <a:latin typeface="StagSans"/>
            </a:endParaRPr>
          </a:p>
          <a:p>
            <a:pPr algn="l">
              <a:buFont typeface="Arial" panose="020B0604020202020204" pitchFamily="34" charset="0"/>
              <a:buChar char="•"/>
            </a:pPr>
            <a:r>
              <a:rPr lang="sv-SE" b="0" i="1" dirty="0">
                <a:solidFill>
                  <a:srgbClr val="1D1D1D"/>
                </a:solidFill>
                <a:effectLst/>
                <a:latin typeface="StagSans"/>
              </a:rPr>
              <a:t> Personer födda 2002 och senare får träna, både inomhus och utomhus, men inte spela några matcher.</a:t>
            </a:r>
          </a:p>
          <a:p>
            <a:pPr algn="l"/>
            <a:endParaRPr lang="sv-SE" b="0" i="1" dirty="0">
              <a:solidFill>
                <a:srgbClr val="1D1D1D"/>
              </a:solidFill>
              <a:effectLst/>
              <a:latin typeface="StagSans"/>
            </a:endParaRPr>
          </a:p>
          <a:p>
            <a:pPr algn="l">
              <a:buFont typeface="Arial" panose="020B0604020202020204" pitchFamily="34" charset="0"/>
              <a:buChar char="•"/>
            </a:pPr>
            <a:r>
              <a:rPr lang="sv-SE" b="0" i="1" dirty="0">
                <a:solidFill>
                  <a:srgbClr val="1D1D1D"/>
                </a:solidFill>
                <a:effectLst/>
                <a:latin typeface="StagSans"/>
              </a:rPr>
              <a:t> De som är födda 2001 och tidigare (och som inte är yrkesidrottare) får träna, men inte spela några matcher.</a:t>
            </a:r>
          </a:p>
          <a:p>
            <a:endParaRPr lang="sv-SE" dirty="0"/>
          </a:p>
        </p:txBody>
      </p:sp>
      <p:sp>
        <p:nvSpPr>
          <p:cNvPr id="15" name="textruta 14">
            <a:extLst>
              <a:ext uri="{FF2B5EF4-FFF2-40B4-BE49-F238E27FC236}">
                <a16:creationId xmlns:a16="http://schemas.microsoft.com/office/drawing/2014/main" id="{6240106D-277E-4F36-B87F-4B78641B81C2}"/>
              </a:ext>
            </a:extLst>
          </p:cNvPr>
          <p:cNvSpPr txBox="1"/>
          <p:nvPr/>
        </p:nvSpPr>
        <p:spPr>
          <a:xfrm>
            <a:off x="4171593" y="5539603"/>
            <a:ext cx="7748264" cy="646331"/>
          </a:xfrm>
          <a:prstGeom prst="rect">
            <a:avLst/>
          </a:prstGeom>
          <a:noFill/>
        </p:spPr>
        <p:txBody>
          <a:bodyPr wrap="square" rtlCol="0">
            <a:spAutoFit/>
          </a:bodyPr>
          <a:lstStyle/>
          <a:p>
            <a:r>
              <a:rPr lang="sv-SE" b="1" dirty="0"/>
              <a:t>Kontinuerliga uppdateringar kommer och så fort vi vet mer eller några beslut tas kring säsongens genomförande kommunicerar vi ut detta till våra föreningar.</a:t>
            </a:r>
          </a:p>
        </p:txBody>
      </p:sp>
    </p:spTree>
    <p:extLst>
      <p:ext uri="{BB962C8B-B14F-4D97-AF65-F5344CB8AC3E}">
        <p14:creationId xmlns:p14="http://schemas.microsoft.com/office/powerpoint/2010/main" val="72456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20" grpId="0"/>
      <p:bldP spid="12"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Dagens program</a:t>
            </a:r>
          </a:p>
        </p:txBody>
      </p:sp>
      <p:sp>
        <p:nvSpPr>
          <p:cNvPr id="3" name="Platshållare för text 2"/>
          <p:cNvSpPr>
            <a:spLocks noGrp="1"/>
          </p:cNvSpPr>
          <p:nvPr>
            <p:ph type="body" sz="quarter" idx="13"/>
          </p:nvPr>
        </p:nvSpPr>
        <p:spPr>
          <a:xfrm>
            <a:off x="784226" y="2261600"/>
            <a:ext cx="6175375" cy="3422921"/>
          </a:xfrm>
        </p:spPr>
        <p:txBody>
          <a:bodyPr/>
          <a:lstStyle/>
          <a:p>
            <a:r>
              <a:rPr lang="sv-SE" dirty="0"/>
              <a:t>Organisation </a:t>
            </a:r>
            <a:r>
              <a:rPr lang="sv-SE" dirty="0" err="1"/>
              <a:t>SmFF</a:t>
            </a:r>
            <a:endParaRPr lang="sv-SE" dirty="0"/>
          </a:p>
          <a:p>
            <a:r>
              <a:rPr lang="sv-SE" dirty="0"/>
              <a:t>Projektstöd och föreningsutveckling</a:t>
            </a:r>
          </a:p>
          <a:p>
            <a:r>
              <a:rPr lang="sv-SE" dirty="0" err="1"/>
              <a:t>Futsal</a:t>
            </a:r>
            <a:r>
              <a:rPr lang="sv-SE" dirty="0"/>
              <a:t> och Beach </a:t>
            </a:r>
            <a:r>
              <a:rPr lang="sv-SE" dirty="0" err="1"/>
              <a:t>soccer</a:t>
            </a:r>
            <a:endParaRPr lang="sv-SE" dirty="0"/>
          </a:p>
          <a:p>
            <a:r>
              <a:rPr lang="sv-SE" dirty="0"/>
              <a:t>Matchledare/domare</a:t>
            </a:r>
          </a:p>
          <a:p>
            <a:r>
              <a:rPr lang="sv-SE" dirty="0"/>
              <a:t>Ledar- och spelarutbildning</a:t>
            </a:r>
          </a:p>
          <a:p>
            <a:r>
              <a:rPr lang="sv-SE" dirty="0"/>
              <a:t>Tävlingsfrågor för ungdomsfotbollen 2021</a:t>
            </a:r>
          </a:p>
          <a:p>
            <a:r>
              <a:rPr lang="sv-SE" dirty="0"/>
              <a:t>Grönt kort</a:t>
            </a:r>
          </a:p>
          <a:p>
            <a:r>
              <a:rPr lang="sv-SE" dirty="0"/>
              <a:t>Min Fotboll</a:t>
            </a:r>
          </a:p>
          <a:p>
            <a:r>
              <a:rPr lang="sv-SE" dirty="0"/>
              <a:t>Kommunikation</a:t>
            </a:r>
          </a:p>
          <a:p>
            <a:endParaRPr lang="sv-SE" dirty="0"/>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37792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784225" y="1173479"/>
            <a:ext cx="10830832" cy="770256"/>
          </a:xfrm>
        </p:spPr>
        <p:txBody>
          <a:bodyPr/>
          <a:lstStyle/>
          <a:p>
            <a:r>
              <a:rPr lang="sv-SE" dirty="0"/>
              <a:t>Ledar- och spelarutbildning i föreningsmiljö</a:t>
            </a:r>
          </a:p>
        </p:txBody>
      </p:sp>
      <p:sp>
        <p:nvSpPr>
          <p:cNvPr id="5" name="Platshållare för text 4"/>
          <p:cNvSpPr>
            <a:spLocks noGrp="1"/>
          </p:cNvSpPr>
          <p:nvPr>
            <p:ph type="body" sz="quarter" idx="13"/>
          </p:nvPr>
        </p:nvSpPr>
        <p:spPr>
          <a:xfrm>
            <a:off x="784225" y="2261600"/>
            <a:ext cx="6175375" cy="3422921"/>
          </a:xfrm>
        </p:spPr>
        <p:txBody>
          <a:bodyPr/>
          <a:lstStyle/>
          <a:p>
            <a:r>
              <a:rPr lang="sv-SE" dirty="0">
                <a:cs typeface="Calibri" panose="020F0502020204030204" pitchFamily="34" charset="0"/>
              </a:rPr>
              <a:t>Digital uppstartsträff och utbildningsplan</a:t>
            </a:r>
          </a:p>
          <a:p>
            <a:r>
              <a:rPr lang="sv-SE" dirty="0">
                <a:cs typeface="Calibri" panose="020F0502020204030204" pitchFamily="34" charset="0"/>
              </a:rPr>
              <a:t>Digitala spelformsutbildningar</a:t>
            </a:r>
          </a:p>
          <a:p>
            <a:r>
              <a:rPr lang="sv-SE" dirty="0">
                <a:cs typeface="Calibri" panose="020F0502020204030204" pitchFamily="34" charset="0"/>
              </a:rPr>
              <a:t>Digital Fotbollens spela, lek och lär</a:t>
            </a:r>
          </a:p>
          <a:p>
            <a:r>
              <a:rPr lang="sv-SE" dirty="0">
                <a:cs typeface="Calibri" panose="020F0502020204030204" pitchFamily="34" charset="0"/>
              </a:rPr>
              <a:t>Digital Fotbollsskolan – ledarutbildning</a:t>
            </a:r>
          </a:p>
          <a:p>
            <a:r>
              <a:rPr lang="sv-SE" dirty="0">
                <a:cs typeface="Calibri" panose="020F0502020204030204" pitchFamily="34" charset="0"/>
              </a:rPr>
              <a:t>Tränarutbildningar</a:t>
            </a:r>
          </a:p>
          <a:p>
            <a:r>
              <a:rPr lang="sv-SE" dirty="0">
                <a:cs typeface="Calibri" panose="020F0502020204030204" pitchFamily="34" charset="0"/>
              </a:rPr>
              <a:t>Lagbesök i spelform 3v3, 5v5, 7v7, 9v9 och 11v11</a:t>
            </a:r>
          </a:p>
          <a:p>
            <a:pPr lvl="1"/>
            <a:r>
              <a:rPr lang="sv-SE" b="1" dirty="0">
                <a:cs typeface="Calibri" panose="020F0502020204030204" pitchFamily="34" charset="0"/>
              </a:rPr>
              <a:t>Nyhet! </a:t>
            </a:r>
            <a:r>
              <a:rPr lang="sv-SE" dirty="0">
                <a:cs typeface="Calibri" panose="020F0502020204030204" pitchFamily="34" charset="0"/>
              </a:rPr>
              <a:t>Videoanalys med VEO</a:t>
            </a:r>
          </a:p>
          <a:p>
            <a:r>
              <a:rPr lang="sv-SE" dirty="0">
                <a:cs typeface="Calibri" panose="020F0502020204030204" pitchFamily="34" charset="0"/>
              </a:rPr>
              <a:t>Målvaktstränarutbildning</a:t>
            </a:r>
          </a:p>
          <a:p>
            <a:r>
              <a:rPr lang="sv-SE" dirty="0">
                <a:cs typeface="Calibri" panose="020F0502020204030204" pitchFamily="34" charset="0"/>
              </a:rPr>
              <a:t>Målvaktsbesök</a:t>
            </a:r>
          </a:p>
          <a:p>
            <a:r>
              <a:rPr lang="sv-SE" dirty="0">
                <a:cs typeface="Calibri"/>
              </a:rPr>
              <a:t>Ledarutbildning i samband med utbildningsläger i zonen</a:t>
            </a:r>
          </a:p>
          <a:p>
            <a:endParaRPr lang="sv-SE" dirty="0">
              <a:cs typeface="Calibri"/>
            </a:endParaRPr>
          </a:p>
          <a:p>
            <a:r>
              <a:rPr lang="sv-SE" dirty="0">
                <a:cs typeface="Calibri"/>
                <a:hlinkClick r:id="rId2"/>
              </a:rPr>
              <a:t>Mer information på hemsidan </a:t>
            </a:r>
            <a:endParaRPr lang="sv-SE" dirty="0">
              <a:cs typeface="Calibri"/>
            </a:endParaRPr>
          </a:p>
          <a:p>
            <a:endParaRPr lang="sv-SE" dirty="0">
              <a:cs typeface="Calibri" panose="020F0502020204030204" pitchFamily="34" charset="0"/>
            </a:endParaRPr>
          </a:p>
          <a:p>
            <a:endParaRPr lang="sv-SE" dirty="0">
              <a:cs typeface="Calibri" panose="020F0502020204030204" pitchFamily="34" charset="0"/>
            </a:endParaRPr>
          </a:p>
          <a:p>
            <a:endParaRPr lang="sv-SE" dirty="0">
              <a:cs typeface="Calibri" panose="020F0502020204030204" pitchFamily="34" charset="0"/>
            </a:endParaRPr>
          </a:p>
          <a:p>
            <a:endParaRPr lang="sv-SE" dirty="0">
              <a:cs typeface="Calibri" panose="020F0502020204030204" pitchFamily="34" charset="0"/>
            </a:endParaRPr>
          </a:p>
          <a:p>
            <a:endParaRPr lang="sv-SE" dirty="0">
              <a:cs typeface="Calibri" panose="020F0502020204030204" pitchFamily="34" charset="0"/>
            </a:endParaRPr>
          </a:p>
          <a:p>
            <a:endParaRPr lang="sv-SE" dirty="0"/>
          </a:p>
        </p:txBody>
      </p:sp>
    </p:spTree>
    <p:extLst>
      <p:ext uri="{BB962C8B-B14F-4D97-AF65-F5344CB8AC3E}">
        <p14:creationId xmlns:p14="http://schemas.microsoft.com/office/powerpoint/2010/main" val="316425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 calcmode="lin" valueType="num">
                                      <p:cBhvr additive="base">
                                        <p:cTn id="35"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anim calcmode="lin" valueType="num">
                                      <p:cBhvr additive="base">
                                        <p:cTn id="39"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anim calcmode="lin" valueType="num">
                                      <p:cBhvr additive="base">
                                        <p:cTn id="43"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500" fill="hold"/>
                                        <p:tgtEl>
                                          <p:spTgt spid="5">
                                            <p:txEl>
                                              <p:pRg st="11" end="1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784225" y="1173479"/>
            <a:ext cx="7020832" cy="770256"/>
          </a:xfrm>
        </p:spPr>
        <p:txBody>
          <a:bodyPr/>
          <a:lstStyle/>
          <a:p>
            <a:r>
              <a:rPr lang="sv-SE" dirty="0"/>
              <a:t>Fotbollsutvecklare i zonen</a:t>
            </a:r>
          </a:p>
        </p:txBody>
      </p:sp>
      <p:sp>
        <p:nvSpPr>
          <p:cNvPr id="3" name="Platshållare för text 2"/>
          <p:cNvSpPr>
            <a:spLocks noGrp="1"/>
          </p:cNvSpPr>
          <p:nvPr>
            <p:ph type="body" sz="quarter" idx="13"/>
          </p:nvPr>
        </p:nvSpPr>
        <p:spPr>
          <a:xfrm>
            <a:off x="784225" y="2117455"/>
            <a:ext cx="6175375" cy="3915045"/>
          </a:xfrm>
        </p:spPr>
        <p:txBody>
          <a:bodyPr/>
          <a:lstStyle/>
          <a:p>
            <a:r>
              <a:rPr lang="sv-SE" dirty="0"/>
              <a:t>En utsedd FU till varje förening</a:t>
            </a:r>
          </a:p>
          <a:p>
            <a:pPr lvl="1"/>
            <a:r>
              <a:rPr lang="sv-SE" dirty="0"/>
              <a:t>FU är igång och kontaktar sina föreningar</a:t>
            </a:r>
          </a:p>
          <a:p>
            <a:r>
              <a:rPr lang="sv-SE" dirty="0"/>
              <a:t>Kontaktvägar</a:t>
            </a:r>
          </a:p>
          <a:p>
            <a:pPr lvl="1"/>
            <a:r>
              <a:rPr lang="sv-SE" dirty="0"/>
              <a:t>Formulär på hemsidan</a:t>
            </a:r>
          </a:p>
          <a:p>
            <a:pPr lvl="1"/>
            <a:r>
              <a:rPr lang="sv-SE" dirty="0"/>
              <a:t>Alt. direktkontakt med er FU</a:t>
            </a:r>
          </a:p>
          <a:p>
            <a:r>
              <a:rPr lang="sv-SE" dirty="0"/>
              <a:t>Utbildningar i din zon</a:t>
            </a:r>
          </a:p>
          <a:p>
            <a:pPr lvl="1"/>
            <a:r>
              <a:rPr lang="sv-SE" dirty="0"/>
              <a:t>Digital uppstartsträff </a:t>
            </a:r>
          </a:p>
          <a:p>
            <a:pPr lvl="1"/>
            <a:r>
              <a:rPr lang="sv-SE" dirty="0"/>
              <a:t>Digital spelformsutbildning 3v3 </a:t>
            </a:r>
          </a:p>
          <a:p>
            <a:pPr lvl="1"/>
            <a:r>
              <a:rPr lang="sv-SE" dirty="0"/>
              <a:t>Digital spelformsutbildning 5v5 </a:t>
            </a:r>
          </a:p>
          <a:p>
            <a:pPr lvl="1"/>
            <a:r>
              <a:rPr lang="sv-SE" dirty="0"/>
              <a:t>Digital spelformsutbildning 7v7 </a:t>
            </a:r>
          </a:p>
          <a:p>
            <a:pPr lvl="1"/>
            <a:r>
              <a:rPr lang="sv-SE" dirty="0"/>
              <a:t>Digital spelformsutbildning 9v9 </a:t>
            </a:r>
          </a:p>
          <a:p>
            <a:pPr lvl="1"/>
            <a:r>
              <a:rPr lang="sv-SE" dirty="0"/>
              <a:t>Digital utbildning Fotbollens spela, lek och lär</a:t>
            </a:r>
          </a:p>
          <a:p>
            <a:pPr marL="457200" lvl="1" indent="0">
              <a:buNone/>
            </a:pPr>
            <a:endParaRPr lang="sv-SE" dirty="0"/>
          </a:p>
          <a:p>
            <a:pPr lvl="1"/>
            <a:r>
              <a:rPr lang="sv-SE" dirty="0">
                <a:hlinkClick r:id="rId2"/>
              </a:rPr>
              <a:t>Aktuella utbildningar just nu</a:t>
            </a:r>
            <a:endParaRPr lang="sv-SE" dirty="0"/>
          </a:p>
          <a:p>
            <a:endParaRPr lang="sv-SE" dirty="0"/>
          </a:p>
        </p:txBody>
      </p:sp>
    </p:spTree>
    <p:extLst>
      <p:ext uri="{BB962C8B-B14F-4D97-AF65-F5344CB8AC3E}">
        <p14:creationId xmlns:p14="http://schemas.microsoft.com/office/powerpoint/2010/main" val="146492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A9846B-5C08-4889-962E-18A678E1C995}"/>
              </a:ext>
            </a:extLst>
          </p:cNvPr>
          <p:cNvSpPr>
            <a:spLocks noGrp="1"/>
          </p:cNvSpPr>
          <p:nvPr>
            <p:ph type="ctrTitle"/>
          </p:nvPr>
        </p:nvSpPr>
        <p:spPr>
          <a:xfrm>
            <a:off x="581280" y="611439"/>
            <a:ext cx="4503392" cy="753536"/>
          </a:xfrm>
        </p:spPr>
        <p:txBody>
          <a:bodyPr/>
          <a:lstStyle/>
          <a:p>
            <a:r>
              <a:rPr lang="sv-SE" dirty="0">
                <a:latin typeface="+mn-lt"/>
              </a:rPr>
              <a:t>Tränarutbildningar</a:t>
            </a:r>
          </a:p>
        </p:txBody>
      </p:sp>
      <p:sp>
        <p:nvSpPr>
          <p:cNvPr id="5" name="textruta 4">
            <a:extLst>
              <a:ext uri="{FF2B5EF4-FFF2-40B4-BE49-F238E27FC236}">
                <a16:creationId xmlns:a16="http://schemas.microsoft.com/office/drawing/2014/main" id="{174A9432-798E-4404-8421-B6C40FB16207}"/>
              </a:ext>
            </a:extLst>
          </p:cNvPr>
          <p:cNvSpPr txBox="1"/>
          <p:nvPr/>
        </p:nvSpPr>
        <p:spPr>
          <a:xfrm>
            <a:off x="581280" y="1211208"/>
            <a:ext cx="10712452" cy="4781437"/>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sv-SE" sz="1700" dirty="0">
                <a:solidFill>
                  <a:srgbClr val="C00000"/>
                </a:solidFill>
                <a:cs typeface="Calibri" panose="020F0502020204030204" pitchFamily="34" charset="0"/>
              </a:rPr>
              <a:t>Tränarutbildning C, Tu B-ungdom och Målvaktstränarutbildning C genomförs i zonerna (boka gärna in </a:t>
            </a:r>
            <a:r>
              <a:rPr lang="sv-SE" sz="1700" dirty="0" err="1">
                <a:solidFill>
                  <a:srgbClr val="C00000"/>
                </a:solidFill>
                <a:cs typeface="Calibri" panose="020F0502020204030204" pitchFamily="34" charset="0"/>
              </a:rPr>
              <a:t>MvC</a:t>
            </a:r>
            <a:r>
              <a:rPr lang="sv-SE" sz="1700" dirty="0">
                <a:solidFill>
                  <a:srgbClr val="C00000"/>
                </a:solidFill>
                <a:cs typeface="Calibri" panose="020F0502020204030204" pitchFamily="34" charset="0"/>
              </a:rPr>
              <a:t> kortkurs i samband med att Tränarutbildning C bokas in).</a:t>
            </a:r>
          </a:p>
          <a:p>
            <a:pPr marL="285750" indent="-285750">
              <a:lnSpc>
                <a:spcPct val="150000"/>
              </a:lnSpc>
              <a:buFont typeface="Arial" panose="020B0604020202020204" pitchFamily="34" charset="0"/>
              <a:buChar char="•"/>
            </a:pPr>
            <a:r>
              <a:rPr lang="sv-SE" sz="1700" dirty="0">
                <a:solidFill>
                  <a:srgbClr val="C00000"/>
                </a:solidFill>
                <a:cs typeface="Calibri" panose="020F0502020204030204" pitchFamily="34" charset="0"/>
              </a:rPr>
              <a:t>Två alternativ: arrangera utbildning i din förening eller anmäla sig till annan föreningsutbildning i zonen</a:t>
            </a:r>
          </a:p>
          <a:p>
            <a:pPr marL="285750" indent="-285750">
              <a:lnSpc>
                <a:spcPct val="150000"/>
              </a:lnSpc>
              <a:buFont typeface="Arial" panose="020B0604020202020204" pitchFamily="34" charset="0"/>
              <a:buChar char="•"/>
            </a:pPr>
            <a:r>
              <a:rPr lang="sv-SE" sz="1700" dirty="0">
                <a:solidFill>
                  <a:srgbClr val="C00000"/>
                </a:solidFill>
                <a:cs typeface="Calibri" panose="020F0502020204030204" pitchFamily="34" charset="0"/>
              </a:rPr>
              <a:t>Arrangerande förening utlovas upp till 16 platser. Åtta platser släpps fria till andra föreningar i zonen</a:t>
            </a:r>
          </a:p>
          <a:p>
            <a:pPr marL="285750" indent="-285750">
              <a:lnSpc>
                <a:spcPct val="150000"/>
              </a:lnSpc>
              <a:buFont typeface="Arial" panose="020B0604020202020204" pitchFamily="34" charset="0"/>
              <a:buChar char="•"/>
            </a:pPr>
            <a:r>
              <a:rPr lang="sv-SE" sz="1700" dirty="0">
                <a:solidFill>
                  <a:srgbClr val="C00000"/>
                </a:solidFill>
                <a:cs typeface="Calibri" panose="020F0502020204030204" pitchFamily="34" charset="0"/>
              </a:rPr>
              <a:t>Minst 12 deltagare för genomförande</a:t>
            </a:r>
          </a:p>
          <a:p>
            <a:pPr marL="285750" indent="-285750">
              <a:lnSpc>
                <a:spcPct val="150000"/>
              </a:lnSpc>
              <a:buFont typeface="Arial" panose="020B0604020202020204" pitchFamily="34" charset="0"/>
              <a:buChar char="•"/>
            </a:pPr>
            <a:r>
              <a:rPr lang="sv-SE" sz="1700" dirty="0">
                <a:solidFill>
                  <a:srgbClr val="C00000"/>
                </a:solidFill>
                <a:cs typeface="Calibri" panose="020F0502020204030204" pitchFamily="34" charset="0"/>
                <a:hlinkClick r:id="rId3"/>
              </a:rPr>
              <a:t>Manual</a:t>
            </a:r>
            <a:r>
              <a:rPr lang="sv-SE" sz="1700" dirty="0">
                <a:solidFill>
                  <a:srgbClr val="C00000"/>
                </a:solidFill>
                <a:cs typeface="Calibri" panose="020F0502020204030204" pitchFamily="34" charset="0"/>
              </a:rPr>
              <a:t> för arrangerande förening finns på hemsidan</a:t>
            </a:r>
          </a:p>
          <a:p>
            <a:pPr marL="285750" indent="-285750">
              <a:lnSpc>
                <a:spcPct val="150000"/>
              </a:lnSpc>
              <a:buFont typeface="Arial" panose="020B0604020202020204" pitchFamily="34" charset="0"/>
              <a:buChar char="•"/>
            </a:pPr>
            <a:endParaRPr lang="sv-SE" sz="1700" dirty="0">
              <a:solidFill>
                <a:srgbClr val="C00000"/>
              </a:solidFill>
              <a:cs typeface="Calibri" panose="020F0502020204030204" pitchFamily="34" charset="0"/>
            </a:endParaRPr>
          </a:p>
          <a:p>
            <a:pPr>
              <a:lnSpc>
                <a:spcPct val="150000"/>
              </a:lnSpc>
            </a:pPr>
            <a:r>
              <a:rPr lang="sv-SE" sz="1700" b="1" dirty="0">
                <a:solidFill>
                  <a:srgbClr val="C00000"/>
                </a:solidFill>
                <a:cs typeface="Calibri" panose="020F0502020204030204" pitchFamily="34" charset="0"/>
              </a:rPr>
              <a:t>Prislista tränarutbildning</a:t>
            </a:r>
          </a:p>
          <a:p>
            <a:pPr>
              <a:lnSpc>
                <a:spcPct val="150000"/>
              </a:lnSpc>
            </a:pPr>
            <a:r>
              <a:rPr lang="sv-SE" sz="1700" dirty="0">
                <a:solidFill>
                  <a:srgbClr val="C00000"/>
                </a:solidFill>
                <a:cs typeface="Calibri" panose="020F0502020204030204" pitchFamily="34" charset="0"/>
              </a:rPr>
              <a:t>Tränarutbildning C		300:-/deltagare</a:t>
            </a:r>
          </a:p>
          <a:p>
            <a:pPr>
              <a:lnSpc>
                <a:spcPct val="150000"/>
              </a:lnSpc>
            </a:pPr>
            <a:r>
              <a:rPr lang="sv-SE" sz="1700" dirty="0">
                <a:solidFill>
                  <a:srgbClr val="C00000"/>
                </a:solidFill>
                <a:cs typeface="Calibri" panose="020F0502020204030204" pitchFamily="34" charset="0"/>
              </a:rPr>
              <a:t>Tränarutbildning B-ungdom	600:-/deltagare</a:t>
            </a:r>
          </a:p>
          <a:p>
            <a:pPr>
              <a:lnSpc>
                <a:spcPct val="150000"/>
              </a:lnSpc>
            </a:pPr>
            <a:r>
              <a:rPr lang="sv-SE" sz="1700" dirty="0">
                <a:solidFill>
                  <a:srgbClr val="C00000"/>
                </a:solidFill>
                <a:cs typeface="Calibri" panose="020F0502020204030204" pitchFamily="34" charset="0"/>
              </a:rPr>
              <a:t>Målvaktstränarutbildning C	200:-/deltagare</a:t>
            </a:r>
          </a:p>
          <a:p>
            <a:pPr>
              <a:lnSpc>
                <a:spcPct val="150000"/>
              </a:lnSpc>
            </a:pPr>
            <a:endParaRPr lang="sv-SE" dirty="0"/>
          </a:p>
        </p:txBody>
      </p:sp>
      <p:pic>
        <p:nvPicPr>
          <p:cNvPr id="4" name="Bildobjekt 3">
            <a:extLst>
              <a:ext uri="{FF2B5EF4-FFF2-40B4-BE49-F238E27FC236}">
                <a16:creationId xmlns:a16="http://schemas.microsoft.com/office/drawing/2014/main" id="{C078772F-A4BC-42D0-B4A8-F65E2D1B4C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495" y="2930349"/>
            <a:ext cx="5699379" cy="2907143"/>
          </a:xfrm>
          <a:prstGeom prst="rect">
            <a:avLst/>
          </a:prstGeom>
        </p:spPr>
      </p:pic>
    </p:spTree>
    <p:extLst>
      <p:ext uri="{BB962C8B-B14F-4D97-AF65-F5344CB8AC3E}">
        <p14:creationId xmlns:p14="http://schemas.microsoft.com/office/powerpoint/2010/main" val="124074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362BF6-F75B-403C-B228-86821CFCFB1B}"/>
              </a:ext>
            </a:extLst>
          </p:cNvPr>
          <p:cNvSpPr>
            <a:spLocks noGrp="1"/>
          </p:cNvSpPr>
          <p:nvPr>
            <p:ph type="ctrTitle"/>
          </p:nvPr>
        </p:nvSpPr>
        <p:spPr/>
        <p:txBody>
          <a:bodyPr/>
          <a:lstStyle/>
          <a:p>
            <a:endParaRPr lang="sv-SE"/>
          </a:p>
        </p:txBody>
      </p:sp>
      <p:sp>
        <p:nvSpPr>
          <p:cNvPr id="3" name="Platshållare för text 2">
            <a:extLst>
              <a:ext uri="{FF2B5EF4-FFF2-40B4-BE49-F238E27FC236}">
                <a16:creationId xmlns:a16="http://schemas.microsoft.com/office/drawing/2014/main" id="{1F7F13CF-070A-4C38-98EB-0A66EC1540BA}"/>
              </a:ext>
            </a:extLst>
          </p:cNvPr>
          <p:cNvSpPr>
            <a:spLocks noGrp="1"/>
          </p:cNvSpPr>
          <p:nvPr>
            <p:ph type="body" sz="quarter" idx="13"/>
          </p:nvPr>
        </p:nvSpPr>
        <p:spPr>
          <a:xfrm>
            <a:off x="784226" y="2561955"/>
            <a:ext cx="6175375" cy="3422921"/>
          </a:xfrm>
        </p:spPr>
        <p:txBody>
          <a:bodyPr/>
          <a:lstStyle/>
          <a:p>
            <a:endParaRPr lang="sv-SE"/>
          </a:p>
        </p:txBody>
      </p:sp>
      <p:pic>
        <p:nvPicPr>
          <p:cNvPr id="6" name="Bildobjekt 5">
            <a:extLst>
              <a:ext uri="{FF2B5EF4-FFF2-40B4-BE49-F238E27FC236}">
                <a16:creationId xmlns:a16="http://schemas.microsoft.com/office/drawing/2014/main" id="{983FF2F9-7851-4FA5-A688-1A6C50A2B0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8"/>
            <a:ext cx="12192000" cy="6856442"/>
          </a:xfrm>
          <a:prstGeom prst="rect">
            <a:avLst/>
          </a:prstGeom>
        </p:spPr>
      </p:pic>
      <p:sp>
        <p:nvSpPr>
          <p:cNvPr id="4" name="textruta 3">
            <a:extLst>
              <a:ext uri="{FF2B5EF4-FFF2-40B4-BE49-F238E27FC236}">
                <a16:creationId xmlns:a16="http://schemas.microsoft.com/office/drawing/2014/main" id="{5CC56836-45DE-442E-BAB9-1DBDE2A45FDF}"/>
              </a:ext>
            </a:extLst>
          </p:cNvPr>
          <p:cNvSpPr txBox="1"/>
          <p:nvPr/>
        </p:nvSpPr>
        <p:spPr>
          <a:xfrm>
            <a:off x="265241" y="5615544"/>
            <a:ext cx="4788672" cy="369332"/>
          </a:xfrm>
          <a:prstGeom prst="rect">
            <a:avLst/>
          </a:prstGeom>
          <a:noFill/>
        </p:spPr>
        <p:txBody>
          <a:bodyPr wrap="square" rtlCol="0">
            <a:spAutoFit/>
          </a:bodyPr>
          <a:lstStyle/>
          <a:p>
            <a:r>
              <a:rPr lang="sv-SE" dirty="0">
                <a:hlinkClick r:id="rId3"/>
              </a:rPr>
              <a:t>På hemsidan finner ni lägerdatum och anmälan. </a:t>
            </a:r>
            <a:endParaRPr lang="sv-SE" dirty="0"/>
          </a:p>
        </p:txBody>
      </p:sp>
    </p:spTree>
    <p:extLst>
      <p:ext uri="{BB962C8B-B14F-4D97-AF65-F5344CB8AC3E}">
        <p14:creationId xmlns:p14="http://schemas.microsoft.com/office/powerpoint/2010/main" val="796631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4532D8A7-919D-4AE6-A15A-EE660309FBC0}"/>
              </a:ext>
            </a:extLst>
          </p:cNvPr>
          <p:cNvSpPr>
            <a:spLocks noGrp="1"/>
          </p:cNvSpPr>
          <p:nvPr>
            <p:ph type="subTitle" idx="1"/>
          </p:nvPr>
        </p:nvSpPr>
        <p:spPr>
          <a:xfrm>
            <a:off x="615795" y="756347"/>
            <a:ext cx="5092699" cy="597052"/>
          </a:xfrm>
        </p:spPr>
        <p:txBody>
          <a:bodyPr/>
          <a:lstStyle/>
          <a:p>
            <a:r>
              <a:rPr lang="sv-SE" b="1" dirty="0"/>
              <a:t>Årsplanering</a:t>
            </a:r>
            <a:r>
              <a:rPr lang="sv-SE" dirty="0"/>
              <a:t> </a:t>
            </a:r>
          </a:p>
        </p:txBody>
      </p:sp>
      <p:graphicFrame>
        <p:nvGraphicFramePr>
          <p:cNvPr id="9" name="Tabell 9">
            <a:extLst>
              <a:ext uri="{FF2B5EF4-FFF2-40B4-BE49-F238E27FC236}">
                <a16:creationId xmlns:a16="http://schemas.microsoft.com/office/drawing/2014/main" id="{25A0DFEA-A4E0-445A-8FCD-1499C3799517}"/>
              </a:ext>
            </a:extLst>
          </p:cNvPr>
          <p:cNvGraphicFramePr>
            <a:graphicFrameLocks noGrp="1"/>
          </p:cNvGraphicFramePr>
          <p:nvPr>
            <p:extLst>
              <p:ext uri="{D42A27DB-BD31-4B8C-83A1-F6EECF244321}">
                <p14:modId xmlns:p14="http://schemas.microsoft.com/office/powerpoint/2010/main" val="1043189811"/>
              </p:ext>
            </p:extLst>
          </p:nvPr>
        </p:nvGraphicFramePr>
        <p:xfrm>
          <a:off x="615795" y="2731925"/>
          <a:ext cx="10800000" cy="2880001"/>
        </p:xfrm>
        <a:graphic>
          <a:graphicData uri="http://schemas.openxmlformats.org/drawingml/2006/table">
            <a:tbl>
              <a:tblPr firstRow="1" bandRow="1">
                <a:solidFill>
                  <a:srgbClr val="740000"/>
                </a:solidFill>
                <a:tableStyleId>{5202B0CA-FC54-4496-8BCA-5EF66A818D29}</a:tableStyleId>
              </a:tblPr>
              <a:tblGrid>
                <a:gridCol w="2700000">
                  <a:extLst>
                    <a:ext uri="{9D8B030D-6E8A-4147-A177-3AD203B41FA5}">
                      <a16:colId xmlns:a16="http://schemas.microsoft.com/office/drawing/2014/main" val="1944689975"/>
                    </a:ext>
                  </a:extLst>
                </a:gridCol>
                <a:gridCol w="2700000">
                  <a:extLst>
                    <a:ext uri="{9D8B030D-6E8A-4147-A177-3AD203B41FA5}">
                      <a16:colId xmlns:a16="http://schemas.microsoft.com/office/drawing/2014/main" val="1348355519"/>
                    </a:ext>
                  </a:extLst>
                </a:gridCol>
                <a:gridCol w="2700000">
                  <a:extLst>
                    <a:ext uri="{9D8B030D-6E8A-4147-A177-3AD203B41FA5}">
                      <a16:colId xmlns:a16="http://schemas.microsoft.com/office/drawing/2014/main" val="2174374068"/>
                    </a:ext>
                  </a:extLst>
                </a:gridCol>
                <a:gridCol w="2700000">
                  <a:extLst>
                    <a:ext uri="{9D8B030D-6E8A-4147-A177-3AD203B41FA5}">
                      <a16:colId xmlns:a16="http://schemas.microsoft.com/office/drawing/2014/main" val="1251352034"/>
                    </a:ext>
                  </a:extLst>
                </a:gridCol>
              </a:tblGrid>
              <a:tr h="723616">
                <a:tc>
                  <a:txBody>
                    <a:bodyPr/>
                    <a:lstStyle/>
                    <a:p>
                      <a:pPr algn="ctr"/>
                      <a:r>
                        <a:rPr lang="sv-SE" b="0" dirty="0">
                          <a:solidFill>
                            <a:srgbClr val="740000"/>
                          </a:solidFill>
                        </a:rPr>
                        <a:t>Tränarutbildningar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v-SE" b="0" dirty="0">
                          <a:solidFill>
                            <a:srgbClr val="740000"/>
                          </a:solidFill>
                        </a:rPr>
                        <a:t>Ledarutbildning - fotbollsskolan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v-SE" b="0" dirty="0">
                          <a:solidFill>
                            <a:srgbClr val="740000"/>
                          </a:solidFill>
                        </a:rPr>
                        <a:t>Tränarutbildningar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v-SE" b="0" dirty="0">
                          <a:solidFill>
                            <a:srgbClr val="740000"/>
                          </a:solidFill>
                        </a:rPr>
                        <a:t>Lagbesök</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47995171"/>
                  </a:ext>
                </a:extLst>
              </a:tr>
              <a:tr h="709153">
                <a:tc>
                  <a:txBody>
                    <a:bodyPr/>
                    <a:lstStyle/>
                    <a:p>
                      <a:pPr algn="ctr"/>
                      <a:r>
                        <a:rPr lang="sv-SE" b="0" dirty="0">
                          <a:solidFill>
                            <a:srgbClr val="740000"/>
                          </a:solidFill>
                        </a:rPr>
                        <a:t>Tematräningar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v-SE" b="0" dirty="0">
                          <a:solidFill>
                            <a:srgbClr val="740000"/>
                          </a:solidFill>
                        </a:rPr>
                        <a:t>Sommarläger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v-SE" b="0" dirty="0">
                          <a:solidFill>
                            <a:srgbClr val="740000"/>
                          </a:solidFill>
                        </a:rPr>
                        <a:t>Tematräningar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v-SE" b="0" dirty="0">
                          <a:solidFill>
                            <a:srgbClr val="740000"/>
                          </a:solidFill>
                        </a:rPr>
                        <a:t>Spelformsutbildning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8044503"/>
                  </a:ext>
                </a:extLst>
              </a:tr>
              <a:tr h="723616">
                <a:tc>
                  <a:txBody>
                    <a:bodyPr/>
                    <a:lstStyle/>
                    <a:p>
                      <a:pPr algn="ctr"/>
                      <a:r>
                        <a:rPr lang="sv-SE" b="0" dirty="0">
                          <a:solidFill>
                            <a:srgbClr val="740000"/>
                          </a:solidFill>
                        </a:rPr>
                        <a:t>Utbildningsläger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sv-SE" b="0" dirty="0">
                        <a:solidFill>
                          <a:srgbClr val="74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v-SE" b="0" dirty="0">
                          <a:solidFill>
                            <a:srgbClr val="740000"/>
                          </a:solidFill>
                        </a:rPr>
                        <a:t>Utbildningsläger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v-SE" b="0" dirty="0">
                          <a:solidFill>
                            <a:srgbClr val="740000"/>
                          </a:solidFill>
                        </a:rPr>
                        <a:t>Fotbollens spela, lek och lär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0202297"/>
                  </a:ext>
                </a:extLst>
              </a:tr>
              <a:tr h="723616">
                <a:tc>
                  <a:txBody>
                    <a:bodyPr/>
                    <a:lstStyle/>
                    <a:p>
                      <a:pPr algn="ctr"/>
                      <a:endParaRPr lang="sv-SE" b="0">
                        <a:solidFill>
                          <a:srgbClr val="74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sv-SE" b="0" dirty="0">
                        <a:solidFill>
                          <a:srgbClr val="74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v-SE" b="0" dirty="0">
                          <a:solidFill>
                            <a:srgbClr val="740000"/>
                          </a:solidFill>
                        </a:rPr>
                        <a:t>Vinterläger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v-SE" b="0" dirty="0">
                          <a:solidFill>
                            <a:srgbClr val="740000"/>
                          </a:solidFill>
                        </a:rPr>
                        <a:t>Distriktslagssamlingar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10731693"/>
                  </a:ext>
                </a:extLst>
              </a:tr>
            </a:tbl>
          </a:graphicData>
        </a:graphic>
      </p:graphicFrame>
      <p:graphicFrame>
        <p:nvGraphicFramePr>
          <p:cNvPr id="10" name="Tabell 10">
            <a:extLst>
              <a:ext uri="{FF2B5EF4-FFF2-40B4-BE49-F238E27FC236}">
                <a16:creationId xmlns:a16="http://schemas.microsoft.com/office/drawing/2014/main" id="{DDC50730-2CBF-49E7-AAD9-BAAC0031405D}"/>
              </a:ext>
            </a:extLst>
          </p:cNvPr>
          <p:cNvGraphicFramePr>
            <a:graphicFrameLocks noGrp="1"/>
          </p:cNvGraphicFramePr>
          <p:nvPr>
            <p:extLst>
              <p:ext uri="{D42A27DB-BD31-4B8C-83A1-F6EECF244321}">
                <p14:modId xmlns:p14="http://schemas.microsoft.com/office/powerpoint/2010/main" val="1438865325"/>
              </p:ext>
            </p:extLst>
          </p:nvPr>
        </p:nvGraphicFramePr>
        <p:xfrm>
          <a:off x="615795" y="2011925"/>
          <a:ext cx="10800000" cy="720000"/>
        </p:xfrm>
        <a:graphic>
          <a:graphicData uri="http://schemas.openxmlformats.org/drawingml/2006/table">
            <a:tbl>
              <a:tblPr firstRow="1" bandRow="1">
                <a:tableStyleId>{5C22544A-7EE6-4342-B048-85BDC9FD1C3A}</a:tableStyleId>
              </a:tblPr>
              <a:tblGrid>
                <a:gridCol w="2700000">
                  <a:extLst>
                    <a:ext uri="{9D8B030D-6E8A-4147-A177-3AD203B41FA5}">
                      <a16:colId xmlns:a16="http://schemas.microsoft.com/office/drawing/2014/main" val="3542663515"/>
                    </a:ext>
                  </a:extLst>
                </a:gridCol>
                <a:gridCol w="2700000">
                  <a:extLst>
                    <a:ext uri="{9D8B030D-6E8A-4147-A177-3AD203B41FA5}">
                      <a16:colId xmlns:a16="http://schemas.microsoft.com/office/drawing/2014/main" val="2337390174"/>
                    </a:ext>
                  </a:extLst>
                </a:gridCol>
                <a:gridCol w="2700000">
                  <a:extLst>
                    <a:ext uri="{9D8B030D-6E8A-4147-A177-3AD203B41FA5}">
                      <a16:colId xmlns:a16="http://schemas.microsoft.com/office/drawing/2014/main" val="402567293"/>
                    </a:ext>
                  </a:extLst>
                </a:gridCol>
                <a:gridCol w="2700000">
                  <a:extLst>
                    <a:ext uri="{9D8B030D-6E8A-4147-A177-3AD203B41FA5}">
                      <a16:colId xmlns:a16="http://schemas.microsoft.com/office/drawing/2014/main" val="2968665650"/>
                    </a:ext>
                  </a:extLst>
                </a:gridCol>
              </a:tblGrid>
              <a:tr h="720000">
                <a:tc>
                  <a:txBody>
                    <a:bodyPr/>
                    <a:lstStyle/>
                    <a:p>
                      <a:pPr algn="ctr"/>
                      <a:r>
                        <a:rPr lang="sv-SE" sz="1800" dirty="0"/>
                        <a:t>VÅR</a:t>
                      </a:r>
                    </a:p>
                  </a:txBody>
                  <a:tcPr anchor="ctr">
                    <a:solidFill>
                      <a:srgbClr val="740000"/>
                    </a:solidFill>
                  </a:tcPr>
                </a:tc>
                <a:tc>
                  <a:txBody>
                    <a:bodyPr/>
                    <a:lstStyle/>
                    <a:p>
                      <a:pPr algn="ctr"/>
                      <a:r>
                        <a:rPr lang="sv-SE" sz="1800" dirty="0"/>
                        <a:t>SOMMAR</a:t>
                      </a:r>
                    </a:p>
                  </a:txBody>
                  <a:tcPr anchor="ctr">
                    <a:solidFill>
                      <a:srgbClr val="740000"/>
                    </a:solidFill>
                  </a:tcPr>
                </a:tc>
                <a:tc>
                  <a:txBody>
                    <a:bodyPr/>
                    <a:lstStyle/>
                    <a:p>
                      <a:pPr algn="ctr"/>
                      <a:r>
                        <a:rPr lang="sv-SE" sz="1800" dirty="0"/>
                        <a:t>HÖST</a:t>
                      </a:r>
                    </a:p>
                  </a:txBody>
                  <a:tcPr anchor="ctr">
                    <a:solidFill>
                      <a:srgbClr val="740000"/>
                    </a:solidFill>
                  </a:tcPr>
                </a:tc>
                <a:tc>
                  <a:txBody>
                    <a:bodyPr/>
                    <a:lstStyle/>
                    <a:p>
                      <a:pPr algn="ctr"/>
                      <a:r>
                        <a:rPr lang="sv-SE" sz="1800" dirty="0"/>
                        <a:t>ÅRET RUNT </a:t>
                      </a:r>
                    </a:p>
                  </a:txBody>
                  <a:tcPr anchor="ctr">
                    <a:solidFill>
                      <a:srgbClr val="740000"/>
                    </a:solidFill>
                  </a:tcPr>
                </a:tc>
                <a:extLst>
                  <a:ext uri="{0D108BD9-81ED-4DB2-BD59-A6C34878D82A}">
                    <a16:rowId xmlns:a16="http://schemas.microsoft.com/office/drawing/2014/main" val="260798258"/>
                  </a:ext>
                </a:extLst>
              </a:tr>
            </a:tbl>
          </a:graphicData>
        </a:graphic>
      </p:graphicFrame>
    </p:spTree>
    <p:extLst>
      <p:ext uri="{BB962C8B-B14F-4D97-AF65-F5344CB8AC3E}">
        <p14:creationId xmlns:p14="http://schemas.microsoft.com/office/powerpoint/2010/main" val="1986675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Grönt kort</a:t>
            </a:r>
          </a:p>
        </p:txBody>
      </p:sp>
      <p:sp>
        <p:nvSpPr>
          <p:cNvPr id="3" name="Platshållare för text 2"/>
          <p:cNvSpPr>
            <a:spLocks noGrp="1"/>
          </p:cNvSpPr>
          <p:nvPr>
            <p:ph type="body" sz="quarter" idx="13"/>
          </p:nvPr>
        </p:nvSpPr>
        <p:spPr/>
        <p:txBody>
          <a:bodyPr/>
          <a:lstStyle/>
          <a:p>
            <a:r>
              <a:rPr lang="sv-SE" sz="1800" dirty="0"/>
              <a:t>Grönt Kort är en satsning för att uppmuntra till fair play i barn- och ungdomsfotbollen. </a:t>
            </a:r>
          </a:p>
          <a:p>
            <a:r>
              <a:rPr lang="sv-SE" sz="1800" dirty="0"/>
              <a:t>Kortet delas ut av respektive motståndarlags ledare till en spelare i vardera lag som utmärkt sig på ett schysst sätt.</a:t>
            </a:r>
          </a:p>
          <a:p>
            <a:r>
              <a:rPr lang="sv-SE" sz="1800" dirty="0"/>
              <a:t>Majoriteten av alla spelare är schyssta, men den som får ett Grönt kort har utmärkt sig lite extra. </a:t>
            </a:r>
          </a:p>
          <a:p>
            <a:r>
              <a:rPr lang="sv-SE" sz="1800" dirty="0"/>
              <a:t>Grönt kort delas ut efter alla seriematcher i åldrarna 8-14 år.</a:t>
            </a:r>
            <a:endParaRPr lang="sv-SE" dirty="0"/>
          </a:p>
        </p:txBody>
      </p:sp>
      <p:pic>
        <p:nvPicPr>
          <p:cNvPr id="4" name="Picture 2">
            <a:extLst>
              <a:ext uri="{FF2B5EF4-FFF2-40B4-BE49-F238E27FC236}">
                <a16:creationId xmlns:a16="http://schemas.microsoft.com/office/drawing/2014/main" id="{22D3C66A-605D-400A-B299-456D5C6FBE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444"/>
          <a:stretch/>
        </p:blipFill>
        <p:spPr bwMode="auto">
          <a:xfrm>
            <a:off x="7605778" y="1968649"/>
            <a:ext cx="3106102" cy="332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22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Exempel på handlingar</a:t>
            </a:r>
          </a:p>
        </p:txBody>
      </p:sp>
      <p:sp>
        <p:nvSpPr>
          <p:cNvPr id="5" name="Platshållare för text 4"/>
          <p:cNvSpPr>
            <a:spLocks noGrp="1"/>
          </p:cNvSpPr>
          <p:nvPr>
            <p:ph type="body" sz="quarter" idx="13"/>
          </p:nvPr>
        </p:nvSpPr>
        <p:spPr>
          <a:xfrm>
            <a:off x="784225" y="2561955"/>
            <a:ext cx="6175375" cy="3762645"/>
          </a:xfrm>
        </p:spPr>
        <p:txBody>
          <a:bodyPr/>
          <a:lstStyle/>
          <a:p>
            <a:r>
              <a:rPr lang="sv-SE" dirty="0"/>
              <a:t>Hjälper skadad med- eller motspelare</a:t>
            </a:r>
          </a:p>
          <a:p>
            <a:pPr lvl="1"/>
            <a:r>
              <a:rPr lang="sv-SE" sz="1600" dirty="0"/>
              <a:t>Sparkar ut bollen om någon ligger skadad.</a:t>
            </a:r>
          </a:p>
          <a:p>
            <a:pPr lvl="1"/>
            <a:r>
              <a:rPr lang="sv-SE" sz="1600" dirty="0"/>
              <a:t>Går fram och ser efter hur en skadad spelare mår.</a:t>
            </a:r>
          </a:p>
          <a:p>
            <a:r>
              <a:rPr lang="sv-SE" dirty="0"/>
              <a:t>Visar respekt för alla</a:t>
            </a:r>
          </a:p>
          <a:p>
            <a:pPr lvl="1"/>
            <a:r>
              <a:rPr lang="sv-SE" sz="1600" dirty="0"/>
              <a:t>Ber om ursäkt om man råkar sparka på någon.</a:t>
            </a:r>
          </a:p>
          <a:p>
            <a:pPr lvl="1"/>
            <a:r>
              <a:rPr lang="sv-SE" sz="1600" dirty="0"/>
              <a:t>Hälsar på motspelare och domare innan och efter match.</a:t>
            </a:r>
          </a:p>
          <a:p>
            <a:r>
              <a:rPr lang="sv-SE" dirty="0"/>
              <a:t>Hjälper domaren</a:t>
            </a:r>
          </a:p>
          <a:p>
            <a:pPr lvl="1"/>
            <a:r>
              <a:rPr lang="sv-SE" sz="1600" dirty="0"/>
              <a:t>Försöker inte påverka domarens beslut.</a:t>
            </a:r>
          </a:p>
          <a:p>
            <a:pPr lvl="1"/>
            <a:r>
              <a:rPr lang="sv-SE" sz="1600" dirty="0"/>
              <a:t>Gnäller eller klagar inte på domslut.</a:t>
            </a:r>
          </a:p>
          <a:p>
            <a:r>
              <a:rPr lang="sv-SE" dirty="0"/>
              <a:t>Har en positiv attityd </a:t>
            </a:r>
          </a:p>
          <a:p>
            <a:pPr lvl="1"/>
            <a:r>
              <a:rPr lang="sv-SE" sz="1600" dirty="0"/>
              <a:t>Peppar medspelare.</a:t>
            </a:r>
          </a:p>
          <a:p>
            <a:pPr lvl="1"/>
            <a:r>
              <a:rPr lang="sv-SE" sz="1600" dirty="0"/>
              <a:t>Använder ett vårdat språk.</a:t>
            </a:r>
            <a:endParaRPr lang="sv-SE" dirty="0"/>
          </a:p>
          <a:p>
            <a:endParaRPr lang="sv-SE" dirty="0"/>
          </a:p>
          <a:p>
            <a:endParaRPr lang="sv-SE" dirty="0"/>
          </a:p>
        </p:txBody>
      </p:sp>
      <p:sp>
        <p:nvSpPr>
          <p:cNvPr id="6" name="textruta 5">
            <a:extLst>
              <a:ext uri="{FF2B5EF4-FFF2-40B4-BE49-F238E27FC236}">
                <a16:creationId xmlns:a16="http://schemas.microsoft.com/office/drawing/2014/main" id="{5A333841-2429-48A3-8B8C-96F69079DF9B}"/>
              </a:ext>
            </a:extLst>
          </p:cNvPr>
          <p:cNvSpPr txBox="1"/>
          <p:nvPr/>
        </p:nvSpPr>
        <p:spPr>
          <a:xfrm>
            <a:off x="6887228" y="5143959"/>
            <a:ext cx="4869343" cy="307777"/>
          </a:xfrm>
          <a:prstGeom prst="rect">
            <a:avLst/>
          </a:prstGeom>
          <a:noFill/>
        </p:spPr>
        <p:txBody>
          <a:bodyPr wrap="square" rtlCol="0">
            <a:spAutoFit/>
          </a:bodyPr>
          <a:lstStyle/>
          <a:p>
            <a:r>
              <a:rPr lang="sv-SE" sz="1400" dirty="0">
                <a:hlinkClick r:id="rId2"/>
              </a:rPr>
              <a:t>https://aktiva.svenskfotboll.se/spelare/vardegrund/gront-kort/</a:t>
            </a:r>
            <a:endParaRPr lang="sv-SE" sz="1400" dirty="0"/>
          </a:p>
        </p:txBody>
      </p:sp>
      <p:sp>
        <p:nvSpPr>
          <p:cNvPr id="7" name="textruta 6">
            <a:extLst>
              <a:ext uri="{FF2B5EF4-FFF2-40B4-BE49-F238E27FC236}">
                <a16:creationId xmlns:a16="http://schemas.microsoft.com/office/drawing/2014/main" id="{5EB6432F-46AA-47D6-A6D2-0FF5DD914325}"/>
              </a:ext>
            </a:extLst>
          </p:cNvPr>
          <p:cNvSpPr txBox="1"/>
          <p:nvPr/>
        </p:nvSpPr>
        <p:spPr>
          <a:xfrm rot="940959">
            <a:off x="7604723" y="4123343"/>
            <a:ext cx="3956013" cy="369332"/>
          </a:xfrm>
          <a:prstGeom prst="rect">
            <a:avLst/>
          </a:prstGeom>
          <a:noFill/>
        </p:spPr>
        <p:txBody>
          <a:bodyPr wrap="square" rtlCol="0">
            <a:spAutoFit/>
          </a:bodyPr>
          <a:lstStyle/>
          <a:p>
            <a:pPr algn="ctr"/>
            <a:r>
              <a:rPr lang="sv-SE" b="1" dirty="0">
                <a:solidFill>
                  <a:srgbClr val="C00000"/>
                </a:solidFill>
              </a:rPr>
              <a:t>Fler tips hittar ni här!</a:t>
            </a:r>
          </a:p>
        </p:txBody>
      </p:sp>
      <p:pic>
        <p:nvPicPr>
          <p:cNvPr id="11" name="Bildobjekt 10"/>
          <p:cNvPicPr>
            <a:picLocks/>
          </p:cNvPicPr>
          <p:nvPr/>
        </p:nvPicPr>
        <p:blipFill>
          <a:blip r:embed="rId3"/>
          <a:stretch>
            <a:fillRect/>
          </a:stretch>
        </p:blipFill>
        <p:spPr>
          <a:xfrm>
            <a:off x="9271198" y="4511567"/>
            <a:ext cx="503464" cy="632392"/>
          </a:xfrm>
          <a:prstGeom prst="rect">
            <a:avLst/>
          </a:prstGeom>
        </p:spPr>
      </p:pic>
    </p:spTree>
    <p:extLst>
      <p:ext uri="{BB962C8B-B14F-4D97-AF65-F5344CB8AC3E}">
        <p14:creationId xmlns:p14="http://schemas.microsoft.com/office/powerpoint/2010/main" val="308931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 calcmode="lin" valueType="num">
                                      <p:cBhvr additive="base">
                                        <p:cTn id="20"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nodeType="after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 calcmode="lin" valueType="num">
                                      <p:cBhvr additive="base">
                                        <p:cTn id="30"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nodeType="after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nodeType="after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 calcmode="lin" valueType="num">
                                      <p:cBhvr additive="base">
                                        <p:cTn id="40"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8" fill="hold" nodeType="after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 calcmode="lin" valueType="num">
                                      <p:cBhvr additive="base">
                                        <p:cTn id="45" dur="5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5">
                                            <p:txEl>
                                              <p:pRg st="9" end="9"/>
                                            </p:txEl>
                                          </p:spTgt>
                                        </p:tgtEl>
                                        <p:attrNameLst>
                                          <p:attrName>style.visibility</p:attrName>
                                        </p:attrNameLst>
                                      </p:cBhvr>
                                      <p:to>
                                        <p:strVal val="visible"/>
                                      </p:to>
                                    </p:set>
                                    <p:anim calcmode="lin" valueType="num">
                                      <p:cBhvr additive="base">
                                        <p:cTn id="50" dur="500" fill="hold"/>
                                        <p:tgtEl>
                                          <p:spTgt spid="5">
                                            <p:txEl>
                                              <p:pRg st="9" end="9"/>
                                            </p:txEl>
                                          </p:spTgt>
                                        </p:tgtEl>
                                        <p:attrNameLst>
                                          <p:attrName>ppt_x</p:attrName>
                                        </p:attrNameLst>
                                      </p:cBhvr>
                                      <p:tavLst>
                                        <p:tav tm="0">
                                          <p:val>
                                            <p:strVal val="0-#ppt_w/2"/>
                                          </p:val>
                                        </p:tav>
                                        <p:tav tm="100000">
                                          <p:val>
                                            <p:strVal val="#ppt_x"/>
                                          </p:val>
                                        </p:tav>
                                      </p:tavLst>
                                    </p:anim>
                                    <p:anim calcmode="lin" valueType="num">
                                      <p:cBhvr additive="base">
                                        <p:cTn id="51"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8" fill="hold" nodeType="after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 calcmode="lin" valueType="num">
                                      <p:cBhvr additive="base">
                                        <p:cTn id="55" dur="500" fill="hold"/>
                                        <p:tgtEl>
                                          <p:spTgt spid="5">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8" fill="hold" nodeType="afterEffect">
                                  <p:stCondLst>
                                    <p:cond delay="0"/>
                                  </p:stCondLst>
                                  <p:childTnLst>
                                    <p:set>
                                      <p:cBhvr>
                                        <p:cTn id="59" dur="1" fill="hold">
                                          <p:stCondLst>
                                            <p:cond delay="0"/>
                                          </p:stCondLst>
                                        </p:cTn>
                                        <p:tgtEl>
                                          <p:spTgt spid="5">
                                            <p:txEl>
                                              <p:pRg st="11" end="11"/>
                                            </p:txEl>
                                          </p:spTgt>
                                        </p:tgtEl>
                                        <p:attrNameLst>
                                          <p:attrName>style.visibility</p:attrName>
                                        </p:attrNameLst>
                                      </p:cBhvr>
                                      <p:to>
                                        <p:strVal val="visible"/>
                                      </p:to>
                                    </p:set>
                                    <p:anim calcmode="lin" valueType="num">
                                      <p:cBhvr additive="base">
                                        <p:cTn id="60" dur="500" fill="hold"/>
                                        <p:tgtEl>
                                          <p:spTgt spid="5">
                                            <p:txEl>
                                              <p:pRg st="11" end="11"/>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5">
                                            <p:txEl>
                                              <p:pRg st="11" end="11"/>
                                            </p:txEl>
                                          </p:spTgt>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 presetClass="entr" presetSubtype="2" fill="hold" grpId="0" nodeType="after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1+#ppt_w/2"/>
                                          </p:val>
                                        </p:tav>
                                        <p:tav tm="100000">
                                          <p:val>
                                            <p:strVal val="#ppt_x"/>
                                          </p:val>
                                        </p:tav>
                                      </p:tavLst>
                                    </p:anim>
                                    <p:anim calcmode="lin" valueType="num">
                                      <p:cBhvr additive="base">
                                        <p:cTn id="66" dur="500" fill="hold"/>
                                        <p:tgtEl>
                                          <p:spTgt spid="6"/>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1+#ppt_w/2"/>
                                          </p:val>
                                        </p:tav>
                                        <p:tav tm="100000">
                                          <p:val>
                                            <p:strVal val="#ppt_x"/>
                                          </p:val>
                                        </p:tav>
                                      </p:tavLst>
                                    </p:anim>
                                    <p:anim calcmode="lin" valueType="num">
                                      <p:cBhvr additive="base">
                                        <p:cTn id="71" dur="500" fill="hold"/>
                                        <p:tgtEl>
                                          <p:spTgt spid="7"/>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500" fill="hold"/>
                                        <p:tgtEl>
                                          <p:spTgt spid="11"/>
                                        </p:tgtEl>
                                        <p:attrNameLst>
                                          <p:attrName>ppt_x</p:attrName>
                                        </p:attrNameLst>
                                      </p:cBhvr>
                                      <p:tavLst>
                                        <p:tav tm="0">
                                          <p:val>
                                            <p:strVal val="1+#ppt_w/2"/>
                                          </p:val>
                                        </p:tav>
                                        <p:tav tm="100000">
                                          <p:val>
                                            <p:strVal val="#ppt_x"/>
                                          </p:val>
                                        </p:tav>
                                      </p:tavLst>
                                    </p:anim>
                                    <p:anim calcmode="lin" valueType="num">
                                      <p:cBhvr additive="base">
                                        <p:cTn id="75"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lstStyle/>
          <a:p>
            <a:r>
              <a:rPr lang="sv-SE" dirty="0"/>
              <a:t>Min Fotboll</a:t>
            </a:r>
          </a:p>
        </p:txBody>
      </p:sp>
      <p:sp>
        <p:nvSpPr>
          <p:cNvPr id="5" name="Platshållare för text 4"/>
          <p:cNvSpPr>
            <a:spLocks noGrp="1"/>
          </p:cNvSpPr>
          <p:nvPr>
            <p:ph type="body" sz="quarter" idx="13"/>
          </p:nvPr>
        </p:nvSpPr>
        <p:spPr/>
        <p:txBody>
          <a:bodyPr/>
          <a:lstStyle/>
          <a:p>
            <a:r>
              <a:rPr lang="sv-SE" dirty="0"/>
              <a:t>Dela filmklipp, bilder, referat, resultatrapporter och livesändningar. </a:t>
            </a:r>
          </a:p>
          <a:p>
            <a:r>
              <a:rPr lang="sv-SE" dirty="0"/>
              <a:t>Koppling finns mellan </a:t>
            </a:r>
            <a:r>
              <a:rPr lang="sv-SE" dirty="0" err="1"/>
              <a:t>Fogis</a:t>
            </a:r>
            <a:r>
              <a:rPr lang="sv-SE" dirty="0"/>
              <a:t> </a:t>
            </a:r>
            <a:r>
              <a:rPr lang="sv-SE" dirty="0">
                <a:sym typeface="Wingdings" panose="05000000000000000000" pitchFamily="2" charset="2"/>
              </a:rPr>
              <a:t> Min fotboll men inte tvärtom. </a:t>
            </a:r>
          </a:p>
          <a:p>
            <a:r>
              <a:rPr lang="sv-SE" dirty="0">
                <a:sym typeface="Wingdings" panose="05000000000000000000" pitchFamily="2" charset="2"/>
              </a:rPr>
              <a:t>Resultatrapportering ska fortfarande göras via </a:t>
            </a:r>
            <a:r>
              <a:rPr lang="sv-SE" dirty="0" err="1">
                <a:sym typeface="Wingdings" panose="05000000000000000000" pitchFamily="2" charset="2"/>
              </a:rPr>
              <a:t>Fogis</a:t>
            </a:r>
            <a:r>
              <a:rPr lang="sv-SE" dirty="0">
                <a:sym typeface="Wingdings" panose="05000000000000000000" pitchFamily="2" charset="2"/>
              </a:rPr>
              <a:t>. </a:t>
            </a:r>
            <a:endParaRPr lang="sv-SE" dirty="0"/>
          </a:p>
          <a:p>
            <a:r>
              <a:rPr lang="sv-SE" dirty="0" err="1"/>
              <a:t>Appen</a:t>
            </a:r>
            <a:r>
              <a:rPr lang="sv-SE" dirty="0"/>
              <a:t> finns att ladda ner via </a:t>
            </a:r>
            <a:r>
              <a:rPr lang="sv-SE" dirty="0" err="1"/>
              <a:t>App</a:t>
            </a:r>
            <a:r>
              <a:rPr lang="sv-SE" dirty="0"/>
              <a:t> Store eller Google Play</a:t>
            </a:r>
          </a:p>
          <a:p>
            <a:r>
              <a:rPr lang="sv-SE" dirty="0"/>
              <a:t>Mer information på minfotboll.svenskfotboll.se </a:t>
            </a:r>
          </a:p>
          <a:p>
            <a:pPr marL="0" indent="0">
              <a:buNone/>
            </a:pPr>
            <a:endParaRPr lang="sv-SE" dirty="0"/>
          </a:p>
        </p:txBody>
      </p:sp>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244" y="1943735"/>
            <a:ext cx="3255185" cy="4161064"/>
          </a:xfrm>
          <a:prstGeom prst="rect">
            <a:avLst/>
          </a:prstGeom>
        </p:spPr>
      </p:pic>
    </p:spTree>
    <p:extLst>
      <p:ext uri="{BB962C8B-B14F-4D97-AF65-F5344CB8AC3E}">
        <p14:creationId xmlns:p14="http://schemas.microsoft.com/office/powerpoint/2010/main" val="273886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2" presetClass="entr" presetSubtype="8" fill="hold"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 presetClass="entr" presetSubtype="8" fill="hold"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Kommunikation</a:t>
            </a:r>
          </a:p>
        </p:txBody>
      </p:sp>
      <p:sp>
        <p:nvSpPr>
          <p:cNvPr id="3" name="Platshållare för text 2"/>
          <p:cNvSpPr>
            <a:spLocks noGrp="1"/>
          </p:cNvSpPr>
          <p:nvPr>
            <p:ph type="body" sz="quarter" idx="13"/>
          </p:nvPr>
        </p:nvSpPr>
        <p:spPr/>
        <p:txBody>
          <a:bodyPr/>
          <a:lstStyle/>
          <a:p>
            <a:r>
              <a:rPr lang="sv-SE" dirty="0"/>
              <a:t>Hemsida</a:t>
            </a:r>
          </a:p>
          <a:p>
            <a:pPr lvl="1"/>
            <a:r>
              <a:rPr lang="sv-SE" dirty="0"/>
              <a:t>Lanserat en ny hemsida</a:t>
            </a:r>
          </a:p>
          <a:p>
            <a:r>
              <a:rPr lang="sv-SE" dirty="0"/>
              <a:t>Nyhetsbrev</a:t>
            </a:r>
          </a:p>
          <a:p>
            <a:r>
              <a:rPr lang="sv-SE" dirty="0"/>
              <a:t>Facebook</a:t>
            </a:r>
          </a:p>
          <a:p>
            <a:r>
              <a:rPr lang="sv-SE" dirty="0"/>
              <a:t>Twitter</a:t>
            </a:r>
          </a:p>
          <a:p>
            <a:r>
              <a:rPr lang="sv-SE" dirty="0" err="1"/>
              <a:t>Instagram</a:t>
            </a:r>
            <a:endParaRPr lang="sv-SE" dirty="0"/>
          </a:p>
          <a:p>
            <a:r>
              <a:rPr lang="sv-SE" dirty="0"/>
              <a:t>Min Fotboll</a:t>
            </a:r>
          </a:p>
          <a:p>
            <a:endParaRPr lang="sv-SE" dirty="0"/>
          </a:p>
        </p:txBody>
      </p:sp>
    </p:spTree>
    <p:extLst>
      <p:ext uri="{BB962C8B-B14F-4D97-AF65-F5344CB8AC3E}">
        <p14:creationId xmlns:p14="http://schemas.microsoft.com/office/powerpoint/2010/main" val="205440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Tack och bock!</a:t>
            </a:r>
          </a:p>
        </p:txBody>
      </p:sp>
    </p:spTree>
    <p:extLst>
      <p:ext uri="{BB962C8B-B14F-4D97-AF65-F5344CB8AC3E}">
        <p14:creationId xmlns:p14="http://schemas.microsoft.com/office/powerpoint/2010/main" val="137361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7C97FB84-4EAD-4431-8362-D149806C41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452" y="779365"/>
            <a:ext cx="10817094" cy="6084615"/>
          </a:xfrm>
          <a:prstGeom prst="rect">
            <a:avLst/>
          </a:prstGeom>
        </p:spPr>
      </p:pic>
      <p:sp>
        <p:nvSpPr>
          <p:cNvPr id="2" name="Underrubrik 1">
            <a:extLst>
              <a:ext uri="{FF2B5EF4-FFF2-40B4-BE49-F238E27FC236}">
                <a16:creationId xmlns:a16="http://schemas.microsoft.com/office/drawing/2014/main" id="{FA17398D-7C8F-4F85-8959-DB1A1FED8D84}"/>
              </a:ext>
            </a:extLst>
          </p:cNvPr>
          <p:cNvSpPr>
            <a:spLocks noGrp="1"/>
          </p:cNvSpPr>
          <p:nvPr>
            <p:ph type="subTitle" idx="1"/>
          </p:nvPr>
        </p:nvSpPr>
        <p:spPr>
          <a:xfrm>
            <a:off x="3549650" y="480839"/>
            <a:ext cx="5092699" cy="597052"/>
          </a:xfrm>
        </p:spPr>
        <p:txBody>
          <a:bodyPr/>
          <a:lstStyle/>
          <a:p>
            <a:pPr algn="ctr"/>
            <a:r>
              <a:rPr lang="sv-SE" b="1" dirty="0"/>
              <a:t>Organisationen</a:t>
            </a:r>
          </a:p>
        </p:txBody>
      </p:sp>
    </p:spTree>
    <p:extLst>
      <p:ext uri="{BB962C8B-B14F-4D97-AF65-F5344CB8AC3E}">
        <p14:creationId xmlns:p14="http://schemas.microsoft.com/office/powerpoint/2010/main" val="1492140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Projektstöd IF</a:t>
            </a:r>
          </a:p>
        </p:txBody>
      </p:sp>
      <p:sp>
        <p:nvSpPr>
          <p:cNvPr id="3" name="Platshållare för text 2"/>
          <p:cNvSpPr>
            <a:spLocks noGrp="1"/>
          </p:cNvSpPr>
          <p:nvPr>
            <p:ph type="body" sz="quarter" idx="13"/>
          </p:nvPr>
        </p:nvSpPr>
        <p:spPr>
          <a:xfrm>
            <a:off x="784226" y="2048999"/>
            <a:ext cx="6175375" cy="5065479"/>
          </a:xfrm>
        </p:spPr>
        <p:txBody>
          <a:bodyPr/>
          <a:lstStyle/>
          <a:p>
            <a:r>
              <a:rPr lang="sv-SE" sz="1600" u="sng" dirty="0">
                <a:cs typeface="Calibri" panose="020F0502020204030204" pitchFamily="34" charset="0"/>
              </a:rPr>
              <a:t>Behålla ungdomar 13-20 år</a:t>
            </a:r>
          </a:p>
          <a:p>
            <a:pPr lvl="1"/>
            <a:r>
              <a:rPr lang="sv-SE" sz="1600" dirty="0"/>
              <a:t>Värdegrundsarbete</a:t>
            </a:r>
          </a:p>
          <a:p>
            <a:pPr lvl="1"/>
            <a:r>
              <a:rPr lang="sv-SE" sz="1600" dirty="0"/>
              <a:t>Föreningsutveckling</a:t>
            </a:r>
          </a:p>
          <a:p>
            <a:pPr lvl="1"/>
            <a:r>
              <a:rPr lang="sv-SE" sz="1600" dirty="0"/>
              <a:t>Ledarkonferens</a:t>
            </a:r>
          </a:p>
          <a:p>
            <a:pPr lvl="1"/>
            <a:r>
              <a:rPr lang="sv-SE" sz="1600" dirty="0"/>
              <a:t>3 mot 3-sarg</a:t>
            </a:r>
          </a:p>
          <a:p>
            <a:pPr lvl="1"/>
            <a:r>
              <a:rPr lang="sv-SE" sz="1600" dirty="0"/>
              <a:t>5 mot 5- och 9 mot 9-mål</a:t>
            </a:r>
            <a:endParaRPr lang="sv-SE" sz="1600" dirty="0">
              <a:cs typeface="Calibri" panose="020F0502020204030204" pitchFamily="34" charset="0"/>
            </a:endParaRPr>
          </a:p>
          <a:p>
            <a:r>
              <a:rPr lang="sv-SE" sz="1600" u="sng" dirty="0">
                <a:cs typeface="Calibri" panose="020F0502020204030204" pitchFamily="34" charset="0"/>
              </a:rPr>
              <a:t>Utbilda aktivitetsledare</a:t>
            </a:r>
          </a:p>
          <a:p>
            <a:pPr lvl="1"/>
            <a:r>
              <a:rPr lang="sv-SE" sz="1600" dirty="0"/>
              <a:t>Tränarutbildning C, B, A ungdom</a:t>
            </a:r>
          </a:p>
          <a:p>
            <a:pPr lvl="1"/>
            <a:r>
              <a:rPr lang="sv-SE" sz="1600" dirty="0"/>
              <a:t>Fotbollsskolan/</a:t>
            </a:r>
            <a:r>
              <a:rPr lang="sv-SE" sz="1600" dirty="0" err="1"/>
              <a:t>Futsalskola</a:t>
            </a:r>
            <a:endParaRPr lang="sv-SE" sz="1600" dirty="0"/>
          </a:p>
          <a:p>
            <a:pPr lvl="1"/>
            <a:r>
              <a:rPr lang="sv-SE" sz="1600" dirty="0"/>
              <a:t>Lagbesök med mera</a:t>
            </a:r>
          </a:p>
          <a:p>
            <a:pPr lvl="1"/>
            <a:r>
              <a:rPr lang="sv-SE" sz="1600" dirty="0"/>
              <a:t>Andra tränarutbildningar</a:t>
            </a:r>
            <a:endParaRPr lang="sv-SE" sz="1600" u="sng" dirty="0">
              <a:cs typeface="Calibri" panose="020F0502020204030204" pitchFamily="34" charset="0"/>
            </a:endParaRPr>
          </a:p>
          <a:p>
            <a:r>
              <a:rPr lang="sv-SE" sz="1600" u="sng" dirty="0"/>
              <a:t>Coronastöd</a:t>
            </a:r>
          </a:p>
          <a:p>
            <a:pPr lvl="1"/>
            <a:r>
              <a:rPr lang="sv-SE" sz="1600" dirty="0"/>
              <a:t>Rengöringsmedel</a:t>
            </a:r>
          </a:p>
          <a:p>
            <a:pPr lvl="1"/>
            <a:r>
              <a:rPr lang="sv-SE" sz="1600" dirty="0"/>
              <a:t>Handsprit</a:t>
            </a:r>
          </a:p>
          <a:p>
            <a:pPr lvl="1"/>
            <a:r>
              <a:rPr lang="sv-SE" sz="1600" dirty="0"/>
              <a:t>Plexiglas</a:t>
            </a:r>
          </a:p>
        </p:txBody>
      </p:sp>
      <p:sp>
        <p:nvSpPr>
          <p:cNvPr id="4" name="textruta 3">
            <a:extLst>
              <a:ext uri="{FF2B5EF4-FFF2-40B4-BE49-F238E27FC236}">
                <a16:creationId xmlns:a16="http://schemas.microsoft.com/office/drawing/2014/main" id="{108CC574-9E79-4988-A704-348AE882F422}"/>
              </a:ext>
            </a:extLst>
          </p:cNvPr>
          <p:cNvSpPr txBox="1"/>
          <p:nvPr/>
        </p:nvSpPr>
        <p:spPr>
          <a:xfrm>
            <a:off x="7039929" y="5883653"/>
            <a:ext cx="4954555" cy="307777"/>
          </a:xfrm>
          <a:prstGeom prst="rect">
            <a:avLst/>
          </a:prstGeom>
          <a:noFill/>
        </p:spPr>
        <p:txBody>
          <a:bodyPr wrap="square" rtlCol="0">
            <a:spAutoFit/>
          </a:bodyPr>
          <a:lstStyle/>
          <a:p>
            <a:r>
              <a:rPr lang="sv-SE" sz="1400" dirty="0">
                <a:solidFill>
                  <a:srgbClr val="C00000"/>
                </a:solidFill>
                <a:hlinkClick r:id="rId2"/>
              </a:rPr>
              <a:t>Videoinstruktion ansökan IdrottOnline</a:t>
            </a:r>
            <a:endParaRPr lang="sv-SE" sz="1400" dirty="0">
              <a:solidFill>
                <a:srgbClr val="C00000"/>
              </a:solidFill>
            </a:endParaRPr>
          </a:p>
        </p:txBody>
      </p:sp>
      <p:sp>
        <p:nvSpPr>
          <p:cNvPr id="5" name="Platshållare för text 2"/>
          <p:cNvSpPr txBox="1">
            <a:spLocks/>
          </p:cNvSpPr>
          <p:nvPr/>
        </p:nvSpPr>
        <p:spPr>
          <a:xfrm>
            <a:off x="6049283" y="2048999"/>
            <a:ext cx="3740692" cy="1790065"/>
          </a:xfrm>
          <a:prstGeom prst="rect">
            <a:avLst/>
          </a:prstGeom>
        </p:spPr>
        <p:txBody>
          <a:bodyPr/>
          <a:lstStyle>
            <a:lvl1pPr marL="228600" indent="-228600" algn="l" defTabSz="914400" rtl="0" eaLnBrk="1" latinLnBrk="0" hangingPunct="1">
              <a:lnSpc>
                <a:spcPct val="90000"/>
              </a:lnSpc>
              <a:spcBef>
                <a:spcPts val="1000"/>
              </a:spcBef>
              <a:buClrTx/>
              <a:buFont typeface="Arial" panose="020B0604020202020204" pitchFamily="34" charset="0"/>
              <a:buChar char="•"/>
              <a:defRPr sz="1700" kern="1200">
                <a:solidFill>
                  <a:srgbClr val="C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700" kern="1200">
                <a:solidFill>
                  <a:srgbClr val="C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700" kern="1200">
                <a:solidFill>
                  <a:srgbClr val="C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700" kern="1200">
                <a:solidFill>
                  <a:srgbClr val="C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700" kern="1200">
                <a:solidFill>
                  <a:srgbClr val="C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1600" u="sng" dirty="0">
                <a:cs typeface="Calibri" panose="020F0502020204030204" pitchFamily="34" charset="0"/>
              </a:rPr>
              <a:t>Går ej att söka för</a:t>
            </a:r>
          </a:p>
          <a:p>
            <a:pPr lvl="1"/>
            <a:r>
              <a:rPr lang="sv-SE" sz="1600" dirty="0"/>
              <a:t>Ungdomsdomarutbildning</a:t>
            </a:r>
          </a:p>
          <a:p>
            <a:pPr lvl="1"/>
            <a:r>
              <a:rPr lang="sv-SE" sz="1600" dirty="0"/>
              <a:t>Planskötarutbildningar</a:t>
            </a:r>
          </a:p>
          <a:p>
            <a:pPr lvl="1"/>
            <a:r>
              <a:rPr lang="sv-SE" sz="1600" dirty="0"/>
              <a:t>Lägerverksamhet</a:t>
            </a:r>
          </a:p>
          <a:p>
            <a:pPr lvl="1"/>
            <a:endParaRPr lang="sv-SE" sz="1800" dirty="0"/>
          </a:p>
          <a:p>
            <a:pPr lvl="1"/>
            <a:endParaRPr lang="sv-SE" sz="1800" dirty="0"/>
          </a:p>
        </p:txBody>
      </p:sp>
    </p:spTree>
    <p:extLst>
      <p:ext uri="{BB962C8B-B14F-4D97-AF65-F5344CB8AC3E}">
        <p14:creationId xmlns:p14="http://schemas.microsoft.com/office/powerpoint/2010/main" val="235878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 calcmode="lin" valueType="num">
                                      <p:cBhvr additive="base">
                                        <p:cTn id="59"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
                                            <p:txEl>
                                              <p:pRg st="12" end="12"/>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 calcmode="lin" valueType="num">
                                      <p:cBhvr additive="base">
                                        <p:cTn id="63" dur="500" fill="hold"/>
                                        <p:tgtEl>
                                          <p:spTgt spid="3">
                                            <p:txEl>
                                              <p:pRg st="13" end="13"/>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
                                            <p:txEl>
                                              <p:pRg st="13" end="13"/>
                                            </p:tx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 calcmode="lin" valueType="num">
                                      <p:cBhvr additive="base">
                                        <p:cTn id="67" dur="500" fill="hold"/>
                                        <p:tgtEl>
                                          <p:spTgt spid="3">
                                            <p:txEl>
                                              <p:pRg st="14" end="14"/>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500" fill="hold"/>
                                        <p:tgtEl>
                                          <p:spTgt spid="5"/>
                                        </p:tgtEl>
                                        <p:attrNameLst>
                                          <p:attrName>ppt_x</p:attrName>
                                        </p:attrNameLst>
                                      </p:cBhvr>
                                      <p:tavLst>
                                        <p:tav tm="0">
                                          <p:val>
                                            <p:strVal val="0-#ppt_w/2"/>
                                          </p:val>
                                        </p:tav>
                                        <p:tav tm="100000">
                                          <p:val>
                                            <p:strVal val="#ppt_x"/>
                                          </p:val>
                                        </p:tav>
                                      </p:tavLst>
                                    </p:anim>
                                    <p:anim calcmode="lin" valueType="num">
                                      <p:cBhvr additive="base">
                                        <p:cTn id="74" dur="500" fill="hold"/>
                                        <p:tgtEl>
                                          <p:spTgt spid="5"/>
                                        </p:tgtEl>
                                        <p:attrNameLst>
                                          <p:attrName>ppt_y</p:attrName>
                                        </p:attrNameLst>
                                      </p:cBhvr>
                                      <p:tavLst>
                                        <p:tav tm="0">
                                          <p:val>
                                            <p:strVal val="#ppt_y"/>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 calcmode="lin" valueType="num">
                                      <p:cBhvr additive="base">
                                        <p:cTn id="77" dur="500" fill="hold"/>
                                        <p:tgtEl>
                                          <p:spTgt spid="4"/>
                                        </p:tgtEl>
                                        <p:attrNameLst>
                                          <p:attrName>ppt_x</p:attrName>
                                        </p:attrNameLst>
                                      </p:cBhvr>
                                      <p:tavLst>
                                        <p:tav tm="0">
                                          <p:val>
                                            <p:strVal val="#ppt_x"/>
                                          </p:val>
                                        </p:tav>
                                        <p:tav tm="100000">
                                          <p:val>
                                            <p:strVal val="#ppt_x"/>
                                          </p:val>
                                        </p:tav>
                                      </p:tavLst>
                                    </p:anim>
                                    <p:anim calcmode="lin" valueType="num">
                                      <p:cBhvr additive="base">
                                        <p:cTn id="7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Fotbollsskolan – Lira blågult</a:t>
            </a:r>
          </a:p>
        </p:txBody>
      </p:sp>
      <p:sp>
        <p:nvSpPr>
          <p:cNvPr id="2" name="Underrubrik 1">
            <a:extLst>
              <a:ext uri="{FF2B5EF4-FFF2-40B4-BE49-F238E27FC236}">
                <a16:creationId xmlns:a16="http://schemas.microsoft.com/office/drawing/2014/main" id="{8C05EA8F-C3DF-4DB6-BCA5-4D2AFF886AE2}"/>
              </a:ext>
            </a:extLst>
          </p:cNvPr>
          <p:cNvSpPr>
            <a:spLocks noGrp="1"/>
          </p:cNvSpPr>
          <p:nvPr>
            <p:ph sz="quarter" idx="13"/>
          </p:nvPr>
        </p:nvSpPr>
        <p:spPr/>
        <p:txBody>
          <a:bodyPr/>
          <a:lstStyle/>
          <a:p>
            <a:pPr algn="ctr"/>
            <a:r>
              <a:rPr lang="sv-SE" sz="4600" b="1" dirty="0"/>
              <a:t>Fotbollsskolan </a:t>
            </a:r>
          </a:p>
        </p:txBody>
      </p:sp>
      <p:pic>
        <p:nvPicPr>
          <p:cNvPr id="5" name="Bildobjekt 4">
            <a:hlinkClick r:id="rId3"/>
            <a:extLst>
              <a:ext uri="{FF2B5EF4-FFF2-40B4-BE49-F238E27FC236}">
                <a16:creationId xmlns:a16="http://schemas.microsoft.com/office/drawing/2014/main" id="{7A4FB091-4E8A-4D66-8E22-CAC7F3EF5620}"/>
              </a:ext>
            </a:extLst>
          </p:cNvPr>
          <p:cNvPicPr>
            <a:picLocks noChangeAspect="1"/>
          </p:cNvPicPr>
          <p:nvPr/>
        </p:nvPicPr>
        <p:blipFill>
          <a:blip r:embed="rId4"/>
          <a:stretch>
            <a:fillRect/>
          </a:stretch>
        </p:blipFill>
        <p:spPr>
          <a:xfrm>
            <a:off x="2656241" y="2074487"/>
            <a:ext cx="6879511" cy="3869725"/>
          </a:xfrm>
          <a:prstGeom prst="rect">
            <a:avLst/>
          </a:prstGeom>
        </p:spPr>
      </p:pic>
      <p:sp>
        <p:nvSpPr>
          <p:cNvPr id="6" name="textruta 5">
            <a:extLst>
              <a:ext uri="{FF2B5EF4-FFF2-40B4-BE49-F238E27FC236}">
                <a16:creationId xmlns:a16="http://schemas.microsoft.com/office/drawing/2014/main" id="{F0991915-5B34-4626-8138-FB946CF1DF1F}"/>
              </a:ext>
            </a:extLst>
          </p:cNvPr>
          <p:cNvSpPr txBox="1"/>
          <p:nvPr/>
        </p:nvSpPr>
        <p:spPr>
          <a:xfrm>
            <a:off x="2656241" y="6002982"/>
            <a:ext cx="6879511" cy="907941"/>
          </a:xfrm>
          <a:prstGeom prst="rect">
            <a:avLst/>
          </a:prstGeom>
          <a:noFill/>
        </p:spPr>
        <p:txBody>
          <a:bodyPr wrap="square" rtlCol="0">
            <a:spAutoFit/>
          </a:bodyPr>
          <a:lstStyle/>
          <a:p>
            <a:r>
              <a:rPr lang="en-US" sz="1400" dirty="0" err="1"/>
              <a:t>Registrera</a:t>
            </a:r>
            <a:r>
              <a:rPr lang="en-US" sz="1400" dirty="0"/>
              <a:t> er </a:t>
            </a:r>
            <a:r>
              <a:rPr lang="en-US" sz="1400" dirty="0" err="1"/>
              <a:t>förening</a:t>
            </a:r>
            <a:r>
              <a:rPr lang="en-US" sz="1400" dirty="0"/>
              <a:t> </a:t>
            </a:r>
            <a:r>
              <a:rPr lang="en-US" sz="1400" dirty="0" err="1"/>
              <a:t>här</a:t>
            </a:r>
            <a:r>
              <a:rPr lang="en-US" sz="1400" dirty="0"/>
              <a:t>: </a:t>
            </a:r>
            <a:r>
              <a:rPr lang="en-US" sz="1400" dirty="0">
                <a:hlinkClick r:id="rId3"/>
              </a:rPr>
              <a:t>https://aktiva.svenskfotboll.se/spelare/fotbollsskolan/</a:t>
            </a:r>
            <a:endParaRPr lang="en-US" sz="1400" dirty="0"/>
          </a:p>
          <a:p>
            <a:endParaRPr lang="en-US" sz="1400" dirty="0"/>
          </a:p>
          <a:p>
            <a:r>
              <a:rPr lang="sv-SE" sz="1400" dirty="0">
                <a:hlinkClick r:id="rId5"/>
              </a:rPr>
              <a:t>Anpassningar av Fotbollsskolan - Svensk fotboll</a:t>
            </a:r>
            <a:endParaRPr lang="en-US" sz="1400" dirty="0"/>
          </a:p>
          <a:p>
            <a:endParaRPr lang="sv-SE" sz="1100" dirty="0"/>
          </a:p>
        </p:txBody>
      </p:sp>
    </p:spTree>
    <p:extLst>
      <p:ext uri="{BB962C8B-B14F-4D97-AF65-F5344CB8AC3E}">
        <p14:creationId xmlns:p14="http://schemas.microsoft.com/office/powerpoint/2010/main" val="370977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281541B-AE4D-4119-8D35-6DFF87703336}"/>
              </a:ext>
            </a:extLst>
          </p:cNvPr>
          <p:cNvSpPr>
            <a:spLocks noGrp="1"/>
          </p:cNvSpPr>
          <p:nvPr>
            <p:ph type="ctrTitle"/>
          </p:nvPr>
        </p:nvSpPr>
        <p:spPr>
          <a:xfrm>
            <a:off x="677731" y="3629279"/>
            <a:ext cx="3703680" cy="646331"/>
          </a:xfrm>
        </p:spPr>
        <p:txBody>
          <a:bodyPr/>
          <a:lstStyle/>
          <a:p>
            <a:br>
              <a:rPr lang="sv-SE" sz="1400" b="0" dirty="0">
                <a:latin typeface="+mn-lt"/>
              </a:rPr>
            </a:br>
            <a:br>
              <a:rPr lang="sv-SE" sz="1400" b="0" dirty="0">
                <a:latin typeface="+mn-lt"/>
              </a:rPr>
            </a:br>
            <a:br>
              <a:rPr lang="sv-SE" sz="1400" b="0" dirty="0">
                <a:latin typeface="+mn-lt"/>
              </a:rPr>
            </a:br>
            <a:br>
              <a:rPr lang="sv-SE" sz="1400" b="0" dirty="0">
                <a:latin typeface="+mn-lt"/>
              </a:rPr>
            </a:br>
            <a:br>
              <a:rPr lang="sv-SE" sz="1400" b="0" dirty="0">
                <a:latin typeface="+mn-lt"/>
              </a:rPr>
            </a:br>
            <a:br>
              <a:rPr lang="sv-SE" sz="1100" b="0" dirty="0">
                <a:latin typeface="+mn-lt"/>
              </a:rPr>
            </a:br>
            <a:br>
              <a:rPr lang="sv-SE" sz="1100" b="0" dirty="0">
                <a:latin typeface="+mn-lt"/>
              </a:rPr>
            </a:br>
            <a:br>
              <a:rPr lang="sv-SE" sz="1100" b="0" dirty="0">
                <a:latin typeface="+mn-lt"/>
              </a:rPr>
            </a:br>
            <a:endParaRPr lang="sv-SE" sz="1100" b="0" dirty="0">
              <a:latin typeface="+mn-lt"/>
            </a:endParaRPr>
          </a:p>
        </p:txBody>
      </p:sp>
      <p:sp>
        <p:nvSpPr>
          <p:cNvPr id="7" name="Rubrik 1"/>
          <p:cNvSpPr txBox="1">
            <a:spLocks/>
          </p:cNvSpPr>
          <p:nvPr/>
        </p:nvSpPr>
        <p:spPr>
          <a:xfrm>
            <a:off x="784225" y="1173479"/>
            <a:ext cx="6175376" cy="770256"/>
          </a:xfrm>
          <a:prstGeom prst="rect">
            <a:avLst/>
          </a:prstGeom>
        </p:spPr>
        <p:txBody>
          <a:bodyPr anchor="t" anchorCtr="0"/>
          <a:lstStyle>
            <a:lvl1pPr algn="l" defTabSz="914400" rtl="0" eaLnBrk="1" latinLnBrk="0" hangingPunct="1">
              <a:lnSpc>
                <a:spcPct val="90000"/>
              </a:lnSpc>
              <a:spcBef>
                <a:spcPct val="0"/>
              </a:spcBef>
              <a:buNone/>
              <a:defRPr sz="4300" b="1" kern="1200">
                <a:solidFill>
                  <a:srgbClr val="C00000"/>
                </a:solidFill>
                <a:latin typeface="+mj-lt"/>
                <a:ea typeface="+mj-ea"/>
                <a:cs typeface="+mj-cs"/>
              </a:defRPr>
            </a:lvl1pPr>
          </a:lstStyle>
          <a:p>
            <a:r>
              <a:rPr lang="sv-SE" sz="4600" dirty="0">
                <a:latin typeface="+mn-lt"/>
              </a:rPr>
              <a:t>Föreningsutveckling</a:t>
            </a:r>
          </a:p>
        </p:txBody>
      </p:sp>
      <p:sp>
        <p:nvSpPr>
          <p:cNvPr id="2" name="textruta 1">
            <a:extLst>
              <a:ext uri="{FF2B5EF4-FFF2-40B4-BE49-F238E27FC236}">
                <a16:creationId xmlns:a16="http://schemas.microsoft.com/office/drawing/2014/main" id="{2996B2D5-E647-43C7-9642-A1D41C0FFACA}"/>
              </a:ext>
            </a:extLst>
          </p:cNvPr>
          <p:cNvSpPr txBox="1"/>
          <p:nvPr/>
        </p:nvSpPr>
        <p:spPr>
          <a:xfrm>
            <a:off x="677730" y="2724394"/>
            <a:ext cx="3044414" cy="646331"/>
          </a:xfrm>
          <a:prstGeom prst="rect">
            <a:avLst/>
          </a:prstGeom>
          <a:noFill/>
        </p:spPr>
        <p:txBody>
          <a:bodyPr wrap="square" rtlCol="0">
            <a:spAutoFit/>
          </a:bodyPr>
          <a:lstStyle/>
          <a:p>
            <a:r>
              <a:rPr lang="sv-SE" dirty="0">
                <a:solidFill>
                  <a:srgbClr val="C00000"/>
                </a:solidFill>
              </a:rPr>
              <a:t>Parafotboll</a:t>
            </a:r>
          </a:p>
          <a:p>
            <a:endParaRPr lang="sv-SE" dirty="0"/>
          </a:p>
        </p:txBody>
      </p:sp>
      <p:sp>
        <p:nvSpPr>
          <p:cNvPr id="4" name="textruta 3">
            <a:extLst>
              <a:ext uri="{FF2B5EF4-FFF2-40B4-BE49-F238E27FC236}">
                <a16:creationId xmlns:a16="http://schemas.microsoft.com/office/drawing/2014/main" id="{EC176841-1A9F-42B8-87FD-2D1BA37C3745}"/>
              </a:ext>
            </a:extLst>
          </p:cNvPr>
          <p:cNvSpPr txBox="1"/>
          <p:nvPr/>
        </p:nvSpPr>
        <p:spPr>
          <a:xfrm>
            <a:off x="677732" y="3278944"/>
            <a:ext cx="2899858" cy="369332"/>
          </a:xfrm>
          <a:prstGeom prst="rect">
            <a:avLst/>
          </a:prstGeom>
          <a:noFill/>
        </p:spPr>
        <p:txBody>
          <a:bodyPr wrap="square" rtlCol="0">
            <a:spAutoFit/>
          </a:bodyPr>
          <a:lstStyle/>
          <a:p>
            <a:r>
              <a:rPr lang="sv-SE" dirty="0"/>
              <a:t>Fotboll Fitness/Gåfotboll</a:t>
            </a:r>
          </a:p>
        </p:txBody>
      </p:sp>
      <p:sp>
        <p:nvSpPr>
          <p:cNvPr id="6" name="textruta 5">
            <a:extLst>
              <a:ext uri="{FF2B5EF4-FFF2-40B4-BE49-F238E27FC236}">
                <a16:creationId xmlns:a16="http://schemas.microsoft.com/office/drawing/2014/main" id="{622D660F-3EAF-4721-81E5-3A8100D325DA}"/>
              </a:ext>
            </a:extLst>
          </p:cNvPr>
          <p:cNvSpPr txBox="1"/>
          <p:nvPr/>
        </p:nvSpPr>
        <p:spPr>
          <a:xfrm>
            <a:off x="677731" y="3758502"/>
            <a:ext cx="3077291" cy="369332"/>
          </a:xfrm>
          <a:prstGeom prst="rect">
            <a:avLst/>
          </a:prstGeom>
          <a:noFill/>
        </p:spPr>
        <p:txBody>
          <a:bodyPr wrap="square" rtlCol="0">
            <a:spAutoFit/>
          </a:bodyPr>
          <a:lstStyle/>
          <a:p>
            <a:r>
              <a:rPr lang="sv-SE" dirty="0"/>
              <a:t>+10 000</a:t>
            </a:r>
          </a:p>
        </p:txBody>
      </p:sp>
      <p:cxnSp>
        <p:nvCxnSpPr>
          <p:cNvPr id="9" name="Rak koppling 8">
            <a:extLst>
              <a:ext uri="{FF2B5EF4-FFF2-40B4-BE49-F238E27FC236}">
                <a16:creationId xmlns:a16="http://schemas.microsoft.com/office/drawing/2014/main" id="{A1919BE3-6BDB-4D00-9981-7A378DDB6378}"/>
              </a:ext>
            </a:extLst>
          </p:cNvPr>
          <p:cNvCxnSpPr>
            <a:cxnSpLocks/>
          </p:cNvCxnSpPr>
          <p:nvPr/>
        </p:nvCxnSpPr>
        <p:spPr>
          <a:xfrm>
            <a:off x="3666678" y="2355925"/>
            <a:ext cx="0" cy="3193041"/>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
        <p:nvSpPr>
          <p:cNvPr id="18" name="textruta 17">
            <a:extLst>
              <a:ext uri="{FF2B5EF4-FFF2-40B4-BE49-F238E27FC236}">
                <a16:creationId xmlns:a16="http://schemas.microsoft.com/office/drawing/2014/main" id="{1A88A320-10E4-4E2B-831A-E86679244E7F}"/>
              </a:ext>
            </a:extLst>
          </p:cNvPr>
          <p:cNvSpPr txBox="1"/>
          <p:nvPr/>
        </p:nvSpPr>
        <p:spPr>
          <a:xfrm>
            <a:off x="4518570" y="2520118"/>
            <a:ext cx="7082869" cy="4278094"/>
          </a:xfrm>
          <a:prstGeom prst="rect">
            <a:avLst/>
          </a:prstGeom>
          <a:noFill/>
        </p:spPr>
        <p:txBody>
          <a:bodyPr wrap="square" rtlCol="0">
            <a:spAutoFit/>
          </a:bodyPr>
          <a:lstStyle/>
          <a:p>
            <a:r>
              <a:rPr lang="sv-SE" sz="1600" dirty="0"/>
              <a:t>Föreningar kan söka ”Projektstöd parafotboll” för att utveckla sin parafotbollsverksamhet. Projektstödet är ett Idrottsmedel som söks av er som fotbollsförening via IdrottOnline. </a:t>
            </a:r>
          </a:p>
          <a:p>
            <a:endParaRPr lang="sv-SE" sz="1600" dirty="0"/>
          </a:p>
          <a:p>
            <a:r>
              <a:rPr lang="sv-SE" sz="1600" dirty="0"/>
              <a:t>Satsningarna ska genomföras under 2021 och förslag på typ av satsning är följande: </a:t>
            </a:r>
          </a:p>
          <a:p>
            <a:endParaRPr lang="sv-SE" sz="1600" dirty="0"/>
          </a:p>
          <a:p>
            <a:r>
              <a:rPr lang="sv-SE" sz="1600" dirty="0"/>
              <a:t>•	Ledarutbildning</a:t>
            </a:r>
          </a:p>
          <a:p>
            <a:r>
              <a:rPr lang="sv-SE" sz="1600" dirty="0"/>
              <a:t>•	Knattefotboll</a:t>
            </a:r>
          </a:p>
          <a:p>
            <a:r>
              <a:rPr lang="sv-SE" sz="1600" dirty="0"/>
              <a:t>•	Tjejsatsning</a:t>
            </a:r>
          </a:p>
          <a:p>
            <a:r>
              <a:rPr lang="sv-SE" sz="1600" dirty="0"/>
              <a:t>•	Transport</a:t>
            </a:r>
          </a:p>
          <a:p>
            <a:r>
              <a:rPr lang="sv-SE" sz="1600" dirty="0"/>
              <a:t>•	Material</a:t>
            </a:r>
          </a:p>
          <a:p>
            <a:r>
              <a:rPr lang="sv-SE" sz="1600" dirty="0"/>
              <a:t>•	Annat</a:t>
            </a:r>
          </a:p>
          <a:p>
            <a:endParaRPr lang="sv-SE" sz="1600" dirty="0"/>
          </a:p>
          <a:p>
            <a:r>
              <a:rPr lang="sv-SE" sz="1600" dirty="0"/>
              <a:t>Ansökningsperioden är öppen 1 mars - 30 april. </a:t>
            </a:r>
            <a:r>
              <a:rPr lang="sv-SE" sz="1600" dirty="0">
                <a:hlinkClick r:id="rId3"/>
              </a:rPr>
              <a:t>https://aktiva.svenskfotboll.se/forening/sok-medel/projektstod-parafotboll/</a:t>
            </a:r>
            <a:endParaRPr lang="sv-SE" sz="1600" dirty="0"/>
          </a:p>
          <a:p>
            <a:endParaRPr lang="sv-SE" sz="1600" dirty="0"/>
          </a:p>
          <a:p>
            <a:endParaRPr lang="sv-SE" sz="1600" dirty="0"/>
          </a:p>
        </p:txBody>
      </p:sp>
    </p:spTree>
    <p:extLst>
      <p:ext uri="{BB962C8B-B14F-4D97-AF65-F5344CB8AC3E}">
        <p14:creationId xmlns:p14="http://schemas.microsoft.com/office/powerpoint/2010/main" val="200220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281541B-AE4D-4119-8D35-6DFF87703336}"/>
              </a:ext>
            </a:extLst>
          </p:cNvPr>
          <p:cNvSpPr>
            <a:spLocks noGrp="1"/>
          </p:cNvSpPr>
          <p:nvPr>
            <p:ph type="ctrTitle"/>
          </p:nvPr>
        </p:nvSpPr>
        <p:spPr>
          <a:xfrm>
            <a:off x="677731" y="3629279"/>
            <a:ext cx="3703680" cy="646331"/>
          </a:xfrm>
        </p:spPr>
        <p:txBody>
          <a:bodyPr/>
          <a:lstStyle/>
          <a:p>
            <a:br>
              <a:rPr lang="sv-SE" sz="1400" b="0" dirty="0">
                <a:latin typeface="+mn-lt"/>
              </a:rPr>
            </a:br>
            <a:br>
              <a:rPr lang="sv-SE" sz="1400" b="0" dirty="0">
                <a:latin typeface="+mn-lt"/>
              </a:rPr>
            </a:br>
            <a:br>
              <a:rPr lang="sv-SE" sz="1400" b="0" dirty="0">
                <a:latin typeface="+mn-lt"/>
              </a:rPr>
            </a:br>
            <a:br>
              <a:rPr lang="sv-SE" sz="1400" b="0" dirty="0">
                <a:latin typeface="+mn-lt"/>
              </a:rPr>
            </a:br>
            <a:br>
              <a:rPr lang="sv-SE" sz="1400" b="0" dirty="0">
                <a:latin typeface="+mn-lt"/>
              </a:rPr>
            </a:br>
            <a:br>
              <a:rPr lang="sv-SE" sz="1100" b="0" dirty="0">
                <a:latin typeface="+mn-lt"/>
              </a:rPr>
            </a:br>
            <a:br>
              <a:rPr lang="sv-SE" sz="1100" b="0" dirty="0">
                <a:latin typeface="+mn-lt"/>
              </a:rPr>
            </a:br>
            <a:br>
              <a:rPr lang="sv-SE" sz="1100" b="0" dirty="0">
                <a:latin typeface="+mn-lt"/>
              </a:rPr>
            </a:br>
            <a:endParaRPr lang="sv-SE" sz="1100" b="0" dirty="0">
              <a:latin typeface="+mn-lt"/>
            </a:endParaRPr>
          </a:p>
        </p:txBody>
      </p:sp>
      <p:sp>
        <p:nvSpPr>
          <p:cNvPr id="7" name="Rubrik 1"/>
          <p:cNvSpPr txBox="1">
            <a:spLocks/>
          </p:cNvSpPr>
          <p:nvPr/>
        </p:nvSpPr>
        <p:spPr>
          <a:xfrm>
            <a:off x="784225" y="1173479"/>
            <a:ext cx="6175376" cy="770256"/>
          </a:xfrm>
          <a:prstGeom prst="rect">
            <a:avLst/>
          </a:prstGeom>
        </p:spPr>
        <p:txBody>
          <a:bodyPr anchor="t" anchorCtr="0"/>
          <a:lstStyle>
            <a:lvl1pPr algn="l" defTabSz="914400" rtl="0" eaLnBrk="1" latinLnBrk="0" hangingPunct="1">
              <a:lnSpc>
                <a:spcPct val="90000"/>
              </a:lnSpc>
              <a:spcBef>
                <a:spcPct val="0"/>
              </a:spcBef>
              <a:buNone/>
              <a:defRPr sz="4300" b="1" kern="1200">
                <a:solidFill>
                  <a:srgbClr val="C00000"/>
                </a:solidFill>
                <a:latin typeface="+mj-lt"/>
                <a:ea typeface="+mj-ea"/>
                <a:cs typeface="+mj-cs"/>
              </a:defRPr>
            </a:lvl1pPr>
          </a:lstStyle>
          <a:p>
            <a:r>
              <a:rPr lang="sv-SE" sz="4600" dirty="0">
                <a:latin typeface="+mn-lt"/>
              </a:rPr>
              <a:t>Föreningsutveckling</a:t>
            </a:r>
          </a:p>
        </p:txBody>
      </p:sp>
      <p:sp>
        <p:nvSpPr>
          <p:cNvPr id="2" name="textruta 1">
            <a:extLst>
              <a:ext uri="{FF2B5EF4-FFF2-40B4-BE49-F238E27FC236}">
                <a16:creationId xmlns:a16="http://schemas.microsoft.com/office/drawing/2014/main" id="{2996B2D5-E647-43C7-9642-A1D41C0FFACA}"/>
              </a:ext>
            </a:extLst>
          </p:cNvPr>
          <p:cNvSpPr txBox="1"/>
          <p:nvPr/>
        </p:nvSpPr>
        <p:spPr>
          <a:xfrm>
            <a:off x="677730" y="2724394"/>
            <a:ext cx="3044414" cy="646331"/>
          </a:xfrm>
          <a:prstGeom prst="rect">
            <a:avLst/>
          </a:prstGeom>
          <a:noFill/>
        </p:spPr>
        <p:txBody>
          <a:bodyPr wrap="square" rtlCol="0">
            <a:spAutoFit/>
          </a:bodyPr>
          <a:lstStyle/>
          <a:p>
            <a:r>
              <a:rPr lang="sv-SE" dirty="0"/>
              <a:t>Parafotboll</a:t>
            </a:r>
          </a:p>
          <a:p>
            <a:endParaRPr lang="sv-SE" dirty="0"/>
          </a:p>
        </p:txBody>
      </p:sp>
      <p:sp>
        <p:nvSpPr>
          <p:cNvPr id="4" name="textruta 3">
            <a:extLst>
              <a:ext uri="{FF2B5EF4-FFF2-40B4-BE49-F238E27FC236}">
                <a16:creationId xmlns:a16="http://schemas.microsoft.com/office/drawing/2014/main" id="{EC176841-1A9F-42B8-87FD-2D1BA37C3745}"/>
              </a:ext>
            </a:extLst>
          </p:cNvPr>
          <p:cNvSpPr txBox="1"/>
          <p:nvPr/>
        </p:nvSpPr>
        <p:spPr>
          <a:xfrm>
            <a:off x="677732" y="3278944"/>
            <a:ext cx="2899858" cy="369332"/>
          </a:xfrm>
          <a:prstGeom prst="rect">
            <a:avLst/>
          </a:prstGeom>
          <a:noFill/>
        </p:spPr>
        <p:txBody>
          <a:bodyPr wrap="square" rtlCol="0">
            <a:spAutoFit/>
          </a:bodyPr>
          <a:lstStyle/>
          <a:p>
            <a:r>
              <a:rPr lang="sv-SE" dirty="0">
                <a:solidFill>
                  <a:srgbClr val="C00000"/>
                </a:solidFill>
              </a:rPr>
              <a:t>Fotboll Fitness/Gåfotboll</a:t>
            </a:r>
          </a:p>
        </p:txBody>
      </p:sp>
      <p:sp>
        <p:nvSpPr>
          <p:cNvPr id="6" name="textruta 5">
            <a:extLst>
              <a:ext uri="{FF2B5EF4-FFF2-40B4-BE49-F238E27FC236}">
                <a16:creationId xmlns:a16="http://schemas.microsoft.com/office/drawing/2014/main" id="{622D660F-3EAF-4721-81E5-3A8100D325DA}"/>
              </a:ext>
            </a:extLst>
          </p:cNvPr>
          <p:cNvSpPr txBox="1"/>
          <p:nvPr/>
        </p:nvSpPr>
        <p:spPr>
          <a:xfrm>
            <a:off x="677731" y="3758502"/>
            <a:ext cx="3077291" cy="369332"/>
          </a:xfrm>
          <a:prstGeom prst="rect">
            <a:avLst/>
          </a:prstGeom>
          <a:noFill/>
        </p:spPr>
        <p:txBody>
          <a:bodyPr wrap="square" rtlCol="0">
            <a:spAutoFit/>
          </a:bodyPr>
          <a:lstStyle/>
          <a:p>
            <a:r>
              <a:rPr lang="sv-SE" dirty="0"/>
              <a:t>+10 000</a:t>
            </a:r>
          </a:p>
        </p:txBody>
      </p:sp>
      <p:cxnSp>
        <p:nvCxnSpPr>
          <p:cNvPr id="9" name="Rak koppling 8">
            <a:extLst>
              <a:ext uri="{FF2B5EF4-FFF2-40B4-BE49-F238E27FC236}">
                <a16:creationId xmlns:a16="http://schemas.microsoft.com/office/drawing/2014/main" id="{A1919BE3-6BDB-4D00-9981-7A378DDB6378}"/>
              </a:ext>
            </a:extLst>
          </p:cNvPr>
          <p:cNvCxnSpPr>
            <a:cxnSpLocks/>
          </p:cNvCxnSpPr>
          <p:nvPr/>
        </p:nvCxnSpPr>
        <p:spPr>
          <a:xfrm>
            <a:off x="3666678" y="2355925"/>
            <a:ext cx="0" cy="3193041"/>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
        <p:nvSpPr>
          <p:cNvPr id="18" name="textruta 17">
            <a:extLst>
              <a:ext uri="{FF2B5EF4-FFF2-40B4-BE49-F238E27FC236}">
                <a16:creationId xmlns:a16="http://schemas.microsoft.com/office/drawing/2014/main" id="{1A88A320-10E4-4E2B-831A-E86679244E7F}"/>
              </a:ext>
            </a:extLst>
          </p:cNvPr>
          <p:cNvSpPr txBox="1"/>
          <p:nvPr/>
        </p:nvSpPr>
        <p:spPr>
          <a:xfrm>
            <a:off x="4470499" y="2129702"/>
            <a:ext cx="7542427" cy="3539430"/>
          </a:xfrm>
          <a:prstGeom prst="rect">
            <a:avLst/>
          </a:prstGeom>
          <a:noFill/>
        </p:spPr>
        <p:txBody>
          <a:bodyPr wrap="square" rtlCol="0">
            <a:spAutoFit/>
          </a:bodyPr>
          <a:lstStyle/>
          <a:p>
            <a:r>
              <a:rPr lang="sv-SE" sz="1600" dirty="0"/>
              <a:t>Det finns många anledningar till varför en förening väljer att starta upp Fotboll Fitness och Gåfotboll som en del av verksamheten. </a:t>
            </a:r>
          </a:p>
          <a:p>
            <a:endParaRPr lang="sv-SE" sz="1600" dirty="0"/>
          </a:p>
          <a:p>
            <a:pPr marL="285750" indent="-285750">
              <a:buFont typeface="Arial" panose="020B0604020202020204" pitchFamily="34" charset="0"/>
              <a:buChar char="•"/>
            </a:pPr>
            <a:r>
              <a:rPr lang="sv-SE" sz="1600" dirty="0"/>
              <a:t>Bredda verksamheten för att det ska finnas möjlighet för alla att spela</a:t>
            </a:r>
          </a:p>
          <a:p>
            <a:pPr marL="285750" indent="-285750">
              <a:buFont typeface="Arial" panose="020B0604020202020204" pitchFamily="34" charset="0"/>
              <a:buChar char="•"/>
            </a:pPr>
            <a:r>
              <a:rPr lang="sv-SE" sz="1600" dirty="0"/>
              <a:t>Fler medlemmar till föreningen </a:t>
            </a:r>
          </a:p>
          <a:p>
            <a:pPr marL="285750" indent="-285750">
              <a:buFont typeface="Arial" panose="020B0604020202020204" pitchFamily="34" charset="0"/>
              <a:buChar char="•"/>
            </a:pPr>
            <a:r>
              <a:rPr lang="sv-SE" sz="1600" dirty="0"/>
              <a:t>Bättre gemenskap när fler känner sig välkomna </a:t>
            </a:r>
          </a:p>
          <a:p>
            <a:pPr marL="285750" indent="-285750">
              <a:buFont typeface="Arial" panose="020B0604020202020204" pitchFamily="34" charset="0"/>
              <a:buChar char="•"/>
            </a:pPr>
            <a:r>
              <a:rPr lang="sv-SE" sz="1600" dirty="0"/>
              <a:t>Bidrar till folkhälsa i samhället</a:t>
            </a:r>
          </a:p>
          <a:p>
            <a:pPr marL="285750" indent="-285750">
              <a:buFont typeface="Arial" panose="020B0604020202020204" pitchFamily="34" charset="0"/>
              <a:buChar char="•"/>
            </a:pPr>
            <a:r>
              <a:rPr lang="sv-SE" sz="1600" dirty="0"/>
              <a:t>Större engagemang och fler som vill hjälpa till </a:t>
            </a:r>
          </a:p>
          <a:p>
            <a:pPr marL="285750" indent="-285750">
              <a:buFont typeface="Arial" panose="020B0604020202020204" pitchFamily="34" charset="0"/>
              <a:buChar char="•"/>
            </a:pPr>
            <a:r>
              <a:rPr lang="sv-SE" sz="1600" dirty="0"/>
              <a:t>För att kunna erbjuda verksamhet för de som inte vill satsa</a:t>
            </a:r>
          </a:p>
          <a:p>
            <a:pPr marL="285750" indent="-285750">
              <a:buFont typeface="Arial" panose="020B0604020202020204" pitchFamily="34" charset="0"/>
              <a:buChar char="•"/>
            </a:pPr>
            <a:r>
              <a:rPr lang="sv-SE" sz="1600" dirty="0"/>
              <a:t>Sänka tröskeln för de som inte spelat tidigare</a:t>
            </a:r>
          </a:p>
          <a:p>
            <a:pPr marL="285750" indent="-285750">
              <a:buFont typeface="Arial" panose="020B0604020202020204" pitchFamily="34" charset="0"/>
              <a:buChar char="•"/>
            </a:pPr>
            <a:r>
              <a:rPr lang="sv-SE" sz="1600" dirty="0"/>
              <a:t>Erbjuda verksamhet över generationsgränser</a:t>
            </a:r>
          </a:p>
          <a:p>
            <a:endParaRPr lang="sv-SE" sz="1600" dirty="0"/>
          </a:p>
          <a:p>
            <a:r>
              <a:rPr lang="sv-SE" sz="1600" dirty="0">
                <a:hlinkClick r:id="rId3"/>
              </a:rPr>
              <a:t>https://www.smalandsfotbollen.se/forening/trana-och-spela/</a:t>
            </a:r>
            <a:endParaRPr lang="sv-SE" sz="1600" dirty="0"/>
          </a:p>
          <a:p>
            <a:endParaRPr lang="sv-SE" sz="1600" dirty="0"/>
          </a:p>
        </p:txBody>
      </p:sp>
      <p:sp>
        <p:nvSpPr>
          <p:cNvPr id="8" name="textruta 7">
            <a:extLst>
              <a:ext uri="{FF2B5EF4-FFF2-40B4-BE49-F238E27FC236}">
                <a16:creationId xmlns:a16="http://schemas.microsoft.com/office/drawing/2014/main" id="{1FFD3693-CFD0-47C1-AB90-F0427A34FB6B}"/>
              </a:ext>
            </a:extLst>
          </p:cNvPr>
          <p:cNvSpPr txBox="1"/>
          <p:nvPr/>
        </p:nvSpPr>
        <p:spPr>
          <a:xfrm>
            <a:off x="4387851" y="5697759"/>
            <a:ext cx="2571750" cy="338554"/>
          </a:xfrm>
          <a:prstGeom prst="rect">
            <a:avLst/>
          </a:prstGeom>
          <a:noFill/>
        </p:spPr>
        <p:txBody>
          <a:bodyPr wrap="square" rtlCol="0">
            <a:spAutoFit/>
          </a:bodyPr>
          <a:lstStyle/>
          <a:p>
            <a:r>
              <a:rPr lang="sv-SE" sz="1600" dirty="0">
                <a:solidFill>
                  <a:srgbClr val="C00000"/>
                </a:solidFill>
              </a:rPr>
              <a:t>Fotboll Fitness</a:t>
            </a:r>
          </a:p>
        </p:txBody>
      </p:sp>
      <p:sp>
        <p:nvSpPr>
          <p:cNvPr id="10" name="textruta 9">
            <a:extLst>
              <a:ext uri="{FF2B5EF4-FFF2-40B4-BE49-F238E27FC236}">
                <a16:creationId xmlns:a16="http://schemas.microsoft.com/office/drawing/2014/main" id="{0D124BAD-3187-4C51-BCF1-137FB8F37D2A}"/>
              </a:ext>
            </a:extLst>
          </p:cNvPr>
          <p:cNvSpPr txBox="1"/>
          <p:nvPr/>
        </p:nvSpPr>
        <p:spPr>
          <a:xfrm>
            <a:off x="9086850" y="5717122"/>
            <a:ext cx="2571750" cy="338554"/>
          </a:xfrm>
          <a:prstGeom prst="rect">
            <a:avLst/>
          </a:prstGeom>
          <a:noFill/>
        </p:spPr>
        <p:txBody>
          <a:bodyPr wrap="square" rtlCol="0">
            <a:spAutoFit/>
          </a:bodyPr>
          <a:lstStyle/>
          <a:p>
            <a:r>
              <a:rPr lang="sv-SE" sz="1600" dirty="0">
                <a:solidFill>
                  <a:srgbClr val="C00000"/>
                </a:solidFill>
              </a:rPr>
              <a:t>Gåfotboll</a:t>
            </a:r>
          </a:p>
        </p:txBody>
      </p:sp>
      <p:sp>
        <p:nvSpPr>
          <p:cNvPr id="13" name="textruta 12">
            <a:extLst>
              <a:ext uri="{FF2B5EF4-FFF2-40B4-BE49-F238E27FC236}">
                <a16:creationId xmlns:a16="http://schemas.microsoft.com/office/drawing/2014/main" id="{5B9366B4-7304-4BB0-B2B3-AF1CFE04AA89}"/>
              </a:ext>
            </a:extLst>
          </p:cNvPr>
          <p:cNvSpPr txBox="1"/>
          <p:nvPr/>
        </p:nvSpPr>
        <p:spPr>
          <a:xfrm>
            <a:off x="3266628" y="6106611"/>
            <a:ext cx="4667476" cy="584775"/>
          </a:xfrm>
          <a:prstGeom prst="rect">
            <a:avLst/>
          </a:prstGeom>
          <a:noFill/>
        </p:spPr>
        <p:txBody>
          <a:bodyPr wrap="square">
            <a:spAutoFit/>
          </a:bodyPr>
          <a:lstStyle/>
          <a:p>
            <a:r>
              <a:rPr lang="sv-SE" sz="1600" b="0" i="0" dirty="0">
                <a:solidFill>
                  <a:srgbClr val="C00000"/>
                </a:solidFill>
                <a:effectLst/>
                <a:latin typeface="StagSans"/>
              </a:rPr>
              <a:t>En träningsform som passar alla oavsett ålder, fotbollserfarenhet eller fysisk form.</a:t>
            </a:r>
            <a:endParaRPr lang="sv-SE" sz="1600" dirty="0">
              <a:solidFill>
                <a:srgbClr val="C00000"/>
              </a:solidFill>
            </a:endParaRPr>
          </a:p>
        </p:txBody>
      </p:sp>
      <p:sp>
        <p:nvSpPr>
          <p:cNvPr id="15" name="textruta 14">
            <a:extLst>
              <a:ext uri="{FF2B5EF4-FFF2-40B4-BE49-F238E27FC236}">
                <a16:creationId xmlns:a16="http://schemas.microsoft.com/office/drawing/2014/main" id="{BB1DFB31-EA17-4DB9-B185-D752C985B21C}"/>
              </a:ext>
            </a:extLst>
          </p:cNvPr>
          <p:cNvSpPr txBox="1"/>
          <p:nvPr/>
        </p:nvSpPr>
        <p:spPr>
          <a:xfrm>
            <a:off x="7903838" y="6103666"/>
            <a:ext cx="4109088" cy="584775"/>
          </a:xfrm>
          <a:prstGeom prst="rect">
            <a:avLst/>
          </a:prstGeom>
          <a:noFill/>
        </p:spPr>
        <p:txBody>
          <a:bodyPr wrap="square">
            <a:spAutoFit/>
          </a:bodyPr>
          <a:lstStyle/>
          <a:p>
            <a:r>
              <a:rPr lang="sv-SE" sz="1600" b="0" i="0" dirty="0">
                <a:solidFill>
                  <a:srgbClr val="C00000"/>
                </a:solidFill>
                <a:effectLst/>
                <a:latin typeface="StagSans"/>
              </a:rPr>
              <a:t>En träningsform speciellt anpassad för de som vill gå och spela fotboll.</a:t>
            </a:r>
            <a:endParaRPr lang="sv-SE" sz="1600" dirty="0">
              <a:solidFill>
                <a:srgbClr val="C00000"/>
              </a:solidFill>
            </a:endParaRPr>
          </a:p>
        </p:txBody>
      </p:sp>
    </p:spTree>
    <p:extLst>
      <p:ext uri="{BB962C8B-B14F-4D97-AF65-F5344CB8AC3E}">
        <p14:creationId xmlns:p14="http://schemas.microsoft.com/office/powerpoint/2010/main" val="193330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8" grpId="0"/>
      <p:bldP spid="10"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281541B-AE4D-4119-8D35-6DFF87703336}"/>
              </a:ext>
            </a:extLst>
          </p:cNvPr>
          <p:cNvSpPr>
            <a:spLocks noGrp="1"/>
          </p:cNvSpPr>
          <p:nvPr>
            <p:ph type="ctrTitle"/>
          </p:nvPr>
        </p:nvSpPr>
        <p:spPr>
          <a:xfrm>
            <a:off x="677731" y="3629279"/>
            <a:ext cx="3703680" cy="646331"/>
          </a:xfrm>
        </p:spPr>
        <p:txBody>
          <a:bodyPr/>
          <a:lstStyle/>
          <a:p>
            <a:br>
              <a:rPr lang="sv-SE" sz="1400" b="0" dirty="0">
                <a:latin typeface="+mn-lt"/>
              </a:rPr>
            </a:br>
            <a:br>
              <a:rPr lang="sv-SE" sz="1400" b="0" dirty="0">
                <a:latin typeface="+mn-lt"/>
              </a:rPr>
            </a:br>
            <a:br>
              <a:rPr lang="sv-SE" sz="1400" b="0" dirty="0">
                <a:latin typeface="+mn-lt"/>
              </a:rPr>
            </a:br>
            <a:br>
              <a:rPr lang="sv-SE" sz="1400" b="0" dirty="0">
                <a:latin typeface="+mn-lt"/>
              </a:rPr>
            </a:br>
            <a:br>
              <a:rPr lang="sv-SE" sz="1400" b="0" dirty="0">
                <a:latin typeface="+mn-lt"/>
              </a:rPr>
            </a:br>
            <a:br>
              <a:rPr lang="sv-SE" sz="1100" b="0" dirty="0">
                <a:latin typeface="+mn-lt"/>
              </a:rPr>
            </a:br>
            <a:br>
              <a:rPr lang="sv-SE" sz="1100" b="0" dirty="0">
                <a:latin typeface="+mn-lt"/>
              </a:rPr>
            </a:br>
            <a:br>
              <a:rPr lang="sv-SE" sz="1100" b="0" dirty="0">
                <a:latin typeface="+mn-lt"/>
              </a:rPr>
            </a:br>
            <a:endParaRPr lang="sv-SE" sz="1100" b="0" dirty="0">
              <a:latin typeface="+mn-lt"/>
            </a:endParaRPr>
          </a:p>
        </p:txBody>
      </p:sp>
      <p:sp>
        <p:nvSpPr>
          <p:cNvPr id="7" name="Rubrik 1"/>
          <p:cNvSpPr txBox="1">
            <a:spLocks/>
          </p:cNvSpPr>
          <p:nvPr/>
        </p:nvSpPr>
        <p:spPr>
          <a:xfrm>
            <a:off x="784225" y="1173479"/>
            <a:ext cx="6175376" cy="770256"/>
          </a:xfrm>
          <a:prstGeom prst="rect">
            <a:avLst/>
          </a:prstGeom>
        </p:spPr>
        <p:txBody>
          <a:bodyPr anchor="t" anchorCtr="0"/>
          <a:lstStyle>
            <a:lvl1pPr algn="l" defTabSz="914400" rtl="0" eaLnBrk="1" latinLnBrk="0" hangingPunct="1">
              <a:lnSpc>
                <a:spcPct val="90000"/>
              </a:lnSpc>
              <a:spcBef>
                <a:spcPct val="0"/>
              </a:spcBef>
              <a:buNone/>
              <a:defRPr sz="4300" b="1" kern="1200">
                <a:solidFill>
                  <a:srgbClr val="C00000"/>
                </a:solidFill>
                <a:latin typeface="+mj-lt"/>
                <a:ea typeface="+mj-ea"/>
                <a:cs typeface="+mj-cs"/>
              </a:defRPr>
            </a:lvl1pPr>
          </a:lstStyle>
          <a:p>
            <a:r>
              <a:rPr lang="sv-SE" sz="4600" dirty="0">
                <a:latin typeface="+mn-lt"/>
              </a:rPr>
              <a:t>Föreningsutveckling</a:t>
            </a:r>
          </a:p>
        </p:txBody>
      </p:sp>
      <p:sp>
        <p:nvSpPr>
          <p:cNvPr id="2" name="textruta 1">
            <a:extLst>
              <a:ext uri="{FF2B5EF4-FFF2-40B4-BE49-F238E27FC236}">
                <a16:creationId xmlns:a16="http://schemas.microsoft.com/office/drawing/2014/main" id="{2996B2D5-E647-43C7-9642-A1D41C0FFACA}"/>
              </a:ext>
            </a:extLst>
          </p:cNvPr>
          <p:cNvSpPr txBox="1"/>
          <p:nvPr/>
        </p:nvSpPr>
        <p:spPr>
          <a:xfrm>
            <a:off x="677730" y="2724394"/>
            <a:ext cx="3044414" cy="646331"/>
          </a:xfrm>
          <a:prstGeom prst="rect">
            <a:avLst/>
          </a:prstGeom>
          <a:noFill/>
        </p:spPr>
        <p:txBody>
          <a:bodyPr wrap="square" rtlCol="0">
            <a:spAutoFit/>
          </a:bodyPr>
          <a:lstStyle/>
          <a:p>
            <a:r>
              <a:rPr lang="sv-SE" dirty="0"/>
              <a:t>Parafotboll</a:t>
            </a:r>
          </a:p>
          <a:p>
            <a:endParaRPr lang="sv-SE" dirty="0"/>
          </a:p>
        </p:txBody>
      </p:sp>
      <p:sp>
        <p:nvSpPr>
          <p:cNvPr id="4" name="textruta 3">
            <a:extLst>
              <a:ext uri="{FF2B5EF4-FFF2-40B4-BE49-F238E27FC236}">
                <a16:creationId xmlns:a16="http://schemas.microsoft.com/office/drawing/2014/main" id="{EC176841-1A9F-42B8-87FD-2D1BA37C3745}"/>
              </a:ext>
            </a:extLst>
          </p:cNvPr>
          <p:cNvSpPr txBox="1"/>
          <p:nvPr/>
        </p:nvSpPr>
        <p:spPr>
          <a:xfrm>
            <a:off x="677732" y="3278944"/>
            <a:ext cx="2899858" cy="369332"/>
          </a:xfrm>
          <a:prstGeom prst="rect">
            <a:avLst/>
          </a:prstGeom>
          <a:noFill/>
        </p:spPr>
        <p:txBody>
          <a:bodyPr wrap="square" rtlCol="0">
            <a:spAutoFit/>
          </a:bodyPr>
          <a:lstStyle/>
          <a:p>
            <a:r>
              <a:rPr lang="sv-SE" dirty="0"/>
              <a:t>Fotboll Fitness/Gåfotboll</a:t>
            </a:r>
          </a:p>
        </p:txBody>
      </p:sp>
      <p:sp>
        <p:nvSpPr>
          <p:cNvPr id="6" name="textruta 5">
            <a:extLst>
              <a:ext uri="{FF2B5EF4-FFF2-40B4-BE49-F238E27FC236}">
                <a16:creationId xmlns:a16="http://schemas.microsoft.com/office/drawing/2014/main" id="{622D660F-3EAF-4721-81E5-3A8100D325DA}"/>
              </a:ext>
            </a:extLst>
          </p:cNvPr>
          <p:cNvSpPr txBox="1"/>
          <p:nvPr/>
        </p:nvSpPr>
        <p:spPr>
          <a:xfrm>
            <a:off x="677730" y="3966718"/>
            <a:ext cx="3077291" cy="369332"/>
          </a:xfrm>
          <a:prstGeom prst="rect">
            <a:avLst/>
          </a:prstGeom>
          <a:noFill/>
        </p:spPr>
        <p:txBody>
          <a:bodyPr wrap="square" rtlCol="0">
            <a:spAutoFit/>
          </a:bodyPr>
          <a:lstStyle/>
          <a:p>
            <a:r>
              <a:rPr lang="sv-SE" dirty="0">
                <a:solidFill>
                  <a:srgbClr val="C00000"/>
                </a:solidFill>
              </a:rPr>
              <a:t>+10 000</a:t>
            </a:r>
          </a:p>
        </p:txBody>
      </p:sp>
      <p:cxnSp>
        <p:nvCxnSpPr>
          <p:cNvPr id="9" name="Rak koppling 8">
            <a:extLst>
              <a:ext uri="{FF2B5EF4-FFF2-40B4-BE49-F238E27FC236}">
                <a16:creationId xmlns:a16="http://schemas.microsoft.com/office/drawing/2014/main" id="{A1919BE3-6BDB-4D00-9981-7A378DDB6378}"/>
              </a:ext>
            </a:extLst>
          </p:cNvPr>
          <p:cNvCxnSpPr>
            <a:cxnSpLocks/>
          </p:cNvCxnSpPr>
          <p:nvPr/>
        </p:nvCxnSpPr>
        <p:spPr>
          <a:xfrm>
            <a:off x="3666678" y="2355925"/>
            <a:ext cx="0" cy="3193041"/>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
        <p:nvSpPr>
          <p:cNvPr id="5" name="textruta 4">
            <a:extLst>
              <a:ext uri="{FF2B5EF4-FFF2-40B4-BE49-F238E27FC236}">
                <a16:creationId xmlns:a16="http://schemas.microsoft.com/office/drawing/2014/main" id="{211D0B96-0BEC-4F9D-B7E7-86E58072918F}"/>
              </a:ext>
            </a:extLst>
          </p:cNvPr>
          <p:cNvSpPr txBox="1"/>
          <p:nvPr/>
        </p:nvSpPr>
        <p:spPr>
          <a:xfrm>
            <a:off x="4470498" y="2166922"/>
            <a:ext cx="6570877" cy="3877985"/>
          </a:xfrm>
          <a:prstGeom prst="rect">
            <a:avLst/>
          </a:prstGeom>
          <a:noFill/>
        </p:spPr>
        <p:txBody>
          <a:bodyPr wrap="square" rtlCol="0">
            <a:spAutoFit/>
          </a:bodyPr>
          <a:lstStyle/>
          <a:p>
            <a:pPr algn="ctr"/>
            <a:r>
              <a:rPr lang="sv-SE" u="sng" dirty="0">
                <a:solidFill>
                  <a:srgbClr val="C00000"/>
                </a:solidFill>
              </a:rPr>
              <a:t>Fler tjejer och kvinnor som ledare och tränare inom fotbollen.</a:t>
            </a:r>
          </a:p>
          <a:p>
            <a:pPr algn="ctr"/>
            <a:endParaRPr lang="sv-SE" sz="1800" b="1" kern="0" dirty="0">
              <a:solidFill>
                <a:srgbClr val="000000"/>
              </a:solidFill>
              <a:effectLst/>
              <a:latin typeface="Calibri Light" panose="020F0302020204030204" pitchFamily="34" charset="0"/>
              <a:ea typeface="Gill Sans MT Condensed" panose="020B0506020104020203" pitchFamily="34" charset="0"/>
              <a:cs typeface="Gill Sans MT Condensed" panose="020B0506020104020203" pitchFamily="34" charset="0"/>
            </a:endParaRPr>
          </a:p>
          <a:p>
            <a:pPr marL="285750" indent="-285750">
              <a:buFont typeface="Arial" panose="020B0604020202020204" pitchFamily="34" charset="0"/>
              <a:buChar char="•"/>
            </a:pPr>
            <a:r>
              <a:rPr lang="sv-SE" sz="1600" kern="0" dirty="0">
                <a:solidFill>
                  <a:srgbClr val="000000"/>
                </a:solidFill>
                <a:effectLst/>
                <a:ea typeface="Gill Sans MT Condensed" panose="020B0506020104020203" pitchFamily="34" charset="0"/>
                <a:cs typeface="Gill Sans MT Condensed" panose="020B0506020104020203" pitchFamily="34" charset="0"/>
              </a:rPr>
              <a:t>Smålands FF vill att ä</a:t>
            </a:r>
            <a:r>
              <a:rPr lang="sv-SE" sz="1600" kern="0" dirty="0">
                <a:solidFill>
                  <a:srgbClr val="1D1D1D"/>
                </a:solidFill>
                <a:effectLst/>
                <a:ea typeface="Gill Sans MT Condensed" panose="020B0506020104020203" pitchFamily="34" charset="0"/>
                <a:cs typeface="Gill Sans MT Condensed" panose="020B0506020104020203" pitchFamily="34" charset="0"/>
              </a:rPr>
              <a:t>nnu fler ska känna sig välkomna, hemma och berörda i den svenska fotbollsrörelsen och ambitionen är att Plus 10 000 ska bidra till detta. </a:t>
            </a:r>
          </a:p>
          <a:p>
            <a:endParaRPr lang="sv-SE" sz="1600" kern="0" dirty="0">
              <a:solidFill>
                <a:srgbClr val="1D1D1D"/>
              </a:solidFill>
              <a:ea typeface="Gill Sans MT Condensed" panose="020B0506020104020203" pitchFamily="34" charset="0"/>
              <a:cs typeface="Gill Sans MT Condensed" panose="020B0506020104020203" pitchFamily="34" charset="0"/>
            </a:endParaRPr>
          </a:p>
          <a:p>
            <a:pPr marL="285750" indent="-285750">
              <a:buFont typeface="Arial" panose="020B0604020202020204" pitchFamily="34" charset="0"/>
              <a:buChar char="•"/>
            </a:pPr>
            <a:r>
              <a:rPr lang="sv-SE" sz="1600" kern="0" dirty="0">
                <a:solidFill>
                  <a:srgbClr val="1D1D1D"/>
                </a:solidFill>
                <a:effectLst/>
                <a:ea typeface="Gill Sans MT Condensed" panose="020B0506020104020203" pitchFamily="34" charset="0"/>
                <a:cs typeface="Gill Sans MT Condensed" panose="020B0506020104020203" pitchFamily="34" charset="0"/>
              </a:rPr>
              <a:t>Vi erbjuder </a:t>
            </a:r>
            <a:r>
              <a:rPr lang="sv-SE" sz="1600" kern="0" dirty="0" err="1">
                <a:solidFill>
                  <a:srgbClr val="1D1D1D"/>
                </a:solidFill>
                <a:effectLst/>
                <a:ea typeface="Gill Sans MT Condensed" panose="020B0506020104020203" pitchFamily="34" charset="0"/>
                <a:cs typeface="Gill Sans MT Condensed" panose="020B0506020104020203" pitchFamily="34" charset="0"/>
              </a:rPr>
              <a:t>Futebol</a:t>
            </a:r>
            <a:r>
              <a:rPr lang="sv-SE" sz="1600" kern="0" dirty="0">
                <a:solidFill>
                  <a:srgbClr val="1D1D1D"/>
                </a:solidFill>
                <a:effectLst/>
                <a:ea typeface="Gill Sans MT Condensed" panose="020B0506020104020203" pitchFamily="34" charset="0"/>
                <a:cs typeface="Gill Sans MT Condensed" panose="020B0506020104020203" pitchFamily="34" charset="0"/>
              </a:rPr>
              <a:t> </a:t>
            </a:r>
            <a:r>
              <a:rPr lang="sv-SE" sz="1600" kern="0" dirty="0" err="1">
                <a:solidFill>
                  <a:srgbClr val="1D1D1D"/>
                </a:solidFill>
                <a:effectLst/>
                <a:ea typeface="Gill Sans MT Condensed" panose="020B0506020104020203" pitchFamily="34" charset="0"/>
                <a:cs typeface="Gill Sans MT Condensed" panose="020B0506020104020203" pitchFamily="34" charset="0"/>
              </a:rPr>
              <a:t>dá</a:t>
            </a:r>
            <a:r>
              <a:rPr lang="sv-SE" sz="1600" kern="0" dirty="0">
                <a:solidFill>
                  <a:srgbClr val="1D1D1D"/>
                </a:solidFill>
                <a:effectLst/>
                <a:ea typeface="Gill Sans MT Condensed" panose="020B0506020104020203" pitchFamily="34" charset="0"/>
                <a:cs typeface="Gill Sans MT Condensed" panose="020B0506020104020203" pitchFamily="34" charset="0"/>
              </a:rPr>
              <a:t> </a:t>
            </a:r>
            <a:r>
              <a:rPr lang="sv-SE" sz="1600" kern="0" dirty="0" err="1">
                <a:solidFill>
                  <a:srgbClr val="1D1D1D"/>
                </a:solidFill>
                <a:effectLst/>
                <a:ea typeface="Gill Sans MT Condensed" panose="020B0506020104020203" pitchFamily="34" charset="0"/>
                <a:cs typeface="Gill Sans MT Condensed" panose="020B0506020104020203" pitchFamily="34" charset="0"/>
              </a:rPr>
              <a:t>forcas</a:t>
            </a:r>
            <a:r>
              <a:rPr lang="sv-SE" sz="1600" kern="0" dirty="0">
                <a:solidFill>
                  <a:srgbClr val="1D1D1D"/>
                </a:solidFill>
                <a:effectLst/>
                <a:ea typeface="Gill Sans MT Condensed" panose="020B0506020104020203" pitchFamily="34" charset="0"/>
                <a:cs typeface="Gill Sans MT Condensed" panose="020B0506020104020203" pitchFamily="34" charset="0"/>
              </a:rPr>
              <a:t> utbildning gratis (både för tjejer och killar)</a:t>
            </a:r>
          </a:p>
          <a:p>
            <a:endParaRPr lang="sv-SE" sz="1600" kern="0" dirty="0">
              <a:solidFill>
                <a:srgbClr val="1D1D1D"/>
              </a:solidFill>
              <a:ea typeface="Gill Sans MT Condensed" panose="020B0506020104020203" pitchFamily="34" charset="0"/>
              <a:cs typeface="Gill Sans MT Condensed" panose="020B0506020104020203" pitchFamily="34" charset="0"/>
            </a:endParaRPr>
          </a:p>
          <a:p>
            <a:pPr marL="285750" indent="-285750">
              <a:buFont typeface="Arial" panose="020B0604020202020204" pitchFamily="34" charset="0"/>
              <a:buChar char="•"/>
            </a:pPr>
            <a:r>
              <a:rPr lang="sv-SE" sz="1600" dirty="0"/>
              <a:t>Hösten 2020 startade vi upp ett kvinnligt nätverk med styrelsemedlemmar för att ta del av föreläsningar, utbildningar och byta erfarenhet med andra kvinnor i samma position. Vill du vara en del av </a:t>
            </a:r>
            <a:r>
              <a:rPr lang="sv-SE" sz="1600" dirty="0" err="1"/>
              <a:t>SmFF</a:t>
            </a:r>
            <a:r>
              <a:rPr lang="sv-SE" sz="1600" dirty="0"/>
              <a:t> kvinnliga ledarnätverk så kontakta Ellen Strand.</a:t>
            </a:r>
          </a:p>
          <a:p>
            <a:pPr marL="285750" indent="-285750">
              <a:buFont typeface="Arial" panose="020B0604020202020204" pitchFamily="34" charset="0"/>
              <a:buChar char="•"/>
            </a:pPr>
            <a:endParaRPr lang="sv-SE" sz="1600" dirty="0"/>
          </a:p>
          <a:p>
            <a:endParaRPr lang="sv-SE" sz="1600" dirty="0"/>
          </a:p>
          <a:p>
            <a:pPr algn="ctr"/>
            <a:r>
              <a:rPr lang="sv-SE" dirty="0"/>
              <a:t> </a:t>
            </a:r>
            <a:r>
              <a:rPr lang="sv-SE" sz="1600" dirty="0">
                <a:solidFill>
                  <a:srgbClr val="C00000"/>
                </a:solidFill>
              </a:rPr>
              <a:t>https://www.smalandsfotbollen.se/forening/plus-10-000/</a:t>
            </a:r>
            <a:endParaRPr lang="sv-SE" dirty="0">
              <a:solidFill>
                <a:srgbClr val="C00000"/>
              </a:solidFill>
            </a:endParaRPr>
          </a:p>
        </p:txBody>
      </p:sp>
      <p:sp>
        <p:nvSpPr>
          <p:cNvPr id="11" name="textruta 10">
            <a:extLst>
              <a:ext uri="{FF2B5EF4-FFF2-40B4-BE49-F238E27FC236}">
                <a16:creationId xmlns:a16="http://schemas.microsoft.com/office/drawing/2014/main" id="{573A9AA5-C94F-4024-8A48-603985B4A26E}"/>
              </a:ext>
            </a:extLst>
          </p:cNvPr>
          <p:cNvSpPr txBox="1"/>
          <p:nvPr/>
        </p:nvSpPr>
        <p:spPr>
          <a:xfrm>
            <a:off x="3280410" y="6289579"/>
            <a:ext cx="2708910" cy="369332"/>
          </a:xfrm>
          <a:prstGeom prst="rect">
            <a:avLst/>
          </a:prstGeom>
          <a:noFill/>
        </p:spPr>
        <p:txBody>
          <a:bodyPr wrap="square" rtlCol="0">
            <a:spAutoFit/>
          </a:bodyPr>
          <a:lstStyle/>
          <a:p>
            <a:r>
              <a:rPr lang="sv-SE" dirty="0"/>
              <a:t>Mer info hittar ni här</a:t>
            </a:r>
          </a:p>
        </p:txBody>
      </p:sp>
      <p:cxnSp>
        <p:nvCxnSpPr>
          <p:cNvPr id="14" name="Rak pilkoppling 13">
            <a:extLst>
              <a:ext uri="{FF2B5EF4-FFF2-40B4-BE49-F238E27FC236}">
                <a16:creationId xmlns:a16="http://schemas.microsoft.com/office/drawing/2014/main" id="{190AF458-7D05-49CD-9370-6D03E0A2818E}"/>
              </a:ext>
            </a:extLst>
          </p:cNvPr>
          <p:cNvCxnSpPr>
            <a:cxnSpLocks/>
          </p:cNvCxnSpPr>
          <p:nvPr/>
        </p:nvCxnSpPr>
        <p:spPr>
          <a:xfrm flipV="1">
            <a:off x="5463540" y="6044907"/>
            <a:ext cx="411480" cy="377213"/>
          </a:xfrm>
          <a:prstGeom prst="straightConnector1">
            <a:avLst/>
          </a:prstGeom>
          <a:ln>
            <a:solidFill>
              <a:srgbClr val="C0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8220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C083F93-C758-4BFD-A959-FAC37525DB73}"/>
              </a:ext>
            </a:extLst>
          </p:cNvPr>
          <p:cNvSpPr>
            <a:spLocks noGrp="1"/>
          </p:cNvSpPr>
          <p:nvPr>
            <p:ph type="title"/>
          </p:nvPr>
        </p:nvSpPr>
        <p:spPr>
          <a:xfrm>
            <a:off x="342900" y="873125"/>
            <a:ext cx="4183380" cy="770256"/>
          </a:xfrm>
        </p:spPr>
        <p:txBody>
          <a:bodyPr/>
          <a:lstStyle/>
          <a:p>
            <a:pPr algn="ctr"/>
            <a:r>
              <a:rPr lang="sv-SE" dirty="0"/>
              <a:t>Heja Fotboll</a:t>
            </a:r>
          </a:p>
        </p:txBody>
      </p:sp>
      <p:pic>
        <p:nvPicPr>
          <p:cNvPr id="9" name="Bildobjekt 8">
            <a:extLst>
              <a:ext uri="{FF2B5EF4-FFF2-40B4-BE49-F238E27FC236}">
                <a16:creationId xmlns:a16="http://schemas.microsoft.com/office/drawing/2014/main" id="{C4EB9BEB-FBE2-45DB-A041-24DD424D4B6C}"/>
              </a:ext>
            </a:extLst>
          </p:cNvPr>
          <p:cNvPicPr>
            <a:picLocks noChangeAspect="1"/>
          </p:cNvPicPr>
          <p:nvPr/>
        </p:nvPicPr>
        <p:blipFill>
          <a:blip r:embed="rId3"/>
          <a:stretch>
            <a:fillRect/>
          </a:stretch>
        </p:blipFill>
        <p:spPr>
          <a:xfrm>
            <a:off x="5299466" y="2152480"/>
            <a:ext cx="6223588" cy="3500768"/>
          </a:xfrm>
          <a:prstGeom prst="rect">
            <a:avLst/>
          </a:prstGeom>
        </p:spPr>
      </p:pic>
      <p:sp>
        <p:nvSpPr>
          <p:cNvPr id="6" name="Platshållare för innehåll 5">
            <a:extLst>
              <a:ext uri="{FF2B5EF4-FFF2-40B4-BE49-F238E27FC236}">
                <a16:creationId xmlns:a16="http://schemas.microsoft.com/office/drawing/2014/main" id="{7845531B-F956-4157-86B8-D3464749E8F8}"/>
              </a:ext>
            </a:extLst>
          </p:cNvPr>
          <p:cNvSpPr>
            <a:spLocks noGrp="1"/>
          </p:cNvSpPr>
          <p:nvPr>
            <p:ph sz="quarter" idx="13"/>
          </p:nvPr>
        </p:nvSpPr>
        <p:spPr>
          <a:xfrm>
            <a:off x="491490" y="2760681"/>
            <a:ext cx="4480560" cy="2650126"/>
          </a:xfrm>
        </p:spPr>
        <p:txBody>
          <a:bodyPr/>
          <a:lstStyle/>
          <a:p>
            <a:pPr marL="0" indent="0">
              <a:buNone/>
            </a:pPr>
            <a:r>
              <a:rPr lang="sv-SE" dirty="0"/>
              <a:t>Mer info om Heja Fotboll och värdegrundsarbetet hittar ni i länken nedan.</a:t>
            </a:r>
            <a:endParaRPr lang="sv-SE" dirty="0">
              <a:hlinkClick r:id="rId4"/>
            </a:endParaRPr>
          </a:p>
          <a:p>
            <a:pPr marL="0" indent="0">
              <a:buNone/>
            </a:pPr>
            <a:r>
              <a:rPr lang="sv-SE" dirty="0">
                <a:hlinkClick r:id="rId4"/>
              </a:rPr>
              <a:t>https://www.smalandsfotbollen.se/forening/heja-fotboll2/</a:t>
            </a:r>
            <a:endParaRPr lang="sv-SE" dirty="0"/>
          </a:p>
          <a:p>
            <a:pPr marL="0" indent="0">
              <a:buNone/>
            </a:pPr>
            <a:endParaRPr lang="sv-SE" dirty="0"/>
          </a:p>
          <a:p>
            <a:pPr marL="0" indent="0">
              <a:buNone/>
            </a:pPr>
            <a:r>
              <a:rPr lang="sv-SE" dirty="0"/>
              <a:t>För beställning av material kontakta Ellen Strand</a:t>
            </a:r>
          </a:p>
          <a:p>
            <a:pPr marL="0" indent="0">
              <a:buNone/>
            </a:pPr>
            <a:r>
              <a:rPr lang="sv-SE" dirty="0">
                <a:hlinkClick r:id="rId5">
                  <a:extLst>
                    <a:ext uri="{A12FA001-AC4F-418D-AE19-62706E023703}">
                      <ahyp:hlinkClr xmlns:ahyp="http://schemas.microsoft.com/office/drawing/2018/hyperlinkcolor" val="tx"/>
                    </a:ext>
                  </a:extLst>
                </a:hlinkClick>
              </a:rPr>
              <a:t>ellen.strand@smalandsfotbollen.se</a:t>
            </a:r>
            <a:endParaRPr lang="sv-SE" dirty="0"/>
          </a:p>
          <a:p>
            <a:pPr marL="0" indent="0">
              <a:buNone/>
            </a:pPr>
            <a:r>
              <a:rPr lang="sv-SE" dirty="0"/>
              <a:t>036-34 54 50</a:t>
            </a:r>
          </a:p>
          <a:p>
            <a:pPr marL="0" indent="0">
              <a:buNone/>
            </a:pPr>
            <a:endParaRPr lang="sv-SE" dirty="0"/>
          </a:p>
        </p:txBody>
      </p:sp>
    </p:spTree>
    <p:extLst>
      <p:ext uri="{BB962C8B-B14F-4D97-AF65-F5344CB8AC3E}">
        <p14:creationId xmlns:p14="http://schemas.microsoft.com/office/powerpoint/2010/main" val="144236757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F42D080-007E-4D89-969E-8D6FA068C298}">
  <we:reference id="wa104381063" version="1.0.0.1" store="sv-SE"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E314E358C4A304A8405DA17B175E692" ma:contentTypeVersion="2" ma:contentTypeDescription="Skapa ett nytt dokument." ma:contentTypeScope="" ma:versionID="08cbb86ff9da7204005d8920d878eb8f">
  <xsd:schema xmlns:xsd="http://www.w3.org/2001/XMLSchema" xmlns:xs="http://www.w3.org/2001/XMLSchema" xmlns:p="http://schemas.microsoft.com/office/2006/metadata/properties" xmlns:ns2="ed45432d-ca40-4d00-951a-f5941fd2b014" targetNamespace="http://schemas.microsoft.com/office/2006/metadata/properties" ma:root="true" ma:fieldsID="fc5a42b42c2206007dfecf4239e8bf37" ns2:_="">
    <xsd:import namespace="ed45432d-ca40-4d00-951a-f5941fd2b01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45432d-ca40-4d00-951a-f5941fd2b0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1C2CC3-FD17-4195-80FF-FB9EC094B72B}">
  <ds:schemaRefs>
    <ds:schemaRef ds:uri="http://schemas.openxmlformats.org/package/2006/metadata/core-properties"/>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http://purl.org/dc/elements/1.1/"/>
    <ds:schemaRef ds:uri="http://purl.org/dc/dcmitype/"/>
    <ds:schemaRef ds:uri="http://purl.org/dc/terms/"/>
    <ds:schemaRef ds:uri="ed45432d-ca40-4d00-951a-f5941fd2b014"/>
  </ds:schemaRefs>
</ds:datastoreItem>
</file>

<file path=customXml/itemProps2.xml><?xml version="1.0" encoding="utf-8"?>
<ds:datastoreItem xmlns:ds="http://schemas.openxmlformats.org/officeDocument/2006/customXml" ds:itemID="{B7F5B753-117B-4E9C-BE7E-3219A7AEC2D5}">
  <ds:schemaRefs>
    <ds:schemaRef ds:uri="ed45432d-ca40-4d00-951a-f5941fd2b01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7C5293E-E4C9-400C-A0E6-1DDB013AD6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2315</TotalTime>
  <Words>2278</Words>
  <Application>Microsoft Office PowerPoint</Application>
  <PresentationFormat>Bredbild</PresentationFormat>
  <Paragraphs>340</Paragraphs>
  <Slides>29</Slides>
  <Notes>15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29</vt:i4>
      </vt:variant>
    </vt:vector>
  </HeadingPairs>
  <TitlesOfParts>
    <vt:vector size="35" baseType="lpstr">
      <vt:lpstr>Arial</vt:lpstr>
      <vt:lpstr>Calibri</vt:lpstr>
      <vt:lpstr>Calibri Light</vt:lpstr>
      <vt:lpstr>Comic Sans MS</vt:lpstr>
      <vt:lpstr>StagSans</vt:lpstr>
      <vt:lpstr>Office-tema</vt:lpstr>
      <vt:lpstr>Ungdomsledarträffar 2021</vt:lpstr>
      <vt:lpstr>Dagens program</vt:lpstr>
      <vt:lpstr>PowerPoint-presentation</vt:lpstr>
      <vt:lpstr>Projektstöd IF</vt:lpstr>
      <vt:lpstr>Fotbollsskolan – Lira blågult</vt:lpstr>
      <vt:lpstr>        </vt:lpstr>
      <vt:lpstr>        </vt:lpstr>
      <vt:lpstr>        </vt:lpstr>
      <vt:lpstr>Heja Fotboll</vt:lpstr>
      <vt:lpstr>Futsal 2021/2022</vt:lpstr>
      <vt:lpstr>PowerPoint-presentation</vt:lpstr>
      <vt:lpstr>Bollen runt – Året runt </vt:lpstr>
      <vt:lpstr>Spelformen 3-3 är för de allra yngsta lirarna, de ska uppleva matchen som lekfull och rolig – här använder vi inte domare!  Det går bra att en ledare eller förälder tar matchledarrollen. Som matchledare i spel 3 mot 3 innebär din roll till stor del att undervisa spelarna och hela tiden förklara för dem vad som är rätt och fel och varför du blåser.</vt:lpstr>
      <vt:lpstr>PowerPoint-presentation</vt:lpstr>
      <vt:lpstr> 5 kap. 16 §    Bestraffningar Ledare, tränare eller annan funktionär som ådrar sig tre varningar i olika matcher i samma tävling ska stå över i samma tävlings nästkommande match som personen är behörig att delta i, om inte annat följer av 16-20 §§. Motsvarande gäller därefter varje gång ledare, tränare eller annan funktionär ådragit sig tre varningar. </vt:lpstr>
      <vt:lpstr>PowerPoint-presentation</vt:lpstr>
      <vt:lpstr>PowerPoint-presentation</vt:lpstr>
      <vt:lpstr>PowerPoint-presentation</vt:lpstr>
      <vt:lpstr>PowerPoint-presentation</vt:lpstr>
      <vt:lpstr>Ledar- och spelarutbildning i föreningsmiljö</vt:lpstr>
      <vt:lpstr>Fotbollsutvecklare i zonen</vt:lpstr>
      <vt:lpstr>Tränarutbildningar</vt:lpstr>
      <vt:lpstr>PowerPoint-presentation</vt:lpstr>
      <vt:lpstr>PowerPoint-presentation</vt:lpstr>
      <vt:lpstr>Grönt kort</vt:lpstr>
      <vt:lpstr>Exempel på handlingar</vt:lpstr>
      <vt:lpstr>Min Fotboll</vt:lpstr>
      <vt:lpstr>Kommunikation</vt:lpstr>
      <vt:lpstr>Tack och bock!</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Johanna Karlsson Smålands Fotbollförbund</dc:creator>
  <cp:lastModifiedBy>Magnus Appelberg Smålands Fotbollförbund</cp:lastModifiedBy>
  <cp:revision>117</cp:revision>
  <cp:lastPrinted>2021-03-10T15:39:14Z</cp:lastPrinted>
  <dcterms:created xsi:type="dcterms:W3CDTF">2020-11-17T08:05:28Z</dcterms:created>
  <dcterms:modified xsi:type="dcterms:W3CDTF">2021-04-15T13:00:13Z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0x0101001E314E358C4A304A8405DA17B175E692</vt:lpwstr>
  </property>
</Properties>
</file>