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31" r:id="rId6"/>
    <p:sldId id="258" r:id="rId7"/>
    <p:sldId id="271" r:id="rId8"/>
    <p:sldId id="332" r:id="rId9"/>
    <p:sldId id="333" r:id="rId10"/>
    <p:sldId id="345" r:id="rId11"/>
    <p:sldId id="335" r:id="rId12"/>
    <p:sldId id="349" r:id="rId13"/>
    <p:sldId id="337" r:id="rId14"/>
    <p:sldId id="344" r:id="rId15"/>
    <p:sldId id="295" r:id="rId16"/>
    <p:sldId id="350" r:id="rId17"/>
    <p:sldId id="338" r:id="rId18"/>
    <p:sldId id="343" r:id="rId19"/>
    <p:sldId id="300" r:id="rId20"/>
    <p:sldId id="299" r:id="rId21"/>
    <p:sldId id="339" r:id="rId22"/>
    <p:sldId id="342" r:id="rId23"/>
    <p:sldId id="305" r:id="rId24"/>
    <p:sldId id="329" r:id="rId25"/>
    <p:sldId id="340" r:id="rId26"/>
    <p:sldId id="341" r:id="rId27"/>
    <p:sldId id="310" r:id="rId28"/>
    <p:sldId id="309" r:id="rId29"/>
    <p:sldId id="346" r:id="rId30"/>
    <p:sldId id="286" r:id="rId31"/>
    <p:sldId id="274" r:id="rId32"/>
    <p:sldId id="278" r:id="rId33"/>
    <p:sldId id="357" r:id="rId34"/>
    <p:sldId id="358" r:id="rId35"/>
    <p:sldId id="359" r:id="rId36"/>
    <p:sldId id="360" r:id="rId37"/>
    <p:sldId id="361" r:id="rId38"/>
    <p:sldId id="362" r:id="rId39"/>
    <p:sldId id="363" r:id="rId40"/>
    <p:sldId id="322" r:id="rId41"/>
    <p:sldId id="348" r:id="rId42"/>
  </p:sldIdLst>
  <p:sldSz cx="12192000" cy="6858000"/>
  <p:notesSz cx="6797675" cy="9928225"/>
  <p:defaultTextStyle>
    <a:defPPr>
      <a:defRPr lang="sv-S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527" autoAdjust="0"/>
  </p:normalViewPr>
  <p:slideViewPr>
    <p:cSldViewPr snapToGrid="0">
      <p:cViewPr varScale="1">
        <p:scale>
          <a:sx n="97" d="100"/>
          <a:sy n="97" d="100"/>
        </p:scale>
        <p:origin x="96"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54B984E-5B4E-8245-BDE7-09F28306B483}" type="datetimeFigureOut">
              <a:rPr lang="sv-SE" smtClean="0"/>
              <a:t>2024-02-26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E7BA01-44C4-E04B-B229-094113068FC4}" type="slidenum">
              <a:rPr lang="sv-SE" smtClean="0"/>
              <a:t>‹#›</a:t>
            </a:fld>
            <a:endParaRPr lang="sv-SE"/>
          </a:p>
        </p:txBody>
      </p:sp>
    </p:spTree>
    <p:extLst>
      <p:ext uri="{BB962C8B-B14F-4D97-AF65-F5344CB8AC3E}">
        <p14:creationId xmlns:p14="http://schemas.microsoft.com/office/powerpoint/2010/main" val="417352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CE7BA01-44C4-E04B-B229-094113068FC4}" type="slidenum">
              <a:rPr lang="sv-SE" smtClean="0"/>
              <a:t>6</a:t>
            </a:fld>
            <a:endParaRPr lang="sv-SE"/>
          </a:p>
        </p:txBody>
      </p:sp>
    </p:spTree>
    <p:extLst>
      <p:ext uri="{BB962C8B-B14F-4D97-AF65-F5344CB8AC3E}">
        <p14:creationId xmlns:p14="http://schemas.microsoft.com/office/powerpoint/2010/main" val="139389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75: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7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4: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7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9: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3c26b40ba4_5_5:notes"/>
          <p:cNvSpPr txBox="1">
            <a:spLocks noGrp="1"/>
          </p:cNvSpPr>
          <p:nvPr>
            <p:ph type="body" idx="1"/>
          </p:nvPr>
        </p:nvSpPr>
        <p:spPr>
          <a:xfrm>
            <a:off x="679768" y="4777959"/>
            <a:ext cx="5438140" cy="39094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g23c26b40ba4_5_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a:extLst>
            <a:ext uri="{FF2B5EF4-FFF2-40B4-BE49-F238E27FC236}">
              <a16:creationId xmlns:a16="http://schemas.microsoft.com/office/drawing/2014/main" id="{5B0B4F94-9CF5-62E9-4BBB-D2C27C6B3959}"/>
            </a:ext>
          </a:extLst>
        </p:cNvPr>
        <p:cNvGrpSpPr/>
        <p:nvPr/>
      </p:nvGrpSpPr>
      <p:grpSpPr>
        <a:xfrm>
          <a:off x="0" y="0"/>
          <a:ext cx="0" cy="0"/>
          <a:chOff x="0" y="0"/>
          <a:chExt cx="0" cy="0"/>
        </a:xfrm>
      </p:grpSpPr>
      <p:sp>
        <p:nvSpPr>
          <p:cNvPr id="829" name="Google Shape;829;g23c26b40ba4_5_5:notes">
            <a:extLst>
              <a:ext uri="{FF2B5EF4-FFF2-40B4-BE49-F238E27FC236}">
                <a16:creationId xmlns:a16="http://schemas.microsoft.com/office/drawing/2014/main" id="{26DF0850-3D6B-D034-4A1B-81C5481757C5}"/>
              </a:ext>
            </a:extLst>
          </p:cNvPr>
          <p:cNvSpPr txBox="1">
            <a:spLocks noGrp="1"/>
          </p:cNvSpPr>
          <p:nvPr>
            <p:ph type="body" idx="1"/>
          </p:nvPr>
        </p:nvSpPr>
        <p:spPr>
          <a:xfrm>
            <a:off x="679768" y="4777959"/>
            <a:ext cx="5438140" cy="39094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g23c26b40ba4_5_5:notes">
            <a:extLst>
              <a:ext uri="{FF2B5EF4-FFF2-40B4-BE49-F238E27FC236}">
                <a16:creationId xmlns:a16="http://schemas.microsoft.com/office/drawing/2014/main" id="{14560432-9389-36DA-1072-14B052B4CC33}"/>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52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a:extLst>
            <a:ext uri="{FF2B5EF4-FFF2-40B4-BE49-F238E27FC236}">
              <a16:creationId xmlns:a16="http://schemas.microsoft.com/office/drawing/2014/main" id="{DE671A16-B3D1-505F-65F4-89717D5EAA4E}"/>
            </a:ext>
          </a:extLst>
        </p:cNvPr>
        <p:cNvGrpSpPr/>
        <p:nvPr/>
      </p:nvGrpSpPr>
      <p:grpSpPr>
        <a:xfrm>
          <a:off x="0" y="0"/>
          <a:ext cx="0" cy="0"/>
          <a:chOff x="0" y="0"/>
          <a:chExt cx="0" cy="0"/>
        </a:xfrm>
      </p:grpSpPr>
      <p:sp>
        <p:nvSpPr>
          <p:cNvPr id="522" name="Google Shape;522;p60:notes">
            <a:extLst>
              <a:ext uri="{FF2B5EF4-FFF2-40B4-BE49-F238E27FC236}">
                <a16:creationId xmlns:a16="http://schemas.microsoft.com/office/drawing/2014/main" id="{13F3A1EE-F964-4ABB-BA0F-75CE5FC83A44}"/>
              </a:ext>
            </a:extLst>
          </p:cNvPr>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60:notes">
            <a:extLst>
              <a:ext uri="{FF2B5EF4-FFF2-40B4-BE49-F238E27FC236}">
                <a16:creationId xmlns:a16="http://schemas.microsoft.com/office/drawing/2014/main" id="{B0ACF365-AB15-ACF7-8F72-DEB3E1AE2A4E}"/>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90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a:extLst>
            <a:ext uri="{FF2B5EF4-FFF2-40B4-BE49-F238E27FC236}">
              <a16:creationId xmlns:a16="http://schemas.microsoft.com/office/drawing/2014/main" id="{F3639EB8-35A3-7592-DF88-864B43A8D242}"/>
            </a:ext>
          </a:extLst>
        </p:cNvPr>
        <p:cNvGrpSpPr/>
        <p:nvPr/>
      </p:nvGrpSpPr>
      <p:grpSpPr>
        <a:xfrm>
          <a:off x="0" y="0"/>
          <a:ext cx="0" cy="0"/>
          <a:chOff x="0" y="0"/>
          <a:chExt cx="0" cy="0"/>
        </a:xfrm>
      </p:grpSpPr>
      <p:sp>
        <p:nvSpPr>
          <p:cNvPr id="572" name="Google Shape;572;p64:notes">
            <a:extLst>
              <a:ext uri="{FF2B5EF4-FFF2-40B4-BE49-F238E27FC236}">
                <a16:creationId xmlns:a16="http://schemas.microsoft.com/office/drawing/2014/main" id="{00D0B9AB-E0D9-4CAB-A378-16DFCEA02452}"/>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a:extLst>
              <a:ext uri="{FF2B5EF4-FFF2-40B4-BE49-F238E27FC236}">
                <a16:creationId xmlns:a16="http://schemas.microsoft.com/office/drawing/2014/main" id="{1D475C69-676B-A057-B4B1-2C3923D72418}"/>
              </a:ext>
            </a:extLst>
          </p:cNvPr>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a:extLst>
              <a:ext uri="{FF2B5EF4-FFF2-40B4-BE49-F238E27FC236}">
                <a16:creationId xmlns:a16="http://schemas.microsoft.com/office/drawing/2014/main" id="{CF9B3D2A-2DAA-F759-1E79-6173225868D4}"/>
              </a:ext>
            </a:extLst>
          </p:cNvPr>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9</a:t>
            </a:fld>
            <a:endParaRPr/>
          </a:p>
        </p:txBody>
      </p:sp>
    </p:spTree>
    <p:extLst>
      <p:ext uri="{BB962C8B-B14F-4D97-AF65-F5344CB8AC3E}">
        <p14:creationId xmlns:p14="http://schemas.microsoft.com/office/powerpoint/2010/main" val="7385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0: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a:extLst>
            <a:ext uri="{FF2B5EF4-FFF2-40B4-BE49-F238E27FC236}">
              <a16:creationId xmlns:a16="http://schemas.microsoft.com/office/drawing/2014/main" id="{97DB1823-AB8C-81B7-D477-7A817EFEC7CF}"/>
            </a:ext>
          </a:extLst>
        </p:cNvPr>
        <p:cNvGrpSpPr/>
        <p:nvPr/>
      </p:nvGrpSpPr>
      <p:grpSpPr>
        <a:xfrm>
          <a:off x="0" y="0"/>
          <a:ext cx="0" cy="0"/>
          <a:chOff x="0" y="0"/>
          <a:chExt cx="0" cy="0"/>
        </a:xfrm>
      </p:grpSpPr>
      <p:sp>
        <p:nvSpPr>
          <p:cNvPr id="572" name="Google Shape;572;p64:notes">
            <a:extLst>
              <a:ext uri="{FF2B5EF4-FFF2-40B4-BE49-F238E27FC236}">
                <a16:creationId xmlns:a16="http://schemas.microsoft.com/office/drawing/2014/main" id="{668CE61B-F200-BD14-44B8-0E70AE99FEC6}"/>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a:extLst>
              <a:ext uri="{FF2B5EF4-FFF2-40B4-BE49-F238E27FC236}">
                <a16:creationId xmlns:a16="http://schemas.microsoft.com/office/drawing/2014/main" id="{AC952155-68A3-C95C-A0E7-15F88D0F5547}"/>
              </a:ext>
            </a:extLst>
          </p:cNvPr>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a:extLst>
              <a:ext uri="{FF2B5EF4-FFF2-40B4-BE49-F238E27FC236}">
                <a16:creationId xmlns:a16="http://schemas.microsoft.com/office/drawing/2014/main" id="{DD51F72F-2187-2FFA-0AE6-A15AECA9026C}"/>
              </a:ext>
            </a:extLst>
          </p:cNvPr>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13</a:t>
            </a:fld>
            <a:endParaRPr/>
          </a:p>
        </p:txBody>
      </p:sp>
    </p:spTree>
    <p:extLst>
      <p:ext uri="{BB962C8B-B14F-4D97-AF65-F5344CB8AC3E}">
        <p14:creationId xmlns:p14="http://schemas.microsoft.com/office/powerpoint/2010/main" val="10140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5: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70: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7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21</a:t>
            </a:fld>
            <a:endParaRPr/>
          </a:p>
        </p:txBody>
      </p:sp>
    </p:spTree>
    <p:extLst>
      <p:ext uri="{BB962C8B-B14F-4D97-AF65-F5344CB8AC3E}">
        <p14:creationId xmlns:p14="http://schemas.microsoft.com/office/powerpoint/2010/main" val="345571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C8FC3634-CFA5-7C3D-B2E9-12BD4022C899}"/>
              </a:ext>
            </a:extLst>
          </p:cNvPr>
          <p:cNvCxnSpPr/>
          <p:nvPr userDrawn="1"/>
        </p:nvCxnSpPr>
        <p:spPr>
          <a:xfrm>
            <a:off x="557213" y="403225"/>
            <a:ext cx="10728325" cy="0"/>
          </a:xfrm>
          <a:prstGeom prst="line">
            <a:avLst/>
          </a:prstGeom>
          <a:ln/>
        </p:spPr>
        <p:style>
          <a:lnRef idx="1">
            <a:schemeClr val="dk1"/>
          </a:lnRef>
          <a:fillRef idx="0">
            <a:schemeClr val="dk1"/>
          </a:fillRef>
          <a:effectRef idx="0">
            <a:schemeClr val="dk1"/>
          </a:effectRef>
          <a:fontRef idx="minor">
            <a:schemeClr val="tx1"/>
          </a:fontRef>
        </p:style>
      </p:cxnSp>
      <p:pic>
        <p:nvPicPr>
          <p:cNvPr id="3" name="Bildobjekt 4">
            <a:extLst>
              <a:ext uri="{FF2B5EF4-FFF2-40B4-BE49-F238E27FC236}">
                <a16:creationId xmlns:a16="http://schemas.microsoft.com/office/drawing/2014/main" id="{CD245C2E-748D-B56E-9D52-D4858CBE18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250" y="1990725"/>
            <a:ext cx="263048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ak koppling 10">
            <a:extLst>
              <a:ext uri="{FF2B5EF4-FFF2-40B4-BE49-F238E27FC236}">
                <a16:creationId xmlns:a16="http://schemas.microsoft.com/office/drawing/2014/main" id="{55657344-B1A4-63F5-5E87-4976660A0436}"/>
              </a:ext>
            </a:extLst>
          </p:cNvPr>
          <p:cNvCxnSpPr/>
          <p:nvPr userDrawn="1"/>
        </p:nvCxnSpPr>
        <p:spPr>
          <a:xfrm>
            <a:off x="557213" y="447675"/>
            <a:ext cx="10728325"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1" name="Rubrik 6"/>
          <p:cNvSpPr>
            <a:spLocks noGrp="1"/>
          </p:cNvSpPr>
          <p:nvPr>
            <p:ph type="title"/>
          </p:nvPr>
        </p:nvSpPr>
        <p:spPr>
          <a:xfrm>
            <a:off x="4656897" y="2616299"/>
            <a:ext cx="6628703" cy="1260376"/>
          </a:xfrm>
          <a:prstGeom prst="rect">
            <a:avLst/>
          </a:prstGeom>
        </p:spPr>
        <p:txBody>
          <a:bodyPr anchor="t" anchorCtr="0"/>
          <a:lstStyle>
            <a:lvl1pPr>
              <a:defRPr sz="4800" b="1">
                <a:solidFill>
                  <a:schemeClr val="tx1"/>
                </a:solidFill>
                <a:latin typeface="+mn-lt"/>
              </a:defRPr>
            </a:lvl1pPr>
          </a:lstStyle>
          <a:p>
            <a:r>
              <a:rPr lang="sv-SE"/>
              <a:t>Klicka här för att ändra mall för rubrikformat</a:t>
            </a:r>
            <a:endParaRPr lang="sv-SE" dirty="0"/>
          </a:p>
        </p:txBody>
      </p:sp>
      <p:sp>
        <p:nvSpPr>
          <p:cNvPr id="12" name="Underrubrik 2"/>
          <p:cNvSpPr>
            <a:spLocks noGrp="1"/>
          </p:cNvSpPr>
          <p:nvPr>
            <p:ph type="subTitle" idx="1"/>
          </p:nvPr>
        </p:nvSpPr>
        <p:spPr>
          <a:xfrm>
            <a:off x="4656897" y="4433986"/>
            <a:ext cx="4639503" cy="566639"/>
          </a:xfrm>
          <a:prstGeom prst="rect">
            <a:avLst/>
          </a:prstGeom>
        </p:spPr>
        <p:txBody>
          <a:bodyPr/>
          <a:lstStyle>
            <a:lvl1pPr marL="0" indent="0" algn="l">
              <a:lnSpc>
                <a:spcPct val="100000"/>
              </a:lnSpc>
              <a:spcBef>
                <a:spcPts val="0"/>
              </a:spcBef>
              <a:spcAft>
                <a:spcPts val="200"/>
              </a:spcAft>
              <a:buNone/>
              <a:defRPr sz="1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3" name="Platshållare för text 15"/>
          <p:cNvSpPr>
            <a:spLocks noGrp="1"/>
          </p:cNvSpPr>
          <p:nvPr>
            <p:ph type="body" sz="quarter" idx="13"/>
          </p:nvPr>
        </p:nvSpPr>
        <p:spPr>
          <a:xfrm>
            <a:off x="4656897" y="2299442"/>
            <a:ext cx="2524953" cy="251671"/>
          </a:xfrm>
          <a:prstGeom prst="rect">
            <a:avLst/>
          </a:prstGeom>
        </p:spPr>
        <p:txBody>
          <a:bodyPr/>
          <a:lstStyle>
            <a:lvl1pPr marL="0" indent="0">
              <a:buFontTx/>
              <a:buNone/>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7169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om">
  <p:cSld name="1_Tom">
    <p:spTree>
      <p:nvGrpSpPr>
        <p:cNvPr id="1" name="Shape 113"/>
        <p:cNvGrpSpPr/>
        <p:nvPr/>
      </p:nvGrpSpPr>
      <p:grpSpPr>
        <a:xfrm>
          <a:off x="0" y="0"/>
          <a:ext cx="0" cy="0"/>
          <a:chOff x="0" y="0"/>
          <a:chExt cx="0" cy="0"/>
        </a:xfrm>
      </p:grpSpPr>
      <p:sp>
        <p:nvSpPr>
          <p:cNvPr id="114" name="Google Shape;114;p95"/>
          <p:cNvSpPr txBox="1">
            <a:spLocks noGrp="1"/>
          </p:cNvSpPr>
          <p:nvPr>
            <p:ph type="ctrTitle"/>
          </p:nvPr>
        </p:nvSpPr>
        <p:spPr>
          <a:xfrm>
            <a:off x="784225" y="1173479"/>
            <a:ext cx="6175376" cy="7702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600" b="1">
                <a:solidFill>
                  <a:schemeClr val="dk1"/>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5" name="Google Shape;115;p95"/>
          <p:cNvSpPr txBox="1">
            <a:spLocks noGrp="1"/>
          </p:cNvSpPr>
          <p:nvPr>
            <p:ph type="body" idx="1"/>
          </p:nvPr>
        </p:nvSpPr>
        <p:spPr>
          <a:xfrm>
            <a:off x="784225" y="2561955"/>
            <a:ext cx="6175375" cy="3422921"/>
          </a:xfrm>
          <a:prstGeom prst="rect">
            <a:avLst/>
          </a:prstGeom>
          <a:noFill/>
          <a:ln>
            <a:noFill/>
          </a:ln>
        </p:spPr>
        <p:txBody>
          <a:bodyPr spcFirstLastPara="1" wrap="square" lIns="91425" tIns="45700" rIns="91425" bIns="45700" anchor="t" anchorCtr="0">
            <a:noAutofit/>
          </a:bodyPr>
          <a:lstStyle>
            <a:lvl1pPr marL="457200" lvl="0" indent="-336550" algn="l">
              <a:lnSpc>
                <a:spcPct val="90000"/>
              </a:lnSpc>
              <a:spcBef>
                <a:spcPts val="1000"/>
              </a:spcBef>
              <a:spcAft>
                <a:spcPts val="0"/>
              </a:spcAft>
              <a:buClr>
                <a:schemeClr val="dk1"/>
              </a:buClr>
              <a:buSzPts val="1700"/>
              <a:buChar char="•"/>
              <a:defRPr sz="1700">
                <a:solidFill>
                  <a:schemeClr val="dk1"/>
                </a:solidFill>
              </a:defRPr>
            </a:lvl1pPr>
            <a:lvl2pPr marL="914400" lvl="1" indent="-336550" algn="l">
              <a:lnSpc>
                <a:spcPct val="90000"/>
              </a:lnSpc>
              <a:spcBef>
                <a:spcPts val="500"/>
              </a:spcBef>
              <a:spcAft>
                <a:spcPts val="0"/>
              </a:spcAft>
              <a:buClr>
                <a:schemeClr val="dk1"/>
              </a:buClr>
              <a:buSzPts val="1700"/>
              <a:buChar char="•"/>
              <a:defRPr sz="1700">
                <a:solidFill>
                  <a:schemeClr val="dk1"/>
                </a:solidFill>
              </a:defRPr>
            </a:lvl2pPr>
            <a:lvl3pPr marL="1371600" lvl="2" indent="-336550" algn="l">
              <a:lnSpc>
                <a:spcPct val="90000"/>
              </a:lnSpc>
              <a:spcBef>
                <a:spcPts val="500"/>
              </a:spcBef>
              <a:spcAft>
                <a:spcPts val="0"/>
              </a:spcAft>
              <a:buClr>
                <a:schemeClr val="dk1"/>
              </a:buClr>
              <a:buSzPts val="1700"/>
              <a:buChar char="•"/>
              <a:defRPr sz="1700">
                <a:solidFill>
                  <a:schemeClr val="dk1"/>
                </a:solidFill>
              </a:defRPr>
            </a:lvl3pPr>
            <a:lvl4pPr marL="1828800" lvl="3" indent="-336550" algn="l">
              <a:lnSpc>
                <a:spcPct val="90000"/>
              </a:lnSpc>
              <a:spcBef>
                <a:spcPts val="500"/>
              </a:spcBef>
              <a:spcAft>
                <a:spcPts val="0"/>
              </a:spcAft>
              <a:buClr>
                <a:schemeClr val="dk1"/>
              </a:buClr>
              <a:buSzPts val="1700"/>
              <a:buChar char="•"/>
              <a:defRPr sz="1700">
                <a:solidFill>
                  <a:schemeClr val="dk1"/>
                </a:solidFill>
              </a:defRPr>
            </a:lvl4pPr>
            <a:lvl5pPr marL="2286000" lvl="4" indent="-336550" algn="l">
              <a:lnSpc>
                <a:spcPct val="90000"/>
              </a:lnSpc>
              <a:spcBef>
                <a:spcPts val="500"/>
              </a:spcBef>
              <a:spcAft>
                <a:spcPts val="0"/>
              </a:spcAft>
              <a:buClr>
                <a:schemeClr val="dk1"/>
              </a:buClr>
              <a:buSzPts val="1700"/>
              <a:buChar char="•"/>
              <a:defRPr sz="17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95"/>
          <p:cNvSpPr txBox="1">
            <a:spLocks noGrp="1"/>
          </p:cNvSpPr>
          <p:nvPr>
            <p:ph type="dt" idx="10"/>
          </p:nvPr>
        </p:nvSpPr>
        <p:spPr>
          <a:xfrm>
            <a:off x="6080125" y="131762"/>
            <a:ext cx="2130425" cy="2190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95"/>
          <p:cNvSpPr txBox="1">
            <a:spLocks noGrp="1"/>
          </p:cNvSpPr>
          <p:nvPr>
            <p:ph type="ftr" idx="11"/>
          </p:nvPr>
        </p:nvSpPr>
        <p:spPr>
          <a:xfrm>
            <a:off x="541337" y="131762"/>
            <a:ext cx="5335587" cy="2190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3586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DF27511F-B290-C3CE-FB3C-AA53334C662A}"/>
              </a:ext>
            </a:extLst>
          </p:cNvPr>
          <p:cNvCxnSpPr/>
          <p:nvPr userDrawn="1"/>
        </p:nvCxnSpPr>
        <p:spPr>
          <a:xfrm>
            <a:off x="515938" y="412750"/>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424DB1C6-6C17-5C0B-970D-71E65DEFB3A7}"/>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Underrubrik 2"/>
          <p:cNvSpPr>
            <a:spLocks noGrp="1"/>
          </p:cNvSpPr>
          <p:nvPr>
            <p:ph type="subTitle" idx="1"/>
          </p:nvPr>
        </p:nvSpPr>
        <p:spPr>
          <a:xfrm>
            <a:off x="784226" y="2062214"/>
            <a:ext cx="5092699" cy="597052"/>
          </a:xfrm>
          <a:prstGeom prst="rect">
            <a:avLst/>
          </a:prstGeom>
        </p:spPr>
        <p:txBody>
          <a:bodyPr/>
          <a:lstStyle>
            <a:lvl1pPr marL="0" indent="0" algn="l">
              <a:buNone/>
              <a:defRPr sz="4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Rubrik 1"/>
          <p:cNvSpPr>
            <a:spLocks noGrp="1"/>
          </p:cNvSpPr>
          <p:nvPr>
            <p:ph type="ctrTitle"/>
          </p:nvPr>
        </p:nvSpPr>
        <p:spPr>
          <a:xfrm>
            <a:off x="784226" y="2763785"/>
            <a:ext cx="5092699" cy="3221090"/>
          </a:xfrm>
          <a:prstGeom prst="rect">
            <a:avLst/>
          </a:prstGeom>
        </p:spPr>
        <p:txBody>
          <a:bodyPr anchor="t" anchorCtr="0"/>
          <a:lstStyle>
            <a:lvl1pPr algn="l">
              <a:defRPr sz="4300" b="1">
                <a:solidFill>
                  <a:schemeClr val="tx1"/>
                </a:solidFill>
                <a:latin typeface="+mn-lt"/>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B604D84B-95D7-6F76-12A4-57B98C735879}"/>
              </a:ext>
            </a:extLst>
          </p:cNvPr>
          <p:cNvSpPr>
            <a:spLocks noGrp="1"/>
          </p:cNvSpPr>
          <p:nvPr>
            <p:ph type="dt" sz="half" idx="10"/>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27D27950-1231-F195-5432-B5836BDD9969}"/>
              </a:ext>
            </a:extLst>
          </p:cNvPr>
          <p:cNvSpPr>
            <a:spLocks noGrp="1"/>
          </p:cNvSpPr>
          <p:nvPr>
            <p:ph type="ftr" sz="quarter" idx="11"/>
          </p:nvPr>
        </p:nvSpPr>
        <p:spPr>
          <a:xfrm>
            <a:off x="541338" y="131763"/>
            <a:ext cx="5335587" cy="219075"/>
          </a:xfrm>
          <a:prstGeom prst="rect">
            <a:avLst/>
          </a:prstGeom>
        </p:spPr>
        <p:txBody>
          <a:bodyPr/>
          <a:lstStyle>
            <a:lvl1pPr algn="l" eaLnBrk="1" fontAlgn="auto" hangingPunct="1">
              <a:spcBef>
                <a:spcPts val="0"/>
              </a:spcBef>
              <a:spcAft>
                <a:spcPts val="0"/>
              </a:spcAft>
              <a:defRPr sz="1100" dirty="0">
                <a:solidFill>
                  <a:schemeClr val="tx1"/>
                </a:solidFill>
                <a:latin typeface="+mn-lt"/>
              </a:defRPr>
            </a:lvl1pPr>
          </a:lstStyle>
          <a:p>
            <a:pPr>
              <a:defRPr/>
            </a:pPr>
            <a:r>
              <a:rPr lang="sv-SE"/>
              <a:t>Sidhuvud om man väljer att infoga en sådan i sin presentation</a:t>
            </a:r>
          </a:p>
        </p:txBody>
      </p:sp>
    </p:spTree>
    <p:extLst>
      <p:ext uri="{BB962C8B-B14F-4D97-AF65-F5344CB8AC3E}">
        <p14:creationId xmlns:p14="http://schemas.microsoft.com/office/powerpoint/2010/main" val="218790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C3EAB4AA-83BA-69F4-43C2-C71861852DF4}"/>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276E9ADF-B764-BA9E-C862-DB67BC8545F1}"/>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ubrik 1"/>
          <p:cNvSpPr>
            <a:spLocks noGrp="1"/>
          </p:cNvSpPr>
          <p:nvPr>
            <p:ph type="ctrTitle"/>
          </p:nvPr>
        </p:nvSpPr>
        <p:spPr>
          <a:xfrm>
            <a:off x="784225" y="1459577"/>
            <a:ext cx="2339975" cy="1979255"/>
          </a:xfrm>
          <a:prstGeom prst="rect">
            <a:avLst/>
          </a:prstGeom>
        </p:spPr>
        <p:txBody>
          <a:bodyPr anchor="t" anchorCtr="0"/>
          <a:lstStyle>
            <a:lvl1pPr algn="l">
              <a:defRPr sz="4300" b="1">
                <a:solidFill>
                  <a:schemeClr val="tx1"/>
                </a:solidFill>
                <a:latin typeface="+mn-lt"/>
              </a:defRPr>
            </a:lvl1pPr>
          </a:lstStyle>
          <a:p>
            <a:r>
              <a:rPr lang="sv-SE"/>
              <a:t>Klicka här för att ändra mall för rubrikformat</a:t>
            </a:r>
            <a:endParaRPr lang="sv-SE" dirty="0"/>
          </a:p>
        </p:txBody>
      </p:sp>
      <p:sp>
        <p:nvSpPr>
          <p:cNvPr id="14" name="Platshållare för text 13"/>
          <p:cNvSpPr>
            <a:spLocks noGrp="1"/>
          </p:cNvSpPr>
          <p:nvPr>
            <p:ph type="body" sz="quarter" idx="13"/>
          </p:nvPr>
        </p:nvSpPr>
        <p:spPr>
          <a:xfrm>
            <a:off x="3421624" y="1459578"/>
            <a:ext cx="7606739" cy="4535130"/>
          </a:xfrm>
          <a:prstGeom prst="rect">
            <a:avLst/>
          </a:prstGeom>
        </p:spPr>
        <p:txBody>
          <a:bodyPr/>
          <a:lstStyle>
            <a:lvl1pPr marL="0" indent="0" defTabSz="7620000">
              <a:buNone/>
              <a:tabLst>
                <a:tab pos="1435100" algn="l"/>
                <a:tab pos="6724650" algn="l"/>
              </a:tabLst>
              <a:defRPr sz="1700">
                <a:solidFill>
                  <a:schemeClr val="tx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97EBA836-FFB6-1982-4C85-5C73A7629B6E}"/>
              </a:ext>
            </a:extLst>
          </p:cNvPr>
          <p:cNvSpPr>
            <a:spLocks noGrp="1"/>
          </p:cNvSpPr>
          <p:nvPr>
            <p:ph type="dt" sz="half" idx="14"/>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8F6C88B7-AFC0-CB7F-A12C-462088CC6324}"/>
              </a:ext>
            </a:extLst>
          </p:cNvPr>
          <p:cNvSpPr>
            <a:spLocks noGrp="1"/>
          </p:cNvSpPr>
          <p:nvPr>
            <p:ph type="ftr" sz="quarter" idx="15"/>
          </p:nvPr>
        </p:nvSpPr>
        <p:spPr>
          <a:xfrm>
            <a:off x="541338" y="131763"/>
            <a:ext cx="5335587" cy="219075"/>
          </a:xfrm>
          <a:prstGeom prst="rect">
            <a:avLst/>
          </a:prstGeom>
        </p:spPr>
        <p:txBody>
          <a:bodyPr/>
          <a:lstStyle>
            <a:lvl1pPr algn="l" eaLnBrk="1" fontAlgn="auto" hangingPunct="1">
              <a:spcBef>
                <a:spcPts val="0"/>
              </a:spcBef>
              <a:spcAft>
                <a:spcPts val="0"/>
              </a:spcAft>
              <a:defRPr sz="1100" dirty="0">
                <a:solidFill>
                  <a:schemeClr val="tx1"/>
                </a:solidFill>
                <a:latin typeface="+mn-lt"/>
              </a:defRPr>
            </a:lvl1pPr>
          </a:lstStyle>
          <a:p>
            <a:pPr>
              <a:defRPr/>
            </a:pPr>
            <a:r>
              <a:rPr lang="sv-SE"/>
              <a:t>Sidhuvud om man väljer att infoga en sådan i sin presentation</a:t>
            </a:r>
          </a:p>
        </p:txBody>
      </p:sp>
    </p:spTree>
    <p:extLst>
      <p:ext uri="{BB962C8B-B14F-4D97-AF65-F5344CB8AC3E}">
        <p14:creationId xmlns:p14="http://schemas.microsoft.com/office/powerpoint/2010/main" val="30451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4D334624-3877-EB41-A30F-94C7B941EA86}"/>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CBD29CDA-C536-9453-843A-D8661D373D23}"/>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ubrik 1"/>
          <p:cNvSpPr>
            <a:spLocks noGrp="1"/>
          </p:cNvSpPr>
          <p:nvPr>
            <p:ph type="ctrTitle"/>
          </p:nvPr>
        </p:nvSpPr>
        <p:spPr>
          <a:xfrm>
            <a:off x="784225" y="1173479"/>
            <a:ext cx="6175376" cy="770256"/>
          </a:xfrm>
          <a:prstGeom prst="rect">
            <a:avLst/>
          </a:prstGeom>
        </p:spPr>
        <p:txBody>
          <a:bodyPr anchor="b" anchorCtr="0"/>
          <a:lstStyle>
            <a:lvl1pPr algn="l">
              <a:defRPr sz="4600" b="1">
                <a:solidFill>
                  <a:schemeClr val="tx1"/>
                </a:solidFill>
                <a:latin typeface="+mn-lt"/>
              </a:defRPr>
            </a:lvl1pPr>
          </a:lstStyle>
          <a:p>
            <a:r>
              <a:rPr lang="sv-SE"/>
              <a:t>Klicka här för att ändra mall för rubrikformat</a:t>
            </a:r>
            <a:endParaRPr lang="sv-SE" dirty="0"/>
          </a:p>
        </p:txBody>
      </p:sp>
      <p:sp>
        <p:nvSpPr>
          <p:cNvPr id="6" name="Platshållare för text 11"/>
          <p:cNvSpPr>
            <a:spLocks noGrp="1"/>
          </p:cNvSpPr>
          <p:nvPr>
            <p:ph type="body" sz="quarter" idx="13"/>
          </p:nvPr>
        </p:nvSpPr>
        <p:spPr>
          <a:xfrm>
            <a:off x="784225" y="2561955"/>
            <a:ext cx="6175375" cy="3422921"/>
          </a:xfrm>
          <a:prstGeom prst="rect">
            <a:avLst/>
          </a:prstGeom>
        </p:spPr>
        <p:txBody>
          <a:bodyPr/>
          <a:lstStyle>
            <a:lvl1pPr>
              <a:buClrTx/>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43C556A-0925-7C69-F3BF-6582C39794CA}"/>
              </a:ext>
            </a:extLst>
          </p:cNvPr>
          <p:cNvSpPr>
            <a:spLocks noGrp="1"/>
          </p:cNvSpPr>
          <p:nvPr>
            <p:ph type="dt" sz="half" idx="14"/>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7" name="Platshållare för sidfot 4">
            <a:extLst>
              <a:ext uri="{FF2B5EF4-FFF2-40B4-BE49-F238E27FC236}">
                <a16:creationId xmlns:a16="http://schemas.microsoft.com/office/drawing/2014/main" id="{9D9FDE0C-5C92-6CD9-0029-4E1FC231E204}"/>
              </a:ext>
            </a:extLst>
          </p:cNvPr>
          <p:cNvSpPr>
            <a:spLocks noGrp="1"/>
          </p:cNvSpPr>
          <p:nvPr>
            <p:ph type="ftr" sz="quarter" idx="15"/>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236877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7AFCC7FC-D994-CDDF-D8CC-CD7E76239A01}"/>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C209C26C-1F3C-EED5-B10E-5D9ECB4B61F6}"/>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ubrik 1"/>
          <p:cNvSpPr>
            <a:spLocks noGrp="1"/>
          </p:cNvSpPr>
          <p:nvPr>
            <p:ph type="ctrTitle"/>
          </p:nvPr>
        </p:nvSpPr>
        <p:spPr>
          <a:xfrm>
            <a:off x="784225" y="1173479"/>
            <a:ext cx="10242000" cy="770256"/>
          </a:xfrm>
          <a:prstGeom prst="rect">
            <a:avLst/>
          </a:prstGeom>
        </p:spPr>
        <p:txBody>
          <a:bodyPr anchor="b" anchorCtr="0"/>
          <a:lstStyle>
            <a:lvl1pPr algn="l">
              <a:defRPr sz="4600" b="1">
                <a:solidFill>
                  <a:schemeClr val="tx1"/>
                </a:solidFill>
                <a:latin typeface="+mn-lt"/>
              </a:defRPr>
            </a:lvl1pPr>
          </a:lstStyle>
          <a:p>
            <a:r>
              <a:rPr lang="sv-SE"/>
              <a:t>Klicka här för att ändra mall för rubrikformat</a:t>
            </a:r>
            <a:endParaRPr lang="sv-SE" dirty="0"/>
          </a:p>
        </p:txBody>
      </p:sp>
      <p:sp>
        <p:nvSpPr>
          <p:cNvPr id="9" name="Platshållare för text 11"/>
          <p:cNvSpPr>
            <a:spLocks noGrp="1"/>
          </p:cNvSpPr>
          <p:nvPr>
            <p:ph type="body" sz="quarter" idx="13"/>
          </p:nvPr>
        </p:nvSpPr>
        <p:spPr>
          <a:xfrm>
            <a:off x="784225" y="2561955"/>
            <a:ext cx="4932363" cy="3422650"/>
          </a:xfrm>
          <a:prstGeom prst="rect">
            <a:avLst/>
          </a:prstGeom>
        </p:spPr>
        <p:txBody>
          <a:bodyPr/>
          <a:lstStyle>
            <a:lvl1pPr>
              <a:buClrTx/>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13"/>
          <p:cNvSpPr>
            <a:spLocks noGrp="1"/>
          </p:cNvSpPr>
          <p:nvPr>
            <p:ph type="body" sz="quarter" idx="14"/>
          </p:nvPr>
        </p:nvSpPr>
        <p:spPr>
          <a:xfrm>
            <a:off x="6096000" y="2562225"/>
            <a:ext cx="4932363" cy="3422650"/>
          </a:xfrm>
          <a:prstGeom prst="rect">
            <a:avLst/>
          </a:prstGeom>
        </p:spPr>
        <p:txBody>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570DA2D-4266-627A-8D4C-B8DBA317F197}"/>
              </a:ext>
            </a:extLst>
          </p:cNvPr>
          <p:cNvSpPr>
            <a:spLocks noGrp="1"/>
          </p:cNvSpPr>
          <p:nvPr>
            <p:ph type="dt" sz="half" idx="15"/>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A37BCDA7-D41B-4D7E-DC85-D5F917E5C19E}"/>
              </a:ext>
            </a:extLst>
          </p:cNvPr>
          <p:cNvSpPr>
            <a:spLocks noGrp="1"/>
          </p:cNvSpPr>
          <p:nvPr>
            <p:ph type="ftr" sz="quarter" idx="16"/>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408595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4D17D808-8E53-3822-376C-C93323D8B119}"/>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3F0558F9-582D-01DB-AD30-7E52863C404A}"/>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ubrik 1"/>
          <p:cNvSpPr>
            <a:spLocks noGrp="1"/>
          </p:cNvSpPr>
          <p:nvPr>
            <p:ph type="ctrTitle"/>
          </p:nvPr>
        </p:nvSpPr>
        <p:spPr>
          <a:xfrm>
            <a:off x="6095999" y="1350455"/>
            <a:ext cx="4930225" cy="1294422"/>
          </a:xfrm>
          <a:prstGeom prst="rect">
            <a:avLst/>
          </a:prstGeom>
        </p:spPr>
        <p:txBody>
          <a:bodyPr anchor="t" anchorCtr="0"/>
          <a:lstStyle>
            <a:lvl1pPr algn="l">
              <a:defRPr sz="4600" b="1">
                <a:solidFill>
                  <a:schemeClr val="tx1"/>
                </a:solidFill>
                <a:latin typeface="+mn-lt"/>
              </a:defRPr>
            </a:lvl1pPr>
          </a:lstStyle>
          <a:p>
            <a:r>
              <a:rPr lang="sv-SE"/>
              <a:t>Klicka här för att ändra mall för rubrikformat</a:t>
            </a:r>
            <a:endParaRPr lang="sv-SE" dirty="0"/>
          </a:p>
        </p:txBody>
      </p:sp>
      <p:sp>
        <p:nvSpPr>
          <p:cNvPr id="9" name="Platshållare för text 13"/>
          <p:cNvSpPr>
            <a:spLocks noGrp="1"/>
          </p:cNvSpPr>
          <p:nvPr>
            <p:ph type="body" sz="quarter" idx="14"/>
          </p:nvPr>
        </p:nvSpPr>
        <p:spPr>
          <a:xfrm>
            <a:off x="6096000" y="2844801"/>
            <a:ext cx="4932363" cy="3140074"/>
          </a:xfrm>
          <a:prstGeom prst="rect">
            <a:avLst/>
          </a:prstGeom>
        </p:spPr>
        <p:txBody>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6"/>
          <p:cNvSpPr>
            <a:spLocks noGrp="1"/>
          </p:cNvSpPr>
          <p:nvPr>
            <p:ph type="pic" sz="quarter" idx="15"/>
          </p:nvPr>
        </p:nvSpPr>
        <p:spPr>
          <a:xfrm>
            <a:off x="784225" y="1173479"/>
            <a:ext cx="4932363" cy="5166000"/>
          </a:xfrm>
          <a:prstGeom prst="rect">
            <a:avLst/>
          </a:prstGeom>
        </p:spPr>
        <p:txBody>
          <a:bodyPr/>
          <a:lstStyle>
            <a:lvl1pPr marL="0" indent="0">
              <a:buFontTx/>
              <a:buNone/>
              <a:defRPr sz="1100">
                <a:solidFill>
                  <a:schemeClr val="tx1"/>
                </a:solidFill>
              </a:defRPr>
            </a:lvl1pPr>
          </a:lstStyle>
          <a:p>
            <a:pPr lvl="0"/>
            <a:r>
              <a:rPr lang="sv-SE" noProof="0"/>
              <a:t>Klicka på ikonen för att lägga till en bild</a:t>
            </a:r>
            <a:endParaRPr lang="sv-SE" noProof="0" dirty="0"/>
          </a:p>
        </p:txBody>
      </p:sp>
      <p:sp>
        <p:nvSpPr>
          <p:cNvPr id="4" name="Platshållare för datum 3">
            <a:extLst>
              <a:ext uri="{FF2B5EF4-FFF2-40B4-BE49-F238E27FC236}">
                <a16:creationId xmlns:a16="http://schemas.microsoft.com/office/drawing/2014/main" id="{09D7C2F0-1D17-67D9-DE6F-A4D066B3D035}"/>
              </a:ext>
            </a:extLst>
          </p:cNvPr>
          <p:cNvSpPr>
            <a:spLocks noGrp="1"/>
          </p:cNvSpPr>
          <p:nvPr>
            <p:ph type="dt" sz="half" idx="16"/>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59AECABA-2DB8-1ABC-D086-FF3DDC208F82}"/>
              </a:ext>
            </a:extLst>
          </p:cNvPr>
          <p:cNvSpPr>
            <a:spLocks noGrp="1"/>
          </p:cNvSpPr>
          <p:nvPr>
            <p:ph type="ftr" sz="quarter" idx="17"/>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245183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EF22CBFB-D7D1-4A37-504A-4244F1B54377}"/>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4">
            <a:extLst>
              <a:ext uri="{FF2B5EF4-FFF2-40B4-BE49-F238E27FC236}">
                <a16:creationId xmlns:a16="http://schemas.microsoft.com/office/drawing/2014/main" id="{F124F5F5-FBDE-DACB-8768-DAE85A9AF2EC}"/>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ubrik 6"/>
          <p:cNvSpPr>
            <a:spLocks noGrp="1"/>
          </p:cNvSpPr>
          <p:nvPr>
            <p:ph type="title"/>
          </p:nvPr>
        </p:nvSpPr>
        <p:spPr>
          <a:xfrm>
            <a:off x="784225" y="1173479"/>
            <a:ext cx="10242000" cy="770256"/>
          </a:xfrm>
          <a:prstGeom prst="rect">
            <a:avLst/>
          </a:prstGeom>
        </p:spPr>
        <p:txBody>
          <a:bodyPr anchor="b"/>
          <a:lstStyle>
            <a:lvl1pPr>
              <a:defRPr sz="4600" b="1">
                <a:solidFill>
                  <a:schemeClr val="tx1"/>
                </a:solidFill>
                <a:latin typeface="+mn-lt"/>
              </a:defRPr>
            </a:lvl1pPr>
          </a:lstStyle>
          <a:p>
            <a:r>
              <a:rPr lang="sv-SE" dirty="0"/>
              <a:t>Klicka här för att ändra mall för rubrikformat</a:t>
            </a:r>
          </a:p>
        </p:txBody>
      </p:sp>
      <p:sp>
        <p:nvSpPr>
          <p:cNvPr id="8" name="Platshållare för innehåll 11"/>
          <p:cNvSpPr>
            <a:spLocks noGrp="1"/>
          </p:cNvSpPr>
          <p:nvPr>
            <p:ph sz="quarter" idx="13"/>
          </p:nvPr>
        </p:nvSpPr>
        <p:spPr>
          <a:xfrm>
            <a:off x="784223" y="2561954"/>
            <a:ext cx="10242000" cy="3422921"/>
          </a:xfrm>
          <a:prstGeom prst="rect">
            <a:avLst/>
          </a:prstGeom>
        </p:spPr>
        <p:txBody>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7">
            <a:extLst>
              <a:ext uri="{FF2B5EF4-FFF2-40B4-BE49-F238E27FC236}">
                <a16:creationId xmlns:a16="http://schemas.microsoft.com/office/drawing/2014/main" id="{1DE8E4BC-399B-9E4C-1DA8-B0258C8D0A4D}"/>
              </a:ext>
            </a:extLst>
          </p:cNvPr>
          <p:cNvSpPr>
            <a:spLocks noGrp="1"/>
          </p:cNvSpPr>
          <p:nvPr>
            <p:ph type="dt" sz="half" idx="14"/>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8">
            <a:extLst>
              <a:ext uri="{FF2B5EF4-FFF2-40B4-BE49-F238E27FC236}">
                <a16:creationId xmlns:a16="http://schemas.microsoft.com/office/drawing/2014/main" id="{ADA966FF-234D-B4E8-6FB8-20620A132B59}"/>
              </a:ext>
            </a:extLst>
          </p:cNvPr>
          <p:cNvSpPr>
            <a:spLocks noGrp="1"/>
          </p:cNvSpPr>
          <p:nvPr>
            <p:ph type="ftr" sz="quarter" idx="15"/>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139922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drät rubrik och 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DE37D54E-60C4-5B05-8D56-6495A18CA09F}"/>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001D64B5-7DD4-CBB8-951C-2FBBDD7353EE}"/>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ubrik 1"/>
          <p:cNvSpPr>
            <a:spLocks noGrp="1"/>
          </p:cNvSpPr>
          <p:nvPr>
            <p:ph type="title"/>
          </p:nvPr>
        </p:nvSpPr>
        <p:spPr>
          <a:xfrm>
            <a:off x="784225" y="1173479"/>
            <a:ext cx="10242000" cy="770256"/>
          </a:xfrm>
          <a:prstGeom prst="rect">
            <a:avLst/>
          </a:prstGeom>
          <a:ln>
            <a:solidFill>
              <a:schemeClr val="tx1"/>
            </a:solidFill>
          </a:ln>
        </p:spPr>
        <p:txBody>
          <a:bodyPr anchor="b"/>
          <a:lstStyle>
            <a:lvl1pPr>
              <a:defRPr sz="4600" b="1">
                <a:solidFill>
                  <a:schemeClr val="tx1"/>
                </a:solidFill>
                <a:latin typeface="+mn-lt"/>
              </a:defRPr>
            </a:lvl1pPr>
          </a:lstStyle>
          <a:p>
            <a:r>
              <a:rPr lang="sv-SE" dirty="0"/>
              <a:t>Klicka här för att ändra mall för rubrikformat</a:t>
            </a:r>
          </a:p>
        </p:txBody>
      </p:sp>
      <p:sp>
        <p:nvSpPr>
          <p:cNvPr id="5" name="Platshållare för datum 7">
            <a:extLst>
              <a:ext uri="{FF2B5EF4-FFF2-40B4-BE49-F238E27FC236}">
                <a16:creationId xmlns:a16="http://schemas.microsoft.com/office/drawing/2014/main" id="{96329A5A-7765-DB58-41EB-C5D02CC7BFA0}"/>
              </a:ext>
            </a:extLst>
          </p:cNvPr>
          <p:cNvSpPr>
            <a:spLocks noGrp="1"/>
          </p:cNvSpPr>
          <p:nvPr>
            <p:ph type="dt" sz="half" idx="10"/>
          </p:nvPr>
        </p:nvSpPr>
        <p:spPr>
          <a:xfrm>
            <a:off x="6080125" y="131763"/>
            <a:ext cx="2130425" cy="219075"/>
          </a:xfrm>
          <a:prstGeom prst="rect">
            <a:avLst/>
          </a:prstGeom>
          <a:ln>
            <a:solidFill>
              <a:schemeClr val="tx1"/>
            </a:solidFill>
          </a:ln>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6" name="Platshållare för sidfot 8">
            <a:extLst>
              <a:ext uri="{FF2B5EF4-FFF2-40B4-BE49-F238E27FC236}">
                <a16:creationId xmlns:a16="http://schemas.microsoft.com/office/drawing/2014/main" id="{96A049C1-AAF3-44BB-3D3D-22FF1747C041}"/>
              </a:ext>
            </a:extLst>
          </p:cNvPr>
          <p:cNvSpPr>
            <a:spLocks noGrp="1"/>
          </p:cNvSpPr>
          <p:nvPr>
            <p:ph type="ftr" sz="quarter" idx="11"/>
          </p:nvPr>
        </p:nvSpPr>
        <p:spPr>
          <a:xfrm>
            <a:off x="541338" y="131763"/>
            <a:ext cx="5335587" cy="219075"/>
          </a:xfrm>
          <a:prstGeom prst="rect">
            <a:avLst/>
          </a:prstGeom>
          <a:ln>
            <a:solidFill>
              <a:schemeClr val="tx1"/>
            </a:solidFill>
          </a:ln>
        </p:spPr>
        <p:txBody>
          <a:bodyPr/>
          <a:lstStyle>
            <a:lvl1pPr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257657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74161C00-F1FB-D40C-74AB-14D870ACABC1}"/>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A00C1460-20E8-F9D4-1AD0-AF55C9EB6A98}"/>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tshållare för datum 7">
            <a:extLst>
              <a:ext uri="{FF2B5EF4-FFF2-40B4-BE49-F238E27FC236}">
                <a16:creationId xmlns:a16="http://schemas.microsoft.com/office/drawing/2014/main" id="{23CFD83F-5512-BAA8-4778-5CC900AE05B0}"/>
              </a:ext>
            </a:extLst>
          </p:cNvPr>
          <p:cNvSpPr>
            <a:spLocks noGrp="1"/>
          </p:cNvSpPr>
          <p:nvPr>
            <p:ph type="dt" sz="half" idx="10"/>
          </p:nvPr>
        </p:nvSpPr>
        <p:spPr>
          <a:xfrm>
            <a:off x="6080125" y="131763"/>
            <a:ext cx="2130425" cy="219075"/>
          </a:xfrm>
          <a:prstGeom prst="rect">
            <a:avLst/>
          </a:prstGeom>
        </p:spPr>
        <p:txBody>
          <a:bodyPr/>
          <a:lstStyle>
            <a:lvl1pPr eaLnBrk="1" fontAlgn="auto" hangingPunct="1">
              <a:spcBef>
                <a:spcPts val="0"/>
              </a:spcBef>
              <a:spcAft>
                <a:spcPts val="0"/>
              </a:spcAft>
              <a:defRPr sz="1100">
                <a:solidFill>
                  <a:schemeClr val="tx1"/>
                </a:solidFill>
                <a:latin typeface="+mn-lt"/>
              </a:defRPr>
            </a:lvl1pPr>
          </a:lstStyle>
          <a:p>
            <a:pPr>
              <a:defRPr/>
            </a:pPr>
            <a:r>
              <a:rPr lang="sv-SE"/>
              <a:t>2022.xx.xx</a:t>
            </a:r>
            <a:endParaRPr lang="sv-SE" dirty="0"/>
          </a:p>
        </p:txBody>
      </p:sp>
      <p:sp>
        <p:nvSpPr>
          <p:cNvPr id="5" name="Platshållare för sidfot 8">
            <a:extLst>
              <a:ext uri="{FF2B5EF4-FFF2-40B4-BE49-F238E27FC236}">
                <a16:creationId xmlns:a16="http://schemas.microsoft.com/office/drawing/2014/main" id="{31965E13-1D68-D4C4-BE24-453C0551D2AD}"/>
              </a:ext>
            </a:extLst>
          </p:cNvPr>
          <p:cNvSpPr>
            <a:spLocks noGrp="1"/>
          </p:cNvSpPr>
          <p:nvPr>
            <p:ph type="ftr" sz="quarter" idx="11"/>
          </p:nvPr>
        </p:nvSpPr>
        <p:spPr>
          <a:xfrm>
            <a:off x="541338" y="131763"/>
            <a:ext cx="5335587" cy="219075"/>
          </a:xfrm>
          <a:prstGeom prst="rect">
            <a:avLst/>
          </a:prstGeom>
        </p:spPr>
        <p:txBody>
          <a:bodyPr/>
          <a:lstStyle>
            <a:lvl1pPr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357911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objekt 2">
            <a:extLst>
              <a:ext uri="{FF2B5EF4-FFF2-40B4-BE49-F238E27FC236}">
                <a16:creationId xmlns:a16="http://schemas.microsoft.com/office/drawing/2014/main" id="{B084501D-E975-3CDB-A507-75DFF1E4638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377613" y="112713"/>
            <a:ext cx="5080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7" r:id="rId10"/>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utbildning.sisuforlag.se/fotboll/tranare/spelarutbildning/svffs-spelarutbildningsplan/spelformer/spel-5-mot-5-NY/traning/" TargetMode="External"/><Relationship Id="rId7"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 Id="rId2" Type="http://schemas.openxmlformats.org/officeDocument/2006/relationships/hyperlink" Target="https://utbildning.sisuforlag.se/fotboll/tranare/spelarutbildning/svffs-spelarutbildningsplan/spelformer/spel-5-mot-5-NY/" TargetMode="External"/><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5-mot-5-NY/planering/" TargetMode="External"/><Relationship Id="rId5" Type="http://schemas.openxmlformats.org/officeDocument/2006/relationships/hyperlink" Target="https://utbildning.sisuforlag.se/fotboll/tranare/spelarutbildning/svffs-spelarutbildningsplan/spelformer/spel-5-mot-5-NY/spelet/" TargetMode="External"/><Relationship Id="rId4" Type="http://schemas.openxmlformats.org/officeDocument/2006/relationships/hyperlink" Target="https://utbildning.sisuforlag.se/fotboll/tranare/spelarutbildning/svffs-spelarutbildningsplan/spelformer/spel-5-mot-5-NY/matc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utbildning.sisuforlag.se/fotboll/tranare/traningsplaneraren/ovningar/?selectedTab=access&amp;ExerciseSportForm=0&amp;ExerciseArea=0&amp;ExerciseType=0&amp;queryText=&amp;ExerciseLevel=2&amp;OrderBy=titl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utbildning.sisuforlag.se/fotboll/tranare/spelarutbildning/svffs-spelarutbildningsplan/spelformer/spel-7-mot-7-ny/regler/" TargetMode="External"/><Relationship Id="rId3" Type="http://schemas.openxmlformats.org/officeDocument/2006/relationships/hyperlink" Target="https://utbildning.sisuforlag.se/fotboll/tranare/spelarutbildning/svffs-spelarutbildningsplan/spelformer/spel-7-mot-7-ny/" TargetMode="External"/><Relationship Id="rId7" Type="http://schemas.openxmlformats.org/officeDocument/2006/relationships/hyperlink" Target="https://utbildning.sisuforlag.se/fotboll/tranare/spelarutbildning/svffs-spelarutbildningsplan/spelformer/spel-7-mot-7-ny/planering/"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7-mot-7-ny/spelet2/" TargetMode="External"/><Relationship Id="rId5" Type="http://schemas.openxmlformats.org/officeDocument/2006/relationships/hyperlink" Target="https://utbildning.sisuforlag.se/fotboll/tranare/spelarutbildning/svffs-spelarutbildningsplan/spelformer/spel-7-mot-7-ny/match/" TargetMode="External"/><Relationship Id="rId4" Type="http://schemas.openxmlformats.org/officeDocument/2006/relationships/hyperlink" Target="https://utbildning.sisuforlag.se/fotboll/tranare/spelarutbildning/svffs-spelarutbildningsplan/spelformer/spel-7-mot-7-ny/traning/" TargetMode="External"/><Relationship Id="rId9"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utbildning.sisuforlag.se/fotboll/tranare/traningsplaneraren/ovningar/?selectedTab=access&amp;ExerciseSportForm=0&amp;ExerciseArea=0&amp;ExerciseType=0&amp;queryText=&amp;ExerciseLevel=3&amp;OrderBy=title&amp;maxCount=1000#result3848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utbildning.sisuforlag.se/fotboll/tranare/spelarutbildning/svffs-spelarutbildningsplan/spelformer/spel-9-mot-9/regler/" TargetMode="External"/><Relationship Id="rId3" Type="http://schemas.openxmlformats.org/officeDocument/2006/relationships/hyperlink" Target="https://utbildning.sisuforlag.se/fotboll/tranare/spelarutbildning/svffs-spelarutbildningsplan/spelformer/spel-9-mot-9/" TargetMode="External"/><Relationship Id="rId7" Type="http://schemas.openxmlformats.org/officeDocument/2006/relationships/hyperlink" Target="https://utbildning.sisuforlag.se/fotboll/tranare/spelarutbildning/svffs-spelarutbildningsplan/spelformer/spel-9-mot-9/planering/"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9-mot-9/spelet2/" TargetMode="External"/><Relationship Id="rId5" Type="http://schemas.openxmlformats.org/officeDocument/2006/relationships/hyperlink" Target="https://utbildning.sisuforlag.se/fotboll/tranare/spelarutbildning/svffs-spelarutbildningsplan/spelformer/spel-9-mot-9/match/" TargetMode="External"/><Relationship Id="rId4" Type="http://schemas.openxmlformats.org/officeDocument/2006/relationships/hyperlink" Target="https://utbildning.sisuforlag.se/fotboll/tranare/spelarutbildning/svffs-spelarutbildningsplan/spelformer/spel-9-mot-9/traning/" TargetMode="External"/><Relationship Id="rId9"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hyperlink" Target="https://utbildning.sisuforlag.se/fotboll/tranare/traningsplaneraren/ovningar/?selectedTab=&amp;ExerciseSportForm=0&amp;ExerciseArea=0&amp;ExerciseType=0&amp;queryText=&amp;ExerciseLevel=4&amp;OrderBy=title&amp;maxCount=1000#result96"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 Id="rId3" Type="http://schemas.openxmlformats.org/officeDocument/2006/relationships/hyperlink" Target="https://utbildning.sisuforlag.se/fotboll/tranare/spelarutbildning/svffs-spelarutbildningsplan/spelformer/spel-11-mot-11/traning/" TargetMode="External"/><Relationship Id="rId7" Type="http://schemas.openxmlformats.org/officeDocument/2006/relationships/hyperlink" Target="https://utbildning.sisuforlag.se/fotboll/tranare/domare/spelregler-for-fotboll-2024/" TargetMode="External"/><Relationship Id="rId2" Type="http://schemas.openxmlformats.org/officeDocument/2006/relationships/hyperlink" Target="https://utbildning.sisuforlag.se/fotboll/tranare/spelarutbildning/svffs-spelarutbildningsplan/spelformer/spel-11-mot-11/" TargetMode="External"/><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11-mot-11/planering/" TargetMode="External"/><Relationship Id="rId5" Type="http://schemas.openxmlformats.org/officeDocument/2006/relationships/hyperlink" Target="https://utbildning.sisuforlag.se/fotboll/tranare/spelarutbildning/svffs-spelarutbildningsplan/spelformer/spel-11-mot-11/spelet2/" TargetMode="External"/><Relationship Id="rId4" Type="http://schemas.openxmlformats.org/officeDocument/2006/relationships/hyperlink" Target="https://utbildning.sisuforlag.se/fotboll/tranare/spelarutbildning/svffs-spelarutbildningsplan/spelformer/spel-11-mot-11/match/" TargetMode="Externa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s://utbildning.sisuforlag.se/fotboll/tranare/traningsplaneraren/ovningar/?selectedTab=access&amp;ExerciseSportForm=0&amp;ExerciseArea=0&amp;ExerciseType=0&amp;queryText=&amp;ExerciseLevel=5&amp;OrderBy=title&amp;maxCount=1000#result9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utbildning.sisuforlag.se/fotboll/tranare/tranarutbildning/fs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utbildning.sisuforlag.se/fotboll/tranare/tranarutbildning/tranarutbildning-SvFF-D/" TargetMode="External"/><Relationship Id="rId4" Type="http://schemas.openxmlformats.org/officeDocument/2006/relationships/hyperlink" Target="https://utbildning.sisuforlag.se/fotboll/trana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tbildning.sisuforlag.se/fotboll/tranare/tranarutbildning/fsll/" TargetMode="External"/><Relationship Id="rId2" Type="http://schemas.openxmlformats.org/officeDocument/2006/relationships/hyperlink" Target="https://www.rf.se/om-riksidrottsforbundet/idrottsrorelsens-styrande-dokument/idrotten-vill---idrottsrorelsens-ideprogra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utbildning.sisuforlag.se/fotboll/tranare/spelarutbildning/svffs-spelarutbildningsplan/spelformer/3-mot-3-ny/planering/" TargetMode="External"/><Relationship Id="rId3" Type="http://schemas.openxmlformats.org/officeDocument/2006/relationships/image" Target="../media/image4.png"/><Relationship Id="rId7" Type="http://schemas.openxmlformats.org/officeDocument/2006/relationships/hyperlink" Target="https://utbildning.sisuforlag.se/fotboll/tranare/spelarutbildning/svffs-spelarutbildningsplan/spelformer/3-mot-3-ny/spel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3-mot-3-ny/match/" TargetMode="External"/><Relationship Id="rId5" Type="http://schemas.openxmlformats.org/officeDocument/2006/relationships/hyperlink" Target="https://utbildning.sisuforlag.se/fotboll/tranare/spelarutbildning/svffs-spelarutbildningsplan/spelformer/3-mot-3-ny/traning/" TargetMode="External"/><Relationship Id="rId10"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 Id="rId4" Type="http://schemas.openxmlformats.org/officeDocument/2006/relationships/hyperlink" Target="https://utbildning.sisuforlag.se/fotboll/tranare/spelarutbildning/svffs-spelarutbildningsplan/spelformer/3-mot-3-ny/" TargetMode="External"/><Relationship Id="rId9" Type="http://schemas.openxmlformats.org/officeDocument/2006/relationships/hyperlink" Target="https://utbildning.sisuforlag.se/fotboll/tranare/spelarutbildning/svffs-spelarutbildningsplan/spelformer/3-mot-3-ny/regle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utbildning.sisuforlag.se/fotboll/tranare/traningsplaneraren/ovningar/?ExerciseSportForm=0&amp;ExerciseArea=0&amp;ExerciseType=0&amp;queryText=&amp;ExerciseLevel=1&amp;OrderBy=title&amp;selectedTab=access&amp;maxCount=1000#result229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9680DA9-B5A6-F471-539D-4A9C3A52FA29}"/>
              </a:ext>
            </a:extLst>
          </p:cNvPr>
          <p:cNvSpPr>
            <a:spLocks noGrp="1"/>
          </p:cNvSpPr>
          <p:nvPr>
            <p:ph type="title"/>
          </p:nvPr>
        </p:nvSpPr>
        <p:spPr>
          <a:xfrm>
            <a:off x="4656138" y="2616200"/>
            <a:ext cx="6629400" cy="1260475"/>
          </a:xfrm>
        </p:spPr>
        <p:txBody>
          <a:bodyPr/>
          <a:lstStyle/>
          <a:p>
            <a:pPr fontAlgn="auto">
              <a:spcAft>
                <a:spcPts val="0"/>
              </a:spcAft>
              <a:defRPr/>
            </a:pPr>
            <a:r>
              <a:rPr lang="sv-SE" dirty="0"/>
              <a:t>Spelarutbildningsplan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3C80-F50E-D8AE-0126-CC0FB859FAC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BD6EEF-2221-07E5-83BB-15E1BC511BF3}"/>
              </a:ext>
            </a:extLst>
          </p:cNvPr>
          <p:cNvSpPr>
            <a:spLocks noGrp="1"/>
          </p:cNvSpPr>
          <p:nvPr>
            <p:ph type="title"/>
          </p:nvPr>
        </p:nvSpPr>
        <p:spPr/>
        <p:txBody>
          <a:bodyPr/>
          <a:lstStyle/>
          <a:p>
            <a:r>
              <a:rPr lang="sv-SE" dirty="0"/>
              <a:t>5. Spelformen 5 mot 5, 8-9 år</a:t>
            </a:r>
          </a:p>
        </p:txBody>
      </p:sp>
      <p:sp>
        <p:nvSpPr>
          <p:cNvPr id="3" name="Platshållare för innehåll 2">
            <a:extLst>
              <a:ext uri="{FF2B5EF4-FFF2-40B4-BE49-F238E27FC236}">
                <a16:creationId xmlns:a16="http://schemas.microsoft.com/office/drawing/2014/main" id="{DF918B0C-DED5-EF71-5513-617FC10BDCB8}"/>
              </a:ext>
            </a:extLst>
          </p:cNvPr>
          <p:cNvSpPr>
            <a:spLocks noGrp="1"/>
          </p:cNvSpPr>
          <p:nvPr>
            <p:ph sz="quarter" idx="13"/>
          </p:nvPr>
        </p:nvSpPr>
        <p:spPr>
          <a:xfrm>
            <a:off x="975000" y="3767588"/>
            <a:ext cx="10242000" cy="2989347"/>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2">
                  <a:extLst>
                    <a:ext uri="{A12FA001-AC4F-418D-AE19-62706E023703}">
                      <ahyp:hlinkClr xmlns:ahyp="http://schemas.microsoft.com/office/drawing/2018/hyperlinkcolor" val="tx"/>
                    </a:ext>
                  </a:extLst>
                </a:hlinkClick>
              </a:rPr>
              <a:t>Fakta</a:t>
            </a:r>
            <a:r>
              <a:rPr lang="sv-SE" dirty="0"/>
              <a:t> om spelformen 5 mot 5</a:t>
            </a:r>
          </a:p>
          <a:p>
            <a:r>
              <a:rPr lang="sv-SE" dirty="0">
                <a:solidFill>
                  <a:srgbClr val="0070C0"/>
                </a:solidFill>
                <a:hlinkClick r:id="rId3">
                  <a:extLst>
                    <a:ext uri="{A12FA001-AC4F-418D-AE19-62706E023703}">
                      <ahyp:hlinkClr xmlns:ahyp="http://schemas.microsoft.com/office/drawing/2018/hyperlinkcolor" val="tx"/>
                    </a:ext>
                  </a:extLst>
                </a:hlinkClick>
              </a:rPr>
              <a:t>Träning</a:t>
            </a:r>
            <a:r>
              <a:rPr lang="sv-SE" dirty="0"/>
              <a:t> i spelformen 5 mot 5</a:t>
            </a:r>
          </a:p>
          <a:p>
            <a:r>
              <a:rPr lang="sv-SE" dirty="0">
                <a:solidFill>
                  <a:srgbClr val="0070C0"/>
                </a:solidFill>
                <a:hlinkClick r:id="rId4">
                  <a:extLst>
                    <a:ext uri="{A12FA001-AC4F-418D-AE19-62706E023703}">
                      <ahyp:hlinkClr xmlns:ahyp="http://schemas.microsoft.com/office/drawing/2018/hyperlinkcolor" val="tx"/>
                    </a:ext>
                  </a:extLst>
                </a:hlinkClick>
              </a:rPr>
              <a:t>Match</a:t>
            </a:r>
            <a:r>
              <a:rPr lang="sv-SE" dirty="0"/>
              <a:t> i spelformen 5 mot 5</a:t>
            </a:r>
          </a:p>
          <a:p>
            <a:r>
              <a:rPr lang="sv-SE" dirty="0"/>
              <a:t>Beskrivning om </a:t>
            </a:r>
            <a:r>
              <a:rPr lang="sv-SE" dirty="0">
                <a:solidFill>
                  <a:srgbClr val="0070C0"/>
                </a:solidFill>
                <a:hlinkClick r:id="rId5">
                  <a:extLst>
                    <a:ext uri="{A12FA001-AC4F-418D-AE19-62706E023703}">
                      <ahyp:hlinkClr xmlns:ahyp="http://schemas.microsoft.com/office/drawing/2018/hyperlinkcolor" val="tx"/>
                    </a:ext>
                  </a:extLst>
                </a:hlinkClick>
              </a:rPr>
              <a:t>spelet</a:t>
            </a:r>
            <a:r>
              <a:rPr lang="sv-SE" dirty="0"/>
              <a:t> i spelformen 5 mot 5</a:t>
            </a:r>
          </a:p>
          <a:p>
            <a:r>
              <a:rPr lang="sv-SE" dirty="0">
                <a:solidFill>
                  <a:srgbClr val="0070C0"/>
                </a:solidFill>
                <a:hlinkClick r:id="rId6">
                  <a:extLst>
                    <a:ext uri="{A12FA001-AC4F-418D-AE19-62706E023703}">
                      <ahyp:hlinkClr xmlns:ahyp="http://schemas.microsoft.com/office/drawing/2018/hyperlinkcolor" val="tx"/>
                    </a:ext>
                  </a:extLst>
                </a:hlinkClick>
              </a:rPr>
              <a:t>Planera</a:t>
            </a:r>
            <a:r>
              <a:rPr lang="sv-SE" dirty="0"/>
              <a:t> i spelformen 5 mot 5</a:t>
            </a:r>
          </a:p>
          <a:p>
            <a:r>
              <a:rPr lang="sv-SE" dirty="0">
                <a:solidFill>
                  <a:srgbClr val="0070C0"/>
                </a:solidFill>
                <a:hlinkClick r:id="rId6"/>
              </a:rPr>
              <a:t>Regler</a:t>
            </a:r>
            <a:r>
              <a:rPr lang="sv-SE" dirty="0"/>
              <a:t> i spelformen 5 mot 5</a:t>
            </a:r>
          </a:p>
          <a:p>
            <a:r>
              <a:rPr lang="sv-SE" dirty="0"/>
              <a:t>Se även: </a:t>
            </a:r>
            <a:r>
              <a:rPr lang="sv-SE" u="sng" dirty="0">
                <a:solidFill>
                  <a:srgbClr val="0070C0"/>
                </a:solidFill>
                <a:hlinkClick r:id="rId7">
                  <a:extLst>
                    <a:ext uri="{A12FA001-AC4F-418D-AE19-62706E023703}">
                      <ahyp:hlinkClr xmlns:ahyp="http://schemas.microsoft.com/office/drawing/2018/hyperlinkcolor" val="tx"/>
                    </a:ext>
                  </a:extLst>
                </a:hlinkClick>
              </a:rPr>
              <a:t>Fotbollens nationella spelformer - Förening och aktiva (svenskfotboll.se)</a:t>
            </a:r>
            <a:endParaRPr lang="sv-SE" dirty="0"/>
          </a:p>
          <a:p>
            <a:endParaRPr lang="sv-SE" b="1" dirty="0"/>
          </a:p>
          <a:p>
            <a:endParaRPr lang="sv-SE" b="1" dirty="0"/>
          </a:p>
          <a:p>
            <a:endParaRPr lang="sv-SE" b="1" dirty="0"/>
          </a:p>
          <a:p>
            <a:endParaRPr lang="sv-SE" b="1" dirty="0"/>
          </a:p>
          <a:p>
            <a:endParaRPr lang="sv-SE" dirty="0"/>
          </a:p>
        </p:txBody>
      </p:sp>
      <p:pic>
        <p:nvPicPr>
          <p:cNvPr id="7" name="Bildobjekt 6" descr="En bild som visar text, Teckensnitt, skärmbild, Electric blue&#10;&#10;Automatiskt genererad beskrivning">
            <a:extLst>
              <a:ext uri="{FF2B5EF4-FFF2-40B4-BE49-F238E27FC236}">
                <a16:creationId xmlns:a16="http://schemas.microsoft.com/office/drawing/2014/main" id="{C05C2327-5634-B4C3-3641-1CA4F88734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225" y="1815773"/>
            <a:ext cx="6894080" cy="1853948"/>
          </a:xfrm>
          <a:prstGeom prst="rect">
            <a:avLst/>
          </a:prstGeom>
        </p:spPr>
      </p:pic>
    </p:spTree>
    <p:extLst>
      <p:ext uri="{BB962C8B-B14F-4D97-AF65-F5344CB8AC3E}">
        <p14:creationId xmlns:p14="http://schemas.microsoft.com/office/powerpoint/2010/main" val="114120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CD709-05A2-16EC-487E-4CDEC23B8D5E}"/>
              </a:ext>
            </a:extLst>
          </p:cNvPr>
          <p:cNvSpPr>
            <a:spLocks noGrp="1"/>
          </p:cNvSpPr>
          <p:nvPr>
            <p:ph type="title"/>
          </p:nvPr>
        </p:nvSpPr>
        <p:spPr/>
        <p:txBody>
          <a:bodyPr/>
          <a:lstStyle/>
          <a:p>
            <a:r>
              <a:rPr lang="sv-SE" dirty="0"/>
              <a:t>Spelet 5 mot 5</a:t>
            </a:r>
          </a:p>
        </p:txBody>
      </p:sp>
      <p:pic>
        <p:nvPicPr>
          <p:cNvPr id="4" name="Bildobjekt 3" descr="En bild som visar text, skärmbild, Teckensnitt, design&#10;&#10;Automatiskt genererad beskrivning">
            <a:extLst>
              <a:ext uri="{FF2B5EF4-FFF2-40B4-BE49-F238E27FC236}">
                <a16:creationId xmlns:a16="http://schemas.microsoft.com/office/drawing/2014/main" id="{77443EDB-6217-DA85-824A-C07F02B8B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521" y="1943735"/>
            <a:ext cx="9653704" cy="4207683"/>
          </a:xfrm>
          <a:prstGeom prst="rect">
            <a:avLst/>
          </a:prstGeom>
        </p:spPr>
      </p:pic>
    </p:spTree>
    <p:extLst>
      <p:ext uri="{BB962C8B-B14F-4D97-AF65-F5344CB8AC3E}">
        <p14:creationId xmlns:p14="http://schemas.microsoft.com/office/powerpoint/2010/main" val="210091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graphicFrame>
        <p:nvGraphicFramePr>
          <p:cNvPr id="525" name="Google Shape;525;p60"/>
          <p:cNvGraphicFramePr/>
          <p:nvPr>
            <p:extLst>
              <p:ext uri="{D42A27DB-BD31-4B8C-83A1-F6EECF244321}">
                <p14:modId xmlns:p14="http://schemas.microsoft.com/office/powerpoint/2010/main" val="3432700466"/>
              </p:ext>
            </p:extLst>
          </p:nvPr>
        </p:nvGraphicFramePr>
        <p:xfrm>
          <a:off x="807685" y="2663345"/>
          <a:ext cx="2220900" cy="4910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Färdigheter för laget</a:t>
                      </a:r>
                      <a:endParaRPr/>
                    </a:p>
                  </a:txBody>
                  <a:tcPr marL="0" marR="0" marT="17700" marB="17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a:t>
                      </a:r>
                      <a:endParaRPr dirty="0"/>
                    </a:p>
                  </a:txBody>
                  <a:tcPr marL="0" marR="0" marT="17700" marB="17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28" name="Google Shape;528;p60"/>
          <p:cNvGraphicFramePr/>
          <p:nvPr>
            <p:extLst>
              <p:ext uri="{D42A27DB-BD31-4B8C-83A1-F6EECF244321}">
                <p14:modId xmlns:p14="http://schemas.microsoft.com/office/powerpoint/2010/main" val="2070041280"/>
              </p:ext>
            </p:extLst>
          </p:nvPr>
        </p:nvGraphicFramePr>
        <p:xfrm>
          <a:off x="807685" y="1874358"/>
          <a:ext cx="2220900" cy="6384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2225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29" name="Google Shape;529;p60"/>
          <p:cNvGraphicFramePr/>
          <p:nvPr>
            <p:extLst>
              <p:ext uri="{D42A27DB-BD31-4B8C-83A1-F6EECF244321}">
                <p14:modId xmlns:p14="http://schemas.microsoft.com/office/powerpoint/2010/main" val="1776495021"/>
              </p:ext>
            </p:extLst>
          </p:nvPr>
        </p:nvGraphicFramePr>
        <p:xfrm>
          <a:off x="3306410" y="1874358"/>
          <a:ext cx="2220900" cy="49223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1762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33" name="Google Shape;533;p60"/>
          <p:cNvSpPr/>
          <p:nvPr/>
        </p:nvSpPr>
        <p:spPr>
          <a:xfrm>
            <a:off x="2508876" y="1698134"/>
            <a:ext cx="1215224" cy="513326"/>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dirty="0">
                <a:solidFill>
                  <a:schemeClr val="dk1"/>
                </a:solidFill>
                <a:latin typeface="Calibri"/>
                <a:ea typeface="Calibri"/>
                <a:cs typeface="Calibri"/>
                <a:sym typeface="Calibri"/>
              </a:rPr>
              <a:t>Omställningar</a:t>
            </a:r>
            <a:endParaRPr dirty="0"/>
          </a:p>
        </p:txBody>
      </p:sp>
      <p:graphicFrame>
        <p:nvGraphicFramePr>
          <p:cNvPr id="534" name="Google Shape;534;p60"/>
          <p:cNvGraphicFramePr/>
          <p:nvPr>
            <p:extLst>
              <p:ext uri="{D42A27DB-BD31-4B8C-83A1-F6EECF244321}">
                <p14:modId xmlns:p14="http://schemas.microsoft.com/office/powerpoint/2010/main" val="3851025037"/>
              </p:ext>
            </p:extLst>
          </p:nvPr>
        </p:nvGraphicFramePr>
        <p:xfrm>
          <a:off x="3306410" y="2664933"/>
          <a:ext cx="2220900" cy="59567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5" name="Google Shape;535;p60"/>
          <p:cNvGraphicFramePr/>
          <p:nvPr>
            <p:extLst>
              <p:ext uri="{D42A27DB-BD31-4B8C-83A1-F6EECF244321}">
                <p14:modId xmlns:p14="http://schemas.microsoft.com/office/powerpoint/2010/main" val="2496590986"/>
              </p:ext>
            </p:extLst>
          </p:nvPr>
        </p:nvGraphicFramePr>
        <p:xfrm>
          <a:off x="807685" y="3293583"/>
          <a:ext cx="2220900" cy="952475"/>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683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Passa- Ta emot bollen – Utmana, finta och dribbla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9" name="Google Shape;539;p60"/>
          <p:cNvGraphicFramePr/>
          <p:nvPr>
            <p:extLst>
              <p:ext uri="{D42A27DB-BD31-4B8C-83A1-F6EECF244321}">
                <p14:modId xmlns:p14="http://schemas.microsoft.com/office/powerpoint/2010/main" val="3478704157"/>
              </p:ext>
            </p:extLst>
          </p:nvPr>
        </p:nvGraphicFramePr>
        <p:xfrm>
          <a:off x="3300060" y="3291995"/>
          <a:ext cx="2219325" cy="950900"/>
        </p:xfrm>
        <a:graphic>
          <a:graphicData uri="http://schemas.openxmlformats.org/drawingml/2006/table">
            <a:tbl>
              <a:tblPr>
                <a:noFill/>
              </a:tblPr>
              <a:tblGrid>
                <a:gridCol w="2219325">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461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40" name="Google Shape;540;p60"/>
          <p:cNvSpPr txBox="1"/>
          <p:nvPr/>
        </p:nvSpPr>
        <p:spPr>
          <a:xfrm>
            <a:off x="5805135" y="2291972"/>
            <a:ext cx="5901013" cy="355763"/>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0" i="0" u="none" strike="noStrike" cap="none" dirty="0">
                <a:solidFill>
                  <a:schemeClr val="dk1"/>
                </a:solidFill>
                <a:latin typeface="Calibri"/>
                <a:ea typeface="Calibri"/>
                <a:cs typeface="Calibri"/>
                <a:sym typeface="Calibri"/>
              </a:rPr>
              <a:t>Koordinationsövningar med och utan boll, stafetter och hinderbanor.</a:t>
            </a:r>
            <a:endParaRPr sz="1600" b="0" i="0" u="none" strike="noStrike" cap="none" dirty="0">
              <a:solidFill>
                <a:schemeClr val="dk1"/>
              </a:solidFill>
              <a:latin typeface="Calibri"/>
              <a:ea typeface="Calibri"/>
              <a:cs typeface="Calibri"/>
              <a:sym typeface="Calibri"/>
            </a:endParaRPr>
          </a:p>
        </p:txBody>
      </p:sp>
      <p:sp>
        <p:nvSpPr>
          <p:cNvPr id="542" name="Google Shape;542;p60"/>
          <p:cNvSpPr txBox="1"/>
          <p:nvPr/>
        </p:nvSpPr>
        <p:spPr>
          <a:xfrm>
            <a:off x="5790860" y="3645570"/>
            <a:ext cx="6057839" cy="304412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väljer en egen lösning under övning.</a:t>
            </a:r>
            <a:endParaRPr sz="1600" b="0" i="0" u="none" strike="noStrike" cap="none"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vågar utmana igen när han/hon tappat bollen.</a:t>
            </a:r>
            <a:endParaRPr sz="1600" dirty="0"/>
          </a:p>
          <a:p>
            <a:pPr marL="0" marR="0" lvl="0" indent="0" rtl="0">
              <a:lnSpc>
                <a:spcPct val="100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en spelare säger ”bra kämpat” och ”försök igen” till sina lagkamrater.</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6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600" kern="0" dirty="0">
                <a:effectLst/>
                <a:latin typeface="Calibri" panose="020F0502020204030204" pitchFamily="34" charset="0"/>
                <a:ea typeface="Calibri" panose="020F0502020204030204" pitchFamily="34" charset="0"/>
              </a:rPr>
              <a:t> </a:t>
            </a:r>
            <a:endParaRPr lang="sv-SE" sz="1600" b="0" i="0" u="none" strike="noStrike" cap="none" dirty="0">
              <a:solidFill>
                <a:schemeClr val="dk1"/>
              </a:solidFill>
              <a:latin typeface="Calibri"/>
              <a:ea typeface="Calibri"/>
              <a:cs typeface="Calibri"/>
              <a:sym typeface="Calibri"/>
            </a:endParaRPr>
          </a:p>
          <a:p>
            <a:pPr marL="0" marR="0" lvl="0" indent="0" rtl="0">
              <a:lnSpc>
                <a:spcPct val="100000"/>
              </a:lnSpc>
              <a:spcBef>
                <a:spcPts val="800"/>
              </a:spcBef>
              <a:spcAft>
                <a:spcPts val="0"/>
              </a:spcAft>
              <a:buClr>
                <a:schemeClr val="dk1"/>
              </a:buClr>
              <a:buSzPts val="1200"/>
              <a:buFont typeface="Calibri"/>
              <a:buNone/>
            </a:pPr>
            <a:endParaRPr sz="1000" b="0" i="0" u="none" strike="noStrike" cap="none" dirty="0">
              <a:solidFill>
                <a:schemeClr val="dk1"/>
              </a:solidFill>
              <a:latin typeface="Calibri"/>
              <a:ea typeface="Calibri"/>
              <a:cs typeface="Calibri"/>
              <a:sym typeface="Calibri"/>
            </a:endParaRPr>
          </a:p>
        </p:txBody>
      </p:sp>
      <p:graphicFrame>
        <p:nvGraphicFramePr>
          <p:cNvPr id="544" name="Google Shape;544;p60"/>
          <p:cNvGraphicFramePr/>
          <p:nvPr>
            <p:extLst>
              <p:ext uri="{D42A27DB-BD31-4B8C-83A1-F6EECF244321}">
                <p14:modId xmlns:p14="http://schemas.microsoft.com/office/powerpoint/2010/main" val="2684228124"/>
              </p:ext>
            </p:extLst>
          </p:nvPr>
        </p:nvGraphicFramePr>
        <p:xfrm>
          <a:off x="802923" y="4419120"/>
          <a:ext cx="2220900" cy="4928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45" name="Google Shape;545;p60"/>
          <p:cNvGraphicFramePr/>
          <p:nvPr>
            <p:extLst>
              <p:ext uri="{D42A27DB-BD31-4B8C-83A1-F6EECF244321}">
                <p14:modId xmlns:p14="http://schemas.microsoft.com/office/powerpoint/2010/main" val="535360729"/>
              </p:ext>
            </p:extLst>
          </p:nvPr>
        </p:nvGraphicFramePr>
        <p:xfrm>
          <a:off x="3300060" y="4419120"/>
          <a:ext cx="2219325" cy="492800"/>
        </p:xfrm>
        <a:graphic>
          <a:graphicData uri="http://schemas.openxmlformats.org/drawingml/2006/table">
            <a:tbl>
              <a:tblPr>
                <a:noFill/>
              </a:tblPr>
              <a:tblGrid>
                <a:gridCol w="2219325">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Extra färdigheter för målvakten</a:t>
                      </a:r>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Kasta sig </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 name="textruta 4">
            <a:extLst>
              <a:ext uri="{FF2B5EF4-FFF2-40B4-BE49-F238E27FC236}">
                <a16:creationId xmlns:a16="http://schemas.microsoft.com/office/drawing/2014/main" id="{794E6095-7206-0C6B-4364-81BDFBD8D2F2}"/>
              </a:ext>
            </a:extLst>
          </p:cNvPr>
          <p:cNvSpPr txBox="1"/>
          <p:nvPr/>
        </p:nvSpPr>
        <p:spPr>
          <a:xfrm>
            <a:off x="7531306" y="1818756"/>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6" name="textruta 5">
            <a:extLst>
              <a:ext uri="{FF2B5EF4-FFF2-40B4-BE49-F238E27FC236}">
                <a16:creationId xmlns:a16="http://schemas.microsoft.com/office/drawing/2014/main" id="{2FB2F15C-CF00-C26B-7623-22854A6A0067}"/>
              </a:ext>
            </a:extLst>
          </p:cNvPr>
          <p:cNvSpPr txBox="1"/>
          <p:nvPr/>
        </p:nvSpPr>
        <p:spPr>
          <a:xfrm>
            <a:off x="7531306" y="3212430"/>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
        <p:nvSpPr>
          <p:cNvPr id="7" name="Rubrik 1">
            <a:extLst>
              <a:ext uri="{FF2B5EF4-FFF2-40B4-BE49-F238E27FC236}">
                <a16:creationId xmlns:a16="http://schemas.microsoft.com/office/drawing/2014/main" id="{D650BB6E-EF98-EEF8-3656-91418C47EA2A}"/>
              </a:ext>
            </a:extLst>
          </p:cNvPr>
          <p:cNvSpPr txBox="1">
            <a:spLocks/>
          </p:cNvSpPr>
          <p:nvPr/>
        </p:nvSpPr>
        <p:spPr>
          <a:xfrm>
            <a:off x="361950" y="463431"/>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5 mot 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5">
          <a:extLst>
            <a:ext uri="{FF2B5EF4-FFF2-40B4-BE49-F238E27FC236}">
              <a16:creationId xmlns:a16="http://schemas.microsoft.com/office/drawing/2014/main" id="{701B5360-C33C-0A53-29CB-A0917CA9180A}"/>
            </a:ext>
          </a:extLst>
        </p:cNvPr>
        <p:cNvGrpSpPr/>
        <p:nvPr/>
      </p:nvGrpSpPr>
      <p:grpSpPr>
        <a:xfrm>
          <a:off x="0" y="0"/>
          <a:ext cx="0" cy="0"/>
          <a:chOff x="0" y="0"/>
          <a:chExt cx="0" cy="0"/>
        </a:xfrm>
      </p:grpSpPr>
      <p:sp>
        <p:nvSpPr>
          <p:cNvPr id="576" name="Google Shape;576;p64">
            <a:extLst>
              <a:ext uri="{FF2B5EF4-FFF2-40B4-BE49-F238E27FC236}">
                <a16:creationId xmlns:a16="http://schemas.microsoft.com/office/drawing/2014/main" id="{8009CFDA-BE9B-1465-CB98-298BF267E9E5}"/>
              </a:ext>
            </a:extLst>
          </p:cNvPr>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600"/>
              <a:buFont typeface="Calibri"/>
              <a:buNone/>
            </a:pPr>
            <a:r>
              <a:rPr lang="sv-SE" dirty="0">
                <a:solidFill>
                  <a:schemeClr val="dk1"/>
                </a:solidFill>
                <a:latin typeface="Calibri"/>
                <a:cs typeface="Calibri"/>
                <a:sym typeface="Calibri"/>
              </a:rPr>
              <a:t>Övningar 5 mot 5</a:t>
            </a:r>
            <a:endParaRPr dirty="0"/>
          </a:p>
        </p:txBody>
      </p:sp>
      <p:sp>
        <p:nvSpPr>
          <p:cNvPr id="2" name="Google Shape;518;p59">
            <a:extLst>
              <a:ext uri="{FF2B5EF4-FFF2-40B4-BE49-F238E27FC236}">
                <a16:creationId xmlns:a16="http://schemas.microsoft.com/office/drawing/2014/main" id="{6C5B9F92-C60B-C380-1920-B8D70161FE47}"/>
              </a:ext>
            </a:extLst>
          </p:cNvPr>
          <p:cNvSpPr txBox="1"/>
          <p:nvPr/>
        </p:nvSpPr>
        <p:spPr>
          <a:xfrm>
            <a:off x="867352" y="2648385"/>
            <a:ext cx="3797300"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000" b="1" i="0" u="none" dirty="0">
                <a:solidFill>
                  <a:schemeClr val="dk1"/>
                </a:solidFill>
                <a:latin typeface="Calibri"/>
                <a:ea typeface="Calibri"/>
                <a:cs typeface="Calibri"/>
                <a:sym typeface="Calibri"/>
              </a:rPr>
              <a:t>Hitta övningar och lekar på Svenska FFs fotbollsportal. </a:t>
            </a:r>
            <a:br>
              <a:rPr lang="sv-SE" sz="2000" b="1" i="0" u="none" dirty="0">
                <a:solidFill>
                  <a:schemeClr val="accent1"/>
                </a:solidFill>
                <a:latin typeface="Calibri"/>
                <a:ea typeface="Calibri"/>
                <a:cs typeface="Calibri"/>
                <a:sym typeface="Calibri"/>
              </a:rPr>
            </a:br>
            <a:r>
              <a:rPr lang="sv-SE" sz="2000" b="1" i="0" u="none" dirty="0">
                <a:solidFill>
                  <a:srgbClr val="7F7F7F"/>
                </a:solidFill>
                <a:latin typeface="Calibri"/>
                <a:ea typeface="Calibri"/>
                <a:cs typeface="Calibri"/>
                <a:sym typeface="Calibri"/>
              </a:rPr>
              <a:t>-Scanna eller klicka på QR-koden!</a:t>
            </a:r>
            <a:endParaRPr dirty="0"/>
          </a:p>
        </p:txBody>
      </p:sp>
      <p:pic>
        <p:nvPicPr>
          <p:cNvPr id="4" name="Google Shape;519;p59">
            <a:extLst>
              <a:ext uri="{FF2B5EF4-FFF2-40B4-BE49-F238E27FC236}">
                <a16:creationId xmlns:a16="http://schemas.microsoft.com/office/drawing/2014/main" id="{CE765660-013A-48A0-E5B9-B7F9797571D8}"/>
              </a:ext>
            </a:extLst>
          </p:cNvPr>
          <p:cNvPicPr preferRelativeResize="0"/>
          <p:nvPr/>
        </p:nvPicPr>
        <p:blipFill rotWithShape="1">
          <a:blip r:embed="rId3">
            <a:alphaModFix/>
          </a:blip>
          <a:srcRect/>
          <a:stretch/>
        </p:blipFill>
        <p:spPr>
          <a:xfrm>
            <a:off x="7135092" y="1235682"/>
            <a:ext cx="1117600" cy="4621212"/>
          </a:xfrm>
          <a:prstGeom prst="rect">
            <a:avLst/>
          </a:prstGeom>
          <a:noFill/>
          <a:ln>
            <a:noFill/>
          </a:ln>
        </p:spPr>
      </p:pic>
      <p:pic>
        <p:nvPicPr>
          <p:cNvPr id="6" name="Bildobjekt 5">
            <a:hlinkClick r:id="rId4"/>
            <a:extLst>
              <a:ext uri="{FF2B5EF4-FFF2-40B4-BE49-F238E27FC236}">
                <a16:creationId xmlns:a16="http://schemas.microsoft.com/office/drawing/2014/main" id="{EA536074-77EC-2ECA-E9AD-EAD501D1A6EA}"/>
              </a:ext>
            </a:extLst>
          </p:cNvPr>
          <p:cNvPicPr>
            <a:picLocks noChangeAspect="1"/>
          </p:cNvPicPr>
          <p:nvPr/>
        </p:nvPicPr>
        <p:blipFill>
          <a:blip r:embed="rId5"/>
          <a:stretch>
            <a:fillRect/>
          </a:stretch>
        </p:blipFill>
        <p:spPr>
          <a:xfrm>
            <a:off x="4890947" y="2550795"/>
            <a:ext cx="1205053" cy="1206500"/>
          </a:xfrm>
          <a:prstGeom prst="rect">
            <a:avLst/>
          </a:prstGeom>
        </p:spPr>
      </p:pic>
    </p:spTree>
    <p:extLst>
      <p:ext uri="{BB962C8B-B14F-4D97-AF65-F5344CB8AC3E}">
        <p14:creationId xmlns:p14="http://schemas.microsoft.com/office/powerpoint/2010/main" val="41040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56759-8027-80CF-12DF-78AD9DB72D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A3578ED-AC30-2B13-2DBC-15D6AE33A189}"/>
              </a:ext>
            </a:extLst>
          </p:cNvPr>
          <p:cNvSpPr>
            <a:spLocks noGrp="1"/>
          </p:cNvSpPr>
          <p:nvPr>
            <p:ph type="title"/>
          </p:nvPr>
        </p:nvSpPr>
        <p:spPr/>
        <p:txBody>
          <a:bodyPr/>
          <a:lstStyle/>
          <a:p>
            <a:r>
              <a:rPr lang="sv-SE" dirty="0"/>
              <a:t>6. Spelformen 7 mot 7, 10-12 år</a:t>
            </a:r>
          </a:p>
        </p:txBody>
      </p:sp>
      <p:pic>
        <p:nvPicPr>
          <p:cNvPr id="7" name="Bildobjekt 6" descr="En bild som visar text, Teckensnitt, skärmbild, Electric blue&#10;&#10;Automatiskt genererad beskrivning">
            <a:extLst>
              <a:ext uri="{FF2B5EF4-FFF2-40B4-BE49-F238E27FC236}">
                <a16:creationId xmlns:a16="http://schemas.microsoft.com/office/drawing/2014/main" id="{C68CA945-634A-72FB-F388-7CDE4816B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25" y="1793991"/>
            <a:ext cx="7772400" cy="2109199"/>
          </a:xfrm>
          <a:prstGeom prst="rect">
            <a:avLst/>
          </a:prstGeom>
        </p:spPr>
      </p:pic>
      <p:sp>
        <p:nvSpPr>
          <p:cNvPr id="3" name="Platshållare för innehåll 2">
            <a:extLst>
              <a:ext uri="{FF2B5EF4-FFF2-40B4-BE49-F238E27FC236}">
                <a16:creationId xmlns:a16="http://schemas.microsoft.com/office/drawing/2014/main" id="{33225AE8-3663-CD81-565B-7BB41779F2EF}"/>
              </a:ext>
            </a:extLst>
          </p:cNvPr>
          <p:cNvSpPr>
            <a:spLocks noGrp="1"/>
          </p:cNvSpPr>
          <p:nvPr>
            <p:ph sz="quarter" idx="13"/>
          </p:nvPr>
        </p:nvSpPr>
        <p:spPr>
          <a:xfrm>
            <a:off x="975000" y="3739590"/>
            <a:ext cx="10242000" cy="2930717"/>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3">
                  <a:extLst>
                    <a:ext uri="{A12FA001-AC4F-418D-AE19-62706E023703}">
                      <ahyp:hlinkClr xmlns:ahyp="http://schemas.microsoft.com/office/drawing/2018/hyperlinkcolor" val="tx"/>
                    </a:ext>
                  </a:extLst>
                </a:hlinkClick>
              </a:rPr>
              <a:t>Fakta</a:t>
            </a:r>
            <a:r>
              <a:rPr lang="sv-SE" dirty="0"/>
              <a:t> om spelformen 7 mot 7</a:t>
            </a:r>
          </a:p>
          <a:p>
            <a:r>
              <a:rPr lang="sv-SE" dirty="0">
                <a:solidFill>
                  <a:srgbClr val="0070C0"/>
                </a:solidFill>
                <a:hlinkClick r:id="rId4">
                  <a:extLst>
                    <a:ext uri="{A12FA001-AC4F-418D-AE19-62706E023703}">
                      <ahyp:hlinkClr xmlns:ahyp="http://schemas.microsoft.com/office/drawing/2018/hyperlinkcolor" val="tx"/>
                    </a:ext>
                  </a:extLst>
                </a:hlinkClick>
              </a:rPr>
              <a:t>Träning</a:t>
            </a:r>
            <a:r>
              <a:rPr lang="sv-SE" dirty="0"/>
              <a:t> i spelformen 7 mot 7</a:t>
            </a:r>
          </a:p>
          <a:p>
            <a:r>
              <a:rPr lang="sv-SE" dirty="0">
                <a:solidFill>
                  <a:srgbClr val="0070C0"/>
                </a:solidFill>
                <a:hlinkClick r:id="rId5">
                  <a:extLst>
                    <a:ext uri="{A12FA001-AC4F-418D-AE19-62706E023703}">
                      <ahyp:hlinkClr xmlns:ahyp="http://schemas.microsoft.com/office/drawing/2018/hyperlinkcolor" val="tx"/>
                    </a:ext>
                  </a:extLst>
                </a:hlinkClick>
              </a:rPr>
              <a:t>Match</a:t>
            </a:r>
            <a:r>
              <a:rPr lang="sv-SE" dirty="0"/>
              <a:t> i spelformen 7 mot 7</a:t>
            </a:r>
          </a:p>
          <a:p>
            <a:r>
              <a:rPr lang="sv-SE" dirty="0"/>
              <a:t>Beskrivning om </a:t>
            </a:r>
            <a:r>
              <a:rPr lang="sv-SE" dirty="0">
                <a:solidFill>
                  <a:srgbClr val="0070C0"/>
                </a:solidFill>
                <a:hlinkClick r:id="rId6">
                  <a:extLst>
                    <a:ext uri="{A12FA001-AC4F-418D-AE19-62706E023703}">
                      <ahyp:hlinkClr xmlns:ahyp="http://schemas.microsoft.com/office/drawing/2018/hyperlinkcolor" val="tx"/>
                    </a:ext>
                  </a:extLst>
                </a:hlinkClick>
              </a:rPr>
              <a:t>spelet</a:t>
            </a:r>
            <a:r>
              <a:rPr lang="sv-SE" dirty="0"/>
              <a:t> i spelformen 7 mot 7</a:t>
            </a:r>
          </a:p>
          <a:p>
            <a:r>
              <a:rPr lang="sv-SE" dirty="0">
                <a:solidFill>
                  <a:srgbClr val="0070C0"/>
                </a:solidFill>
                <a:hlinkClick r:id="rId7">
                  <a:extLst>
                    <a:ext uri="{A12FA001-AC4F-418D-AE19-62706E023703}">
                      <ahyp:hlinkClr xmlns:ahyp="http://schemas.microsoft.com/office/drawing/2018/hyperlinkcolor" val="tx"/>
                    </a:ext>
                  </a:extLst>
                </a:hlinkClick>
              </a:rPr>
              <a:t>Planera</a:t>
            </a:r>
            <a:r>
              <a:rPr lang="sv-SE" dirty="0"/>
              <a:t> i spelformen 7 mot 7</a:t>
            </a:r>
          </a:p>
          <a:p>
            <a:r>
              <a:rPr lang="sv-SE" dirty="0">
                <a:solidFill>
                  <a:srgbClr val="0070C0"/>
                </a:solidFill>
                <a:hlinkClick r:id="rId8">
                  <a:extLst>
                    <a:ext uri="{A12FA001-AC4F-418D-AE19-62706E023703}">
                      <ahyp:hlinkClr xmlns:ahyp="http://schemas.microsoft.com/office/drawing/2018/hyperlinkcolor" val="tx"/>
                    </a:ext>
                  </a:extLst>
                </a:hlinkClick>
              </a:rPr>
              <a:t>Regler</a:t>
            </a:r>
            <a:r>
              <a:rPr lang="sv-SE" dirty="0"/>
              <a:t> i spelformen 7 mot 7</a:t>
            </a:r>
          </a:p>
          <a:p>
            <a:pPr marL="0" indent="0">
              <a:buNone/>
            </a:pPr>
            <a:r>
              <a:rPr lang="sv-SE" dirty="0"/>
              <a:t>Se även: </a:t>
            </a:r>
            <a:r>
              <a:rPr lang="sv-SE" u="sng" dirty="0">
                <a:solidFill>
                  <a:srgbClr val="0070C0"/>
                </a:solidFill>
                <a:hlinkClick r:id="rId9">
                  <a:extLst>
                    <a:ext uri="{A12FA001-AC4F-418D-AE19-62706E023703}">
                      <ahyp:hlinkClr xmlns:ahyp="http://schemas.microsoft.com/office/drawing/2018/hyperlinkcolor" val="tx"/>
                    </a:ext>
                  </a:extLst>
                </a:hlinkClick>
              </a:rPr>
              <a:t>Fotbollens nationella spelformer - Förening och aktiva (svenskfotboll.se)</a:t>
            </a:r>
            <a:endParaRPr lang="sv-SE" b="1" dirty="0"/>
          </a:p>
          <a:p>
            <a:endParaRPr lang="sv-SE" b="1" dirty="0"/>
          </a:p>
          <a:p>
            <a:endParaRPr lang="sv-SE" b="1" dirty="0"/>
          </a:p>
          <a:p>
            <a:endParaRPr lang="sv-SE" b="1" dirty="0"/>
          </a:p>
          <a:p>
            <a:endParaRPr lang="sv-SE" dirty="0"/>
          </a:p>
        </p:txBody>
      </p:sp>
    </p:spTree>
    <p:extLst>
      <p:ext uri="{BB962C8B-B14F-4D97-AF65-F5344CB8AC3E}">
        <p14:creationId xmlns:p14="http://schemas.microsoft.com/office/powerpoint/2010/main" val="393813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CE307-28B4-A460-86B0-112165DB3C1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5B9B346-AA31-8A78-6D7A-D62201565C6E}"/>
              </a:ext>
            </a:extLst>
          </p:cNvPr>
          <p:cNvSpPr>
            <a:spLocks noGrp="1"/>
          </p:cNvSpPr>
          <p:nvPr>
            <p:ph type="title"/>
          </p:nvPr>
        </p:nvSpPr>
        <p:spPr/>
        <p:txBody>
          <a:bodyPr/>
          <a:lstStyle/>
          <a:p>
            <a:r>
              <a:rPr lang="sv-SE" dirty="0"/>
              <a:t>Spelet 7 mot 7</a:t>
            </a:r>
          </a:p>
        </p:txBody>
      </p:sp>
      <p:pic>
        <p:nvPicPr>
          <p:cNvPr id="6" name="Bildobjekt 5" descr="En bild som visar text, skärmbild, visitkort, Teckensnitt&#10;&#10;Automatiskt genererad beskrivning">
            <a:extLst>
              <a:ext uri="{FF2B5EF4-FFF2-40B4-BE49-F238E27FC236}">
                <a16:creationId xmlns:a16="http://schemas.microsoft.com/office/drawing/2014/main" id="{EB18C341-AA74-2A44-4C30-20DF9B2EA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91" y="1943735"/>
            <a:ext cx="8472055" cy="4283757"/>
          </a:xfrm>
          <a:prstGeom prst="rect">
            <a:avLst/>
          </a:prstGeom>
        </p:spPr>
      </p:pic>
    </p:spTree>
    <p:extLst>
      <p:ext uri="{BB962C8B-B14F-4D97-AF65-F5344CB8AC3E}">
        <p14:creationId xmlns:p14="http://schemas.microsoft.com/office/powerpoint/2010/main" val="84566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aphicFrame>
        <p:nvGraphicFramePr>
          <p:cNvPr id="587" name="Google Shape;587;p65"/>
          <p:cNvGraphicFramePr/>
          <p:nvPr>
            <p:extLst>
              <p:ext uri="{D42A27DB-BD31-4B8C-83A1-F6EECF244321}">
                <p14:modId xmlns:p14="http://schemas.microsoft.com/office/powerpoint/2010/main" val="2098351516"/>
              </p:ext>
            </p:extLst>
          </p:nvPr>
        </p:nvGraphicFramePr>
        <p:xfrm>
          <a:off x="331787" y="3440112"/>
          <a:ext cx="2997200" cy="151762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79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      Speldjup</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10255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Spelbredd       Spelavstånd</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Positionering      Djupledsspel</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Spelvändning      Uppflyttning</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                        Väggspel</a:t>
                      </a:r>
                      <a:endParaRPr dirty="0"/>
                    </a:p>
                    <a:p>
                      <a:pPr marL="0" marR="0" lvl="0" indent="0" algn="l" rtl="0">
                        <a:spcBef>
                          <a:spcPts val="800"/>
                        </a:spcBef>
                        <a:spcAft>
                          <a:spcPts val="0"/>
                        </a:spcAft>
                        <a:buNone/>
                      </a:pPr>
                      <a:endParaRPr sz="11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590" name="Google Shape;590;p65"/>
          <p:cNvGraphicFramePr/>
          <p:nvPr>
            <p:extLst>
              <p:ext uri="{D42A27DB-BD31-4B8C-83A1-F6EECF244321}">
                <p14:modId xmlns:p14="http://schemas.microsoft.com/office/powerpoint/2010/main" val="72654700"/>
              </p:ext>
            </p:extLst>
          </p:nvPr>
        </p:nvGraphicFramePr>
        <p:xfrm>
          <a:off x="322262" y="1316037"/>
          <a:ext cx="3009900" cy="63353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175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91" name="Google Shape;591;p65"/>
          <p:cNvGraphicFramePr/>
          <p:nvPr>
            <p:extLst>
              <p:ext uri="{D42A27DB-BD31-4B8C-83A1-F6EECF244321}">
                <p14:modId xmlns:p14="http://schemas.microsoft.com/office/powerpoint/2010/main" val="1789832279"/>
              </p:ext>
            </p:extLst>
          </p:nvPr>
        </p:nvGraphicFramePr>
        <p:xfrm>
          <a:off x="3573462" y="1323975"/>
          <a:ext cx="3009900" cy="5778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50825">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270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95" name="Google Shape;595;p65"/>
          <p:cNvSpPr/>
          <p:nvPr/>
        </p:nvSpPr>
        <p:spPr>
          <a:xfrm>
            <a:off x="2845600" y="1315833"/>
            <a:ext cx="1215224" cy="341651"/>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dirty="0">
                <a:solidFill>
                  <a:schemeClr val="dk1"/>
                </a:solidFill>
                <a:latin typeface="Calibri"/>
                <a:cs typeface="Calibri"/>
                <a:sym typeface="Calibri"/>
              </a:rPr>
              <a:t>Omställningar</a:t>
            </a:r>
            <a:endParaRPr sz="1050" dirty="0">
              <a:solidFill>
                <a:schemeClr val="dk1"/>
              </a:solidFill>
              <a:latin typeface="Calibri"/>
              <a:cs typeface="Calibri"/>
            </a:endParaRPr>
          </a:p>
        </p:txBody>
      </p:sp>
      <p:graphicFrame>
        <p:nvGraphicFramePr>
          <p:cNvPr id="596" name="Google Shape;596;p65"/>
          <p:cNvGraphicFramePr/>
          <p:nvPr>
            <p:extLst>
              <p:ext uri="{D42A27DB-BD31-4B8C-83A1-F6EECF244321}">
                <p14:modId xmlns:p14="http://schemas.microsoft.com/office/powerpoint/2010/main" val="651110403"/>
              </p:ext>
            </p:extLst>
          </p:nvPr>
        </p:nvGraphicFramePr>
        <p:xfrm>
          <a:off x="3551237" y="3451225"/>
          <a:ext cx="3024175" cy="1511300"/>
        </p:xfrm>
        <a:graphic>
          <a:graphicData uri="http://schemas.openxmlformats.org/drawingml/2006/table">
            <a:tbl>
              <a:tblPr>
                <a:noFill/>
              </a:tblPr>
              <a:tblGrid>
                <a:gridCol w="3024175">
                  <a:extLst>
                    <a:ext uri="{9D8B030D-6E8A-4147-A177-3AD203B41FA5}">
                      <a16:colId xmlns:a16="http://schemas.microsoft.com/office/drawing/2014/main" val="20000"/>
                    </a:ext>
                  </a:extLst>
                </a:gridCol>
              </a:tblGrid>
              <a:tr h="3397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5810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Försvarssida – Täckning</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Uppflyttning -Nedflyttning</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59055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597" name="Google Shape;597;p65"/>
          <p:cNvGraphicFramePr/>
          <p:nvPr>
            <p:extLst>
              <p:ext uri="{D42A27DB-BD31-4B8C-83A1-F6EECF244321}">
                <p14:modId xmlns:p14="http://schemas.microsoft.com/office/powerpoint/2010/main" val="2702485634"/>
              </p:ext>
            </p:extLst>
          </p:nvPr>
        </p:nvGraphicFramePr>
        <p:xfrm>
          <a:off x="331787" y="5041900"/>
          <a:ext cx="2997200" cy="95247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683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Passa- Ta emot bollen – Utmana, finta och dribbla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01" name="Google Shape;601;p65"/>
          <p:cNvGraphicFramePr/>
          <p:nvPr>
            <p:extLst>
              <p:ext uri="{D42A27DB-BD31-4B8C-83A1-F6EECF244321}">
                <p14:modId xmlns:p14="http://schemas.microsoft.com/office/powerpoint/2010/main" val="1224440076"/>
              </p:ext>
            </p:extLst>
          </p:nvPr>
        </p:nvGraphicFramePr>
        <p:xfrm>
          <a:off x="3551237" y="5057775"/>
          <a:ext cx="3009900" cy="9604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556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 tackla </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02" name="Google Shape;602;p65"/>
          <p:cNvSpPr txBox="1"/>
          <p:nvPr/>
        </p:nvSpPr>
        <p:spPr>
          <a:xfrm>
            <a:off x="6660682" y="1830562"/>
            <a:ext cx="5045466" cy="1214307"/>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b="0" i="0" u="none" strike="noStrike" cap="none" dirty="0">
                <a:solidFill>
                  <a:schemeClr val="dk1"/>
                </a:solidFill>
                <a:latin typeface="Calibri"/>
                <a:ea typeface="Calibri"/>
                <a:cs typeface="Calibri"/>
                <a:sym typeface="Calibri"/>
              </a:rPr>
              <a:t>Koordinationsövningar med och utan boll, </a:t>
            </a:r>
            <a:br>
              <a:rPr lang="sv-SE" sz="1600" b="0" i="0" u="none" strike="noStrike" cap="none" dirty="0">
                <a:solidFill>
                  <a:schemeClr val="dk1"/>
                </a:solidFill>
                <a:latin typeface="Calibri"/>
                <a:ea typeface="Calibri"/>
                <a:cs typeface="Calibri"/>
                <a:sym typeface="Calibri"/>
              </a:rPr>
            </a:br>
            <a:r>
              <a:rPr lang="sv-SE" sz="1600" b="0" i="0" u="none" strike="noStrike" cap="none" dirty="0">
                <a:solidFill>
                  <a:schemeClr val="dk1"/>
                </a:solidFill>
                <a:latin typeface="Calibri"/>
                <a:ea typeface="Calibri"/>
                <a:cs typeface="Calibri"/>
                <a:sym typeface="Calibri"/>
              </a:rPr>
              <a:t>stafetter och hinderbanor.</a:t>
            </a:r>
            <a:endParaRPr sz="1600" b="0" i="0" u="none" strike="noStrike" cap="none" dirty="0">
              <a:solidFill>
                <a:schemeClr val="dk1"/>
              </a:solidFill>
              <a:latin typeface="Calibri"/>
              <a:ea typeface="Calibri"/>
              <a:cs typeface="Calibri"/>
              <a:sym typeface="Calibri"/>
            </a:endParaRPr>
          </a:p>
          <a:p>
            <a:pPr marL="0" marR="0" lvl="0" indent="0" rtl="0">
              <a:lnSpc>
                <a:spcPct val="100000"/>
              </a:lnSpc>
              <a:spcBef>
                <a:spcPts val="800"/>
              </a:spcBef>
              <a:spcAft>
                <a:spcPts val="0"/>
              </a:spcAft>
              <a:buClr>
                <a:schemeClr val="dk1"/>
              </a:buClr>
              <a:buSzPts val="1600"/>
              <a:buFont typeface="Calibri"/>
              <a:buNone/>
            </a:pPr>
            <a:r>
              <a:rPr lang="sv-SE" sz="1600" b="0" i="0" u="none" strike="noStrike" cap="none" dirty="0">
                <a:solidFill>
                  <a:schemeClr val="dk1"/>
                </a:solidFill>
                <a:latin typeface="Calibri"/>
                <a:ea typeface="Calibri"/>
                <a:cs typeface="Calibri"/>
                <a:sym typeface="Calibri"/>
              </a:rPr>
              <a:t>Parövningar och övningar med den egna </a:t>
            </a:r>
            <a:br>
              <a:rPr lang="sv-SE" sz="1600" b="0" i="0" u="none" strike="noStrike" cap="none" dirty="0">
                <a:solidFill>
                  <a:schemeClr val="dk1"/>
                </a:solidFill>
                <a:latin typeface="Calibri"/>
                <a:ea typeface="Calibri"/>
                <a:cs typeface="Calibri"/>
                <a:sym typeface="Calibri"/>
              </a:rPr>
            </a:br>
            <a:r>
              <a:rPr lang="sv-SE" sz="1600" b="0" i="0" u="none" strike="noStrike" cap="none" dirty="0">
                <a:solidFill>
                  <a:schemeClr val="dk1"/>
                </a:solidFill>
                <a:latin typeface="Calibri"/>
                <a:ea typeface="Calibri"/>
                <a:cs typeface="Calibri"/>
                <a:sym typeface="Calibri"/>
              </a:rPr>
              <a:t>kroppen som belastning.</a:t>
            </a:r>
            <a:endParaRPr sz="900" b="0" i="0" u="none" strike="noStrike" cap="none" dirty="0">
              <a:solidFill>
                <a:schemeClr val="dk1"/>
              </a:solidFill>
              <a:latin typeface="Calibri"/>
              <a:ea typeface="Calibri"/>
              <a:cs typeface="Calibri"/>
              <a:sym typeface="Calibri"/>
            </a:endParaRPr>
          </a:p>
        </p:txBody>
      </p:sp>
      <p:sp>
        <p:nvSpPr>
          <p:cNvPr id="604" name="Google Shape;604;p65"/>
          <p:cNvSpPr txBox="1"/>
          <p:nvPr/>
        </p:nvSpPr>
        <p:spPr>
          <a:xfrm>
            <a:off x="6660681" y="3775171"/>
            <a:ext cx="5390147" cy="3028737"/>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reflekterar över vad han/hon lärt sig i samband med träning och match.</a:t>
            </a:r>
            <a:endParaRPr sz="1600" b="0" i="0" u="none" strike="noStrike" cap="none"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fortsätter att vara spelbar även i motgång.</a:t>
            </a:r>
            <a:endParaRPr dirty="0"/>
          </a:p>
          <a:p>
            <a:pPr marL="0" marR="0" lvl="0" indent="0" rtl="0">
              <a:lnSpc>
                <a:spcPct val="100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en spelare berömmer lagkamrater som är spelbara.</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a:spcBef>
                <a:spcPts val="800"/>
              </a:spcBef>
              <a:spcAft>
                <a:spcPts val="0"/>
              </a:spcAft>
              <a:buClr>
                <a:schemeClr val="dk1"/>
              </a:buClr>
              <a:buSzPts val="1200"/>
            </a:pPr>
            <a:r>
              <a:rPr lang="sv-SE" sz="1600" u="sng" kern="0" dirty="0">
                <a:solidFill>
                  <a:srgbClr val="0000FF"/>
                </a:solidFill>
                <a:ea typeface="Calibri" panose="020F0502020204030204" pitchFamily="34" charset="0"/>
                <a:hlinkClick r:id="rId3">
                  <a:extLst>
                    <a:ext uri="{A12FA001-AC4F-418D-AE19-62706E023703}">
                      <ahyp:hlinkClr xmlns:ahyp="http://schemas.microsoft.com/office/drawing/2018/hyperlinkcolor" val="tx"/>
                    </a:ext>
                  </a:extLst>
                </a:hlinkClick>
              </a:rPr>
              <a:t>https://utbildning.sisuforlag.se/fotboll/tranare/spelarutbildning/fotbollspsykologi/</a:t>
            </a:r>
            <a:r>
              <a:rPr lang="sv-SE" sz="1600" u="sng" kern="0" dirty="0">
                <a:solidFill>
                  <a:srgbClr val="0000FF"/>
                </a:solidFill>
                <a:ea typeface="Calibri" panose="020F0502020204030204" pitchFamily="34" charset="0"/>
              </a:rPr>
              <a:t> </a:t>
            </a:r>
            <a:endParaRPr lang="sv-SE" sz="1600" u="sng" kern="0" dirty="0">
              <a:solidFill>
                <a:srgbClr val="0000FF"/>
              </a:solidFill>
              <a:ea typeface="Calibri" panose="020F0502020204030204" pitchFamily="34" charset="0"/>
              <a:sym typeface="Calibri"/>
            </a:endParaRPr>
          </a:p>
          <a:p>
            <a:pPr marL="0" marR="0" lvl="0" indent="0" rtl="0">
              <a:lnSpc>
                <a:spcPct val="100000"/>
              </a:lnSpc>
              <a:spcBef>
                <a:spcPts val="800"/>
              </a:spcBef>
              <a:spcAft>
                <a:spcPts val="0"/>
              </a:spcAft>
              <a:buClr>
                <a:schemeClr val="dk1"/>
              </a:buClr>
              <a:buSzPts val="1600"/>
              <a:buFont typeface="Calibri"/>
              <a:buNone/>
            </a:pPr>
            <a:endParaRPr sz="900" b="0" i="0" u="none" strike="noStrike" cap="none" dirty="0">
              <a:solidFill>
                <a:schemeClr val="dk1"/>
              </a:solidFill>
              <a:latin typeface="Calibri"/>
              <a:ea typeface="Calibri"/>
              <a:cs typeface="Calibri"/>
              <a:sym typeface="Calibri"/>
            </a:endParaRPr>
          </a:p>
        </p:txBody>
      </p:sp>
      <p:graphicFrame>
        <p:nvGraphicFramePr>
          <p:cNvPr id="606" name="Google Shape;606;p65"/>
          <p:cNvGraphicFramePr/>
          <p:nvPr>
            <p:extLst>
              <p:ext uri="{D42A27DB-BD31-4B8C-83A1-F6EECF244321}">
                <p14:modId xmlns:p14="http://schemas.microsoft.com/office/powerpoint/2010/main" val="4240888510"/>
              </p:ext>
            </p:extLst>
          </p:nvPr>
        </p:nvGraphicFramePr>
        <p:xfrm>
          <a:off x="333375" y="6132512"/>
          <a:ext cx="2995612" cy="492800"/>
        </p:xfrm>
        <a:graphic>
          <a:graphicData uri="http://schemas.openxmlformats.org/drawingml/2006/table">
            <a:tbl>
              <a:tblPr>
                <a:noFill/>
              </a:tblPr>
              <a:tblGrid>
                <a:gridCol w="2995612">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07" name="Google Shape;607;p65"/>
          <p:cNvGraphicFramePr/>
          <p:nvPr>
            <p:extLst>
              <p:ext uri="{D42A27DB-BD31-4B8C-83A1-F6EECF244321}">
                <p14:modId xmlns:p14="http://schemas.microsoft.com/office/powerpoint/2010/main" val="1315577255"/>
              </p:ext>
            </p:extLst>
          </p:nvPr>
        </p:nvGraphicFramePr>
        <p:xfrm>
          <a:off x="3551237" y="6132512"/>
          <a:ext cx="3009900" cy="67150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873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a:t>
                      </a:r>
                      <a:r>
                        <a:rPr lang="sv-SE" sz="1100" b="0" i="0" u="none" dirty="0" err="1">
                          <a:solidFill>
                            <a:schemeClr val="dk1"/>
                          </a:solidFill>
                          <a:latin typeface="Calibri"/>
                          <a:ea typeface="Calibri"/>
                          <a:cs typeface="Calibri"/>
                          <a:sym typeface="Calibri"/>
                        </a:rPr>
                        <a:t>Palming</a:t>
                      </a:r>
                      <a:r>
                        <a:rPr lang="sv-SE" sz="1100" b="0" i="0" u="none" dirty="0">
                          <a:solidFill>
                            <a:schemeClr val="dk1"/>
                          </a:solidFill>
                          <a:latin typeface="Calibri"/>
                          <a:ea typeface="Calibri"/>
                          <a:cs typeface="Calibri"/>
                          <a:sym typeface="Calibri"/>
                        </a:rPr>
                        <a:t> –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Kasta sig – Bryta djupledspassning </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08" name="Google Shape;608;p65"/>
          <p:cNvSpPr txBox="1"/>
          <p:nvPr/>
        </p:nvSpPr>
        <p:spPr>
          <a:xfrm>
            <a:off x="322262" y="1981200"/>
            <a:ext cx="1484312" cy="77787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speluppbyggnaden ska vi</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-Uppfylla grundförutsättningarna</a:t>
            </a:r>
            <a:endParaRPr/>
          </a:p>
        </p:txBody>
      </p:sp>
      <p:sp>
        <p:nvSpPr>
          <p:cNvPr id="609" name="Google Shape;609;p65"/>
          <p:cNvSpPr txBox="1"/>
          <p:nvPr/>
        </p:nvSpPr>
        <p:spPr>
          <a:xfrm>
            <a:off x="1846262" y="1981200"/>
            <a:ext cx="1482725" cy="77787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kontringar ska vi snabbt</a:t>
            </a:r>
            <a:br>
              <a:rPr lang="sv-SE" sz="11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-Erbjuda speldjup framåt/bakåt</a:t>
            </a:r>
            <a:endParaRPr/>
          </a:p>
        </p:txBody>
      </p:sp>
      <p:sp>
        <p:nvSpPr>
          <p:cNvPr id="610" name="Google Shape;610;p65"/>
          <p:cNvSpPr txBox="1"/>
          <p:nvPr/>
        </p:nvSpPr>
        <p:spPr>
          <a:xfrm>
            <a:off x="322262" y="2797175"/>
            <a:ext cx="3006725" cy="47942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komma till avslut och göra mål ska vi </a:t>
            </a:r>
            <a:br>
              <a:rPr lang="sv-SE" sz="1200" b="0" i="0" u="none">
                <a:solidFill>
                  <a:schemeClr val="dk1"/>
                </a:solidFill>
                <a:latin typeface="Calibri"/>
                <a:ea typeface="Calibri"/>
                <a:cs typeface="Calibri"/>
                <a:sym typeface="Calibri"/>
              </a:rPr>
            </a:br>
            <a:r>
              <a:rPr lang="sv-SE" sz="1200" b="0" i="0" u="none">
                <a:solidFill>
                  <a:schemeClr val="dk1"/>
                </a:solidFill>
                <a:latin typeface="Calibri"/>
                <a:ea typeface="Calibri"/>
                <a:cs typeface="Calibri"/>
                <a:sym typeface="Calibri"/>
              </a:rPr>
              <a:t>-</a:t>
            </a:r>
            <a:r>
              <a:rPr lang="sv-SE" sz="900" b="0" i="0" u="none">
                <a:solidFill>
                  <a:schemeClr val="dk1"/>
                </a:solidFill>
                <a:latin typeface="Calibri"/>
                <a:ea typeface="Calibri"/>
                <a:cs typeface="Calibri"/>
                <a:sym typeface="Calibri"/>
              </a:rPr>
              <a:t>Ha de flesta av avsluten i straffområdet.</a:t>
            </a:r>
            <a:endParaRPr/>
          </a:p>
        </p:txBody>
      </p:sp>
      <p:sp>
        <p:nvSpPr>
          <p:cNvPr id="611" name="Google Shape;611;p65"/>
          <p:cNvSpPr txBox="1"/>
          <p:nvPr/>
        </p:nvSpPr>
        <p:spPr>
          <a:xfrm>
            <a:off x="3573462" y="1955800"/>
            <a:ext cx="1484312" cy="817562"/>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återerövringen ska vi snabbt</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-Pressa bollhållaren</a:t>
            </a:r>
            <a:endParaRPr/>
          </a:p>
          <a:p>
            <a:pPr marL="0" marR="0" lvl="0" indent="0" algn="l" rtl="0">
              <a:lnSpc>
                <a:spcPct val="100000"/>
              </a:lnSpc>
              <a:spcBef>
                <a:spcPts val="800"/>
              </a:spcBef>
              <a:spcAft>
                <a:spcPts val="0"/>
              </a:spcAft>
              <a:buNone/>
            </a:pPr>
            <a:endParaRPr sz="900" b="0" i="0" u="none">
              <a:solidFill>
                <a:schemeClr val="dk1"/>
              </a:solidFill>
              <a:latin typeface="Calibri"/>
              <a:ea typeface="Calibri"/>
              <a:cs typeface="Calibri"/>
              <a:sym typeface="Calibri"/>
            </a:endParaRPr>
          </a:p>
        </p:txBody>
      </p:sp>
      <p:sp>
        <p:nvSpPr>
          <p:cNvPr id="612" name="Google Shape;612;p65"/>
          <p:cNvSpPr txBox="1"/>
          <p:nvPr/>
        </p:nvSpPr>
        <p:spPr>
          <a:xfrm>
            <a:off x="5097462" y="1947862"/>
            <a:ext cx="1484312" cy="8270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förhindrandade av speluppbyggnaden ska vi</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-Samla laget i lagdelar</a:t>
            </a:r>
            <a:endParaRPr/>
          </a:p>
        </p:txBody>
      </p:sp>
      <p:sp>
        <p:nvSpPr>
          <p:cNvPr id="613" name="Google Shape;613;p65"/>
          <p:cNvSpPr txBox="1"/>
          <p:nvPr/>
        </p:nvSpPr>
        <p:spPr>
          <a:xfrm>
            <a:off x="3554412" y="2808287"/>
            <a:ext cx="3006725" cy="47783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förhindra och rädda avslut ska vi</a:t>
            </a:r>
            <a:br>
              <a:rPr lang="sv-SE" sz="1200" b="0" i="0" u="none">
                <a:solidFill>
                  <a:schemeClr val="dk1"/>
                </a:solidFill>
                <a:latin typeface="Calibri"/>
                <a:ea typeface="Calibri"/>
                <a:cs typeface="Calibri"/>
                <a:sym typeface="Calibri"/>
              </a:rPr>
            </a:br>
            <a:r>
              <a:rPr lang="sv-SE" sz="1200" b="0" i="0" u="none">
                <a:solidFill>
                  <a:schemeClr val="dk1"/>
                </a:solidFill>
                <a:latin typeface="Calibri"/>
                <a:ea typeface="Calibri"/>
                <a:cs typeface="Calibri"/>
                <a:sym typeface="Calibri"/>
              </a:rPr>
              <a:t>-</a:t>
            </a:r>
            <a:r>
              <a:rPr lang="sv-SE" sz="900" b="0" i="0" u="none">
                <a:solidFill>
                  <a:schemeClr val="dk1"/>
                </a:solidFill>
                <a:latin typeface="Calibri"/>
                <a:ea typeface="Calibri"/>
                <a:cs typeface="Calibri"/>
                <a:sym typeface="Calibri"/>
              </a:rPr>
              <a:t>Förhindra avslut i straffområdet.</a:t>
            </a:r>
            <a:endParaRPr/>
          </a:p>
        </p:txBody>
      </p:sp>
      <p:sp>
        <p:nvSpPr>
          <p:cNvPr id="2" name="textruta 1">
            <a:extLst>
              <a:ext uri="{FF2B5EF4-FFF2-40B4-BE49-F238E27FC236}">
                <a16:creationId xmlns:a16="http://schemas.microsoft.com/office/drawing/2014/main" id="{13EF049E-22B4-E9E6-76D4-41DB3E839703}"/>
              </a:ext>
            </a:extLst>
          </p:cNvPr>
          <p:cNvSpPr txBox="1"/>
          <p:nvPr/>
        </p:nvSpPr>
        <p:spPr>
          <a:xfrm>
            <a:off x="7894942" y="1375031"/>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3" name="textruta 2">
            <a:extLst>
              <a:ext uri="{FF2B5EF4-FFF2-40B4-BE49-F238E27FC236}">
                <a16:creationId xmlns:a16="http://schemas.microsoft.com/office/drawing/2014/main" id="{7DFFA236-9228-F89A-5454-38BF0A2DFCE4}"/>
              </a:ext>
            </a:extLst>
          </p:cNvPr>
          <p:cNvSpPr txBox="1"/>
          <p:nvPr/>
        </p:nvSpPr>
        <p:spPr>
          <a:xfrm>
            <a:off x="7894942" y="3286124"/>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
        <p:nvSpPr>
          <p:cNvPr id="4" name="Rubrik 1">
            <a:extLst>
              <a:ext uri="{FF2B5EF4-FFF2-40B4-BE49-F238E27FC236}">
                <a16:creationId xmlns:a16="http://schemas.microsoft.com/office/drawing/2014/main" id="{980D712E-87E0-8110-F427-08A97FF34236}"/>
              </a:ext>
            </a:extLst>
          </p:cNvPr>
          <p:cNvSpPr txBox="1">
            <a:spLocks/>
          </p:cNvSpPr>
          <p:nvPr/>
        </p:nvSpPr>
        <p:spPr>
          <a:xfrm>
            <a:off x="331787" y="518577"/>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7 mot 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4"/>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600"/>
              <a:buFont typeface="Calibri"/>
              <a:buNone/>
            </a:pPr>
            <a:r>
              <a:rPr lang="sv-SE" dirty="0">
                <a:solidFill>
                  <a:schemeClr val="dk1"/>
                </a:solidFill>
                <a:latin typeface="Calibri"/>
                <a:cs typeface="Calibri"/>
                <a:sym typeface="Calibri"/>
              </a:rPr>
              <a:t>Övningar 7 mot 7</a:t>
            </a:r>
            <a:endParaRPr dirty="0"/>
          </a:p>
        </p:txBody>
      </p:sp>
      <p:sp>
        <p:nvSpPr>
          <p:cNvPr id="580" name="Google Shape;580;p64"/>
          <p:cNvSpPr txBox="1"/>
          <p:nvPr/>
        </p:nvSpPr>
        <p:spPr>
          <a:xfrm>
            <a:off x="784225" y="2426972"/>
            <a:ext cx="530565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000" b="1" dirty="0">
                <a:solidFill>
                  <a:schemeClr val="dk1"/>
                </a:solidFill>
                <a:cs typeface="Calibri" panose="020F0502020204030204" pitchFamily="34" charset="0"/>
                <a:sym typeface="Calibri"/>
              </a:rPr>
              <a:t>Hitta övningar och lekar på Svenska FFs fotbollsportal. </a:t>
            </a:r>
          </a:p>
          <a:p>
            <a:pPr marL="0" marR="0" lvl="0" indent="0" algn="l" rtl="0">
              <a:lnSpc>
                <a:spcPct val="100000"/>
              </a:lnSpc>
              <a:spcBef>
                <a:spcPts val="0"/>
              </a:spcBef>
              <a:spcAft>
                <a:spcPts val="0"/>
              </a:spcAft>
              <a:buClr>
                <a:schemeClr val="dk1"/>
              </a:buClr>
              <a:buSzPts val="2000"/>
              <a:buFont typeface="Calibri"/>
              <a:buNone/>
            </a:pPr>
            <a:r>
              <a:rPr lang="sv-SE" sz="2000" b="1" dirty="0">
                <a:solidFill>
                  <a:srgbClr val="7F7F7F"/>
                </a:solidFill>
                <a:latin typeface="Calibri"/>
                <a:cs typeface="Calibri"/>
                <a:sym typeface="Arial"/>
              </a:rPr>
              <a:t>Scanna QR-koden.</a:t>
            </a:r>
            <a:br>
              <a:rPr lang="sv-SE" sz="2000" b="1" dirty="0">
                <a:solidFill>
                  <a:schemeClr val="dk1"/>
                </a:solidFill>
                <a:cs typeface="Calibri" panose="020F0502020204030204" pitchFamily="34" charset="0"/>
                <a:sym typeface="Calibri"/>
              </a:rPr>
            </a:br>
            <a:endParaRPr sz="2000" b="1" dirty="0">
              <a:solidFill>
                <a:schemeClr val="dk1"/>
              </a:solidFill>
              <a:cs typeface="Calibri" panose="020F0502020204030204" pitchFamily="34" charset="0"/>
            </a:endParaRPr>
          </a:p>
        </p:txBody>
      </p:sp>
      <p:pic>
        <p:nvPicPr>
          <p:cNvPr id="581" name="Google Shape;581;p64"/>
          <p:cNvPicPr preferRelativeResize="0"/>
          <p:nvPr/>
        </p:nvPicPr>
        <p:blipFill rotWithShape="1">
          <a:blip r:embed="rId3">
            <a:alphaModFix/>
          </a:blip>
          <a:srcRect/>
          <a:stretch/>
        </p:blipFill>
        <p:spPr>
          <a:xfrm>
            <a:off x="7979351" y="965499"/>
            <a:ext cx="1647825" cy="5569743"/>
          </a:xfrm>
          <a:prstGeom prst="rect">
            <a:avLst/>
          </a:prstGeom>
          <a:noFill/>
          <a:ln>
            <a:noFill/>
          </a:ln>
        </p:spPr>
      </p:pic>
      <p:pic>
        <p:nvPicPr>
          <p:cNvPr id="3" name="Bildobjekt 2">
            <a:hlinkClick r:id="rId4"/>
            <a:extLst>
              <a:ext uri="{FF2B5EF4-FFF2-40B4-BE49-F238E27FC236}">
                <a16:creationId xmlns:a16="http://schemas.microsoft.com/office/drawing/2014/main" id="{6FE1FAA8-8945-6883-DFE3-A416060A1BC6}"/>
              </a:ext>
            </a:extLst>
          </p:cNvPr>
          <p:cNvPicPr>
            <a:picLocks noChangeAspect="1"/>
          </p:cNvPicPr>
          <p:nvPr/>
        </p:nvPicPr>
        <p:blipFill>
          <a:blip r:embed="rId5"/>
          <a:stretch>
            <a:fillRect/>
          </a:stretch>
        </p:blipFill>
        <p:spPr>
          <a:xfrm>
            <a:off x="5601168" y="2426972"/>
            <a:ext cx="1245539" cy="1244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84837-6944-1516-130D-6894A1AEFC96}"/>
            </a:ext>
          </a:extLst>
        </p:cNvPr>
        <p:cNvGrpSpPr/>
        <p:nvPr/>
      </p:nvGrpSpPr>
      <p:grpSpPr>
        <a:xfrm>
          <a:off x="0" y="0"/>
          <a:ext cx="0" cy="0"/>
          <a:chOff x="0" y="0"/>
          <a:chExt cx="0" cy="0"/>
        </a:xfrm>
      </p:grpSpPr>
      <p:pic>
        <p:nvPicPr>
          <p:cNvPr id="7" name="Bildobjekt 6" descr="En bild som visar text, Teckensnitt, skärmbild, Electric blue&#10;&#10;Automatiskt genererad beskrivning">
            <a:extLst>
              <a:ext uri="{FF2B5EF4-FFF2-40B4-BE49-F238E27FC236}">
                <a16:creationId xmlns:a16="http://schemas.microsoft.com/office/drawing/2014/main" id="{0E007B2F-9698-811F-4787-F5A4F3B4B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5" y="1766031"/>
            <a:ext cx="7772400" cy="2137410"/>
          </a:xfrm>
          <a:prstGeom prst="rect">
            <a:avLst/>
          </a:prstGeom>
        </p:spPr>
      </p:pic>
      <p:sp>
        <p:nvSpPr>
          <p:cNvPr id="2" name="Rubrik 1">
            <a:extLst>
              <a:ext uri="{FF2B5EF4-FFF2-40B4-BE49-F238E27FC236}">
                <a16:creationId xmlns:a16="http://schemas.microsoft.com/office/drawing/2014/main" id="{31B87A33-A124-E921-94C6-FBBBBE7FA419}"/>
              </a:ext>
            </a:extLst>
          </p:cNvPr>
          <p:cNvSpPr>
            <a:spLocks noGrp="1"/>
          </p:cNvSpPr>
          <p:nvPr>
            <p:ph type="title"/>
          </p:nvPr>
        </p:nvSpPr>
        <p:spPr/>
        <p:txBody>
          <a:bodyPr/>
          <a:lstStyle/>
          <a:p>
            <a:r>
              <a:rPr lang="sv-SE" dirty="0"/>
              <a:t>7. Spelformen 9 mot 9, 13-14 år</a:t>
            </a:r>
          </a:p>
        </p:txBody>
      </p:sp>
      <p:sp>
        <p:nvSpPr>
          <p:cNvPr id="3" name="Platshållare för innehåll 2">
            <a:extLst>
              <a:ext uri="{FF2B5EF4-FFF2-40B4-BE49-F238E27FC236}">
                <a16:creationId xmlns:a16="http://schemas.microsoft.com/office/drawing/2014/main" id="{76192758-CCBE-CEF6-1BD2-0D4AF2639153}"/>
              </a:ext>
            </a:extLst>
          </p:cNvPr>
          <p:cNvSpPr>
            <a:spLocks noGrp="1"/>
          </p:cNvSpPr>
          <p:nvPr>
            <p:ph sz="quarter" idx="13"/>
          </p:nvPr>
        </p:nvSpPr>
        <p:spPr>
          <a:xfrm>
            <a:off x="784225" y="3753446"/>
            <a:ext cx="10242000" cy="2916862"/>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3">
                  <a:extLst>
                    <a:ext uri="{A12FA001-AC4F-418D-AE19-62706E023703}">
                      <ahyp:hlinkClr xmlns:ahyp="http://schemas.microsoft.com/office/drawing/2018/hyperlinkcolor" val="tx"/>
                    </a:ext>
                  </a:extLst>
                </a:hlinkClick>
              </a:rPr>
              <a:t>Fakta</a:t>
            </a:r>
            <a:r>
              <a:rPr lang="sv-SE" dirty="0"/>
              <a:t> om spelformen 9 mot 9</a:t>
            </a:r>
          </a:p>
          <a:p>
            <a:r>
              <a:rPr lang="sv-SE" dirty="0">
                <a:solidFill>
                  <a:srgbClr val="0070C0"/>
                </a:solidFill>
                <a:hlinkClick r:id="rId4">
                  <a:extLst>
                    <a:ext uri="{A12FA001-AC4F-418D-AE19-62706E023703}">
                      <ahyp:hlinkClr xmlns:ahyp="http://schemas.microsoft.com/office/drawing/2018/hyperlinkcolor" val="tx"/>
                    </a:ext>
                  </a:extLst>
                </a:hlinkClick>
              </a:rPr>
              <a:t>Träning</a:t>
            </a:r>
            <a:r>
              <a:rPr lang="sv-SE" dirty="0"/>
              <a:t> i spelformen 9 mot 9</a:t>
            </a:r>
          </a:p>
          <a:p>
            <a:r>
              <a:rPr lang="sv-SE" dirty="0">
                <a:solidFill>
                  <a:srgbClr val="0070C0"/>
                </a:solidFill>
                <a:hlinkClick r:id="rId5">
                  <a:extLst>
                    <a:ext uri="{A12FA001-AC4F-418D-AE19-62706E023703}">
                      <ahyp:hlinkClr xmlns:ahyp="http://schemas.microsoft.com/office/drawing/2018/hyperlinkcolor" val="tx"/>
                    </a:ext>
                  </a:extLst>
                </a:hlinkClick>
              </a:rPr>
              <a:t>Match</a:t>
            </a:r>
            <a:r>
              <a:rPr lang="sv-SE" dirty="0"/>
              <a:t> i spelformen 9 mot 9</a:t>
            </a:r>
          </a:p>
          <a:p>
            <a:r>
              <a:rPr lang="sv-SE" dirty="0"/>
              <a:t>Beskrivning om </a:t>
            </a:r>
            <a:r>
              <a:rPr lang="sv-SE" dirty="0">
                <a:solidFill>
                  <a:srgbClr val="0070C0"/>
                </a:solidFill>
                <a:hlinkClick r:id="rId6">
                  <a:extLst>
                    <a:ext uri="{A12FA001-AC4F-418D-AE19-62706E023703}">
                      <ahyp:hlinkClr xmlns:ahyp="http://schemas.microsoft.com/office/drawing/2018/hyperlinkcolor" val="tx"/>
                    </a:ext>
                  </a:extLst>
                </a:hlinkClick>
              </a:rPr>
              <a:t>spelet</a:t>
            </a:r>
            <a:r>
              <a:rPr lang="sv-SE" dirty="0"/>
              <a:t> i spelformen 9 mot 9</a:t>
            </a:r>
          </a:p>
          <a:p>
            <a:r>
              <a:rPr lang="sv-SE" dirty="0">
                <a:solidFill>
                  <a:srgbClr val="0070C0"/>
                </a:solidFill>
                <a:hlinkClick r:id="rId7">
                  <a:extLst>
                    <a:ext uri="{A12FA001-AC4F-418D-AE19-62706E023703}">
                      <ahyp:hlinkClr xmlns:ahyp="http://schemas.microsoft.com/office/drawing/2018/hyperlinkcolor" val="tx"/>
                    </a:ext>
                  </a:extLst>
                </a:hlinkClick>
              </a:rPr>
              <a:t>Planera</a:t>
            </a:r>
            <a:r>
              <a:rPr lang="sv-SE" dirty="0"/>
              <a:t> i spelformen 9 mot 9</a:t>
            </a:r>
          </a:p>
          <a:p>
            <a:r>
              <a:rPr lang="sv-SE" dirty="0">
                <a:solidFill>
                  <a:srgbClr val="0070C0"/>
                </a:solidFill>
                <a:hlinkClick r:id="rId8">
                  <a:extLst>
                    <a:ext uri="{A12FA001-AC4F-418D-AE19-62706E023703}">
                      <ahyp:hlinkClr xmlns:ahyp="http://schemas.microsoft.com/office/drawing/2018/hyperlinkcolor" val="tx"/>
                    </a:ext>
                  </a:extLst>
                </a:hlinkClick>
              </a:rPr>
              <a:t>Regler</a:t>
            </a:r>
            <a:r>
              <a:rPr lang="sv-SE" dirty="0"/>
              <a:t> i spelformen 9 mot 9</a:t>
            </a:r>
          </a:p>
          <a:p>
            <a:pPr marL="0" indent="0">
              <a:buNone/>
            </a:pPr>
            <a:r>
              <a:rPr lang="sv-SE" dirty="0"/>
              <a:t>Se även: </a:t>
            </a:r>
            <a:r>
              <a:rPr lang="sv-SE" u="sng" dirty="0">
                <a:solidFill>
                  <a:srgbClr val="0070C0"/>
                </a:solidFill>
                <a:hlinkClick r:id="rId9">
                  <a:extLst>
                    <a:ext uri="{A12FA001-AC4F-418D-AE19-62706E023703}">
                      <ahyp:hlinkClr xmlns:ahyp="http://schemas.microsoft.com/office/drawing/2018/hyperlinkcolor" val="tx"/>
                    </a:ext>
                  </a:extLst>
                </a:hlinkClick>
              </a:rPr>
              <a:t>Fotbollens nationella spelformer - Förening och aktiva (svenskfotboll.se)</a:t>
            </a:r>
            <a:endParaRPr lang="sv-SE" b="1" dirty="0"/>
          </a:p>
          <a:p>
            <a:endParaRPr lang="sv-SE" b="1" dirty="0"/>
          </a:p>
          <a:p>
            <a:endParaRPr lang="sv-SE" b="1" dirty="0"/>
          </a:p>
          <a:p>
            <a:endParaRPr lang="sv-SE" b="1" dirty="0"/>
          </a:p>
          <a:p>
            <a:endParaRPr lang="sv-SE" dirty="0"/>
          </a:p>
        </p:txBody>
      </p:sp>
    </p:spTree>
    <p:extLst>
      <p:ext uri="{BB962C8B-B14F-4D97-AF65-F5344CB8AC3E}">
        <p14:creationId xmlns:p14="http://schemas.microsoft.com/office/powerpoint/2010/main" val="189340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A9F2D-CB9B-5A3B-241A-830555F1276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DBCE69C-7516-98AC-81B1-1B2F44A9E85B}"/>
              </a:ext>
            </a:extLst>
          </p:cNvPr>
          <p:cNvSpPr>
            <a:spLocks noGrp="1"/>
          </p:cNvSpPr>
          <p:nvPr>
            <p:ph type="title"/>
          </p:nvPr>
        </p:nvSpPr>
        <p:spPr/>
        <p:txBody>
          <a:bodyPr/>
          <a:lstStyle/>
          <a:p>
            <a:r>
              <a:rPr lang="sv-SE" dirty="0"/>
              <a:t>Spelet 9 mot 9</a:t>
            </a:r>
          </a:p>
        </p:txBody>
      </p:sp>
      <p:pic>
        <p:nvPicPr>
          <p:cNvPr id="6" name="Bildobjekt 5" descr="En bild som visar text, skärmbild, Teckensnitt, design&#10;&#10;Automatiskt genererad beskrivning">
            <a:extLst>
              <a:ext uri="{FF2B5EF4-FFF2-40B4-BE49-F238E27FC236}">
                <a16:creationId xmlns:a16="http://schemas.microsoft.com/office/drawing/2014/main" id="{964440EB-24CF-6132-4300-D070330C5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118" y="1943735"/>
            <a:ext cx="8499764" cy="4321913"/>
          </a:xfrm>
          <a:prstGeom prst="rect">
            <a:avLst/>
          </a:prstGeom>
        </p:spPr>
      </p:pic>
    </p:spTree>
    <p:extLst>
      <p:ext uri="{BB962C8B-B14F-4D97-AF65-F5344CB8AC3E}">
        <p14:creationId xmlns:p14="http://schemas.microsoft.com/office/powerpoint/2010/main" val="313128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FAC3-D95C-9F0E-8A6C-38B154CF59F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EA9E7ED9-DCB9-97A5-C318-AA228BAB59A1}"/>
              </a:ext>
            </a:extLst>
          </p:cNvPr>
          <p:cNvSpPr>
            <a:spLocks noGrp="1"/>
          </p:cNvSpPr>
          <p:nvPr>
            <p:ph type="ctrTitle"/>
          </p:nvPr>
        </p:nvSpPr>
        <p:spPr>
          <a:xfrm>
            <a:off x="784225" y="1173163"/>
            <a:ext cx="6175375" cy="769937"/>
          </a:xfrm>
        </p:spPr>
        <p:txBody>
          <a:bodyPr/>
          <a:lstStyle/>
          <a:p>
            <a:pPr fontAlgn="auto">
              <a:spcAft>
                <a:spcPts val="0"/>
              </a:spcAft>
              <a:defRPr/>
            </a:pPr>
            <a:r>
              <a:rPr lang="sv-SE" dirty="0"/>
              <a:t>Innehållsförteckning</a:t>
            </a:r>
          </a:p>
        </p:txBody>
      </p:sp>
      <p:sp>
        <p:nvSpPr>
          <p:cNvPr id="13315" name="Platshållare för text 4">
            <a:extLst>
              <a:ext uri="{FF2B5EF4-FFF2-40B4-BE49-F238E27FC236}">
                <a16:creationId xmlns:a16="http://schemas.microsoft.com/office/drawing/2014/main" id="{A7F16575-7CC0-9270-60C6-4648CF84120C}"/>
              </a:ext>
            </a:extLst>
          </p:cNvPr>
          <p:cNvSpPr>
            <a:spLocks noGrp="1" noChangeArrowheads="1"/>
          </p:cNvSpPr>
          <p:nvPr>
            <p:ph type="body" sz="quarter" idx="13"/>
          </p:nvPr>
        </p:nvSpPr>
        <p:spPr bwMode="auto">
          <a:xfrm>
            <a:off x="784225" y="2103120"/>
            <a:ext cx="6175375" cy="4361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mj-lt"/>
              <a:buAutoNum type="arabicPeriod"/>
            </a:pPr>
            <a:r>
              <a:rPr lang="sv-SE" sz="1800" dirty="0">
                <a:solidFill>
                  <a:schemeClr val="dk1"/>
                </a:solidFill>
                <a:latin typeface="Calibri"/>
                <a:ea typeface="Calibri"/>
                <a:cs typeface="Calibri"/>
                <a:sym typeface="Calibri"/>
              </a:rPr>
              <a:t>Bakgrund</a:t>
            </a:r>
            <a:r>
              <a:rPr lang="sv-SE" sz="1800" b="0" i="0" u="none" dirty="0">
                <a:solidFill>
                  <a:schemeClr val="dk1"/>
                </a:solidFill>
                <a:latin typeface="Calibri"/>
                <a:ea typeface="Calibri"/>
                <a:cs typeface="Calibri"/>
                <a:sym typeface="Calibri"/>
              </a:rPr>
              <a:t> och syfte</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Mariebo IK:s vision och värdegrund</a:t>
            </a:r>
          </a:p>
          <a:p>
            <a:pPr marL="342900" indent="-342900">
              <a:buFont typeface="+mj-lt"/>
              <a:buAutoNum type="arabicPeriod"/>
            </a:pPr>
            <a:r>
              <a:rPr lang="sv-SE" sz="1800" dirty="0">
                <a:solidFill>
                  <a:schemeClr val="dk1"/>
                </a:solidFill>
                <a:latin typeface="Calibri"/>
                <a:ea typeface="Calibri"/>
                <a:cs typeface="Calibri"/>
                <a:sym typeface="Calibri"/>
              </a:rPr>
              <a:t>Spelets skeden</a:t>
            </a:r>
            <a:endParaRPr lang="sv-SE" sz="1800" b="0" i="0" u="none"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Spelform 3 mot 3</a:t>
            </a:r>
          </a:p>
          <a:p>
            <a:pPr marL="342900" indent="-342900">
              <a:buFont typeface="+mj-lt"/>
              <a:buAutoNum type="arabicPeriod"/>
            </a:pPr>
            <a:r>
              <a:rPr lang="sv-SE" sz="1800" b="0" i="0" u="none" dirty="0">
                <a:solidFill>
                  <a:schemeClr val="dk1"/>
                </a:solidFill>
                <a:latin typeface="Calibri"/>
                <a:ea typeface="Calibri"/>
                <a:cs typeface="Calibri"/>
                <a:sym typeface="Calibri"/>
              </a:rPr>
              <a:t>Spelform 5 mot 5</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Spelform 7 mot 7</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Spelform 9 mot 9</a:t>
            </a:r>
          </a:p>
          <a:p>
            <a:pPr marL="342900" indent="-342900">
              <a:buFont typeface="+mj-lt"/>
              <a:buAutoNum type="arabicPeriod"/>
            </a:pPr>
            <a:r>
              <a:rPr lang="sv-SE" sz="1800" b="0" i="0" u="none" dirty="0">
                <a:solidFill>
                  <a:schemeClr val="dk1"/>
                </a:solidFill>
                <a:latin typeface="Calibri"/>
                <a:ea typeface="Calibri"/>
                <a:cs typeface="Calibri"/>
                <a:sym typeface="Calibri"/>
              </a:rPr>
              <a:t>Spelform 11 mot 11</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dirty="0"/>
              <a:t>Kort fördjupning</a:t>
            </a:r>
          </a:p>
          <a:p>
            <a:pPr marL="342900" indent="-342900">
              <a:buFont typeface="+mj-lt"/>
              <a:buAutoNum type="arabicPeriod"/>
            </a:pPr>
            <a:r>
              <a:rPr lang="sv-SE" sz="1800" dirty="0">
                <a:sym typeface="Calibri"/>
              </a:rPr>
              <a:t>Framtida revideringar</a:t>
            </a:r>
          </a:p>
          <a:p>
            <a:pPr marL="342900" indent="-342900">
              <a:buFont typeface="+mj-lt"/>
              <a:buAutoNum type="arabicPeriod"/>
            </a:pPr>
            <a:r>
              <a:rPr lang="sv-SE" sz="1800" dirty="0">
                <a:sym typeface="Calibri"/>
              </a:rPr>
              <a:t>Referenslista och vidare läsning</a:t>
            </a:r>
          </a:p>
        </p:txBody>
      </p:sp>
    </p:spTree>
    <p:extLst>
      <p:ext uri="{BB962C8B-B14F-4D97-AF65-F5344CB8AC3E}">
        <p14:creationId xmlns:p14="http://schemas.microsoft.com/office/powerpoint/2010/main" val="228878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graphicFrame>
        <p:nvGraphicFramePr>
          <p:cNvPr id="653" name="Google Shape;653;p70"/>
          <p:cNvGraphicFramePr/>
          <p:nvPr>
            <p:extLst>
              <p:ext uri="{D42A27DB-BD31-4B8C-83A1-F6EECF244321}">
                <p14:modId xmlns:p14="http://schemas.microsoft.com/office/powerpoint/2010/main" val="2931327360"/>
              </p:ext>
            </p:extLst>
          </p:nvPr>
        </p:nvGraphicFramePr>
        <p:xfrm>
          <a:off x="331787" y="3444875"/>
          <a:ext cx="2997200" cy="1697000"/>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79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      Speldjup</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12049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Spelbredd       Spelavstånd</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Positionering      Djupledsspel</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Spelvändning      Uppflyttning             Väggspel               Överlappning</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                            Avledande rörelse</a:t>
                      </a:r>
                      <a:endParaRPr dirty="0"/>
                    </a:p>
                    <a:p>
                      <a:pPr marL="0" marR="0" lvl="0" indent="0" algn="l" rtl="0">
                        <a:spcBef>
                          <a:spcPts val="800"/>
                        </a:spcBef>
                        <a:spcAft>
                          <a:spcPts val="0"/>
                        </a:spcAft>
                        <a:buNone/>
                      </a:pPr>
                      <a:endParaRPr sz="11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656" name="Google Shape;656;p70"/>
          <p:cNvGraphicFramePr/>
          <p:nvPr>
            <p:extLst>
              <p:ext uri="{D42A27DB-BD31-4B8C-83A1-F6EECF244321}">
                <p14:modId xmlns:p14="http://schemas.microsoft.com/office/powerpoint/2010/main" val="2169320536"/>
              </p:ext>
            </p:extLst>
          </p:nvPr>
        </p:nvGraphicFramePr>
        <p:xfrm>
          <a:off x="322262" y="1316037"/>
          <a:ext cx="3009900" cy="63353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175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57" name="Google Shape;657;p70"/>
          <p:cNvGraphicFramePr/>
          <p:nvPr>
            <p:extLst>
              <p:ext uri="{D42A27DB-BD31-4B8C-83A1-F6EECF244321}">
                <p14:modId xmlns:p14="http://schemas.microsoft.com/office/powerpoint/2010/main" val="846137239"/>
              </p:ext>
            </p:extLst>
          </p:nvPr>
        </p:nvGraphicFramePr>
        <p:xfrm>
          <a:off x="3573462" y="1323975"/>
          <a:ext cx="3009900" cy="5778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50825">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270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58" name="Google Shape;658;p70"/>
          <p:cNvSpPr/>
          <p:nvPr/>
        </p:nvSpPr>
        <p:spPr>
          <a:xfrm>
            <a:off x="2845600" y="1315833"/>
            <a:ext cx="1215224" cy="341651"/>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a:solidFill>
                  <a:schemeClr val="dk1"/>
                </a:solidFill>
                <a:latin typeface="Calibri"/>
                <a:ea typeface="Calibri"/>
                <a:cs typeface="Calibri"/>
                <a:sym typeface="Calibri"/>
              </a:rPr>
              <a:t>Omställningar</a:t>
            </a:r>
            <a:endParaRPr/>
          </a:p>
        </p:txBody>
      </p:sp>
      <p:graphicFrame>
        <p:nvGraphicFramePr>
          <p:cNvPr id="659" name="Google Shape;659;p70"/>
          <p:cNvGraphicFramePr/>
          <p:nvPr>
            <p:extLst>
              <p:ext uri="{D42A27DB-BD31-4B8C-83A1-F6EECF244321}">
                <p14:modId xmlns:p14="http://schemas.microsoft.com/office/powerpoint/2010/main" val="2083697206"/>
              </p:ext>
            </p:extLst>
          </p:nvPr>
        </p:nvGraphicFramePr>
        <p:xfrm>
          <a:off x="3551237" y="3451225"/>
          <a:ext cx="3024175" cy="1161063"/>
        </p:xfrm>
        <a:graphic>
          <a:graphicData uri="http://schemas.openxmlformats.org/drawingml/2006/table">
            <a:tbl>
              <a:tblPr>
                <a:noFill/>
              </a:tblPr>
              <a:tblGrid>
                <a:gridCol w="3024175">
                  <a:extLst>
                    <a:ext uri="{9D8B030D-6E8A-4147-A177-3AD203B41FA5}">
                      <a16:colId xmlns:a16="http://schemas.microsoft.com/office/drawing/2014/main" val="20000"/>
                    </a:ext>
                  </a:extLst>
                </a:gridCol>
              </a:tblGrid>
              <a:tr h="2460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4873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Försvarssida – Täckning</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Uppflyttning -Nedflyttning</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4270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Centrering –överflyttning - understöd</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660" name="Google Shape;660;p70"/>
          <p:cNvGraphicFramePr/>
          <p:nvPr>
            <p:extLst>
              <p:ext uri="{D42A27DB-BD31-4B8C-83A1-F6EECF244321}">
                <p14:modId xmlns:p14="http://schemas.microsoft.com/office/powerpoint/2010/main" val="1940750434"/>
              </p:ext>
            </p:extLst>
          </p:nvPr>
        </p:nvGraphicFramePr>
        <p:xfrm>
          <a:off x="331787" y="5041900"/>
          <a:ext cx="2997200" cy="103027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7461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Passa- Ta emot bollen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Utmana, finta och dribbla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Nicka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64" name="Google Shape;664;p70"/>
          <p:cNvGraphicFramePr/>
          <p:nvPr>
            <p:extLst>
              <p:ext uri="{D42A27DB-BD31-4B8C-83A1-F6EECF244321}">
                <p14:modId xmlns:p14="http://schemas.microsoft.com/office/powerpoint/2010/main" val="731125865"/>
              </p:ext>
            </p:extLst>
          </p:nvPr>
        </p:nvGraphicFramePr>
        <p:xfrm>
          <a:off x="3551237" y="4895850"/>
          <a:ext cx="3009900" cy="12414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9366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 tackla </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Nicka -blockera</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65" name="Google Shape;665;p70"/>
          <p:cNvSpPr txBox="1"/>
          <p:nvPr/>
        </p:nvSpPr>
        <p:spPr>
          <a:xfrm>
            <a:off x="6699183" y="1684939"/>
            <a:ext cx="5370897" cy="159757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800"/>
              <a:buFont typeface="Calibri"/>
              <a:buNone/>
            </a:pPr>
            <a:r>
              <a:rPr lang="sv-SE" sz="1600" dirty="0">
                <a:solidFill>
                  <a:schemeClr val="dk1"/>
                </a:solidFill>
                <a:latin typeface="Calibri"/>
                <a:cs typeface="Calibri"/>
                <a:sym typeface="Calibri"/>
              </a:rPr>
              <a:t>Koordinationsövningar med och utan boll, stafetter och hinderbanor.</a:t>
            </a:r>
            <a:endParaRPr sz="1600" dirty="0">
              <a:solidFill>
                <a:schemeClr val="dk1"/>
              </a:solidFill>
              <a:latin typeface="Calibri"/>
              <a:cs typeface="Calibri"/>
              <a:sym typeface="Calibri"/>
            </a:endParaRPr>
          </a:p>
          <a:p>
            <a:pPr marL="0" marR="0" lvl="0" indent="0" rtl="0">
              <a:lnSpc>
                <a:spcPct val="107000"/>
              </a:lnSpc>
              <a:spcBef>
                <a:spcPts val="800"/>
              </a:spcBef>
              <a:spcAft>
                <a:spcPts val="0"/>
              </a:spcAft>
              <a:buClr>
                <a:schemeClr val="dk1"/>
              </a:buClr>
              <a:buSzPts val="1800"/>
              <a:buFont typeface="Calibri"/>
              <a:buNone/>
            </a:pPr>
            <a:r>
              <a:rPr lang="sv-SE" sz="1600" dirty="0">
                <a:solidFill>
                  <a:schemeClr val="dk1"/>
                </a:solidFill>
                <a:latin typeface="Calibri"/>
                <a:cs typeface="Calibri"/>
                <a:sym typeface="Calibri"/>
              </a:rPr>
              <a:t>Parövningar och övningar med den egna kroppen som belastning.</a:t>
            </a:r>
            <a:endParaRPr sz="1600" dirty="0">
              <a:solidFill>
                <a:schemeClr val="dk1"/>
              </a:solidFill>
              <a:latin typeface="Calibri"/>
              <a:cs typeface="Calibri"/>
            </a:endParaRPr>
          </a:p>
          <a:p>
            <a:pPr marL="0" marR="0" lvl="0" indent="0" rtl="0">
              <a:lnSpc>
                <a:spcPct val="100000"/>
              </a:lnSpc>
              <a:spcBef>
                <a:spcPts val="800"/>
              </a:spcBef>
              <a:spcAft>
                <a:spcPts val="0"/>
              </a:spcAft>
              <a:buClr>
                <a:schemeClr val="dk1"/>
              </a:buClr>
              <a:buSzPts val="1800"/>
              <a:buFont typeface="Calibri"/>
              <a:buNone/>
            </a:pPr>
            <a:r>
              <a:rPr lang="sv-SE" sz="1600" dirty="0">
                <a:solidFill>
                  <a:schemeClr val="dk1"/>
                </a:solidFill>
                <a:latin typeface="Calibri"/>
                <a:cs typeface="Calibri"/>
                <a:sym typeface="Calibri"/>
              </a:rPr>
              <a:t>Löpningar med hastighets- och riktningsförändringar.</a:t>
            </a:r>
            <a:endParaRPr sz="1600" dirty="0">
              <a:solidFill>
                <a:schemeClr val="dk1"/>
              </a:solidFill>
              <a:latin typeface="Calibri"/>
              <a:cs typeface="Calibri"/>
              <a:sym typeface="Calibri"/>
            </a:endParaRPr>
          </a:p>
        </p:txBody>
      </p:sp>
      <p:sp>
        <p:nvSpPr>
          <p:cNvPr id="667" name="Google Shape;667;p70"/>
          <p:cNvSpPr txBox="1"/>
          <p:nvPr/>
        </p:nvSpPr>
        <p:spPr>
          <a:xfrm>
            <a:off x="6699183" y="3909308"/>
            <a:ext cx="5370897" cy="2756868"/>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a:lnSpc>
                <a:spcPct val="107000"/>
              </a:lnSpc>
              <a:spcBef>
                <a:spcPts val="0"/>
              </a:spcBef>
              <a:spcAft>
                <a:spcPts val="0"/>
              </a:spcAft>
              <a:buClr>
                <a:schemeClr val="dk1"/>
              </a:buClr>
              <a:buSzPts val="1800"/>
            </a:pPr>
            <a:r>
              <a:rPr lang="sv-SE" sz="1600" b="1" dirty="0">
                <a:solidFill>
                  <a:schemeClr val="dk1"/>
                </a:solidFill>
                <a:latin typeface="Calibri"/>
                <a:cs typeface="Calibri"/>
                <a:sym typeface="Calibri"/>
              </a:rPr>
              <a:t>Långsiktig utveckling: </a:t>
            </a:r>
            <a:r>
              <a:rPr lang="sv-SE" sz="1600" dirty="0">
                <a:solidFill>
                  <a:schemeClr val="dk1"/>
                </a:solidFill>
                <a:latin typeface="Calibri"/>
                <a:cs typeface="Calibri"/>
                <a:sym typeface="Calibri"/>
              </a:rPr>
              <a:t>t ex att en spelare sätter upp mål inför träning och match samt utvärderar.</a:t>
            </a:r>
            <a:endParaRPr sz="1600" dirty="0">
              <a:solidFill>
                <a:schemeClr val="dk1"/>
              </a:solidFill>
              <a:latin typeface="Calibri"/>
              <a:cs typeface="Calibri"/>
              <a:sym typeface="Calibri"/>
            </a:endParaRPr>
          </a:p>
          <a:p>
            <a:pPr>
              <a:lnSpc>
                <a:spcPct val="107000"/>
              </a:lnSpc>
              <a:spcBef>
                <a:spcPts val="800"/>
              </a:spcBef>
              <a:spcAft>
                <a:spcPts val="0"/>
              </a:spcAft>
              <a:buClr>
                <a:schemeClr val="dk1"/>
              </a:buClr>
              <a:buSzPts val="1800"/>
            </a:pPr>
            <a:r>
              <a:rPr lang="sv-SE" sz="1600" b="1" dirty="0">
                <a:solidFill>
                  <a:schemeClr val="dk1"/>
                </a:solidFill>
                <a:latin typeface="Calibri"/>
                <a:cs typeface="Calibri"/>
                <a:sym typeface="Calibri"/>
              </a:rPr>
              <a:t>Göra nästa aktion: </a:t>
            </a:r>
            <a:r>
              <a:rPr lang="sv-SE" sz="1600" dirty="0">
                <a:solidFill>
                  <a:schemeClr val="dk1"/>
                </a:solidFill>
                <a:latin typeface="Calibri"/>
                <a:cs typeface="Calibri"/>
                <a:sym typeface="Calibri"/>
              </a:rPr>
              <a:t>t ex att en spelare går in i en nickduell även om han/hon förlorat en nickduell tidigare.</a:t>
            </a:r>
            <a:endParaRPr sz="1600" dirty="0">
              <a:solidFill>
                <a:schemeClr val="dk1"/>
              </a:solidFill>
              <a:latin typeface="Calibri"/>
              <a:cs typeface="Calibri"/>
            </a:endParaRPr>
          </a:p>
          <a:p>
            <a:pPr>
              <a:lnSpc>
                <a:spcPct val="100000"/>
              </a:lnSpc>
              <a:spcBef>
                <a:spcPts val="800"/>
              </a:spcBef>
              <a:spcAft>
                <a:spcPts val="0"/>
              </a:spcAft>
              <a:buClr>
                <a:schemeClr val="dk1"/>
              </a:buClr>
              <a:buSzPts val="1800"/>
            </a:pPr>
            <a:r>
              <a:rPr lang="sv-SE" sz="1600" b="1" dirty="0">
                <a:solidFill>
                  <a:schemeClr val="dk1"/>
                </a:solidFill>
                <a:latin typeface="Calibri"/>
                <a:cs typeface="Calibri"/>
                <a:sym typeface="Calibri"/>
              </a:rPr>
              <a:t>Göra lagkamrater bättre: </a:t>
            </a:r>
            <a:r>
              <a:rPr lang="sv-SE" sz="1600" dirty="0">
                <a:solidFill>
                  <a:schemeClr val="dk1"/>
                </a:solidFill>
                <a:latin typeface="Calibri"/>
                <a:cs typeface="Calibri"/>
                <a:sym typeface="Calibri"/>
              </a:rPr>
              <a:t>t ex att en spelare visar positiva gester mot lagkamrater.</a:t>
            </a:r>
          </a:p>
          <a:p>
            <a:pPr marL="0" marR="0" lvl="0" indent="0" rtl="0">
              <a:lnSpc>
                <a:spcPct val="100000"/>
              </a:lnSpc>
              <a:spcBef>
                <a:spcPts val="800"/>
              </a:spcBef>
              <a:spcAft>
                <a:spcPts val="0"/>
              </a:spcAft>
              <a:buClr>
                <a:schemeClr val="dk1"/>
              </a:buClr>
              <a:buSzPts val="1200"/>
              <a:buFont typeface="Calibri"/>
              <a:buNone/>
            </a:pPr>
            <a:r>
              <a:rPr lang="sv-SE" sz="14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6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600" kern="0" dirty="0">
                <a:effectLst/>
                <a:latin typeface="Calibri" panose="020F0502020204030204" pitchFamily="34" charset="0"/>
                <a:ea typeface="Calibri" panose="020F0502020204030204" pitchFamily="34" charset="0"/>
              </a:rPr>
              <a:t> </a:t>
            </a:r>
            <a:endParaRPr lang="sv-SE" sz="1400" b="0" i="0" u="none" strike="noStrike" cap="none" dirty="0">
              <a:solidFill>
                <a:schemeClr val="dk1"/>
              </a:solidFill>
              <a:latin typeface="Calibri"/>
              <a:ea typeface="Calibri"/>
              <a:cs typeface="Calibri"/>
              <a:sym typeface="Calibri"/>
            </a:endParaRPr>
          </a:p>
        </p:txBody>
      </p:sp>
      <p:graphicFrame>
        <p:nvGraphicFramePr>
          <p:cNvPr id="669" name="Google Shape;669;p70"/>
          <p:cNvGraphicFramePr/>
          <p:nvPr>
            <p:extLst>
              <p:ext uri="{D42A27DB-BD31-4B8C-83A1-F6EECF244321}">
                <p14:modId xmlns:p14="http://schemas.microsoft.com/office/powerpoint/2010/main" val="4166056012"/>
              </p:ext>
            </p:extLst>
          </p:nvPr>
        </p:nvGraphicFramePr>
        <p:xfrm>
          <a:off x="333375" y="6132512"/>
          <a:ext cx="2995612" cy="492800"/>
        </p:xfrm>
        <a:graphic>
          <a:graphicData uri="http://schemas.openxmlformats.org/drawingml/2006/table">
            <a:tbl>
              <a:tblPr>
                <a:noFill/>
              </a:tblPr>
              <a:tblGrid>
                <a:gridCol w="2995612">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Extra färdigheter för målvakten</a:t>
                      </a:r>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 - Utspark</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70" name="Google Shape;670;p70"/>
          <p:cNvGraphicFramePr/>
          <p:nvPr>
            <p:extLst>
              <p:ext uri="{D42A27DB-BD31-4B8C-83A1-F6EECF244321}">
                <p14:modId xmlns:p14="http://schemas.microsoft.com/office/powerpoint/2010/main" val="3601305523"/>
              </p:ext>
            </p:extLst>
          </p:nvPr>
        </p:nvGraphicFramePr>
        <p:xfrm>
          <a:off x="3551237" y="5953125"/>
          <a:ext cx="3009900" cy="85087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5667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a:t>
                      </a:r>
                      <a:r>
                        <a:rPr lang="sv-SE" sz="1100" b="0" i="0" u="none" dirty="0" err="1">
                          <a:solidFill>
                            <a:schemeClr val="dk1"/>
                          </a:solidFill>
                          <a:latin typeface="Calibri"/>
                          <a:ea typeface="Calibri"/>
                          <a:cs typeface="Calibri"/>
                          <a:sym typeface="Calibri"/>
                        </a:rPr>
                        <a:t>Palming</a:t>
                      </a:r>
                      <a:r>
                        <a:rPr lang="sv-SE" sz="1100" b="0" i="0" u="none" dirty="0">
                          <a:solidFill>
                            <a:schemeClr val="dk1"/>
                          </a:solidFill>
                          <a:latin typeface="Calibri"/>
                          <a:ea typeface="Calibri"/>
                          <a:cs typeface="Calibri"/>
                          <a:sym typeface="Calibri"/>
                        </a:rPr>
                        <a:t> –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Kasta sig – Bryta djupledspassning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Upphopp, fånga- och boxa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71" name="Google Shape;671;p70"/>
          <p:cNvSpPr txBox="1"/>
          <p:nvPr/>
        </p:nvSpPr>
        <p:spPr>
          <a:xfrm>
            <a:off x="322262" y="1981200"/>
            <a:ext cx="1484312" cy="71437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speluppbyggnaden ska vi</a:t>
            </a:r>
            <a:br>
              <a:rPr lang="sv-SE" sz="800" b="0" i="0" u="none">
                <a:solidFill>
                  <a:schemeClr val="dk1"/>
                </a:solidFill>
                <a:latin typeface="Calibri"/>
                <a:ea typeface="Calibri"/>
                <a:cs typeface="Calibri"/>
                <a:sym typeface="Calibri"/>
              </a:rPr>
            </a:br>
            <a:r>
              <a:rPr lang="sv-SE" sz="700" b="0" i="0" u="none">
                <a:solidFill>
                  <a:schemeClr val="dk1"/>
                </a:solidFill>
                <a:latin typeface="Calibri"/>
                <a:ea typeface="Calibri"/>
                <a:cs typeface="Calibri"/>
                <a:sym typeface="Calibri"/>
              </a:rPr>
              <a:t>-Uppfylla grundförutsättningarna*  -Ha spelbarhet i alla spelytor</a:t>
            </a:r>
            <a:endParaRPr/>
          </a:p>
        </p:txBody>
      </p:sp>
      <p:sp>
        <p:nvSpPr>
          <p:cNvPr id="672" name="Google Shape;672;p70"/>
          <p:cNvSpPr txBox="1"/>
          <p:nvPr/>
        </p:nvSpPr>
        <p:spPr>
          <a:xfrm>
            <a:off x="1846262" y="1981200"/>
            <a:ext cx="1482725" cy="73025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kontringar ska vi snabbt</a:t>
            </a:r>
            <a:br>
              <a:rPr lang="sv-SE" sz="1100" b="0" i="0" u="none">
                <a:solidFill>
                  <a:schemeClr val="dk1"/>
                </a:solidFill>
                <a:latin typeface="Calibri"/>
                <a:ea typeface="Calibri"/>
                <a:cs typeface="Calibri"/>
                <a:sym typeface="Calibri"/>
              </a:rPr>
            </a:br>
            <a:r>
              <a:rPr lang="sv-SE" sz="800" b="0" i="0" u="none">
                <a:solidFill>
                  <a:schemeClr val="dk1"/>
                </a:solidFill>
                <a:latin typeface="Calibri"/>
                <a:ea typeface="Calibri"/>
                <a:cs typeface="Calibri"/>
                <a:sym typeface="Calibri"/>
              </a:rPr>
              <a:t>-Erbjuda speldjup framåt/bakåt </a:t>
            </a:r>
            <a:r>
              <a:rPr lang="sv-SE" sz="700" b="0" i="0" u="none">
                <a:solidFill>
                  <a:schemeClr val="dk1"/>
                </a:solidFill>
                <a:latin typeface="Calibri"/>
                <a:ea typeface="Calibri"/>
                <a:cs typeface="Calibri"/>
                <a:sym typeface="Calibri"/>
              </a:rPr>
              <a:t>-Vara spelbara i spelyta 2 och 3.</a:t>
            </a:r>
            <a:endParaRPr/>
          </a:p>
        </p:txBody>
      </p:sp>
      <p:sp>
        <p:nvSpPr>
          <p:cNvPr id="673" name="Google Shape;673;p70"/>
          <p:cNvSpPr txBox="1"/>
          <p:nvPr/>
        </p:nvSpPr>
        <p:spPr>
          <a:xfrm>
            <a:off x="322262" y="2728912"/>
            <a:ext cx="3006725" cy="62865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komma till avslut och göra mål ska vi </a:t>
            </a:r>
            <a:br>
              <a:rPr lang="sv-SE" sz="1200" b="0" i="0" u="none">
                <a:solidFill>
                  <a:schemeClr val="dk1"/>
                </a:solidFill>
                <a:latin typeface="Calibri"/>
                <a:ea typeface="Calibri"/>
                <a:cs typeface="Calibri"/>
                <a:sym typeface="Calibri"/>
              </a:rPr>
            </a:br>
            <a:r>
              <a:rPr lang="sv-SE" sz="1200" b="0" i="0" u="none">
                <a:solidFill>
                  <a:schemeClr val="dk1"/>
                </a:solidFill>
                <a:latin typeface="Calibri"/>
                <a:ea typeface="Calibri"/>
                <a:cs typeface="Calibri"/>
                <a:sym typeface="Calibri"/>
              </a:rPr>
              <a:t>-</a:t>
            </a:r>
            <a:r>
              <a:rPr lang="sv-SE" sz="900" b="0" i="0" u="none">
                <a:solidFill>
                  <a:schemeClr val="dk1"/>
                </a:solidFill>
                <a:latin typeface="Calibri"/>
                <a:ea typeface="Calibri"/>
                <a:cs typeface="Calibri"/>
                <a:sym typeface="Calibri"/>
              </a:rPr>
              <a:t>Ha de flesta av avsluten i straffområdet.                                   –Vara snabba på returer</a:t>
            </a:r>
            <a:endParaRPr/>
          </a:p>
        </p:txBody>
      </p:sp>
      <p:sp>
        <p:nvSpPr>
          <p:cNvPr id="674" name="Google Shape;674;p70"/>
          <p:cNvSpPr txBox="1"/>
          <p:nvPr/>
        </p:nvSpPr>
        <p:spPr>
          <a:xfrm>
            <a:off x="3573462" y="1955800"/>
            <a:ext cx="1484312" cy="893762"/>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återerövringen ska vi snabbt</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-Pressa bollhållaren              </a:t>
            </a:r>
            <a:r>
              <a:rPr lang="sv-SE" sz="800" b="0" i="0" u="none">
                <a:solidFill>
                  <a:schemeClr val="dk1"/>
                </a:solidFill>
                <a:latin typeface="Calibri"/>
                <a:ea typeface="Calibri"/>
                <a:cs typeface="Calibri"/>
                <a:sym typeface="Calibri"/>
              </a:rPr>
              <a:t>–Förhindra passningsalternativ </a:t>
            </a:r>
            <a:br>
              <a:rPr lang="sv-SE" sz="900" b="0" i="0" u="none">
                <a:solidFill>
                  <a:schemeClr val="dk1"/>
                </a:solidFill>
                <a:latin typeface="Calibri"/>
                <a:ea typeface="Calibri"/>
                <a:cs typeface="Calibri"/>
                <a:sym typeface="Calibri"/>
              </a:rPr>
            </a:br>
            <a:endParaRPr/>
          </a:p>
        </p:txBody>
      </p:sp>
      <p:sp>
        <p:nvSpPr>
          <p:cNvPr id="675" name="Google Shape;675;p70"/>
          <p:cNvSpPr txBox="1"/>
          <p:nvPr/>
        </p:nvSpPr>
        <p:spPr>
          <a:xfrm>
            <a:off x="5097462" y="1947862"/>
            <a:ext cx="1477962" cy="90963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förhindrande av speluppbyggnaden ska vi</a:t>
            </a:r>
            <a:br>
              <a:rPr lang="sv-SE" sz="800" b="0" i="0" u="none">
                <a:solidFill>
                  <a:schemeClr val="dk1"/>
                </a:solidFill>
                <a:latin typeface="Calibri"/>
                <a:ea typeface="Calibri"/>
                <a:cs typeface="Calibri"/>
                <a:sym typeface="Calibri"/>
              </a:rPr>
            </a:br>
            <a:r>
              <a:rPr lang="sv-SE" sz="700" b="0" i="0" u="none">
                <a:solidFill>
                  <a:schemeClr val="dk1"/>
                </a:solidFill>
                <a:latin typeface="Calibri"/>
                <a:ea typeface="Calibri"/>
                <a:cs typeface="Calibri"/>
                <a:sym typeface="Calibri"/>
              </a:rPr>
              <a:t>-Samla laget i lagdelar                      –Förhindra spel genom lagdelarna</a:t>
            </a:r>
            <a:endParaRPr/>
          </a:p>
        </p:txBody>
      </p:sp>
      <p:sp>
        <p:nvSpPr>
          <p:cNvPr id="676" name="Google Shape;676;p70"/>
          <p:cNvSpPr txBox="1"/>
          <p:nvPr/>
        </p:nvSpPr>
        <p:spPr>
          <a:xfrm>
            <a:off x="3554412" y="2901950"/>
            <a:ext cx="3006725" cy="455612"/>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förhindra och rädda avslut ska vi</a:t>
            </a:r>
            <a:br>
              <a:rPr lang="sv-SE" sz="1200" b="0" i="0" u="none">
                <a:solidFill>
                  <a:schemeClr val="dk1"/>
                </a:solidFill>
                <a:latin typeface="Calibri"/>
                <a:ea typeface="Calibri"/>
                <a:cs typeface="Calibri"/>
                <a:sym typeface="Calibri"/>
              </a:rPr>
            </a:br>
            <a:r>
              <a:rPr lang="sv-SE" sz="1000" b="0" i="0" u="none">
                <a:solidFill>
                  <a:schemeClr val="dk1"/>
                </a:solidFill>
                <a:latin typeface="Calibri"/>
                <a:ea typeface="Calibri"/>
                <a:cs typeface="Calibri"/>
                <a:sym typeface="Calibri"/>
              </a:rPr>
              <a:t>-</a:t>
            </a:r>
            <a:r>
              <a:rPr lang="sv-SE" sz="700" b="0" i="0" u="none">
                <a:solidFill>
                  <a:schemeClr val="dk1"/>
                </a:solidFill>
                <a:latin typeface="Calibri"/>
                <a:ea typeface="Calibri"/>
                <a:cs typeface="Calibri"/>
                <a:sym typeface="Calibri"/>
              </a:rPr>
              <a:t>Förhindra avslut i straffområdet                    –Vara snabba på returer</a:t>
            </a:r>
            <a:endParaRPr/>
          </a:p>
        </p:txBody>
      </p:sp>
      <p:sp>
        <p:nvSpPr>
          <p:cNvPr id="6" name="textruta 5">
            <a:extLst>
              <a:ext uri="{FF2B5EF4-FFF2-40B4-BE49-F238E27FC236}">
                <a16:creationId xmlns:a16="http://schemas.microsoft.com/office/drawing/2014/main" id="{2A5A0850-8976-6B5F-6E87-D9DBF5F7A748}"/>
              </a:ext>
            </a:extLst>
          </p:cNvPr>
          <p:cNvSpPr txBox="1"/>
          <p:nvPr/>
        </p:nvSpPr>
        <p:spPr>
          <a:xfrm>
            <a:off x="8070633" y="1288152"/>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7" name="textruta 6">
            <a:extLst>
              <a:ext uri="{FF2B5EF4-FFF2-40B4-BE49-F238E27FC236}">
                <a16:creationId xmlns:a16="http://schemas.microsoft.com/office/drawing/2014/main" id="{20B25542-CC93-0998-4869-D1EC33A0A63F}"/>
              </a:ext>
            </a:extLst>
          </p:cNvPr>
          <p:cNvSpPr txBox="1"/>
          <p:nvPr/>
        </p:nvSpPr>
        <p:spPr>
          <a:xfrm>
            <a:off x="8070633" y="3459987"/>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
        <p:nvSpPr>
          <p:cNvPr id="8" name="Rubrik 1">
            <a:extLst>
              <a:ext uri="{FF2B5EF4-FFF2-40B4-BE49-F238E27FC236}">
                <a16:creationId xmlns:a16="http://schemas.microsoft.com/office/drawing/2014/main" id="{E458484A-9AD8-0C54-EA91-D9B9FDD82A3B}"/>
              </a:ext>
            </a:extLst>
          </p:cNvPr>
          <p:cNvSpPr txBox="1">
            <a:spLocks/>
          </p:cNvSpPr>
          <p:nvPr/>
        </p:nvSpPr>
        <p:spPr>
          <a:xfrm>
            <a:off x="331787" y="518577"/>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9 mot 9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80" name="Google Shape;580;p64"/>
          <p:cNvSpPr txBox="1"/>
          <p:nvPr/>
        </p:nvSpPr>
        <p:spPr>
          <a:xfrm>
            <a:off x="790348" y="2435755"/>
            <a:ext cx="5305652"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800" b="1" i="0" u="none" dirty="0">
                <a:solidFill>
                  <a:schemeClr val="dk1"/>
                </a:solidFill>
                <a:latin typeface="Calibri"/>
                <a:ea typeface="Calibri"/>
                <a:cs typeface="Calibri"/>
                <a:sym typeface="Calibri"/>
              </a:rPr>
              <a:t>Hitta övningar och lekar på Svenska FFs fotbollsportal. </a:t>
            </a:r>
            <a:br>
              <a:rPr lang="sv-SE" sz="2800" b="1" i="0" u="none" dirty="0">
                <a:solidFill>
                  <a:schemeClr val="accent1"/>
                </a:solidFill>
                <a:latin typeface="Calibri"/>
                <a:ea typeface="Calibri"/>
                <a:cs typeface="Calibri"/>
                <a:sym typeface="Calibri"/>
              </a:rPr>
            </a:br>
            <a:r>
              <a:rPr lang="sv-SE" sz="2800" b="1" i="0" u="none" dirty="0">
                <a:solidFill>
                  <a:srgbClr val="7F7F7F"/>
                </a:solidFill>
                <a:latin typeface="Calibri"/>
                <a:ea typeface="Calibri"/>
                <a:cs typeface="Calibri"/>
                <a:sym typeface="Calibri"/>
              </a:rPr>
              <a:t>-Scanna eller klicka på QR-koden!</a:t>
            </a:r>
            <a:endParaRPr sz="1800" dirty="0"/>
          </a:p>
        </p:txBody>
      </p:sp>
      <p:pic>
        <p:nvPicPr>
          <p:cNvPr id="5" name="Google Shape;645;p69">
            <a:extLst>
              <a:ext uri="{FF2B5EF4-FFF2-40B4-BE49-F238E27FC236}">
                <a16:creationId xmlns:a16="http://schemas.microsoft.com/office/drawing/2014/main" id="{A8219BE5-B500-7EB5-A4DF-D05339AE41B7}"/>
              </a:ext>
            </a:extLst>
          </p:cNvPr>
          <p:cNvPicPr preferRelativeResize="0"/>
          <p:nvPr/>
        </p:nvPicPr>
        <p:blipFill rotWithShape="1">
          <a:blip r:embed="rId3">
            <a:alphaModFix/>
          </a:blip>
          <a:srcRect/>
          <a:stretch/>
        </p:blipFill>
        <p:spPr>
          <a:xfrm>
            <a:off x="9336086" y="1347596"/>
            <a:ext cx="1647826" cy="5148263"/>
          </a:xfrm>
          <a:prstGeom prst="rect">
            <a:avLst/>
          </a:prstGeom>
          <a:noFill/>
          <a:ln>
            <a:noFill/>
          </a:ln>
        </p:spPr>
      </p:pic>
      <p:sp>
        <p:nvSpPr>
          <p:cNvPr id="3" name="Google Shape;576;p64">
            <a:extLst>
              <a:ext uri="{FF2B5EF4-FFF2-40B4-BE49-F238E27FC236}">
                <a16:creationId xmlns:a16="http://schemas.microsoft.com/office/drawing/2014/main" id="{F580C54D-A11E-6ADF-EB22-94F05A5317E0}"/>
              </a:ext>
            </a:extLst>
          </p:cNvPr>
          <p:cNvSpPr txBox="1">
            <a:spLocks/>
          </p:cNvSpPr>
          <p:nvPr/>
        </p:nvSpPr>
        <p:spPr>
          <a:xfrm>
            <a:off x="784225" y="1173479"/>
            <a:ext cx="6175376"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buClr>
                <a:schemeClr val="dk1"/>
              </a:buClr>
              <a:buSzPts val="4600"/>
              <a:buFont typeface="Calibri"/>
              <a:buNone/>
            </a:pPr>
            <a:r>
              <a:rPr lang="sv-SE" dirty="0"/>
              <a:t>Övningar 9 mot 9</a:t>
            </a:r>
          </a:p>
        </p:txBody>
      </p:sp>
      <p:pic>
        <p:nvPicPr>
          <p:cNvPr id="4" name="Bildobjekt 3">
            <a:hlinkClick r:id="rId4"/>
            <a:extLst>
              <a:ext uri="{FF2B5EF4-FFF2-40B4-BE49-F238E27FC236}">
                <a16:creationId xmlns:a16="http://schemas.microsoft.com/office/drawing/2014/main" id="{5BF11F62-11BD-4B05-8FEB-94D48DD5C66F}"/>
              </a:ext>
            </a:extLst>
          </p:cNvPr>
          <p:cNvPicPr>
            <a:picLocks noChangeAspect="1"/>
          </p:cNvPicPr>
          <p:nvPr/>
        </p:nvPicPr>
        <p:blipFill>
          <a:blip r:embed="rId5"/>
          <a:stretch>
            <a:fillRect/>
          </a:stretch>
        </p:blipFill>
        <p:spPr>
          <a:xfrm>
            <a:off x="6570847" y="2470930"/>
            <a:ext cx="1317783" cy="1314604"/>
          </a:xfrm>
          <a:prstGeom prst="rect">
            <a:avLst/>
          </a:prstGeom>
        </p:spPr>
      </p:pic>
    </p:spTree>
    <p:extLst>
      <p:ext uri="{BB962C8B-B14F-4D97-AF65-F5344CB8AC3E}">
        <p14:creationId xmlns:p14="http://schemas.microsoft.com/office/powerpoint/2010/main" val="22892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71347-F572-B9C2-9D22-E72F170A01E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D74EDA2-6006-E1B5-0BF4-BA6BD815A163}"/>
              </a:ext>
            </a:extLst>
          </p:cNvPr>
          <p:cNvSpPr>
            <a:spLocks noGrp="1"/>
          </p:cNvSpPr>
          <p:nvPr>
            <p:ph type="title"/>
          </p:nvPr>
        </p:nvSpPr>
        <p:spPr/>
        <p:txBody>
          <a:bodyPr/>
          <a:lstStyle/>
          <a:p>
            <a:r>
              <a:rPr lang="sv-SE" dirty="0"/>
              <a:t>8. Spelformen 11 mot 11</a:t>
            </a:r>
          </a:p>
        </p:txBody>
      </p:sp>
      <p:sp>
        <p:nvSpPr>
          <p:cNvPr id="3" name="Platshållare för innehåll 2">
            <a:extLst>
              <a:ext uri="{FF2B5EF4-FFF2-40B4-BE49-F238E27FC236}">
                <a16:creationId xmlns:a16="http://schemas.microsoft.com/office/drawing/2014/main" id="{26E3A4A0-FB46-DEBE-6ABE-FD8C3EF978C0}"/>
              </a:ext>
            </a:extLst>
          </p:cNvPr>
          <p:cNvSpPr>
            <a:spLocks noGrp="1"/>
          </p:cNvSpPr>
          <p:nvPr>
            <p:ph sz="quarter" idx="13"/>
          </p:nvPr>
        </p:nvSpPr>
        <p:spPr>
          <a:xfrm>
            <a:off x="784225" y="3835597"/>
            <a:ext cx="10242000" cy="2930963"/>
          </a:xfrm>
        </p:spPr>
        <p:txBody>
          <a:bodyPr/>
          <a:lstStyle/>
          <a:p>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2">
                  <a:extLst>
                    <a:ext uri="{A12FA001-AC4F-418D-AE19-62706E023703}">
                      <ahyp:hlinkClr xmlns:ahyp="http://schemas.microsoft.com/office/drawing/2018/hyperlinkcolor" val="tx"/>
                    </a:ext>
                  </a:extLst>
                </a:hlinkClick>
              </a:rPr>
              <a:t>Fakta</a:t>
            </a:r>
            <a:r>
              <a:rPr lang="sv-SE" dirty="0"/>
              <a:t> om spelformen 11 mot 11</a:t>
            </a:r>
          </a:p>
          <a:p>
            <a:r>
              <a:rPr lang="sv-SE" dirty="0">
                <a:solidFill>
                  <a:srgbClr val="0070C0"/>
                </a:solidFill>
                <a:hlinkClick r:id="rId3">
                  <a:extLst>
                    <a:ext uri="{A12FA001-AC4F-418D-AE19-62706E023703}">
                      <ahyp:hlinkClr xmlns:ahyp="http://schemas.microsoft.com/office/drawing/2018/hyperlinkcolor" val="tx"/>
                    </a:ext>
                  </a:extLst>
                </a:hlinkClick>
              </a:rPr>
              <a:t>Träning</a:t>
            </a:r>
            <a:r>
              <a:rPr lang="sv-SE" dirty="0"/>
              <a:t> i spelformen 11 mot 11</a:t>
            </a:r>
          </a:p>
          <a:p>
            <a:r>
              <a:rPr lang="sv-SE" dirty="0">
                <a:solidFill>
                  <a:srgbClr val="0070C0"/>
                </a:solidFill>
                <a:hlinkClick r:id="rId4">
                  <a:extLst>
                    <a:ext uri="{A12FA001-AC4F-418D-AE19-62706E023703}">
                      <ahyp:hlinkClr xmlns:ahyp="http://schemas.microsoft.com/office/drawing/2018/hyperlinkcolor" val="tx"/>
                    </a:ext>
                  </a:extLst>
                </a:hlinkClick>
              </a:rPr>
              <a:t>Match</a:t>
            </a:r>
            <a:r>
              <a:rPr lang="sv-SE" dirty="0"/>
              <a:t> i spelformen 11 mot 11</a:t>
            </a:r>
          </a:p>
          <a:p>
            <a:r>
              <a:rPr lang="sv-SE" dirty="0"/>
              <a:t>Beskrivning om </a:t>
            </a:r>
            <a:r>
              <a:rPr lang="sv-SE" dirty="0">
                <a:solidFill>
                  <a:srgbClr val="0070C0"/>
                </a:solidFill>
                <a:hlinkClick r:id="rId5">
                  <a:extLst>
                    <a:ext uri="{A12FA001-AC4F-418D-AE19-62706E023703}">
                      <ahyp:hlinkClr xmlns:ahyp="http://schemas.microsoft.com/office/drawing/2018/hyperlinkcolor" val="tx"/>
                    </a:ext>
                  </a:extLst>
                </a:hlinkClick>
              </a:rPr>
              <a:t>spelet</a:t>
            </a:r>
            <a:r>
              <a:rPr lang="sv-SE" dirty="0"/>
              <a:t> i spelformen 11 mot 11</a:t>
            </a:r>
          </a:p>
          <a:p>
            <a:r>
              <a:rPr lang="sv-SE" dirty="0">
                <a:solidFill>
                  <a:srgbClr val="0070C0"/>
                </a:solidFill>
                <a:hlinkClick r:id="rId6">
                  <a:extLst>
                    <a:ext uri="{A12FA001-AC4F-418D-AE19-62706E023703}">
                      <ahyp:hlinkClr xmlns:ahyp="http://schemas.microsoft.com/office/drawing/2018/hyperlinkcolor" val="tx"/>
                    </a:ext>
                  </a:extLst>
                </a:hlinkClick>
              </a:rPr>
              <a:t>Planera</a:t>
            </a:r>
            <a:r>
              <a:rPr lang="sv-SE" dirty="0"/>
              <a:t> i spelformen 11 mot 11</a:t>
            </a:r>
          </a:p>
          <a:p>
            <a:r>
              <a:rPr lang="sv-SE" dirty="0">
                <a:solidFill>
                  <a:srgbClr val="0070C0"/>
                </a:solidFill>
                <a:hlinkClick r:id="rId7">
                  <a:extLst>
                    <a:ext uri="{A12FA001-AC4F-418D-AE19-62706E023703}">
                      <ahyp:hlinkClr xmlns:ahyp="http://schemas.microsoft.com/office/drawing/2018/hyperlinkcolor" val="tx"/>
                    </a:ext>
                  </a:extLst>
                </a:hlinkClick>
              </a:rPr>
              <a:t>Regler</a:t>
            </a:r>
            <a:r>
              <a:rPr lang="sv-SE" dirty="0"/>
              <a:t> i spelformen 11 mot 11</a:t>
            </a:r>
          </a:p>
          <a:p>
            <a:r>
              <a:rPr lang="sv-SE" dirty="0"/>
              <a:t>Se även: </a:t>
            </a:r>
            <a:r>
              <a:rPr lang="sv-SE" u="sng" dirty="0">
                <a:solidFill>
                  <a:srgbClr val="0070C0"/>
                </a:solidFill>
                <a:hlinkClick r:id="rId8">
                  <a:extLst>
                    <a:ext uri="{A12FA001-AC4F-418D-AE19-62706E023703}">
                      <ahyp:hlinkClr xmlns:ahyp="http://schemas.microsoft.com/office/drawing/2018/hyperlinkcolor" val="tx"/>
                    </a:ext>
                  </a:extLst>
                </a:hlinkClick>
              </a:rPr>
              <a:t>Fotbollens nationella spelformer - Förening och aktiva (svenskfotboll.se)</a:t>
            </a:r>
            <a:endParaRPr lang="sv-SE" dirty="0"/>
          </a:p>
          <a:p>
            <a:pPr marL="0" indent="0">
              <a:buNone/>
            </a:pPr>
            <a:endParaRPr lang="sv-SE" b="1" dirty="0"/>
          </a:p>
          <a:p>
            <a:endParaRPr lang="sv-SE" b="1" dirty="0"/>
          </a:p>
          <a:p>
            <a:endParaRPr lang="sv-SE" b="1" dirty="0"/>
          </a:p>
          <a:p>
            <a:endParaRPr lang="sv-SE" b="1" dirty="0"/>
          </a:p>
          <a:p>
            <a:endParaRPr lang="sv-SE" dirty="0"/>
          </a:p>
        </p:txBody>
      </p:sp>
      <p:pic>
        <p:nvPicPr>
          <p:cNvPr id="5" name="Bildobjekt 4" descr="En bild som visar text, Teckensnitt, skärmbild, Electric blue&#10;&#10;Automatiskt genererad beskrivning">
            <a:extLst>
              <a:ext uri="{FF2B5EF4-FFF2-40B4-BE49-F238E27FC236}">
                <a16:creationId xmlns:a16="http://schemas.microsoft.com/office/drawing/2014/main" id="{9CF3559E-4C03-6F7E-3AA6-597F61E25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225" y="1834573"/>
            <a:ext cx="7772400" cy="2001024"/>
          </a:xfrm>
          <a:prstGeom prst="rect">
            <a:avLst/>
          </a:prstGeom>
        </p:spPr>
      </p:pic>
    </p:spTree>
    <p:extLst>
      <p:ext uri="{BB962C8B-B14F-4D97-AF65-F5344CB8AC3E}">
        <p14:creationId xmlns:p14="http://schemas.microsoft.com/office/powerpoint/2010/main" val="73535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skärmbild, Teckensnitt, design&#10;&#10;Automatiskt genererad beskrivning">
            <a:extLst>
              <a:ext uri="{FF2B5EF4-FFF2-40B4-BE49-F238E27FC236}">
                <a16:creationId xmlns:a16="http://schemas.microsoft.com/office/drawing/2014/main" id="{B237934F-2D69-DB46-303B-BF1A23C9AF7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21697" y="1662546"/>
            <a:ext cx="9502453" cy="4668982"/>
          </a:xfrm>
        </p:spPr>
      </p:pic>
      <p:sp>
        <p:nvSpPr>
          <p:cNvPr id="2" name="Rubrik 1">
            <a:extLst>
              <a:ext uri="{FF2B5EF4-FFF2-40B4-BE49-F238E27FC236}">
                <a16:creationId xmlns:a16="http://schemas.microsoft.com/office/drawing/2014/main" id="{09F4E587-FDD2-8399-3BF2-6F21443B5AA1}"/>
              </a:ext>
            </a:extLst>
          </p:cNvPr>
          <p:cNvSpPr>
            <a:spLocks noGrp="1"/>
          </p:cNvSpPr>
          <p:nvPr>
            <p:ph type="title"/>
          </p:nvPr>
        </p:nvSpPr>
        <p:spPr/>
        <p:txBody>
          <a:bodyPr/>
          <a:lstStyle/>
          <a:p>
            <a:r>
              <a:rPr lang="sv-SE" dirty="0"/>
              <a:t>Spelet 11 mot 11</a:t>
            </a:r>
          </a:p>
        </p:txBody>
      </p:sp>
    </p:spTree>
    <p:extLst>
      <p:ext uri="{BB962C8B-B14F-4D97-AF65-F5344CB8AC3E}">
        <p14:creationId xmlns:p14="http://schemas.microsoft.com/office/powerpoint/2010/main" val="271014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graphicFrame>
        <p:nvGraphicFramePr>
          <p:cNvPr id="717" name="Google Shape;717;p75"/>
          <p:cNvGraphicFramePr/>
          <p:nvPr>
            <p:extLst>
              <p:ext uri="{D42A27DB-BD31-4B8C-83A1-F6EECF244321}">
                <p14:modId xmlns:p14="http://schemas.microsoft.com/office/powerpoint/2010/main" val="3038202696"/>
              </p:ext>
            </p:extLst>
          </p:nvPr>
        </p:nvGraphicFramePr>
        <p:xfrm>
          <a:off x="347662" y="3638500"/>
          <a:ext cx="2997200" cy="1697000"/>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79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      Speldjup</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12049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Spelbredd       Spelavstånd</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Positionering      Djupledsspel</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Spelvändning      Uppflyttning             Väggspel               Överlappning</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    Avledande rörelse    Positionsbyten</a:t>
                      </a:r>
                      <a:endParaRPr dirty="0"/>
                    </a:p>
                    <a:p>
                      <a:pPr marL="0" marR="0" lvl="0" indent="0" algn="l" rtl="0">
                        <a:spcBef>
                          <a:spcPts val="800"/>
                        </a:spcBef>
                        <a:spcAft>
                          <a:spcPts val="0"/>
                        </a:spcAft>
                        <a:buNone/>
                      </a:pPr>
                      <a:endParaRPr sz="11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720" name="Google Shape;720;p75"/>
          <p:cNvGraphicFramePr/>
          <p:nvPr>
            <p:extLst>
              <p:ext uri="{D42A27DB-BD31-4B8C-83A1-F6EECF244321}">
                <p14:modId xmlns:p14="http://schemas.microsoft.com/office/powerpoint/2010/main" val="1645828171"/>
              </p:ext>
            </p:extLst>
          </p:nvPr>
        </p:nvGraphicFramePr>
        <p:xfrm>
          <a:off x="322262" y="1316037"/>
          <a:ext cx="3009900" cy="63353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175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721" name="Google Shape;721;p75"/>
          <p:cNvGraphicFramePr/>
          <p:nvPr>
            <p:extLst>
              <p:ext uri="{D42A27DB-BD31-4B8C-83A1-F6EECF244321}">
                <p14:modId xmlns:p14="http://schemas.microsoft.com/office/powerpoint/2010/main" val="3055138485"/>
              </p:ext>
            </p:extLst>
          </p:nvPr>
        </p:nvGraphicFramePr>
        <p:xfrm>
          <a:off x="3573462" y="1323975"/>
          <a:ext cx="3009900" cy="5778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50825">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a:solidFill>
                            <a:schemeClr val="dk1"/>
                          </a:solidFill>
                          <a:latin typeface="Calibri"/>
                          <a:ea typeface="Calibri"/>
                          <a:cs typeface="Calibri"/>
                          <a:sym typeface="Calibri"/>
                        </a:rPr>
                        <a:t>Försvarsspel</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270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22" name="Google Shape;722;p75"/>
          <p:cNvSpPr/>
          <p:nvPr/>
        </p:nvSpPr>
        <p:spPr>
          <a:xfrm>
            <a:off x="2845600" y="1315833"/>
            <a:ext cx="1215224" cy="341651"/>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dirty="0">
                <a:solidFill>
                  <a:schemeClr val="dk1"/>
                </a:solidFill>
                <a:latin typeface="Calibri"/>
                <a:ea typeface="Calibri"/>
                <a:cs typeface="Calibri"/>
                <a:sym typeface="Calibri"/>
              </a:rPr>
              <a:t>Omställningar</a:t>
            </a:r>
            <a:endParaRPr dirty="0"/>
          </a:p>
        </p:txBody>
      </p:sp>
      <p:graphicFrame>
        <p:nvGraphicFramePr>
          <p:cNvPr id="723" name="Google Shape;723;p75"/>
          <p:cNvGraphicFramePr/>
          <p:nvPr>
            <p:extLst>
              <p:ext uri="{D42A27DB-BD31-4B8C-83A1-F6EECF244321}">
                <p14:modId xmlns:p14="http://schemas.microsoft.com/office/powerpoint/2010/main" val="1685613351"/>
              </p:ext>
            </p:extLst>
          </p:nvPr>
        </p:nvGraphicFramePr>
        <p:xfrm>
          <a:off x="3551237" y="3678082"/>
          <a:ext cx="3024175" cy="1161063"/>
        </p:xfrm>
        <a:graphic>
          <a:graphicData uri="http://schemas.openxmlformats.org/drawingml/2006/table">
            <a:tbl>
              <a:tblPr>
                <a:noFill/>
              </a:tblPr>
              <a:tblGrid>
                <a:gridCol w="3024175">
                  <a:extLst>
                    <a:ext uri="{9D8B030D-6E8A-4147-A177-3AD203B41FA5}">
                      <a16:colId xmlns:a16="http://schemas.microsoft.com/office/drawing/2014/main" val="20000"/>
                    </a:ext>
                  </a:extLst>
                </a:gridCol>
              </a:tblGrid>
              <a:tr h="2460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Färdigheter för laget</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4873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a:solidFill>
                            <a:schemeClr val="dk1"/>
                          </a:solidFill>
                          <a:latin typeface="Calibri"/>
                          <a:ea typeface="Calibri"/>
                          <a:cs typeface="Calibri"/>
                          <a:sym typeface="Calibri"/>
                        </a:rPr>
                        <a:t>Försvarssida – Täckning</a:t>
                      </a:r>
                      <a:endParaRPr/>
                    </a:p>
                    <a:p>
                      <a:pPr marL="0" marR="0" lvl="0" indent="0" algn="ctr" rtl="0">
                        <a:lnSpc>
                          <a:spcPct val="107000"/>
                        </a:lnSpc>
                        <a:spcBef>
                          <a:spcPts val="800"/>
                        </a:spcBef>
                        <a:spcAft>
                          <a:spcPts val="0"/>
                        </a:spcAft>
                        <a:buClr>
                          <a:schemeClr val="dk1"/>
                        </a:buClr>
                        <a:buSzPts val="1100"/>
                        <a:buFont typeface="Calibri"/>
                        <a:buNone/>
                      </a:pPr>
                      <a:r>
                        <a:rPr lang="sv-SE" sz="1100" b="0" i="0" u="none">
                          <a:solidFill>
                            <a:schemeClr val="dk1"/>
                          </a:solidFill>
                          <a:latin typeface="Calibri"/>
                          <a:ea typeface="Calibri"/>
                          <a:cs typeface="Calibri"/>
                          <a:sym typeface="Calibri"/>
                        </a:rPr>
                        <a:t>Uppflyttning -Nedflyttning</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4270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Centrering –överflyttning - understöd</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724" name="Google Shape;724;p75"/>
          <p:cNvGraphicFramePr/>
          <p:nvPr>
            <p:extLst>
              <p:ext uri="{D42A27DB-BD31-4B8C-83A1-F6EECF244321}">
                <p14:modId xmlns:p14="http://schemas.microsoft.com/office/powerpoint/2010/main" val="223415188"/>
              </p:ext>
            </p:extLst>
          </p:nvPr>
        </p:nvGraphicFramePr>
        <p:xfrm>
          <a:off x="347662" y="5107000"/>
          <a:ext cx="2997200" cy="103027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7461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Passa- Ta emot bollen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Utmana, finta och dribbla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Nicka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728" name="Google Shape;728;p75"/>
          <p:cNvGraphicFramePr/>
          <p:nvPr>
            <p:extLst>
              <p:ext uri="{D42A27DB-BD31-4B8C-83A1-F6EECF244321}">
                <p14:modId xmlns:p14="http://schemas.microsoft.com/office/powerpoint/2010/main" val="3112416046"/>
              </p:ext>
            </p:extLst>
          </p:nvPr>
        </p:nvGraphicFramePr>
        <p:xfrm>
          <a:off x="3551237" y="4895850"/>
          <a:ext cx="3009900" cy="12414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Färdigheter för spelaren</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9366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 tackla </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Nicka -blockera</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29" name="Google Shape;729;p75"/>
          <p:cNvSpPr txBox="1"/>
          <p:nvPr/>
        </p:nvSpPr>
        <p:spPr>
          <a:xfrm>
            <a:off x="6642300" y="1675314"/>
            <a:ext cx="5427779" cy="1843838"/>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dirty="0">
                <a:solidFill>
                  <a:schemeClr val="dk1"/>
                </a:solidFill>
                <a:latin typeface="Calibri"/>
                <a:ea typeface="Calibri"/>
                <a:cs typeface="Calibri"/>
                <a:sym typeface="Calibri"/>
              </a:rPr>
              <a:t>Koordinationsövningar med och utan boll, stafetter och hinderbanor.</a:t>
            </a:r>
            <a:endParaRPr sz="1600"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600"/>
              <a:buFont typeface="Calibri"/>
              <a:buNone/>
            </a:pPr>
            <a:r>
              <a:rPr lang="sv-SE" sz="1600" dirty="0">
                <a:solidFill>
                  <a:schemeClr val="dk1"/>
                </a:solidFill>
                <a:latin typeface="Calibri"/>
                <a:ea typeface="Calibri"/>
                <a:cs typeface="Calibri"/>
                <a:sym typeface="Calibri"/>
              </a:rPr>
              <a:t>Parövningar och övningar med den egna kroppen som belastning, motståndsband och fria vikter.</a:t>
            </a:r>
            <a:endParaRPr sz="1600" dirty="0">
              <a:solidFill>
                <a:schemeClr val="dk1"/>
              </a:solidFill>
              <a:latin typeface="Calibri"/>
              <a:ea typeface="Calibri"/>
              <a:cs typeface="Calibri"/>
            </a:endParaRPr>
          </a:p>
          <a:p>
            <a:pPr marL="0" marR="0" lvl="0" indent="0" rtl="0">
              <a:lnSpc>
                <a:spcPct val="100000"/>
              </a:lnSpc>
              <a:spcBef>
                <a:spcPts val="800"/>
              </a:spcBef>
              <a:spcAft>
                <a:spcPts val="0"/>
              </a:spcAft>
              <a:buClr>
                <a:schemeClr val="dk1"/>
              </a:buClr>
              <a:buSzPts val="1600"/>
              <a:buFont typeface="Calibri"/>
              <a:buNone/>
            </a:pPr>
            <a:r>
              <a:rPr lang="sv-SE" sz="1600" dirty="0">
                <a:solidFill>
                  <a:schemeClr val="dk1"/>
                </a:solidFill>
                <a:latin typeface="Calibri"/>
                <a:ea typeface="Calibri"/>
                <a:cs typeface="Calibri"/>
                <a:sym typeface="Calibri"/>
              </a:rPr>
              <a:t>Löpningar med hastighets- och riktningsförändringar, accelerationer och inbromsningar.</a:t>
            </a:r>
            <a:endParaRPr sz="1600" dirty="0">
              <a:solidFill>
                <a:schemeClr val="dk1"/>
              </a:solidFill>
              <a:latin typeface="Calibri"/>
              <a:ea typeface="Calibri"/>
              <a:cs typeface="Calibri"/>
              <a:sym typeface="Calibri"/>
            </a:endParaRPr>
          </a:p>
        </p:txBody>
      </p:sp>
      <p:sp>
        <p:nvSpPr>
          <p:cNvPr id="731" name="Google Shape;731;p75"/>
          <p:cNvSpPr txBox="1"/>
          <p:nvPr/>
        </p:nvSpPr>
        <p:spPr>
          <a:xfrm>
            <a:off x="6602612" y="4024780"/>
            <a:ext cx="5467467" cy="278764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planerar och prioriterar mellan fotboll, andra idrotter, skola och fritid.</a:t>
            </a:r>
            <a:endParaRPr sz="1600" b="0" i="0" u="none" strike="noStrike" cap="none"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fortsätter att spela enligt lagets arbetssätt även i motgång.</a:t>
            </a:r>
            <a:endParaRPr sz="1600" dirty="0"/>
          </a:p>
          <a:p>
            <a:pPr marL="0" marR="0" lvl="0" indent="0" rtl="0">
              <a:lnSpc>
                <a:spcPct val="100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spelarna diskuterar med varandra på planen om hur de kan lösa olika situationer.</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6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600" kern="0" dirty="0">
                <a:effectLst/>
                <a:latin typeface="Calibri" panose="020F0502020204030204" pitchFamily="34" charset="0"/>
                <a:ea typeface="Calibri" panose="020F0502020204030204" pitchFamily="34" charset="0"/>
              </a:rPr>
              <a:t> </a:t>
            </a:r>
            <a:endParaRPr lang="sv-SE" sz="1600" b="0" i="0" u="none" strike="noStrike" cap="none" dirty="0">
              <a:solidFill>
                <a:schemeClr val="dk1"/>
              </a:solidFill>
              <a:latin typeface="Calibri"/>
              <a:ea typeface="Calibri"/>
              <a:cs typeface="Calibri"/>
              <a:sym typeface="Calibri"/>
            </a:endParaRPr>
          </a:p>
        </p:txBody>
      </p:sp>
      <p:graphicFrame>
        <p:nvGraphicFramePr>
          <p:cNvPr id="733" name="Google Shape;733;p75"/>
          <p:cNvGraphicFramePr/>
          <p:nvPr>
            <p:extLst>
              <p:ext uri="{D42A27DB-BD31-4B8C-83A1-F6EECF244321}">
                <p14:modId xmlns:p14="http://schemas.microsoft.com/office/powerpoint/2010/main" val="1918659118"/>
              </p:ext>
            </p:extLst>
          </p:nvPr>
        </p:nvGraphicFramePr>
        <p:xfrm>
          <a:off x="349250" y="6188720"/>
          <a:ext cx="2995612" cy="492800"/>
        </p:xfrm>
        <a:graphic>
          <a:graphicData uri="http://schemas.openxmlformats.org/drawingml/2006/table">
            <a:tbl>
              <a:tblPr>
                <a:noFill/>
              </a:tblPr>
              <a:tblGrid>
                <a:gridCol w="2995612">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 - Utspark</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734" name="Google Shape;734;p75"/>
          <p:cNvGraphicFramePr/>
          <p:nvPr>
            <p:extLst>
              <p:ext uri="{D42A27DB-BD31-4B8C-83A1-F6EECF244321}">
                <p14:modId xmlns:p14="http://schemas.microsoft.com/office/powerpoint/2010/main" val="840847799"/>
              </p:ext>
            </p:extLst>
          </p:nvPr>
        </p:nvGraphicFramePr>
        <p:xfrm>
          <a:off x="3551237" y="5953125"/>
          <a:ext cx="3009900" cy="85087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Extra färdigheter för målvakten</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5667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a:t>
                      </a:r>
                      <a:r>
                        <a:rPr lang="sv-SE" sz="1100" b="0" i="0" u="none" dirty="0" err="1">
                          <a:solidFill>
                            <a:schemeClr val="dk1"/>
                          </a:solidFill>
                          <a:latin typeface="Calibri"/>
                          <a:ea typeface="Calibri"/>
                          <a:cs typeface="Calibri"/>
                          <a:sym typeface="Calibri"/>
                        </a:rPr>
                        <a:t>Palming</a:t>
                      </a:r>
                      <a:r>
                        <a:rPr lang="sv-SE" sz="1100" b="0" i="0" u="none" dirty="0">
                          <a:solidFill>
                            <a:schemeClr val="dk1"/>
                          </a:solidFill>
                          <a:latin typeface="Calibri"/>
                          <a:ea typeface="Calibri"/>
                          <a:cs typeface="Calibri"/>
                          <a:sym typeface="Calibri"/>
                        </a:rPr>
                        <a:t> –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Kasta sig – Bryta djupledspassning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Upphopp, fånga- och boxa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35" name="Google Shape;735;p75"/>
          <p:cNvSpPr txBox="1"/>
          <p:nvPr/>
        </p:nvSpPr>
        <p:spPr>
          <a:xfrm>
            <a:off x="322262" y="1981200"/>
            <a:ext cx="1484312" cy="78105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dirty="0">
                <a:solidFill>
                  <a:schemeClr val="dk1"/>
                </a:solidFill>
                <a:latin typeface="Calibri"/>
                <a:ea typeface="Calibri"/>
                <a:cs typeface="Calibri"/>
                <a:sym typeface="Calibri"/>
              </a:rPr>
              <a:t>I speluppbyggnaden ska vi</a:t>
            </a:r>
            <a:br>
              <a:rPr lang="sv-SE" sz="800" b="0" i="0" u="none" dirty="0">
                <a:solidFill>
                  <a:schemeClr val="dk1"/>
                </a:solidFill>
                <a:latin typeface="Calibri"/>
                <a:ea typeface="Calibri"/>
                <a:cs typeface="Calibri"/>
                <a:sym typeface="Calibri"/>
              </a:rPr>
            </a:br>
            <a:r>
              <a:rPr lang="sv-SE" sz="600" b="0" i="0" u="none" dirty="0">
                <a:solidFill>
                  <a:schemeClr val="dk1"/>
                </a:solidFill>
                <a:latin typeface="Calibri"/>
                <a:ea typeface="Calibri"/>
                <a:cs typeface="Calibri"/>
                <a:sym typeface="Calibri"/>
              </a:rPr>
              <a:t>-Uppfylla grundförutsättningarna*             -Ha spelbarhet i alla spelytor                               -Ha spelbarhet i alla korridorer</a:t>
            </a:r>
            <a:endParaRPr dirty="0"/>
          </a:p>
        </p:txBody>
      </p:sp>
      <p:sp>
        <p:nvSpPr>
          <p:cNvPr id="736" name="Google Shape;736;p75"/>
          <p:cNvSpPr txBox="1"/>
          <p:nvPr/>
        </p:nvSpPr>
        <p:spPr>
          <a:xfrm>
            <a:off x="1846262" y="1981199"/>
            <a:ext cx="1484312" cy="73452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dirty="0">
                <a:solidFill>
                  <a:schemeClr val="dk1"/>
                </a:solidFill>
                <a:latin typeface="Calibri"/>
                <a:ea typeface="Calibri"/>
                <a:cs typeface="Calibri"/>
                <a:sym typeface="Calibri"/>
              </a:rPr>
              <a:t>I kontringar ska vi snabbt</a:t>
            </a:r>
            <a:br>
              <a:rPr lang="sv-SE" sz="1100" b="0" i="0" u="none" dirty="0">
                <a:solidFill>
                  <a:schemeClr val="dk1"/>
                </a:solidFill>
                <a:latin typeface="Calibri"/>
                <a:ea typeface="Calibri"/>
                <a:cs typeface="Calibri"/>
                <a:sym typeface="Calibri"/>
              </a:rPr>
            </a:br>
            <a:r>
              <a:rPr lang="sv-SE" sz="800" b="0" i="0" u="none" dirty="0">
                <a:solidFill>
                  <a:schemeClr val="dk1"/>
                </a:solidFill>
                <a:latin typeface="Calibri"/>
                <a:ea typeface="Calibri"/>
                <a:cs typeface="Calibri"/>
                <a:sym typeface="Calibri"/>
              </a:rPr>
              <a:t>-Erbjuda speldjup framåt/bakåt </a:t>
            </a:r>
            <a:r>
              <a:rPr lang="sv-SE" sz="700" b="0" i="0" u="none" dirty="0">
                <a:solidFill>
                  <a:schemeClr val="dk1"/>
                </a:solidFill>
                <a:latin typeface="Calibri"/>
                <a:ea typeface="Calibri"/>
                <a:cs typeface="Calibri"/>
                <a:sym typeface="Calibri"/>
              </a:rPr>
              <a:t>-Vara spelbara i spelyta 2 och 3.</a:t>
            </a:r>
            <a:endParaRPr dirty="0"/>
          </a:p>
        </p:txBody>
      </p:sp>
      <p:sp>
        <p:nvSpPr>
          <p:cNvPr id="737" name="Google Shape;737;p75"/>
          <p:cNvSpPr txBox="1"/>
          <p:nvPr/>
        </p:nvSpPr>
        <p:spPr>
          <a:xfrm>
            <a:off x="322262" y="2825817"/>
            <a:ext cx="3006725" cy="7127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 att komma till avslut och göra mål ska vi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a:t>
            </a:r>
            <a:r>
              <a:rPr lang="sv-SE" sz="800" b="0" i="0" u="none" dirty="0">
                <a:solidFill>
                  <a:schemeClr val="dk1"/>
                </a:solidFill>
                <a:latin typeface="Calibri"/>
                <a:ea typeface="Calibri"/>
                <a:cs typeface="Calibri"/>
                <a:sym typeface="Calibri"/>
              </a:rPr>
              <a:t>Ha de flesta av avsluten i straffområdet                                </a:t>
            </a:r>
          </a:p>
          <a:p>
            <a:pPr marL="0" marR="0" lvl="0" indent="0" algn="ctr" rtl="0">
              <a:lnSpc>
                <a:spcPct val="107000"/>
              </a:lnSpc>
              <a:spcBef>
                <a:spcPts val="0"/>
              </a:spcBef>
              <a:spcAft>
                <a:spcPts val="0"/>
              </a:spcAft>
              <a:buClr>
                <a:schemeClr val="dk1"/>
              </a:buClr>
              <a:buSzPts val="1100"/>
              <a:buFont typeface="Calibri"/>
              <a:buNone/>
            </a:pPr>
            <a:r>
              <a:rPr lang="sv-SE" sz="800" b="0" i="0" u="none" dirty="0">
                <a:solidFill>
                  <a:schemeClr val="dk1"/>
                </a:solidFill>
                <a:latin typeface="Calibri"/>
                <a:ea typeface="Calibri"/>
                <a:cs typeface="Calibri"/>
                <a:sym typeface="Calibri"/>
              </a:rPr>
              <a:t>    –Vara snabba på returer</a:t>
            </a:r>
            <a:br>
              <a:rPr lang="sv-SE" sz="800" b="0" i="0" u="none" dirty="0">
                <a:solidFill>
                  <a:schemeClr val="dk1"/>
                </a:solidFill>
                <a:latin typeface="Calibri"/>
                <a:ea typeface="Calibri"/>
                <a:cs typeface="Calibri"/>
                <a:sym typeface="Calibri"/>
              </a:rPr>
            </a:br>
            <a:r>
              <a:rPr lang="sv-SE" sz="800" b="0" i="0" u="none" dirty="0">
                <a:solidFill>
                  <a:schemeClr val="dk1"/>
                </a:solidFill>
                <a:latin typeface="Calibri"/>
                <a:ea typeface="Calibri"/>
                <a:cs typeface="Calibri"/>
                <a:sym typeface="Calibri"/>
              </a:rPr>
              <a:t>-Ha många löpningar in i straffområdet</a:t>
            </a:r>
            <a:endParaRPr dirty="0"/>
          </a:p>
        </p:txBody>
      </p:sp>
      <p:sp>
        <p:nvSpPr>
          <p:cNvPr id="738" name="Google Shape;738;p75"/>
          <p:cNvSpPr txBox="1"/>
          <p:nvPr/>
        </p:nvSpPr>
        <p:spPr>
          <a:xfrm>
            <a:off x="3573462" y="1955800"/>
            <a:ext cx="1484312" cy="8778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återerövringen ska vi snabbt</a:t>
            </a:r>
            <a:br>
              <a:rPr lang="sv-SE" sz="8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-Pressa bollhållaren              </a:t>
            </a:r>
            <a:br>
              <a:rPr lang="sv-SE" sz="6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-Förhindra passningsalternativ</a:t>
            </a:r>
            <a:br>
              <a:rPr lang="sv-SE" sz="6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-Förhindra spel framför </a:t>
            </a:r>
            <a:br>
              <a:rPr lang="sv-SE" sz="6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och bakom backlinjen. </a:t>
            </a:r>
            <a:endParaRPr/>
          </a:p>
        </p:txBody>
      </p:sp>
      <p:sp>
        <p:nvSpPr>
          <p:cNvPr id="739" name="Google Shape;739;p75"/>
          <p:cNvSpPr txBox="1"/>
          <p:nvPr/>
        </p:nvSpPr>
        <p:spPr>
          <a:xfrm>
            <a:off x="5097462" y="1947862"/>
            <a:ext cx="1477962" cy="89852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000"/>
              <a:buFont typeface="Calibri"/>
              <a:buNone/>
            </a:pPr>
            <a:r>
              <a:rPr lang="sv-SE" sz="1000" b="0" i="0" u="none">
                <a:solidFill>
                  <a:schemeClr val="dk1"/>
                </a:solidFill>
                <a:latin typeface="Calibri"/>
                <a:ea typeface="Calibri"/>
                <a:cs typeface="Calibri"/>
                <a:sym typeface="Calibri"/>
              </a:rPr>
              <a:t>I förhindrande av speluppbyggnaden ska vi</a:t>
            </a:r>
            <a:br>
              <a:rPr lang="sv-SE" sz="8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-Samla laget i lagdelar                                  -Förhindra spel genom lagdelarna             -Samla laget i de tre korridorerna</a:t>
            </a:r>
            <a:endParaRPr/>
          </a:p>
          <a:p>
            <a:pPr marL="0" marR="0" lvl="0" indent="0" algn="l" rtl="0">
              <a:lnSpc>
                <a:spcPct val="100000"/>
              </a:lnSpc>
              <a:spcBef>
                <a:spcPts val="800"/>
              </a:spcBef>
              <a:spcAft>
                <a:spcPts val="0"/>
              </a:spcAft>
              <a:buNone/>
            </a:pPr>
            <a:endParaRPr sz="600" b="0" i="0" u="none">
              <a:solidFill>
                <a:schemeClr val="dk1"/>
              </a:solidFill>
              <a:latin typeface="Calibri"/>
              <a:ea typeface="Calibri"/>
              <a:cs typeface="Calibri"/>
              <a:sym typeface="Calibri"/>
            </a:endParaRPr>
          </a:p>
        </p:txBody>
      </p:sp>
      <p:sp>
        <p:nvSpPr>
          <p:cNvPr id="740" name="Google Shape;740;p75"/>
          <p:cNvSpPr txBox="1"/>
          <p:nvPr/>
        </p:nvSpPr>
        <p:spPr>
          <a:xfrm>
            <a:off x="3554412" y="2901950"/>
            <a:ext cx="3006725" cy="5476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 att förhindra och rädda avslut ska vi</a:t>
            </a:r>
            <a:br>
              <a:rPr lang="sv-SE" sz="1100" b="0" i="0" u="none" dirty="0">
                <a:solidFill>
                  <a:schemeClr val="dk1"/>
                </a:solidFill>
                <a:latin typeface="Calibri"/>
                <a:ea typeface="Calibri"/>
                <a:cs typeface="Calibri"/>
                <a:sym typeface="Calibri"/>
              </a:rPr>
            </a:br>
            <a:r>
              <a:rPr lang="sv-SE" sz="1000" b="0" i="0" u="none" dirty="0">
                <a:solidFill>
                  <a:schemeClr val="dk1"/>
                </a:solidFill>
                <a:latin typeface="Calibri"/>
                <a:ea typeface="Calibri"/>
                <a:cs typeface="Calibri"/>
                <a:sym typeface="Calibri"/>
              </a:rPr>
              <a:t>-</a:t>
            </a:r>
            <a:r>
              <a:rPr lang="sv-SE" sz="600" b="0" i="0" u="none" dirty="0">
                <a:solidFill>
                  <a:schemeClr val="dk1"/>
                </a:solidFill>
                <a:latin typeface="Calibri"/>
                <a:ea typeface="Calibri"/>
                <a:cs typeface="Calibri"/>
                <a:sym typeface="Calibri"/>
              </a:rPr>
              <a:t>Förhindra avslut i straffområdet                    –Vara snabba på returer</a:t>
            </a:r>
            <a:br>
              <a:rPr lang="sv-SE" sz="600" b="0" i="0" u="none" dirty="0">
                <a:solidFill>
                  <a:schemeClr val="dk1"/>
                </a:solidFill>
                <a:latin typeface="Calibri"/>
                <a:ea typeface="Calibri"/>
                <a:cs typeface="Calibri"/>
                <a:sym typeface="Calibri"/>
              </a:rPr>
            </a:br>
            <a:r>
              <a:rPr lang="sv-SE" sz="600" b="0" i="0" u="none" dirty="0">
                <a:solidFill>
                  <a:schemeClr val="dk1"/>
                </a:solidFill>
                <a:latin typeface="Calibri"/>
                <a:ea typeface="Calibri"/>
                <a:cs typeface="Calibri"/>
                <a:sym typeface="Calibri"/>
              </a:rPr>
              <a:t>Försvara ytor i straffområdet</a:t>
            </a:r>
            <a:endParaRPr dirty="0"/>
          </a:p>
        </p:txBody>
      </p:sp>
      <p:sp>
        <p:nvSpPr>
          <p:cNvPr id="4" name="Rubrik 1">
            <a:extLst>
              <a:ext uri="{FF2B5EF4-FFF2-40B4-BE49-F238E27FC236}">
                <a16:creationId xmlns:a16="http://schemas.microsoft.com/office/drawing/2014/main" id="{F859FFDE-B926-A439-A201-8199681197ED}"/>
              </a:ext>
            </a:extLst>
          </p:cNvPr>
          <p:cNvSpPr txBox="1">
            <a:spLocks/>
          </p:cNvSpPr>
          <p:nvPr/>
        </p:nvSpPr>
        <p:spPr>
          <a:xfrm>
            <a:off x="331787" y="508952"/>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11 mot 11</a:t>
            </a:r>
          </a:p>
        </p:txBody>
      </p:sp>
      <p:sp>
        <p:nvSpPr>
          <p:cNvPr id="5" name="textruta 4">
            <a:extLst>
              <a:ext uri="{FF2B5EF4-FFF2-40B4-BE49-F238E27FC236}">
                <a16:creationId xmlns:a16="http://schemas.microsoft.com/office/drawing/2014/main" id="{661054E2-3A43-3D67-7B60-EA4BBED4C902}"/>
              </a:ext>
            </a:extLst>
          </p:cNvPr>
          <p:cNvSpPr txBox="1"/>
          <p:nvPr/>
        </p:nvSpPr>
        <p:spPr>
          <a:xfrm>
            <a:off x="8067716" y="1237834"/>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6" name="textruta 5">
            <a:extLst>
              <a:ext uri="{FF2B5EF4-FFF2-40B4-BE49-F238E27FC236}">
                <a16:creationId xmlns:a16="http://schemas.microsoft.com/office/drawing/2014/main" id="{E6AE3189-A1D5-5825-F5F5-9C2AF7D1B881}"/>
              </a:ext>
            </a:extLst>
          </p:cNvPr>
          <p:cNvSpPr txBox="1"/>
          <p:nvPr/>
        </p:nvSpPr>
        <p:spPr>
          <a:xfrm>
            <a:off x="8047872" y="3585537"/>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10" name="Google Shape;710;p74"/>
          <p:cNvPicPr preferRelativeResize="0"/>
          <p:nvPr/>
        </p:nvPicPr>
        <p:blipFill rotWithShape="1">
          <a:blip r:embed="rId3">
            <a:alphaModFix/>
          </a:blip>
          <a:srcRect/>
          <a:stretch/>
        </p:blipFill>
        <p:spPr>
          <a:xfrm>
            <a:off x="9363075" y="1554884"/>
            <a:ext cx="1225550" cy="4621212"/>
          </a:xfrm>
          <a:prstGeom prst="rect">
            <a:avLst/>
          </a:prstGeom>
          <a:noFill/>
          <a:ln>
            <a:noFill/>
          </a:ln>
        </p:spPr>
      </p:pic>
      <p:sp>
        <p:nvSpPr>
          <p:cNvPr id="712" name="Google Shape;712;p74"/>
          <p:cNvSpPr txBox="1">
            <a:spLocks noGrp="1"/>
          </p:cNvSpPr>
          <p:nvPr>
            <p:ph type="body" sz="quarter" idx="13"/>
          </p:nvPr>
        </p:nvSpPr>
        <p:spPr>
          <a:xfrm>
            <a:off x="978189" y="3435079"/>
            <a:ext cx="7999557" cy="3422921"/>
          </a:xfrm>
          <a:prstGeom prst="rect">
            <a:avLst/>
          </a:prstGeom>
          <a:noFill/>
          <a:ln>
            <a:noFill/>
          </a:ln>
        </p:spPr>
        <p:txBody>
          <a:bodyPr spcFirstLastPara="1" wrap="square" lIns="91425" tIns="45700" rIns="91425" bIns="45700" anchor="t" anchorCtr="0">
            <a:noAutofit/>
          </a:bodyPr>
          <a:lstStyle/>
          <a:p>
            <a:pPr marL="285750" indent="-285750">
              <a:spcBef>
                <a:spcPts val="0"/>
              </a:spcBef>
              <a:buClr>
                <a:srgbClr val="1F1F1F"/>
              </a:buClr>
            </a:pPr>
            <a:r>
              <a:rPr lang="sv-SE" sz="2000" dirty="0">
                <a:solidFill>
                  <a:srgbClr val="1D1D1D"/>
                </a:solidFill>
                <a:sym typeface="Arial"/>
              </a:rPr>
              <a:t>Många spelare deltar i andra idrotter och har fotboll eller extra mycket idrott i skolan. Det är viktigt att tränaren känner till individuella spelares totala belastning. Att träna för mycket fotboll kan leda till överbelastningsskador, minskad långsiktig motivation och mindre tid för allsidig träning. Det rekommenderas att alla spelare har minst en vilodag per vecka från fysisk aktivitet och ha ledigt från organiserad träning minst en kväll per skolvecka.</a:t>
            </a:r>
            <a:endParaRPr lang="sv-SE" sz="2000" dirty="0">
              <a:solidFill>
                <a:srgbClr val="1D1D1D"/>
              </a:solidFill>
            </a:endParaRPr>
          </a:p>
          <a:p>
            <a:pPr marL="285750" indent="-285750">
              <a:buClr>
                <a:srgbClr val="1F1F1F"/>
              </a:buClr>
            </a:pPr>
            <a:r>
              <a:rPr lang="sv-SE" sz="2000" dirty="0">
                <a:solidFill>
                  <a:srgbClr val="1D1D1D"/>
                </a:solidFill>
                <a:sym typeface="Arial"/>
              </a:rPr>
              <a:t>Det kan finnas stora skillnader mellan individer när det gäller både motivation och förutsättningar för att träna ofta. Föreningen bör sträva efter att möjliggöra för alla att träna fotboll efter sina förutsättningar.</a:t>
            </a:r>
            <a:endParaRPr sz="2000" dirty="0">
              <a:solidFill>
                <a:srgbClr val="1D1D1D"/>
              </a:solidFill>
            </a:endParaRPr>
          </a:p>
          <a:p>
            <a:pPr marL="0" lvl="0" indent="0" algn="l" rtl="0">
              <a:lnSpc>
                <a:spcPct val="90000"/>
              </a:lnSpc>
              <a:spcBef>
                <a:spcPts val="1000"/>
              </a:spcBef>
              <a:spcAft>
                <a:spcPts val="0"/>
              </a:spcAft>
              <a:buClr>
                <a:schemeClr val="dk1"/>
              </a:buClr>
              <a:buSzPts val="1700"/>
              <a:buNone/>
            </a:pPr>
            <a:endParaRPr sz="17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a:p>
            <a:pPr marL="228600" lvl="0" indent="-120650" algn="l" rtl="0">
              <a:lnSpc>
                <a:spcPct val="90000"/>
              </a:lnSpc>
              <a:spcBef>
                <a:spcPts val="1000"/>
              </a:spcBef>
              <a:spcAft>
                <a:spcPts val="0"/>
              </a:spcAft>
              <a:buClr>
                <a:schemeClr val="dk1"/>
              </a:buClr>
              <a:buSzPts val="1700"/>
              <a:buNone/>
            </a:pPr>
            <a:endParaRPr sz="17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Google Shape;576;p64">
            <a:extLst>
              <a:ext uri="{FF2B5EF4-FFF2-40B4-BE49-F238E27FC236}">
                <a16:creationId xmlns:a16="http://schemas.microsoft.com/office/drawing/2014/main" id="{7D0E4C9A-3B00-E83C-4FFF-B7D9BFD24072}"/>
              </a:ext>
            </a:extLst>
          </p:cNvPr>
          <p:cNvSpPr txBox="1">
            <a:spLocks/>
          </p:cNvSpPr>
          <p:nvPr/>
        </p:nvSpPr>
        <p:spPr>
          <a:xfrm>
            <a:off x="978189" y="1007225"/>
            <a:ext cx="6175376"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buClr>
                <a:schemeClr val="dk1"/>
              </a:buClr>
              <a:buSzPts val="4600"/>
              <a:buFont typeface="Calibri"/>
              <a:buNone/>
            </a:pPr>
            <a:r>
              <a:rPr lang="sv-SE" dirty="0"/>
              <a:t>Övningar 11 mot 11</a:t>
            </a:r>
          </a:p>
        </p:txBody>
      </p:sp>
      <p:sp>
        <p:nvSpPr>
          <p:cNvPr id="6" name="Google Shape;580;p64">
            <a:extLst>
              <a:ext uri="{FF2B5EF4-FFF2-40B4-BE49-F238E27FC236}">
                <a16:creationId xmlns:a16="http://schemas.microsoft.com/office/drawing/2014/main" id="{D2B087CA-B946-B540-1A18-A8BE001739BD}"/>
              </a:ext>
            </a:extLst>
          </p:cNvPr>
          <p:cNvSpPr txBox="1"/>
          <p:nvPr/>
        </p:nvSpPr>
        <p:spPr>
          <a:xfrm>
            <a:off x="978189" y="1913803"/>
            <a:ext cx="5305652"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800" b="1" i="0" u="none" dirty="0">
                <a:solidFill>
                  <a:schemeClr val="dk1"/>
                </a:solidFill>
                <a:latin typeface="Calibri"/>
                <a:ea typeface="Calibri"/>
                <a:cs typeface="Calibri"/>
                <a:sym typeface="Calibri"/>
              </a:rPr>
              <a:t>Hitta övningar och lekar på Svenska FFs fotbollsportal. </a:t>
            </a:r>
            <a:br>
              <a:rPr lang="sv-SE" sz="2800" b="1" i="0" u="none" dirty="0">
                <a:solidFill>
                  <a:schemeClr val="accent1"/>
                </a:solidFill>
                <a:latin typeface="Calibri"/>
                <a:ea typeface="Calibri"/>
                <a:cs typeface="Calibri"/>
                <a:sym typeface="Calibri"/>
              </a:rPr>
            </a:br>
            <a:r>
              <a:rPr lang="sv-SE" sz="2800" b="1" i="0" u="none" dirty="0">
                <a:solidFill>
                  <a:srgbClr val="7F7F7F"/>
                </a:solidFill>
                <a:latin typeface="Calibri"/>
                <a:ea typeface="Calibri"/>
                <a:cs typeface="Calibri"/>
                <a:sym typeface="Calibri"/>
              </a:rPr>
              <a:t>-Scanna eller klicka på QR-koden!</a:t>
            </a:r>
            <a:endParaRPr sz="1800" dirty="0"/>
          </a:p>
        </p:txBody>
      </p:sp>
      <p:pic>
        <p:nvPicPr>
          <p:cNvPr id="5" name="Bildobjekt 4">
            <a:hlinkClick r:id="rId4"/>
            <a:extLst>
              <a:ext uri="{FF2B5EF4-FFF2-40B4-BE49-F238E27FC236}">
                <a16:creationId xmlns:a16="http://schemas.microsoft.com/office/drawing/2014/main" id="{4AD3748F-40F9-E515-DD87-224C0B11C0F0}"/>
              </a:ext>
            </a:extLst>
          </p:cNvPr>
          <p:cNvPicPr>
            <a:picLocks noChangeAspect="1"/>
          </p:cNvPicPr>
          <p:nvPr/>
        </p:nvPicPr>
        <p:blipFill>
          <a:blip r:embed="rId5"/>
          <a:stretch>
            <a:fillRect/>
          </a:stretch>
        </p:blipFill>
        <p:spPr>
          <a:xfrm>
            <a:off x="7003473" y="1913802"/>
            <a:ext cx="1378281" cy="1384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918E046-B51E-BE57-DC04-437C745C1D37}"/>
              </a:ext>
            </a:extLst>
          </p:cNvPr>
          <p:cNvSpPr>
            <a:spLocks noGrp="1"/>
          </p:cNvSpPr>
          <p:nvPr>
            <p:ph type="ctrTitle"/>
          </p:nvPr>
        </p:nvSpPr>
        <p:spPr/>
        <p:txBody>
          <a:bodyPr/>
          <a:lstStyle/>
          <a:p>
            <a:r>
              <a:rPr lang="sv-SE" sz="4600" dirty="0"/>
              <a:t>9. Kort fördjupning</a:t>
            </a:r>
          </a:p>
        </p:txBody>
      </p:sp>
    </p:spTree>
    <p:extLst>
      <p:ext uri="{BB962C8B-B14F-4D97-AF65-F5344CB8AC3E}">
        <p14:creationId xmlns:p14="http://schemas.microsoft.com/office/powerpoint/2010/main" val="248882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p:nvPr/>
        </p:nvSpPr>
        <p:spPr>
          <a:xfrm>
            <a:off x="914401" y="776287"/>
            <a:ext cx="5791200" cy="1425575"/>
          </a:xfrm>
          <a:prstGeom prst="rect">
            <a:avLst/>
          </a:prstGeom>
          <a:noFill/>
          <a:ln>
            <a:noFill/>
          </a:ln>
        </p:spPr>
        <p:txBody>
          <a:bodyPr spcFirstLastPara="1" wrap="square" lIns="0" tIns="0" rIns="0" bIns="0" anchor="t" anchorCtr="0">
            <a:noAutofit/>
          </a:bodyPr>
          <a:lstStyle/>
          <a:p>
            <a:pPr>
              <a:lnSpc>
                <a:spcPct val="90000"/>
              </a:lnSpc>
              <a:spcBef>
                <a:spcPts val="0"/>
              </a:spcBef>
              <a:spcAft>
                <a:spcPts val="0"/>
              </a:spcAft>
              <a:buClr>
                <a:schemeClr val="dk1"/>
              </a:buClr>
              <a:buSzPts val="5400"/>
            </a:pPr>
            <a:r>
              <a:rPr lang="sv-SE" sz="4600" b="1" i="0" u="none" dirty="0">
                <a:solidFill>
                  <a:schemeClr val="dk1"/>
                </a:solidFill>
                <a:latin typeface="Calibri"/>
                <a:ea typeface="Calibri"/>
                <a:cs typeface="Calibri"/>
                <a:sym typeface="Calibri"/>
              </a:rPr>
              <a:t>Arbetsmodellen - Att planera en träning</a:t>
            </a:r>
            <a:endParaRPr lang="sv-SE" sz="4600" dirty="0"/>
          </a:p>
          <a:p>
            <a:pPr marL="0" marR="0" lvl="0" indent="0" algn="l" rtl="0">
              <a:lnSpc>
                <a:spcPct val="90000"/>
              </a:lnSpc>
              <a:spcBef>
                <a:spcPts val="0"/>
              </a:spcBef>
              <a:spcAft>
                <a:spcPts val="0"/>
              </a:spcAft>
              <a:buClr>
                <a:schemeClr val="dk1"/>
              </a:buClr>
              <a:buSzPts val="5400"/>
              <a:buFont typeface="Calibri"/>
              <a:buNone/>
            </a:pPr>
            <a:endParaRPr sz="4600" dirty="0"/>
          </a:p>
        </p:txBody>
      </p:sp>
      <p:sp>
        <p:nvSpPr>
          <p:cNvPr id="430" name="Google Shape;430;p51"/>
          <p:cNvSpPr txBox="1"/>
          <p:nvPr/>
        </p:nvSpPr>
        <p:spPr>
          <a:xfrm>
            <a:off x="947736" y="1592262"/>
            <a:ext cx="5924702" cy="60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endParaRPr sz="4600" dirty="0"/>
          </a:p>
        </p:txBody>
      </p:sp>
      <p:pic>
        <p:nvPicPr>
          <p:cNvPr id="431" name="Google Shape;431;p51"/>
          <p:cNvPicPr preferRelativeResize="0"/>
          <p:nvPr/>
        </p:nvPicPr>
        <p:blipFill rotWithShape="1">
          <a:blip r:embed="rId3">
            <a:alphaModFix/>
          </a:blip>
          <a:srcRect/>
          <a:stretch/>
        </p:blipFill>
        <p:spPr>
          <a:xfrm>
            <a:off x="6705600" y="776287"/>
            <a:ext cx="4737100" cy="5911850"/>
          </a:xfrm>
          <a:prstGeom prst="rect">
            <a:avLst/>
          </a:prstGeom>
          <a:noFill/>
          <a:ln>
            <a:noFill/>
          </a:ln>
        </p:spPr>
      </p:pic>
      <p:sp>
        <p:nvSpPr>
          <p:cNvPr id="432" name="Google Shape;432;p51"/>
          <p:cNvSpPr txBox="1"/>
          <p:nvPr/>
        </p:nvSpPr>
        <p:spPr>
          <a:xfrm>
            <a:off x="762000" y="2283608"/>
            <a:ext cx="5589587"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200"/>
              <a:buFont typeface="Arial"/>
              <a:buNone/>
            </a:pPr>
            <a:r>
              <a:rPr lang="sv-SE" sz="1200" b="1"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Färdighetsövning</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1F1F1F"/>
              </a:buClr>
              <a:buSzPts val="1200"/>
              <a:buFont typeface="Arial"/>
              <a:buNone/>
            </a:pPr>
            <a:r>
              <a:rPr lang="sv-SE"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Färdighetsövning kan bedrivas med såväl kort som lång vila. Oftast syftar det till att öka mängden repetition av en specifik färdighet för spelaren. Färdigheten kan vara av teknisk eller fysisk karaktär, eller en kombination av båda. Spelet ställer större och större krav på att spelarna kan hantera situationer i spelet med begränsade tid och yta. Det i sin tur leder till att spelarna bör ha god teknik för att kunna utföra sina aktioner. Accelerationer vid genombrott och upphopp vid nick efter inlägg är exempel på aktioner som kräver hög explosivitet. Efter maximal belastning måste spelarna också kunna återhämta sig snabbt, det vill säga ha god fotbollsuthållighet.</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33" name="Google Shape;433;p51"/>
          <p:cNvSpPr txBox="1"/>
          <p:nvPr/>
        </p:nvSpPr>
        <p:spPr>
          <a:xfrm>
            <a:off x="762000" y="4304306"/>
            <a:ext cx="5589587"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200"/>
              <a:buFont typeface="Arial"/>
              <a:buNone/>
            </a:pPr>
            <a:r>
              <a:rPr lang="sv-SE" sz="1200" b="1"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Spelövning</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1F1F1F"/>
              </a:buClr>
              <a:buSzPts val="1200"/>
              <a:buFont typeface="Arial"/>
              <a:buNone/>
            </a:pPr>
            <a:r>
              <a:rPr lang="sv-SE"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Spelövning kan bedrivas i olika former beroende på antalet spelare per lag. Vid smålagsspel, mellanstort spel och stort spel utför spelarna fotbollsaktioner där tekniska, fysiska och psykologiska färdigheter integreras med spelförståelsen.</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1F1F1F"/>
              </a:buClr>
              <a:buSzPts val="1200"/>
              <a:buFont typeface="Arial"/>
              <a:buNone/>
            </a:pPr>
            <a:r>
              <a:rPr lang="sv-SE"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Oavsett spelform bör du så ofta som möjligt utgå från lagets spelsystem: utgångspositioner, arbetssätt, spelartyper och roller. Om lagets ordinarie utgångspositioner är till exempel 4-4-2 kan du vid spel 8 mot 8 organisera laget enligt 3-3-1 eller 3-2-2. Då vänjer du spelarna vid att ofta samarbeta i en formation där förhållandet mellan och inom respektive lagdel liknar det förhållande som gäller i match.</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rgbClr val="404040"/>
              </a:buClr>
              <a:buSzPts val="4900"/>
              <a:buFont typeface="Calibri"/>
              <a:buNone/>
            </a:pPr>
            <a:r>
              <a:rPr lang="sv-SE" b="1" i="0" u="none" dirty="0" err="1">
                <a:solidFill>
                  <a:srgbClr val="404040"/>
                </a:solidFill>
                <a:latin typeface="Calibri"/>
                <a:ea typeface="Calibri"/>
                <a:cs typeface="Calibri"/>
                <a:sym typeface="Calibri"/>
              </a:rPr>
              <a:t>Fotbollsaktion</a:t>
            </a:r>
            <a:r>
              <a:rPr lang="sv-SE" b="1" i="0" u="none" dirty="0">
                <a:solidFill>
                  <a:srgbClr val="404040"/>
                </a:solidFill>
                <a:latin typeface="Calibri"/>
                <a:ea typeface="Calibri"/>
                <a:cs typeface="Calibri"/>
                <a:sym typeface="Calibri"/>
              </a:rPr>
              <a:t> </a:t>
            </a:r>
            <a:endParaRPr dirty="0"/>
          </a:p>
        </p:txBody>
      </p:sp>
      <p:pic>
        <p:nvPicPr>
          <p:cNvPr id="2" name="Google Shape;288;p39">
            <a:extLst>
              <a:ext uri="{FF2B5EF4-FFF2-40B4-BE49-F238E27FC236}">
                <a16:creationId xmlns:a16="http://schemas.microsoft.com/office/drawing/2014/main" id="{0F0E4949-727D-938B-93FC-56B0799A78B9}"/>
              </a:ext>
            </a:extLst>
          </p:cNvPr>
          <p:cNvPicPr preferRelativeResize="0"/>
          <p:nvPr/>
        </p:nvPicPr>
        <p:blipFill rotWithShape="1">
          <a:blip r:embed="rId3">
            <a:alphaModFix/>
          </a:blip>
          <a:srcRect/>
          <a:stretch/>
        </p:blipFill>
        <p:spPr>
          <a:xfrm>
            <a:off x="6528816" y="1604962"/>
            <a:ext cx="4277518" cy="4217091"/>
          </a:xfrm>
          <a:prstGeom prst="rect">
            <a:avLst/>
          </a:prstGeom>
          <a:noFill/>
          <a:ln>
            <a:noFill/>
          </a:ln>
          <a:effectLst/>
        </p:spPr>
      </p:pic>
      <p:sp>
        <p:nvSpPr>
          <p:cNvPr id="6" name="textruta 5">
            <a:extLst>
              <a:ext uri="{FF2B5EF4-FFF2-40B4-BE49-F238E27FC236}">
                <a16:creationId xmlns:a16="http://schemas.microsoft.com/office/drawing/2014/main" id="{34C3CC46-C90B-7A7D-5D04-CB90051AE510}"/>
              </a:ext>
            </a:extLst>
          </p:cNvPr>
          <p:cNvSpPr txBox="1"/>
          <p:nvPr/>
        </p:nvSpPr>
        <p:spPr>
          <a:xfrm>
            <a:off x="784225" y="2081150"/>
            <a:ext cx="6096000" cy="3970318"/>
          </a:xfrm>
          <a:prstGeom prst="rect">
            <a:avLst/>
          </a:prstGeom>
          <a:noFill/>
        </p:spPr>
        <p:txBody>
          <a:bodyPr wrap="square">
            <a:spAutoFit/>
          </a:bodyPr>
          <a:lstStyle/>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I varje skede av spelet agerar spelarna i olika situationer. Varje agerande kallas för en fotbolls- aktion och kan bestå av ett eller flera moment.  Alla aktioner bygger på en samverkan mellan spelförståelse, teknik, fysiologi och psykologi. </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Exempel: </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Ska jag skjuta eller passa? </a:t>
            </a: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(spelförståelse och psykologi)</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Hur träffar jag bollen i skottet för rätt placering och hårdhet? (teknik)  </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Hur mycket kraft kan musklerna producera för få fart på bollen?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fysologi</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Vågar jag skjuta när det är det bästa alternativet? Trots att jag missade det förra skottet. (psykologi)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rgbClr val="404040"/>
              </a:buClr>
              <a:buSzPts val="7900"/>
              <a:buFont typeface="Calibri"/>
              <a:buNone/>
            </a:pPr>
            <a:r>
              <a:rPr lang="sv-SE" dirty="0" err="1">
                <a:solidFill>
                  <a:srgbClr val="404040"/>
                </a:solidFill>
                <a:latin typeface="Calibri"/>
                <a:cs typeface="Calibri"/>
                <a:sym typeface="Calibri"/>
              </a:rPr>
              <a:t>Fotbollsfys</a:t>
            </a:r>
            <a:endParaRPr dirty="0"/>
          </a:p>
        </p:txBody>
      </p:sp>
      <p:sp>
        <p:nvSpPr>
          <p:cNvPr id="317" name="Google Shape;317;p43"/>
          <p:cNvSpPr txBox="1">
            <a:spLocks noGrp="1"/>
          </p:cNvSpPr>
          <p:nvPr>
            <p:ph type="body" sz="quarter" idx="13"/>
          </p:nvPr>
        </p:nvSpPr>
        <p:spPr>
          <a:xfrm>
            <a:off x="784225" y="2261600"/>
            <a:ext cx="8248939" cy="3422921"/>
          </a:xfrm>
          <a:prstGeom prst="rect">
            <a:avLst/>
          </a:prstGeom>
          <a:noFill/>
          <a:ln>
            <a:noFill/>
          </a:ln>
        </p:spPr>
        <p:txBody>
          <a:bodyPr spcFirstLastPara="1" wrap="square" lIns="91425" tIns="45700" rIns="91425" bIns="45700" anchor="t" anchorCtr="0">
            <a:noAutofit/>
          </a:bodyPr>
          <a:lstStyle/>
          <a:p>
            <a:r>
              <a:rPr lang="sv-SE" sz="2000" dirty="0">
                <a:solidFill>
                  <a:srgbClr val="1D1D1D"/>
                </a:solidFill>
                <a:latin typeface="StagSans"/>
              </a:rPr>
              <a:t>I en fotbollsmatch förekommer många oväntade situationer. Medspelarna, motspelarna och bollen är yttre faktorer som påverkar spelet. Spelarnas rörelsemönster skiftar och består bland annat av löpningar framåt, bakåt och i sidled. Farten i löpningarna växlar hela tiden från maximalt tempo till gång. Spelarna måste kunna hoppa, landa och bromsa för därefter kunna göra snabba riktningsförändringar. </a:t>
            </a:r>
          </a:p>
          <a:p>
            <a:r>
              <a:rPr lang="sv-SE" sz="2000" dirty="0">
                <a:solidFill>
                  <a:srgbClr val="1D1D1D"/>
                </a:solidFill>
                <a:latin typeface="StagSans"/>
              </a:rPr>
              <a:t>Rörelsemönstret för en fotbollsspelare är komplext.</a:t>
            </a:r>
          </a:p>
          <a:p>
            <a:r>
              <a:rPr lang="sv-SE" sz="2000" dirty="0">
                <a:solidFill>
                  <a:srgbClr val="1D1D1D"/>
                </a:solidFill>
                <a:latin typeface="StagSans"/>
              </a:rPr>
              <a:t>För att spelarna skall kunna utföra fotbollsaktioner på ett säkert sätt och därmed undvika skador krävs träning av de fysiologiska grundkvaliteterna och spelarens fotbollsfysiska egenskaper - de samverkar med fotbollsaktionens övriga delar. En god fotbollsfysik byggs upp över tid men måste också underhållas</a:t>
            </a:r>
          </a:p>
          <a:p>
            <a:pPr marL="228600" lvl="0" indent="-127000" algn="l" rtl="0">
              <a:lnSpc>
                <a:spcPct val="90000"/>
              </a:lnSpc>
              <a:spcBef>
                <a:spcPts val="1000"/>
              </a:spcBef>
              <a:spcAft>
                <a:spcPts val="0"/>
              </a:spcAft>
              <a:buClr>
                <a:schemeClr val="dk1"/>
              </a:buClr>
              <a:buSzPts val="1600"/>
              <a:buNone/>
            </a:pPr>
            <a:endParaRPr sz="16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50CD03C-0610-88BF-0E08-1A342930652E}"/>
              </a:ext>
            </a:extLst>
          </p:cNvPr>
          <p:cNvSpPr>
            <a:spLocks noGrp="1"/>
          </p:cNvSpPr>
          <p:nvPr>
            <p:ph type="ctrTitle"/>
          </p:nvPr>
        </p:nvSpPr>
        <p:spPr>
          <a:xfrm>
            <a:off x="784225" y="1173163"/>
            <a:ext cx="6175375" cy="769937"/>
          </a:xfrm>
        </p:spPr>
        <p:txBody>
          <a:bodyPr/>
          <a:lstStyle/>
          <a:p>
            <a:pPr fontAlgn="auto">
              <a:spcAft>
                <a:spcPts val="0"/>
              </a:spcAft>
              <a:defRPr/>
            </a:pPr>
            <a:r>
              <a:rPr lang="sv-SE" dirty="0"/>
              <a:t>1. Bakgrund och syfte</a:t>
            </a:r>
          </a:p>
        </p:txBody>
      </p:sp>
      <p:sp>
        <p:nvSpPr>
          <p:cNvPr id="13315" name="Platshållare för text 4">
            <a:extLst>
              <a:ext uri="{FF2B5EF4-FFF2-40B4-BE49-F238E27FC236}">
                <a16:creationId xmlns:a16="http://schemas.microsoft.com/office/drawing/2014/main" id="{6F58785C-0DCB-D4EE-7993-2DCCD84CC463}"/>
              </a:ext>
            </a:extLst>
          </p:cNvPr>
          <p:cNvSpPr>
            <a:spLocks noGrp="1" noChangeArrowheads="1"/>
          </p:cNvSpPr>
          <p:nvPr>
            <p:ph type="body" sz="quarter" idx="13"/>
          </p:nvPr>
        </p:nvSpPr>
        <p:spPr bwMode="auto">
          <a:xfrm>
            <a:off x="784225" y="2262187"/>
            <a:ext cx="7374123" cy="40712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b="0" i="0" u="none" strike="noStrike" dirty="0">
                <a:solidFill>
                  <a:srgbClr val="1D1D1D"/>
                </a:solidFill>
                <a:effectLst/>
                <a:latin typeface="StagSans"/>
              </a:rPr>
              <a:t>Spelarutbildningsplanen tar hänsyn till att utveckla barn och ungdomar både fysiskt, psykologiskt, socialt och idrottsligt utifrån riktlinjerna i Fotbollens spela lek och lär</a:t>
            </a:r>
          </a:p>
          <a:p>
            <a:r>
              <a:rPr lang="sv-SE" b="0" i="0" u="none" strike="noStrike" dirty="0">
                <a:solidFill>
                  <a:srgbClr val="1D1D1D"/>
                </a:solidFill>
                <a:effectLst/>
                <a:latin typeface="StagSans"/>
              </a:rPr>
              <a:t>Spelarutbildningsplanen ska leva upp till barn och ungdomars behov och utgå från barnkonventionen och barnrättsperspektivet. Behoven tillgodoses om tränarna skapar en miljö där grundförutsättningarna är att barn och ungdomar är trygga, mår bra och lär sig fotboll.</a:t>
            </a:r>
          </a:p>
          <a:p>
            <a:r>
              <a:rPr lang="sv-SE" sz="18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Att ha en spelarutbildningsplan innebär att ledare i föreningen har en samsyn om hur spelarna ska utbildas men det är också en trygghet för spelaren. Ledarna talar samma språk och det finns en stegring i lärandet.</a:t>
            </a:r>
          </a:p>
          <a:p>
            <a:r>
              <a:rPr lang="sv-SE" dirty="0">
                <a:solidFill>
                  <a:srgbClr val="1D1D1D"/>
                </a:solidFill>
                <a:latin typeface="StagSans"/>
                <a:sym typeface="Calibri"/>
              </a:rPr>
              <a:t>Stora delar av innehållet i detta dokument är direkt hämtat ur Svenska Fotbollförbundets (SvFF) spelarutbildningsplan.</a:t>
            </a:r>
          </a:p>
          <a:p>
            <a:r>
              <a:rPr lang="sv-SE" sz="18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Föreningens ledare behöver utbildas till fotbollstränare och få stöd från föreningen i sitt </a:t>
            </a:r>
            <a:r>
              <a:rPr lang="sv-SE" sz="1800" dirty="0">
                <a:solidFill>
                  <a:srgbClr val="404040"/>
                </a:solidFill>
                <a:latin typeface="Calibri" panose="020F0502020204030204" pitchFamily="34" charset="0"/>
                <a:ea typeface="Calibri" panose="020F0502020204030204" pitchFamily="34" charset="0"/>
                <a:cs typeface="Calibri" panose="020F0502020204030204" pitchFamily="34" charset="0"/>
              </a:rPr>
              <a:t>l</a:t>
            </a:r>
            <a:r>
              <a:rPr lang="sv-SE" sz="18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edarskap</a:t>
            </a:r>
            <a:r>
              <a:rPr lang="sv-SE" sz="1800" b="1"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 </a:t>
            </a:r>
            <a:endParaRPr lang="sv-SE"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v-SE" dirty="0">
              <a:solidFill>
                <a:srgbClr val="1D1D1D"/>
              </a:solidFill>
              <a:latin typeface="StagSans"/>
            </a:endParaRPr>
          </a:p>
          <a:p>
            <a:endParaRPr lang="sv-SE" sz="2800" dirty="0">
              <a:latin typeface="Calibri" panose="020F0502020204030204" pitchFamily="34" charset="0"/>
              <a:ea typeface="Calibri" panose="020F0502020204030204" pitchFamily="34" charset="0"/>
              <a:cs typeface="Calibri" panose="020F0502020204030204" pitchFamily="34" charset="0"/>
            </a:endParaRPr>
          </a:p>
          <a:p>
            <a:endParaRPr lang="sv-SE" altLang="sv-S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F9CABE7-0250-A940-8F55-C9046F0DF70F}"/>
              </a:ext>
            </a:extLst>
          </p:cNvPr>
          <p:cNvPicPr>
            <a:picLocks noChangeAspect="1"/>
          </p:cNvPicPr>
          <p:nvPr/>
        </p:nvPicPr>
        <p:blipFill rotWithShape="1">
          <a:blip r:embed="rId2">
            <a:extLst>
              <a:ext uri="{28A0092B-C50C-407E-A947-70E740481C1C}">
                <a14:useLocalDpi xmlns:a14="http://schemas.microsoft.com/office/drawing/2010/main" val="0"/>
              </a:ext>
            </a:extLst>
          </a:blip>
          <a:srcRect t="13390"/>
          <a:stretch/>
        </p:blipFill>
        <p:spPr>
          <a:xfrm>
            <a:off x="975962" y="1010653"/>
            <a:ext cx="10471538" cy="5101389"/>
          </a:xfrm>
          <a:prstGeom prst="rect">
            <a:avLst/>
          </a:prstGeom>
        </p:spPr>
      </p:pic>
    </p:spTree>
    <p:extLst>
      <p:ext uri="{BB962C8B-B14F-4D97-AF65-F5344CB8AC3E}">
        <p14:creationId xmlns:p14="http://schemas.microsoft.com/office/powerpoint/2010/main" val="38301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B579397-DFEA-6304-C8FF-F142FFDAF076}"/>
              </a:ext>
            </a:extLst>
          </p:cNvPr>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169640" y="802773"/>
            <a:ext cx="11412759" cy="5572627"/>
          </a:xfrm>
          <a:prstGeom prst="rect">
            <a:avLst/>
          </a:prstGeom>
        </p:spPr>
      </p:pic>
    </p:spTree>
    <p:extLst>
      <p:ext uri="{BB962C8B-B14F-4D97-AF65-F5344CB8AC3E}">
        <p14:creationId xmlns:p14="http://schemas.microsoft.com/office/powerpoint/2010/main" val="404772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A8EEEA8-4E9A-C282-1106-36FFF1B29BED}"/>
              </a:ext>
            </a:extLst>
          </p:cNvPr>
          <p:cNvPicPr>
            <a:picLocks noChangeAspect="1"/>
          </p:cNvPicPr>
          <p:nvPr/>
        </p:nvPicPr>
        <p:blipFill rotWithShape="1">
          <a:blip r:embed="rId2">
            <a:extLst>
              <a:ext uri="{28A0092B-C50C-407E-A947-70E740481C1C}">
                <a14:useLocalDpi xmlns:a14="http://schemas.microsoft.com/office/drawing/2010/main" val="0"/>
              </a:ext>
            </a:extLst>
          </a:blip>
          <a:srcRect t="14629"/>
          <a:stretch/>
        </p:blipFill>
        <p:spPr>
          <a:xfrm>
            <a:off x="0" y="1003300"/>
            <a:ext cx="12192387" cy="5854700"/>
          </a:xfrm>
          <a:prstGeom prst="rect">
            <a:avLst/>
          </a:prstGeom>
        </p:spPr>
      </p:pic>
    </p:spTree>
    <p:extLst>
      <p:ext uri="{BB962C8B-B14F-4D97-AF65-F5344CB8AC3E}">
        <p14:creationId xmlns:p14="http://schemas.microsoft.com/office/powerpoint/2010/main" val="1167522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4DA881D-9406-1ED6-0685-D3115F82FE26}"/>
              </a:ext>
            </a:extLst>
          </p:cNvPr>
          <p:cNvPicPr>
            <a:picLocks noChangeAspect="1"/>
          </p:cNvPicPr>
          <p:nvPr/>
        </p:nvPicPr>
        <p:blipFill rotWithShape="1">
          <a:blip r:embed="rId2">
            <a:extLst>
              <a:ext uri="{28A0092B-C50C-407E-A947-70E740481C1C}">
                <a14:useLocalDpi xmlns:a14="http://schemas.microsoft.com/office/drawing/2010/main" val="0"/>
              </a:ext>
            </a:extLst>
          </a:blip>
          <a:srcRect t="12407"/>
          <a:stretch/>
        </p:blipFill>
        <p:spPr>
          <a:xfrm>
            <a:off x="0" y="850900"/>
            <a:ext cx="12192387" cy="6007100"/>
          </a:xfrm>
          <a:prstGeom prst="rect">
            <a:avLst/>
          </a:prstGeom>
        </p:spPr>
      </p:pic>
    </p:spTree>
    <p:extLst>
      <p:ext uri="{BB962C8B-B14F-4D97-AF65-F5344CB8AC3E}">
        <p14:creationId xmlns:p14="http://schemas.microsoft.com/office/powerpoint/2010/main" val="1501493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2625F95-B500-C158-DB47-CAF1C0C3166C}"/>
              </a:ext>
            </a:extLst>
          </p:cNvPr>
          <p:cNvPicPr>
            <a:picLocks noChangeAspect="1"/>
          </p:cNvPicPr>
          <p:nvPr/>
        </p:nvPicPr>
        <p:blipFill rotWithShape="1">
          <a:blip r:embed="rId2">
            <a:extLst>
              <a:ext uri="{28A0092B-C50C-407E-A947-70E740481C1C}">
                <a14:useLocalDpi xmlns:a14="http://schemas.microsoft.com/office/drawing/2010/main" val="0"/>
              </a:ext>
            </a:extLst>
          </a:blip>
          <a:srcRect t="12963"/>
          <a:stretch/>
        </p:blipFill>
        <p:spPr>
          <a:xfrm>
            <a:off x="0" y="889000"/>
            <a:ext cx="12192387" cy="5969000"/>
          </a:xfrm>
          <a:prstGeom prst="rect">
            <a:avLst/>
          </a:prstGeom>
        </p:spPr>
      </p:pic>
    </p:spTree>
    <p:extLst>
      <p:ext uri="{BB962C8B-B14F-4D97-AF65-F5344CB8AC3E}">
        <p14:creationId xmlns:p14="http://schemas.microsoft.com/office/powerpoint/2010/main" val="4091690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E91FBBE-7BD5-04FF-E361-21CCA7675474}"/>
              </a:ext>
            </a:extLst>
          </p:cNvPr>
          <p:cNvPicPr>
            <a:picLocks noChangeAspect="1"/>
          </p:cNvPicPr>
          <p:nvPr/>
        </p:nvPicPr>
        <p:blipFill rotWithShape="1">
          <a:blip r:embed="rId2">
            <a:extLst>
              <a:ext uri="{28A0092B-C50C-407E-A947-70E740481C1C}">
                <a14:useLocalDpi xmlns:a14="http://schemas.microsoft.com/office/drawing/2010/main" val="0"/>
              </a:ext>
            </a:extLst>
          </a:blip>
          <a:srcRect t="13704"/>
          <a:stretch/>
        </p:blipFill>
        <p:spPr>
          <a:xfrm>
            <a:off x="0" y="939800"/>
            <a:ext cx="12192387" cy="5918200"/>
          </a:xfrm>
          <a:prstGeom prst="rect">
            <a:avLst/>
          </a:prstGeom>
        </p:spPr>
      </p:pic>
    </p:spTree>
    <p:extLst>
      <p:ext uri="{BB962C8B-B14F-4D97-AF65-F5344CB8AC3E}">
        <p14:creationId xmlns:p14="http://schemas.microsoft.com/office/powerpoint/2010/main" val="101468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C3A66A1-E252-4DB7-020C-372DD4EF1F8B}"/>
              </a:ext>
            </a:extLst>
          </p:cNvPr>
          <p:cNvPicPr>
            <a:picLocks noChangeAspect="1"/>
          </p:cNvPicPr>
          <p:nvPr/>
        </p:nvPicPr>
        <p:blipFill rotWithShape="1">
          <a:blip r:embed="rId2"/>
          <a:srcRect t="13519"/>
          <a:stretch/>
        </p:blipFill>
        <p:spPr>
          <a:xfrm>
            <a:off x="0" y="927100"/>
            <a:ext cx="12192387" cy="5930900"/>
          </a:xfrm>
          <a:prstGeom prst="rect">
            <a:avLst/>
          </a:prstGeom>
        </p:spPr>
      </p:pic>
    </p:spTree>
    <p:extLst>
      <p:ext uri="{BB962C8B-B14F-4D97-AF65-F5344CB8AC3E}">
        <p14:creationId xmlns:p14="http://schemas.microsoft.com/office/powerpoint/2010/main" val="1829716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3" name="Google Shape;833;g23c26b40ba4_5_5"/>
          <p:cNvSpPr txBox="1">
            <a:spLocks noGrp="1"/>
          </p:cNvSpPr>
          <p:nvPr>
            <p:ph type="subTitle" idx="1"/>
          </p:nvPr>
        </p:nvSpPr>
        <p:spPr>
          <a:xfrm>
            <a:off x="724766" y="4061011"/>
            <a:ext cx="8252979" cy="2137659"/>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1000"/>
              </a:spcBef>
              <a:spcAft>
                <a:spcPts val="0"/>
              </a:spcAft>
              <a:buClr>
                <a:srgbClr val="000000"/>
              </a:buClr>
              <a:buSzPts val="2000"/>
              <a:buNone/>
            </a:pPr>
            <a: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t>Spelutbildningsplanen ska revideras en gång om året, under november – januari. </a:t>
            </a:r>
            <a:endPar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endParaRPr>
          </a:p>
          <a:p>
            <a:pPr marL="0" lvl="0" indent="0" rtl="0">
              <a:lnSpc>
                <a:spcPct val="90000"/>
              </a:lnSpc>
              <a:spcBef>
                <a:spcPts val="1000"/>
              </a:spcBef>
              <a:spcAft>
                <a:spcPts val="0"/>
              </a:spcAft>
              <a:buClr>
                <a:srgbClr val="000000"/>
              </a:buClr>
              <a:buSzPts val="2000"/>
              <a:buNone/>
            </a:pPr>
            <a:b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br>
            <a: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t>Styrelsen har huvudansvaret för revideringen och utser den arbetsgrupp som leder arbetet med revideringen. Samtliga medlemmar erbjuds att delta i en referensgrupp.</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32" name="Google Shape;832;g23c26b40ba4_5_5"/>
          <p:cNvSpPr txBox="1">
            <a:spLocks noGrp="1"/>
          </p:cNvSpPr>
          <p:nvPr>
            <p:ph type="ctrTitle"/>
          </p:nvPr>
        </p:nvSpPr>
        <p:spPr>
          <a:xfrm>
            <a:off x="724766" y="522287"/>
            <a:ext cx="9238384" cy="322109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rgbClr val="000000"/>
              </a:buClr>
              <a:buSzPts val="5400"/>
              <a:buFont typeface="Proxima Nova"/>
              <a:buNone/>
            </a:pPr>
            <a:r>
              <a:rPr lang="sv-SE" sz="4600" dirty="0">
                <a:solidFill>
                  <a:srgbClr val="000000"/>
                </a:solidFill>
                <a:latin typeface="Proxima Nova"/>
                <a:sym typeface="Proxima Nova"/>
              </a:rPr>
              <a:t>10. Revidering av spelarutbildningsplanen</a:t>
            </a:r>
            <a:endParaRPr sz="4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1">
          <a:extLst>
            <a:ext uri="{FF2B5EF4-FFF2-40B4-BE49-F238E27FC236}">
              <a16:creationId xmlns:a16="http://schemas.microsoft.com/office/drawing/2014/main" id="{42197C5A-96B8-6B09-BDA0-3FCD79B0D683}"/>
            </a:ext>
          </a:extLst>
        </p:cNvPr>
        <p:cNvGrpSpPr/>
        <p:nvPr/>
      </p:nvGrpSpPr>
      <p:grpSpPr>
        <a:xfrm>
          <a:off x="0" y="0"/>
          <a:ext cx="0" cy="0"/>
          <a:chOff x="0" y="0"/>
          <a:chExt cx="0" cy="0"/>
        </a:xfrm>
      </p:grpSpPr>
      <p:sp>
        <p:nvSpPr>
          <p:cNvPr id="833" name="Google Shape;833;g23c26b40ba4_5_5">
            <a:extLst>
              <a:ext uri="{FF2B5EF4-FFF2-40B4-BE49-F238E27FC236}">
                <a16:creationId xmlns:a16="http://schemas.microsoft.com/office/drawing/2014/main" id="{7B109268-85FC-FDAB-FBB0-546B2F544864}"/>
              </a:ext>
            </a:extLst>
          </p:cNvPr>
          <p:cNvSpPr txBox="1">
            <a:spLocks noGrp="1"/>
          </p:cNvSpPr>
          <p:nvPr>
            <p:ph type="subTitle" idx="1"/>
          </p:nvPr>
        </p:nvSpPr>
        <p:spPr>
          <a:xfrm>
            <a:off x="724766" y="3743377"/>
            <a:ext cx="8252979" cy="597052"/>
          </a:xfrm>
          <a:prstGeom prst="rect">
            <a:avLst/>
          </a:prstGeom>
          <a:noFill/>
          <a:ln>
            <a:noFill/>
          </a:ln>
        </p:spPr>
        <p:txBody>
          <a:bodyPr spcFirstLastPara="1" wrap="square" lIns="91425" tIns="45700" rIns="91425" bIns="45700" anchor="t" anchorCtr="0">
            <a:noAutofit/>
          </a:bodyPr>
          <a:lstStyle/>
          <a:p>
            <a:pPr>
              <a:spcAft>
                <a:spcPts val="0"/>
              </a:spcAft>
              <a:buClr>
                <a:srgbClr val="000000"/>
              </a:buClr>
              <a:buSzPts val="2000"/>
            </a:pPr>
            <a:br>
              <a:rPr lang="sv-SE" sz="2000" b="0"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br>
              <a:rPr lang="sv-SE" sz="2000" b="0"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sv-SE" sz="2000" b="0" i="0"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Svenska fotbollförbundet (2022) </a:t>
            </a:r>
            <a:r>
              <a:rPr lang="sv-SE" sz="2000" b="0" i="1"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Fotbollens Spela Lek och Lär. </a:t>
            </a:r>
            <a:endParaRPr lang="sv-SE" sz="1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1700"/>
              <a:buNone/>
            </a:pPr>
            <a:r>
              <a:rPr lang="sv-SE" sz="2000" b="0" i="0"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Fotbollsportalen Svenska Fotbollsförbundet</a:t>
            </a:r>
            <a:endParaRPr lang="sv-SE" sz="2000" b="0" i="0"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lnSpc>
                <a:spcPct val="90000"/>
              </a:lnSpc>
              <a:spcBef>
                <a:spcPts val="1000"/>
              </a:spcBef>
              <a:spcAft>
                <a:spcPts val="0"/>
              </a:spcAft>
              <a:buClr>
                <a:schemeClr val="dk1"/>
              </a:buClr>
              <a:buSzPts val="1700"/>
              <a:buNone/>
            </a:pPr>
            <a:r>
              <a:rPr lang="sv-SE" sz="2000"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Tränarutbildning D</a:t>
            </a:r>
            <a:endParaRPr lang="sv-SE"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lvl="0" indent="0" rtl="0">
              <a:lnSpc>
                <a:spcPct val="90000"/>
              </a:lnSpc>
              <a:spcBef>
                <a:spcPts val="1000"/>
              </a:spcBef>
              <a:spcAft>
                <a:spcPts val="0"/>
              </a:spcAft>
              <a:buClr>
                <a:srgbClr val="000000"/>
              </a:buClr>
              <a:buSzPts val="2000"/>
              <a:buNone/>
            </a:pPr>
            <a:endPar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endParaRPr>
          </a:p>
          <a:p>
            <a:pPr marL="0" lvl="0" indent="0" rtl="0">
              <a:lnSpc>
                <a:spcPct val="90000"/>
              </a:lnSpc>
              <a:spcBef>
                <a:spcPts val="1000"/>
              </a:spcBef>
              <a:spcAft>
                <a:spcPts val="0"/>
              </a:spcAft>
              <a:buClr>
                <a:srgbClr val="000000"/>
              </a:buClr>
              <a:buSzPts val="2000"/>
              <a:buNone/>
            </a:pPr>
            <a:b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b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32" name="Google Shape;832;g23c26b40ba4_5_5">
            <a:extLst>
              <a:ext uri="{FF2B5EF4-FFF2-40B4-BE49-F238E27FC236}">
                <a16:creationId xmlns:a16="http://schemas.microsoft.com/office/drawing/2014/main" id="{35FD8DF5-EA7C-19A5-A6E9-D9F3FCFE77A8}"/>
              </a:ext>
            </a:extLst>
          </p:cNvPr>
          <p:cNvSpPr txBox="1">
            <a:spLocks noGrp="1"/>
          </p:cNvSpPr>
          <p:nvPr>
            <p:ph type="ctrTitle"/>
          </p:nvPr>
        </p:nvSpPr>
        <p:spPr>
          <a:xfrm>
            <a:off x="724766" y="522287"/>
            <a:ext cx="9238384" cy="322109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rgbClr val="000000"/>
              </a:buClr>
              <a:buSzPts val="5400"/>
              <a:buFont typeface="Proxima Nova"/>
              <a:buNone/>
            </a:pPr>
            <a:r>
              <a:rPr lang="sv-SE" sz="4600" dirty="0">
                <a:solidFill>
                  <a:srgbClr val="000000"/>
                </a:solidFill>
                <a:latin typeface="Proxima Nova"/>
                <a:sym typeface="Proxima Nova"/>
              </a:rPr>
              <a:t>11. Referenslista och vidare läsning</a:t>
            </a:r>
            <a:endParaRPr sz="4600" dirty="0"/>
          </a:p>
        </p:txBody>
      </p:sp>
    </p:spTree>
    <p:extLst>
      <p:ext uri="{BB962C8B-B14F-4D97-AF65-F5344CB8AC3E}">
        <p14:creationId xmlns:p14="http://schemas.microsoft.com/office/powerpoint/2010/main" val="338392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EF5988-0078-C4F6-6540-49CEC42CD3F5}"/>
              </a:ext>
            </a:extLst>
          </p:cNvPr>
          <p:cNvSpPr>
            <a:spLocks noGrp="1"/>
          </p:cNvSpPr>
          <p:nvPr>
            <p:ph type="title"/>
          </p:nvPr>
        </p:nvSpPr>
        <p:spPr>
          <a:xfrm>
            <a:off x="784225" y="1173163"/>
            <a:ext cx="10242550" cy="769937"/>
          </a:xfrm>
        </p:spPr>
        <p:txBody>
          <a:bodyPr/>
          <a:lstStyle/>
          <a:p>
            <a:pPr eaLnBrk="1" hangingPunct="1">
              <a:defRPr/>
            </a:pPr>
            <a:r>
              <a:rPr lang="sv-SE" dirty="0"/>
              <a:t>2. Mariebo IK vision och värdegrund</a:t>
            </a:r>
          </a:p>
        </p:txBody>
      </p:sp>
      <p:sp>
        <p:nvSpPr>
          <p:cNvPr id="3" name="Platshållare för innehåll 2">
            <a:extLst>
              <a:ext uri="{FF2B5EF4-FFF2-40B4-BE49-F238E27FC236}">
                <a16:creationId xmlns:a16="http://schemas.microsoft.com/office/drawing/2014/main" id="{41502EEA-3032-2B8C-DCBB-F7D09E6DD770}"/>
              </a:ext>
            </a:extLst>
          </p:cNvPr>
          <p:cNvSpPr>
            <a:spLocks noGrp="1"/>
          </p:cNvSpPr>
          <p:nvPr>
            <p:ph sz="quarter" idx="13"/>
          </p:nvPr>
        </p:nvSpPr>
        <p:spPr>
          <a:xfrm>
            <a:off x="784225" y="2152650"/>
            <a:ext cx="10242550" cy="4587875"/>
          </a:xfrm>
        </p:spPr>
        <p:txBody>
          <a:bodyPr/>
          <a:lstStyle/>
          <a:p>
            <a:pPr marL="0" indent="0" eaLnBrk="1" hangingPunct="1">
              <a:buFont typeface="Arial" panose="020B0604020202020204" pitchFamily="34" charset="0"/>
              <a:buNone/>
              <a:defRPr/>
            </a:pPr>
            <a:r>
              <a:rPr lang="sv-SE" sz="1800" b="1" dirty="0"/>
              <a:t>Vision</a:t>
            </a:r>
          </a:p>
          <a:p>
            <a:pPr marL="0" indent="0" eaLnBrk="1" hangingPunct="1">
              <a:buFont typeface="Arial" panose="020B0604020202020204" pitchFamily="34" charset="0"/>
              <a:buNone/>
              <a:defRPr/>
            </a:pPr>
            <a:r>
              <a:rPr lang="sv-SE" sz="1600" dirty="0"/>
              <a:t>Så många som möjligt, så länge som möjligt, så bra som möjligt!</a:t>
            </a:r>
          </a:p>
          <a:p>
            <a:pPr marL="0" indent="0" eaLnBrk="1" hangingPunct="1">
              <a:buFont typeface="Arial" panose="020B0604020202020204" pitchFamily="34" charset="0"/>
              <a:buNone/>
              <a:defRPr/>
            </a:pPr>
            <a:r>
              <a:rPr lang="sv-SE" sz="1800" b="1" dirty="0"/>
              <a:t>Värdegrund Mariebo IK</a:t>
            </a:r>
          </a:p>
          <a:p>
            <a:pPr marL="0" indent="0" eaLnBrk="1" hangingPunct="1">
              <a:buFont typeface="Arial" panose="020B0604020202020204" pitchFamily="34" charset="0"/>
              <a:buNone/>
              <a:defRPr/>
            </a:pPr>
            <a:r>
              <a:rPr lang="sv-SE" sz="1600" dirty="0"/>
              <a:t>Barnkonventionens grundläggande och principer.</a:t>
            </a:r>
          </a:p>
          <a:p>
            <a:pPr lvl="1">
              <a:defRPr/>
            </a:pPr>
            <a:r>
              <a:rPr lang="sv-SE" sz="1600" dirty="0"/>
              <a:t>Artikel 2 Alla barn är lika mycket värda och har samma rättigheter. </a:t>
            </a:r>
          </a:p>
          <a:p>
            <a:pPr lvl="1">
              <a:defRPr/>
            </a:pPr>
            <a:r>
              <a:rPr lang="sv-SE" sz="1600" dirty="0"/>
              <a:t>Artikel 3 Vid alla beslut som rör barn ska i första hand beaktas vad som är barnets bästa. </a:t>
            </a:r>
          </a:p>
          <a:p>
            <a:pPr lvl="1">
              <a:defRPr/>
            </a:pPr>
            <a:r>
              <a:rPr lang="sv-SE" sz="1600" dirty="0"/>
              <a:t>Artikel 6 Barn har rätt till liv, överlevnad och utveckling.</a:t>
            </a:r>
          </a:p>
          <a:p>
            <a:pPr lvl="1">
              <a:defRPr/>
            </a:pPr>
            <a:r>
              <a:rPr lang="sv-SE" sz="1600" dirty="0"/>
              <a:t>Artikel 12 Barn har rätt att uttrycka sin mening i alla frågor som berör barnet. </a:t>
            </a:r>
          </a:p>
          <a:p>
            <a:pPr lvl="1">
              <a:defRPr/>
            </a:pPr>
            <a:r>
              <a:rPr lang="sv-SE" sz="1600" dirty="0"/>
              <a:t>Artikel 31 Barns rätt till lek, vila och fritid.</a:t>
            </a:r>
          </a:p>
          <a:p>
            <a:pPr marL="0" indent="0">
              <a:buNone/>
              <a:defRPr/>
            </a:pPr>
            <a:r>
              <a:rPr lang="sv-SE" sz="1600" dirty="0"/>
              <a:t>Riksidrottsförbundets värdegrund Idrotten vill</a:t>
            </a:r>
          </a:p>
          <a:p>
            <a:pPr lvl="1">
              <a:defRPr/>
            </a:pPr>
            <a:r>
              <a:rPr lang="sv-SE" sz="1600" dirty="0">
                <a:hlinkClick r:id="rId2"/>
              </a:rPr>
              <a:t>Glädje &amp; gemenskap - demokrati &amp; delaktighet - alla rätt att vara med - rent spel </a:t>
            </a:r>
            <a:endParaRPr lang="sv-SE" sz="1600" dirty="0"/>
          </a:p>
          <a:p>
            <a:pPr marL="0" indent="0">
              <a:buNone/>
              <a:defRPr/>
            </a:pPr>
            <a:r>
              <a:rPr lang="sv-SE" sz="1600" b="0" i="0" u="none" strike="noStrike" dirty="0">
                <a:solidFill>
                  <a:srgbClr val="1D1D1D"/>
                </a:solidFill>
                <a:effectLst/>
                <a:latin typeface="StagSans"/>
              </a:rPr>
              <a:t>Fotbollens spela lek och lär</a:t>
            </a:r>
          </a:p>
          <a:p>
            <a:pPr lvl="1">
              <a:defRPr/>
            </a:pPr>
            <a:r>
              <a:rPr lang="sv-SE" sz="1600" b="0" i="0" u="none" strike="noStrike" dirty="0">
                <a:solidFill>
                  <a:srgbClr val="1F1F1F"/>
                </a:solidFill>
                <a:effectLst/>
                <a:latin typeface="Stag Sans"/>
                <a:hlinkClick r:id="rId3"/>
              </a:rPr>
              <a:t>Fotboll för alla, Barns och ungdomars villkor, Fokus på glädje, ansträngning och lärande, Hållbart idrottande och Fair Play.</a:t>
            </a:r>
            <a:endParaRPr lang="sv-SE" sz="1600" dirty="0"/>
          </a:p>
          <a:p>
            <a:pPr lvl="1">
              <a:defRPr/>
            </a:pPr>
            <a:endParaRPr lang="sv-SE" dirty="0"/>
          </a:p>
          <a:p>
            <a:pPr marL="0" indent="0" eaLnBrk="1" hangingPunct="1">
              <a:buNone/>
              <a:defRPr/>
            </a:pP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skärmbild, Teckensnitt, linje&#10;&#10;Automatiskt genererad beskrivning">
            <a:extLst>
              <a:ext uri="{FF2B5EF4-FFF2-40B4-BE49-F238E27FC236}">
                <a16:creationId xmlns:a16="http://schemas.microsoft.com/office/drawing/2014/main" id="{E8862B21-F1F1-6945-464C-F0F9834D06C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00695" y="1356969"/>
            <a:ext cx="6400800" cy="5043831"/>
          </a:xfrm>
        </p:spPr>
      </p:pic>
      <p:sp>
        <p:nvSpPr>
          <p:cNvPr id="2" name="Rubrik 1">
            <a:extLst>
              <a:ext uri="{FF2B5EF4-FFF2-40B4-BE49-F238E27FC236}">
                <a16:creationId xmlns:a16="http://schemas.microsoft.com/office/drawing/2014/main" id="{40F17ADC-BA5C-0A5A-F20A-E684185E078F}"/>
              </a:ext>
            </a:extLst>
          </p:cNvPr>
          <p:cNvSpPr>
            <a:spLocks noGrp="1"/>
          </p:cNvSpPr>
          <p:nvPr>
            <p:ph type="title"/>
          </p:nvPr>
        </p:nvSpPr>
        <p:spPr/>
        <p:txBody>
          <a:bodyPr/>
          <a:lstStyle/>
          <a:p>
            <a:r>
              <a:rPr lang="sv-SE" dirty="0"/>
              <a:t>3. Spelets skeden</a:t>
            </a:r>
          </a:p>
        </p:txBody>
      </p:sp>
    </p:spTree>
    <p:extLst>
      <p:ext uri="{BB962C8B-B14F-4D97-AF65-F5344CB8AC3E}">
        <p14:creationId xmlns:p14="http://schemas.microsoft.com/office/powerpoint/2010/main" val="61787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Teckensnitt, skärmbild, Electric blue&#10;&#10;Automatiskt genererad beskrivning">
            <a:extLst>
              <a:ext uri="{FF2B5EF4-FFF2-40B4-BE49-F238E27FC236}">
                <a16:creationId xmlns:a16="http://schemas.microsoft.com/office/drawing/2014/main" id="{773741E7-4196-6A85-5192-1942F8952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25" y="1802775"/>
            <a:ext cx="7772400" cy="2164330"/>
          </a:xfrm>
          <a:prstGeom prst="rect">
            <a:avLst/>
          </a:prstGeom>
        </p:spPr>
      </p:pic>
      <p:sp>
        <p:nvSpPr>
          <p:cNvPr id="2" name="Rubrik 1">
            <a:extLst>
              <a:ext uri="{FF2B5EF4-FFF2-40B4-BE49-F238E27FC236}">
                <a16:creationId xmlns:a16="http://schemas.microsoft.com/office/drawing/2014/main" id="{53E07411-FDFD-CAA0-18A1-9183AA2C7233}"/>
              </a:ext>
            </a:extLst>
          </p:cNvPr>
          <p:cNvSpPr>
            <a:spLocks noGrp="1"/>
          </p:cNvSpPr>
          <p:nvPr>
            <p:ph type="title"/>
          </p:nvPr>
        </p:nvSpPr>
        <p:spPr/>
        <p:txBody>
          <a:bodyPr/>
          <a:lstStyle/>
          <a:p>
            <a:r>
              <a:rPr lang="sv-SE" dirty="0"/>
              <a:t>4. Spelformen 3 mot 3, 6-7 år</a:t>
            </a:r>
          </a:p>
        </p:txBody>
      </p:sp>
      <p:sp>
        <p:nvSpPr>
          <p:cNvPr id="3" name="Platshållare för innehåll 2">
            <a:extLst>
              <a:ext uri="{FF2B5EF4-FFF2-40B4-BE49-F238E27FC236}">
                <a16:creationId xmlns:a16="http://schemas.microsoft.com/office/drawing/2014/main" id="{18608FB0-A344-37F0-E428-EB76E78E7614}"/>
              </a:ext>
            </a:extLst>
          </p:cNvPr>
          <p:cNvSpPr>
            <a:spLocks noGrp="1"/>
          </p:cNvSpPr>
          <p:nvPr>
            <p:ph sz="quarter" idx="13"/>
          </p:nvPr>
        </p:nvSpPr>
        <p:spPr>
          <a:xfrm>
            <a:off x="975000" y="3684744"/>
            <a:ext cx="10242000" cy="2985563"/>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u="sng" dirty="0">
                <a:solidFill>
                  <a:srgbClr val="0070C0"/>
                </a:solidFill>
                <a:hlinkClick r:id="rId4"/>
              </a:rPr>
              <a:t>Fakta</a:t>
            </a:r>
            <a:r>
              <a:rPr lang="sv-SE" dirty="0"/>
              <a:t> om spelformen 3 mot 3</a:t>
            </a:r>
          </a:p>
          <a:p>
            <a:r>
              <a:rPr lang="sv-SE" u="sng" dirty="0">
                <a:solidFill>
                  <a:srgbClr val="0070C0"/>
                </a:solidFill>
                <a:hlinkClick r:id="rId5"/>
              </a:rPr>
              <a:t>Träning</a:t>
            </a:r>
            <a:r>
              <a:rPr lang="sv-SE" dirty="0"/>
              <a:t> i spelformen 3 mot 3</a:t>
            </a:r>
          </a:p>
          <a:p>
            <a:r>
              <a:rPr lang="sv-SE" u="sng" dirty="0">
                <a:solidFill>
                  <a:srgbClr val="0070C0"/>
                </a:solidFill>
                <a:hlinkClick r:id="rId6"/>
              </a:rPr>
              <a:t>Match</a:t>
            </a:r>
            <a:r>
              <a:rPr lang="sv-SE" dirty="0"/>
              <a:t> i spelformen 3 mot 3</a:t>
            </a:r>
          </a:p>
          <a:p>
            <a:r>
              <a:rPr lang="sv-SE" dirty="0"/>
              <a:t>Beskrivning om </a:t>
            </a:r>
            <a:r>
              <a:rPr lang="sv-SE" u="sng" dirty="0">
                <a:solidFill>
                  <a:srgbClr val="0070C0"/>
                </a:solidFill>
                <a:hlinkClick r:id="rId7"/>
              </a:rPr>
              <a:t>spelet</a:t>
            </a:r>
            <a:r>
              <a:rPr lang="sv-SE" dirty="0"/>
              <a:t> i spelformen 3 mot 3</a:t>
            </a:r>
          </a:p>
          <a:p>
            <a:r>
              <a:rPr lang="sv-SE" u="sng" dirty="0">
                <a:solidFill>
                  <a:srgbClr val="0070C0"/>
                </a:solidFill>
                <a:hlinkClick r:id="rId8"/>
              </a:rPr>
              <a:t>Planera</a:t>
            </a:r>
            <a:r>
              <a:rPr lang="sv-SE" dirty="0"/>
              <a:t> i spelformen 3 mot 3</a:t>
            </a:r>
          </a:p>
          <a:p>
            <a:r>
              <a:rPr lang="sv-SE" u="sng" dirty="0">
                <a:solidFill>
                  <a:srgbClr val="0070C0"/>
                </a:solidFill>
                <a:hlinkClick r:id="rId9"/>
              </a:rPr>
              <a:t>Regler</a:t>
            </a:r>
            <a:r>
              <a:rPr lang="sv-SE" dirty="0"/>
              <a:t> i spelformen 3 mot 3</a:t>
            </a:r>
          </a:p>
          <a:p>
            <a:r>
              <a:rPr lang="sv-SE" dirty="0"/>
              <a:t>Se även: </a:t>
            </a:r>
            <a:r>
              <a:rPr lang="sv-SE" u="sng" dirty="0">
                <a:solidFill>
                  <a:srgbClr val="0070C0"/>
                </a:solidFill>
                <a:hlinkClick r:id="rId10">
                  <a:extLst>
                    <a:ext uri="{A12FA001-AC4F-418D-AE19-62706E023703}">
                      <ahyp:hlinkClr xmlns:ahyp="http://schemas.microsoft.com/office/drawing/2018/hyperlinkcolor" val="tx"/>
                    </a:ext>
                  </a:extLst>
                </a:hlinkClick>
              </a:rPr>
              <a:t>Fotbollens nationella spelformer - Förening och aktiva (svenskfotboll.se)</a:t>
            </a:r>
            <a:endParaRPr lang="sv-SE" u="sng" dirty="0">
              <a:solidFill>
                <a:srgbClr val="0070C0"/>
              </a:solidFill>
            </a:endParaRPr>
          </a:p>
          <a:p>
            <a:endParaRPr lang="sv-SE" b="1" dirty="0"/>
          </a:p>
          <a:p>
            <a:endParaRPr lang="sv-SE" dirty="0"/>
          </a:p>
        </p:txBody>
      </p:sp>
    </p:spTree>
    <p:extLst>
      <p:ext uri="{BB962C8B-B14F-4D97-AF65-F5344CB8AC3E}">
        <p14:creationId xmlns:p14="http://schemas.microsoft.com/office/powerpoint/2010/main" val="16359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619958-5194-222A-3BC3-EB5F14E19B97}"/>
              </a:ext>
            </a:extLst>
          </p:cNvPr>
          <p:cNvSpPr>
            <a:spLocks noGrp="1"/>
          </p:cNvSpPr>
          <p:nvPr>
            <p:ph type="title"/>
          </p:nvPr>
        </p:nvSpPr>
        <p:spPr/>
        <p:txBody>
          <a:bodyPr/>
          <a:lstStyle/>
          <a:p>
            <a:r>
              <a:rPr lang="sv-SE" dirty="0"/>
              <a:t>Spelet 3 mot 3</a:t>
            </a:r>
          </a:p>
        </p:txBody>
      </p:sp>
      <p:pic>
        <p:nvPicPr>
          <p:cNvPr id="5" name="Platshållare för innehåll 4" descr="En bild som visar text, skärmbild, Teckensnitt, design&#10;&#10;Automatiskt genererad beskrivning">
            <a:extLst>
              <a:ext uri="{FF2B5EF4-FFF2-40B4-BE49-F238E27FC236}">
                <a16:creationId xmlns:a16="http://schemas.microsoft.com/office/drawing/2014/main" id="{FAFBADEC-96DC-2EBB-ED3C-8508EAEE0FA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45673" y="2153663"/>
            <a:ext cx="8477559" cy="3741211"/>
          </a:xfrm>
        </p:spPr>
      </p:pic>
    </p:spTree>
    <p:extLst>
      <p:ext uri="{BB962C8B-B14F-4D97-AF65-F5344CB8AC3E}">
        <p14:creationId xmlns:p14="http://schemas.microsoft.com/office/powerpoint/2010/main" val="154422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4">
          <a:extLst>
            <a:ext uri="{FF2B5EF4-FFF2-40B4-BE49-F238E27FC236}">
              <a16:creationId xmlns:a16="http://schemas.microsoft.com/office/drawing/2014/main" id="{D0862B1A-C460-8B11-2108-00720A18300F}"/>
            </a:ext>
          </a:extLst>
        </p:cNvPr>
        <p:cNvGrpSpPr/>
        <p:nvPr/>
      </p:nvGrpSpPr>
      <p:grpSpPr>
        <a:xfrm>
          <a:off x="0" y="0"/>
          <a:ext cx="0" cy="0"/>
          <a:chOff x="0" y="0"/>
          <a:chExt cx="0" cy="0"/>
        </a:xfrm>
      </p:grpSpPr>
      <p:graphicFrame>
        <p:nvGraphicFramePr>
          <p:cNvPr id="528" name="Google Shape;528;p60">
            <a:extLst>
              <a:ext uri="{FF2B5EF4-FFF2-40B4-BE49-F238E27FC236}">
                <a16:creationId xmlns:a16="http://schemas.microsoft.com/office/drawing/2014/main" id="{78716E81-1992-0E78-1915-55BAB524F6A2}"/>
              </a:ext>
            </a:extLst>
          </p:cNvPr>
          <p:cNvGraphicFramePr/>
          <p:nvPr>
            <p:extLst>
              <p:ext uri="{D42A27DB-BD31-4B8C-83A1-F6EECF244321}">
                <p14:modId xmlns:p14="http://schemas.microsoft.com/office/powerpoint/2010/main" val="1782244045"/>
              </p:ext>
            </p:extLst>
          </p:nvPr>
        </p:nvGraphicFramePr>
        <p:xfrm>
          <a:off x="524600" y="2063730"/>
          <a:ext cx="2220900" cy="6384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2225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29" name="Google Shape;529;p60">
            <a:extLst>
              <a:ext uri="{FF2B5EF4-FFF2-40B4-BE49-F238E27FC236}">
                <a16:creationId xmlns:a16="http://schemas.microsoft.com/office/drawing/2014/main" id="{0720E287-1FC3-D585-BDAE-67E294E3F82E}"/>
              </a:ext>
            </a:extLst>
          </p:cNvPr>
          <p:cNvGraphicFramePr/>
          <p:nvPr>
            <p:extLst>
              <p:ext uri="{D42A27DB-BD31-4B8C-83A1-F6EECF244321}">
                <p14:modId xmlns:p14="http://schemas.microsoft.com/office/powerpoint/2010/main" val="415632776"/>
              </p:ext>
            </p:extLst>
          </p:nvPr>
        </p:nvGraphicFramePr>
        <p:xfrm>
          <a:off x="3023325" y="2063730"/>
          <a:ext cx="2220900" cy="611286"/>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92468">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18818">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33" name="Google Shape;533;p60">
            <a:extLst>
              <a:ext uri="{FF2B5EF4-FFF2-40B4-BE49-F238E27FC236}">
                <a16:creationId xmlns:a16="http://schemas.microsoft.com/office/drawing/2014/main" id="{BA5CDC4A-98CB-3A69-900E-0DD654E3A436}"/>
              </a:ext>
            </a:extLst>
          </p:cNvPr>
          <p:cNvSpPr/>
          <p:nvPr/>
        </p:nvSpPr>
        <p:spPr>
          <a:xfrm>
            <a:off x="2225791" y="1775675"/>
            <a:ext cx="1215224" cy="513326"/>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dirty="0">
                <a:solidFill>
                  <a:schemeClr val="dk1"/>
                </a:solidFill>
                <a:latin typeface="Calibri"/>
                <a:ea typeface="Calibri"/>
                <a:cs typeface="Calibri"/>
                <a:sym typeface="Calibri"/>
              </a:rPr>
              <a:t>Omställningar</a:t>
            </a:r>
            <a:endParaRPr dirty="0"/>
          </a:p>
        </p:txBody>
      </p:sp>
      <p:graphicFrame>
        <p:nvGraphicFramePr>
          <p:cNvPr id="534" name="Google Shape;534;p60">
            <a:extLst>
              <a:ext uri="{FF2B5EF4-FFF2-40B4-BE49-F238E27FC236}">
                <a16:creationId xmlns:a16="http://schemas.microsoft.com/office/drawing/2014/main" id="{4B40B733-CC2A-A3FD-2BD9-5FE27E1CD3CF}"/>
              </a:ext>
            </a:extLst>
          </p:cNvPr>
          <p:cNvGraphicFramePr/>
          <p:nvPr>
            <p:extLst>
              <p:ext uri="{D42A27DB-BD31-4B8C-83A1-F6EECF244321}">
                <p14:modId xmlns:p14="http://schemas.microsoft.com/office/powerpoint/2010/main" val="2232376036"/>
              </p:ext>
            </p:extLst>
          </p:nvPr>
        </p:nvGraphicFramePr>
        <p:xfrm>
          <a:off x="3023325" y="2802928"/>
          <a:ext cx="2220900" cy="647047"/>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37127">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5" name="Google Shape;535;p60">
            <a:extLst>
              <a:ext uri="{FF2B5EF4-FFF2-40B4-BE49-F238E27FC236}">
                <a16:creationId xmlns:a16="http://schemas.microsoft.com/office/drawing/2014/main" id="{E8F840FC-C65A-8D1D-A47D-B9E662CD038C}"/>
              </a:ext>
            </a:extLst>
          </p:cNvPr>
          <p:cNvGraphicFramePr/>
          <p:nvPr>
            <p:extLst>
              <p:ext uri="{D42A27DB-BD31-4B8C-83A1-F6EECF244321}">
                <p14:modId xmlns:p14="http://schemas.microsoft.com/office/powerpoint/2010/main" val="2543273791"/>
              </p:ext>
            </p:extLst>
          </p:nvPr>
        </p:nvGraphicFramePr>
        <p:xfrm>
          <a:off x="524600" y="3482955"/>
          <a:ext cx="2220900" cy="952475"/>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683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Passa- Ta emot bollen – Utmana, finta och dribbla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9" name="Google Shape;539;p60">
            <a:extLst>
              <a:ext uri="{FF2B5EF4-FFF2-40B4-BE49-F238E27FC236}">
                <a16:creationId xmlns:a16="http://schemas.microsoft.com/office/drawing/2014/main" id="{CDE534F4-327E-06AD-FCBA-CBD4330DF7A8}"/>
              </a:ext>
            </a:extLst>
          </p:cNvPr>
          <p:cNvGraphicFramePr/>
          <p:nvPr>
            <p:extLst>
              <p:ext uri="{D42A27DB-BD31-4B8C-83A1-F6EECF244321}">
                <p14:modId xmlns:p14="http://schemas.microsoft.com/office/powerpoint/2010/main" val="471037368"/>
              </p:ext>
            </p:extLst>
          </p:nvPr>
        </p:nvGraphicFramePr>
        <p:xfrm>
          <a:off x="3016975" y="3481367"/>
          <a:ext cx="2219325" cy="950900"/>
        </p:xfrm>
        <a:graphic>
          <a:graphicData uri="http://schemas.openxmlformats.org/drawingml/2006/table">
            <a:tbl>
              <a:tblPr>
                <a:noFill/>
              </a:tblPr>
              <a:tblGrid>
                <a:gridCol w="2219325">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461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 name="Rubrik 1">
            <a:extLst>
              <a:ext uri="{FF2B5EF4-FFF2-40B4-BE49-F238E27FC236}">
                <a16:creationId xmlns:a16="http://schemas.microsoft.com/office/drawing/2014/main" id="{9237A1C7-5C32-7ACA-FB97-E9F06A120802}"/>
              </a:ext>
            </a:extLst>
          </p:cNvPr>
          <p:cNvSpPr txBox="1">
            <a:spLocks/>
          </p:cNvSpPr>
          <p:nvPr/>
        </p:nvSpPr>
        <p:spPr>
          <a:xfrm>
            <a:off x="404607" y="605403"/>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3 mot 3</a:t>
            </a:r>
          </a:p>
        </p:txBody>
      </p:sp>
      <p:graphicFrame>
        <p:nvGraphicFramePr>
          <p:cNvPr id="8" name="Google Shape;534;p60">
            <a:extLst>
              <a:ext uri="{FF2B5EF4-FFF2-40B4-BE49-F238E27FC236}">
                <a16:creationId xmlns:a16="http://schemas.microsoft.com/office/drawing/2014/main" id="{1CB109BA-69BB-D125-CD1A-BDF5F207E21C}"/>
              </a:ext>
            </a:extLst>
          </p:cNvPr>
          <p:cNvGraphicFramePr/>
          <p:nvPr>
            <p:extLst>
              <p:ext uri="{D42A27DB-BD31-4B8C-83A1-F6EECF244321}">
                <p14:modId xmlns:p14="http://schemas.microsoft.com/office/powerpoint/2010/main" val="1406437707"/>
              </p:ext>
            </p:extLst>
          </p:nvPr>
        </p:nvGraphicFramePr>
        <p:xfrm>
          <a:off x="519838" y="2804795"/>
          <a:ext cx="2220900" cy="591629"/>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1709">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11" name="Google Shape;540;p60">
            <a:extLst>
              <a:ext uri="{FF2B5EF4-FFF2-40B4-BE49-F238E27FC236}">
                <a16:creationId xmlns:a16="http://schemas.microsoft.com/office/drawing/2014/main" id="{C1379C2A-C529-83B3-8D9B-75F54F8551AC}"/>
              </a:ext>
            </a:extLst>
          </p:cNvPr>
          <p:cNvSpPr txBox="1"/>
          <p:nvPr/>
        </p:nvSpPr>
        <p:spPr>
          <a:xfrm>
            <a:off x="5813660" y="2445627"/>
            <a:ext cx="5892487" cy="70457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0" i="0" u="none" strike="noStrike" cap="none" dirty="0">
                <a:solidFill>
                  <a:schemeClr val="dk1"/>
                </a:solidFill>
                <a:latin typeface="Calibri"/>
                <a:ea typeface="Calibri"/>
                <a:cs typeface="Calibri"/>
                <a:sym typeface="Calibri"/>
              </a:rPr>
              <a:t>Rulla, kasta och fånga bollen</a:t>
            </a:r>
          </a:p>
          <a:p>
            <a:pPr marL="0" marR="0" lvl="0" indent="0" rtl="0">
              <a:lnSpc>
                <a:spcPct val="100000"/>
              </a:lnSpc>
              <a:spcBef>
                <a:spcPts val="800"/>
              </a:spcBef>
              <a:spcAft>
                <a:spcPts val="0"/>
              </a:spcAft>
              <a:buClr>
                <a:schemeClr val="dk1"/>
              </a:buClr>
              <a:buSzPts val="1200"/>
              <a:buFont typeface="Calibri"/>
              <a:buNone/>
            </a:pPr>
            <a:r>
              <a:rPr lang="sv-SE" sz="1600" b="0" i="0" u="none" strike="noStrike" cap="none" dirty="0">
                <a:solidFill>
                  <a:schemeClr val="dk1"/>
                </a:solidFill>
                <a:latin typeface="Calibri"/>
                <a:ea typeface="Calibri"/>
                <a:cs typeface="Calibri"/>
                <a:sym typeface="Calibri"/>
              </a:rPr>
              <a:t>Koordinationsövningar med och utan boll, stafetter och hinderbanor</a:t>
            </a:r>
            <a:r>
              <a:rPr lang="sv-SE" sz="1200" b="0" i="0" u="none" strike="noStrike" cap="none" dirty="0">
                <a:solidFill>
                  <a:schemeClr val="dk1"/>
                </a:solidFill>
                <a:latin typeface="Calibri"/>
                <a:ea typeface="Calibri"/>
                <a:cs typeface="Calibri"/>
                <a:sym typeface="Calibri"/>
              </a:rPr>
              <a:t>.</a:t>
            </a:r>
          </a:p>
        </p:txBody>
      </p:sp>
      <p:sp>
        <p:nvSpPr>
          <p:cNvPr id="12" name="Google Shape;542;p60">
            <a:extLst>
              <a:ext uri="{FF2B5EF4-FFF2-40B4-BE49-F238E27FC236}">
                <a16:creationId xmlns:a16="http://schemas.microsoft.com/office/drawing/2014/main" id="{3BD842BA-2681-FE87-4443-B0D40F4315DE}"/>
              </a:ext>
            </a:extLst>
          </p:cNvPr>
          <p:cNvSpPr txBox="1"/>
          <p:nvPr/>
        </p:nvSpPr>
        <p:spPr>
          <a:xfrm>
            <a:off x="5813660" y="3899600"/>
            <a:ext cx="5892488" cy="2849201"/>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väljer en aktivitet på träning som han/hon tycker är rolig.</a:t>
            </a:r>
          </a:p>
          <a:p>
            <a:pPr marL="0" marR="0" lvl="0" indent="0" rtl="0">
              <a:lnSpc>
                <a:spcPct val="107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tar tillbaka bollen när han/hon tappat den.</a:t>
            </a:r>
            <a:endParaRPr lang="sv-SE" sz="1600" dirty="0"/>
          </a:p>
          <a:p>
            <a:pPr marL="0" marR="0" lvl="0" indent="0" rtl="0">
              <a:lnSpc>
                <a:spcPct val="100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en spelare berömmer lagkamrater som anstränger sig för att ta tillbaka bollen.</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8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800" kern="0" dirty="0">
                <a:effectLst/>
                <a:latin typeface="Calibri" panose="020F0502020204030204" pitchFamily="34" charset="0"/>
                <a:ea typeface="Calibri" panose="020F0502020204030204" pitchFamily="34" charset="0"/>
              </a:rPr>
              <a:t> </a:t>
            </a:r>
            <a:endParaRPr lang="sv-SE" sz="1600" b="0" i="0" u="none" strike="noStrike" cap="none" dirty="0">
              <a:solidFill>
                <a:schemeClr val="dk1"/>
              </a:solidFill>
              <a:latin typeface="Calibri"/>
              <a:ea typeface="Calibri"/>
              <a:cs typeface="Calibri"/>
              <a:sym typeface="Calibri"/>
            </a:endParaRPr>
          </a:p>
        </p:txBody>
      </p:sp>
      <p:sp>
        <p:nvSpPr>
          <p:cNvPr id="13" name="textruta 12">
            <a:extLst>
              <a:ext uri="{FF2B5EF4-FFF2-40B4-BE49-F238E27FC236}">
                <a16:creationId xmlns:a16="http://schemas.microsoft.com/office/drawing/2014/main" id="{F1E0903E-9489-F80A-0F8A-9F361ED4ADAB}"/>
              </a:ext>
            </a:extLst>
          </p:cNvPr>
          <p:cNvSpPr txBox="1"/>
          <p:nvPr/>
        </p:nvSpPr>
        <p:spPr>
          <a:xfrm>
            <a:off x="7462514" y="2000041"/>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14" name="textruta 13">
            <a:extLst>
              <a:ext uri="{FF2B5EF4-FFF2-40B4-BE49-F238E27FC236}">
                <a16:creationId xmlns:a16="http://schemas.microsoft.com/office/drawing/2014/main" id="{99FE94C4-0DA8-2E38-6A8D-AF37D8AE2E91}"/>
              </a:ext>
            </a:extLst>
          </p:cNvPr>
          <p:cNvSpPr txBox="1"/>
          <p:nvPr/>
        </p:nvSpPr>
        <p:spPr>
          <a:xfrm>
            <a:off x="7471430" y="3452735"/>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Tree>
    <p:extLst>
      <p:ext uri="{BB962C8B-B14F-4D97-AF65-F5344CB8AC3E}">
        <p14:creationId xmlns:p14="http://schemas.microsoft.com/office/powerpoint/2010/main" val="425282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a:extLst>
            <a:ext uri="{FF2B5EF4-FFF2-40B4-BE49-F238E27FC236}">
              <a16:creationId xmlns:a16="http://schemas.microsoft.com/office/drawing/2014/main" id="{187D38EE-D558-4147-E905-D5E181FACE11}"/>
            </a:ext>
          </a:extLst>
        </p:cNvPr>
        <p:cNvGrpSpPr/>
        <p:nvPr/>
      </p:nvGrpSpPr>
      <p:grpSpPr>
        <a:xfrm>
          <a:off x="0" y="0"/>
          <a:ext cx="0" cy="0"/>
          <a:chOff x="0" y="0"/>
          <a:chExt cx="0" cy="0"/>
        </a:xfrm>
      </p:grpSpPr>
      <p:sp>
        <p:nvSpPr>
          <p:cNvPr id="576" name="Google Shape;576;p64">
            <a:extLst>
              <a:ext uri="{FF2B5EF4-FFF2-40B4-BE49-F238E27FC236}">
                <a16:creationId xmlns:a16="http://schemas.microsoft.com/office/drawing/2014/main" id="{B475F754-60A9-4C5C-21DF-D6EC9A95EC55}"/>
              </a:ext>
            </a:extLst>
          </p:cNvPr>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600"/>
              <a:buFont typeface="Calibri"/>
              <a:buNone/>
            </a:pPr>
            <a:r>
              <a:rPr lang="sv-SE" dirty="0">
                <a:solidFill>
                  <a:schemeClr val="dk1"/>
                </a:solidFill>
                <a:latin typeface="Calibri"/>
                <a:cs typeface="Calibri"/>
                <a:sym typeface="Calibri"/>
              </a:rPr>
              <a:t>Övningar 3 mot 3</a:t>
            </a:r>
            <a:endParaRPr dirty="0"/>
          </a:p>
        </p:txBody>
      </p:sp>
      <p:pic>
        <p:nvPicPr>
          <p:cNvPr id="2" name="Google Shape;519;p59">
            <a:extLst>
              <a:ext uri="{FF2B5EF4-FFF2-40B4-BE49-F238E27FC236}">
                <a16:creationId xmlns:a16="http://schemas.microsoft.com/office/drawing/2014/main" id="{93E590C0-2D54-0C25-D9B2-AA4FCD9B7D3E}"/>
              </a:ext>
            </a:extLst>
          </p:cNvPr>
          <p:cNvPicPr preferRelativeResize="0"/>
          <p:nvPr/>
        </p:nvPicPr>
        <p:blipFill rotWithShape="1">
          <a:blip r:embed="rId3">
            <a:alphaModFix/>
          </a:blip>
          <a:srcRect/>
          <a:stretch/>
        </p:blipFill>
        <p:spPr>
          <a:xfrm>
            <a:off x="8355838" y="1298170"/>
            <a:ext cx="1117600" cy="4621212"/>
          </a:xfrm>
          <a:prstGeom prst="rect">
            <a:avLst/>
          </a:prstGeom>
          <a:noFill/>
          <a:ln>
            <a:noFill/>
          </a:ln>
        </p:spPr>
      </p:pic>
      <p:sp>
        <p:nvSpPr>
          <p:cNvPr id="3" name="Google Shape;458;p54">
            <a:extLst>
              <a:ext uri="{FF2B5EF4-FFF2-40B4-BE49-F238E27FC236}">
                <a16:creationId xmlns:a16="http://schemas.microsoft.com/office/drawing/2014/main" id="{88A64D28-4EEE-8414-51DE-EA25D60D6206}"/>
              </a:ext>
            </a:extLst>
          </p:cNvPr>
          <p:cNvSpPr txBox="1"/>
          <p:nvPr/>
        </p:nvSpPr>
        <p:spPr>
          <a:xfrm>
            <a:off x="784225" y="2915136"/>
            <a:ext cx="3797300"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000" b="1"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Hitta övningar och lekar på Svenska FFs fotbollsportal. </a:t>
            </a:r>
            <a:br>
              <a:rPr lang="sv-SE" sz="2000" b="1"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sv-SE" sz="2000" b="1" i="0" u="none" dirty="0">
                <a:solidFill>
                  <a:srgbClr val="7F7F7F"/>
                </a:solidFill>
                <a:latin typeface="Calibri" panose="020F0502020204030204" pitchFamily="34" charset="0"/>
                <a:ea typeface="Calibri" panose="020F0502020204030204" pitchFamily="34" charset="0"/>
                <a:cs typeface="Calibri" panose="020F0502020204030204" pitchFamily="34" charset="0"/>
                <a:sym typeface="Calibri"/>
              </a:rPr>
              <a:t>-Scanna eller klicka på QR-kod!</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6" name="Bildobjekt 5">
            <a:hlinkClick r:id="rId4"/>
            <a:extLst>
              <a:ext uri="{FF2B5EF4-FFF2-40B4-BE49-F238E27FC236}">
                <a16:creationId xmlns:a16="http://schemas.microsoft.com/office/drawing/2014/main" id="{04783AD8-50DD-8894-818E-E2AF4B7769A3}"/>
              </a:ext>
            </a:extLst>
          </p:cNvPr>
          <p:cNvPicPr>
            <a:picLocks noChangeAspect="1"/>
          </p:cNvPicPr>
          <p:nvPr/>
        </p:nvPicPr>
        <p:blipFill rotWithShape="1">
          <a:blip r:embed="rId5"/>
          <a:srcRect b="5944"/>
          <a:stretch/>
        </p:blipFill>
        <p:spPr>
          <a:xfrm>
            <a:off x="4703985" y="2729956"/>
            <a:ext cx="1192579" cy="1129775"/>
          </a:xfrm>
          <a:prstGeom prst="rect">
            <a:avLst/>
          </a:prstGeom>
        </p:spPr>
      </p:pic>
    </p:spTree>
    <p:extLst>
      <p:ext uri="{BB962C8B-B14F-4D97-AF65-F5344CB8AC3E}">
        <p14:creationId xmlns:p14="http://schemas.microsoft.com/office/powerpoint/2010/main" val="403373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E314E358C4A304A8405DA17B175E692" ma:contentTypeVersion="8" ma:contentTypeDescription="Skapa ett nytt dokument." ma:contentTypeScope="" ma:versionID="05d6c13fa3685d49b915086e94a3e4d4">
  <xsd:schema xmlns:xsd="http://www.w3.org/2001/XMLSchema" xmlns:xs="http://www.w3.org/2001/XMLSchema" xmlns:p="http://schemas.microsoft.com/office/2006/metadata/properties" xmlns:ns2="ed45432d-ca40-4d00-951a-f5941fd2b014" targetNamespace="http://schemas.microsoft.com/office/2006/metadata/properties" ma:root="true" ma:fieldsID="18c466cf4790552d6c725d904b8ae3b1" ns2:_="">
    <xsd:import namespace="ed45432d-ca40-4d00-951a-f5941fd2b0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5432d-ca40-4d00-951a-f5941fd2b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D8E4DA-8C4C-401E-9163-12E2177EAE81}">
  <ds:schemaRefs>
    <ds:schemaRef ds:uri="ed45432d-ca40-4d00-951a-f5941fd2b014"/>
    <ds:schemaRef ds:uri="http://purl.org/dc/elements/1.1/"/>
    <ds:schemaRef ds:uri="http://schemas.openxmlformats.org/package/2006/metadata/core-properties"/>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5FDD32EC-65F0-4BF4-A987-F3F0DA9648D4}">
  <ds:schemaRefs>
    <ds:schemaRef ds:uri="http://schemas.microsoft.com/sharepoint/v3/contenttype/forms"/>
  </ds:schemaRefs>
</ds:datastoreItem>
</file>

<file path=customXml/itemProps3.xml><?xml version="1.0" encoding="utf-8"?>
<ds:datastoreItem xmlns:ds="http://schemas.openxmlformats.org/officeDocument/2006/customXml" ds:itemID="{876C59FB-1435-49D7-8B31-09E2C5B30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5432d-ca40-4d00-951a-f5941fd2b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473</TotalTime>
  <Words>2843</Words>
  <Application>Microsoft Office PowerPoint</Application>
  <PresentationFormat>Bredbild</PresentationFormat>
  <Paragraphs>302</Paragraphs>
  <Slides>38</Slides>
  <Notes>16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38</vt:i4>
      </vt:variant>
    </vt:vector>
  </HeadingPairs>
  <TitlesOfParts>
    <vt:vector size="45" baseType="lpstr">
      <vt:lpstr>Arial</vt:lpstr>
      <vt:lpstr>Calibri</vt:lpstr>
      <vt:lpstr>Calibri Light</vt:lpstr>
      <vt:lpstr>Proxima Nova</vt:lpstr>
      <vt:lpstr>Stag Sans</vt:lpstr>
      <vt:lpstr>StagSans</vt:lpstr>
      <vt:lpstr>Office-tema</vt:lpstr>
      <vt:lpstr>Spelarutbildningsplan 2024</vt:lpstr>
      <vt:lpstr>Innehållsförteckning</vt:lpstr>
      <vt:lpstr>1. Bakgrund och syfte</vt:lpstr>
      <vt:lpstr>2. Mariebo IK vision och värdegrund</vt:lpstr>
      <vt:lpstr>3. Spelets skeden</vt:lpstr>
      <vt:lpstr>4. Spelformen 3 mot 3, 6-7 år</vt:lpstr>
      <vt:lpstr>Spelet 3 mot 3</vt:lpstr>
      <vt:lpstr>PowerPoint-presentation</vt:lpstr>
      <vt:lpstr>Övningar 3 mot 3</vt:lpstr>
      <vt:lpstr>5. Spelformen 5 mot 5, 8-9 år</vt:lpstr>
      <vt:lpstr>Spelet 5 mot 5</vt:lpstr>
      <vt:lpstr>PowerPoint-presentation</vt:lpstr>
      <vt:lpstr>Övningar 5 mot 5</vt:lpstr>
      <vt:lpstr>6. Spelformen 7 mot 7, 10-12 år</vt:lpstr>
      <vt:lpstr>Spelet 7 mot 7</vt:lpstr>
      <vt:lpstr>PowerPoint-presentation</vt:lpstr>
      <vt:lpstr>Övningar 7 mot 7</vt:lpstr>
      <vt:lpstr>7. Spelformen 9 mot 9, 13-14 år</vt:lpstr>
      <vt:lpstr>Spelet 9 mot 9</vt:lpstr>
      <vt:lpstr>PowerPoint-presentation</vt:lpstr>
      <vt:lpstr>PowerPoint-presentation</vt:lpstr>
      <vt:lpstr>8. Spelformen 11 mot 11</vt:lpstr>
      <vt:lpstr>Spelet 11 mot 11</vt:lpstr>
      <vt:lpstr>PowerPoint-presentation</vt:lpstr>
      <vt:lpstr>PowerPoint-presentation</vt:lpstr>
      <vt:lpstr>9. Kort fördjupning</vt:lpstr>
      <vt:lpstr>PowerPoint-presentation</vt:lpstr>
      <vt:lpstr>Fotbollsaktion </vt:lpstr>
      <vt:lpstr>Fotbollsfys</vt:lpstr>
      <vt:lpstr>PowerPoint-presentation</vt:lpstr>
      <vt:lpstr>PowerPoint-presentation</vt:lpstr>
      <vt:lpstr>PowerPoint-presentation</vt:lpstr>
      <vt:lpstr>PowerPoint-presentation</vt:lpstr>
      <vt:lpstr>PowerPoint-presentation</vt:lpstr>
      <vt:lpstr>PowerPoint-presentation</vt:lpstr>
      <vt:lpstr>PowerPoint-presentation</vt:lpstr>
      <vt:lpstr>10. Revidering av spelarutbildningsplanen</vt:lpstr>
      <vt:lpstr>11. Referenslista och vidare läsning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Karlsson Smålands Fotbollförbund</dc:creator>
  <cp:lastModifiedBy>Daniel Alpenberg</cp:lastModifiedBy>
  <cp:revision>50</cp:revision>
  <cp:lastPrinted>2024-02-26T16:31:57Z</cp:lastPrinted>
  <dcterms:created xsi:type="dcterms:W3CDTF">2020-11-17T08:05:28Z</dcterms:created>
  <dcterms:modified xsi:type="dcterms:W3CDTF">2024-02-26T19:13:09Z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0x0101001E314E358C4A304A8405DA17B175E692</vt:lpwstr>
  </property>
</Properties>
</file>