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9" r:id="rId6"/>
    <p:sldId id="6519" r:id="rId7"/>
    <p:sldId id="256" r:id="rId8"/>
    <p:sldId id="260" r:id="rId9"/>
    <p:sldId id="261" r:id="rId10"/>
    <p:sldId id="262" r:id="rId11"/>
    <p:sldId id="265" r:id="rId12"/>
    <p:sldId id="270" r:id="rId13"/>
    <p:sldId id="6517" r:id="rId14"/>
    <p:sldId id="258" r:id="rId15"/>
    <p:sldId id="6516" r:id="rId16"/>
    <p:sldId id="6515" r:id="rId17"/>
    <p:sldId id="6514" r:id="rId18"/>
    <p:sldId id="6513" r:id="rId19"/>
    <p:sldId id="651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62E88-0280-4986-BA3F-E53AF6252901}" v="127" dt="2025-02-05T12:25:59.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89"/>
  </p:normalViewPr>
  <p:slideViewPr>
    <p:cSldViewPr snapToGrid="0">
      <p:cViewPr varScale="1">
        <p:scale>
          <a:sx n="108" d="100"/>
          <a:sy n="108"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18ED72-AFB7-5A89-1A1A-8EA7CF99508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1F59884-0391-75D2-4D7E-AED347432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BEF9B45-CFAA-C397-D1C2-D34EF8685130}"/>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0A858759-F04D-CA4E-525F-5177609974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7251BB-E3C7-8A1F-E39E-C8E686134549}"/>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61466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3E5A04-ED08-E8FC-C05E-948D550EA01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1A811F4-93FE-4248-B410-9B19B44BD0A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C4934A1-4E7F-6031-798F-EDB3FE4972EA}"/>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DB37C274-95EB-3FAA-91E9-33F10F15FF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ABCC0B-2FDD-4925-7A94-9D64D25AECDB}"/>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195843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1E1DE80-E748-FA51-BE45-B7C49A5FA2A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8E68C3C-7E83-9BD2-8867-0DA3392EBE9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937A45-F8B0-CD5D-894B-F07666F82252}"/>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9D44B14B-74A8-36B8-E8AA-4CC2981543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F6A4F0-C380-67C0-DC96-20CDBD800686}"/>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2321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2"/>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34183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apitelsida 1">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Nationella spelformer, utbildning 7 mot 7 (10-12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2960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Kapitelsida 2">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Nationella spelformer, utbildning 7 mot 7 (10-12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185040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Nationella spelformer, utbildning 7 mot 7 (10-12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komma till nästa information i agendan, använd TAB. Det finns tre tabbar i textplatshållaren. Rekommenderat är att använda linjal när man använder tabbar. Gå till Visa och klicka i Linjal.</a:t>
            </a:r>
          </a:p>
          <a:p>
            <a:r>
              <a:rPr lang="sv-SE" sz="1000" dirty="0">
                <a:solidFill>
                  <a:schemeClr val="tx1">
                    <a:lumMod val="65000"/>
                    <a:lumOff val="35000"/>
                  </a:schemeClr>
                </a:solidFill>
                <a:latin typeface="+mn-lt"/>
              </a:rPr>
              <a:t>Texten som ska vara i fetstil måste markeras manuellt.</a:t>
            </a:r>
          </a:p>
        </p:txBody>
      </p:sp>
    </p:spTree>
    <p:extLst>
      <p:ext uri="{BB962C8B-B14F-4D97-AF65-F5344CB8AC3E}">
        <p14:creationId xmlns:p14="http://schemas.microsoft.com/office/powerpoint/2010/main" val="277078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med toning över hel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Nationella spelformer, utbildning 7 mot 7 (10-12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328097850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med hel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Nationella spelformer, utbildning 7 mot 7 (10-12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263780770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sida 2-spal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Nationella spelformer, utbildning 7 mot 7 (10-12 år)</a:t>
            </a:r>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276268302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text 1-spal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Nationella spelformer, utbildning 7 mot 7 (10-12 år)</a:t>
            </a:r>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4201095468"/>
      </p:ext>
    </p:extLst>
  </p:cSld>
  <p:clrMapOvr>
    <a:masterClrMapping/>
  </p:clrMapOvr>
  <p:extLst>
    <p:ext uri="{DCECCB84-F9BA-43D5-87BE-67443E8EF086}">
      <p15:sldGuideLst xmlns:p15="http://schemas.microsoft.com/office/powerpoint/2012/main">
        <p15:guide id="1" pos="3840">
          <p15:clr>
            <a:srgbClr val="FBAE40"/>
          </p15:clr>
        </p15:guide>
        <p15:guide id="2"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7E16A-2C06-B0C8-A740-1035E4190D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C70105-DBDD-65B0-BF30-2C2F62639F1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A55DFC-5C73-AF17-6856-4659542B13C0}"/>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CCB9057B-58FA-0316-09FC-652573DB3F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E7595C-5C25-6BCE-438D-1A4011A6D883}"/>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54256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r>
              <a:rPr lang="sv-SE"/>
              <a:t>2017.xx.xx</a:t>
            </a:r>
            <a:endParaRPr lang="sv-SE" dirty="0"/>
          </a:p>
        </p:txBody>
      </p:sp>
      <p:sp>
        <p:nvSpPr>
          <p:cNvPr id="9" name="Platshållare för sidfot 8"/>
          <p:cNvSpPr>
            <a:spLocks noGrp="1"/>
          </p:cNvSpPr>
          <p:nvPr>
            <p:ph type="ftr" sz="quarter" idx="11"/>
          </p:nvPr>
        </p:nvSpPr>
        <p:spPr/>
        <p:txBody>
          <a:bodyPr/>
          <a:lstStyle>
            <a:lvl1pPr algn="l">
              <a:defRPr/>
            </a:lvl1pPr>
          </a:lstStyle>
          <a:p>
            <a:r>
              <a:rPr lang="sv-SE"/>
              <a:t>Nationella spelformer, utbildning 7 mot 7 (10-12 år)</a:t>
            </a:r>
            <a:endParaRPr lang="sv-SE" dirty="0"/>
          </a:p>
        </p:txBody>
      </p:sp>
    </p:spTree>
    <p:extLst>
      <p:ext uri="{BB962C8B-B14F-4D97-AF65-F5344CB8AC3E}">
        <p14:creationId xmlns:p14="http://schemas.microsoft.com/office/powerpoint/2010/main" val="268448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2017.xx.xx</a:t>
            </a:r>
            <a:endParaRPr lang="sv-SE" dirty="0"/>
          </a:p>
        </p:txBody>
      </p:sp>
      <p:sp>
        <p:nvSpPr>
          <p:cNvPr id="4" name="Platshållare för sidfot 3"/>
          <p:cNvSpPr>
            <a:spLocks noGrp="1"/>
          </p:cNvSpPr>
          <p:nvPr>
            <p:ph type="ftr" sz="quarter" idx="11"/>
          </p:nvPr>
        </p:nvSpPr>
        <p:spPr/>
        <p:txBody>
          <a:bodyPr/>
          <a:lstStyle>
            <a:lvl1pPr algn="l">
              <a:defRPr/>
            </a:lvl1pPr>
          </a:lstStyle>
          <a:p>
            <a:r>
              <a:rPr lang="sv-SE"/>
              <a:t>Nationella spelformer, utbildning 7 mot 7 (10-12 år)</a:t>
            </a:r>
            <a:endParaRPr lang="sv-SE" dirty="0"/>
          </a:p>
        </p:txBody>
      </p:sp>
      <p:sp>
        <p:nvSpPr>
          <p:cNvPr id="6" name="Platshållare för bildnummer 5">
            <a:extLst>
              <a:ext uri="{FF2B5EF4-FFF2-40B4-BE49-F238E27FC236}">
                <a16:creationId xmlns:a16="http://schemas.microsoft.com/office/drawing/2014/main" id="{DD367F04-5C5B-4065-8051-25FF42D24069}"/>
              </a:ext>
            </a:extLst>
          </p:cNvPr>
          <p:cNvSpPr>
            <a:spLocks noGrp="1"/>
          </p:cNvSpPr>
          <p:nvPr>
            <p:ph type="sldNum" sz="quarter" idx="4"/>
          </p:nvPr>
        </p:nvSpPr>
        <p:spPr>
          <a:xfrm>
            <a:off x="8706675" y="131444"/>
            <a:ext cx="1050354" cy="219093"/>
          </a:xfrm>
          <a:prstGeom prst="rect">
            <a:avLst/>
          </a:prstGeom>
        </p:spPr>
        <p:txBody>
          <a:bodyPr vert="horz" lIns="0" tIns="0" rIns="0" bIns="0" rtlCol="0" anchor="b" anchorCtr="0"/>
          <a:lstStyle>
            <a:lvl1pPr algn="l">
              <a:defRPr sz="1100" b="1">
                <a:solidFill>
                  <a:schemeClr val="accent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661309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r>
              <a:rPr lang="sv-SE"/>
              <a:t>2017.xx.xx</a:t>
            </a:r>
            <a:endParaRPr lang="sv-SE" dirty="0"/>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r>
              <a:rPr lang="sv-SE"/>
              <a:t>Nationella spelformer, utbildning 7 mot 7 (10-12 år)</a:t>
            </a:r>
            <a:endParaRPr lang="sv-SE" dirty="0"/>
          </a:p>
        </p:txBody>
      </p:sp>
    </p:spTree>
    <p:extLst>
      <p:ext uri="{BB962C8B-B14F-4D97-AF65-F5344CB8AC3E}">
        <p14:creationId xmlns:p14="http://schemas.microsoft.com/office/powerpoint/2010/main" val="262354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2355A0-C307-76A8-CBED-0295493304A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1209C8A-3A24-3F7F-7D7F-010147A744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D26A99A-8208-245B-FD08-C9721933014C}"/>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D6FD5A07-4D3B-3130-C1D2-DB29921E96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B13806-18CA-62FC-8B0D-A444353DE69B}"/>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5644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40B978-73C0-E624-C7B8-9B53DB6061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C09266-C0ED-7308-63F0-2D61BD6189A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6F642EE-EBFD-1242-DE16-BD1A1284696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D465913-4CED-65A3-FC19-87DBAE90AFCE}"/>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6" name="Platshållare för sidfot 5">
            <a:extLst>
              <a:ext uri="{FF2B5EF4-FFF2-40B4-BE49-F238E27FC236}">
                <a16:creationId xmlns:a16="http://schemas.microsoft.com/office/drawing/2014/main" id="{D11ACCC7-DDCE-BAEC-3376-8513080626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0675F4-4063-6842-4460-C51DDB1DF79F}"/>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358878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EAB66-BF35-A9DB-1151-D19D49D9AB8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8B09BD-50AC-D46A-86A8-6EA88C875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65BECEE-DD5D-B217-0B3B-5D3EED720B6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615102B-F8AA-7F59-3835-B49BE76F1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8DC3EAA-713E-B9F7-7C89-8B63BCD9457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EBCEAFD-71EA-B506-7339-E94B61FB8A74}"/>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8" name="Platshållare för sidfot 7">
            <a:extLst>
              <a:ext uri="{FF2B5EF4-FFF2-40B4-BE49-F238E27FC236}">
                <a16:creationId xmlns:a16="http://schemas.microsoft.com/office/drawing/2014/main" id="{ACD86092-B306-1364-4BF3-00E10BED622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FC29400-7B08-239B-8F5C-B6767C3FCF91}"/>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5430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3C9B07-FAE1-0A24-1E6B-9B5907C00B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7C74FB0-C50B-171A-10D5-55ED063E9717}"/>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4" name="Platshållare för sidfot 3">
            <a:extLst>
              <a:ext uri="{FF2B5EF4-FFF2-40B4-BE49-F238E27FC236}">
                <a16:creationId xmlns:a16="http://schemas.microsoft.com/office/drawing/2014/main" id="{DA081B0C-D5C6-C42F-8467-64BC458447F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B4689E7-866E-FB24-08B0-87FC94A81F3D}"/>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4405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DB9B7DD-EC25-8258-BA07-26066CA37D5D}"/>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3" name="Platshållare för sidfot 2">
            <a:extLst>
              <a:ext uri="{FF2B5EF4-FFF2-40B4-BE49-F238E27FC236}">
                <a16:creationId xmlns:a16="http://schemas.microsoft.com/office/drawing/2014/main" id="{9913D626-CCF2-D265-BA77-10D74F61941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114D6A5-458E-0EBA-2FE1-B69BD7B0D2D4}"/>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269616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67E87E-D318-7FA9-6283-9E9A0297016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50C443-E0B7-58E5-CF79-0A34832FA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4027E15-4EA3-F7C7-CBC1-DE2F67747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787DE71-78D1-D5CA-57F3-46425C4F99AE}"/>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6" name="Platshållare för sidfot 5">
            <a:extLst>
              <a:ext uri="{FF2B5EF4-FFF2-40B4-BE49-F238E27FC236}">
                <a16:creationId xmlns:a16="http://schemas.microsoft.com/office/drawing/2014/main" id="{35827098-0E1A-14C4-F2D0-6DFD04490F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53E38C-CCD0-AC23-A0C1-FACEF3738330}"/>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162809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55409-0B62-0F78-1C3F-603EB71F9C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ECDCAB9-A5C6-033F-D52C-5B6EBD9BA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4814C5-D79B-FA49-CA98-07F006C12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F2ADD5E-5C5A-CDAC-04A7-12BBD14B1532}"/>
              </a:ext>
            </a:extLst>
          </p:cNvPr>
          <p:cNvSpPr>
            <a:spLocks noGrp="1"/>
          </p:cNvSpPr>
          <p:nvPr>
            <p:ph type="dt" sz="half" idx="10"/>
          </p:nvPr>
        </p:nvSpPr>
        <p:spPr/>
        <p:txBody>
          <a:bodyPr/>
          <a:lstStyle/>
          <a:p>
            <a:fld id="{AC79D65F-639D-4B8E-B12D-7D7B08AE6BB3}" type="datetimeFigureOut">
              <a:rPr lang="sv-SE" smtClean="0"/>
              <a:t>2025-02-13</a:t>
            </a:fld>
            <a:endParaRPr lang="sv-SE"/>
          </a:p>
        </p:txBody>
      </p:sp>
      <p:sp>
        <p:nvSpPr>
          <p:cNvPr id="6" name="Platshållare för sidfot 5">
            <a:extLst>
              <a:ext uri="{FF2B5EF4-FFF2-40B4-BE49-F238E27FC236}">
                <a16:creationId xmlns:a16="http://schemas.microsoft.com/office/drawing/2014/main" id="{E4C9573D-7A11-6745-1BD0-6F257813D2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556474-AB7E-A9B0-7878-740EC466EAE4}"/>
              </a:ext>
            </a:extLst>
          </p:cNvPr>
          <p:cNvSpPr>
            <a:spLocks noGrp="1"/>
          </p:cNvSpPr>
          <p:nvPr>
            <p:ph type="sldNum" sz="quarter" idx="12"/>
          </p:nvPr>
        </p:nvSpPr>
        <p:spPr/>
        <p:txBody>
          <a:bodyPr/>
          <a:lstStyle/>
          <a:p>
            <a:fld id="{B2D49BCA-7AAA-4BD2-966D-5F64B7F3F0DC}" type="slidenum">
              <a:rPr lang="sv-SE" smtClean="0"/>
              <a:t>‹#›</a:t>
            </a:fld>
            <a:endParaRPr lang="sv-SE"/>
          </a:p>
        </p:txBody>
      </p:sp>
    </p:spTree>
    <p:extLst>
      <p:ext uri="{BB962C8B-B14F-4D97-AF65-F5344CB8AC3E}">
        <p14:creationId xmlns:p14="http://schemas.microsoft.com/office/powerpoint/2010/main" val="118865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9CEA43E-C9FD-EF54-A488-05BA130CF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40EA7D-2635-ECB9-A497-88DB0FBD6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8B9617-F6BF-C9CA-E398-53DB907C5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79D65F-639D-4B8E-B12D-7D7B08AE6BB3}" type="datetimeFigureOut">
              <a:rPr lang="sv-SE" smtClean="0"/>
              <a:t>2025-02-13</a:t>
            </a:fld>
            <a:endParaRPr lang="sv-SE"/>
          </a:p>
        </p:txBody>
      </p:sp>
      <p:sp>
        <p:nvSpPr>
          <p:cNvPr id="5" name="Platshållare för sidfot 4">
            <a:extLst>
              <a:ext uri="{FF2B5EF4-FFF2-40B4-BE49-F238E27FC236}">
                <a16:creationId xmlns:a16="http://schemas.microsoft.com/office/drawing/2014/main" id="{0C1364E6-728D-5557-EB33-659396EE1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BD802FE-3947-7D62-7417-A6067C423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D49BCA-7AAA-4BD2-966D-5F64B7F3F0DC}" type="slidenum">
              <a:rPr lang="sv-SE" smtClean="0"/>
              <a:t>‹#›</a:t>
            </a:fld>
            <a:endParaRPr lang="sv-SE"/>
          </a:p>
        </p:txBody>
      </p:sp>
    </p:spTree>
    <p:extLst>
      <p:ext uri="{BB962C8B-B14F-4D97-AF65-F5344CB8AC3E}">
        <p14:creationId xmlns:p14="http://schemas.microsoft.com/office/powerpoint/2010/main" val="164408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r>
              <a:rPr lang="sv-SE"/>
              <a:t>2017.xx.xx</a:t>
            </a:r>
            <a:endParaRPr lang="sv-SE" dirty="0"/>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r>
              <a:rPr lang="sv-SE"/>
              <a:t>Nationella spelformer, utbildning 7 mot 7 (10-12 år)</a:t>
            </a:r>
            <a:endParaRPr lang="sv-SE" dirty="0"/>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397110" y="209550"/>
            <a:ext cx="468660" cy="747265"/>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54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3240074A-C5B9-4423-892A-B2365B0A05A7}"/>
              </a:ext>
            </a:extLst>
          </p:cNvPr>
          <p:cNvCxnSpPr/>
          <p:nvPr userDrawn="1"/>
        </p:nvCxnSpPr>
        <p:spPr>
          <a:xfrm>
            <a:off x="6065839" y="403225"/>
            <a:ext cx="51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34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6947">
          <p15:clr>
            <a:srgbClr val="F26B43"/>
          </p15:clr>
        </p15:guide>
        <p15:guide id="6" orient="horz" pos="3770">
          <p15:clr>
            <a:srgbClr val="F26B43"/>
          </p15:clr>
        </p15:guide>
        <p15:guide id="7" orient="horz" pos="1138">
          <p15:clr>
            <a:srgbClr val="F26B43"/>
          </p15:clr>
        </p15:guide>
        <p15:guide id="9" orient="horz" pos="196">
          <p15:clr>
            <a:srgbClr val="F26B43"/>
          </p15:clr>
        </p15:guide>
        <p15:guide id="11" orient="horz" pos="1607">
          <p15:clr>
            <a:srgbClr val="F26B43"/>
          </p15:clr>
        </p15:guide>
        <p15:guide id="12" pos="494">
          <p15:clr>
            <a:srgbClr val="F26B43"/>
          </p15:clr>
        </p15:guide>
        <p15:guide id="13" pos="4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letsik.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lisen.se/tjanster-tillstand/belastningsregistret/digitalt-registerutdra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halland.svenskfotboll.se/utbild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09800" y="118296"/>
            <a:ext cx="7772400" cy="977567"/>
          </a:xfrm>
        </p:spPr>
        <p:txBody>
          <a:bodyPr/>
          <a:lstStyle/>
          <a:p>
            <a:r>
              <a:rPr lang="sv-SE" dirty="0"/>
              <a:t>Ledarmöte</a:t>
            </a:r>
          </a:p>
        </p:txBody>
      </p:sp>
      <p:pic>
        <p:nvPicPr>
          <p:cNvPr id="1026" name="Picture 2"/>
          <p:cNvPicPr>
            <a:picLocks noChangeAspect="1" noChangeArrowheads="1"/>
          </p:cNvPicPr>
          <p:nvPr/>
        </p:nvPicPr>
        <p:blipFill>
          <a:blip r:embed="rId2" cstate="print"/>
          <a:srcRect/>
          <a:stretch>
            <a:fillRect/>
          </a:stretch>
        </p:blipFill>
        <p:spPr bwMode="auto">
          <a:xfrm>
            <a:off x="3364227" y="1159658"/>
            <a:ext cx="5463546" cy="4538684"/>
          </a:xfrm>
          <a:prstGeom prst="rect">
            <a:avLst/>
          </a:prstGeom>
          <a:noFill/>
          <a:ln w="9525">
            <a:noFill/>
            <a:miter lim="800000"/>
            <a:headEnd/>
            <a:tailEnd/>
          </a:ln>
        </p:spPr>
      </p:pic>
      <p:sp>
        <p:nvSpPr>
          <p:cNvPr id="5" name="Underrubrik 4"/>
          <p:cNvSpPr>
            <a:spLocks noGrp="1"/>
          </p:cNvSpPr>
          <p:nvPr>
            <p:ph type="subTitle" idx="1"/>
          </p:nvPr>
        </p:nvSpPr>
        <p:spPr>
          <a:xfrm>
            <a:off x="2895600" y="5866816"/>
            <a:ext cx="6400800" cy="682840"/>
          </a:xfrm>
        </p:spPr>
        <p:txBody>
          <a:bodyPr>
            <a:normAutofit/>
          </a:bodyPr>
          <a:lstStyle/>
          <a:p>
            <a:r>
              <a:rPr lang="sv-SE" sz="3600" dirty="0"/>
              <a:t>Måndagen den 10 februari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572493" y="238539"/>
            <a:ext cx="11018520" cy="1434415"/>
          </a:xfrm>
        </p:spPr>
        <p:txBody>
          <a:bodyPr anchor="b">
            <a:normAutofit/>
          </a:bodyPr>
          <a:lstStyle/>
          <a:p>
            <a:r>
              <a:rPr lang="sv-SE" sz="5400"/>
              <a:t>Material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572493" y="2071316"/>
            <a:ext cx="6713552" cy="4119172"/>
          </a:xfrm>
        </p:spPr>
        <p:txBody>
          <a:bodyPr anchor="t">
            <a:normAutofit/>
          </a:bodyPr>
          <a:lstStyle/>
          <a:p>
            <a:r>
              <a:rPr lang="sv-SE" sz="2200" dirty="0"/>
              <a:t>Har ni tillräckligt med material till ert lag?</a:t>
            </a:r>
          </a:p>
          <a:p>
            <a:r>
              <a:rPr lang="sv-SE" sz="2200" dirty="0"/>
              <a:t>Går det att samsas om bollar mellan våra lag?</a:t>
            </a:r>
          </a:p>
          <a:p>
            <a:r>
              <a:rPr lang="sv-SE" sz="2200" dirty="0"/>
              <a:t>Matchkläder?</a:t>
            </a:r>
          </a:p>
          <a:p>
            <a:r>
              <a:rPr lang="sv-SE" sz="2200" dirty="0"/>
              <a:t>Ledarkläder? (beställs till nya ledare, shorts, t-shirt, overall. Namn på t-shirten)</a:t>
            </a:r>
          </a:p>
          <a:p>
            <a:r>
              <a:rPr lang="sv-SE" sz="2200" dirty="0"/>
              <a:t>Håll ordning i </a:t>
            </a:r>
            <a:r>
              <a:rPr lang="sv-SE" sz="2200" dirty="0" err="1"/>
              <a:t>materialrummet</a:t>
            </a:r>
            <a:r>
              <a:rPr lang="sv-SE" sz="2200" dirty="0"/>
              <a:t>.</a:t>
            </a:r>
          </a:p>
          <a:p>
            <a:r>
              <a:rPr lang="sv-SE" sz="2200" dirty="0"/>
              <a:t>All material som ska köpas in av klubben ska gå igenom Martin Östling (i nuläget).</a:t>
            </a:r>
          </a:p>
          <a:p>
            <a:r>
              <a:rPr lang="sv-SE" sz="2200" dirty="0"/>
              <a:t>Bollar ska vara märkta med Alet. Räkna in hur många ni har när träningen börjar och slutar.</a:t>
            </a:r>
          </a:p>
        </p:txBody>
      </p:sp>
      <p:pic>
        <p:nvPicPr>
          <p:cNvPr id="4" name="Picture 2">
            <a:extLst>
              <a:ext uri="{FF2B5EF4-FFF2-40B4-BE49-F238E27FC236}">
                <a16:creationId xmlns:a16="http://schemas.microsoft.com/office/drawing/2014/main" id="{395CB4DB-11D0-9152-1EBC-4A3BDFE802D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7675658" y="2093976"/>
            <a:ext cx="3941064" cy="4096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D5FBBD0-3327-198F-B452-EDA317E2C327}"/>
              </a:ext>
            </a:extLst>
          </p:cNvPr>
          <p:cNvSpPr>
            <a:spLocks noGrp="1"/>
          </p:cNvSpPr>
          <p:nvPr>
            <p:ph type="title"/>
          </p:nvPr>
        </p:nvSpPr>
        <p:spPr>
          <a:xfrm>
            <a:off x="2394857" y="1173479"/>
            <a:ext cx="8631368" cy="770256"/>
          </a:xfrm>
        </p:spPr>
        <p:txBody>
          <a:bodyPr/>
          <a:lstStyle/>
          <a:p>
            <a:r>
              <a:rPr lang="sv-SE" sz="4800" dirty="0">
                <a:solidFill>
                  <a:schemeClr val="bg1"/>
                </a:solidFill>
              </a:rPr>
              <a:t>”En respektfull matchmiljö”</a:t>
            </a:r>
            <a:endParaRPr lang="sv-SE" dirty="0">
              <a:solidFill>
                <a:schemeClr val="bg1"/>
              </a:solidFill>
            </a:endParaRPr>
          </a:p>
        </p:txBody>
      </p:sp>
      <p:sp>
        <p:nvSpPr>
          <p:cNvPr id="7" name="Platshållare för innehåll 6">
            <a:extLst>
              <a:ext uri="{FF2B5EF4-FFF2-40B4-BE49-F238E27FC236}">
                <a16:creationId xmlns:a16="http://schemas.microsoft.com/office/drawing/2014/main" id="{E3289A50-F5A2-438B-7E8C-3BA31613E20D}"/>
              </a:ext>
            </a:extLst>
          </p:cNvPr>
          <p:cNvSpPr>
            <a:spLocks noGrp="1"/>
          </p:cNvSpPr>
          <p:nvPr>
            <p:ph sz="quarter" idx="13"/>
          </p:nvPr>
        </p:nvSpPr>
        <p:spPr/>
        <p:txBody>
          <a:bodyPr/>
          <a:lstStyle/>
          <a:p>
            <a:pPr marL="0" indent="0">
              <a:buNone/>
            </a:pPr>
            <a:r>
              <a:rPr lang="sv-SE" sz="3200" b="1" dirty="0">
                <a:solidFill>
                  <a:prstClr val="white"/>
                </a:solidFill>
                <a:latin typeface="Corbel" panose="020B0503020204020204"/>
              </a:rPr>
              <a:t>Bakgrund</a:t>
            </a:r>
          </a:p>
          <a:p>
            <a:pPr marL="0" indent="0">
              <a:buNone/>
            </a:pPr>
            <a:endParaRPr lang="sv-SE" sz="3200" b="1" dirty="0">
              <a:solidFill>
                <a:prstClr val="white"/>
              </a:solidFill>
              <a:latin typeface="Corbel" panose="020B0503020204020204"/>
            </a:endParaRP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4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alibri" panose="020F0502020204030204" pitchFamily="34" charset="0"/>
                <a:ea typeface="Calibri" panose="020F0502020204030204" pitchFamily="34" charset="0"/>
                <a:cs typeface="Times New Roman" panose="02020603050405020304" pitchFamily="18" charset="0"/>
              </a:rPr>
              <a:t>Hallands Fotbollförbund vill att samtliga matcher i Halland ska vara en trevlig upplevelse för samtliga inblandade.</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4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alibri" panose="020F0502020204030204" pitchFamily="34" charset="0"/>
                <a:ea typeface="Calibri" panose="020F0502020204030204" pitchFamily="34" charset="0"/>
                <a:cs typeface="Times New Roman" panose="02020603050405020304" pitchFamily="18" charset="0"/>
              </a:rPr>
              <a:t>Ledarna har en viktig uppgift i denna del och bör redan i tidig ålder lära spelarna att visa respekt för samtliga inblandade</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400" b="1"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alibri" panose="020F0502020204030204" pitchFamily="34" charset="0"/>
                <a:ea typeface="Calibri" panose="020F0502020204030204" pitchFamily="34" charset="0"/>
                <a:cs typeface="Times New Roman" panose="02020603050405020304" pitchFamily="18" charset="0"/>
              </a:rPr>
              <a:t>Spelare, ledare och publik ska också visa respekt för domaren och hens beslut.</a:t>
            </a:r>
          </a:p>
          <a:p>
            <a:endParaRPr lang="sv-SE" dirty="0"/>
          </a:p>
        </p:txBody>
      </p:sp>
      <p:sp>
        <p:nvSpPr>
          <p:cNvPr id="5" name="Platshållare för sidfot 4">
            <a:extLst>
              <a:ext uri="{FF2B5EF4-FFF2-40B4-BE49-F238E27FC236}">
                <a16:creationId xmlns:a16="http://schemas.microsoft.com/office/drawing/2014/main" id="{CADA3DD6-7512-BAFD-BFD0-CC252414A62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5293"/>
                </a:solidFill>
                <a:effectLst/>
                <a:uLnTx/>
                <a:uFillTx/>
                <a:latin typeface="Calibri"/>
                <a:ea typeface="+mn-ea"/>
                <a:cs typeface="+mn-cs"/>
              </a:rPr>
              <a:t>Nationella spelformer, utbildning 7 mot 7 (10-12 år)</a:t>
            </a:r>
            <a:endParaRPr kumimoji="0" lang="sv-SE" sz="1100" b="1" i="0" u="none" strike="noStrike" kern="1200" cap="none" spc="0" normalizeH="0" baseline="0" noProof="0" dirty="0">
              <a:ln>
                <a:noFill/>
              </a:ln>
              <a:solidFill>
                <a:srgbClr val="005293"/>
              </a:solidFill>
              <a:effectLst/>
              <a:uLnTx/>
              <a:uFillTx/>
              <a:latin typeface="Calibri"/>
              <a:ea typeface="+mn-ea"/>
              <a:cs typeface="+mn-cs"/>
            </a:endParaRPr>
          </a:p>
        </p:txBody>
      </p:sp>
      <p:pic>
        <p:nvPicPr>
          <p:cNvPr id="8" name="Bildobjekt 7" descr="En bild som visar text, logotyp, Teckensnitt, emblem&#10;&#10;Automatiskt genererad beskrivning">
            <a:extLst>
              <a:ext uri="{FF2B5EF4-FFF2-40B4-BE49-F238E27FC236}">
                <a16:creationId xmlns:a16="http://schemas.microsoft.com/office/drawing/2014/main" id="{0DB449B9-8CA9-F847-2CC0-6F5F22F0EE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83016" cy="1201733"/>
          </a:xfrm>
          <a:prstGeom prst="rect">
            <a:avLst/>
          </a:prstGeom>
        </p:spPr>
      </p:pic>
    </p:spTree>
    <p:extLst>
      <p:ext uri="{BB962C8B-B14F-4D97-AF65-F5344CB8AC3E}">
        <p14:creationId xmlns:p14="http://schemas.microsoft.com/office/powerpoint/2010/main" val="306361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9D1B9F-D924-2F60-B44A-A20030463F66}"/>
              </a:ext>
            </a:extLst>
          </p:cNvPr>
          <p:cNvSpPr>
            <a:spLocks noGrp="1"/>
          </p:cNvSpPr>
          <p:nvPr>
            <p:ph type="ctrTitle"/>
          </p:nvPr>
        </p:nvSpPr>
        <p:spPr>
          <a:xfrm>
            <a:off x="1483015" y="1173479"/>
            <a:ext cx="9543209" cy="770256"/>
          </a:xfrm>
        </p:spPr>
        <p:txBody>
          <a:bodyPr/>
          <a:lstStyle/>
          <a:p>
            <a:r>
              <a:rPr kumimoji="0" lang="sv-SE" sz="4800" b="0" i="0" u="none" strike="noStrike" kern="1200" cap="none" spc="0" normalizeH="0" baseline="0" noProof="0" dirty="0">
                <a:ln>
                  <a:noFill/>
                </a:ln>
                <a:solidFill>
                  <a:prstClr val="white">
                    <a:lumMod val="95000"/>
                  </a:prstClr>
                </a:solidFill>
                <a:effectLst/>
                <a:uLnTx/>
                <a:uFillTx/>
                <a:latin typeface="Corbel" panose="020B0503020204020204"/>
                <a:ea typeface="+mj-ea"/>
                <a:cs typeface="+mj-cs"/>
              </a:rPr>
              <a:t>”En respektfull matchmiljö”</a:t>
            </a:r>
            <a:br>
              <a:rPr kumimoji="0" lang="sv-SE" sz="4800" b="0" i="0" u="none" strike="noStrike" kern="1200" cap="none" spc="0" normalizeH="0" baseline="0" noProof="0" dirty="0">
                <a:ln>
                  <a:noFill/>
                </a:ln>
                <a:solidFill>
                  <a:prstClr val="white">
                    <a:lumMod val="95000"/>
                  </a:prstClr>
                </a:solidFill>
                <a:effectLst/>
                <a:uLnTx/>
                <a:uFillTx/>
                <a:latin typeface="Corbel" panose="020B0503020204020204"/>
                <a:ea typeface="+mj-ea"/>
                <a:cs typeface="+mj-cs"/>
              </a:rPr>
            </a:br>
            <a:endParaRPr lang="sv-SE" dirty="0"/>
          </a:p>
        </p:txBody>
      </p:sp>
      <p:sp>
        <p:nvSpPr>
          <p:cNvPr id="3" name="Platshållare för text 2">
            <a:extLst>
              <a:ext uri="{FF2B5EF4-FFF2-40B4-BE49-F238E27FC236}">
                <a16:creationId xmlns:a16="http://schemas.microsoft.com/office/drawing/2014/main" id="{32D98577-9AD9-82BD-D99E-4027EE6F501E}"/>
              </a:ext>
            </a:extLst>
          </p:cNvPr>
          <p:cNvSpPr>
            <a:spLocks noGrp="1"/>
          </p:cNvSpPr>
          <p:nvPr>
            <p:ph type="body" sz="quarter" idx="13"/>
          </p:nvPr>
        </p:nvSpPr>
        <p:spPr/>
        <p:txBody>
          <a:bodyPr/>
          <a:lstStyle/>
          <a:p>
            <a:endParaRPr lang="sv-SE" dirty="0"/>
          </a:p>
        </p:txBody>
      </p:sp>
      <p:sp>
        <p:nvSpPr>
          <p:cNvPr id="4" name="Platshållare för text 3">
            <a:extLst>
              <a:ext uri="{FF2B5EF4-FFF2-40B4-BE49-F238E27FC236}">
                <a16:creationId xmlns:a16="http://schemas.microsoft.com/office/drawing/2014/main" id="{C4D129E2-B63E-2C8A-9D5C-71DA0CCB00F2}"/>
              </a:ext>
            </a:extLst>
          </p:cNvPr>
          <p:cNvSpPr>
            <a:spLocks noGrp="1"/>
          </p:cNvSpPr>
          <p:nvPr>
            <p:ph type="body" sz="quarter" idx="14"/>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orbel" panose="020B0503020204020204"/>
                <a:ea typeface="+mn-ea"/>
                <a:cs typeface="+mn-cs"/>
              </a:rPr>
              <a:t>Matchmöte</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Hemmalaget ansvarar för att det vid samtliga matcher finns en utsedd Matchvärd.</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Matchmöte genomförs före alla matcher. Då deltar huvuddomare, huvudtränaren i respektive lag och båda lagens lagkaptener. </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Domaren leder mötet och har erhållit en instruktion för detta.</a:t>
            </a:r>
          </a:p>
          <a:p>
            <a:endParaRPr lang="sv-SE" dirty="0"/>
          </a:p>
        </p:txBody>
      </p:sp>
      <p:sp>
        <p:nvSpPr>
          <p:cNvPr id="5" name="Platshållare för sidfot 4">
            <a:extLst>
              <a:ext uri="{FF2B5EF4-FFF2-40B4-BE49-F238E27FC236}">
                <a16:creationId xmlns:a16="http://schemas.microsoft.com/office/drawing/2014/main" id="{A0BD80CD-C9E5-A8A8-6B1B-ED811A207C5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5293"/>
                </a:solidFill>
                <a:effectLst/>
                <a:uLnTx/>
                <a:uFillTx/>
                <a:latin typeface="Calibri"/>
                <a:ea typeface="+mn-ea"/>
                <a:cs typeface="+mn-cs"/>
              </a:rPr>
              <a:t>Nationella spelformer, utbildning 7 mot 7 (10-12 år)</a:t>
            </a:r>
            <a:endParaRPr kumimoji="0" lang="sv-SE" sz="1100" b="1" i="0" u="none" strike="noStrike" kern="1200" cap="none" spc="0" normalizeH="0" baseline="0" noProof="0" dirty="0">
              <a:ln>
                <a:noFill/>
              </a:ln>
              <a:solidFill>
                <a:srgbClr val="005293"/>
              </a:solidFill>
              <a:effectLst/>
              <a:uLnTx/>
              <a:uFillTx/>
              <a:latin typeface="Calibri"/>
              <a:ea typeface="+mn-ea"/>
              <a:cs typeface="+mn-cs"/>
            </a:endParaRPr>
          </a:p>
        </p:txBody>
      </p:sp>
      <p:pic>
        <p:nvPicPr>
          <p:cNvPr id="6" name="Bildobjekt 5" descr="En bild som visar text, logotyp, Teckensnitt, emblem&#10;&#10;Automatiskt genererad beskrivning">
            <a:extLst>
              <a:ext uri="{FF2B5EF4-FFF2-40B4-BE49-F238E27FC236}">
                <a16:creationId xmlns:a16="http://schemas.microsoft.com/office/drawing/2014/main" id="{BB39A690-A550-B322-6F5B-BAD47839C4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83016" cy="1201733"/>
          </a:xfrm>
          <a:prstGeom prst="rect">
            <a:avLst/>
          </a:prstGeom>
        </p:spPr>
      </p:pic>
      <p:pic>
        <p:nvPicPr>
          <p:cNvPr id="7" name="Bildobjekt 6">
            <a:extLst>
              <a:ext uri="{FF2B5EF4-FFF2-40B4-BE49-F238E27FC236}">
                <a16:creationId xmlns:a16="http://schemas.microsoft.com/office/drawing/2014/main" id="{788C64BC-D780-061A-DD00-64E14E8437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88" y="2993571"/>
            <a:ext cx="4036425" cy="2690949"/>
          </a:xfrm>
          <a:prstGeom prst="rect">
            <a:avLst/>
          </a:prstGeom>
        </p:spPr>
      </p:pic>
    </p:spTree>
    <p:extLst>
      <p:ext uri="{BB962C8B-B14F-4D97-AF65-F5344CB8AC3E}">
        <p14:creationId xmlns:p14="http://schemas.microsoft.com/office/powerpoint/2010/main" val="345494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1F2E26-B543-751C-D138-7FDEDE40A616}"/>
              </a:ext>
            </a:extLst>
          </p:cNvPr>
          <p:cNvSpPr>
            <a:spLocks noGrp="1"/>
          </p:cNvSpPr>
          <p:nvPr>
            <p:ph type="ctrTitle"/>
          </p:nvPr>
        </p:nvSpPr>
        <p:spPr/>
        <p:txBody>
          <a:bodyPr/>
          <a:lstStyle/>
          <a:p>
            <a:pPr algn="ctr"/>
            <a:r>
              <a:rPr lang="sv-SE" sz="4800" b="1" dirty="0">
                <a:solidFill>
                  <a:prstClr val="white"/>
                </a:solidFill>
                <a:latin typeface="Corbel" panose="020B0503020204020204"/>
              </a:rPr>
              <a:t>Ungdomsfotboll 10-14 år</a:t>
            </a:r>
            <a:br>
              <a:rPr lang="sv-SE" sz="4800" b="1" dirty="0">
                <a:solidFill>
                  <a:prstClr val="white"/>
                </a:solidFill>
                <a:latin typeface="Corbel" panose="020B0503020204020204"/>
              </a:rPr>
            </a:br>
            <a:endParaRPr lang="sv-SE" dirty="0"/>
          </a:p>
        </p:txBody>
      </p:sp>
      <p:sp>
        <p:nvSpPr>
          <p:cNvPr id="3" name="Platshållare för text 2">
            <a:extLst>
              <a:ext uri="{FF2B5EF4-FFF2-40B4-BE49-F238E27FC236}">
                <a16:creationId xmlns:a16="http://schemas.microsoft.com/office/drawing/2014/main" id="{E3FC6D57-EB19-D5F7-31D2-BF7045E5C2F0}"/>
              </a:ext>
            </a:extLst>
          </p:cNvPr>
          <p:cNvSpPr>
            <a:spLocks noGrp="1"/>
          </p:cNvSpPr>
          <p:nvPr>
            <p:ph type="body" sz="quarter" idx="13"/>
          </p:nvPr>
        </p:nvSpPr>
        <p:spPr/>
        <p:txBody>
          <a:bodyPr/>
          <a:lstStyle/>
          <a:p>
            <a:r>
              <a:rPr kumimoji="0" lang="sv-SE" sz="2800" b="0" i="0" u="none" strike="noStrike" kern="1200" cap="none" spc="0" normalizeH="0" baseline="0" noProof="0" dirty="0">
                <a:ln>
                  <a:noFill/>
                </a:ln>
                <a:solidFill>
                  <a:prstClr val="white">
                    <a:lumMod val="95000"/>
                  </a:prstClr>
                </a:solidFill>
                <a:effectLst/>
                <a:uLnTx/>
                <a:uFillTx/>
                <a:latin typeface="Corbel" panose="020B0503020204020204"/>
                <a:ea typeface="+mj-ea"/>
                <a:cs typeface="+mj-cs"/>
              </a:rPr>
              <a:t>”En respektfull matchmiljö”</a:t>
            </a:r>
            <a:endParaRPr lang="sv-SE" dirty="0"/>
          </a:p>
        </p:txBody>
      </p:sp>
      <p:sp>
        <p:nvSpPr>
          <p:cNvPr id="4" name="Platshållare för text 3">
            <a:extLst>
              <a:ext uri="{FF2B5EF4-FFF2-40B4-BE49-F238E27FC236}">
                <a16:creationId xmlns:a16="http://schemas.microsoft.com/office/drawing/2014/main" id="{525741B1-D4C1-5330-37B9-914AA17F3405}"/>
              </a:ext>
            </a:extLst>
          </p:cNvPr>
          <p:cNvSpPr>
            <a:spLocks noGrp="1"/>
          </p:cNvSpPr>
          <p:nvPr>
            <p:ph type="body" sz="quarter" idx="14"/>
          </p:nvPr>
        </p:nvSpPr>
        <p:spPr/>
        <p:txBody>
          <a:bodyPr/>
          <a:lstStyle/>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MATCHVÄRD</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Vid samtliga matcher med ungdomslag 10-14 år ska hemmalaget ha en utsedd matchvärd på plats.</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endPar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MATCHMÖTE</a:t>
            </a: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l" defTabSz="38576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Matchmötet hålls 10 minuter före matchstart i anslutning till spelplanen.</a:t>
            </a:r>
          </a:p>
          <a:p>
            <a:endParaRPr lang="sv-SE" dirty="0"/>
          </a:p>
        </p:txBody>
      </p:sp>
      <p:sp>
        <p:nvSpPr>
          <p:cNvPr id="5" name="Platshållare för sidfot 4">
            <a:extLst>
              <a:ext uri="{FF2B5EF4-FFF2-40B4-BE49-F238E27FC236}">
                <a16:creationId xmlns:a16="http://schemas.microsoft.com/office/drawing/2014/main" id="{A3E10A2A-E8CC-A1A8-9A48-97246F560D5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5293"/>
                </a:solidFill>
                <a:effectLst/>
                <a:uLnTx/>
                <a:uFillTx/>
                <a:latin typeface="Calibri"/>
                <a:ea typeface="+mn-ea"/>
                <a:cs typeface="+mn-cs"/>
              </a:rPr>
              <a:t>Nationella spelformer, utbildning 7 mot 7 (10-12 år)</a:t>
            </a:r>
            <a:endParaRPr kumimoji="0" lang="sv-SE" sz="1100" b="1" i="0" u="none" strike="noStrike" kern="1200" cap="none" spc="0" normalizeH="0" baseline="0" noProof="0" dirty="0">
              <a:ln>
                <a:noFill/>
              </a:ln>
              <a:solidFill>
                <a:srgbClr val="005293"/>
              </a:solidFill>
              <a:effectLst/>
              <a:uLnTx/>
              <a:uFillTx/>
              <a:latin typeface="Calibri"/>
              <a:ea typeface="+mn-ea"/>
              <a:cs typeface="+mn-cs"/>
            </a:endParaRPr>
          </a:p>
        </p:txBody>
      </p:sp>
      <p:pic>
        <p:nvPicPr>
          <p:cNvPr id="6" name="Bildobjekt 5" descr="En bild som visar fotboll, gräs, person, fält&#10;&#10;Automatiskt genererad beskrivning">
            <a:extLst>
              <a:ext uri="{FF2B5EF4-FFF2-40B4-BE49-F238E27FC236}">
                <a16:creationId xmlns:a16="http://schemas.microsoft.com/office/drawing/2014/main" id="{D271C0AF-1C5C-AB2E-2AD5-10B37ED8DE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26029" y="3352910"/>
            <a:ext cx="3206263" cy="2133490"/>
          </a:xfrm>
          <a:prstGeom prst="rect">
            <a:avLst/>
          </a:prstGeom>
        </p:spPr>
      </p:pic>
      <p:pic>
        <p:nvPicPr>
          <p:cNvPr id="7" name="Bildobjekt 6" descr="En bild som visar text, logotyp, Teckensnitt, emblem&#10;&#10;Automatiskt genererad beskrivning">
            <a:extLst>
              <a:ext uri="{FF2B5EF4-FFF2-40B4-BE49-F238E27FC236}">
                <a16:creationId xmlns:a16="http://schemas.microsoft.com/office/drawing/2014/main" id="{DB23D1E6-ECEF-5B1B-CDE5-C5970B7AB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483016" cy="1201733"/>
          </a:xfrm>
          <a:prstGeom prst="rect">
            <a:avLst/>
          </a:prstGeom>
        </p:spPr>
      </p:pic>
    </p:spTree>
    <p:extLst>
      <p:ext uri="{BB962C8B-B14F-4D97-AF65-F5344CB8AC3E}">
        <p14:creationId xmlns:p14="http://schemas.microsoft.com/office/powerpoint/2010/main" val="203616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40CA9A-E853-D288-6819-E1E2E296D892}"/>
              </a:ext>
            </a:extLst>
          </p:cNvPr>
          <p:cNvSpPr>
            <a:spLocks noGrp="1"/>
          </p:cNvSpPr>
          <p:nvPr>
            <p:ph type="ctrTitle"/>
          </p:nvPr>
        </p:nvSpPr>
        <p:spPr>
          <a:xfrm>
            <a:off x="2307771" y="1173479"/>
            <a:ext cx="8718454" cy="770256"/>
          </a:xfrm>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lumMod val="95000"/>
                  </a:prstClr>
                </a:solidFill>
                <a:effectLst/>
                <a:uLnTx/>
                <a:uFillTx/>
                <a:latin typeface="Corbel" panose="020B0503020204020204"/>
                <a:ea typeface="+mj-ea"/>
                <a:cs typeface="+mj-cs"/>
              </a:rPr>
              <a:t>”En respektfull matchmiljö”         </a:t>
            </a:r>
            <a:r>
              <a:rPr kumimoji="0" lang="sv-SE" sz="2400" b="1" i="0" u="none" strike="noStrike" kern="1200" cap="none" spc="0" normalizeH="0" baseline="0" noProof="0" dirty="0">
                <a:ln>
                  <a:noFill/>
                </a:ln>
                <a:solidFill>
                  <a:prstClr val="white"/>
                </a:solidFill>
                <a:effectLst/>
                <a:uLnTx/>
                <a:uFillTx/>
                <a:latin typeface="Corbel" panose="020B0503020204020204"/>
                <a:ea typeface="+mn-ea"/>
                <a:cs typeface="+mn-cs"/>
              </a:rPr>
              <a:t>Ungdomsfotboll </a:t>
            </a:r>
            <a:br>
              <a:rPr kumimoji="0" lang="sv-SE" sz="2400" b="1" i="0" u="none" strike="noStrike" kern="1200" cap="none" spc="0" normalizeH="0" baseline="0" noProof="0" dirty="0">
                <a:ln>
                  <a:noFill/>
                </a:ln>
                <a:solidFill>
                  <a:prstClr val="white"/>
                </a:solidFill>
                <a:effectLst/>
                <a:uLnTx/>
                <a:uFillTx/>
                <a:latin typeface="Corbel" panose="020B0503020204020204"/>
                <a:ea typeface="+mn-ea"/>
                <a:cs typeface="+mn-cs"/>
              </a:rPr>
            </a:br>
            <a:endParaRPr lang="sv-SE" sz="2400" dirty="0"/>
          </a:p>
        </p:txBody>
      </p:sp>
      <p:sp>
        <p:nvSpPr>
          <p:cNvPr id="3" name="Platshållare för text 2">
            <a:extLst>
              <a:ext uri="{FF2B5EF4-FFF2-40B4-BE49-F238E27FC236}">
                <a16:creationId xmlns:a16="http://schemas.microsoft.com/office/drawing/2014/main" id="{072A3FF5-551F-C999-B15F-1576EB99C611}"/>
              </a:ext>
            </a:extLst>
          </p:cNvPr>
          <p:cNvSpPr>
            <a:spLocks noGrp="1"/>
          </p:cNvSpPr>
          <p:nvPr>
            <p:ph type="body" sz="quarter" idx="13"/>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orbel" panose="020B0503020204020204"/>
                <a:ea typeface="+mn-ea"/>
                <a:cs typeface="+mn-cs"/>
              </a:rPr>
              <a:t>MATCHVÄRD</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orbel" panose="020B0503020204020204"/>
                <a:ea typeface="+mn-ea"/>
                <a:cs typeface="+mn-cs"/>
              </a:rPr>
              <a:t>För att ha en bra arbetsmiljö för domarna har Matchvärd en viktig uppgift i att skapa en bra matchmiljö. Här följer några tips för matchvärden att tänka på.</a:t>
            </a:r>
          </a:p>
          <a:p>
            <a:endParaRPr lang="sv-SE" dirty="0"/>
          </a:p>
        </p:txBody>
      </p:sp>
      <p:sp>
        <p:nvSpPr>
          <p:cNvPr id="4" name="Platshållare för text 3">
            <a:extLst>
              <a:ext uri="{FF2B5EF4-FFF2-40B4-BE49-F238E27FC236}">
                <a16:creationId xmlns:a16="http://schemas.microsoft.com/office/drawing/2014/main" id="{110959D2-44FD-A2B8-5919-5131E4405355}"/>
              </a:ext>
            </a:extLst>
          </p:cNvPr>
          <p:cNvSpPr>
            <a:spLocks noGrp="1"/>
          </p:cNvSpPr>
          <p:nvPr>
            <p:ph type="body" sz="quarter" idx="14"/>
          </p:nvPr>
        </p:nvSpPr>
        <p:spPr/>
        <p:txBody>
          <a:bodyPr/>
          <a:lstStyle/>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Var på plats när domarna anländer till spelplanen.</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Ta emot domarna och visa dem till omklädningsrummet.</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Efter att domarna har genomfört plankontrollen meddelas du och åtgärdar eventuella brister.</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Delta i matchmötet innan match.</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Beroende på hur anläggningen är utformad så kan domarna behöva assistans i samband med att de ska till eller ifrån omklädningsrummet, i paus och efter matchen.</a:t>
            </a:r>
          </a:p>
          <a:p>
            <a:endParaRPr lang="sv-SE" dirty="0"/>
          </a:p>
        </p:txBody>
      </p:sp>
      <p:sp>
        <p:nvSpPr>
          <p:cNvPr id="5" name="Platshållare för sidfot 4">
            <a:extLst>
              <a:ext uri="{FF2B5EF4-FFF2-40B4-BE49-F238E27FC236}">
                <a16:creationId xmlns:a16="http://schemas.microsoft.com/office/drawing/2014/main" id="{9417C5AC-CA20-4DF5-EDE4-48CF31E7D51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5293"/>
                </a:solidFill>
                <a:effectLst/>
                <a:uLnTx/>
                <a:uFillTx/>
                <a:latin typeface="Calibri"/>
                <a:ea typeface="+mn-ea"/>
                <a:cs typeface="+mn-cs"/>
              </a:rPr>
              <a:t>Nationella spelformer, utbildning 7 mot 7 (10-12 år)</a:t>
            </a:r>
            <a:endParaRPr kumimoji="0" lang="sv-SE" sz="1100" b="1" i="0" u="none" strike="noStrike" kern="1200" cap="none" spc="0" normalizeH="0" baseline="0" noProof="0" dirty="0">
              <a:ln>
                <a:noFill/>
              </a:ln>
              <a:solidFill>
                <a:srgbClr val="005293"/>
              </a:solidFill>
              <a:effectLst/>
              <a:uLnTx/>
              <a:uFillTx/>
              <a:latin typeface="Calibri"/>
              <a:ea typeface="+mn-ea"/>
              <a:cs typeface="+mn-cs"/>
            </a:endParaRPr>
          </a:p>
        </p:txBody>
      </p:sp>
      <p:pic>
        <p:nvPicPr>
          <p:cNvPr id="6" name="Bildobjekt 5" descr="En bild som visar text, logotyp, Teckensnitt, emblem&#10;&#10;Automatiskt genererad beskrivning">
            <a:extLst>
              <a:ext uri="{FF2B5EF4-FFF2-40B4-BE49-F238E27FC236}">
                <a16:creationId xmlns:a16="http://schemas.microsoft.com/office/drawing/2014/main" id="{800E4E3A-603C-266B-1F98-AA2B2CE8E5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83016" cy="1201733"/>
          </a:xfrm>
          <a:prstGeom prst="rect">
            <a:avLst/>
          </a:prstGeom>
        </p:spPr>
      </p:pic>
    </p:spTree>
    <p:extLst>
      <p:ext uri="{BB962C8B-B14F-4D97-AF65-F5344CB8AC3E}">
        <p14:creationId xmlns:p14="http://schemas.microsoft.com/office/powerpoint/2010/main" val="110541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68CB0D2-B522-1E44-D66D-9E673ECEB8BF}"/>
              </a:ext>
            </a:extLst>
          </p:cNvPr>
          <p:cNvSpPr>
            <a:spLocks noGrp="1"/>
          </p:cNvSpPr>
          <p:nvPr>
            <p:ph type="ctrTitle"/>
          </p:nvPr>
        </p:nvSpPr>
        <p:spPr>
          <a:xfrm>
            <a:off x="1099457" y="1328057"/>
            <a:ext cx="9926768" cy="615678"/>
          </a:xfrm>
        </p:spPr>
        <p:txBody>
          <a:bodyPr/>
          <a:lstStyle/>
          <a:p>
            <a:r>
              <a:rPr lang="sv-SE" sz="2400" dirty="0">
                <a:solidFill>
                  <a:schemeClr val="bg1"/>
                </a:solidFill>
              </a:rPr>
              <a:t>En respektfull matchmiljö                   	Ungdomsfotboll </a:t>
            </a:r>
            <a:endParaRPr lang="sv-SE" sz="2400" dirty="0"/>
          </a:p>
        </p:txBody>
      </p:sp>
      <p:sp>
        <p:nvSpPr>
          <p:cNvPr id="11" name="Platshållare för text 10">
            <a:extLst>
              <a:ext uri="{FF2B5EF4-FFF2-40B4-BE49-F238E27FC236}">
                <a16:creationId xmlns:a16="http://schemas.microsoft.com/office/drawing/2014/main" id="{068D59C1-D06A-D519-1CCC-E28A971C96B9}"/>
              </a:ext>
            </a:extLst>
          </p:cNvPr>
          <p:cNvSpPr>
            <a:spLocks noGrp="1"/>
          </p:cNvSpPr>
          <p:nvPr>
            <p:ph type="body" sz="quarter" idx="13"/>
          </p:nvPr>
        </p:nvSpPr>
        <p:spPr/>
        <p:txBody>
          <a:bodyPr/>
          <a:lstStyle/>
          <a:p>
            <a:pPr defTabSz="342900"/>
            <a:r>
              <a:rPr lang="sv-SE" sz="1800" b="1" dirty="0">
                <a:solidFill>
                  <a:prstClr val="white"/>
                </a:solidFill>
                <a:latin typeface="Corbel" panose="020B0503020204020204"/>
              </a:rPr>
              <a:t>MATCHMÖTE</a:t>
            </a:r>
          </a:p>
          <a:p>
            <a:pPr defTabSz="342900"/>
            <a:r>
              <a:rPr lang="sv-SE" sz="1800" dirty="0">
                <a:solidFill>
                  <a:prstClr val="white"/>
                </a:solidFill>
                <a:latin typeface="Corbel" panose="020B0503020204020204"/>
              </a:rPr>
              <a:t>Matchmötet hålls 10 minuter före matchstart och då deltar huvuddomare, huvudtränaren för båda lagen, båda lagens lagkapten (gäller 9mot9) samt Matchvärden.</a:t>
            </a:r>
          </a:p>
          <a:p>
            <a:pPr defTabSz="342900"/>
            <a:r>
              <a:rPr lang="sv-SE" sz="1800" dirty="0">
                <a:solidFill>
                  <a:prstClr val="white"/>
                </a:solidFill>
                <a:latin typeface="Corbel" panose="020B0503020204020204"/>
              </a:rPr>
              <a:t>Domaren leder mötet och har en instruktion för detta.</a:t>
            </a:r>
          </a:p>
          <a:p>
            <a:endParaRPr lang="sv-SE" dirty="0"/>
          </a:p>
        </p:txBody>
      </p:sp>
      <p:sp>
        <p:nvSpPr>
          <p:cNvPr id="12" name="Platshållare för text 11">
            <a:extLst>
              <a:ext uri="{FF2B5EF4-FFF2-40B4-BE49-F238E27FC236}">
                <a16:creationId xmlns:a16="http://schemas.microsoft.com/office/drawing/2014/main" id="{A4054C7C-ED4F-71DB-937F-3F313D4E05B4}"/>
              </a:ext>
            </a:extLst>
          </p:cNvPr>
          <p:cNvSpPr>
            <a:spLocks noGrp="1"/>
          </p:cNvSpPr>
          <p:nvPr>
            <p:ph type="body" sz="quarter" idx="14"/>
          </p:nvPr>
        </p:nvSpPr>
        <p:spPr/>
        <p:txBody>
          <a:bodyPr/>
          <a:lstStyle/>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Matchmötet ska pågå i max två minuter</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Huvuddomaren leder mötet och bestämmer plats, förslagsvis mellan avbytarbåsen men ändå avskilt från övriga.</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Huvuddomaren ger kort sin syn på matchen och förmedlar det som hen tycker är viktigt.</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Lagkaptener och tränare får också komma till tals och förmedlar sedan informationen till övriga spelare.</a:t>
            </a:r>
          </a:p>
          <a:p>
            <a:pPr marL="96441" marR="0" lvl="0" indent="-96441" algn="l" defTabSz="385763" rtl="0" eaLnBrk="1" fontAlgn="auto" latinLnBrk="0" hangingPunct="1">
              <a:lnSpc>
                <a:spcPct val="90000"/>
              </a:lnSpc>
              <a:spcBef>
                <a:spcPts val="422"/>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Matchvärden hjälper till att samla gruppen och lyssnar på informationen.</a:t>
            </a:r>
          </a:p>
          <a:p>
            <a:endParaRPr lang="sv-SE" dirty="0"/>
          </a:p>
        </p:txBody>
      </p:sp>
      <p:pic>
        <p:nvPicPr>
          <p:cNvPr id="9" name="Bildobjekt 8" descr="En bild som visar text, logotyp, Teckensnitt, emblem&#10;&#10;Automatiskt genererad beskrivning">
            <a:extLst>
              <a:ext uri="{FF2B5EF4-FFF2-40B4-BE49-F238E27FC236}">
                <a16:creationId xmlns:a16="http://schemas.microsoft.com/office/drawing/2014/main" id="{BEF0ED49-64D9-098E-9D27-7459B80142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83016" cy="1201733"/>
          </a:xfrm>
          <a:prstGeom prst="rect">
            <a:avLst/>
          </a:prstGeom>
        </p:spPr>
      </p:pic>
    </p:spTree>
    <p:extLst>
      <p:ext uri="{BB962C8B-B14F-4D97-AF65-F5344CB8AC3E}">
        <p14:creationId xmlns:p14="http://schemas.microsoft.com/office/powerpoint/2010/main" val="28981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D868A76-EBE6-5E8A-A2B4-162455ADC898}"/>
              </a:ext>
            </a:extLst>
          </p:cNvPr>
          <p:cNvSpPr>
            <a:spLocks noGrp="1"/>
          </p:cNvSpPr>
          <p:nvPr>
            <p:ph type="title"/>
          </p:nvPr>
        </p:nvSpPr>
        <p:spPr>
          <a:xfrm>
            <a:off x="630936" y="639520"/>
            <a:ext cx="3429000" cy="1719072"/>
          </a:xfrm>
        </p:spPr>
        <p:txBody>
          <a:bodyPr anchor="b">
            <a:normAutofit/>
          </a:bodyPr>
          <a:lstStyle/>
          <a:p>
            <a:r>
              <a:rPr lang="sv-SE" sz="3600" dirty="0"/>
              <a:t>Fliken ”U-ledare” på vår sida </a:t>
            </a:r>
            <a:r>
              <a:rPr lang="sv-SE" sz="3600" dirty="0" err="1"/>
              <a:t>laget.se</a:t>
            </a:r>
            <a:endParaRPr lang="sv-SE" sz="36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DD97DA2A-CADB-2128-A4D2-97F7FDEE8BBE}"/>
              </a:ext>
            </a:extLst>
          </p:cNvPr>
          <p:cNvSpPr>
            <a:spLocks noGrp="1"/>
          </p:cNvSpPr>
          <p:nvPr>
            <p:ph idx="1"/>
          </p:nvPr>
        </p:nvSpPr>
        <p:spPr>
          <a:xfrm>
            <a:off x="630936" y="2807208"/>
            <a:ext cx="3429000" cy="3410712"/>
          </a:xfrm>
        </p:spPr>
        <p:txBody>
          <a:bodyPr anchor="t">
            <a:normAutofit/>
          </a:bodyPr>
          <a:lstStyle/>
          <a:p>
            <a:r>
              <a:rPr lang="sv-SE" sz="2200" dirty="0"/>
              <a:t>Avsikten är att successivt bygga upp en struktur med mappar och filer som vägleder föreningens ledare, såväl nya som gamla</a:t>
            </a:r>
          </a:p>
          <a:p>
            <a:r>
              <a:rPr lang="sv-SE" sz="2200" dirty="0"/>
              <a:t>En del innehåll kan dock inte läggas ut, såsom koder och annat </a:t>
            </a:r>
          </a:p>
        </p:txBody>
      </p:sp>
      <p:pic>
        <p:nvPicPr>
          <p:cNvPr id="5" name="Bildobjekt 4" descr="En bild som visar text, programvara, Webbsida, Webbplats&#10;&#10;Automatiskt genererad beskrivning">
            <a:extLst>
              <a:ext uri="{FF2B5EF4-FFF2-40B4-BE49-F238E27FC236}">
                <a16:creationId xmlns:a16="http://schemas.microsoft.com/office/drawing/2014/main" id="{5FECA3E3-4460-1352-2B38-B3602C86B7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1879" y="615662"/>
            <a:ext cx="7485321" cy="5221010"/>
          </a:xfrm>
          <a:prstGeom prst="rect">
            <a:avLst/>
          </a:prstGeom>
        </p:spPr>
      </p:pic>
    </p:spTree>
    <p:extLst>
      <p:ext uri="{BB962C8B-B14F-4D97-AF65-F5344CB8AC3E}">
        <p14:creationId xmlns:p14="http://schemas.microsoft.com/office/powerpoint/2010/main" val="186257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ubrik 3">
            <a:extLst>
              <a:ext uri="{FF2B5EF4-FFF2-40B4-BE49-F238E27FC236}">
                <a16:creationId xmlns:a16="http://schemas.microsoft.com/office/drawing/2014/main" id="{BFFB1DB2-BFB5-7DCA-3B57-183C5559B76E}"/>
              </a:ext>
            </a:extLst>
          </p:cNvPr>
          <p:cNvSpPr>
            <a:spLocks noGrp="1"/>
          </p:cNvSpPr>
          <p:nvPr>
            <p:ph type="title"/>
          </p:nvPr>
        </p:nvSpPr>
        <p:spPr>
          <a:xfrm>
            <a:off x="1137034" y="609597"/>
            <a:ext cx="9392421" cy="1330841"/>
          </a:xfrm>
        </p:spPr>
        <p:txBody>
          <a:bodyPr>
            <a:normAutofit/>
          </a:bodyPr>
          <a:lstStyle/>
          <a:p>
            <a:r>
              <a:rPr lang="sv-SE" dirty="0"/>
              <a:t>Att vara ledare i Alets IK </a:t>
            </a:r>
            <a:endParaRPr lang="sv-SE"/>
          </a:p>
        </p:txBody>
      </p:sp>
      <p:sp>
        <p:nvSpPr>
          <p:cNvPr id="5" name="Platshållare för innehåll 4">
            <a:extLst>
              <a:ext uri="{FF2B5EF4-FFF2-40B4-BE49-F238E27FC236}">
                <a16:creationId xmlns:a16="http://schemas.microsoft.com/office/drawing/2014/main" id="{6478227A-1F2B-A8C9-0155-8389916F2D1D}"/>
              </a:ext>
            </a:extLst>
          </p:cNvPr>
          <p:cNvSpPr>
            <a:spLocks noGrp="1"/>
          </p:cNvSpPr>
          <p:nvPr>
            <p:ph idx="1"/>
          </p:nvPr>
        </p:nvSpPr>
        <p:spPr>
          <a:xfrm>
            <a:off x="329609" y="2061836"/>
            <a:ext cx="5766391" cy="4425722"/>
          </a:xfrm>
        </p:spPr>
        <p:txBody>
          <a:bodyPr>
            <a:noAutofit/>
          </a:bodyPr>
          <a:lstStyle/>
          <a:p>
            <a:r>
              <a:rPr lang="sv-SE" sz="2000" dirty="0"/>
              <a:t>Välkommen som ledare i Alets IK och ett stort TACK för att du tar dig tid att ideellt leda klubbens barn och ungdomar. </a:t>
            </a:r>
          </a:p>
          <a:p>
            <a:r>
              <a:rPr lang="sv-SE" sz="2000" dirty="0"/>
              <a:t>Utan alla er ideella ledare inom Alets IK hade vi inte kunnat erbjuda barnen att få spela fotboll i vår förening.</a:t>
            </a:r>
          </a:p>
          <a:p>
            <a:r>
              <a:rPr lang="sv-SE" sz="2000" dirty="0"/>
              <a:t>I detta dokument finner du svar på de flesta frågor som är av praktisk karaktär. </a:t>
            </a:r>
          </a:p>
          <a:p>
            <a:r>
              <a:rPr lang="sv-SE" sz="2000" dirty="0"/>
              <a:t>All annan information du behöver som ledare har vi för avsikt ska finnas på hemsidan </a:t>
            </a:r>
            <a:r>
              <a:rPr lang="sv-SE" sz="2000" dirty="0">
                <a:hlinkClick r:id="rId2"/>
              </a:rPr>
              <a:t>www.aletsik.se</a:t>
            </a:r>
            <a:r>
              <a:rPr lang="sv-SE" sz="2000" dirty="0"/>
              <a:t>, fliken U-ledare.</a:t>
            </a:r>
          </a:p>
          <a:p>
            <a:r>
              <a:rPr lang="sv-SE" sz="2000" dirty="0"/>
              <a:t>Viktigt att vi förfogar över korrekta uppgifter för att kunna nå ut med information, kallelser med mera.</a:t>
            </a:r>
          </a:p>
        </p:txBody>
      </p:sp>
      <p:pic>
        <p:nvPicPr>
          <p:cNvPr id="6" name="Picture 2">
            <a:extLst>
              <a:ext uri="{FF2B5EF4-FFF2-40B4-BE49-F238E27FC236}">
                <a16:creationId xmlns:a16="http://schemas.microsoft.com/office/drawing/2014/main" id="{967C427A-1002-D6E5-D8B7-27278EA36755}"/>
              </a:ext>
            </a:extLst>
          </p:cNvPr>
          <p:cNvPicPr>
            <a:picLocks noChangeAspect="1" noChangeArrowheads="1"/>
          </p:cNvPicPr>
          <p:nvPr/>
        </p:nvPicPr>
        <p:blipFill>
          <a:blip r:embed="rId3" cstate="print"/>
          <a:stretch>
            <a:fillRect/>
          </a:stretch>
        </p:blipFill>
        <p:spPr bwMode="auto">
          <a:xfrm>
            <a:off x="6847367" y="2180248"/>
            <a:ext cx="4526888" cy="3760581"/>
          </a:xfrm>
          <a:prstGeom prst="rect">
            <a:avLst/>
          </a:prstGeom>
          <a:noFill/>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43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DDDF0584-E2A4-9F1D-C95F-6553A74B30A0}"/>
              </a:ext>
            </a:extLst>
          </p:cNvPr>
          <p:cNvSpPr>
            <a:spLocks noGrp="1"/>
          </p:cNvSpPr>
          <p:nvPr>
            <p:ph type="title"/>
          </p:nvPr>
        </p:nvSpPr>
        <p:spPr>
          <a:xfrm>
            <a:off x="1137034" y="609600"/>
            <a:ext cx="4784796" cy="1330840"/>
          </a:xfrm>
        </p:spPr>
        <p:txBody>
          <a:bodyPr>
            <a:normAutofit/>
          </a:bodyPr>
          <a:lstStyle/>
          <a:p>
            <a:r>
              <a:rPr lang="sv-SE" dirty="0"/>
              <a:t>Belastningsregistret </a:t>
            </a:r>
            <a:endParaRPr lang="sv-SE"/>
          </a:p>
        </p:txBody>
      </p:sp>
      <p:sp>
        <p:nvSpPr>
          <p:cNvPr id="3" name="Platshållare för innehåll 2">
            <a:extLst>
              <a:ext uri="{FF2B5EF4-FFF2-40B4-BE49-F238E27FC236}">
                <a16:creationId xmlns:a16="http://schemas.microsoft.com/office/drawing/2014/main" id="{AE992344-68BE-2067-E5DD-8F3D6C19C4FD}"/>
              </a:ext>
            </a:extLst>
          </p:cNvPr>
          <p:cNvSpPr>
            <a:spLocks noGrp="1"/>
          </p:cNvSpPr>
          <p:nvPr>
            <p:ph idx="1"/>
          </p:nvPr>
        </p:nvSpPr>
        <p:spPr>
          <a:xfrm>
            <a:off x="563294" y="1648048"/>
            <a:ext cx="5532706" cy="4720854"/>
          </a:xfrm>
        </p:spPr>
        <p:txBody>
          <a:bodyPr>
            <a:normAutofit/>
          </a:bodyPr>
          <a:lstStyle/>
          <a:p>
            <a:pPr marL="0" indent="0">
              <a:buNone/>
            </a:pPr>
            <a:r>
              <a:rPr lang="sv-SE" sz="1700" dirty="0"/>
              <a:t>Med en trygg idrottsmiljö menar vi att verksamheten bedrivs i enlighet med idrotten vill och i linje med barnkonventionen. </a:t>
            </a:r>
          </a:p>
          <a:p>
            <a:pPr marL="0" indent="0">
              <a:buNone/>
            </a:pPr>
            <a:r>
              <a:rPr lang="sv-SE" sz="1700" dirty="0"/>
              <a:t>En miljö där barn och ungdomar får utvecklas och må bra, vilket också är förutsättningar för att de på sikt, om de vill, ska kunna prestera bra som idrottsmän och idrottskvinnor. </a:t>
            </a:r>
          </a:p>
          <a:p>
            <a:pPr marL="0" indent="0">
              <a:buNone/>
            </a:pPr>
            <a:r>
              <a:rPr lang="sv-SE" sz="1700" dirty="0"/>
              <a:t>Det förutsätter bland annat att barn och ungdomar ska kunna vara aktiva inom idrotten utan att riskera att utsättas för någon form av kränkande behandling. </a:t>
            </a:r>
          </a:p>
          <a:p>
            <a:pPr marL="0" indent="0">
              <a:buNone/>
            </a:pPr>
            <a:r>
              <a:rPr lang="sv-SE" sz="1700" dirty="0"/>
              <a:t>Alets ungdomskommitté ska ha ditt utdrag. </a:t>
            </a:r>
          </a:p>
          <a:p>
            <a:pPr marL="0" indent="0">
              <a:buNone/>
            </a:pPr>
            <a:r>
              <a:rPr lang="sv-SE" sz="1700" dirty="0"/>
              <a:t>Vi tar in intyg av alla nya ledare och från alla ledare vartannat år. </a:t>
            </a:r>
          </a:p>
          <a:p>
            <a:pPr marL="0" indent="0">
              <a:buNone/>
            </a:pPr>
            <a:r>
              <a:rPr lang="sv-SE" sz="1700" dirty="0"/>
              <a:t>I nuläget är oktober 2024 en ”startpunkt”.</a:t>
            </a:r>
          </a:p>
          <a:p>
            <a:pPr marL="0" indent="0">
              <a:buNone/>
            </a:pPr>
            <a:r>
              <a:rPr lang="sv-SE" sz="1200" dirty="0">
                <a:hlinkClick r:id="rId2"/>
              </a:rPr>
              <a:t>Digitalt registerutdrag | Polismyndigheten</a:t>
            </a:r>
            <a:endParaRPr lang="sv-SE" sz="1700" dirty="0"/>
          </a:p>
        </p:txBody>
      </p:sp>
      <p:pic>
        <p:nvPicPr>
          <p:cNvPr id="4" name="Picture 2">
            <a:extLst>
              <a:ext uri="{FF2B5EF4-FFF2-40B4-BE49-F238E27FC236}">
                <a16:creationId xmlns:a16="http://schemas.microsoft.com/office/drawing/2014/main" id="{68ED71C4-A781-D1EB-4FAA-39AB95487D57}"/>
              </a:ext>
            </a:extLst>
          </p:cNvPr>
          <p:cNvPicPr>
            <a:picLocks noChangeAspect="1" noChangeArrowheads="1"/>
          </p:cNvPicPr>
          <p:nvPr/>
        </p:nvPicPr>
        <p:blipFill>
          <a:blip r:embed="rId3" cstate="print"/>
          <a:stretch>
            <a:fillRect/>
          </a:stretch>
        </p:blipFill>
        <p:spPr bwMode="auto">
          <a:xfrm>
            <a:off x="6880610" y="1472275"/>
            <a:ext cx="4737650" cy="3935665"/>
          </a:xfrm>
          <a:prstGeom prst="rect">
            <a:avLst/>
          </a:prstGeom>
          <a:noFill/>
        </p:spPr>
      </p:pic>
    </p:spTree>
    <p:extLst>
      <p:ext uri="{BB962C8B-B14F-4D97-AF65-F5344CB8AC3E}">
        <p14:creationId xmlns:p14="http://schemas.microsoft.com/office/powerpoint/2010/main" val="76398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0D43AFC-D9D1-A8E9-9C85-9DBF3C9DCF69}"/>
              </a:ext>
            </a:extLst>
          </p:cNvPr>
          <p:cNvSpPr>
            <a:spLocks noGrp="1"/>
          </p:cNvSpPr>
          <p:nvPr>
            <p:ph type="title"/>
          </p:nvPr>
        </p:nvSpPr>
        <p:spPr>
          <a:xfrm>
            <a:off x="233916" y="365125"/>
            <a:ext cx="11430000" cy="1325563"/>
          </a:xfrm>
        </p:spPr>
        <p:txBody>
          <a:bodyPr>
            <a:normAutofit/>
          </a:bodyPr>
          <a:lstStyle/>
          <a:p>
            <a:r>
              <a:rPr lang="sv-SE" dirty="0"/>
              <a:t>ANMÄLAN TILL SERIESPEL: UNGDOM 10–19 ÅR </a:t>
            </a:r>
          </a:p>
        </p:txBody>
      </p:sp>
      <p:sp>
        <p:nvSpPr>
          <p:cNvPr id="3" name="Platshållare för innehåll 2">
            <a:extLst>
              <a:ext uri="{FF2B5EF4-FFF2-40B4-BE49-F238E27FC236}">
                <a16:creationId xmlns:a16="http://schemas.microsoft.com/office/drawing/2014/main" id="{C0F22B49-25E5-2100-6CAA-FB64B6E01297}"/>
              </a:ext>
            </a:extLst>
          </p:cNvPr>
          <p:cNvSpPr>
            <a:spLocks noGrp="1"/>
          </p:cNvSpPr>
          <p:nvPr>
            <p:ph idx="1"/>
          </p:nvPr>
        </p:nvSpPr>
        <p:spPr>
          <a:xfrm>
            <a:off x="350874" y="1499191"/>
            <a:ext cx="5592725" cy="4827181"/>
          </a:xfrm>
        </p:spPr>
        <p:txBody>
          <a:bodyPr>
            <a:normAutofit lnSpcReduction="10000"/>
          </a:bodyPr>
          <a:lstStyle/>
          <a:p>
            <a:pPr marL="0" indent="0">
              <a:buNone/>
            </a:pPr>
            <a:r>
              <a:rPr lang="sv-SE" sz="2000" dirty="0"/>
              <a:t>•  Ledarna meddelar ungdomssektionen hur många lag och på vilka nivåer man vill anmäla till seriespel. </a:t>
            </a:r>
          </a:p>
          <a:p>
            <a:pPr marL="0" indent="0">
              <a:buNone/>
            </a:pPr>
            <a:r>
              <a:rPr lang="sv-SE" sz="2000" dirty="0"/>
              <a:t>•  Alet registrerar i </a:t>
            </a:r>
            <a:r>
              <a:rPr lang="sv-SE" sz="2000" dirty="0" err="1"/>
              <a:t>Fogis</a:t>
            </a:r>
            <a:r>
              <a:rPr lang="sv-SE" sz="2000" dirty="0"/>
              <a:t> och betalar seriespel. </a:t>
            </a:r>
          </a:p>
          <a:p>
            <a:pPr marL="0" indent="0">
              <a:buNone/>
            </a:pPr>
            <a:r>
              <a:rPr lang="sv-SE" sz="2000" dirty="0"/>
              <a:t>•  När den preliminära serieindelningen kommer meddelar Alet åldersgruppen som får titta på indelningen och eventuellt komma med synpunkter. </a:t>
            </a:r>
          </a:p>
          <a:p>
            <a:pPr marL="0" indent="0">
              <a:buNone/>
            </a:pPr>
            <a:r>
              <a:rPr lang="sv-SE" sz="2000" dirty="0"/>
              <a:t>•  Ungdomssektionen ansvarar för att respektive åldersgrupp får den information som behövs för att i största möjligaste mån hamna i rätt serier. </a:t>
            </a:r>
          </a:p>
          <a:p>
            <a:pPr marL="0" indent="0">
              <a:buNone/>
            </a:pPr>
            <a:r>
              <a:rPr lang="sv-SE" sz="2000" dirty="0"/>
              <a:t>Alet ansvarar också för att påminna åldersgrupperna om vilka datum som gäller för anmälan m.m.</a:t>
            </a:r>
          </a:p>
          <a:p>
            <a:pPr marL="0" indent="0">
              <a:buNone/>
            </a:pPr>
            <a:r>
              <a:rPr lang="sv-SE" sz="2000" dirty="0"/>
              <a:t>Anmälan för 2025: ska vara Alet tillhanda senast måndag 24 februari. Håkan?</a:t>
            </a:r>
          </a:p>
        </p:txBody>
      </p:sp>
      <p:pic>
        <p:nvPicPr>
          <p:cNvPr id="4" name="Picture 2">
            <a:extLst>
              <a:ext uri="{FF2B5EF4-FFF2-40B4-BE49-F238E27FC236}">
                <a16:creationId xmlns:a16="http://schemas.microsoft.com/office/drawing/2014/main" id="{06B669ED-A095-A61B-CE6E-51F8A2202D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p:spPr>
      </p:pic>
    </p:spTree>
    <p:extLst>
      <p:ext uri="{BB962C8B-B14F-4D97-AF65-F5344CB8AC3E}">
        <p14:creationId xmlns:p14="http://schemas.microsoft.com/office/powerpoint/2010/main" val="174243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EDD54814-A757-71C0-1413-C73D41B2E6B0}"/>
              </a:ext>
            </a:extLst>
          </p:cNvPr>
          <p:cNvSpPr>
            <a:spLocks noGrp="1"/>
          </p:cNvSpPr>
          <p:nvPr>
            <p:ph type="title"/>
          </p:nvPr>
        </p:nvSpPr>
        <p:spPr>
          <a:xfrm>
            <a:off x="1137038" y="609597"/>
            <a:ext cx="8903433" cy="1330841"/>
          </a:xfrm>
        </p:spPr>
        <p:txBody>
          <a:bodyPr>
            <a:normAutofit/>
          </a:bodyPr>
          <a:lstStyle/>
          <a:p>
            <a:r>
              <a:rPr lang="sv-SE" dirty="0"/>
              <a:t>ANMÄLAN TILL CUPSPEL </a:t>
            </a:r>
          </a:p>
        </p:txBody>
      </p:sp>
      <p:sp>
        <p:nvSpPr>
          <p:cNvPr id="3" name="Platshållare för innehåll 2">
            <a:extLst>
              <a:ext uri="{FF2B5EF4-FFF2-40B4-BE49-F238E27FC236}">
                <a16:creationId xmlns:a16="http://schemas.microsoft.com/office/drawing/2014/main" id="{497AB029-1042-FE68-EAC7-F760293A5EBA}"/>
              </a:ext>
            </a:extLst>
          </p:cNvPr>
          <p:cNvSpPr>
            <a:spLocks noGrp="1"/>
          </p:cNvSpPr>
          <p:nvPr>
            <p:ph idx="1"/>
          </p:nvPr>
        </p:nvSpPr>
        <p:spPr>
          <a:xfrm>
            <a:off x="531628" y="1648047"/>
            <a:ext cx="5731713" cy="4816761"/>
          </a:xfrm>
        </p:spPr>
        <p:txBody>
          <a:bodyPr>
            <a:normAutofit lnSpcReduction="10000"/>
          </a:bodyPr>
          <a:lstStyle/>
          <a:p>
            <a:r>
              <a:rPr lang="sv-SE" sz="2000" dirty="0"/>
              <a:t>Ledarna ansvarar för anmälan till cuper. </a:t>
            </a:r>
          </a:p>
          <a:p>
            <a:r>
              <a:rPr lang="sv-SE" sz="2000" dirty="0"/>
              <a:t>Betalning av cuper - Alet betalar </a:t>
            </a:r>
            <a:r>
              <a:rPr lang="sv-SE" sz="2000" b="1" dirty="0"/>
              <a:t>anmälningsavgiften</a:t>
            </a:r>
            <a:r>
              <a:rPr lang="sv-SE" sz="2000" dirty="0"/>
              <a:t> till ett par cuper varje år.</a:t>
            </a:r>
          </a:p>
          <a:p>
            <a:r>
              <a:rPr lang="sv-SE" sz="2000" dirty="0"/>
              <a:t>Vi följer riktlinjerna i dokumentet ”Så många som möjligt så länge som möjligt i så bra miljöer som möjligt”. </a:t>
            </a:r>
          </a:p>
          <a:p>
            <a:r>
              <a:rPr lang="sv-SE" sz="2000" dirty="0"/>
              <a:t>Innan man anmäler sig till en cup bör man ta reda på: Nivå på cupen, antalet garanterade matcher, speltid, vilken typ av slutspel. </a:t>
            </a:r>
          </a:p>
          <a:p>
            <a:r>
              <a:rPr lang="sv-SE" sz="2000" dirty="0"/>
              <a:t>Ett sätt att ta reda på om det är en bra cup är att prata med andra åldersgrupper. </a:t>
            </a:r>
          </a:p>
          <a:p>
            <a:r>
              <a:rPr lang="sv-SE" sz="2000" dirty="0"/>
              <a:t>Tänk på att anmäla/planera i god tid för att vara säker på att få plats.</a:t>
            </a:r>
          </a:p>
          <a:p>
            <a:r>
              <a:rPr lang="sv-SE" sz="2000" dirty="0"/>
              <a:t>Äldre barn &gt; Större cupäventyr &gt; Egna insamlingar i föreningens namn (70/30)</a:t>
            </a: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id="{7ED6C4FA-FCCC-4FD7-081A-3823F53978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828578" y="2022496"/>
            <a:ext cx="4545694" cy="3893807"/>
          </a:xfrm>
          <a:prstGeom prst="rect">
            <a:avLst/>
          </a:prstGeom>
          <a:noFill/>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02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791F810-510D-6F2E-4ABF-AB622751EB5A}"/>
              </a:ext>
            </a:extLst>
          </p:cNvPr>
          <p:cNvSpPr>
            <a:spLocks noGrp="1"/>
          </p:cNvSpPr>
          <p:nvPr>
            <p:ph type="title"/>
          </p:nvPr>
        </p:nvSpPr>
        <p:spPr>
          <a:xfrm>
            <a:off x="572493" y="238539"/>
            <a:ext cx="11018520" cy="1434415"/>
          </a:xfrm>
        </p:spPr>
        <p:txBody>
          <a:bodyPr anchor="b">
            <a:normAutofit/>
          </a:bodyPr>
          <a:lstStyle/>
          <a:p>
            <a:r>
              <a:rPr lang="sv-SE" sz="4600"/>
              <a:t>Alets IK:s ledare, spelare och föräldrar har att förhålla sig till följande: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652FCB22-666C-9F11-820B-6B0570148B5E}"/>
              </a:ext>
            </a:extLst>
          </p:cNvPr>
          <p:cNvSpPr>
            <a:spLocks noGrp="1"/>
          </p:cNvSpPr>
          <p:nvPr>
            <p:ph idx="1"/>
          </p:nvPr>
        </p:nvSpPr>
        <p:spPr>
          <a:xfrm>
            <a:off x="572493" y="2071316"/>
            <a:ext cx="6713552" cy="4340370"/>
          </a:xfrm>
        </p:spPr>
        <p:txBody>
          <a:bodyPr anchor="t">
            <a:noAutofit/>
          </a:bodyPr>
          <a:lstStyle/>
          <a:p>
            <a:r>
              <a:rPr lang="sv-SE" sz="1800" dirty="0"/>
              <a:t>Vi i Alets IK måste först hjälpas åt att verkligen hålla en NOLLTOLERANS när det gäller att kommentera domslut. Vid match är ni ledare där för att leda ert lag, spelarna där för att spela match och domaren är där för att leda matchen. Domaren kommenterar aldrig spelarnas insats eller er coachning och då ska ni aldrig kommentera domarens beslut. </a:t>
            </a:r>
          </a:p>
          <a:p>
            <a:r>
              <a:rPr lang="sv-SE" sz="1800" dirty="0"/>
              <a:t>Det vill säga att vi som är ledare eller spelare vid matcher först och främst ALDRIG kommenterar ett domslut. Om någon ledare eller spelare gör det ändå så måste övriga i omgivningen reagera. </a:t>
            </a:r>
          </a:p>
          <a:p>
            <a:r>
              <a:rPr lang="sv-SE" sz="1800" dirty="0"/>
              <a:t>Om vi hör någon förälder eller annan som representerar Alets IK säga något måste vi DIREKT påtala att vi har NOLLTOLERANS när det handlar om att kommentera domslut. </a:t>
            </a:r>
          </a:p>
          <a:p>
            <a:r>
              <a:rPr lang="sv-SE" sz="1800" dirty="0"/>
              <a:t>Detta klarar vi med gemensamma ansträngningar om vi vågar stå upp för våra Ungdomsdomare både på hemmaplan och bortaplan!</a:t>
            </a:r>
          </a:p>
        </p:txBody>
      </p:sp>
      <p:pic>
        <p:nvPicPr>
          <p:cNvPr id="4" name="Picture 2">
            <a:extLst>
              <a:ext uri="{FF2B5EF4-FFF2-40B4-BE49-F238E27FC236}">
                <a16:creationId xmlns:a16="http://schemas.microsoft.com/office/drawing/2014/main" id="{0A08C1FD-7690-933B-D728-AC69A137BE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7719238" y="2139274"/>
            <a:ext cx="3897484" cy="4051214"/>
          </a:xfrm>
          <a:prstGeom prst="rect">
            <a:avLst/>
          </a:prstGeom>
          <a:noFill/>
        </p:spPr>
      </p:pic>
    </p:spTree>
    <p:extLst>
      <p:ext uri="{BB962C8B-B14F-4D97-AF65-F5344CB8AC3E}">
        <p14:creationId xmlns:p14="http://schemas.microsoft.com/office/powerpoint/2010/main" val="220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572493" y="238539"/>
            <a:ext cx="11018520" cy="1434415"/>
          </a:xfrm>
        </p:spPr>
        <p:txBody>
          <a:bodyPr anchor="b">
            <a:normAutofit/>
          </a:bodyPr>
          <a:lstStyle/>
          <a:p>
            <a:r>
              <a:rPr lang="sv-SE" sz="5400" dirty="0"/>
              <a:t>Utbildning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572493" y="2071316"/>
            <a:ext cx="6713552" cy="4119172"/>
          </a:xfrm>
        </p:spPr>
        <p:txBody>
          <a:bodyPr anchor="t">
            <a:normAutofit/>
          </a:bodyPr>
          <a:lstStyle/>
          <a:p>
            <a:r>
              <a:rPr lang="sv-SE" sz="2200" dirty="0"/>
              <a:t>Du som ledare ska delta i Spelformsutbildningen varje gång som laget byter spelform. Utbildningen arrangeras av Hallands FF (se aktuella datum som Håkan håller i vårt klubbhus!)</a:t>
            </a:r>
          </a:p>
          <a:p>
            <a:r>
              <a:rPr lang="sv-SE" sz="2200" dirty="0"/>
              <a:t>Föreningen ser gärna att du går utbildningen SvFF D. se Hallands FF:s hemsida </a:t>
            </a:r>
            <a:r>
              <a:rPr lang="sv-SE" sz="2400" dirty="0">
                <a:hlinkClick r:id="rId2"/>
              </a:rPr>
              <a:t>Utbildning – Halland</a:t>
            </a:r>
            <a:endParaRPr lang="sv-SE" sz="2400" dirty="0"/>
          </a:p>
          <a:p>
            <a:r>
              <a:rPr lang="sv-SE" sz="2200" dirty="0"/>
              <a:t>Du ska försöka vara med på alla ledarträffar som föreningen anordnar.</a:t>
            </a:r>
          </a:p>
          <a:p>
            <a:r>
              <a:rPr lang="sv-SE" sz="2200" dirty="0"/>
              <a:t>Se till att blir registrerad i Supercoach. </a:t>
            </a:r>
          </a:p>
          <a:p>
            <a:pPr>
              <a:buNone/>
            </a:pPr>
            <a:endParaRPr lang="sv-SE" sz="2200" dirty="0"/>
          </a:p>
        </p:txBody>
      </p:sp>
      <p:pic>
        <p:nvPicPr>
          <p:cNvPr id="4" name="Picture 2">
            <a:extLst>
              <a:ext uri="{FF2B5EF4-FFF2-40B4-BE49-F238E27FC236}">
                <a16:creationId xmlns:a16="http://schemas.microsoft.com/office/drawing/2014/main" id="{827B0136-48D0-486A-4897-87E05899EB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675658" y="2093976"/>
            <a:ext cx="3941064" cy="4096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C19A411-E5B0-4B7A-25DA-44F2B544E77C}"/>
              </a:ext>
            </a:extLst>
          </p:cNvPr>
          <p:cNvSpPr>
            <a:spLocks noGrp="1"/>
          </p:cNvSpPr>
          <p:nvPr>
            <p:ph type="title"/>
          </p:nvPr>
        </p:nvSpPr>
        <p:spPr>
          <a:xfrm>
            <a:off x="630936" y="640080"/>
            <a:ext cx="4818888" cy="1481328"/>
          </a:xfrm>
        </p:spPr>
        <p:txBody>
          <a:bodyPr anchor="b">
            <a:normAutofit/>
          </a:bodyPr>
          <a:lstStyle/>
          <a:p>
            <a:r>
              <a:rPr lang="sv-SE" sz="5400"/>
              <a:t>SUPERCOACH</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C18C511-90F3-A327-6B14-C2D77E2D5565}"/>
              </a:ext>
            </a:extLst>
          </p:cNvPr>
          <p:cNvSpPr>
            <a:spLocks noGrp="1"/>
          </p:cNvSpPr>
          <p:nvPr>
            <p:ph idx="1"/>
          </p:nvPr>
        </p:nvSpPr>
        <p:spPr>
          <a:xfrm>
            <a:off x="630936" y="2660904"/>
            <a:ext cx="4818888" cy="3547872"/>
          </a:xfrm>
        </p:spPr>
        <p:txBody>
          <a:bodyPr anchor="t">
            <a:normAutofit/>
          </a:bodyPr>
          <a:lstStyle/>
          <a:p>
            <a:r>
              <a:rPr lang="sv-SE" sz="2000"/>
              <a:t>Alet betalar för denna app där det finns massor med övningar av olika slag, anpassat efter ålder.</a:t>
            </a:r>
          </a:p>
          <a:p>
            <a:r>
              <a:rPr lang="sv-SE" sz="2000"/>
              <a:t>Utnyttja de filmer som finns som visar tekniska färdigheter som vi ledare kanske inte kan förmedla i praktiken ;-)</a:t>
            </a:r>
          </a:p>
          <a:p>
            <a:r>
              <a:rPr lang="sv-SE" sz="2000"/>
              <a:t>Man kan också lägga till egna övningar och kommunicera inför en träning så den blir bättre planerad, organiserad och utförd.</a:t>
            </a:r>
          </a:p>
        </p:txBody>
      </p:sp>
      <p:pic>
        <p:nvPicPr>
          <p:cNvPr id="5" name="Bildobjekt 4" descr="En bild som visar skärmbild, text, programvara, spel&#10;&#10;Automatiskt genererad beskrivning">
            <a:extLst>
              <a:ext uri="{FF2B5EF4-FFF2-40B4-BE49-F238E27FC236}">
                <a16:creationId xmlns:a16="http://schemas.microsoft.com/office/drawing/2014/main" id="{2E7F2267-FCF2-813C-6BAB-245E455CEF3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59921" y="1057379"/>
            <a:ext cx="6521982" cy="5380635"/>
          </a:xfrm>
          <a:prstGeom prst="rect">
            <a:avLst/>
          </a:prstGeom>
        </p:spPr>
      </p:pic>
    </p:spTree>
    <p:extLst>
      <p:ext uri="{BB962C8B-B14F-4D97-AF65-F5344CB8AC3E}">
        <p14:creationId xmlns:p14="http://schemas.microsoft.com/office/powerpoint/2010/main" val="36497307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B49ACCD2-D1FB-4819-B8EF-FFA6BFD65DE4}" vid="{1B5A380B-8C24-4C83-847F-C84D08391F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3F1568B270C7489FBEB940CA86726B" ma:contentTypeVersion="18" ma:contentTypeDescription="Create a new document." ma:contentTypeScope="" ma:versionID="546dc8b37a5f2276bc9366ddd086859f">
  <xsd:schema xmlns:xsd="http://www.w3.org/2001/XMLSchema" xmlns:xs="http://www.w3.org/2001/XMLSchema" xmlns:p="http://schemas.microsoft.com/office/2006/metadata/properties" xmlns:ns2="493017b7-11ca-4e62-bece-dc767f1a8eae" xmlns:ns3="0e808fe7-8ae0-458f-96bf-ee46b47ed2b0" targetNamespace="http://schemas.microsoft.com/office/2006/metadata/properties" ma:root="true" ma:fieldsID="df0dbbf04948b01d086233de3621279d" ns2:_="" ns3:_="">
    <xsd:import namespace="493017b7-11ca-4e62-bece-dc767f1a8eae"/>
    <xsd:import namespace="0e808fe7-8ae0-458f-96bf-ee46b47ed2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017b7-11ca-4e62-bece-dc767f1a8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f0c93e-6601-4b39-89d6-9af9de3a6f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808fe7-8ae0-458f-96bf-ee46b47ed2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3bdea-d2a5-414f-b129-41b872b7b47a}" ma:internalName="TaxCatchAll" ma:showField="CatchAllData" ma:web="0e808fe7-8ae0-458f-96bf-ee46b47ed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808fe7-8ae0-458f-96bf-ee46b47ed2b0" xsi:nil="true"/>
    <lcf76f155ced4ddcb4097134ff3c332f xmlns="493017b7-11ca-4e62-bece-dc767f1a8e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2C7B0-31BC-4FD7-8226-9658E2667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017b7-11ca-4e62-bece-dc767f1a8eae"/>
    <ds:schemaRef ds:uri="0e808fe7-8ae0-458f-96bf-ee46b47ed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C8AAE-0348-47DC-9F09-D7C7A7D05AAE}">
  <ds:schemaRefs>
    <ds:schemaRef ds:uri="http://schemas.microsoft.com/office/2006/metadata/properties"/>
    <ds:schemaRef ds:uri="http://schemas.microsoft.com/office/infopath/2007/PartnerControls"/>
    <ds:schemaRef ds:uri="0e808fe7-8ae0-458f-96bf-ee46b47ed2b0"/>
    <ds:schemaRef ds:uri="493017b7-11ca-4e62-bece-dc767f1a8eae"/>
  </ds:schemaRefs>
</ds:datastoreItem>
</file>

<file path=customXml/itemProps3.xml><?xml version="1.0" encoding="utf-8"?>
<ds:datastoreItem xmlns:ds="http://schemas.openxmlformats.org/officeDocument/2006/customXml" ds:itemID="{C60F9D34-3532-4765-99E8-55A630736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9129</TotalTime>
  <Words>1289</Words>
  <Application>Microsoft Macintosh PowerPoint</Application>
  <PresentationFormat>Bredbild</PresentationFormat>
  <Paragraphs>97</Paragraphs>
  <Slides>15</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15</vt:i4>
      </vt:variant>
    </vt:vector>
  </HeadingPairs>
  <TitlesOfParts>
    <vt:vector size="22" baseType="lpstr">
      <vt:lpstr>Aptos</vt:lpstr>
      <vt:lpstr>Aptos Display</vt:lpstr>
      <vt:lpstr>Arial</vt:lpstr>
      <vt:lpstr>Calibri</vt:lpstr>
      <vt:lpstr>Corbel</vt:lpstr>
      <vt:lpstr>Office-tema</vt:lpstr>
      <vt:lpstr>1_SvFF</vt:lpstr>
      <vt:lpstr>Ledarmöte</vt:lpstr>
      <vt:lpstr>Fliken ”U-ledare” på vår sida laget.se</vt:lpstr>
      <vt:lpstr>Att vara ledare i Alets IK </vt:lpstr>
      <vt:lpstr>Belastningsregistret </vt:lpstr>
      <vt:lpstr>ANMÄLAN TILL SERIESPEL: UNGDOM 10–19 ÅR </vt:lpstr>
      <vt:lpstr>ANMÄLAN TILL CUPSPEL </vt:lpstr>
      <vt:lpstr>Alets IK:s ledare, spelare och föräldrar har att förhålla sig till följande: </vt:lpstr>
      <vt:lpstr>Utbildning</vt:lpstr>
      <vt:lpstr>SUPERCOACH</vt:lpstr>
      <vt:lpstr>Material</vt:lpstr>
      <vt:lpstr>”En respektfull matchmiljö”</vt:lpstr>
      <vt:lpstr>”En respektfull matchmiljö” </vt:lpstr>
      <vt:lpstr>Ungdomsfotboll 10-14 år </vt:lpstr>
      <vt:lpstr>”En respektfull matchmiljö”         Ungdomsfotboll  </vt:lpstr>
      <vt:lpstr>En respektfull matchmiljö                    Ungdomsfotboll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Håkan Hallberg</dc:creator>
  <cp:lastModifiedBy>Anders Brogren</cp:lastModifiedBy>
  <cp:revision>5</cp:revision>
  <dcterms:created xsi:type="dcterms:W3CDTF">2024-12-09T12:00:13Z</dcterms:created>
  <dcterms:modified xsi:type="dcterms:W3CDTF">2025-02-13T13:41:49Z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0x0101000B3F1568B270C7489FBEB940CA86726B</vt:lpwstr>
  </property>
  <property fmtid="{D5CDD505-2E9C-101B-9397-08002B2CF9AE}" pid="3" name="MediaServiceImageTags">
    <vt:lpwstr/>
  </property>
</Properties>
</file>