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56" r:id="rId4"/>
    <p:sldId id="259" r:id="rId5"/>
    <p:sldId id="260" r:id="rId6"/>
    <p:sldId id="258" r:id="rId7"/>
    <p:sldId id="261" r:id="rId8"/>
    <p:sldId id="262" r:id="rId9"/>
    <p:sldId id="264" r:id="rId10"/>
    <p:sldId id="267" r:id="rId11"/>
    <p:sldId id="269" r:id="rId12"/>
    <p:sldId id="270"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v-SE"/>
              <a:t>Klicka här för att ändra format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5802517A-BE8F-4EFD-8A2F-17556FF43EC9}" type="datetimeFigureOut">
              <a:rPr lang="sv-SE" smtClean="0"/>
              <a:t>2024-09-10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312010-D63B-406B-B24B-9F7737FC4B0B}" type="slidenum">
              <a:rPr lang="sv-SE" smtClean="0"/>
              <a:t>‹#›</a:t>
            </a:fld>
            <a:endParaRPr lang="sv-S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45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Date Placeholder 2"/>
          <p:cNvSpPr>
            <a:spLocks noGrp="1"/>
          </p:cNvSpPr>
          <p:nvPr>
            <p:ph type="dt" sz="half" idx="10"/>
          </p:nvPr>
        </p:nvSpPr>
        <p:spPr/>
        <p:txBody>
          <a:bodyPr/>
          <a:lstStyle/>
          <a:p>
            <a:fld id="{5802517A-BE8F-4EFD-8A2F-17556FF43EC9}" type="datetimeFigureOut">
              <a:rPr lang="sv-SE" smtClean="0"/>
              <a:t>2024-09-10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423000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5802517A-BE8F-4EFD-8A2F-17556FF43EC9}" type="datetimeFigureOut">
              <a:rPr lang="sv-SE" smtClean="0"/>
              <a:t>2024-09-10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34343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5802517A-BE8F-4EFD-8A2F-17556FF43EC9}" type="datetimeFigureOut">
              <a:rPr lang="sv-SE" smtClean="0"/>
              <a:t>2024-09-10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312010-D63B-406B-B24B-9F7737FC4B0B}" type="slidenum">
              <a:rPr lang="sv-SE" smtClean="0"/>
              <a:t>‹#›</a:t>
            </a:fld>
            <a:endParaRPr lang="sv-S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5434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5802517A-BE8F-4EFD-8A2F-17556FF43EC9}" type="datetimeFigureOut">
              <a:rPr lang="sv-SE" smtClean="0"/>
              <a:t>2024-09-10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351218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5802517A-BE8F-4EFD-8A2F-17556FF43EC9}" type="datetimeFigureOut">
              <a:rPr lang="sv-SE" smtClean="0"/>
              <a:t>2024-09-10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312010-D63B-406B-B24B-9F7737FC4B0B}" type="slidenum">
              <a:rPr lang="sv-SE" smtClean="0"/>
              <a:t>‹#›</a:t>
            </a:fld>
            <a:endParaRPr lang="sv-S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63942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v-SE"/>
              <a:t>Klicka här för att ändra format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5802517A-BE8F-4EFD-8A2F-17556FF43EC9}" type="datetimeFigureOut">
              <a:rPr lang="sv-SE" smtClean="0"/>
              <a:t>2024-09-10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2459916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802517A-BE8F-4EFD-8A2F-17556FF43EC9}" type="datetimeFigureOut">
              <a:rPr lang="sv-SE" smtClean="0"/>
              <a:t>2024-09-10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326197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802517A-BE8F-4EFD-8A2F-17556FF43EC9}" type="datetimeFigureOut">
              <a:rPr lang="sv-SE" smtClean="0"/>
              <a:t>2024-09-10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306971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nchor="ct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802517A-BE8F-4EFD-8A2F-17556FF43EC9}" type="datetimeFigureOut">
              <a:rPr lang="sv-SE" smtClean="0"/>
              <a:t>2024-09-10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95691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v-SE"/>
              <a:t>Klicka här för att ändra format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5802517A-BE8F-4EFD-8A2F-17556FF43EC9}" type="datetimeFigureOut">
              <a:rPr lang="sv-SE" smtClean="0"/>
              <a:t>2024-09-10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356398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802517A-BE8F-4EFD-8A2F-17556FF43EC9}" type="datetimeFigureOut">
              <a:rPr lang="sv-SE" smtClean="0"/>
              <a:t>2024-09-10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405948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802517A-BE8F-4EFD-8A2F-17556FF43EC9}" type="datetimeFigureOut">
              <a:rPr lang="sv-SE" smtClean="0"/>
              <a:t>2024-09-10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384799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5802517A-BE8F-4EFD-8A2F-17556FF43EC9}" type="datetimeFigureOut">
              <a:rPr lang="sv-SE" smtClean="0"/>
              <a:t>2024-09-10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368061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2517A-BE8F-4EFD-8A2F-17556FF43EC9}" type="datetimeFigureOut">
              <a:rPr lang="sv-SE" smtClean="0"/>
              <a:t>2024-09-10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372126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v-SE"/>
              <a:t>Klicka här för att ändra format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5802517A-BE8F-4EFD-8A2F-17556FF43EC9}" type="datetimeFigureOut">
              <a:rPr lang="sv-SE" smtClean="0"/>
              <a:t>2024-09-10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390753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v-SE"/>
              <a:t>Klicka här för att ändra format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5802517A-BE8F-4EFD-8A2F-17556FF43EC9}" type="datetimeFigureOut">
              <a:rPr lang="sv-SE" smtClean="0"/>
              <a:t>2024-09-10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C312010-D63B-406B-B24B-9F7737FC4B0B}" type="slidenum">
              <a:rPr lang="sv-SE" smtClean="0"/>
              <a:t>‹#›</a:t>
            </a:fld>
            <a:endParaRPr lang="sv-SE"/>
          </a:p>
        </p:txBody>
      </p:sp>
    </p:spTree>
    <p:extLst>
      <p:ext uri="{BB962C8B-B14F-4D97-AF65-F5344CB8AC3E}">
        <p14:creationId xmlns:p14="http://schemas.microsoft.com/office/powerpoint/2010/main" val="141558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802517A-BE8F-4EFD-8A2F-17556FF43EC9}" type="datetimeFigureOut">
              <a:rPr lang="sv-SE" smtClean="0"/>
              <a:t>2024-09-10</a:t>
            </a:fld>
            <a:endParaRPr lang="sv-S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v-S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C312010-D63B-406B-B24B-9F7737FC4B0B}" type="slidenum">
              <a:rPr lang="sv-SE" smtClean="0"/>
              <a:t>‹#›</a:t>
            </a:fld>
            <a:endParaRPr lang="sv-SE"/>
          </a:p>
        </p:txBody>
      </p:sp>
    </p:spTree>
    <p:extLst>
      <p:ext uri="{BB962C8B-B14F-4D97-AF65-F5344CB8AC3E}">
        <p14:creationId xmlns:p14="http://schemas.microsoft.com/office/powerpoint/2010/main" val="6447401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FF46D07-FADE-FE9F-952A-C40B16DEB798}"/>
              </a:ext>
            </a:extLst>
          </p:cNvPr>
          <p:cNvSpPr txBox="1">
            <a:spLocks/>
          </p:cNvSpPr>
          <p:nvPr/>
        </p:nvSpPr>
        <p:spPr>
          <a:xfrm>
            <a:off x="684212" y="685799"/>
            <a:ext cx="8001000" cy="297180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b="1" dirty="0"/>
              <a:t>Föräldramöte UIF P12</a:t>
            </a:r>
          </a:p>
          <a:p>
            <a:endParaRPr lang="sv-SE" dirty="0"/>
          </a:p>
          <a:p>
            <a:r>
              <a:rPr lang="sv-SE" sz="2000" dirty="0"/>
              <a:t>10. September 2024</a:t>
            </a:r>
          </a:p>
        </p:txBody>
      </p:sp>
    </p:spTree>
    <p:extLst>
      <p:ext uri="{BB962C8B-B14F-4D97-AF65-F5344CB8AC3E}">
        <p14:creationId xmlns:p14="http://schemas.microsoft.com/office/powerpoint/2010/main" val="77586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18C75F3-0F2E-505B-A73E-7A60EF595382}"/>
              </a:ext>
            </a:extLst>
          </p:cNvPr>
          <p:cNvSpPr>
            <a:spLocks noGrp="1"/>
          </p:cNvSpPr>
          <p:nvPr>
            <p:ph type="title"/>
          </p:nvPr>
        </p:nvSpPr>
        <p:spPr>
          <a:xfrm>
            <a:off x="684213" y="685799"/>
            <a:ext cx="4781147" cy="4892676"/>
          </a:xfrm>
        </p:spPr>
        <p:txBody>
          <a:bodyPr vert="horz" lIns="91440" tIns="45720" rIns="91440" bIns="45720" rtlCol="0" anchor="ctr">
            <a:normAutofit/>
          </a:bodyPr>
          <a:lstStyle/>
          <a:p>
            <a:pPr algn="r"/>
            <a:r>
              <a:rPr lang="en-US" sz="5200"/>
              <a:t>Säsong 2024/2025</a:t>
            </a:r>
          </a:p>
        </p:txBody>
      </p:sp>
      <p:sp>
        <p:nvSpPr>
          <p:cNvPr id="20" name="Rectangle 19">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Platshållare för text 2">
            <a:extLst>
              <a:ext uri="{FF2B5EF4-FFF2-40B4-BE49-F238E27FC236}">
                <a16:creationId xmlns:a16="http://schemas.microsoft.com/office/drawing/2014/main" id="{3EBBDE8C-1D0D-6589-743A-FB9AD2EBD10D}"/>
              </a:ext>
            </a:extLst>
          </p:cNvPr>
          <p:cNvSpPr>
            <a:spLocks noGrp="1"/>
          </p:cNvSpPr>
          <p:nvPr>
            <p:ph type="body" idx="1"/>
          </p:nvPr>
        </p:nvSpPr>
        <p:spPr>
          <a:xfrm>
            <a:off x="6491624" y="685799"/>
            <a:ext cx="5546387" cy="4869981"/>
          </a:xfrm>
        </p:spPr>
        <p:txBody>
          <a:bodyPr vert="horz" lIns="91440" tIns="45720" rIns="91440" bIns="45720" rtlCol="0" anchor="ctr">
            <a:normAutofit lnSpcReduction="10000"/>
          </a:bodyPr>
          <a:lstStyle/>
          <a:p>
            <a:pPr>
              <a:lnSpc>
                <a:spcPct val="90000"/>
              </a:lnSpc>
            </a:pPr>
            <a:r>
              <a:rPr lang="sv-SE" sz="2200" dirty="0">
                <a:solidFill>
                  <a:schemeClr val="tx2">
                    <a:lumMod val="60000"/>
                    <a:lumOff val="40000"/>
                  </a:schemeClr>
                </a:solidFill>
              </a:rPr>
              <a:t>Pojkar röd, division 4 norr, 5 mot 5, stort mål, tabell</a:t>
            </a:r>
          </a:p>
          <a:p>
            <a:pPr>
              <a:lnSpc>
                <a:spcPct val="90000"/>
              </a:lnSpc>
            </a:pPr>
            <a:r>
              <a:rPr lang="sv-SE" sz="2200" dirty="0">
                <a:solidFill>
                  <a:schemeClr val="tx2">
                    <a:lumMod val="60000"/>
                    <a:lumOff val="40000"/>
                  </a:schemeClr>
                </a:solidFill>
              </a:rPr>
              <a:t>Tränare: 3 Pernilla, Björn och Torsten</a:t>
            </a:r>
          </a:p>
          <a:p>
            <a:pPr>
              <a:lnSpc>
                <a:spcPct val="90000"/>
              </a:lnSpc>
            </a:pPr>
            <a:r>
              <a:rPr lang="sv-SE" sz="2200" dirty="0">
                <a:solidFill>
                  <a:schemeClr val="tx2">
                    <a:lumMod val="60000"/>
                    <a:lumOff val="40000"/>
                  </a:schemeClr>
                </a:solidFill>
              </a:rPr>
              <a:t>Spelare: 13</a:t>
            </a:r>
          </a:p>
          <a:p>
            <a:pPr>
              <a:lnSpc>
                <a:spcPct val="90000"/>
              </a:lnSpc>
            </a:pPr>
            <a:r>
              <a:rPr lang="sv-SE" sz="2200" dirty="0">
                <a:solidFill>
                  <a:schemeClr val="tx2">
                    <a:lumMod val="60000"/>
                    <a:lumOff val="40000"/>
                  </a:schemeClr>
                </a:solidFill>
              </a:rPr>
              <a:t>Träning: 2 ggr/veckan från oktober, plan 1 fysträning 1-2 gånger/månad</a:t>
            </a:r>
          </a:p>
          <a:p>
            <a:pPr>
              <a:lnSpc>
                <a:spcPct val="90000"/>
              </a:lnSpc>
            </a:pPr>
            <a:r>
              <a:rPr lang="sv-SE" sz="2200" dirty="0">
                <a:solidFill>
                  <a:schemeClr val="tx2">
                    <a:lumMod val="60000"/>
                    <a:lumOff val="40000"/>
                  </a:schemeClr>
                </a:solidFill>
              </a:rPr>
              <a:t>Match: 14 planerade under säsongen</a:t>
            </a:r>
          </a:p>
          <a:p>
            <a:pPr>
              <a:lnSpc>
                <a:spcPct val="90000"/>
              </a:lnSpc>
            </a:pPr>
            <a:r>
              <a:rPr lang="sv-SE" sz="2200" dirty="0">
                <a:solidFill>
                  <a:schemeClr val="tx2">
                    <a:lumMod val="60000"/>
                    <a:lumOff val="40000"/>
                  </a:schemeClr>
                </a:solidFill>
              </a:rPr>
              <a:t>(kallelse kommer via laget.se, alla matcher kan ses redan nu i Innebandy appen) </a:t>
            </a:r>
          </a:p>
          <a:p>
            <a:pPr>
              <a:lnSpc>
                <a:spcPct val="90000"/>
              </a:lnSpc>
            </a:pPr>
            <a:r>
              <a:rPr lang="sv-SE" sz="2200" dirty="0">
                <a:solidFill>
                  <a:schemeClr val="tx2">
                    <a:lumMod val="60000"/>
                    <a:lumOff val="40000"/>
                  </a:schemeClr>
                </a:solidFill>
              </a:rPr>
              <a:t>Matchvärd vid hemmamatcher – beskrivning finns (kommer stå I hemmamatchkallelse under </a:t>
            </a:r>
            <a:r>
              <a:rPr lang="sv-SE" sz="2200" i="1" dirty="0">
                <a:solidFill>
                  <a:schemeClr val="tx2">
                    <a:lumMod val="60000"/>
                    <a:lumOff val="40000"/>
                  </a:schemeClr>
                </a:solidFill>
              </a:rPr>
              <a:t>Föräldrar med extrauppgifter)</a:t>
            </a:r>
          </a:p>
          <a:p>
            <a:pPr>
              <a:lnSpc>
                <a:spcPct val="90000"/>
              </a:lnSpc>
            </a:pPr>
            <a:endParaRPr lang="sv-SE" sz="2200" dirty="0">
              <a:solidFill>
                <a:schemeClr val="tx2">
                  <a:lumMod val="60000"/>
                  <a:lumOff val="40000"/>
                </a:schemeClr>
              </a:solidFill>
            </a:endParaRPr>
          </a:p>
        </p:txBody>
      </p:sp>
    </p:spTree>
    <p:extLst>
      <p:ext uri="{BB962C8B-B14F-4D97-AF65-F5344CB8AC3E}">
        <p14:creationId xmlns:p14="http://schemas.microsoft.com/office/powerpoint/2010/main" val="139946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CAAF4D-9C14-FB75-36BC-F1BBA27E4568}"/>
              </a:ext>
            </a:extLst>
          </p:cNvPr>
          <p:cNvPicPr>
            <a:picLocks noChangeAspect="1"/>
          </p:cNvPicPr>
          <p:nvPr/>
        </p:nvPicPr>
        <p:blipFill rotWithShape="1">
          <a:blip r:embed="rId2"/>
          <a:srcRect l="58392" t="12723" r="9465" b="7843"/>
          <a:stretch/>
        </p:blipFill>
        <p:spPr>
          <a:xfrm>
            <a:off x="429207" y="326772"/>
            <a:ext cx="8546301" cy="5962061"/>
          </a:xfrm>
          <a:prstGeom prst="rect">
            <a:avLst/>
          </a:prstGeom>
        </p:spPr>
      </p:pic>
    </p:spTree>
    <p:extLst>
      <p:ext uri="{BB962C8B-B14F-4D97-AF65-F5344CB8AC3E}">
        <p14:creationId xmlns:p14="http://schemas.microsoft.com/office/powerpoint/2010/main" val="462445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6303270-7381-89E9-2C25-E671BFC28FB8}"/>
              </a:ext>
            </a:extLst>
          </p:cNvPr>
          <p:cNvPicPr>
            <a:picLocks noChangeAspect="1"/>
          </p:cNvPicPr>
          <p:nvPr/>
        </p:nvPicPr>
        <p:blipFill rotWithShape="1">
          <a:blip r:embed="rId2"/>
          <a:srcRect l="58699" t="16520" r="9923" b="5673"/>
          <a:stretch/>
        </p:blipFill>
        <p:spPr>
          <a:xfrm>
            <a:off x="933062" y="325637"/>
            <a:ext cx="8118966" cy="5683277"/>
          </a:xfrm>
          <a:prstGeom prst="rect">
            <a:avLst/>
          </a:prstGeom>
        </p:spPr>
      </p:pic>
    </p:spTree>
    <p:extLst>
      <p:ext uri="{BB962C8B-B14F-4D97-AF65-F5344CB8AC3E}">
        <p14:creationId xmlns:p14="http://schemas.microsoft.com/office/powerpoint/2010/main" val="21104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18C75F3-0F2E-505B-A73E-7A60EF595382}"/>
              </a:ext>
            </a:extLst>
          </p:cNvPr>
          <p:cNvSpPr>
            <a:spLocks noGrp="1"/>
          </p:cNvSpPr>
          <p:nvPr>
            <p:ph type="title"/>
          </p:nvPr>
        </p:nvSpPr>
        <p:spPr>
          <a:xfrm>
            <a:off x="684213" y="685799"/>
            <a:ext cx="4781147" cy="4892676"/>
          </a:xfrm>
        </p:spPr>
        <p:txBody>
          <a:bodyPr vert="horz" lIns="91440" tIns="45720" rIns="91440" bIns="45720" rtlCol="0" anchor="ctr">
            <a:normAutofit/>
          </a:bodyPr>
          <a:lstStyle/>
          <a:p>
            <a:pPr algn="r"/>
            <a:r>
              <a:rPr lang="en-US" sz="4000"/>
              <a:t>Ansvarsområde</a:t>
            </a:r>
          </a:p>
        </p:txBody>
      </p:sp>
      <p:sp>
        <p:nvSpPr>
          <p:cNvPr id="20" name="Rectangle 19">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Platshållare för text 2">
            <a:extLst>
              <a:ext uri="{FF2B5EF4-FFF2-40B4-BE49-F238E27FC236}">
                <a16:creationId xmlns:a16="http://schemas.microsoft.com/office/drawing/2014/main" id="{3EBBDE8C-1D0D-6589-743A-FB9AD2EBD10D}"/>
              </a:ext>
            </a:extLst>
          </p:cNvPr>
          <p:cNvSpPr>
            <a:spLocks noGrp="1"/>
          </p:cNvSpPr>
          <p:nvPr>
            <p:ph type="body" idx="1"/>
          </p:nvPr>
        </p:nvSpPr>
        <p:spPr>
          <a:xfrm>
            <a:off x="6232850" y="685799"/>
            <a:ext cx="5905174" cy="5943601"/>
          </a:xfrm>
        </p:spPr>
        <p:txBody>
          <a:bodyPr vert="horz" lIns="91440" tIns="45720" rIns="91440" bIns="45720" rtlCol="0" anchor="ctr">
            <a:normAutofit/>
          </a:bodyPr>
          <a:lstStyle/>
          <a:p>
            <a:r>
              <a:rPr lang="sv-SE" sz="3200">
                <a:solidFill>
                  <a:schemeClr val="tx2">
                    <a:lumMod val="60000"/>
                    <a:lumOff val="40000"/>
                  </a:schemeClr>
                </a:solidFill>
              </a:rPr>
              <a:t>Kläddansvarig: Sandra?</a:t>
            </a:r>
          </a:p>
          <a:p>
            <a:r>
              <a:rPr lang="sv-SE" sz="3200" dirty="0">
                <a:solidFill>
                  <a:schemeClr val="tx2">
                    <a:lumMod val="60000"/>
                    <a:lumOff val="40000"/>
                  </a:schemeClr>
                </a:solidFill>
              </a:rPr>
              <a:t>Kassör: </a:t>
            </a:r>
          </a:p>
          <a:p>
            <a:r>
              <a:rPr lang="sv-SE" sz="3200" dirty="0">
                <a:solidFill>
                  <a:schemeClr val="tx2">
                    <a:lumMod val="60000"/>
                    <a:lumOff val="40000"/>
                  </a:schemeClr>
                </a:solidFill>
              </a:rPr>
              <a:t>Schema – kiosk/arbetspass: Kristian</a:t>
            </a:r>
          </a:p>
          <a:p>
            <a:endParaRPr lang="sv-SE" sz="3200" dirty="0">
              <a:solidFill>
                <a:schemeClr val="tx2">
                  <a:lumMod val="60000"/>
                  <a:lumOff val="40000"/>
                </a:schemeClr>
              </a:solidFill>
            </a:endParaRPr>
          </a:p>
          <a:p>
            <a:endParaRPr lang="sv-SE" sz="3200" dirty="0">
              <a:solidFill>
                <a:schemeClr val="tx2">
                  <a:lumMod val="60000"/>
                  <a:lumOff val="40000"/>
                </a:schemeClr>
              </a:solidFill>
            </a:endParaRPr>
          </a:p>
        </p:txBody>
      </p:sp>
    </p:spTree>
    <p:extLst>
      <p:ext uri="{BB962C8B-B14F-4D97-AF65-F5344CB8AC3E}">
        <p14:creationId xmlns:p14="http://schemas.microsoft.com/office/powerpoint/2010/main" val="47356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48D4DD-73A6-8D24-27BE-2B812C420E38}"/>
              </a:ext>
            </a:extLst>
          </p:cNvPr>
          <p:cNvSpPr>
            <a:spLocks noGrp="1"/>
          </p:cNvSpPr>
          <p:nvPr>
            <p:ph type="title"/>
          </p:nvPr>
        </p:nvSpPr>
        <p:spPr>
          <a:xfrm>
            <a:off x="684213" y="457200"/>
            <a:ext cx="10058400" cy="1058333"/>
          </a:xfrm>
        </p:spPr>
        <p:txBody>
          <a:bodyPr/>
          <a:lstStyle/>
          <a:p>
            <a:r>
              <a:rPr lang="sv-SE" b="1" dirty="0"/>
              <a:t>Agenda</a:t>
            </a:r>
          </a:p>
        </p:txBody>
      </p:sp>
      <p:sp>
        <p:nvSpPr>
          <p:cNvPr id="3" name="Platshållare för text 2">
            <a:extLst>
              <a:ext uri="{FF2B5EF4-FFF2-40B4-BE49-F238E27FC236}">
                <a16:creationId xmlns:a16="http://schemas.microsoft.com/office/drawing/2014/main" id="{E61F6767-5102-E95D-09E4-63E046684F63}"/>
              </a:ext>
            </a:extLst>
          </p:cNvPr>
          <p:cNvSpPr>
            <a:spLocks noGrp="1"/>
          </p:cNvSpPr>
          <p:nvPr>
            <p:ph type="body" idx="1"/>
          </p:nvPr>
        </p:nvSpPr>
        <p:spPr>
          <a:xfrm>
            <a:off x="684213" y="2777067"/>
            <a:ext cx="8535988" cy="1879600"/>
          </a:xfrm>
        </p:spPr>
        <p:txBody>
          <a:bodyPr>
            <a:noAutofit/>
          </a:bodyPr>
          <a:lstStyle/>
          <a:p>
            <a:pPr marL="457200" indent="-457200">
              <a:buFontTx/>
              <a:buChar char="-"/>
            </a:pPr>
            <a:r>
              <a:rPr lang="sv-SE" sz="2400" dirty="0">
                <a:solidFill>
                  <a:schemeClr val="tx1"/>
                </a:solidFill>
              </a:rPr>
              <a:t>Göransson Cup 27 – 29/9 Sandviken</a:t>
            </a:r>
          </a:p>
          <a:p>
            <a:pPr marL="457200" indent="-457200">
              <a:buFontTx/>
              <a:buChar char="-"/>
            </a:pPr>
            <a:r>
              <a:rPr lang="sv-SE" sz="2400" dirty="0">
                <a:solidFill>
                  <a:schemeClr val="tx1"/>
                </a:solidFill>
              </a:rPr>
              <a:t>Säsong 2024/2025, spelare, tränare, träningstider mm</a:t>
            </a:r>
          </a:p>
          <a:p>
            <a:pPr marL="457200" indent="-457200">
              <a:buFontTx/>
              <a:buChar char="-"/>
            </a:pPr>
            <a:r>
              <a:rPr lang="sv-SE" sz="2400" dirty="0">
                <a:solidFill>
                  <a:schemeClr val="tx1"/>
                </a:solidFill>
              </a:rPr>
              <a:t>Matcher</a:t>
            </a:r>
          </a:p>
          <a:p>
            <a:r>
              <a:rPr lang="sv-SE" sz="2400" b="1" u="sng" dirty="0">
                <a:solidFill>
                  <a:schemeClr val="tx1"/>
                </a:solidFill>
              </a:rPr>
              <a:t>Ansvarsområde</a:t>
            </a:r>
          </a:p>
          <a:p>
            <a:pPr marL="457200" indent="-457200">
              <a:buFontTx/>
              <a:buChar char="-"/>
            </a:pPr>
            <a:r>
              <a:rPr lang="sv-SE" sz="2400" dirty="0">
                <a:solidFill>
                  <a:schemeClr val="tx1"/>
                </a:solidFill>
              </a:rPr>
              <a:t>Kassör</a:t>
            </a:r>
          </a:p>
          <a:p>
            <a:pPr marL="457200" indent="-457200">
              <a:buFontTx/>
              <a:buChar char="-"/>
            </a:pPr>
            <a:r>
              <a:rPr lang="sv-SE" sz="2400" dirty="0">
                <a:solidFill>
                  <a:schemeClr val="tx1"/>
                </a:solidFill>
              </a:rPr>
              <a:t>Kläder</a:t>
            </a:r>
          </a:p>
          <a:p>
            <a:pPr marL="457200" indent="-457200">
              <a:buFontTx/>
              <a:buChar char="-"/>
            </a:pPr>
            <a:r>
              <a:rPr lang="sv-SE" sz="2400" dirty="0">
                <a:solidFill>
                  <a:schemeClr val="tx1"/>
                </a:solidFill>
              </a:rPr>
              <a:t>Schema-/ matchvärd</a:t>
            </a:r>
          </a:p>
          <a:p>
            <a:pPr marL="457200" indent="-457200">
              <a:buFontTx/>
              <a:buChar char="-"/>
            </a:pPr>
            <a:endParaRPr lang="sv-SE" sz="2400" dirty="0">
              <a:solidFill>
                <a:schemeClr val="tx1"/>
              </a:solidFill>
            </a:endParaRPr>
          </a:p>
          <a:p>
            <a:pPr marL="457200" indent="-457200">
              <a:buFontTx/>
              <a:buChar char="-"/>
            </a:pPr>
            <a:endParaRPr lang="sv-SE" sz="2400" dirty="0">
              <a:solidFill>
                <a:schemeClr val="tx1"/>
              </a:solidFill>
            </a:endParaRPr>
          </a:p>
        </p:txBody>
      </p:sp>
    </p:spTree>
    <p:extLst>
      <p:ext uri="{BB962C8B-B14F-4D97-AF65-F5344CB8AC3E}">
        <p14:creationId xmlns:p14="http://schemas.microsoft.com/office/powerpoint/2010/main" val="151317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684213" y="685799"/>
            <a:ext cx="4781147" cy="4892676"/>
          </a:xfrm>
        </p:spPr>
        <p:txBody>
          <a:bodyPr anchor="ctr">
            <a:normAutofit/>
          </a:bodyPr>
          <a:lstStyle/>
          <a:p>
            <a:pPr algn="r"/>
            <a:r>
              <a:rPr lang="sv-SE" sz="5200"/>
              <a:t>Göransson cup 2024</a:t>
            </a:r>
          </a:p>
        </p:txBody>
      </p:sp>
      <p:sp>
        <p:nvSpPr>
          <p:cNvPr id="10" name="Rectangle 9">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Underrubrik 2"/>
          <p:cNvSpPr>
            <a:spLocks noGrp="1"/>
          </p:cNvSpPr>
          <p:nvPr>
            <p:ph type="subTitle" idx="1"/>
          </p:nvPr>
        </p:nvSpPr>
        <p:spPr>
          <a:xfrm>
            <a:off x="6491625" y="685800"/>
            <a:ext cx="4816572" cy="1384926"/>
          </a:xfrm>
        </p:spPr>
        <p:txBody>
          <a:bodyPr anchor="ctr">
            <a:normAutofit/>
          </a:bodyPr>
          <a:lstStyle/>
          <a:p>
            <a:r>
              <a:rPr lang="sv-SE" sz="4000" dirty="0">
                <a:solidFill>
                  <a:schemeClr val="tx2">
                    <a:lumMod val="60000"/>
                    <a:lumOff val="40000"/>
                  </a:schemeClr>
                </a:solidFill>
              </a:rPr>
              <a:t>Kais Mora UIF P12</a:t>
            </a:r>
          </a:p>
        </p:txBody>
      </p:sp>
      <p:sp>
        <p:nvSpPr>
          <p:cNvPr id="4" name="Underrubrik 2"/>
          <p:cNvSpPr txBox="1">
            <a:spLocks/>
          </p:cNvSpPr>
          <p:nvPr/>
        </p:nvSpPr>
        <p:spPr>
          <a:xfrm>
            <a:off x="7172587" y="2247643"/>
            <a:ext cx="3637976" cy="392455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900" indent="-342900">
              <a:buFont typeface="Wingdings" panose="05000000000000000000" pitchFamily="2" charset="2"/>
              <a:buChar char="q"/>
            </a:pPr>
            <a:r>
              <a:rPr lang="sv-SE" dirty="0">
                <a:solidFill>
                  <a:schemeClr val="tx1"/>
                </a:solidFill>
              </a:rPr>
              <a:t>Allmän information kring cupen</a:t>
            </a:r>
          </a:p>
          <a:p>
            <a:pPr marL="342900" indent="-342900">
              <a:buFont typeface="Wingdings" panose="05000000000000000000" pitchFamily="2" charset="2"/>
              <a:buChar char="q"/>
            </a:pPr>
            <a:r>
              <a:rPr lang="sv-SE" dirty="0">
                <a:solidFill>
                  <a:schemeClr val="tx1"/>
                </a:solidFill>
              </a:rPr>
              <a:t>Transport/logistik</a:t>
            </a:r>
          </a:p>
          <a:p>
            <a:pPr marL="342900" indent="-342900">
              <a:buFont typeface="Wingdings" panose="05000000000000000000" pitchFamily="2" charset="2"/>
              <a:buChar char="q"/>
            </a:pPr>
            <a:r>
              <a:rPr lang="sv-SE" dirty="0">
                <a:solidFill>
                  <a:schemeClr val="tx1"/>
                </a:solidFill>
              </a:rPr>
              <a:t>Packlista</a:t>
            </a:r>
          </a:p>
          <a:p>
            <a:pPr marL="342900" indent="-342900">
              <a:buFont typeface="Wingdings" panose="05000000000000000000" pitchFamily="2" charset="2"/>
              <a:buChar char="q"/>
            </a:pPr>
            <a:r>
              <a:rPr lang="sv-SE" dirty="0">
                <a:solidFill>
                  <a:schemeClr val="tx1"/>
                </a:solidFill>
              </a:rPr>
              <a:t>Schema för cupen</a:t>
            </a:r>
          </a:p>
          <a:p>
            <a:pPr marL="342900" indent="-342900">
              <a:buFont typeface="Wingdings" panose="05000000000000000000" pitchFamily="2" charset="2"/>
              <a:buChar char="q"/>
            </a:pPr>
            <a:r>
              <a:rPr lang="sv-SE" dirty="0">
                <a:solidFill>
                  <a:schemeClr val="tx1"/>
                </a:solidFill>
              </a:rPr>
              <a:t>Viktig information från/till föräldrar inför cupen</a:t>
            </a:r>
          </a:p>
        </p:txBody>
      </p:sp>
    </p:spTree>
    <p:extLst>
      <p:ext uri="{BB962C8B-B14F-4D97-AF65-F5344CB8AC3E}">
        <p14:creationId xmlns:p14="http://schemas.microsoft.com/office/powerpoint/2010/main" val="15451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3" y="0"/>
            <a:ext cx="8534401" cy="1218997"/>
          </a:xfrm>
        </p:spPr>
        <p:txBody>
          <a:bodyPr/>
          <a:lstStyle/>
          <a:p>
            <a:r>
              <a:rPr lang="sv-SE" dirty="0"/>
              <a:t>Allmän information kring cupen</a:t>
            </a:r>
          </a:p>
        </p:txBody>
      </p:sp>
      <p:sp>
        <p:nvSpPr>
          <p:cNvPr id="3" name="Platshållare för text 2"/>
          <p:cNvSpPr>
            <a:spLocks noGrp="1"/>
          </p:cNvSpPr>
          <p:nvPr>
            <p:ph type="body" idx="1"/>
          </p:nvPr>
        </p:nvSpPr>
        <p:spPr>
          <a:xfrm>
            <a:off x="684214" y="1569719"/>
            <a:ext cx="10996252" cy="4823129"/>
          </a:xfrm>
        </p:spPr>
        <p:txBody>
          <a:bodyPr>
            <a:normAutofit/>
          </a:bodyPr>
          <a:lstStyle/>
          <a:p>
            <a:pPr marL="285750" indent="-285750">
              <a:buFont typeface="Wingdings" panose="05000000000000000000" pitchFamily="2" charset="2"/>
              <a:buChar char="q"/>
            </a:pPr>
            <a:r>
              <a:rPr lang="sv-SE" dirty="0">
                <a:solidFill>
                  <a:schemeClr val="tx1"/>
                </a:solidFill>
              </a:rPr>
              <a:t>Laget spelar i grupp - Pojkar, nästan alla från laget är med, vi blir 12 spelare + 3 ledare (Pernilla, Björn och Torsten), alla spelare och ledare är registrerade och klart</a:t>
            </a:r>
          </a:p>
          <a:p>
            <a:pPr marL="285750" indent="-285750">
              <a:buFont typeface="Wingdings" panose="05000000000000000000" pitchFamily="2" charset="2"/>
              <a:buChar char="q"/>
            </a:pPr>
            <a:r>
              <a:rPr lang="sv-SE" dirty="0">
                <a:solidFill>
                  <a:schemeClr val="tx1"/>
                </a:solidFill>
              </a:rPr>
              <a:t>Spelschemat ännu inte klart, förra året </a:t>
            </a:r>
            <a:r>
              <a:rPr lang="sv-SE" dirty="0" err="1">
                <a:solidFill>
                  <a:schemeClr val="tx1"/>
                </a:solidFill>
              </a:rPr>
              <a:t>las</a:t>
            </a:r>
            <a:r>
              <a:rPr lang="sv-SE" dirty="0">
                <a:solidFill>
                  <a:schemeClr val="tx1"/>
                </a:solidFill>
              </a:rPr>
              <a:t> det ut i mitten av september</a:t>
            </a:r>
          </a:p>
          <a:p>
            <a:pPr marL="285750" indent="-285750">
              <a:buFont typeface="Wingdings" panose="05000000000000000000" pitchFamily="2" charset="2"/>
              <a:buChar char="q"/>
            </a:pPr>
            <a:r>
              <a:rPr lang="sv-SE" dirty="0">
                <a:solidFill>
                  <a:schemeClr val="tx1"/>
                </a:solidFill>
              </a:rPr>
              <a:t>Göransson Cup, ladda ner appen för mer information.</a:t>
            </a:r>
          </a:p>
          <a:p>
            <a:pPr marL="285750" indent="-285750">
              <a:buFont typeface="Wingdings" panose="05000000000000000000" pitchFamily="2" charset="2"/>
              <a:buChar char="q"/>
            </a:pPr>
            <a:r>
              <a:rPr lang="sv-SE" dirty="0">
                <a:solidFill>
                  <a:schemeClr val="tx1"/>
                </a:solidFill>
              </a:rPr>
              <a:t>Incheckning skolboende via ledare. Skolboendet tillgång från kl. 18, boende ej klart ännu,  vi återkommer med information. Har vi matcher tidigare på eftermiddag checkar en ifrån oss in och vi åker till matchen direkt. </a:t>
            </a:r>
          </a:p>
          <a:p>
            <a:pPr marL="285750" indent="-285750">
              <a:buFont typeface="Wingdings" panose="05000000000000000000" pitchFamily="2" charset="2"/>
              <a:buChar char="q"/>
            </a:pPr>
            <a:r>
              <a:rPr lang="sv-SE" dirty="0">
                <a:solidFill>
                  <a:schemeClr val="tx1"/>
                </a:solidFill>
              </a:rPr>
              <a:t>Spelarna får armband som ger dem tillträde till Cup boende, matsal osv.</a:t>
            </a:r>
          </a:p>
          <a:p>
            <a:pPr marL="285750" indent="-285750">
              <a:buFont typeface="Wingdings" panose="05000000000000000000" pitchFamily="2" charset="2"/>
              <a:buChar char="q"/>
            </a:pPr>
            <a:r>
              <a:rPr lang="sv-SE" dirty="0">
                <a:solidFill>
                  <a:schemeClr val="tx1"/>
                </a:solidFill>
              </a:rPr>
              <a:t>Spelplatser: 	</a:t>
            </a:r>
          </a:p>
          <a:p>
            <a:endParaRPr lang="sv-SE" dirty="0">
              <a:solidFill>
                <a:schemeClr val="tx1"/>
              </a:solidFill>
            </a:endParaRPr>
          </a:p>
          <a:p>
            <a:pPr marL="285750" indent="-285750">
              <a:buFont typeface="Wingdings" panose="05000000000000000000" pitchFamily="2" charset="2"/>
              <a:buChar char="q"/>
            </a:pPr>
            <a:endParaRPr lang="sv-SE" dirty="0">
              <a:solidFill>
                <a:schemeClr val="tx1"/>
              </a:solidFill>
            </a:endParaRPr>
          </a:p>
        </p:txBody>
      </p:sp>
    </p:spTree>
    <p:extLst>
      <p:ext uri="{BB962C8B-B14F-4D97-AF65-F5344CB8AC3E}">
        <p14:creationId xmlns:p14="http://schemas.microsoft.com/office/powerpoint/2010/main" val="109065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3" y="0"/>
            <a:ext cx="8534401" cy="1218997"/>
          </a:xfrm>
        </p:spPr>
        <p:txBody>
          <a:bodyPr/>
          <a:lstStyle/>
          <a:p>
            <a:r>
              <a:rPr lang="sv-SE" dirty="0"/>
              <a:t>Allmän information</a:t>
            </a:r>
          </a:p>
        </p:txBody>
      </p:sp>
      <p:sp>
        <p:nvSpPr>
          <p:cNvPr id="3" name="Platshållare för text 2"/>
          <p:cNvSpPr>
            <a:spLocks noGrp="1"/>
          </p:cNvSpPr>
          <p:nvPr>
            <p:ph type="body" idx="1"/>
          </p:nvPr>
        </p:nvSpPr>
        <p:spPr>
          <a:xfrm>
            <a:off x="684214" y="1569719"/>
            <a:ext cx="8534400" cy="4823129"/>
          </a:xfrm>
        </p:spPr>
        <p:txBody>
          <a:bodyPr/>
          <a:lstStyle/>
          <a:p>
            <a:pPr marL="285750" indent="-285750">
              <a:buFont typeface="Wingdings" panose="05000000000000000000" pitchFamily="2" charset="2"/>
              <a:buChar char="q"/>
            </a:pPr>
            <a:r>
              <a:rPr lang="sv-SE" dirty="0">
                <a:solidFill>
                  <a:schemeClr val="tx1"/>
                </a:solidFill>
              </a:rPr>
              <a:t>Värdesaker/telefoner, Förslag till diskussion: vi ledare samlar in mobilerna, sedan får spelarna ha tillgång till dem ca 1 h på förmiddagen och 1 h på kvällen.</a:t>
            </a:r>
          </a:p>
          <a:p>
            <a:pPr marL="285750" indent="-285750">
              <a:buFont typeface="Wingdings" panose="05000000000000000000" pitchFamily="2" charset="2"/>
              <a:buChar char="q"/>
            </a:pPr>
            <a:r>
              <a:rPr lang="sv-SE" dirty="0">
                <a:solidFill>
                  <a:schemeClr val="tx1"/>
                </a:solidFill>
              </a:rPr>
              <a:t>Måltider sker på någon av skolorna, meddela </a:t>
            </a:r>
            <a:r>
              <a:rPr lang="sv-SE" dirty="0" err="1">
                <a:solidFill>
                  <a:schemeClr val="tx1"/>
                </a:solidFill>
              </a:rPr>
              <a:t>ev</a:t>
            </a:r>
            <a:r>
              <a:rPr lang="sv-SE" dirty="0">
                <a:solidFill>
                  <a:schemeClr val="tx1"/>
                </a:solidFill>
              </a:rPr>
              <a:t> allergi eller specialkost till ledare på lapp efter mötet. </a:t>
            </a:r>
          </a:p>
          <a:p>
            <a:pPr marL="285750" indent="-285750">
              <a:buFont typeface="Wingdings" panose="05000000000000000000" pitchFamily="2" charset="2"/>
              <a:buChar char="q"/>
            </a:pPr>
            <a:r>
              <a:rPr lang="sv-SE" dirty="0" err="1">
                <a:solidFill>
                  <a:schemeClr val="tx1"/>
                </a:solidFill>
              </a:rPr>
              <a:t>Mellis</a:t>
            </a:r>
            <a:r>
              <a:rPr lang="sv-SE" dirty="0">
                <a:solidFill>
                  <a:schemeClr val="tx1"/>
                </a:solidFill>
              </a:rPr>
              <a:t> löser vi på plats med hjälp av föräldrar på plats – vem kan hjälpa till? </a:t>
            </a:r>
          </a:p>
          <a:p>
            <a:pPr marL="285750" indent="-285750">
              <a:buFont typeface="Wingdings" panose="05000000000000000000" pitchFamily="2" charset="2"/>
              <a:buChar char="q"/>
            </a:pPr>
            <a:r>
              <a:rPr lang="sv-SE" dirty="0">
                <a:solidFill>
                  <a:schemeClr val="tx1"/>
                </a:solidFill>
              </a:rPr>
              <a:t>Utcheckning söndag 29/9, senast </a:t>
            </a:r>
            <a:r>
              <a:rPr lang="sv-SE" dirty="0" err="1">
                <a:solidFill>
                  <a:schemeClr val="tx1"/>
                </a:solidFill>
              </a:rPr>
              <a:t>kl</a:t>
            </a:r>
            <a:r>
              <a:rPr lang="sv-SE" dirty="0">
                <a:solidFill>
                  <a:schemeClr val="tx1"/>
                </a:solidFill>
              </a:rPr>
              <a:t> 12:00</a:t>
            </a:r>
          </a:p>
          <a:p>
            <a:pPr marL="285750" indent="-285750">
              <a:buFont typeface="Wingdings" panose="05000000000000000000" pitchFamily="2" charset="2"/>
              <a:buChar char="q"/>
            </a:pPr>
            <a:r>
              <a:rPr lang="sv-SE" dirty="0">
                <a:solidFill>
                  <a:schemeClr val="tx1"/>
                </a:solidFill>
              </a:rPr>
              <a:t>Förslag på aktivitet mellan matcherna/kvällarna?</a:t>
            </a: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420895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3" y="0"/>
            <a:ext cx="8534401" cy="1218997"/>
          </a:xfrm>
        </p:spPr>
        <p:txBody>
          <a:bodyPr/>
          <a:lstStyle/>
          <a:p>
            <a:r>
              <a:rPr lang="sv-SE" dirty="0"/>
              <a:t>Transport/logistik</a:t>
            </a:r>
          </a:p>
        </p:txBody>
      </p:sp>
      <p:sp>
        <p:nvSpPr>
          <p:cNvPr id="3" name="Platshållare för text 2"/>
          <p:cNvSpPr>
            <a:spLocks noGrp="1"/>
          </p:cNvSpPr>
          <p:nvPr>
            <p:ph type="body" idx="1"/>
          </p:nvPr>
        </p:nvSpPr>
        <p:spPr>
          <a:xfrm>
            <a:off x="684214" y="1569719"/>
            <a:ext cx="8534400" cy="4823129"/>
          </a:xfrm>
        </p:spPr>
        <p:txBody>
          <a:bodyPr/>
          <a:lstStyle/>
          <a:p>
            <a:pPr marL="285750" indent="-285750">
              <a:buFont typeface="Wingdings" panose="05000000000000000000" pitchFamily="2" charset="2"/>
              <a:buChar char="q"/>
            </a:pPr>
            <a:r>
              <a:rPr lang="sv-SE" dirty="0">
                <a:solidFill>
                  <a:schemeClr val="tx1"/>
                </a:solidFill>
              </a:rPr>
              <a:t>Samling Willys parkering för gemensam transport till Sandviken fredag 27/9 </a:t>
            </a:r>
            <a:r>
              <a:rPr lang="sv-SE" dirty="0" err="1">
                <a:solidFill>
                  <a:schemeClr val="tx1"/>
                </a:solidFill>
              </a:rPr>
              <a:t>kl</a:t>
            </a:r>
            <a:r>
              <a:rPr lang="sv-SE" dirty="0">
                <a:solidFill>
                  <a:schemeClr val="tx1"/>
                </a:solidFill>
              </a:rPr>
              <a:t> 13:00-14:00 (???)</a:t>
            </a:r>
          </a:p>
          <a:p>
            <a:pPr marL="285750" indent="-285750">
              <a:buFont typeface="Wingdings" panose="05000000000000000000" pitchFamily="2" charset="2"/>
              <a:buChar char="q"/>
            </a:pPr>
            <a:endParaRPr lang="sv-SE" dirty="0">
              <a:solidFill>
                <a:schemeClr val="tx1"/>
              </a:solidFill>
            </a:endParaRPr>
          </a:p>
          <a:p>
            <a:pPr marL="285750" indent="-285750">
              <a:buFont typeface="Wingdings" panose="05000000000000000000" pitchFamily="2" charset="2"/>
              <a:buChar char="q"/>
            </a:pPr>
            <a:r>
              <a:rPr lang="sv-SE" dirty="0">
                <a:solidFill>
                  <a:schemeClr val="tx1"/>
                </a:solidFill>
              </a:rPr>
              <a:t>Vilka föräldrar kan köra till/hämta i Sandviken? Detta för att veta vilka som är på plats om vi behöver hjälp med att hämta/lämna barn eller ordna någon aktivitet.</a:t>
            </a:r>
          </a:p>
          <a:p>
            <a:pPr marL="285750" indent="-285750">
              <a:buFont typeface="Wingdings" panose="05000000000000000000" pitchFamily="2" charset="2"/>
              <a:buChar char="q"/>
            </a:pPr>
            <a:endParaRPr lang="sv-SE" dirty="0">
              <a:solidFill>
                <a:schemeClr val="tx1"/>
              </a:solidFill>
            </a:endParaRPr>
          </a:p>
          <a:p>
            <a:pPr marL="285750" indent="-285750">
              <a:buFont typeface="Wingdings" panose="05000000000000000000" pitchFamily="2" charset="2"/>
              <a:buChar char="q"/>
            </a:pPr>
            <a:r>
              <a:rPr lang="sv-SE" dirty="0">
                <a:solidFill>
                  <a:schemeClr val="tx1"/>
                </a:solidFill>
              </a:rPr>
              <a:t>Vilka föräldrar kommer att komma ner på matcher alt finnas på plats i Sandviken?</a:t>
            </a:r>
          </a:p>
        </p:txBody>
      </p:sp>
    </p:spTree>
    <p:extLst>
      <p:ext uri="{BB962C8B-B14F-4D97-AF65-F5344CB8AC3E}">
        <p14:creationId xmlns:p14="http://schemas.microsoft.com/office/powerpoint/2010/main" val="239317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3" y="0"/>
            <a:ext cx="8534401" cy="1218997"/>
          </a:xfrm>
        </p:spPr>
        <p:txBody>
          <a:bodyPr/>
          <a:lstStyle/>
          <a:p>
            <a:r>
              <a:rPr lang="sv-SE" dirty="0"/>
              <a:t>packlista</a:t>
            </a:r>
          </a:p>
        </p:txBody>
      </p:sp>
      <p:sp>
        <p:nvSpPr>
          <p:cNvPr id="3" name="Platshållare för text 2"/>
          <p:cNvSpPr>
            <a:spLocks noGrp="1"/>
          </p:cNvSpPr>
          <p:nvPr>
            <p:ph type="body" idx="1"/>
          </p:nvPr>
        </p:nvSpPr>
        <p:spPr>
          <a:xfrm>
            <a:off x="684213" y="1292883"/>
            <a:ext cx="8865303" cy="5165036"/>
          </a:xfrm>
        </p:spPr>
        <p:txBody>
          <a:bodyPr>
            <a:normAutofit fontScale="92500" lnSpcReduction="10000"/>
          </a:bodyPr>
          <a:lstStyle/>
          <a:p>
            <a:pPr marL="285750" indent="-285750">
              <a:buFont typeface="Wingdings" panose="05000000000000000000" pitchFamily="2" charset="2"/>
              <a:buChar char="ü"/>
            </a:pPr>
            <a:r>
              <a:rPr lang="sv-SE" dirty="0">
                <a:solidFill>
                  <a:schemeClr val="tx1"/>
                </a:solidFill>
              </a:rPr>
              <a:t>Luftmadrass eller liknande – </a:t>
            </a:r>
            <a:r>
              <a:rPr lang="sv-SE" u="sng" dirty="0">
                <a:solidFill>
                  <a:schemeClr val="tx1"/>
                </a:solidFill>
              </a:rPr>
              <a:t>max 80 cm bred!</a:t>
            </a:r>
            <a:r>
              <a:rPr lang="sv-SE" dirty="0">
                <a:solidFill>
                  <a:schemeClr val="tx1"/>
                </a:solidFill>
              </a:rPr>
              <a:t> </a:t>
            </a:r>
          </a:p>
          <a:p>
            <a:pPr marL="285750" indent="-285750">
              <a:buFont typeface="Wingdings" panose="05000000000000000000" pitchFamily="2" charset="2"/>
              <a:buChar char="ü"/>
            </a:pPr>
            <a:r>
              <a:rPr lang="sv-SE" dirty="0">
                <a:solidFill>
                  <a:schemeClr val="tx1"/>
                </a:solidFill>
              </a:rPr>
              <a:t>Sovsäck/Täcke/kudde/sängkläder</a:t>
            </a:r>
          </a:p>
          <a:p>
            <a:pPr marL="285750" indent="-285750">
              <a:buFont typeface="Wingdings" panose="05000000000000000000" pitchFamily="2" charset="2"/>
              <a:buChar char="ü"/>
            </a:pPr>
            <a:r>
              <a:rPr lang="sv-SE" dirty="0">
                <a:solidFill>
                  <a:schemeClr val="tx1"/>
                </a:solidFill>
              </a:rPr>
              <a:t>Kais Mora kläder (träningsoverall, shorts/T-shirt, strumpor för de som har)</a:t>
            </a:r>
          </a:p>
          <a:p>
            <a:pPr marL="285750" indent="-285750">
              <a:buFont typeface="Wingdings" panose="05000000000000000000" pitchFamily="2" charset="2"/>
              <a:buChar char="ü"/>
            </a:pPr>
            <a:r>
              <a:rPr lang="sv-SE" dirty="0">
                <a:solidFill>
                  <a:schemeClr val="tx1"/>
                </a:solidFill>
              </a:rPr>
              <a:t>Matchtröja (svart - spelare, röd – tränare) </a:t>
            </a:r>
          </a:p>
          <a:p>
            <a:pPr marL="285750" indent="-285750">
              <a:buFont typeface="Wingdings" panose="05000000000000000000" pitchFamily="2" charset="2"/>
              <a:buChar char="ü"/>
            </a:pPr>
            <a:r>
              <a:rPr lang="sv-SE" dirty="0">
                <a:solidFill>
                  <a:schemeClr val="tx1"/>
                </a:solidFill>
              </a:rPr>
              <a:t>Inom- och utomhusskor</a:t>
            </a:r>
          </a:p>
          <a:p>
            <a:pPr marL="285750" indent="-285750">
              <a:buFont typeface="Wingdings" panose="05000000000000000000" pitchFamily="2" charset="2"/>
              <a:buChar char="ü"/>
            </a:pPr>
            <a:r>
              <a:rPr lang="sv-SE" dirty="0">
                <a:solidFill>
                  <a:schemeClr val="tx1"/>
                </a:solidFill>
              </a:rPr>
              <a:t>Vattenflaska, märkt</a:t>
            </a:r>
          </a:p>
          <a:p>
            <a:pPr marL="285750" indent="-285750">
              <a:buFont typeface="Wingdings" panose="05000000000000000000" pitchFamily="2" charset="2"/>
              <a:buChar char="ü"/>
            </a:pPr>
            <a:r>
              <a:rPr lang="sv-SE" dirty="0">
                <a:solidFill>
                  <a:schemeClr val="tx1"/>
                </a:solidFill>
              </a:rPr>
              <a:t>Regnkläder </a:t>
            </a:r>
          </a:p>
          <a:p>
            <a:pPr marL="285750" indent="-285750">
              <a:buFont typeface="Wingdings" panose="05000000000000000000" pitchFamily="2" charset="2"/>
              <a:buChar char="ü"/>
            </a:pPr>
            <a:r>
              <a:rPr lang="sv-SE" dirty="0">
                <a:solidFill>
                  <a:schemeClr val="tx1"/>
                </a:solidFill>
              </a:rPr>
              <a:t>5 </a:t>
            </a:r>
            <a:r>
              <a:rPr lang="sv-SE" dirty="0" err="1">
                <a:solidFill>
                  <a:schemeClr val="tx1"/>
                </a:solidFill>
              </a:rPr>
              <a:t>st</a:t>
            </a:r>
            <a:r>
              <a:rPr lang="sv-SE" dirty="0">
                <a:solidFill>
                  <a:schemeClr val="tx1"/>
                </a:solidFill>
              </a:rPr>
              <a:t> klädnypor</a:t>
            </a:r>
          </a:p>
          <a:p>
            <a:pPr marL="285750" indent="-285750">
              <a:buFont typeface="Wingdings" panose="05000000000000000000" pitchFamily="2" charset="2"/>
              <a:buChar char="ü"/>
            </a:pPr>
            <a:r>
              <a:rPr lang="sv-SE" dirty="0">
                <a:solidFill>
                  <a:schemeClr val="tx1"/>
                </a:solidFill>
              </a:rPr>
              <a:t>Ombyten för 3 dagar</a:t>
            </a:r>
          </a:p>
          <a:p>
            <a:pPr marL="285750" indent="-285750">
              <a:buFont typeface="Wingdings" panose="05000000000000000000" pitchFamily="2" charset="2"/>
              <a:buChar char="ü"/>
            </a:pPr>
            <a:r>
              <a:rPr lang="sv-SE" dirty="0">
                <a:solidFill>
                  <a:schemeClr val="tx1"/>
                </a:solidFill>
              </a:rPr>
              <a:t>Badkläder?</a:t>
            </a:r>
          </a:p>
          <a:p>
            <a:pPr marL="285750" indent="-285750">
              <a:buFont typeface="Wingdings" panose="05000000000000000000" pitchFamily="2" charset="2"/>
              <a:buChar char="ü"/>
            </a:pPr>
            <a:r>
              <a:rPr lang="sv-SE" dirty="0">
                <a:solidFill>
                  <a:schemeClr val="tx1"/>
                </a:solidFill>
              </a:rPr>
              <a:t>Hygienprodukter</a:t>
            </a:r>
          </a:p>
          <a:p>
            <a:pPr marL="285750" indent="-285750">
              <a:buFont typeface="Wingdings" panose="05000000000000000000" pitchFamily="2" charset="2"/>
              <a:buChar char="ü"/>
            </a:pPr>
            <a:r>
              <a:rPr lang="sv-SE" dirty="0">
                <a:solidFill>
                  <a:schemeClr val="tx1"/>
                </a:solidFill>
              </a:rPr>
              <a:t>Handduk</a:t>
            </a:r>
          </a:p>
          <a:p>
            <a:pPr marL="285750" indent="-285750">
              <a:buFont typeface="Wingdings" panose="05000000000000000000" pitchFamily="2" charset="2"/>
              <a:buChar char="ü"/>
            </a:pPr>
            <a:r>
              <a:rPr lang="sv-SE" dirty="0">
                <a:solidFill>
                  <a:schemeClr val="tx1"/>
                </a:solidFill>
              </a:rPr>
              <a:t>Frisbee att spela frisbeegolf med</a:t>
            </a:r>
          </a:p>
          <a:p>
            <a:pPr marL="285750" indent="-285750">
              <a:buFont typeface="Wingdings" panose="05000000000000000000" pitchFamily="2" charset="2"/>
              <a:buChar char="ü"/>
            </a:pPr>
            <a:r>
              <a:rPr lang="sv-SE" dirty="0" err="1">
                <a:solidFill>
                  <a:schemeClr val="tx1"/>
                </a:solidFill>
              </a:rPr>
              <a:t>Mellisprodukter</a:t>
            </a:r>
            <a:r>
              <a:rPr lang="sv-SE" dirty="0">
                <a:solidFill>
                  <a:schemeClr val="tx1"/>
                </a:solidFill>
              </a:rPr>
              <a:t> typ energibar om barnet har någon favorit</a:t>
            </a:r>
          </a:p>
          <a:p>
            <a:pPr marL="285750" indent="-285750">
              <a:buFont typeface="Wingdings" panose="05000000000000000000" pitchFamily="2" charset="2"/>
              <a:buChar char="ü"/>
            </a:pPr>
            <a:endParaRPr lang="sv-SE" dirty="0">
              <a:solidFill>
                <a:schemeClr val="tx1"/>
              </a:solidFill>
            </a:endParaRPr>
          </a:p>
          <a:p>
            <a:pPr marL="285750" indent="-285750">
              <a:buFont typeface="Wingdings" panose="05000000000000000000" pitchFamily="2" charset="2"/>
              <a:buChar char="ü"/>
            </a:pPr>
            <a:endParaRPr lang="sv-SE" dirty="0">
              <a:solidFill>
                <a:schemeClr val="tx1"/>
              </a:solidFill>
            </a:endParaRPr>
          </a:p>
          <a:p>
            <a:pPr marL="285750" indent="-285750">
              <a:buFont typeface="Wingdings" panose="05000000000000000000" pitchFamily="2" charset="2"/>
              <a:buChar char="ü"/>
            </a:pPr>
            <a:endParaRPr lang="sv-SE" dirty="0">
              <a:solidFill>
                <a:schemeClr val="tx1"/>
              </a:solidFill>
            </a:endParaRPr>
          </a:p>
        </p:txBody>
      </p:sp>
    </p:spTree>
    <p:extLst>
      <p:ext uri="{BB962C8B-B14F-4D97-AF65-F5344CB8AC3E}">
        <p14:creationId xmlns:p14="http://schemas.microsoft.com/office/powerpoint/2010/main" val="337596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3" y="0"/>
            <a:ext cx="8534401" cy="1218997"/>
          </a:xfrm>
        </p:spPr>
        <p:txBody>
          <a:bodyPr/>
          <a:lstStyle/>
          <a:p>
            <a:r>
              <a:rPr lang="sv-SE" dirty="0"/>
              <a:t>Schema inför cupen</a:t>
            </a:r>
          </a:p>
        </p:txBody>
      </p:sp>
      <p:sp>
        <p:nvSpPr>
          <p:cNvPr id="3" name="Platshållare för text 2"/>
          <p:cNvSpPr>
            <a:spLocks noGrp="1"/>
          </p:cNvSpPr>
          <p:nvPr>
            <p:ph type="body" idx="1"/>
          </p:nvPr>
        </p:nvSpPr>
        <p:spPr>
          <a:xfrm>
            <a:off x="684214" y="1569719"/>
            <a:ext cx="8534400" cy="4823129"/>
          </a:xfrm>
        </p:spPr>
        <p:txBody>
          <a:bodyPr/>
          <a:lstStyle/>
          <a:p>
            <a:pPr marL="285750" indent="-285750">
              <a:buFont typeface="Wingdings" panose="05000000000000000000" pitchFamily="2" charset="2"/>
              <a:buChar char="q"/>
            </a:pPr>
            <a:r>
              <a:rPr lang="sv-SE" dirty="0">
                <a:solidFill>
                  <a:schemeClr val="tx1"/>
                </a:solidFill>
              </a:rPr>
              <a:t>Spelschema publiceras 7-10 dagar innan turneringens start</a:t>
            </a:r>
          </a:p>
          <a:p>
            <a:pPr marL="285750" indent="-285750">
              <a:buFont typeface="Wingdings" panose="05000000000000000000" pitchFamily="2" charset="2"/>
              <a:buChar char="q"/>
            </a:pPr>
            <a:endParaRPr lang="sv-SE" dirty="0">
              <a:solidFill>
                <a:schemeClr val="tx1"/>
              </a:solidFill>
            </a:endParaRPr>
          </a:p>
          <a:p>
            <a:pPr marL="285750" indent="-285750">
              <a:buFont typeface="Wingdings" panose="05000000000000000000" pitchFamily="2" charset="2"/>
              <a:buChar char="q"/>
            </a:pPr>
            <a:r>
              <a:rPr lang="sv-SE" dirty="0">
                <a:solidFill>
                  <a:schemeClr val="tx1"/>
                </a:solidFill>
              </a:rPr>
              <a:t>Aktiviteter mellan matcherna</a:t>
            </a:r>
          </a:p>
          <a:p>
            <a:pPr marL="742950" lvl="1" indent="-285750">
              <a:buFont typeface="Wingdings" panose="05000000000000000000" pitchFamily="2" charset="2"/>
              <a:buChar char="Ø"/>
            </a:pPr>
            <a:r>
              <a:rPr lang="sv-SE" dirty="0">
                <a:solidFill>
                  <a:schemeClr val="tx1"/>
                </a:solidFill>
              </a:rPr>
              <a:t>Beroende på väder: bad på badhus i Sandviken, kubb eller liknande, </a:t>
            </a:r>
            <a:r>
              <a:rPr lang="sv-SE" dirty="0" err="1">
                <a:solidFill>
                  <a:schemeClr val="tx1"/>
                </a:solidFill>
              </a:rPr>
              <a:t>discgolf</a:t>
            </a:r>
            <a:r>
              <a:rPr lang="sv-SE" dirty="0">
                <a:solidFill>
                  <a:schemeClr val="tx1"/>
                </a:solidFill>
              </a:rPr>
              <a:t>, minigolf mm</a:t>
            </a:r>
          </a:p>
          <a:p>
            <a:pPr marL="742950" lvl="1" indent="-285750">
              <a:buFont typeface="Wingdings" panose="05000000000000000000" pitchFamily="2" charset="2"/>
              <a:buChar char="Ø"/>
            </a:pPr>
            <a:endParaRPr lang="sv-SE" dirty="0">
              <a:solidFill>
                <a:schemeClr val="tx1"/>
              </a:solidFill>
            </a:endParaRPr>
          </a:p>
          <a:p>
            <a:pPr marL="285750" indent="-285750">
              <a:buFont typeface="Wingdings" panose="05000000000000000000" pitchFamily="2" charset="2"/>
              <a:buChar char="q"/>
            </a:pPr>
            <a:r>
              <a:rPr lang="sv-SE" dirty="0">
                <a:solidFill>
                  <a:schemeClr val="tx1"/>
                </a:solidFill>
              </a:rPr>
              <a:t>Definitivt schema skickas ut veckan innan turneringen</a:t>
            </a:r>
          </a:p>
        </p:txBody>
      </p:sp>
    </p:spTree>
    <p:extLst>
      <p:ext uri="{BB962C8B-B14F-4D97-AF65-F5344CB8AC3E}">
        <p14:creationId xmlns:p14="http://schemas.microsoft.com/office/powerpoint/2010/main" val="199246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4700" y="485029"/>
            <a:ext cx="8534401" cy="1218997"/>
          </a:xfrm>
        </p:spPr>
        <p:txBody>
          <a:bodyPr/>
          <a:lstStyle/>
          <a:p>
            <a:r>
              <a:rPr lang="sv-SE" dirty="0"/>
              <a:t>Viktig information till/från föräldrar</a:t>
            </a:r>
          </a:p>
        </p:txBody>
      </p:sp>
      <p:sp>
        <p:nvSpPr>
          <p:cNvPr id="3" name="Platshållare för text 2"/>
          <p:cNvSpPr>
            <a:spLocks noGrp="1"/>
          </p:cNvSpPr>
          <p:nvPr>
            <p:ph type="body" idx="1"/>
          </p:nvPr>
        </p:nvSpPr>
        <p:spPr>
          <a:xfrm>
            <a:off x="684214" y="1704026"/>
            <a:ext cx="8534400" cy="4823129"/>
          </a:xfrm>
        </p:spPr>
        <p:txBody>
          <a:bodyPr/>
          <a:lstStyle/>
          <a:p>
            <a:pPr marL="285750" indent="-285750">
              <a:buFont typeface="Wingdings" panose="05000000000000000000" pitchFamily="2" charset="2"/>
              <a:buChar char="q"/>
            </a:pPr>
            <a:r>
              <a:rPr lang="sv-SE" dirty="0">
                <a:solidFill>
                  <a:schemeClr val="tx1"/>
                </a:solidFill>
              </a:rPr>
              <a:t>Allergier eller viktig sjukdomsinformation?</a:t>
            </a:r>
          </a:p>
          <a:p>
            <a:pPr marL="742950" lvl="1" indent="-285750">
              <a:buFont typeface="Wingdings" panose="05000000000000000000" pitchFamily="2" charset="2"/>
              <a:buChar char="Ø"/>
            </a:pPr>
            <a:r>
              <a:rPr lang="sv-SE" dirty="0">
                <a:solidFill>
                  <a:schemeClr val="tx1"/>
                </a:solidFill>
              </a:rPr>
              <a:t>Fyll i på en lapp på möte alternativt kontakta Torsten</a:t>
            </a:r>
          </a:p>
          <a:p>
            <a:endParaRPr lang="sv-SE" dirty="0">
              <a:solidFill>
                <a:schemeClr val="tx1"/>
              </a:solidFill>
            </a:endParaRPr>
          </a:p>
          <a:p>
            <a:pPr marL="285750" indent="-285750">
              <a:buFont typeface="Wingdings" panose="05000000000000000000" pitchFamily="2" charset="2"/>
              <a:buChar char="q"/>
            </a:pPr>
            <a:r>
              <a:rPr lang="sv-SE" dirty="0">
                <a:solidFill>
                  <a:schemeClr val="tx1"/>
                </a:solidFill>
              </a:rPr>
              <a:t>Kontaktuppgifter till föräldrar</a:t>
            </a:r>
          </a:p>
          <a:p>
            <a:pPr marL="742950" lvl="1" indent="-285750">
              <a:buFont typeface="Wingdings" panose="05000000000000000000" pitchFamily="2" charset="2"/>
              <a:buChar char="Ø"/>
            </a:pPr>
            <a:r>
              <a:rPr lang="sv-SE" dirty="0">
                <a:solidFill>
                  <a:schemeClr val="tx1"/>
                </a:solidFill>
              </a:rPr>
              <a:t>Kolla upp uppgifterna i Laget.se under </a:t>
            </a:r>
            <a:r>
              <a:rPr lang="sv-SE" i="1" dirty="0">
                <a:solidFill>
                  <a:schemeClr val="tx1"/>
                </a:solidFill>
              </a:rPr>
              <a:t>Min profil, Mina uppgifter, Kontaktuppgifter -</a:t>
            </a:r>
            <a:r>
              <a:rPr lang="sv-SE" dirty="0">
                <a:solidFill>
                  <a:schemeClr val="tx1"/>
                </a:solidFill>
              </a:rPr>
              <a:t> stämmer allting? Alternativ kontakta Torsten</a:t>
            </a:r>
          </a:p>
          <a:p>
            <a:endParaRPr lang="sv-SE" dirty="0">
              <a:solidFill>
                <a:schemeClr val="tx1"/>
              </a:solidFill>
            </a:endParaRPr>
          </a:p>
          <a:p>
            <a:pPr marL="285750" indent="-285750">
              <a:buFont typeface="Wingdings" panose="05000000000000000000" pitchFamily="2" charset="2"/>
              <a:buChar char="q"/>
            </a:pPr>
            <a:r>
              <a:rPr lang="sv-SE" dirty="0">
                <a:solidFill>
                  <a:schemeClr val="tx1"/>
                </a:solidFill>
              </a:rPr>
              <a:t>Annat viktigt att veta? Kontakta någon av oss ledare:</a:t>
            </a:r>
          </a:p>
          <a:p>
            <a:pPr marL="285750" indent="-285750">
              <a:buFont typeface="Wingdings" panose="05000000000000000000" pitchFamily="2" charset="2"/>
              <a:buChar char="Ø"/>
            </a:pPr>
            <a:r>
              <a:rPr lang="sv-SE" dirty="0">
                <a:solidFill>
                  <a:schemeClr val="tx1"/>
                </a:solidFill>
              </a:rPr>
              <a:t>Pernilla Olsson, 070 – 607 61 14</a:t>
            </a:r>
          </a:p>
          <a:p>
            <a:pPr marL="285750" indent="-285750">
              <a:buFont typeface="Wingdings" panose="05000000000000000000" pitchFamily="2" charset="2"/>
              <a:buChar char="Ø"/>
            </a:pPr>
            <a:r>
              <a:rPr lang="sv-SE" dirty="0">
                <a:solidFill>
                  <a:schemeClr val="tx1"/>
                </a:solidFill>
              </a:rPr>
              <a:t>Björn Fredriksson, 073 – 749 44 06</a:t>
            </a:r>
          </a:p>
          <a:p>
            <a:pPr marL="285750" indent="-285750">
              <a:buFont typeface="Wingdings" panose="05000000000000000000" pitchFamily="2" charset="2"/>
              <a:buChar char="Ø"/>
            </a:pPr>
            <a:r>
              <a:rPr lang="sv-SE" dirty="0">
                <a:solidFill>
                  <a:schemeClr val="tx1"/>
                </a:solidFill>
              </a:rPr>
              <a:t>Torsten Engel, 070 – 655 04 89</a:t>
            </a:r>
          </a:p>
        </p:txBody>
      </p:sp>
    </p:spTree>
    <p:extLst>
      <p:ext uri="{BB962C8B-B14F-4D97-AF65-F5344CB8AC3E}">
        <p14:creationId xmlns:p14="http://schemas.microsoft.com/office/powerpoint/2010/main" val="1437986461"/>
      </p:ext>
    </p:extLst>
  </p:cSld>
  <p:clrMapOvr>
    <a:masterClrMapping/>
  </p:clrMapOvr>
</p:sld>
</file>

<file path=ppt/theme/theme1.xml><?xml version="1.0" encoding="utf-8"?>
<a:theme xmlns:a="http://schemas.openxmlformats.org/drawingml/2006/main" name="Sektor">
  <a:themeElements>
    <a:clrScheme name="Sek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k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k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410</TotalTime>
  <Words>618</Words>
  <Application>Microsoft Office PowerPoint</Application>
  <PresentationFormat>Bredbild</PresentationFormat>
  <Paragraphs>83</Paragraphs>
  <Slides>13</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Century Gothic</vt:lpstr>
      <vt:lpstr>Wingdings</vt:lpstr>
      <vt:lpstr>Wingdings 3</vt:lpstr>
      <vt:lpstr>Sektor</vt:lpstr>
      <vt:lpstr>PowerPoint-presentation</vt:lpstr>
      <vt:lpstr>Agenda</vt:lpstr>
      <vt:lpstr>Göransson cup 2024</vt:lpstr>
      <vt:lpstr>Allmän information kring cupen</vt:lpstr>
      <vt:lpstr>Allmän information</vt:lpstr>
      <vt:lpstr>Transport/logistik</vt:lpstr>
      <vt:lpstr>packlista</vt:lpstr>
      <vt:lpstr>Schema inför cupen</vt:lpstr>
      <vt:lpstr>Viktig information till/från föräldrar</vt:lpstr>
      <vt:lpstr>Säsong 2024/2025</vt:lpstr>
      <vt:lpstr>PowerPoint-presentation</vt:lpstr>
      <vt:lpstr>PowerPoint-presentation</vt:lpstr>
      <vt:lpstr>Ansvarsområde</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Dalecarlia cup 2024</dc:title>
  <dc:creator>Berglund Karin L /Operation Anestesi IVA Mora /Mora</dc:creator>
  <cp:lastModifiedBy>Torsten Engel</cp:lastModifiedBy>
  <cp:revision>30</cp:revision>
  <dcterms:created xsi:type="dcterms:W3CDTF">2024-05-30T17:35:49Z</dcterms:created>
  <dcterms:modified xsi:type="dcterms:W3CDTF">2024-09-10T12:29:57Z</dcterms:modified>
</cp:coreProperties>
</file>