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8" r:id="rId1"/>
    <p:sldMasterId id="2147483692" r:id="rId2"/>
    <p:sldMasterId id="2147483704" r:id="rId3"/>
    <p:sldMasterId id="2147483714" r:id="rId4"/>
  </p:sldMasterIdLst>
  <p:notesMasterIdLst>
    <p:notesMasterId r:id="rId55"/>
  </p:notesMasterIdLst>
  <p:handoutMasterIdLst>
    <p:handoutMasterId r:id="rId56"/>
  </p:handoutMasterIdLst>
  <p:sldIdLst>
    <p:sldId id="365" r:id="rId5"/>
    <p:sldId id="394" r:id="rId6"/>
    <p:sldId id="395" r:id="rId7"/>
    <p:sldId id="362" r:id="rId8"/>
    <p:sldId id="308" r:id="rId9"/>
    <p:sldId id="310" r:id="rId10"/>
    <p:sldId id="396" r:id="rId11"/>
    <p:sldId id="402" r:id="rId12"/>
    <p:sldId id="403" r:id="rId13"/>
    <p:sldId id="404" r:id="rId14"/>
    <p:sldId id="405" r:id="rId15"/>
    <p:sldId id="406" r:id="rId16"/>
    <p:sldId id="277" r:id="rId17"/>
    <p:sldId id="331" r:id="rId18"/>
    <p:sldId id="397" r:id="rId19"/>
    <p:sldId id="312" r:id="rId20"/>
    <p:sldId id="336" r:id="rId21"/>
    <p:sldId id="337" r:id="rId22"/>
    <p:sldId id="390" r:id="rId23"/>
    <p:sldId id="313" r:id="rId24"/>
    <p:sldId id="338" r:id="rId25"/>
    <p:sldId id="339" r:id="rId26"/>
    <p:sldId id="412" r:id="rId27"/>
    <p:sldId id="340" r:id="rId28"/>
    <p:sldId id="398" r:id="rId29"/>
    <p:sldId id="316" r:id="rId30"/>
    <p:sldId id="341" r:id="rId31"/>
    <p:sldId id="342" r:id="rId32"/>
    <p:sldId id="343" r:id="rId33"/>
    <p:sldId id="371" r:id="rId34"/>
    <p:sldId id="399" r:id="rId35"/>
    <p:sldId id="317" r:id="rId36"/>
    <p:sldId id="346" r:id="rId37"/>
    <p:sldId id="347" r:id="rId38"/>
    <p:sldId id="293" r:id="rId39"/>
    <p:sldId id="297" r:id="rId40"/>
    <p:sldId id="294" r:id="rId41"/>
    <p:sldId id="400" r:id="rId42"/>
    <p:sldId id="350" r:id="rId43"/>
    <p:sldId id="352" r:id="rId44"/>
    <p:sldId id="351" r:id="rId45"/>
    <p:sldId id="401" r:id="rId46"/>
    <p:sldId id="408" r:id="rId47"/>
    <p:sldId id="407" r:id="rId48"/>
    <p:sldId id="330" r:id="rId49"/>
    <p:sldId id="329" r:id="rId50"/>
    <p:sldId id="409" r:id="rId51"/>
    <p:sldId id="413" r:id="rId52"/>
    <p:sldId id="410" r:id="rId53"/>
    <p:sldId id="411" r:id="rId5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llsidorna enligt skiss" id="{0332FA32-E790-4CD3-86B6-B248B4EADE8B}">
          <p14:sldIdLst>
            <p14:sldId id="365"/>
            <p14:sldId id="394"/>
            <p14:sldId id="395"/>
            <p14:sldId id="362"/>
            <p14:sldId id="308"/>
            <p14:sldId id="310"/>
            <p14:sldId id="396"/>
            <p14:sldId id="402"/>
            <p14:sldId id="403"/>
            <p14:sldId id="404"/>
            <p14:sldId id="405"/>
            <p14:sldId id="406"/>
            <p14:sldId id="277"/>
            <p14:sldId id="331"/>
            <p14:sldId id="397"/>
            <p14:sldId id="312"/>
            <p14:sldId id="336"/>
            <p14:sldId id="337"/>
            <p14:sldId id="390"/>
            <p14:sldId id="313"/>
            <p14:sldId id="338"/>
            <p14:sldId id="339"/>
            <p14:sldId id="412"/>
            <p14:sldId id="340"/>
            <p14:sldId id="398"/>
            <p14:sldId id="316"/>
            <p14:sldId id="341"/>
            <p14:sldId id="342"/>
            <p14:sldId id="343"/>
            <p14:sldId id="371"/>
            <p14:sldId id="399"/>
            <p14:sldId id="317"/>
            <p14:sldId id="346"/>
            <p14:sldId id="347"/>
            <p14:sldId id="293"/>
            <p14:sldId id="297"/>
            <p14:sldId id="294"/>
            <p14:sldId id="400"/>
            <p14:sldId id="350"/>
            <p14:sldId id="352"/>
            <p14:sldId id="351"/>
            <p14:sldId id="401"/>
            <p14:sldId id="408"/>
            <p14:sldId id="407"/>
            <p14:sldId id="330"/>
            <p14:sldId id="329"/>
            <p14:sldId id="409"/>
            <p14:sldId id="413"/>
            <p14:sldId id="410"/>
            <p14:sldId id="41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69" d="100"/>
          <a:sy n="69" d="100"/>
        </p:scale>
        <p:origin x="654" y="66"/>
      </p:cViewPr>
      <p:guideLst>
        <p:guide orient="horz" pos="2160"/>
        <p:guide pos="3840"/>
      </p:guideLst>
    </p:cSldViewPr>
  </p:slideViewPr>
  <p:notesTextViewPr>
    <p:cViewPr>
      <p:scale>
        <a:sx n="1" d="1"/>
        <a:sy n="1" d="1"/>
      </p:scale>
      <p:origin x="0" y="0"/>
    </p:cViewPr>
  </p:notesTextViewPr>
  <p:notesViewPr>
    <p:cSldViewPr snapToGrid="0" showGuides="1">
      <p:cViewPr varScale="1">
        <p:scale>
          <a:sx n="96" d="100"/>
          <a:sy n="96" d="100"/>
        </p:scale>
        <p:origin x="155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6CA3076-48EE-4D90-AF72-0859E7386B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4DEDADE7-8D5C-4DC7-8AD9-B8924514CA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D683B1-67FE-4DAF-A90D-2AD2A1A21812}" type="datetimeFigureOut">
              <a:rPr lang="sv-SE" smtClean="0"/>
              <a:t>2018-10-17</a:t>
            </a:fld>
            <a:endParaRPr lang="sv-SE"/>
          </a:p>
        </p:txBody>
      </p:sp>
      <p:sp>
        <p:nvSpPr>
          <p:cNvPr id="4" name="Platshållare för sidfot 3">
            <a:extLst>
              <a:ext uri="{FF2B5EF4-FFF2-40B4-BE49-F238E27FC236}">
                <a16:creationId xmlns:a16="http://schemas.microsoft.com/office/drawing/2014/main" id="{B296765D-F510-4463-BC2E-07C0A8CF4C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D012A4D3-E527-4A19-9C99-D983D64A73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7ED39F-3EDD-490E-A12A-A5BE458A8540}" type="slidenum">
              <a:rPr lang="sv-SE" smtClean="0"/>
              <a:t>‹#›</a:t>
            </a:fld>
            <a:endParaRPr lang="sv-SE"/>
          </a:p>
        </p:txBody>
      </p:sp>
    </p:spTree>
    <p:extLst>
      <p:ext uri="{BB962C8B-B14F-4D97-AF65-F5344CB8AC3E}">
        <p14:creationId xmlns:p14="http://schemas.microsoft.com/office/powerpoint/2010/main" val="4292104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2018-10-17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presenterar vi alla våra spelformsutbildningar.</a:t>
            </a:r>
          </a:p>
          <a:p>
            <a:r>
              <a:rPr lang="sv-SE" dirty="0"/>
              <a:t>Varje spelformsutbildning beräknas ta 2-3h beroende på antalet deltagare samt om man har praktik eller inte (filmer istället)</a:t>
            </a:r>
          </a:p>
        </p:txBody>
      </p:sp>
      <p:sp>
        <p:nvSpPr>
          <p:cNvPr id="4" name="Platshållare för bildnummer 3"/>
          <p:cNvSpPr>
            <a:spLocks noGrp="1"/>
          </p:cNvSpPr>
          <p:nvPr>
            <p:ph type="sldNum" sz="quarter" idx="10"/>
          </p:nvPr>
        </p:nvSpPr>
        <p:spPr/>
        <p:txBody>
          <a:bodyPr/>
          <a:lstStyle/>
          <a:p>
            <a:fld id="{D0B863A3-F6DA-432C-A68C-0B1EB56ED58E}" type="slidenum">
              <a:rPr lang="sv-SE" smtClean="0">
                <a:solidFill>
                  <a:prstClr val="black"/>
                </a:solidFill>
              </a:rPr>
              <a:pPr/>
              <a:t>0</a:t>
            </a:fld>
            <a:endParaRPr lang="sv-SE">
              <a:solidFill>
                <a:prstClr val="black"/>
              </a:solidFill>
            </a:endParaRPr>
          </a:p>
        </p:txBody>
      </p:sp>
    </p:spTree>
    <p:extLst>
      <p:ext uri="{BB962C8B-B14F-4D97-AF65-F5344CB8AC3E}">
        <p14:creationId xmlns:p14="http://schemas.microsoft.com/office/powerpoint/2010/main" val="180752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Redovisa beslutet som gäller för spelformerna</a:t>
            </a:r>
          </a:p>
        </p:txBody>
      </p:sp>
      <p:sp>
        <p:nvSpPr>
          <p:cNvPr id="4" name="Platshållare för bildnummer 3"/>
          <p:cNvSpPr>
            <a:spLocks noGrp="1"/>
          </p:cNvSpPr>
          <p:nvPr>
            <p:ph type="sldNum" sz="quarter" idx="10"/>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416334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Redovisa beslutet som gäller för spelformerna</a:t>
            </a:r>
          </a:p>
        </p:txBody>
      </p:sp>
      <p:sp>
        <p:nvSpPr>
          <p:cNvPr id="4" name="Platshållare för bildnummer 3"/>
          <p:cNvSpPr>
            <a:spLocks noGrp="1"/>
          </p:cNvSpPr>
          <p:nvPr>
            <p:ph type="sldNum" sz="quarter" idx="10"/>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4163344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Förklara att Fotbollens spela, lek och lär (FSLL) ligger som grund för all verksamhet. </a:t>
            </a:r>
          </a:p>
          <a:p>
            <a:r>
              <a:rPr lang="sv-SE" sz="1200" kern="1200" dirty="0">
                <a:solidFill>
                  <a:schemeClr val="tx1"/>
                </a:solidFill>
                <a:effectLst/>
                <a:latin typeface="+mn-lt"/>
                <a:ea typeface="+mn-ea"/>
                <a:cs typeface="+mn-cs"/>
              </a:rPr>
              <a:t>Utifrån innehållet i FSLL har SvFF kom fram till en spelarutbildningsplan och nationella spelformer.</a:t>
            </a:r>
          </a:p>
          <a:p>
            <a:r>
              <a:rPr lang="sv-SE" sz="1200" kern="1200" dirty="0">
                <a:solidFill>
                  <a:schemeClr val="tx1"/>
                </a:solidFill>
                <a:effectLst/>
                <a:latin typeface="+mn-lt"/>
                <a:ea typeface="+mn-ea"/>
                <a:cs typeface="+mn-cs"/>
              </a:rPr>
              <a:t>Utifrån innehållet i FSLL, spelarutbildningsplanen och spelformerna har SvFF skapat tränarutbildningar. Deltagare på tränarutbildningarna fördjupar sig i hur man praktiskt jobbar med spelarna i fotbollsverksamheten. </a:t>
            </a:r>
          </a:p>
        </p:txBody>
      </p:sp>
      <p:sp>
        <p:nvSpPr>
          <p:cNvPr id="4" name="Platshållare för bildnummer 3"/>
          <p:cNvSpPr>
            <a:spLocks noGrp="1"/>
          </p:cNvSpPr>
          <p:nvPr>
            <p:ph type="sldNum" sz="quarter" idx="10"/>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42131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Förklara att Svenska Fotbollförbundets Spelarutbildningsplan är skapad utifrån vad dagens (och framtidens) spelare ska klara av som seniorspelare.</a:t>
            </a:r>
          </a:p>
          <a:p>
            <a:r>
              <a:rPr lang="sv-SE" dirty="0"/>
              <a:t>Planen är sedan byggd neråt i åldrarna/nivåerna.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Förklara att distriktsförbunden gör serieindelningar </a:t>
            </a:r>
            <a:r>
              <a:rPr lang="sv-SE" sz="1200" kern="1200" dirty="0" err="1">
                <a:solidFill>
                  <a:schemeClr val="tx1"/>
                </a:solidFill>
                <a:effectLst/>
                <a:latin typeface="+mn-lt"/>
                <a:ea typeface="+mn-ea"/>
                <a:cs typeface="+mn-cs"/>
              </a:rPr>
              <a:t>etc</a:t>
            </a:r>
            <a:r>
              <a:rPr lang="sv-SE" sz="1200" kern="1200" dirty="0">
                <a:solidFill>
                  <a:schemeClr val="tx1"/>
                </a:solidFill>
                <a:effectLst/>
                <a:latin typeface="+mn-lt"/>
                <a:ea typeface="+mn-ea"/>
                <a:cs typeface="+mn-cs"/>
              </a:rPr>
              <a:t> och att föreningarna själva bestämmer matchtider mm. </a:t>
            </a:r>
          </a:p>
          <a:p>
            <a:r>
              <a:rPr lang="sv-SE" sz="1200" kern="1200" dirty="0">
                <a:solidFill>
                  <a:schemeClr val="tx1"/>
                </a:solidFill>
                <a:effectLst/>
                <a:latin typeface="+mn-lt"/>
                <a:ea typeface="+mn-ea"/>
                <a:cs typeface="+mn-cs"/>
              </a:rPr>
              <a:t>Visa hur spelformerna succesivt stegras till 11 mot 11 spelet.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3717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presenterar vi alla våra spelformsutbildningar.</a:t>
            </a:r>
          </a:p>
          <a:p>
            <a:r>
              <a:rPr lang="sv-SE" dirty="0"/>
              <a:t>Varje spelformsutbildning beräknas ta 2-3h beroende på antalet deltagare samt om man har praktik eller inte (filmer istället)</a:t>
            </a:r>
          </a:p>
        </p:txBody>
      </p:sp>
      <p:sp>
        <p:nvSpPr>
          <p:cNvPr id="4" name="Platshållare för bildnummer 3"/>
          <p:cNvSpPr>
            <a:spLocks noGrp="1"/>
          </p:cNvSpPr>
          <p:nvPr>
            <p:ph type="sldNum" sz="quarter" idx="10"/>
          </p:nvPr>
        </p:nvSpPr>
        <p:spPr/>
        <p:txBody>
          <a:bodyPr/>
          <a:lstStyle/>
          <a:p>
            <a:fld id="{D0B863A3-F6DA-432C-A68C-0B1EB56ED58E}" type="slidenum">
              <a:rPr lang="sv-SE" smtClean="0">
                <a:solidFill>
                  <a:prstClr val="black"/>
                </a:solidFill>
              </a:rPr>
              <a:pPr/>
              <a:t>14</a:t>
            </a:fld>
            <a:endParaRPr lang="sv-SE">
              <a:solidFill>
                <a:prstClr val="black"/>
              </a:solidFill>
            </a:endParaRPr>
          </a:p>
        </p:txBody>
      </p:sp>
    </p:spTree>
    <p:extLst>
      <p:ext uri="{BB962C8B-B14F-4D97-AF65-F5344CB8AC3E}">
        <p14:creationId xmlns:p14="http://schemas.microsoft.com/office/powerpoint/2010/main" val="1807523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Hälsa deltagarna välkomna och presentera dig själv.</a:t>
            </a:r>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solidFill>
                  <a:prstClr val="black"/>
                </a:solidFill>
              </a:rPr>
              <a:pPr/>
              <a:t>15</a:t>
            </a:fld>
            <a:endParaRPr lang="sv-SE">
              <a:solidFill>
                <a:prstClr val="black"/>
              </a:solidFill>
            </a:endParaRPr>
          </a:p>
        </p:txBody>
      </p:sp>
    </p:spTree>
    <p:extLst>
      <p:ext uri="{BB962C8B-B14F-4D97-AF65-F5344CB8AC3E}">
        <p14:creationId xmlns:p14="http://schemas.microsoft.com/office/powerpoint/2010/main" val="4237997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Låt deltagarna reflektera över förutsättningarna i storgrupp. Visa förklaringarna varför.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kern="1200" dirty="0">
                <a:solidFill>
                  <a:schemeClr val="tx1"/>
                </a:solidFill>
                <a:effectLst/>
                <a:latin typeface="+mn-lt"/>
                <a:ea typeface="+mn-ea"/>
                <a:cs typeface="+mn-cs"/>
              </a:rPr>
              <a:t>Ytterligare argument finns i dokumentet: Förtydligande och argument – spelregler.</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896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Låt deltagarna reflektera över förutsättningarna och reglerna. I storgrupp eller i smågrupper, 2 minuter, lyft i storgrupp. Visa förklaringarna varför.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Syftet är att båda lagen ska få träna på både anfalls- och försvarsspel. Resultatet är en indikation på hur matchbilden ser ut.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Det är ledarnas ansvar att hålla koll på vad det står.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Det är frivilligt för laget som ligger under att ta in en extra spelare – en del tycker att det blir rörigt.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Spela med en extra spelare tills matchen är lika.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kern="1200" dirty="0">
                <a:solidFill>
                  <a:schemeClr val="tx1"/>
                </a:solidFill>
                <a:effectLst/>
                <a:latin typeface="+mn-lt"/>
                <a:ea typeface="+mn-ea"/>
                <a:cs typeface="+mn-cs"/>
              </a:rPr>
              <a:t>Ytterligare argument finns i dokumentet: Förtydligande och argument – spelregler.</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5096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Hälsa deltagarna välkomna och presentera dig själv.</a:t>
            </a:r>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solidFill>
                  <a:prstClr val="black"/>
                </a:solidFill>
              </a:rPr>
              <a:pPr/>
              <a:t>19</a:t>
            </a:fld>
            <a:endParaRPr lang="sv-SE">
              <a:solidFill>
                <a:prstClr val="black"/>
              </a:solidFill>
            </a:endParaRPr>
          </a:p>
        </p:txBody>
      </p:sp>
    </p:spTree>
    <p:extLst>
      <p:ext uri="{BB962C8B-B14F-4D97-AF65-F5344CB8AC3E}">
        <p14:creationId xmlns:p14="http://schemas.microsoft.com/office/powerpoint/2010/main" val="1460333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Skissen visar vad barnen är mottagliga för på nivån. Förklara att SvFF:s spelarutbildningsplan endast är ett förslag på vad som en sådan kan innehålla. Andra kan ha andra </a:t>
            </a:r>
            <a:r>
              <a:rPr lang="sv-SE" sz="1200" kern="1200" dirty="0" err="1">
                <a:solidFill>
                  <a:schemeClr val="tx1"/>
                </a:solidFill>
                <a:effectLst/>
                <a:latin typeface="+mn-lt"/>
                <a:ea typeface="+mn-ea"/>
                <a:cs typeface="+mn-cs"/>
              </a:rPr>
              <a:t>ideér</a:t>
            </a:r>
            <a:r>
              <a:rPr lang="sv-SE" sz="1200" kern="1200" dirty="0">
                <a:solidFill>
                  <a:schemeClr val="tx1"/>
                </a:solidFill>
                <a:effectLst/>
                <a:latin typeface="+mn-lt"/>
                <a:ea typeface="+mn-ea"/>
                <a:cs typeface="+mn-cs"/>
              </a:rPr>
              <a:t>, det viktiga är att föreningen har en spelarutbildningsplan. Berätta att SvFF har tagit fram lämpliga träningsplaneringar med dessa färdigheter – föräldrar behöver inte komma på egna övningar.</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847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Låt deltagarna komma med några förslag.</a:t>
            </a:r>
          </a:p>
        </p:txBody>
      </p:sp>
      <p:sp>
        <p:nvSpPr>
          <p:cNvPr id="4" name="Platshållare för bildnummer 3"/>
          <p:cNvSpPr>
            <a:spLocks noGrp="1"/>
          </p:cNvSpPr>
          <p:nvPr>
            <p:ph type="sldNum" sz="quarter" idx="10"/>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2013055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0" kern="1200" dirty="0">
                <a:solidFill>
                  <a:schemeClr val="tx1"/>
                </a:solidFill>
                <a:effectLst/>
                <a:latin typeface="+mn-lt"/>
                <a:ea typeface="+mn-ea"/>
                <a:cs typeface="+mn-cs"/>
              </a:rPr>
              <a:t>Låt deltagarna reflektera över förutsättningarna och reglerna. I storgrupp eller i smågrupper, 2 minuter, lyft i storgrupp.</a:t>
            </a:r>
          </a:p>
          <a:p>
            <a:r>
              <a:rPr lang="sv-SE" sz="1200" i="0" kern="1200" dirty="0">
                <a:solidFill>
                  <a:schemeClr val="tx1"/>
                </a:solidFill>
                <a:effectLst/>
                <a:latin typeface="+mn-lt"/>
                <a:ea typeface="+mn-ea"/>
                <a:cs typeface="+mn-cs"/>
              </a:rPr>
              <a:t>Visa förklaringarna varför.</a:t>
            </a:r>
            <a:br>
              <a:rPr lang="sv-SE" sz="1200" i="0" kern="1200" dirty="0">
                <a:solidFill>
                  <a:schemeClr val="tx1"/>
                </a:solidFill>
                <a:effectLst/>
                <a:latin typeface="+mn-lt"/>
                <a:ea typeface="+mn-ea"/>
                <a:cs typeface="+mn-cs"/>
              </a:rPr>
            </a:br>
            <a:r>
              <a:rPr lang="de-DE" sz="1200" b="1" i="1" kern="1200" dirty="0" err="1">
                <a:solidFill>
                  <a:schemeClr val="tx1"/>
                </a:solidFill>
                <a:effectLst/>
                <a:latin typeface="+mn-lt"/>
                <a:ea typeface="+mn-ea"/>
                <a:cs typeface="+mn-cs"/>
              </a:rPr>
              <a:t>Ytterligare</a:t>
            </a:r>
            <a:r>
              <a:rPr lang="de-DE" sz="1200" b="1" i="1" kern="1200" dirty="0">
                <a:solidFill>
                  <a:schemeClr val="tx1"/>
                </a:solidFill>
                <a:effectLst/>
                <a:latin typeface="+mn-lt"/>
                <a:ea typeface="+mn-ea"/>
                <a:cs typeface="+mn-cs"/>
              </a:rPr>
              <a:t> </a:t>
            </a:r>
            <a:r>
              <a:rPr lang="de-DE" sz="1200" b="1" i="1" kern="1200" dirty="0" err="1">
                <a:solidFill>
                  <a:schemeClr val="tx1"/>
                </a:solidFill>
                <a:effectLst/>
                <a:latin typeface="+mn-lt"/>
                <a:ea typeface="+mn-ea"/>
                <a:cs typeface="+mn-cs"/>
              </a:rPr>
              <a:t>argument</a:t>
            </a:r>
            <a:r>
              <a:rPr lang="de-DE" sz="1200" b="1" i="1" kern="1200" dirty="0">
                <a:solidFill>
                  <a:schemeClr val="tx1"/>
                </a:solidFill>
                <a:effectLst/>
                <a:latin typeface="+mn-lt"/>
                <a:ea typeface="+mn-ea"/>
                <a:cs typeface="+mn-cs"/>
              </a:rPr>
              <a:t> </a:t>
            </a:r>
            <a:r>
              <a:rPr lang="de-DE" sz="1200" b="1" i="1" kern="1200" dirty="0" err="1">
                <a:solidFill>
                  <a:schemeClr val="tx1"/>
                </a:solidFill>
                <a:effectLst/>
                <a:latin typeface="+mn-lt"/>
                <a:ea typeface="+mn-ea"/>
                <a:cs typeface="+mn-cs"/>
              </a:rPr>
              <a:t>finns</a:t>
            </a:r>
            <a:r>
              <a:rPr lang="de-DE" sz="1200" b="1" i="1" kern="1200" dirty="0">
                <a:solidFill>
                  <a:schemeClr val="tx1"/>
                </a:solidFill>
                <a:effectLst/>
                <a:latin typeface="+mn-lt"/>
                <a:ea typeface="+mn-ea"/>
                <a:cs typeface="+mn-cs"/>
              </a:rPr>
              <a:t> i </a:t>
            </a:r>
            <a:r>
              <a:rPr lang="de-DE" sz="1200" b="1" i="1" kern="1200" dirty="0" err="1">
                <a:solidFill>
                  <a:schemeClr val="tx1"/>
                </a:solidFill>
                <a:effectLst/>
                <a:latin typeface="+mn-lt"/>
                <a:ea typeface="+mn-ea"/>
                <a:cs typeface="+mn-cs"/>
              </a:rPr>
              <a:t>dokumentet</a:t>
            </a:r>
            <a:r>
              <a:rPr lang="de-DE" sz="1200" b="1" i="1" kern="1200" dirty="0">
                <a:solidFill>
                  <a:schemeClr val="tx1"/>
                </a:solidFill>
                <a:effectLst/>
                <a:latin typeface="+mn-lt"/>
                <a:ea typeface="+mn-ea"/>
                <a:cs typeface="+mn-cs"/>
              </a:rPr>
              <a:t>: </a:t>
            </a:r>
            <a:r>
              <a:rPr lang="de-DE" sz="1200" b="1" i="1" kern="1200" dirty="0" err="1">
                <a:solidFill>
                  <a:schemeClr val="tx1"/>
                </a:solidFill>
                <a:effectLst/>
                <a:latin typeface="+mn-lt"/>
                <a:ea typeface="+mn-ea"/>
                <a:cs typeface="+mn-cs"/>
              </a:rPr>
              <a:t>Förtydligande</a:t>
            </a:r>
            <a:r>
              <a:rPr lang="de-DE" sz="1200" b="1" i="1" kern="1200" dirty="0">
                <a:solidFill>
                  <a:schemeClr val="tx1"/>
                </a:solidFill>
                <a:effectLst/>
                <a:latin typeface="+mn-lt"/>
                <a:ea typeface="+mn-ea"/>
                <a:cs typeface="+mn-cs"/>
              </a:rPr>
              <a:t> och </a:t>
            </a:r>
            <a:r>
              <a:rPr lang="de-DE" sz="1200" b="1" i="1" kern="1200" dirty="0" err="1">
                <a:solidFill>
                  <a:schemeClr val="tx1"/>
                </a:solidFill>
                <a:effectLst/>
                <a:latin typeface="+mn-lt"/>
                <a:ea typeface="+mn-ea"/>
                <a:cs typeface="+mn-cs"/>
              </a:rPr>
              <a:t>argument</a:t>
            </a:r>
            <a:r>
              <a:rPr lang="de-DE" sz="1200" b="1" i="1" kern="1200" dirty="0">
                <a:solidFill>
                  <a:schemeClr val="tx1"/>
                </a:solidFill>
                <a:effectLst/>
                <a:latin typeface="+mn-lt"/>
                <a:ea typeface="+mn-ea"/>
                <a:cs typeface="+mn-cs"/>
              </a:rPr>
              <a:t> – </a:t>
            </a:r>
            <a:r>
              <a:rPr lang="de-DE" sz="1200" b="1" i="1" kern="1200" dirty="0" err="1">
                <a:solidFill>
                  <a:schemeClr val="tx1"/>
                </a:solidFill>
                <a:effectLst/>
                <a:latin typeface="+mn-lt"/>
                <a:ea typeface="+mn-ea"/>
                <a:cs typeface="+mn-cs"/>
              </a:rPr>
              <a:t>spelregler</a:t>
            </a:r>
            <a:r>
              <a:rPr lang="de-DE" sz="1200" b="1" i="1" kern="1200" dirty="0">
                <a:solidFill>
                  <a:schemeClr val="tx1"/>
                </a:solidFill>
                <a:effectLst/>
                <a:latin typeface="+mn-lt"/>
                <a:ea typeface="+mn-ea"/>
                <a:cs typeface="+mn-cs"/>
              </a:rPr>
              <a:t>.</a:t>
            </a:r>
            <a:endParaRPr lang="sv-SE" sz="120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981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0" kern="1200" dirty="0">
                <a:solidFill>
                  <a:schemeClr val="tx1"/>
                </a:solidFill>
                <a:effectLst/>
                <a:latin typeface="+mn-lt"/>
                <a:ea typeface="+mn-ea"/>
                <a:cs typeface="+mn-cs"/>
              </a:rPr>
              <a:t>Låt deltagarna reflektera över förutsättningarna och reglerna. I storgrupp eller i smågrupper, 2 minuter, lyft i storgrupp.</a:t>
            </a:r>
          </a:p>
          <a:p>
            <a:r>
              <a:rPr lang="sv-SE" sz="1200" i="0" kern="1200" dirty="0">
                <a:solidFill>
                  <a:schemeClr val="tx1"/>
                </a:solidFill>
                <a:effectLst/>
                <a:latin typeface="+mn-lt"/>
                <a:ea typeface="+mn-ea"/>
                <a:cs typeface="+mn-cs"/>
              </a:rPr>
              <a:t>Visa förklaringarna varför.</a:t>
            </a:r>
            <a:br>
              <a:rPr lang="sv-SE" sz="1200" i="0" kern="1200" dirty="0">
                <a:solidFill>
                  <a:schemeClr val="tx1"/>
                </a:solidFill>
                <a:effectLst/>
                <a:latin typeface="+mn-lt"/>
                <a:ea typeface="+mn-ea"/>
                <a:cs typeface="+mn-cs"/>
              </a:rPr>
            </a:br>
            <a:r>
              <a:rPr lang="de-DE" sz="1200" b="1" i="1" kern="1200" dirty="0" err="1">
                <a:solidFill>
                  <a:schemeClr val="tx1"/>
                </a:solidFill>
                <a:effectLst/>
                <a:latin typeface="+mn-lt"/>
                <a:ea typeface="+mn-ea"/>
                <a:cs typeface="+mn-cs"/>
              </a:rPr>
              <a:t>Ytterligare</a:t>
            </a:r>
            <a:r>
              <a:rPr lang="de-DE" sz="1200" b="1" i="1" kern="1200" dirty="0">
                <a:solidFill>
                  <a:schemeClr val="tx1"/>
                </a:solidFill>
                <a:effectLst/>
                <a:latin typeface="+mn-lt"/>
                <a:ea typeface="+mn-ea"/>
                <a:cs typeface="+mn-cs"/>
              </a:rPr>
              <a:t> </a:t>
            </a:r>
            <a:r>
              <a:rPr lang="de-DE" sz="1200" b="1" i="1" kern="1200" dirty="0" err="1">
                <a:solidFill>
                  <a:schemeClr val="tx1"/>
                </a:solidFill>
                <a:effectLst/>
                <a:latin typeface="+mn-lt"/>
                <a:ea typeface="+mn-ea"/>
                <a:cs typeface="+mn-cs"/>
              </a:rPr>
              <a:t>argument</a:t>
            </a:r>
            <a:r>
              <a:rPr lang="de-DE" sz="1200" b="1" i="1" kern="1200" dirty="0">
                <a:solidFill>
                  <a:schemeClr val="tx1"/>
                </a:solidFill>
                <a:effectLst/>
                <a:latin typeface="+mn-lt"/>
                <a:ea typeface="+mn-ea"/>
                <a:cs typeface="+mn-cs"/>
              </a:rPr>
              <a:t> </a:t>
            </a:r>
            <a:r>
              <a:rPr lang="de-DE" sz="1200" b="1" i="1" kern="1200" dirty="0" err="1">
                <a:solidFill>
                  <a:schemeClr val="tx1"/>
                </a:solidFill>
                <a:effectLst/>
                <a:latin typeface="+mn-lt"/>
                <a:ea typeface="+mn-ea"/>
                <a:cs typeface="+mn-cs"/>
              </a:rPr>
              <a:t>finns</a:t>
            </a:r>
            <a:r>
              <a:rPr lang="de-DE" sz="1200" b="1" i="1" kern="1200" dirty="0">
                <a:solidFill>
                  <a:schemeClr val="tx1"/>
                </a:solidFill>
                <a:effectLst/>
                <a:latin typeface="+mn-lt"/>
                <a:ea typeface="+mn-ea"/>
                <a:cs typeface="+mn-cs"/>
              </a:rPr>
              <a:t> i </a:t>
            </a:r>
            <a:r>
              <a:rPr lang="de-DE" sz="1200" b="1" i="1" kern="1200" dirty="0" err="1">
                <a:solidFill>
                  <a:schemeClr val="tx1"/>
                </a:solidFill>
                <a:effectLst/>
                <a:latin typeface="+mn-lt"/>
                <a:ea typeface="+mn-ea"/>
                <a:cs typeface="+mn-cs"/>
              </a:rPr>
              <a:t>dokumentet</a:t>
            </a:r>
            <a:r>
              <a:rPr lang="de-DE" sz="1200" b="1" i="1" kern="1200" dirty="0">
                <a:solidFill>
                  <a:schemeClr val="tx1"/>
                </a:solidFill>
                <a:effectLst/>
                <a:latin typeface="+mn-lt"/>
                <a:ea typeface="+mn-ea"/>
                <a:cs typeface="+mn-cs"/>
              </a:rPr>
              <a:t>: </a:t>
            </a:r>
            <a:r>
              <a:rPr lang="de-DE" sz="1200" b="1" i="1" kern="1200" dirty="0" err="1">
                <a:solidFill>
                  <a:schemeClr val="tx1"/>
                </a:solidFill>
                <a:effectLst/>
                <a:latin typeface="+mn-lt"/>
                <a:ea typeface="+mn-ea"/>
                <a:cs typeface="+mn-cs"/>
              </a:rPr>
              <a:t>Förtydligande</a:t>
            </a:r>
            <a:r>
              <a:rPr lang="de-DE" sz="1200" b="1" i="1" kern="1200" dirty="0">
                <a:solidFill>
                  <a:schemeClr val="tx1"/>
                </a:solidFill>
                <a:effectLst/>
                <a:latin typeface="+mn-lt"/>
                <a:ea typeface="+mn-ea"/>
                <a:cs typeface="+mn-cs"/>
              </a:rPr>
              <a:t> och </a:t>
            </a:r>
            <a:r>
              <a:rPr lang="de-DE" sz="1200" b="1" i="1" kern="1200" dirty="0" err="1">
                <a:solidFill>
                  <a:schemeClr val="tx1"/>
                </a:solidFill>
                <a:effectLst/>
                <a:latin typeface="+mn-lt"/>
                <a:ea typeface="+mn-ea"/>
                <a:cs typeface="+mn-cs"/>
              </a:rPr>
              <a:t>argument</a:t>
            </a:r>
            <a:r>
              <a:rPr lang="de-DE" sz="1200" b="1" i="1" kern="1200" dirty="0">
                <a:solidFill>
                  <a:schemeClr val="tx1"/>
                </a:solidFill>
                <a:effectLst/>
                <a:latin typeface="+mn-lt"/>
                <a:ea typeface="+mn-ea"/>
                <a:cs typeface="+mn-cs"/>
              </a:rPr>
              <a:t> – </a:t>
            </a:r>
            <a:r>
              <a:rPr lang="de-DE" sz="1200" b="1" i="1" kern="1200" dirty="0" err="1">
                <a:solidFill>
                  <a:schemeClr val="tx1"/>
                </a:solidFill>
                <a:effectLst/>
                <a:latin typeface="+mn-lt"/>
                <a:ea typeface="+mn-ea"/>
                <a:cs typeface="+mn-cs"/>
              </a:rPr>
              <a:t>spelregler</a:t>
            </a:r>
            <a:r>
              <a:rPr lang="de-DE" sz="1200" b="1" i="1" kern="1200" dirty="0">
                <a:solidFill>
                  <a:schemeClr val="tx1"/>
                </a:solidFill>
                <a:effectLst/>
                <a:latin typeface="+mn-lt"/>
                <a:ea typeface="+mn-ea"/>
                <a:cs typeface="+mn-cs"/>
              </a:rPr>
              <a:t>.</a:t>
            </a:r>
            <a:endParaRPr lang="sv-SE"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4-målsregeln: Syftet är att båda lagen ska få träna på både anfalls- och försvarsspel. Resultatet är en indikation på hur matchbilden ser ut.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Det är ledarnas ansvar att hålla koll på vad det står.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Det är frivilligt för laget som ligger under att ta in en extra spelare – en del tycker att det blir rörigt.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Spela med en extra spelare tills matchen är lika.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kern="1200" dirty="0">
                <a:solidFill>
                  <a:schemeClr val="tx1"/>
                </a:solidFill>
                <a:effectLst/>
                <a:latin typeface="+mn-lt"/>
                <a:ea typeface="+mn-ea"/>
                <a:cs typeface="+mn-cs"/>
              </a:rPr>
              <a:t>Ytterligare argument finns i dokumentet: Förtydligande och argument – spelregler.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1003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Hälsa deltagarna välkomna och presentera dig själv.</a:t>
            </a:r>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solidFill>
                  <a:prstClr val="black"/>
                </a:solidFill>
              </a:rPr>
              <a:pPr/>
              <a:t>25</a:t>
            </a:fld>
            <a:endParaRPr lang="sv-SE">
              <a:solidFill>
                <a:prstClr val="black"/>
              </a:solidFill>
            </a:endParaRPr>
          </a:p>
        </p:txBody>
      </p:sp>
    </p:spTree>
    <p:extLst>
      <p:ext uri="{BB962C8B-B14F-4D97-AF65-F5344CB8AC3E}">
        <p14:creationId xmlns:p14="http://schemas.microsoft.com/office/powerpoint/2010/main" val="830036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Skissen visar vad </a:t>
            </a:r>
            <a:r>
              <a:rPr lang="de-DE" sz="1200" kern="1200" dirty="0" err="1">
                <a:solidFill>
                  <a:schemeClr val="tx1"/>
                </a:solidFill>
                <a:effectLst/>
                <a:latin typeface="+mn-lt"/>
                <a:ea typeface="+mn-ea"/>
                <a:cs typeface="+mn-cs"/>
              </a:rPr>
              <a:t>spelarna</a:t>
            </a:r>
            <a:r>
              <a:rPr lang="sv-SE" sz="1200" kern="1200" dirty="0">
                <a:solidFill>
                  <a:schemeClr val="tx1"/>
                </a:solidFill>
                <a:effectLst/>
                <a:latin typeface="+mn-lt"/>
                <a:ea typeface="+mn-ea"/>
                <a:cs typeface="+mn-cs"/>
              </a:rPr>
              <a:t> är mottagliga för på nivån. Förklara att SvFF:s spelarutbildningsplan endast är ett förslag på vad som en sådan kan innehålla. Andra kan ha andra </a:t>
            </a:r>
            <a:r>
              <a:rPr lang="sv-SE" sz="1200" kern="1200" dirty="0" err="1">
                <a:solidFill>
                  <a:schemeClr val="tx1"/>
                </a:solidFill>
                <a:effectLst/>
                <a:latin typeface="+mn-lt"/>
                <a:ea typeface="+mn-ea"/>
                <a:cs typeface="+mn-cs"/>
              </a:rPr>
              <a:t>ideér</a:t>
            </a:r>
            <a:r>
              <a:rPr lang="sv-SE" sz="1200" kern="1200" dirty="0">
                <a:solidFill>
                  <a:schemeClr val="tx1"/>
                </a:solidFill>
                <a:effectLst/>
                <a:latin typeface="+mn-lt"/>
                <a:ea typeface="+mn-ea"/>
                <a:cs typeface="+mn-cs"/>
              </a:rPr>
              <a:t>, det viktiga är att föreningen har en spelarutbildningsplan. Berätta att SvFF har tagit fram lämpliga träningsplaneringar med dessa färdigheter – föräldrar behöver inte komma på egna övningar.</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2412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0" kern="1200" dirty="0">
                <a:solidFill>
                  <a:schemeClr val="tx1"/>
                </a:solidFill>
                <a:effectLst/>
                <a:latin typeface="+mn-lt"/>
                <a:ea typeface="+mn-ea"/>
                <a:cs typeface="+mn-cs"/>
              </a:rPr>
              <a:t>Låt deltagarna reflektera över förutsättningarna och reglerna. I storgrupp eller i smågrupper, 2 minuter, lyft i storgrupp.</a:t>
            </a:r>
          </a:p>
          <a:p>
            <a:r>
              <a:rPr lang="sv-SE" sz="1200" i="0" kern="1200" dirty="0">
                <a:solidFill>
                  <a:schemeClr val="tx1"/>
                </a:solidFill>
                <a:effectLst/>
                <a:latin typeface="+mn-lt"/>
                <a:ea typeface="+mn-ea"/>
                <a:cs typeface="+mn-cs"/>
              </a:rPr>
              <a:t>Visa förklaringarna varför.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kern="1200" dirty="0">
                <a:solidFill>
                  <a:schemeClr val="tx1"/>
                </a:solidFill>
                <a:effectLst/>
                <a:latin typeface="+mn-lt"/>
                <a:ea typeface="+mn-ea"/>
                <a:cs typeface="+mn-cs"/>
              </a:rPr>
              <a:t>Ytterligare argument finns i dokumentet: Förtydligande och argument – spelregler.</a:t>
            </a:r>
          </a:p>
          <a:p>
            <a:endParaRPr lang="sv-SE" sz="120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7768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0" kern="1200" dirty="0">
                <a:solidFill>
                  <a:schemeClr val="tx1"/>
                </a:solidFill>
                <a:effectLst/>
                <a:latin typeface="+mn-lt"/>
                <a:ea typeface="+mn-ea"/>
                <a:cs typeface="+mn-cs"/>
              </a:rPr>
              <a:t>Låt deltagarna reflektera över förutsättningarna och reglerna. I storgrupp eller i smågrupper, 2 minuter, lyft i storgrupp.</a:t>
            </a:r>
          </a:p>
          <a:p>
            <a:r>
              <a:rPr lang="sv-SE" sz="1200" i="0" kern="1200" dirty="0">
                <a:solidFill>
                  <a:schemeClr val="tx1"/>
                </a:solidFill>
                <a:effectLst/>
                <a:latin typeface="+mn-lt"/>
                <a:ea typeface="+mn-ea"/>
                <a:cs typeface="+mn-cs"/>
              </a:rPr>
              <a:t>Visa förklaringarna varför.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Syftet är att båda lagen ska få träna på både anfalls- och försvarsspel. Resultatet är en indikation på hur matchbilden ser ut.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Det är ledarnas ansvar att hålla koll på vad det står.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Det är frivilligt för laget som ligger under att ta in en extra spelare – en del tycker att det blir rörigt.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Spela med en extra spelare tills matchen är lika.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kern="1200" dirty="0">
                <a:solidFill>
                  <a:schemeClr val="tx1"/>
                </a:solidFill>
                <a:effectLst/>
                <a:latin typeface="+mn-lt"/>
                <a:ea typeface="+mn-ea"/>
                <a:cs typeface="+mn-cs"/>
              </a:rPr>
              <a:t>Ytterligare argument finns i dokumentet: Förtydligande och argument – spelregler.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1565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Hälsa deltagarna välkomna och presentera dig själv.</a:t>
            </a:r>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solidFill>
                  <a:prstClr val="black"/>
                </a:solidFill>
              </a:rPr>
              <a:pPr/>
              <a:t>31</a:t>
            </a:fld>
            <a:endParaRPr lang="sv-SE">
              <a:solidFill>
                <a:prstClr val="black"/>
              </a:solidFill>
            </a:endParaRPr>
          </a:p>
        </p:txBody>
      </p:sp>
    </p:spTree>
    <p:extLst>
      <p:ext uri="{BB962C8B-B14F-4D97-AF65-F5344CB8AC3E}">
        <p14:creationId xmlns:p14="http://schemas.microsoft.com/office/powerpoint/2010/main" val="518087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Skissen visar vad ungdomarna är mottagliga för på nivån. Förklara att SvFF:s spelarutbildningsplan endast är ett förslag på vad som en sådan kan innehålla. Andra kan ha andra </a:t>
            </a:r>
            <a:r>
              <a:rPr lang="sv-SE" sz="1200" kern="1200" dirty="0" err="1">
                <a:solidFill>
                  <a:schemeClr val="tx1"/>
                </a:solidFill>
                <a:effectLst/>
                <a:latin typeface="+mn-lt"/>
                <a:ea typeface="+mn-ea"/>
                <a:cs typeface="+mn-cs"/>
              </a:rPr>
              <a:t>ideér</a:t>
            </a:r>
            <a:r>
              <a:rPr lang="sv-SE" sz="1200" kern="1200" dirty="0">
                <a:solidFill>
                  <a:schemeClr val="tx1"/>
                </a:solidFill>
                <a:effectLst/>
                <a:latin typeface="+mn-lt"/>
                <a:ea typeface="+mn-ea"/>
                <a:cs typeface="+mn-cs"/>
              </a:rPr>
              <a:t>, det viktiga är att föreningen har en spelarutbildningsplan. Berätta att SvFF har tagit fram lämpliga träningsplaneringar med dessa färdigheter – föräldrar behöver inte komma på egna övningar.</a:t>
            </a:r>
          </a:p>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3544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0" kern="1200" dirty="0">
                <a:solidFill>
                  <a:schemeClr val="tx1"/>
                </a:solidFill>
                <a:effectLst/>
                <a:latin typeface="+mn-lt"/>
                <a:ea typeface="+mn-ea"/>
                <a:cs typeface="+mn-cs"/>
              </a:rPr>
              <a:t>Låt deltagarna reflektera över förutsättningarna och reglerna. I storgrupp eller i smågrupper, 2 minuter, lyft i storgrupp.</a:t>
            </a:r>
          </a:p>
          <a:p>
            <a:r>
              <a:rPr lang="sv-SE" sz="1200" i="0" kern="1200" dirty="0">
                <a:solidFill>
                  <a:schemeClr val="tx1"/>
                </a:solidFill>
                <a:effectLst/>
                <a:latin typeface="+mn-lt"/>
                <a:ea typeface="+mn-ea"/>
                <a:cs typeface="+mn-cs"/>
              </a:rPr>
              <a:t>Visa förklaringarna varför.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kern="1200" dirty="0">
                <a:solidFill>
                  <a:schemeClr val="tx1"/>
                </a:solidFill>
                <a:effectLst/>
                <a:latin typeface="+mn-lt"/>
                <a:ea typeface="+mn-ea"/>
                <a:cs typeface="+mn-cs"/>
              </a:rPr>
              <a:t>Ytterligare argument finns i dokumentet: Förtydligande och argument – spelregler.</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1205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Hälsa deltagarna välkomna och presentera dig själv.</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0441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Låt deltagarna komma med några förslag.</a:t>
            </a:r>
          </a:p>
        </p:txBody>
      </p:sp>
      <p:sp>
        <p:nvSpPr>
          <p:cNvPr id="4" name="Platshållare för bildnummer 3"/>
          <p:cNvSpPr>
            <a:spLocks noGrp="1"/>
          </p:cNvSpPr>
          <p:nvPr>
            <p:ph type="sldNum" sz="quarter" idx="10"/>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2013055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Skissen visar vad ungdomarna är mottagliga för på nivån. Förklara att SvFF:s spelarutbildningsplan endast är ett förslag på vad som en sådan kan innehålla. Andra kan ha andra </a:t>
            </a:r>
            <a:r>
              <a:rPr lang="sv-SE" sz="1200" kern="1200" dirty="0" err="1">
                <a:solidFill>
                  <a:schemeClr val="tx1"/>
                </a:solidFill>
                <a:effectLst/>
                <a:latin typeface="+mn-lt"/>
                <a:ea typeface="+mn-ea"/>
                <a:cs typeface="+mn-cs"/>
              </a:rPr>
              <a:t>ideér</a:t>
            </a:r>
            <a:r>
              <a:rPr lang="sv-SE" sz="1200" kern="1200" dirty="0">
                <a:solidFill>
                  <a:schemeClr val="tx1"/>
                </a:solidFill>
                <a:effectLst/>
                <a:latin typeface="+mn-lt"/>
                <a:ea typeface="+mn-ea"/>
                <a:cs typeface="+mn-cs"/>
              </a:rPr>
              <a:t>, det viktiga är att föreningen har en spelarutbildningsplan. Berätta att SvFF har tagit fram lämpliga träningsplaneringar med dessa färdigheter – föräldrar behöver inte komma på egna övningar.</a:t>
            </a:r>
          </a:p>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107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0" kern="1200" dirty="0">
                <a:solidFill>
                  <a:schemeClr val="tx1"/>
                </a:solidFill>
                <a:effectLst/>
                <a:latin typeface="+mn-lt"/>
                <a:ea typeface="+mn-ea"/>
                <a:cs typeface="+mn-cs"/>
              </a:rPr>
              <a:t>Låt deltagarna reflektera över förutsättningarna och reglerna. I storgrupp eller i smågrupper, 2 minuter, lyft i storgrupp.</a:t>
            </a:r>
          </a:p>
          <a:p>
            <a:r>
              <a:rPr lang="sv-SE" sz="1200" i="0" kern="1200" dirty="0">
                <a:solidFill>
                  <a:schemeClr val="tx1"/>
                </a:solidFill>
                <a:effectLst/>
                <a:latin typeface="+mn-lt"/>
                <a:ea typeface="+mn-ea"/>
                <a:cs typeface="+mn-cs"/>
              </a:rPr>
              <a:t>Visa förklaringarna varför.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kern="1200" dirty="0">
                <a:solidFill>
                  <a:schemeClr val="tx1"/>
                </a:solidFill>
                <a:effectLst/>
                <a:latin typeface="+mn-lt"/>
                <a:ea typeface="+mn-ea"/>
                <a:cs typeface="+mn-cs"/>
              </a:rPr>
              <a:t>Ytterligare argument finns i dokumentet: Förtydligande och argument – spelregler.</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541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Låt deltagarna komma med några förslag.</a:t>
            </a:r>
          </a:p>
        </p:txBody>
      </p:sp>
      <p:sp>
        <p:nvSpPr>
          <p:cNvPr id="4" name="Platshållare för bildnummer 3"/>
          <p:cNvSpPr>
            <a:spLocks noGrp="1"/>
          </p:cNvSpPr>
          <p:nvPr>
            <p:ph type="sldNum" sz="quarter" idx="10"/>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201305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Redovisa beslutet som gäller för spelformerna</a:t>
            </a:r>
          </a:p>
        </p:txBody>
      </p:sp>
      <p:sp>
        <p:nvSpPr>
          <p:cNvPr id="4" name="Platshållare för bildnummer 3"/>
          <p:cNvSpPr>
            <a:spLocks noGrp="1"/>
          </p:cNvSpPr>
          <p:nvPr>
            <p:ph type="sldNum" sz="quarter" idx="10"/>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4163344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Redovisa beslutet som gäller för spelformerna</a:t>
            </a:r>
          </a:p>
        </p:txBody>
      </p:sp>
      <p:sp>
        <p:nvSpPr>
          <p:cNvPr id="4" name="Platshållare för bildnummer 3"/>
          <p:cNvSpPr>
            <a:spLocks noGrp="1"/>
          </p:cNvSpPr>
          <p:nvPr>
            <p:ph type="sldNum" sz="quarter" idx="10"/>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4163344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Redovisa beslutet som gäller för spelformerna</a:t>
            </a:r>
          </a:p>
        </p:txBody>
      </p:sp>
      <p:sp>
        <p:nvSpPr>
          <p:cNvPr id="4" name="Platshållare för bildnummer 3"/>
          <p:cNvSpPr>
            <a:spLocks noGrp="1"/>
          </p:cNvSpPr>
          <p:nvPr>
            <p:ph type="sldNum" sz="quarter" idx="10"/>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4163344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Redovisa beslutet som gäller för spelformerna</a:t>
            </a:r>
          </a:p>
        </p:txBody>
      </p:sp>
      <p:sp>
        <p:nvSpPr>
          <p:cNvPr id="4" name="Platshållare för bildnummer 3"/>
          <p:cNvSpPr>
            <a:spLocks noGrp="1"/>
          </p:cNvSpPr>
          <p:nvPr>
            <p:ph type="sldNum" sz="quarter" idx="10"/>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4163344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Redovisa beslutet som gäller för spelformerna</a:t>
            </a:r>
          </a:p>
        </p:txBody>
      </p:sp>
      <p:sp>
        <p:nvSpPr>
          <p:cNvPr id="4" name="Platshållare för bildnummer 3"/>
          <p:cNvSpPr>
            <a:spLocks noGrp="1"/>
          </p:cNvSpPr>
          <p:nvPr>
            <p:ph type="sldNum" sz="quarter" idx="10"/>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4163344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3E94F94-17D9-4A37-8863-5976C764DF5E}"/>
              </a:ext>
            </a:extLst>
          </p:cNvPr>
          <p:cNvSpPr>
            <a:spLocks noGrp="1"/>
          </p:cNvSpPr>
          <p:nvPr>
            <p:ph type="title" hasCustomPrompt="1"/>
          </p:nvPr>
        </p:nvSpPr>
        <p:spPr>
          <a:xfrm>
            <a:off x="4656897" y="2616299"/>
            <a:ext cx="6628703" cy="1260376"/>
          </a:xfrm>
        </p:spPr>
        <p:txBody>
          <a:bodyPr anchor="t" anchorCtr="0"/>
          <a:lstStyle>
            <a:lvl1pPr>
              <a:defRPr sz="4800">
                <a:solidFill>
                  <a:schemeClr val="bg1"/>
                </a:solidFill>
              </a:defRPr>
            </a:lvl1pPr>
          </a:lstStyle>
          <a:p>
            <a:r>
              <a:rPr lang="sv-SE" dirty="0"/>
              <a:t>Klicka här för att skriva rubrik</a:t>
            </a:r>
          </a:p>
        </p:txBody>
      </p:sp>
      <p:sp>
        <p:nvSpPr>
          <p:cNvPr id="3" name="Underrubrik 2"/>
          <p:cNvSpPr>
            <a:spLocks noGrp="1"/>
          </p:cNvSpPr>
          <p:nvPr>
            <p:ph type="subTitle" idx="1" hasCustomPrompt="1"/>
          </p:nvPr>
        </p:nvSpPr>
        <p:spPr>
          <a:xfrm>
            <a:off x="4656897" y="4433986"/>
            <a:ext cx="4639503" cy="566639"/>
          </a:xfrm>
        </p:spPr>
        <p:txBody>
          <a:bodyPr/>
          <a:lstStyle>
            <a:lvl1pPr marL="0" indent="0" algn="l">
              <a:lnSpc>
                <a:spcPct val="100000"/>
              </a:lnSpc>
              <a:spcBef>
                <a:spcPts val="0"/>
              </a:spcBef>
              <a:spcAft>
                <a:spcPts val="200"/>
              </a:spcAft>
              <a:buNone/>
              <a:defRPr sz="1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Presentatörens namn</a:t>
            </a:r>
          </a:p>
        </p:txBody>
      </p:sp>
      <p:cxnSp>
        <p:nvCxnSpPr>
          <p:cNvPr id="11" name="Rak koppling 10">
            <a:extLst>
              <a:ext uri="{FF2B5EF4-FFF2-40B4-BE49-F238E27FC236}">
                <a16:creationId xmlns:a16="http://schemas.microsoft.com/office/drawing/2014/main" id="{5EECE34A-7D3D-49E5-885E-D1525204167C}"/>
              </a:ext>
            </a:extLst>
          </p:cNvPr>
          <p:cNvCxnSpPr/>
          <p:nvPr userDrawn="1"/>
        </p:nvCxnSpPr>
        <p:spPr>
          <a:xfrm>
            <a:off x="515937" y="403225"/>
            <a:ext cx="1072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Bildobjekt 13">
            <a:extLst>
              <a:ext uri="{FF2B5EF4-FFF2-40B4-BE49-F238E27FC236}">
                <a16:creationId xmlns:a16="http://schemas.microsoft.com/office/drawing/2014/main" id="{6AA6886F-C0AD-4986-AA6F-2503BF6ED71D}"/>
              </a:ext>
            </a:extLst>
          </p:cNvPr>
          <p:cNvPicPr>
            <a:picLocks noChangeAspect="1"/>
          </p:cNvPicPr>
          <p:nvPr userDrawn="1"/>
        </p:nvPicPr>
        <p:blipFill>
          <a:blip r:embed="rId3"/>
          <a:stretch>
            <a:fillRect/>
          </a:stretch>
        </p:blipFill>
        <p:spPr>
          <a:xfrm>
            <a:off x="1966452" y="1627664"/>
            <a:ext cx="2249825" cy="3503960"/>
          </a:xfrm>
          <a:prstGeom prst="rect">
            <a:avLst/>
          </a:prstGeom>
        </p:spPr>
      </p:pic>
      <p:sp>
        <p:nvSpPr>
          <p:cNvPr id="16" name="Platshållare för text 15">
            <a:extLst>
              <a:ext uri="{FF2B5EF4-FFF2-40B4-BE49-F238E27FC236}">
                <a16:creationId xmlns:a16="http://schemas.microsoft.com/office/drawing/2014/main" id="{396BEC56-A592-4E2C-940B-D26AB00743E6}"/>
              </a:ext>
            </a:extLst>
          </p:cNvPr>
          <p:cNvSpPr>
            <a:spLocks noGrp="1"/>
          </p:cNvSpPr>
          <p:nvPr>
            <p:ph type="body" sz="quarter" idx="10" hasCustomPrompt="1"/>
          </p:nvPr>
        </p:nvSpPr>
        <p:spPr>
          <a:xfrm>
            <a:off x="4656897" y="2299442"/>
            <a:ext cx="2524953" cy="251671"/>
          </a:xfrm>
        </p:spPr>
        <p:txBody>
          <a:bodyPr/>
          <a:lstStyle>
            <a:lvl1pPr marL="0" indent="0">
              <a:buFontTx/>
              <a:buNone/>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Datum </a:t>
            </a:r>
          </a:p>
        </p:txBody>
      </p:sp>
    </p:spTree>
    <p:extLst>
      <p:ext uri="{BB962C8B-B14F-4D97-AF65-F5344CB8AC3E}">
        <p14:creationId xmlns:p14="http://schemas.microsoft.com/office/powerpoint/2010/main" val="1620909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solidFill>
                <a:srgbClr val="005293"/>
              </a:solidFill>
            </a:endParaRPr>
          </a:p>
        </p:txBody>
      </p:sp>
      <p:sp>
        <p:nvSpPr>
          <p:cNvPr id="4" name="Platshållare för sidfot 3"/>
          <p:cNvSpPr>
            <a:spLocks noGrp="1"/>
          </p:cNvSpPr>
          <p:nvPr>
            <p:ph type="ftr" sz="quarter" idx="11"/>
          </p:nvPr>
        </p:nvSpPr>
        <p:spPr/>
        <p:txBody>
          <a:bodyPr/>
          <a:lstStyle>
            <a:lvl1pPr algn="l">
              <a:defRPr/>
            </a:lvl1pPr>
          </a:lstStyle>
          <a:p>
            <a:endParaRPr lang="sv-SE" dirty="0">
              <a:solidFill>
                <a:srgbClr val="005293"/>
              </a:solidFill>
            </a:endParaRPr>
          </a:p>
        </p:txBody>
      </p:sp>
      <p:sp>
        <p:nvSpPr>
          <p:cNvPr id="6" name="Platshållare för bildnummer 5">
            <a:extLst>
              <a:ext uri="{FF2B5EF4-FFF2-40B4-BE49-F238E27FC236}">
                <a16:creationId xmlns:a16="http://schemas.microsoft.com/office/drawing/2014/main" id="{DD367F04-5C5B-4065-8051-25FF42D24069}"/>
              </a:ext>
            </a:extLst>
          </p:cNvPr>
          <p:cNvSpPr>
            <a:spLocks noGrp="1"/>
          </p:cNvSpPr>
          <p:nvPr>
            <p:ph type="sldNum" sz="quarter" idx="4"/>
          </p:nvPr>
        </p:nvSpPr>
        <p:spPr>
          <a:xfrm>
            <a:off x="8706675" y="131444"/>
            <a:ext cx="1050354" cy="219093"/>
          </a:xfrm>
          <a:prstGeom prst="rect">
            <a:avLst/>
          </a:prstGeom>
        </p:spPr>
        <p:txBody>
          <a:bodyPr vert="horz" lIns="0" tIns="0" rIns="0" bIns="0" rtlCol="0" anchor="b" anchorCtr="0"/>
          <a:lstStyle>
            <a:lvl1pPr algn="l">
              <a:defRPr sz="1100" b="1">
                <a:solidFill>
                  <a:schemeClr val="accent1"/>
                </a:solidFill>
              </a:defRPr>
            </a:lvl1pPr>
          </a:lstStyle>
          <a:p>
            <a:fld id="{E8645303-2AAE-45D1-913A-B06AE6474513}" type="slidenum">
              <a:rPr lang="sv-SE" smtClean="0">
                <a:solidFill>
                  <a:srgbClr val="005293"/>
                </a:solidFill>
              </a:rPr>
              <a:pPr/>
              <a:t>‹#›</a:t>
            </a:fld>
            <a:endParaRPr lang="sv-SE" dirty="0">
              <a:solidFill>
                <a:srgbClr val="005293"/>
              </a:solidFill>
            </a:endParaRPr>
          </a:p>
        </p:txBody>
      </p:sp>
    </p:spTree>
    <p:extLst>
      <p:ext uri="{BB962C8B-B14F-4D97-AF65-F5344CB8AC3E}">
        <p14:creationId xmlns:p14="http://schemas.microsoft.com/office/powerpoint/2010/main" val="149636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A399D945-546C-4F49-AA95-9EC550520FA4}"/>
              </a:ext>
            </a:extLst>
          </p:cNvPr>
          <p:cNvSpPr>
            <a:spLocks noGrp="1"/>
          </p:cNvSpPr>
          <p:nvPr>
            <p:ph type="dt" sz="half" idx="10"/>
          </p:nvPr>
        </p:nvSpPr>
        <p:spPr/>
        <p:txBody>
          <a:bodyPr/>
          <a:lstStyle/>
          <a:p>
            <a:endParaRPr lang="sv-SE" dirty="0">
              <a:solidFill>
                <a:srgbClr val="005293"/>
              </a:solidFill>
            </a:endParaRPr>
          </a:p>
        </p:txBody>
      </p:sp>
      <p:sp>
        <p:nvSpPr>
          <p:cNvPr id="9" name="Platshållare för sidfot 8">
            <a:extLst>
              <a:ext uri="{FF2B5EF4-FFF2-40B4-BE49-F238E27FC236}">
                <a16:creationId xmlns:a16="http://schemas.microsoft.com/office/drawing/2014/main" id="{16E003A7-1DD6-4630-AA32-D032A1BF7294}"/>
              </a:ext>
            </a:extLst>
          </p:cNvPr>
          <p:cNvSpPr>
            <a:spLocks noGrp="1"/>
          </p:cNvSpPr>
          <p:nvPr>
            <p:ph type="ftr" sz="quarter" idx="11"/>
          </p:nvPr>
        </p:nvSpPr>
        <p:spPr/>
        <p:txBody>
          <a:bodyPr/>
          <a:lstStyle/>
          <a:p>
            <a:pPr algn="l"/>
            <a:endParaRPr lang="sv-SE" dirty="0">
              <a:solidFill>
                <a:srgbClr val="005293"/>
              </a:solidFill>
            </a:endParaRPr>
          </a:p>
        </p:txBody>
      </p:sp>
    </p:spTree>
    <p:extLst>
      <p:ext uri="{BB962C8B-B14F-4D97-AF65-F5344CB8AC3E}">
        <p14:creationId xmlns:p14="http://schemas.microsoft.com/office/powerpoint/2010/main" val="2059747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3E94F94-17D9-4A37-8863-5976C764DF5E}"/>
              </a:ext>
            </a:extLst>
          </p:cNvPr>
          <p:cNvSpPr>
            <a:spLocks noGrp="1"/>
          </p:cNvSpPr>
          <p:nvPr>
            <p:ph type="title" hasCustomPrompt="1"/>
          </p:nvPr>
        </p:nvSpPr>
        <p:spPr>
          <a:xfrm>
            <a:off x="4656897" y="2616299"/>
            <a:ext cx="6628703" cy="1260376"/>
          </a:xfrm>
        </p:spPr>
        <p:txBody>
          <a:bodyPr anchor="t" anchorCtr="0"/>
          <a:lstStyle>
            <a:lvl1pPr>
              <a:defRPr sz="4800">
                <a:solidFill>
                  <a:schemeClr val="bg1"/>
                </a:solidFill>
              </a:defRPr>
            </a:lvl1pPr>
          </a:lstStyle>
          <a:p>
            <a:r>
              <a:rPr lang="sv-SE" dirty="0"/>
              <a:t>Klicka här för att skriva rubrik</a:t>
            </a:r>
          </a:p>
        </p:txBody>
      </p:sp>
      <p:sp>
        <p:nvSpPr>
          <p:cNvPr id="3" name="Underrubrik 2"/>
          <p:cNvSpPr>
            <a:spLocks noGrp="1"/>
          </p:cNvSpPr>
          <p:nvPr>
            <p:ph type="subTitle" idx="1" hasCustomPrompt="1"/>
          </p:nvPr>
        </p:nvSpPr>
        <p:spPr>
          <a:xfrm>
            <a:off x="4656897" y="4433986"/>
            <a:ext cx="4639503" cy="566639"/>
          </a:xfrm>
        </p:spPr>
        <p:txBody>
          <a:bodyPr/>
          <a:lstStyle>
            <a:lvl1pPr marL="0" indent="0" algn="l">
              <a:lnSpc>
                <a:spcPct val="100000"/>
              </a:lnSpc>
              <a:spcBef>
                <a:spcPts val="0"/>
              </a:spcBef>
              <a:spcAft>
                <a:spcPts val="200"/>
              </a:spcAft>
              <a:buNone/>
              <a:defRPr sz="1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Presentatörens namn</a:t>
            </a:r>
          </a:p>
        </p:txBody>
      </p:sp>
      <p:cxnSp>
        <p:nvCxnSpPr>
          <p:cNvPr id="11" name="Rak koppling 10">
            <a:extLst>
              <a:ext uri="{FF2B5EF4-FFF2-40B4-BE49-F238E27FC236}">
                <a16:creationId xmlns:a16="http://schemas.microsoft.com/office/drawing/2014/main" id="{5EECE34A-7D3D-49E5-885E-D1525204167C}"/>
              </a:ext>
            </a:extLst>
          </p:cNvPr>
          <p:cNvCxnSpPr/>
          <p:nvPr userDrawn="1"/>
        </p:nvCxnSpPr>
        <p:spPr>
          <a:xfrm>
            <a:off x="515937" y="403225"/>
            <a:ext cx="1072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Bildobjekt 13">
            <a:extLst>
              <a:ext uri="{FF2B5EF4-FFF2-40B4-BE49-F238E27FC236}">
                <a16:creationId xmlns:a16="http://schemas.microsoft.com/office/drawing/2014/main" id="{6AA6886F-C0AD-4986-AA6F-2503BF6ED71D}"/>
              </a:ext>
            </a:extLst>
          </p:cNvPr>
          <p:cNvPicPr>
            <a:picLocks noChangeAspect="1"/>
          </p:cNvPicPr>
          <p:nvPr userDrawn="1"/>
        </p:nvPicPr>
        <p:blipFill>
          <a:blip r:embed="rId3"/>
          <a:stretch>
            <a:fillRect/>
          </a:stretch>
        </p:blipFill>
        <p:spPr>
          <a:xfrm>
            <a:off x="1966452" y="1627664"/>
            <a:ext cx="2249825" cy="3503960"/>
          </a:xfrm>
          <a:prstGeom prst="rect">
            <a:avLst/>
          </a:prstGeom>
        </p:spPr>
      </p:pic>
      <p:sp>
        <p:nvSpPr>
          <p:cNvPr id="16" name="Platshållare för text 15">
            <a:extLst>
              <a:ext uri="{FF2B5EF4-FFF2-40B4-BE49-F238E27FC236}">
                <a16:creationId xmlns:a16="http://schemas.microsoft.com/office/drawing/2014/main" id="{396BEC56-A592-4E2C-940B-D26AB00743E6}"/>
              </a:ext>
            </a:extLst>
          </p:cNvPr>
          <p:cNvSpPr>
            <a:spLocks noGrp="1"/>
          </p:cNvSpPr>
          <p:nvPr>
            <p:ph type="body" sz="quarter" idx="10" hasCustomPrompt="1"/>
          </p:nvPr>
        </p:nvSpPr>
        <p:spPr>
          <a:xfrm>
            <a:off x="4656897" y="2299442"/>
            <a:ext cx="2524953" cy="251671"/>
          </a:xfrm>
        </p:spPr>
        <p:txBody>
          <a:bodyPr/>
          <a:lstStyle>
            <a:lvl1pPr marL="0" indent="0">
              <a:buFontTx/>
              <a:buNone/>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Datum </a:t>
            </a:r>
          </a:p>
        </p:txBody>
      </p:sp>
    </p:spTree>
    <p:extLst>
      <p:ext uri="{BB962C8B-B14F-4D97-AF65-F5344CB8AC3E}">
        <p14:creationId xmlns:p14="http://schemas.microsoft.com/office/powerpoint/2010/main" val="3320405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Kapitel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84226" y="2062214"/>
            <a:ext cx="5092699" cy="597052"/>
          </a:xfrm>
        </p:spPr>
        <p:txBody>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Kapitelnummer</a:t>
            </a:r>
          </a:p>
        </p:txBody>
      </p:sp>
      <p:sp>
        <p:nvSpPr>
          <p:cNvPr id="2" name="Rubrik 1"/>
          <p:cNvSpPr>
            <a:spLocks noGrp="1"/>
          </p:cNvSpPr>
          <p:nvPr>
            <p:ph type="ctrTitle" hasCustomPrompt="1"/>
          </p:nvPr>
        </p:nvSpPr>
        <p:spPr>
          <a:xfrm>
            <a:off x="784226" y="2763785"/>
            <a:ext cx="5092699" cy="3221090"/>
          </a:xfrm>
        </p:spPr>
        <p:txBody>
          <a:bodyPr anchor="t" anchorCtr="0"/>
          <a:lstStyle>
            <a:lvl1pPr algn="l">
              <a:defRPr sz="4300">
                <a:solidFill>
                  <a:schemeClr val="bg1"/>
                </a:solidFill>
              </a:defRPr>
            </a:lvl1pPr>
          </a:lstStyle>
          <a:p>
            <a:r>
              <a:rPr lang="sv-SE" dirty="0"/>
              <a:t>Klicka här för att skriva rubrik</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solidFill>
                  <a:prstClr val="white"/>
                </a:solidFill>
              </a:rPr>
              <a:t>2017.xx.xx</a:t>
            </a:r>
            <a:endParaRPr lang="sv-SE" dirty="0">
              <a:solidFill>
                <a:prstClr val="white"/>
              </a:solidFill>
            </a:endParaRPr>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solidFill>
                  <a:prstClr val="white"/>
                </a:solidFill>
              </a:rPr>
              <a:t>Sidhuvud om man väljer att infoga en sådan i sin presentation</a:t>
            </a:r>
            <a:endParaRPr lang="sv-SE" dirty="0">
              <a:solidFill>
                <a:prstClr val="white"/>
              </a:solidFill>
            </a:endParaRPr>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731401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Kapitel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84225" y="2062214"/>
            <a:ext cx="5092699" cy="597052"/>
          </a:xfrm>
        </p:spPr>
        <p:txBody>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Kapitelnummer</a:t>
            </a:r>
          </a:p>
        </p:txBody>
      </p:sp>
      <p:sp>
        <p:nvSpPr>
          <p:cNvPr id="2" name="Rubrik 1"/>
          <p:cNvSpPr>
            <a:spLocks noGrp="1"/>
          </p:cNvSpPr>
          <p:nvPr>
            <p:ph type="ctrTitle" hasCustomPrompt="1"/>
          </p:nvPr>
        </p:nvSpPr>
        <p:spPr>
          <a:xfrm>
            <a:off x="784225" y="2763785"/>
            <a:ext cx="5092699" cy="3221090"/>
          </a:xfrm>
        </p:spPr>
        <p:txBody>
          <a:bodyPr anchor="t" anchorCtr="0"/>
          <a:lstStyle>
            <a:lvl1pPr algn="l">
              <a:defRPr sz="4300">
                <a:solidFill>
                  <a:schemeClr val="bg1"/>
                </a:solidFill>
              </a:defRPr>
            </a:lvl1pPr>
          </a:lstStyle>
          <a:p>
            <a:r>
              <a:rPr lang="sv-SE" dirty="0"/>
              <a:t>Klicka här för att skriva rubrik</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solidFill>
                  <a:prstClr val="white"/>
                </a:solidFill>
              </a:rPr>
              <a:t>2017.xx.xx</a:t>
            </a:r>
            <a:endParaRPr lang="sv-SE" dirty="0">
              <a:solidFill>
                <a:prstClr val="white"/>
              </a:solidFill>
            </a:endParaRPr>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solidFill>
                  <a:prstClr val="white"/>
                </a:solidFill>
              </a:rPr>
              <a:t>Sidhuvud om man väljer att infoga en sådan i sin presentation</a:t>
            </a:r>
            <a:endParaRPr lang="sv-SE" dirty="0">
              <a:solidFill>
                <a:prstClr val="white"/>
              </a:solidFill>
            </a:endParaRPr>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644533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459577"/>
            <a:ext cx="2339975" cy="1979255"/>
          </a:xfrm>
        </p:spPr>
        <p:txBody>
          <a:bodyPr anchor="t" anchorCtr="0"/>
          <a:lstStyle>
            <a:lvl1pPr algn="l">
              <a:defRPr sz="4300">
                <a:solidFill>
                  <a:schemeClr val="bg1"/>
                </a:solidFill>
              </a:defRPr>
            </a:lvl1pPr>
          </a:lstStyle>
          <a:p>
            <a:r>
              <a:rPr lang="sv-SE" dirty="0"/>
              <a:t>Rubrik</a:t>
            </a:r>
          </a:p>
        </p:txBody>
      </p:sp>
      <p:sp>
        <p:nvSpPr>
          <p:cNvPr id="14" name="Platshållare för text 13">
            <a:extLst>
              <a:ext uri="{FF2B5EF4-FFF2-40B4-BE49-F238E27FC236}">
                <a16:creationId xmlns:a16="http://schemas.microsoft.com/office/drawing/2014/main" id="{0BFF101C-C86F-4515-A419-2CCAA0751BBF}"/>
              </a:ext>
            </a:extLst>
          </p:cNvPr>
          <p:cNvSpPr>
            <a:spLocks noGrp="1"/>
          </p:cNvSpPr>
          <p:nvPr>
            <p:ph type="body" sz="quarter" idx="13"/>
          </p:nvPr>
        </p:nvSpPr>
        <p:spPr>
          <a:xfrm>
            <a:off x="3421624" y="1459578"/>
            <a:ext cx="7606739" cy="4535130"/>
          </a:xfrm>
        </p:spPr>
        <p:txBody>
          <a:bodyPr/>
          <a:lstStyle>
            <a:lvl1pPr marL="0" indent="0" defTabSz="7620000">
              <a:buNone/>
              <a:tabLst>
                <a:tab pos="1435100" algn="l"/>
                <a:tab pos="6724650" algn="l"/>
              </a:tabLst>
              <a:defRPr>
                <a:solidFill>
                  <a:schemeClr val="bg1"/>
                </a:solidFill>
              </a:defRPr>
            </a:lvl1pPr>
            <a:lvl2pPr marL="198000" indent="0" defTabSz="7620000">
              <a:buNone/>
              <a:tabLst>
                <a:tab pos="1612900" algn="l"/>
                <a:tab pos="6724650" algn="l"/>
              </a:tabLst>
              <a:defRPr>
                <a:solidFill>
                  <a:schemeClr val="bg1"/>
                </a:solidFill>
              </a:defRPr>
            </a:lvl2pPr>
            <a:lvl3pPr marL="396000" indent="0" defTabSz="7620000">
              <a:buNone/>
              <a:tabLst>
                <a:tab pos="1612900" algn="l"/>
                <a:tab pos="6724650" algn="l"/>
              </a:tabLst>
              <a:defRPr>
                <a:solidFill>
                  <a:schemeClr val="bg1"/>
                </a:solidFill>
              </a:defRPr>
            </a:lvl3pPr>
            <a:lvl4pPr marL="594000" indent="0" defTabSz="7620000">
              <a:buNone/>
              <a:tabLst>
                <a:tab pos="1612900" algn="l"/>
                <a:tab pos="6724650" algn="l"/>
              </a:tabLst>
              <a:defRPr>
                <a:solidFill>
                  <a:schemeClr val="bg1"/>
                </a:solidFill>
              </a:defRPr>
            </a:lvl4pPr>
            <a:lvl5pPr marL="792000" indent="0" defTabSz="7620000">
              <a:buNone/>
              <a:tabLst>
                <a:tab pos="1612900" algn="l"/>
                <a:tab pos="6724650" algn="l"/>
              </a:tabLst>
              <a:defRPr>
                <a:solidFill>
                  <a:schemeClr val="bg1"/>
                </a:solidFill>
              </a:defRPr>
            </a:lvl5pPr>
          </a:lstStyle>
          <a:p>
            <a:pPr lvl="0"/>
            <a:r>
              <a:rPr lang="sv-SE"/>
              <a:t>Klicka här för att ändra format på bakgrundstexten</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solidFill>
                  <a:prstClr val="white"/>
                </a:solidFill>
              </a:rPr>
              <a:t>2017.xx.xx</a:t>
            </a:r>
            <a:endParaRPr lang="sv-SE" dirty="0">
              <a:solidFill>
                <a:prstClr val="white"/>
              </a:solidFill>
            </a:endParaRPr>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solidFill>
                  <a:prstClr val="white"/>
                </a:solidFill>
              </a:rPr>
              <a:t>Sidhuvud om man väljer att infoga en sådan i sin presentation</a:t>
            </a:r>
            <a:endParaRPr lang="sv-SE" dirty="0">
              <a:solidFill>
                <a:prstClr val="white"/>
              </a:solidFill>
            </a:endParaRPr>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0" y="209550"/>
            <a:ext cx="468660" cy="747265"/>
          </a:xfrm>
          <a:prstGeom prst="rect">
            <a:avLst/>
          </a:prstGeom>
        </p:spPr>
      </p:pic>
      <p:sp>
        <p:nvSpPr>
          <p:cNvPr id="17" name="textruta 16">
            <a:extLst>
              <a:ext uri="{FF2B5EF4-FFF2-40B4-BE49-F238E27FC236}">
                <a16:creationId xmlns:a16="http://schemas.microsoft.com/office/drawing/2014/main" id="{B92DFF91-C663-4B6C-B51E-1C833F49BCD2}"/>
              </a:ext>
            </a:extLst>
          </p:cNvPr>
          <p:cNvSpPr txBox="1"/>
          <p:nvPr userDrawn="1"/>
        </p:nvSpPr>
        <p:spPr>
          <a:xfrm>
            <a:off x="0" y="-517153"/>
            <a:ext cx="12192000" cy="400110"/>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prstClr val="black">
                    <a:lumMod val="65000"/>
                    <a:lumOff val="35000"/>
                  </a:prstClr>
                </a:solidFill>
              </a:rPr>
              <a:t>För att komma till nästa information i agendan, använd TAB. Det finns tre tabbar i textplatshållaren. Rekommenderat är att använda linjal när man använder tabbar. Gå till Visa och klicka i Linjal.</a:t>
            </a:r>
          </a:p>
          <a:p>
            <a:r>
              <a:rPr lang="sv-SE" sz="1000" dirty="0">
                <a:solidFill>
                  <a:prstClr val="black">
                    <a:lumMod val="65000"/>
                    <a:lumOff val="35000"/>
                  </a:prstClr>
                </a:solidFill>
              </a:rPr>
              <a:t>Texten som ska vara i fetstil måste markeras manuellt.</a:t>
            </a:r>
          </a:p>
        </p:txBody>
      </p:sp>
    </p:spTree>
    <p:extLst>
      <p:ext uri="{BB962C8B-B14F-4D97-AF65-F5344CB8AC3E}">
        <p14:creationId xmlns:p14="http://schemas.microsoft.com/office/powerpoint/2010/main" val="1738758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sida med toning över hel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6175376" cy="770256"/>
          </a:xfrm>
        </p:spPr>
        <p:txBody>
          <a:bodyPr anchor="b" anchorCtr="0"/>
          <a:lstStyle>
            <a:lvl1pPr algn="l">
              <a:defRPr sz="4600">
                <a:solidFill>
                  <a:schemeClr val="bg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6175375" cy="3422921"/>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7" name="Bildobjekt 16">
            <a:extLst>
              <a:ext uri="{FF2B5EF4-FFF2-40B4-BE49-F238E27FC236}">
                <a16:creationId xmlns:a16="http://schemas.microsoft.com/office/drawing/2014/main" id="{74DE646D-F9AB-4AD0-94A0-A6FEBB539484}"/>
              </a:ext>
            </a:extLst>
          </p:cNvPr>
          <p:cNvPicPr>
            <a:picLocks noChangeAspect="1"/>
          </p:cNvPicPr>
          <p:nvPr userDrawn="1"/>
        </p:nvPicPr>
        <p:blipFill>
          <a:blip r:embed="rId2"/>
          <a:stretch>
            <a:fillRect/>
          </a:stretch>
        </p:blipFill>
        <p:spPr>
          <a:xfrm>
            <a:off x="0" y="0"/>
            <a:ext cx="7829973" cy="6858000"/>
          </a:xfrm>
          <a:prstGeom prst="rect">
            <a:avLst/>
          </a:prstGeom>
        </p:spPr>
      </p:pic>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solidFill>
                  <a:prstClr val="white"/>
                </a:solidFill>
              </a:rPr>
              <a:t>2017.xx.xx</a:t>
            </a:r>
            <a:endParaRPr lang="sv-SE" dirty="0">
              <a:solidFill>
                <a:prstClr val="white"/>
              </a:solidFill>
            </a:endParaRPr>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solidFill>
                  <a:prstClr val="white"/>
                </a:solidFill>
              </a:rPr>
              <a:t>Sidhuvud om man väljer att infoga en sådan i sin presentation</a:t>
            </a:r>
            <a:endParaRPr lang="sv-SE" dirty="0">
              <a:solidFill>
                <a:prstClr val="white"/>
              </a:solidFill>
            </a:endParaRPr>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0" y="209550"/>
            <a:ext cx="468660" cy="747265"/>
          </a:xfrm>
          <a:prstGeom prst="rect">
            <a:avLst/>
          </a:prstGeom>
        </p:spPr>
      </p:pic>
      <p:sp>
        <p:nvSpPr>
          <p:cNvPr id="18" name="textruta 17">
            <a:extLst>
              <a:ext uri="{FF2B5EF4-FFF2-40B4-BE49-F238E27FC236}">
                <a16:creationId xmlns:a16="http://schemas.microsoft.com/office/drawing/2014/main" id="{206FAC83-49D1-435A-A959-A2BFD8F4DF8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prstClr val="black">
                    <a:lumMod val="65000"/>
                    <a:lumOff val="35000"/>
                  </a:prstClr>
                </a:solidFill>
              </a:rPr>
              <a:t>För att lägga till bild i bakgrunden - Högerklicka på tomt utrymme. Välj Formatera bakgrund/Fyllning/Bild eller strukturfyllning och välj sedan önskad bild.</a:t>
            </a:r>
          </a:p>
        </p:txBody>
      </p:sp>
    </p:spTree>
    <p:extLst>
      <p:ext uri="{BB962C8B-B14F-4D97-AF65-F5344CB8AC3E}">
        <p14:creationId xmlns:p14="http://schemas.microsoft.com/office/powerpoint/2010/main" val="1104012288"/>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sida med hel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6175376" cy="770256"/>
          </a:xfrm>
        </p:spPr>
        <p:txBody>
          <a:bodyPr anchor="b" anchorCtr="0"/>
          <a:lstStyle>
            <a:lvl1pPr algn="l">
              <a:defRPr sz="4600">
                <a:solidFill>
                  <a:schemeClr val="bg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6175375" cy="3422921"/>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solidFill>
                  <a:prstClr val="white"/>
                </a:solidFill>
              </a:rPr>
              <a:t>2017.xx.xx</a:t>
            </a:r>
            <a:endParaRPr lang="sv-SE" dirty="0">
              <a:solidFill>
                <a:prstClr val="white"/>
              </a:solidFill>
            </a:endParaRPr>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solidFill>
                  <a:prstClr val="white"/>
                </a:solidFill>
              </a:rPr>
              <a:t>Sidhuvud om man väljer att infoga en sådan i sin presentation</a:t>
            </a:r>
            <a:endParaRPr lang="sv-SE" dirty="0">
              <a:solidFill>
                <a:prstClr val="white"/>
              </a:solidFill>
            </a:endParaRPr>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a:stretch>
            <a:fillRect/>
          </a:stretch>
        </p:blipFill>
        <p:spPr>
          <a:xfrm>
            <a:off x="11397110" y="209550"/>
            <a:ext cx="468660" cy="747265"/>
          </a:xfrm>
          <a:prstGeom prst="rect">
            <a:avLst/>
          </a:prstGeom>
        </p:spPr>
      </p:pic>
      <p:sp>
        <p:nvSpPr>
          <p:cNvPr id="18" name="textruta 17">
            <a:extLst>
              <a:ext uri="{FF2B5EF4-FFF2-40B4-BE49-F238E27FC236}">
                <a16:creationId xmlns:a16="http://schemas.microsoft.com/office/drawing/2014/main" id="{206FAC83-49D1-435A-A959-A2BFD8F4DF8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prstClr val="black">
                    <a:lumMod val="65000"/>
                    <a:lumOff val="35000"/>
                  </a:prstClr>
                </a:solidFill>
              </a:rPr>
              <a:t>För att lägga till bild i bakgrunden - Högerklicka på tomt utrymme. Välj Formatera bakgrund/Fyllning/Bild eller strukturfyllning och välj sedan önskad bild.</a:t>
            </a:r>
          </a:p>
        </p:txBody>
      </p:sp>
    </p:spTree>
    <p:extLst>
      <p:ext uri="{BB962C8B-B14F-4D97-AF65-F5344CB8AC3E}">
        <p14:creationId xmlns:p14="http://schemas.microsoft.com/office/powerpoint/2010/main" val="242259403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sida 2-spal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10242000" cy="770256"/>
          </a:xfrm>
        </p:spPr>
        <p:txBody>
          <a:bodyPr anchor="b" anchorCtr="0"/>
          <a:lstStyle>
            <a:lvl1pPr algn="l">
              <a:defRPr sz="4600">
                <a:solidFill>
                  <a:schemeClr val="accent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4932363" cy="3422650"/>
          </a:xfrm>
        </p:spPr>
        <p:txBody>
          <a:bodyPr/>
          <a:lstStyle>
            <a:lvl1pPr>
              <a:buClrTx/>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text 13">
            <a:extLst>
              <a:ext uri="{FF2B5EF4-FFF2-40B4-BE49-F238E27FC236}">
                <a16:creationId xmlns:a16="http://schemas.microsoft.com/office/drawing/2014/main" id="{F91A900D-C141-4C7D-9EF7-EEF091B0A453}"/>
              </a:ext>
            </a:extLst>
          </p:cNvPr>
          <p:cNvSpPr>
            <a:spLocks noGrp="1"/>
          </p:cNvSpPr>
          <p:nvPr>
            <p:ph type="body" sz="quarter" idx="14"/>
          </p:nvPr>
        </p:nvSpPr>
        <p:spPr>
          <a:xfrm>
            <a:off x="6096000" y="2562225"/>
            <a:ext cx="4932363" cy="34226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accent1"/>
                </a:solidFill>
              </a:defRPr>
            </a:lvl1pPr>
          </a:lstStyle>
          <a:p>
            <a:r>
              <a:rPr lang="sv-SE">
                <a:solidFill>
                  <a:srgbClr val="005293"/>
                </a:solidFill>
              </a:rPr>
              <a:t>2017.xx.xx</a:t>
            </a:r>
            <a:endParaRPr lang="sv-SE" dirty="0">
              <a:solidFill>
                <a:srgbClr val="005293"/>
              </a:solidFill>
            </a:endParaRPr>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accent1"/>
                </a:solidFill>
              </a:defRPr>
            </a:lvl1pPr>
          </a:lstStyle>
          <a:p>
            <a:r>
              <a:rPr lang="sv-SE">
                <a:solidFill>
                  <a:srgbClr val="005293"/>
                </a:solidFill>
              </a:rPr>
              <a:t>Sidhuvud om man väljer att infoga en sådan i sin presentation</a:t>
            </a:r>
            <a:endParaRPr lang="sv-SE" dirty="0">
              <a:solidFill>
                <a:srgbClr val="005293"/>
              </a:solidFill>
            </a:endParaRPr>
          </a:p>
        </p:txBody>
      </p: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1804092728"/>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och text 1-spal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095999" y="1350455"/>
            <a:ext cx="4930225" cy="1294422"/>
          </a:xfrm>
        </p:spPr>
        <p:txBody>
          <a:bodyPr anchor="t" anchorCtr="0"/>
          <a:lstStyle>
            <a:lvl1pPr algn="l">
              <a:defRPr sz="4600">
                <a:solidFill>
                  <a:schemeClr val="accent1"/>
                </a:solidFill>
              </a:defRPr>
            </a:lvl1pPr>
          </a:lstStyle>
          <a:p>
            <a:r>
              <a:rPr lang="sv-SE" dirty="0"/>
              <a:t>Rubrik</a:t>
            </a:r>
          </a:p>
        </p:txBody>
      </p:sp>
      <p:sp>
        <p:nvSpPr>
          <p:cNvPr id="14" name="Platshållare för text 13">
            <a:extLst>
              <a:ext uri="{FF2B5EF4-FFF2-40B4-BE49-F238E27FC236}">
                <a16:creationId xmlns:a16="http://schemas.microsoft.com/office/drawing/2014/main" id="{F91A900D-C141-4C7D-9EF7-EEF091B0A453}"/>
              </a:ext>
            </a:extLst>
          </p:cNvPr>
          <p:cNvSpPr>
            <a:spLocks noGrp="1"/>
          </p:cNvSpPr>
          <p:nvPr>
            <p:ph type="body" sz="quarter" idx="14"/>
          </p:nvPr>
        </p:nvSpPr>
        <p:spPr>
          <a:xfrm>
            <a:off x="6096000" y="2844801"/>
            <a:ext cx="4932363" cy="3140074"/>
          </a:xfrm>
        </p:spPr>
        <p:txBody>
          <a:bodyPr/>
          <a:lstStyle>
            <a:lvl4pPr>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 6">
            <a:extLst>
              <a:ext uri="{FF2B5EF4-FFF2-40B4-BE49-F238E27FC236}">
                <a16:creationId xmlns:a16="http://schemas.microsoft.com/office/drawing/2014/main" id="{D223BB1E-35AF-4D1E-B8FC-5C3E4F3E1910}"/>
              </a:ext>
            </a:extLst>
          </p:cNvPr>
          <p:cNvSpPr>
            <a:spLocks noGrp="1"/>
          </p:cNvSpPr>
          <p:nvPr>
            <p:ph type="pic" sz="quarter" idx="15" hasCustomPrompt="1"/>
          </p:nvPr>
        </p:nvSpPr>
        <p:spPr>
          <a:xfrm>
            <a:off x="784225" y="1173479"/>
            <a:ext cx="4932363" cy="5166000"/>
          </a:xfrm>
        </p:spPr>
        <p:txBody>
          <a:bodyPr/>
          <a:lstStyle>
            <a:lvl1pPr marL="0" indent="0">
              <a:buFontTx/>
              <a:buNone/>
              <a:defRPr sz="1100"/>
            </a:lvl1pPr>
          </a:lstStyle>
          <a:p>
            <a:r>
              <a:rPr lang="sv-SE" dirty="0"/>
              <a:t> Klicka för att infoga bild</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accent1"/>
                </a:solidFill>
              </a:defRPr>
            </a:lvl1pPr>
          </a:lstStyle>
          <a:p>
            <a:r>
              <a:rPr lang="sv-SE">
                <a:solidFill>
                  <a:srgbClr val="005293"/>
                </a:solidFill>
              </a:rPr>
              <a:t>2017.xx.xx</a:t>
            </a:r>
            <a:endParaRPr lang="sv-SE" dirty="0">
              <a:solidFill>
                <a:srgbClr val="005293"/>
              </a:solidFill>
            </a:endParaRPr>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accent1"/>
                </a:solidFill>
              </a:defRPr>
            </a:lvl1pPr>
          </a:lstStyle>
          <a:p>
            <a:r>
              <a:rPr lang="sv-SE">
                <a:solidFill>
                  <a:srgbClr val="005293"/>
                </a:solidFill>
              </a:rPr>
              <a:t>Sidhuvud om man väljer att infoga en sådan i sin presentation</a:t>
            </a:r>
            <a:endParaRPr lang="sv-SE" dirty="0">
              <a:solidFill>
                <a:srgbClr val="005293"/>
              </a:solidFill>
            </a:endParaRPr>
          </a:p>
        </p:txBody>
      </p: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1926271822"/>
      </p:ext>
    </p:extLst>
  </p:cSld>
  <p:clrMapOvr>
    <a:masterClrMapping/>
  </p:clrMapOvr>
  <p:extLst mod="1">
    <p:ext uri="{DCECCB84-F9BA-43D5-87BE-67443E8EF086}">
      <p15:sldGuideLst xmlns:p15="http://schemas.microsoft.com/office/powerpoint/2012/main">
        <p15:guide id="1" pos="3840">
          <p15:clr>
            <a:srgbClr val="FBAE40"/>
          </p15:clr>
        </p15:guide>
        <p15:guide id="2" orient="horz" pos="39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Kapitel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84226" y="2062214"/>
            <a:ext cx="5092699" cy="597052"/>
          </a:xfrm>
        </p:spPr>
        <p:txBody>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Kapitelnummer</a:t>
            </a:r>
          </a:p>
        </p:txBody>
      </p:sp>
      <p:sp>
        <p:nvSpPr>
          <p:cNvPr id="2" name="Rubrik 1"/>
          <p:cNvSpPr>
            <a:spLocks noGrp="1"/>
          </p:cNvSpPr>
          <p:nvPr>
            <p:ph type="ctrTitle" hasCustomPrompt="1"/>
          </p:nvPr>
        </p:nvSpPr>
        <p:spPr>
          <a:xfrm>
            <a:off x="784226" y="2763785"/>
            <a:ext cx="5092699" cy="3221090"/>
          </a:xfrm>
        </p:spPr>
        <p:txBody>
          <a:bodyPr anchor="t" anchorCtr="0"/>
          <a:lstStyle>
            <a:lvl1pPr algn="l">
              <a:defRPr sz="4300">
                <a:solidFill>
                  <a:schemeClr val="bg1"/>
                </a:solidFill>
              </a:defRPr>
            </a:lvl1pPr>
          </a:lstStyle>
          <a:p>
            <a:r>
              <a:rPr lang="sv-SE" dirty="0"/>
              <a:t>Klicka här för att skriva rubrik</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endParaRPr lang="sv-SE" dirty="0">
              <a:solidFill>
                <a:prstClr val="white"/>
              </a:solidFill>
            </a:endParaRPr>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endParaRPr lang="sv-SE" dirty="0">
              <a:solidFill>
                <a:prstClr val="white"/>
              </a:solidFill>
            </a:endParaRPr>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3749507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12" name="Platshållare för innehåll 11"/>
          <p:cNvSpPr>
            <a:spLocks noGrp="1"/>
          </p:cNvSpPr>
          <p:nvPr>
            <p:ph sz="quarter" idx="13"/>
          </p:nvPr>
        </p:nvSpPr>
        <p:spPr>
          <a:xfrm>
            <a:off x="784223" y="2561954"/>
            <a:ext cx="10242000" cy="34229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p:cNvSpPr>
            <a:spLocks noGrp="1"/>
          </p:cNvSpPr>
          <p:nvPr>
            <p:ph type="dt" sz="half" idx="10"/>
          </p:nvPr>
        </p:nvSpPr>
        <p:spPr/>
        <p:txBody>
          <a:bodyPr/>
          <a:lstStyle/>
          <a:p>
            <a:r>
              <a:rPr lang="sv-SE">
                <a:solidFill>
                  <a:srgbClr val="005293"/>
                </a:solidFill>
              </a:rPr>
              <a:t>2017.xx.xx</a:t>
            </a:r>
            <a:endParaRPr lang="sv-SE" dirty="0">
              <a:solidFill>
                <a:srgbClr val="005293"/>
              </a:solidFill>
            </a:endParaRPr>
          </a:p>
        </p:txBody>
      </p:sp>
      <p:sp>
        <p:nvSpPr>
          <p:cNvPr id="9" name="Platshållare för sidfot 8"/>
          <p:cNvSpPr>
            <a:spLocks noGrp="1"/>
          </p:cNvSpPr>
          <p:nvPr>
            <p:ph type="ftr" sz="quarter" idx="11"/>
          </p:nvPr>
        </p:nvSpPr>
        <p:spPr/>
        <p:txBody>
          <a:bodyPr/>
          <a:lstStyle>
            <a:lvl1pPr algn="l">
              <a:defRPr/>
            </a:lvl1pPr>
          </a:lstStyle>
          <a:p>
            <a:r>
              <a:rPr lang="sv-SE">
                <a:solidFill>
                  <a:srgbClr val="005293"/>
                </a:solidFill>
              </a:rPr>
              <a:t>Sidhuvud om man väljer att infoga en sådan i sin presentation</a:t>
            </a:r>
            <a:endParaRPr lang="sv-SE" dirty="0">
              <a:solidFill>
                <a:srgbClr val="005293"/>
              </a:solidFill>
            </a:endParaRPr>
          </a:p>
        </p:txBody>
      </p:sp>
    </p:spTree>
    <p:extLst>
      <p:ext uri="{BB962C8B-B14F-4D97-AF65-F5344CB8AC3E}">
        <p14:creationId xmlns:p14="http://schemas.microsoft.com/office/powerpoint/2010/main" val="2229289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r>
              <a:rPr lang="sv-SE">
                <a:solidFill>
                  <a:srgbClr val="005293"/>
                </a:solidFill>
              </a:rPr>
              <a:t>2017.xx.xx</a:t>
            </a:r>
            <a:endParaRPr lang="sv-SE" dirty="0">
              <a:solidFill>
                <a:srgbClr val="005293"/>
              </a:solidFill>
            </a:endParaRPr>
          </a:p>
        </p:txBody>
      </p:sp>
      <p:sp>
        <p:nvSpPr>
          <p:cNvPr id="4" name="Platshållare för sidfot 3"/>
          <p:cNvSpPr>
            <a:spLocks noGrp="1"/>
          </p:cNvSpPr>
          <p:nvPr>
            <p:ph type="ftr" sz="quarter" idx="11"/>
          </p:nvPr>
        </p:nvSpPr>
        <p:spPr/>
        <p:txBody>
          <a:bodyPr/>
          <a:lstStyle>
            <a:lvl1pPr algn="l">
              <a:defRPr/>
            </a:lvl1pPr>
          </a:lstStyle>
          <a:p>
            <a:r>
              <a:rPr lang="sv-SE">
                <a:solidFill>
                  <a:srgbClr val="005293"/>
                </a:solidFill>
              </a:rPr>
              <a:t>Sidhuvud om man väljer att infoga en sådan i sin presentation</a:t>
            </a:r>
            <a:endParaRPr lang="sv-SE" dirty="0">
              <a:solidFill>
                <a:srgbClr val="005293"/>
              </a:solidFill>
            </a:endParaRPr>
          </a:p>
        </p:txBody>
      </p:sp>
      <p:sp>
        <p:nvSpPr>
          <p:cNvPr id="6" name="Platshållare för bildnummer 5">
            <a:extLst>
              <a:ext uri="{FF2B5EF4-FFF2-40B4-BE49-F238E27FC236}">
                <a16:creationId xmlns:a16="http://schemas.microsoft.com/office/drawing/2014/main" id="{DD367F04-5C5B-4065-8051-25FF42D24069}"/>
              </a:ext>
            </a:extLst>
          </p:cNvPr>
          <p:cNvSpPr>
            <a:spLocks noGrp="1"/>
          </p:cNvSpPr>
          <p:nvPr>
            <p:ph type="sldNum" sz="quarter" idx="4"/>
          </p:nvPr>
        </p:nvSpPr>
        <p:spPr>
          <a:xfrm>
            <a:off x="8706675" y="131444"/>
            <a:ext cx="1050354" cy="219093"/>
          </a:xfrm>
          <a:prstGeom prst="rect">
            <a:avLst/>
          </a:prstGeom>
        </p:spPr>
        <p:txBody>
          <a:bodyPr vert="horz" lIns="0" tIns="0" rIns="0" bIns="0" rtlCol="0" anchor="b" anchorCtr="0"/>
          <a:lstStyle>
            <a:lvl1pPr algn="l">
              <a:defRPr sz="1100" b="1">
                <a:solidFill>
                  <a:schemeClr val="accent1"/>
                </a:solidFill>
              </a:defRPr>
            </a:lvl1pPr>
          </a:lstStyle>
          <a:p>
            <a:fld id="{E8645303-2AAE-45D1-913A-B06AE6474513}" type="slidenum">
              <a:rPr lang="sv-SE" smtClean="0">
                <a:solidFill>
                  <a:srgbClr val="005293"/>
                </a:solidFill>
              </a:rPr>
              <a:pPr/>
              <a:t>‹#›</a:t>
            </a:fld>
            <a:endParaRPr lang="sv-SE" dirty="0">
              <a:solidFill>
                <a:srgbClr val="005293"/>
              </a:solidFill>
            </a:endParaRPr>
          </a:p>
        </p:txBody>
      </p:sp>
    </p:spTree>
    <p:extLst>
      <p:ext uri="{BB962C8B-B14F-4D97-AF65-F5344CB8AC3E}">
        <p14:creationId xmlns:p14="http://schemas.microsoft.com/office/powerpoint/2010/main" val="1040171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A399D945-546C-4F49-AA95-9EC550520FA4}"/>
              </a:ext>
            </a:extLst>
          </p:cNvPr>
          <p:cNvSpPr>
            <a:spLocks noGrp="1"/>
          </p:cNvSpPr>
          <p:nvPr>
            <p:ph type="dt" sz="half" idx="10"/>
          </p:nvPr>
        </p:nvSpPr>
        <p:spPr/>
        <p:txBody>
          <a:bodyPr/>
          <a:lstStyle/>
          <a:p>
            <a:r>
              <a:rPr lang="sv-SE">
                <a:solidFill>
                  <a:srgbClr val="005293"/>
                </a:solidFill>
              </a:rPr>
              <a:t>2017.xx.xx</a:t>
            </a:r>
            <a:endParaRPr lang="sv-SE" dirty="0">
              <a:solidFill>
                <a:srgbClr val="005293"/>
              </a:solidFill>
            </a:endParaRPr>
          </a:p>
        </p:txBody>
      </p:sp>
      <p:sp>
        <p:nvSpPr>
          <p:cNvPr id="9" name="Platshållare för sidfot 8">
            <a:extLst>
              <a:ext uri="{FF2B5EF4-FFF2-40B4-BE49-F238E27FC236}">
                <a16:creationId xmlns:a16="http://schemas.microsoft.com/office/drawing/2014/main" id="{16E003A7-1DD6-4630-AA32-D032A1BF7294}"/>
              </a:ext>
            </a:extLst>
          </p:cNvPr>
          <p:cNvSpPr>
            <a:spLocks noGrp="1"/>
          </p:cNvSpPr>
          <p:nvPr>
            <p:ph type="ftr" sz="quarter" idx="11"/>
          </p:nvPr>
        </p:nvSpPr>
        <p:spPr/>
        <p:txBody>
          <a:bodyPr/>
          <a:lstStyle/>
          <a:p>
            <a:pPr algn="l"/>
            <a:r>
              <a:rPr lang="sv-SE">
                <a:solidFill>
                  <a:srgbClr val="005293"/>
                </a:solidFill>
              </a:rPr>
              <a:t>Sidhuvud om man väljer att infoga en sådan i sin presentation</a:t>
            </a:r>
            <a:endParaRPr lang="sv-SE" dirty="0">
              <a:solidFill>
                <a:srgbClr val="005293"/>
              </a:solidFill>
            </a:endParaRPr>
          </a:p>
        </p:txBody>
      </p:sp>
    </p:spTree>
    <p:extLst>
      <p:ext uri="{BB962C8B-B14F-4D97-AF65-F5344CB8AC3E}">
        <p14:creationId xmlns:p14="http://schemas.microsoft.com/office/powerpoint/2010/main" val="4092581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ubrikbild">
    <p:bg>
      <p:bgPr>
        <a:solidFill>
          <a:schemeClr val="tx1"/>
        </a:solidFill>
        <a:effectLst/>
      </p:bgPr>
    </p:bg>
    <p:spTree>
      <p:nvGrpSpPr>
        <p:cNvPr id="1" name=""/>
        <p:cNvGrpSpPr/>
        <p:nvPr/>
      </p:nvGrpSpPr>
      <p:grpSpPr>
        <a:xfrm>
          <a:off x="0" y="0"/>
          <a:ext cx="0" cy="0"/>
          <a:chOff x="0" y="0"/>
          <a:chExt cx="0" cy="0"/>
        </a:xfrm>
      </p:grpSpPr>
      <p:pic>
        <p:nvPicPr>
          <p:cNvPr id="7" name="Bildobjekt 6" descr="SvFF_Presentationsmall_Draft2.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287" y="1137708"/>
            <a:ext cx="12203289" cy="5720293"/>
          </a:xfrm>
          <a:prstGeom prst="rect">
            <a:avLst/>
          </a:prstGeom>
        </p:spPr>
      </p:pic>
      <p:pic>
        <p:nvPicPr>
          <p:cNvPr id="8" name="Bildobjekt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085" y="229989"/>
            <a:ext cx="433297" cy="613171"/>
          </a:xfrm>
          <a:prstGeom prst="rect">
            <a:avLst/>
          </a:prstGeom>
        </p:spPr>
      </p:pic>
      <p:sp>
        <p:nvSpPr>
          <p:cNvPr id="5" name="Rubrik 1"/>
          <p:cNvSpPr>
            <a:spLocks noGrp="1"/>
          </p:cNvSpPr>
          <p:nvPr>
            <p:ph type="ctrTitle"/>
          </p:nvPr>
        </p:nvSpPr>
        <p:spPr>
          <a:xfrm>
            <a:off x="914400" y="1440921"/>
            <a:ext cx="10363200" cy="606427"/>
          </a:xfrm>
          <a:prstGeom prst="rect">
            <a:avLst/>
          </a:prstGeom>
        </p:spPr>
        <p:txBody>
          <a:bodyPr lIns="91428" tIns="45715" rIns="91428" bIns="45715"/>
          <a:lstStyle>
            <a:lvl1pPr>
              <a:defRPr sz="4267" b="0" i="0">
                <a:solidFill>
                  <a:schemeClr val="bg1"/>
                </a:solidFill>
                <a:latin typeface="Stag Semibold"/>
                <a:cs typeface="Stag Semibold"/>
              </a:defRPr>
            </a:lvl1pPr>
          </a:lstStyle>
          <a:p>
            <a:r>
              <a:rPr lang="sv-SE"/>
              <a:t>Klicka här för att ändra format</a:t>
            </a:r>
            <a:endParaRPr lang="sv-SE" dirty="0"/>
          </a:p>
        </p:txBody>
      </p:sp>
    </p:spTree>
    <p:extLst>
      <p:ext uri="{BB962C8B-B14F-4D97-AF65-F5344CB8AC3E}">
        <p14:creationId xmlns:p14="http://schemas.microsoft.com/office/powerpoint/2010/main" val="2223604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sida – 1 spalt">
    <p:bg>
      <p:bgPr>
        <a:solidFill>
          <a:schemeClr val="tx1"/>
        </a:solidFill>
        <a:effectLst/>
      </p:bgPr>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287" y="1137709"/>
            <a:ext cx="12203289" cy="5720291"/>
          </a:xfrm>
          <a:prstGeom prst="rect">
            <a:avLst/>
          </a:prstGeom>
        </p:spPr>
      </p:pic>
      <p:sp>
        <p:nvSpPr>
          <p:cNvPr id="3" name="Underrubrik 2"/>
          <p:cNvSpPr>
            <a:spLocks noGrp="1"/>
          </p:cNvSpPr>
          <p:nvPr>
            <p:ph type="subTitle" idx="1" hasCustomPrompt="1"/>
          </p:nvPr>
        </p:nvSpPr>
        <p:spPr>
          <a:xfrm>
            <a:off x="3698936" y="2552701"/>
            <a:ext cx="4768728" cy="2871281"/>
          </a:xfrm>
          <a:prstGeom prst="rect">
            <a:avLst/>
          </a:prstGeom>
        </p:spPr>
        <p:txBody>
          <a:bodyPr lIns="91428" tIns="45715" rIns="91428" bIns="45715"/>
          <a:lstStyle>
            <a:lvl1pPr marL="0" indent="0" algn="ctr">
              <a:buNone/>
              <a:defRPr sz="2267" b="0" i="0">
                <a:solidFill>
                  <a:srgbClr val="FFFFFF"/>
                </a:solidFill>
                <a:latin typeface="Stag Sans Light"/>
                <a:cs typeface="Stag Sans Light"/>
              </a:defRPr>
            </a:lvl1pPr>
            <a:lvl2pPr marL="609510" indent="0" algn="ctr">
              <a:buNone/>
              <a:defRPr>
                <a:solidFill>
                  <a:schemeClr val="tx1">
                    <a:tint val="75000"/>
                  </a:schemeClr>
                </a:solidFill>
              </a:defRPr>
            </a:lvl2pPr>
            <a:lvl3pPr marL="1219019" indent="0" algn="ctr">
              <a:buNone/>
              <a:defRPr>
                <a:solidFill>
                  <a:schemeClr val="tx1">
                    <a:tint val="75000"/>
                  </a:schemeClr>
                </a:solidFill>
              </a:defRPr>
            </a:lvl3pPr>
            <a:lvl4pPr marL="1828529" indent="0" algn="ctr">
              <a:buNone/>
              <a:defRPr>
                <a:solidFill>
                  <a:schemeClr val="tx1">
                    <a:tint val="75000"/>
                  </a:schemeClr>
                </a:solidFill>
              </a:defRPr>
            </a:lvl4pPr>
            <a:lvl5pPr marL="2438038" indent="0" algn="ctr">
              <a:buNone/>
              <a:defRPr>
                <a:solidFill>
                  <a:schemeClr val="tx1">
                    <a:tint val="75000"/>
                  </a:schemeClr>
                </a:solidFill>
              </a:defRPr>
            </a:lvl5pPr>
            <a:lvl6pPr marL="3047546" indent="0" algn="ctr">
              <a:buNone/>
              <a:defRPr>
                <a:solidFill>
                  <a:schemeClr val="tx1">
                    <a:tint val="75000"/>
                  </a:schemeClr>
                </a:solidFill>
              </a:defRPr>
            </a:lvl6pPr>
            <a:lvl7pPr marL="3657057" indent="0" algn="ctr">
              <a:buNone/>
              <a:defRPr>
                <a:solidFill>
                  <a:schemeClr val="tx1">
                    <a:tint val="75000"/>
                  </a:schemeClr>
                </a:solidFill>
              </a:defRPr>
            </a:lvl7pPr>
            <a:lvl8pPr marL="4266565" indent="0" algn="ctr">
              <a:buNone/>
              <a:defRPr>
                <a:solidFill>
                  <a:schemeClr val="tx1">
                    <a:tint val="75000"/>
                  </a:schemeClr>
                </a:solidFill>
              </a:defRPr>
            </a:lvl8pPr>
            <a:lvl9pPr marL="4876075" indent="0" algn="ctr">
              <a:buNone/>
              <a:defRPr>
                <a:solidFill>
                  <a:schemeClr val="tx1">
                    <a:tint val="75000"/>
                  </a:schemeClr>
                </a:solidFill>
              </a:defRPr>
            </a:lvl9pPr>
          </a:lstStyle>
          <a:p>
            <a:r>
              <a:rPr lang="sv-SE" dirty="0"/>
              <a:t>Text</a:t>
            </a:r>
          </a:p>
        </p:txBody>
      </p:sp>
      <p:sp>
        <p:nvSpPr>
          <p:cNvPr id="6" name="Rubrik 1"/>
          <p:cNvSpPr>
            <a:spLocks noGrp="1"/>
          </p:cNvSpPr>
          <p:nvPr>
            <p:ph type="ctrTitle"/>
          </p:nvPr>
        </p:nvSpPr>
        <p:spPr>
          <a:xfrm>
            <a:off x="914400" y="1440921"/>
            <a:ext cx="10363200" cy="606427"/>
          </a:xfrm>
          <a:prstGeom prst="rect">
            <a:avLst/>
          </a:prstGeom>
        </p:spPr>
        <p:txBody>
          <a:bodyPr lIns="91428" tIns="45715" rIns="91428" bIns="45715"/>
          <a:lstStyle>
            <a:lvl1pPr>
              <a:defRPr sz="4267" b="0" i="0">
                <a:solidFill>
                  <a:schemeClr val="bg1"/>
                </a:solidFill>
                <a:latin typeface="Stag Semibold"/>
                <a:cs typeface="Stag Semibold"/>
              </a:defRPr>
            </a:lvl1pPr>
          </a:lstStyle>
          <a:p>
            <a:r>
              <a:rPr lang="sv-SE"/>
              <a:t>Klicka här för att ändra format</a:t>
            </a:r>
            <a:endParaRPr lang="sv-SE" dirty="0"/>
          </a:p>
        </p:txBody>
      </p:sp>
      <p:pic>
        <p:nvPicPr>
          <p:cNvPr id="8" name="Bildobjekt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085" y="229989"/>
            <a:ext cx="433297" cy="613171"/>
          </a:xfrm>
          <a:prstGeom prst="rect">
            <a:avLst/>
          </a:prstGeom>
        </p:spPr>
      </p:pic>
    </p:spTree>
    <p:extLst>
      <p:ext uri="{BB962C8B-B14F-4D97-AF65-F5344CB8AC3E}">
        <p14:creationId xmlns:p14="http://schemas.microsoft.com/office/powerpoint/2010/main" val="2741095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sida – 2 spalter">
    <p:bg>
      <p:bgPr>
        <a:solidFill>
          <a:schemeClr val="tx1"/>
        </a:solidFill>
        <a:effectLst/>
      </p:bgPr>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286" y="1137709"/>
            <a:ext cx="12203287" cy="5720291"/>
          </a:xfrm>
          <a:prstGeom prst="rect">
            <a:avLst/>
          </a:prstGeom>
        </p:spPr>
      </p:pic>
      <p:sp>
        <p:nvSpPr>
          <p:cNvPr id="2" name="Rubrik 1"/>
          <p:cNvSpPr>
            <a:spLocks noGrp="1"/>
          </p:cNvSpPr>
          <p:nvPr>
            <p:ph type="ctrTitle"/>
          </p:nvPr>
        </p:nvSpPr>
        <p:spPr>
          <a:xfrm>
            <a:off x="914400" y="1440921"/>
            <a:ext cx="10363200" cy="606427"/>
          </a:xfrm>
          <a:prstGeom prst="rect">
            <a:avLst/>
          </a:prstGeom>
        </p:spPr>
        <p:txBody>
          <a:bodyPr lIns="91428" tIns="45715" rIns="91428" bIns="45715"/>
          <a:lstStyle>
            <a:lvl1pPr>
              <a:defRPr sz="4267" b="0" i="0">
                <a:solidFill>
                  <a:schemeClr val="bg1"/>
                </a:solidFill>
                <a:latin typeface="Stag Semibold"/>
                <a:cs typeface="Stag Semibold"/>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1828802" y="2785532"/>
            <a:ext cx="4052711" cy="2435579"/>
          </a:xfrm>
          <a:prstGeom prst="rect">
            <a:avLst/>
          </a:prstGeom>
        </p:spPr>
        <p:txBody>
          <a:bodyPr lIns="91428" tIns="45715" rIns="91428" bIns="45715"/>
          <a:lstStyle>
            <a:lvl1pPr marL="0" indent="0" algn="ctr">
              <a:buNone/>
              <a:defRPr sz="2267" b="0" i="0">
                <a:solidFill>
                  <a:srgbClr val="FFFFFF"/>
                </a:solidFill>
                <a:latin typeface="Stag Sans Light"/>
                <a:cs typeface="Stag Sans Light"/>
              </a:defRPr>
            </a:lvl1pPr>
            <a:lvl2pPr marL="609510" indent="0" algn="ctr">
              <a:buNone/>
              <a:defRPr>
                <a:solidFill>
                  <a:schemeClr val="tx1">
                    <a:tint val="75000"/>
                  </a:schemeClr>
                </a:solidFill>
              </a:defRPr>
            </a:lvl2pPr>
            <a:lvl3pPr marL="1219019" indent="0" algn="ctr">
              <a:buNone/>
              <a:defRPr>
                <a:solidFill>
                  <a:schemeClr val="tx1">
                    <a:tint val="75000"/>
                  </a:schemeClr>
                </a:solidFill>
              </a:defRPr>
            </a:lvl3pPr>
            <a:lvl4pPr marL="1828529" indent="0" algn="ctr">
              <a:buNone/>
              <a:defRPr>
                <a:solidFill>
                  <a:schemeClr val="tx1">
                    <a:tint val="75000"/>
                  </a:schemeClr>
                </a:solidFill>
              </a:defRPr>
            </a:lvl4pPr>
            <a:lvl5pPr marL="2438038" indent="0" algn="ctr">
              <a:buNone/>
              <a:defRPr>
                <a:solidFill>
                  <a:schemeClr val="tx1">
                    <a:tint val="75000"/>
                  </a:schemeClr>
                </a:solidFill>
              </a:defRPr>
            </a:lvl5pPr>
            <a:lvl6pPr marL="3047546" indent="0" algn="ctr">
              <a:buNone/>
              <a:defRPr>
                <a:solidFill>
                  <a:schemeClr val="tx1">
                    <a:tint val="75000"/>
                  </a:schemeClr>
                </a:solidFill>
              </a:defRPr>
            </a:lvl6pPr>
            <a:lvl7pPr marL="3657057" indent="0" algn="ctr">
              <a:buNone/>
              <a:defRPr>
                <a:solidFill>
                  <a:schemeClr val="tx1">
                    <a:tint val="75000"/>
                  </a:schemeClr>
                </a:solidFill>
              </a:defRPr>
            </a:lvl7pPr>
            <a:lvl8pPr marL="4266565" indent="0" algn="ctr">
              <a:buNone/>
              <a:defRPr>
                <a:solidFill>
                  <a:schemeClr val="tx1">
                    <a:tint val="75000"/>
                  </a:schemeClr>
                </a:solidFill>
              </a:defRPr>
            </a:lvl8pPr>
            <a:lvl9pPr marL="4876075" indent="0" algn="ctr">
              <a:buNone/>
              <a:defRPr>
                <a:solidFill>
                  <a:schemeClr val="tx1">
                    <a:tint val="75000"/>
                  </a:schemeClr>
                </a:solidFill>
              </a:defRPr>
            </a:lvl9pPr>
          </a:lstStyle>
          <a:p>
            <a:r>
              <a:rPr lang="sv-SE" dirty="0"/>
              <a:t>Text</a:t>
            </a:r>
          </a:p>
        </p:txBody>
      </p:sp>
      <p:sp>
        <p:nvSpPr>
          <p:cNvPr id="5" name="Platshållare för text 4"/>
          <p:cNvSpPr>
            <a:spLocks noGrp="1"/>
          </p:cNvSpPr>
          <p:nvPr>
            <p:ph type="body" sz="quarter" idx="10" hasCustomPrompt="1"/>
          </p:nvPr>
        </p:nvSpPr>
        <p:spPr>
          <a:xfrm>
            <a:off x="6333068" y="2786062"/>
            <a:ext cx="4097867" cy="2435579"/>
          </a:xfrm>
          <a:prstGeom prst="rect">
            <a:avLst/>
          </a:prstGeom>
        </p:spPr>
        <p:txBody>
          <a:bodyPr vert="horz" lIns="91428" tIns="45715" rIns="91428" bIns="45715"/>
          <a:lstStyle>
            <a:lvl1pPr marL="0" indent="0" algn="ctr">
              <a:buNone/>
              <a:defRPr sz="2267" b="0" i="0">
                <a:solidFill>
                  <a:srgbClr val="FFFFFF"/>
                </a:solidFill>
                <a:latin typeface="Stag Sans Light"/>
                <a:cs typeface="Stag Sans Light"/>
              </a:defRPr>
            </a:lvl1pPr>
          </a:lstStyle>
          <a:p>
            <a:pPr lvl="0"/>
            <a:r>
              <a:rPr lang="sv-SE" dirty="0"/>
              <a:t>Text</a:t>
            </a:r>
          </a:p>
        </p:txBody>
      </p:sp>
      <p:pic>
        <p:nvPicPr>
          <p:cNvPr id="8" name="Bildobjekt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085" y="229989"/>
            <a:ext cx="433297" cy="613171"/>
          </a:xfrm>
          <a:prstGeom prst="rect">
            <a:avLst/>
          </a:prstGeom>
        </p:spPr>
      </p:pic>
    </p:spTree>
    <p:extLst>
      <p:ext uri="{BB962C8B-B14F-4D97-AF65-F5344CB8AC3E}">
        <p14:creationId xmlns:p14="http://schemas.microsoft.com/office/powerpoint/2010/main" val="729602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t textsida – 1 spalt">
    <p:spTree>
      <p:nvGrpSpPr>
        <p:cNvPr id="1" name=""/>
        <p:cNvGrpSpPr/>
        <p:nvPr/>
      </p:nvGrpSpPr>
      <p:grpSpPr>
        <a:xfrm>
          <a:off x="0" y="0"/>
          <a:ext cx="0" cy="0"/>
          <a:chOff x="0" y="0"/>
          <a:chExt cx="0" cy="0"/>
        </a:xfrm>
      </p:grpSpPr>
      <p:sp>
        <p:nvSpPr>
          <p:cNvPr id="6" name="Underrubrik 2"/>
          <p:cNvSpPr>
            <a:spLocks noGrp="1"/>
          </p:cNvSpPr>
          <p:nvPr>
            <p:ph type="subTitle" idx="1" hasCustomPrompt="1"/>
          </p:nvPr>
        </p:nvSpPr>
        <p:spPr>
          <a:xfrm>
            <a:off x="3698936" y="2552701"/>
            <a:ext cx="4768728" cy="2871281"/>
          </a:xfrm>
          <a:prstGeom prst="rect">
            <a:avLst/>
          </a:prstGeom>
        </p:spPr>
        <p:txBody>
          <a:bodyPr lIns="91428" tIns="45715" rIns="91428" bIns="45715"/>
          <a:lstStyle>
            <a:lvl1pPr marL="0" indent="0" algn="ctr">
              <a:buNone/>
              <a:defRPr sz="2267" b="0" i="0">
                <a:solidFill>
                  <a:schemeClr val="tx1"/>
                </a:solidFill>
                <a:latin typeface="Stag Sans Light"/>
                <a:cs typeface="Stag Sans Light"/>
              </a:defRPr>
            </a:lvl1pPr>
            <a:lvl2pPr marL="609510" indent="0" algn="ctr">
              <a:buNone/>
              <a:defRPr>
                <a:solidFill>
                  <a:schemeClr val="tx1">
                    <a:tint val="75000"/>
                  </a:schemeClr>
                </a:solidFill>
              </a:defRPr>
            </a:lvl2pPr>
            <a:lvl3pPr marL="1219019" indent="0" algn="ctr">
              <a:buNone/>
              <a:defRPr>
                <a:solidFill>
                  <a:schemeClr val="tx1">
                    <a:tint val="75000"/>
                  </a:schemeClr>
                </a:solidFill>
              </a:defRPr>
            </a:lvl3pPr>
            <a:lvl4pPr marL="1828529" indent="0" algn="ctr">
              <a:buNone/>
              <a:defRPr>
                <a:solidFill>
                  <a:schemeClr val="tx1">
                    <a:tint val="75000"/>
                  </a:schemeClr>
                </a:solidFill>
              </a:defRPr>
            </a:lvl4pPr>
            <a:lvl5pPr marL="2438038" indent="0" algn="ctr">
              <a:buNone/>
              <a:defRPr>
                <a:solidFill>
                  <a:schemeClr val="tx1">
                    <a:tint val="75000"/>
                  </a:schemeClr>
                </a:solidFill>
              </a:defRPr>
            </a:lvl5pPr>
            <a:lvl6pPr marL="3047546" indent="0" algn="ctr">
              <a:buNone/>
              <a:defRPr>
                <a:solidFill>
                  <a:schemeClr val="tx1">
                    <a:tint val="75000"/>
                  </a:schemeClr>
                </a:solidFill>
              </a:defRPr>
            </a:lvl6pPr>
            <a:lvl7pPr marL="3657057" indent="0" algn="ctr">
              <a:buNone/>
              <a:defRPr>
                <a:solidFill>
                  <a:schemeClr val="tx1">
                    <a:tint val="75000"/>
                  </a:schemeClr>
                </a:solidFill>
              </a:defRPr>
            </a:lvl7pPr>
            <a:lvl8pPr marL="4266565" indent="0" algn="ctr">
              <a:buNone/>
              <a:defRPr>
                <a:solidFill>
                  <a:schemeClr val="tx1">
                    <a:tint val="75000"/>
                  </a:schemeClr>
                </a:solidFill>
              </a:defRPr>
            </a:lvl8pPr>
            <a:lvl9pPr marL="4876075" indent="0" algn="ctr">
              <a:buNone/>
              <a:defRPr>
                <a:solidFill>
                  <a:schemeClr val="tx1">
                    <a:tint val="75000"/>
                  </a:schemeClr>
                </a:solidFill>
              </a:defRPr>
            </a:lvl9pPr>
          </a:lstStyle>
          <a:p>
            <a:r>
              <a:rPr lang="sv-SE" dirty="0"/>
              <a:t>Text</a:t>
            </a:r>
          </a:p>
        </p:txBody>
      </p:sp>
      <p:sp>
        <p:nvSpPr>
          <p:cNvPr id="8" name="Rubrik 1"/>
          <p:cNvSpPr>
            <a:spLocks noGrp="1"/>
          </p:cNvSpPr>
          <p:nvPr>
            <p:ph type="ctrTitle"/>
          </p:nvPr>
        </p:nvSpPr>
        <p:spPr>
          <a:xfrm>
            <a:off x="914400" y="1350000"/>
            <a:ext cx="10363200" cy="606427"/>
          </a:xfrm>
          <a:prstGeom prst="rect">
            <a:avLst/>
          </a:prstGeom>
        </p:spPr>
        <p:txBody>
          <a:bodyPr lIns="91428" tIns="45715" rIns="91428" bIns="45715"/>
          <a:lstStyle>
            <a:lvl1pPr>
              <a:defRPr sz="4533" b="0" i="0">
                <a:solidFill>
                  <a:schemeClr val="tx1"/>
                </a:solidFill>
                <a:latin typeface="Stag Semibold"/>
                <a:cs typeface="Stag Semibold"/>
              </a:defRPr>
            </a:lvl1pPr>
          </a:lstStyle>
          <a:p>
            <a:r>
              <a:rPr lang="sv-SE"/>
              <a:t>Klicka här för att ändra format</a:t>
            </a:r>
            <a:endParaRPr lang="sv-SE" dirty="0"/>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085" y="229989"/>
            <a:ext cx="433297" cy="613171"/>
          </a:xfrm>
          <a:prstGeom prst="rect">
            <a:avLst/>
          </a:prstGeom>
        </p:spPr>
      </p:pic>
    </p:spTree>
    <p:extLst>
      <p:ext uri="{BB962C8B-B14F-4D97-AF65-F5344CB8AC3E}">
        <p14:creationId xmlns:p14="http://schemas.microsoft.com/office/powerpoint/2010/main" val="2224958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t textsida – 2 spalter">
    <p:bg>
      <p:bgPr>
        <a:solidFill>
          <a:schemeClr val="bg1"/>
        </a:solidFill>
        <a:effectLst/>
      </p:bgPr>
    </p:bg>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828802" y="2785532"/>
            <a:ext cx="4052711" cy="2435579"/>
          </a:xfrm>
          <a:prstGeom prst="rect">
            <a:avLst/>
          </a:prstGeom>
        </p:spPr>
        <p:txBody>
          <a:bodyPr lIns="91428" tIns="45715" rIns="91428" bIns="45715"/>
          <a:lstStyle>
            <a:lvl1pPr marL="0" indent="0" algn="ctr">
              <a:buNone/>
              <a:defRPr sz="2267" b="0" i="0">
                <a:solidFill>
                  <a:schemeClr val="tx1"/>
                </a:solidFill>
                <a:latin typeface="Stag Sans Light"/>
                <a:cs typeface="Stag Sans Light"/>
              </a:defRPr>
            </a:lvl1pPr>
            <a:lvl2pPr marL="609510" indent="0" algn="ctr">
              <a:buNone/>
              <a:defRPr>
                <a:solidFill>
                  <a:schemeClr val="tx1">
                    <a:tint val="75000"/>
                  </a:schemeClr>
                </a:solidFill>
              </a:defRPr>
            </a:lvl2pPr>
            <a:lvl3pPr marL="1219019" indent="0" algn="ctr">
              <a:buNone/>
              <a:defRPr>
                <a:solidFill>
                  <a:schemeClr val="tx1">
                    <a:tint val="75000"/>
                  </a:schemeClr>
                </a:solidFill>
              </a:defRPr>
            </a:lvl3pPr>
            <a:lvl4pPr marL="1828529" indent="0" algn="ctr">
              <a:buNone/>
              <a:defRPr>
                <a:solidFill>
                  <a:schemeClr val="tx1">
                    <a:tint val="75000"/>
                  </a:schemeClr>
                </a:solidFill>
              </a:defRPr>
            </a:lvl4pPr>
            <a:lvl5pPr marL="2438038" indent="0" algn="ctr">
              <a:buNone/>
              <a:defRPr>
                <a:solidFill>
                  <a:schemeClr val="tx1">
                    <a:tint val="75000"/>
                  </a:schemeClr>
                </a:solidFill>
              </a:defRPr>
            </a:lvl5pPr>
            <a:lvl6pPr marL="3047546" indent="0" algn="ctr">
              <a:buNone/>
              <a:defRPr>
                <a:solidFill>
                  <a:schemeClr val="tx1">
                    <a:tint val="75000"/>
                  </a:schemeClr>
                </a:solidFill>
              </a:defRPr>
            </a:lvl6pPr>
            <a:lvl7pPr marL="3657057" indent="0" algn="ctr">
              <a:buNone/>
              <a:defRPr>
                <a:solidFill>
                  <a:schemeClr val="tx1">
                    <a:tint val="75000"/>
                  </a:schemeClr>
                </a:solidFill>
              </a:defRPr>
            </a:lvl7pPr>
            <a:lvl8pPr marL="4266565" indent="0" algn="ctr">
              <a:buNone/>
              <a:defRPr>
                <a:solidFill>
                  <a:schemeClr val="tx1">
                    <a:tint val="75000"/>
                  </a:schemeClr>
                </a:solidFill>
              </a:defRPr>
            </a:lvl8pPr>
            <a:lvl9pPr marL="4876075" indent="0" algn="ctr">
              <a:buNone/>
              <a:defRPr>
                <a:solidFill>
                  <a:schemeClr val="tx1">
                    <a:tint val="75000"/>
                  </a:schemeClr>
                </a:solidFill>
              </a:defRPr>
            </a:lvl9pPr>
          </a:lstStyle>
          <a:p>
            <a:r>
              <a:rPr lang="sv-SE" dirty="0"/>
              <a:t>Text</a:t>
            </a:r>
          </a:p>
        </p:txBody>
      </p:sp>
      <p:sp>
        <p:nvSpPr>
          <p:cNvPr id="5" name="Platshållare för text 4"/>
          <p:cNvSpPr>
            <a:spLocks noGrp="1"/>
          </p:cNvSpPr>
          <p:nvPr>
            <p:ph type="body" sz="quarter" idx="10" hasCustomPrompt="1"/>
          </p:nvPr>
        </p:nvSpPr>
        <p:spPr>
          <a:xfrm>
            <a:off x="6333068" y="2786062"/>
            <a:ext cx="4097867" cy="2435579"/>
          </a:xfrm>
          <a:prstGeom prst="rect">
            <a:avLst/>
          </a:prstGeom>
        </p:spPr>
        <p:txBody>
          <a:bodyPr vert="horz" lIns="91428" tIns="45715" rIns="91428" bIns="45715"/>
          <a:lstStyle>
            <a:lvl1pPr marL="0" indent="0" algn="ctr">
              <a:buNone/>
              <a:defRPr sz="2267" b="0" i="0">
                <a:solidFill>
                  <a:schemeClr val="tx1"/>
                </a:solidFill>
                <a:latin typeface="Stag Sans Light"/>
                <a:cs typeface="Stag Sans Light"/>
              </a:defRPr>
            </a:lvl1pPr>
          </a:lstStyle>
          <a:p>
            <a:pPr lvl="0"/>
            <a:r>
              <a:rPr lang="sv-SE" dirty="0"/>
              <a:t>Text</a:t>
            </a:r>
          </a:p>
        </p:txBody>
      </p:sp>
      <p:sp>
        <p:nvSpPr>
          <p:cNvPr id="8" name="Rubrik 1"/>
          <p:cNvSpPr>
            <a:spLocks noGrp="1"/>
          </p:cNvSpPr>
          <p:nvPr>
            <p:ph type="ctrTitle"/>
          </p:nvPr>
        </p:nvSpPr>
        <p:spPr>
          <a:xfrm>
            <a:off x="914400" y="1350000"/>
            <a:ext cx="10363200" cy="606427"/>
          </a:xfrm>
          <a:prstGeom prst="rect">
            <a:avLst/>
          </a:prstGeom>
        </p:spPr>
        <p:txBody>
          <a:bodyPr lIns="91428" tIns="45715" rIns="91428" bIns="45715"/>
          <a:lstStyle>
            <a:lvl1pPr>
              <a:defRPr sz="4533" b="0" i="0">
                <a:solidFill>
                  <a:schemeClr val="tx1"/>
                </a:solidFill>
                <a:latin typeface="Stag Semibold"/>
                <a:cs typeface="Stag Semibold"/>
              </a:defRPr>
            </a:lvl1pPr>
          </a:lstStyle>
          <a:p>
            <a:r>
              <a:rPr lang="sv-SE"/>
              <a:t>Klicka här för att ändra format</a:t>
            </a:r>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085" y="229989"/>
            <a:ext cx="433297" cy="613171"/>
          </a:xfrm>
          <a:prstGeom prst="rect">
            <a:avLst/>
          </a:prstGeom>
        </p:spPr>
      </p:pic>
    </p:spTree>
    <p:extLst>
      <p:ext uri="{BB962C8B-B14F-4D97-AF65-F5344CB8AC3E}">
        <p14:creationId xmlns:p14="http://schemas.microsoft.com/office/powerpoint/2010/main" val="310370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sida – 1 bild">
    <p:spTree>
      <p:nvGrpSpPr>
        <p:cNvPr id="1" name=""/>
        <p:cNvGrpSpPr/>
        <p:nvPr/>
      </p:nvGrpSpPr>
      <p:grpSpPr>
        <a:xfrm>
          <a:off x="0" y="0"/>
          <a:ext cx="0" cy="0"/>
          <a:chOff x="0" y="0"/>
          <a:chExt cx="0" cy="0"/>
        </a:xfrm>
      </p:grpSpPr>
      <p:sp>
        <p:nvSpPr>
          <p:cNvPr id="9" name="Platshållare för bild 8"/>
          <p:cNvSpPr>
            <a:spLocks noGrp="1"/>
          </p:cNvSpPr>
          <p:nvPr>
            <p:ph type="pic" sz="quarter" idx="10"/>
          </p:nvPr>
        </p:nvSpPr>
        <p:spPr>
          <a:xfrm>
            <a:off x="928764" y="1119234"/>
            <a:ext cx="10330240" cy="4358071"/>
          </a:xfrm>
          <a:prstGeom prst="rect">
            <a:avLst/>
          </a:prstGeom>
        </p:spPr>
        <p:txBody>
          <a:bodyPr vert="horz"/>
          <a:lstStyle>
            <a:lvl1pPr>
              <a:defRPr sz="2000"/>
            </a:lvl1pPr>
          </a:lstStyle>
          <a:p>
            <a:r>
              <a:rPr lang="sv-SE"/>
              <a:t>Klicka på ikonen för att lägga till en bild</a:t>
            </a:r>
            <a:endParaRPr lang="sv-SE" dirty="0"/>
          </a:p>
        </p:txBody>
      </p:sp>
      <p:sp>
        <p:nvSpPr>
          <p:cNvPr id="10" name="Underrubrik 2"/>
          <p:cNvSpPr>
            <a:spLocks noGrp="1"/>
          </p:cNvSpPr>
          <p:nvPr>
            <p:ph type="subTitle" idx="1" hasCustomPrompt="1"/>
          </p:nvPr>
        </p:nvSpPr>
        <p:spPr>
          <a:xfrm>
            <a:off x="928764" y="5786657"/>
            <a:ext cx="10330240" cy="393876"/>
          </a:xfrm>
          <a:prstGeom prst="rect">
            <a:avLst/>
          </a:prstGeom>
        </p:spPr>
        <p:txBody>
          <a:bodyPr lIns="91428" tIns="45715" rIns="91428" bIns="45715"/>
          <a:lstStyle>
            <a:lvl1pPr marL="0" indent="0" algn="ctr">
              <a:buNone/>
              <a:defRPr sz="2000" b="0" i="0">
                <a:solidFill>
                  <a:schemeClr val="tx1"/>
                </a:solidFill>
                <a:latin typeface="Stag Sans Light"/>
                <a:cs typeface="Stag Sans Light"/>
              </a:defRPr>
            </a:lvl1pPr>
            <a:lvl2pPr marL="609510" indent="0" algn="ctr">
              <a:buNone/>
              <a:defRPr>
                <a:solidFill>
                  <a:schemeClr val="tx1">
                    <a:tint val="75000"/>
                  </a:schemeClr>
                </a:solidFill>
              </a:defRPr>
            </a:lvl2pPr>
            <a:lvl3pPr marL="1219019" indent="0" algn="ctr">
              <a:buNone/>
              <a:defRPr>
                <a:solidFill>
                  <a:schemeClr val="tx1">
                    <a:tint val="75000"/>
                  </a:schemeClr>
                </a:solidFill>
              </a:defRPr>
            </a:lvl3pPr>
            <a:lvl4pPr marL="1828529" indent="0" algn="ctr">
              <a:buNone/>
              <a:defRPr>
                <a:solidFill>
                  <a:schemeClr val="tx1">
                    <a:tint val="75000"/>
                  </a:schemeClr>
                </a:solidFill>
              </a:defRPr>
            </a:lvl4pPr>
            <a:lvl5pPr marL="2438038" indent="0" algn="ctr">
              <a:buNone/>
              <a:defRPr>
                <a:solidFill>
                  <a:schemeClr val="tx1">
                    <a:tint val="75000"/>
                  </a:schemeClr>
                </a:solidFill>
              </a:defRPr>
            </a:lvl5pPr>
            <a:lvl6pPr marL="3047546" indent="0" algn="ctr">
              <a:buNone/>
              <a:defRPr>
                <a:solidFill>
                  <a:schemeClr val="tx1">
                    <a:tint val="75000"/>
                  </a:schemeClr>
                </a:solidFill>
              </a:defRPr>
            </a:lvl6pPr>
            <a:lvl7pPr marL="3657057" indent="0" algn="ctr">
              <a:buNone/>
              <a:defRPr>
                <a:solidFill>
                  <a:schemeClr val="tx1">
                    <a:tint val="75000"/>
                  </a:schemeClr>
                </a:solidFill>
              </a:defRPr>
            </a:lvl7pPr>
            <a:lvl8pPr marL="4266565" indent="0" algn="ctr">
              <a:buNone/>
              <a:defRPr>
                <a:solidFill>
                  <a:schemeClr val="tx1">
                    <a:tint val="75000"/>
                  </a:schemeClr>
                </a:solidFill>
              </a:defRPr>
            </a:lvl8pPr>
            <a:lvl9pPr marL="4876075" indent="0" algn="ctr">
              <a:buNone/>
              <a:defRPr>
                <a:solidFill>
                  <a:schemeClr val="tx1">
                    <a:tint val="75000"/>
                  </a:schemeClr>
                </a:solidFill>
              </a:defRPr>
            </a:lvl9pPr>
          </a:lstStyle>
          <a:p>
            <a:r>
              <a:rPr lang="sv-SE" dirty="0"/>
              <a:t>Text</a:t>
            </a: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085" y="229989"/>
            <a:ext cx="433297" cy="613171"/>
          </a:xfrm>
          <a:prstGeom prst="rect">
            <a:avLst/>
          </a:prstGeom>
        </p:spPr>
      </p:pic>
    </p:spTree>
    <p:extLst>
      <p:ext uri="{BB962C8B-B14F-4D97-AF65-F5344CB8AC3E}">
        <p14:creationId xmlns:p14="http://schemas.microsoft.com/office/powerpoint/2010/main" val="3119123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extsida med hel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6175376" cy="770256"/>
          </a:xfrm>
          <a:prstGeom prst="rect">
            <a:avLst/>
          </a:prstGeom>
        </p:spPr>
        <p:txBody>
          <a:bodyPr anchor="b" anchorCtr="0"/>
          <a:lstStyle>
            <a:lvl1pPr algn="l">
              <a:defRPr sz="4600">
                <a:solidFill>
                  <a:schemeClr val="bg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6" y="2561957"/>
            <a:ext cx="6175375" cy="3422921"/>
          </a:xfrm>
          <a:prstGeom prst="rect">
            <a:avLst/>
          </a:prstGeo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a:xfrm>
            <a:off x="6080444" y="131444"/>
            <a:ext cx="2129345" cy="219093"/>
          </a:xfrm>
          <a:prstGeom prst="rect">
            <a:avLst/>
          </a:prstGeom>
        </p:spPr>
        <p:txBody>
          <a:bodyPr/>
          <a:lstStyle>
            <a:lvl1pPr>
              <a:defRPr>
                <a:solidFill>
                  <a:schemeClr val="bg1"/>
                </a:solidFill>
              </a:defRPr>
            </a:lvl1pPr>
          </a:lstStyle>
          <a:p>
            <a:pPr defTabSz="609585"/>
            <a:r>
              <a:rPr lang="sv-SE">
                <a:solidFill>
                  <a:prstClr val="white"/>
                </a:solidFill>
              </a:rPr>
              <a:t>2017.xx.xx</a:t>
            </a:r>
            <a:endParaRPr lang="sv-SE" dirty="0">
              <a:solidFill>
                <a:prstClr val="white"/>
              </a:solidFill>
            </a:endParaRPr>
          </a:p>
        </p:txBody>
      </p:sp>
      <p:sp>
        <p:nvSpPr>
          <p:cNvPr id="5" name="Platshållare för sidfot 4"/>
          <p:cNvSpPr>
            <a:spLocks noGrp="1"/>
          </p:cNvSpPr>
          <p:nvPr>
            <p:ph type="ftr" sz="quarter" idx="11"/>
          </p:nvPr>
        </p:nvSpPr>
        <p:spPr>
          <a:xfrm>
            <a:off x="540702" y="131444"/>
            <a:ext cx="5336223" cy="219093"/>
          </a:xfrm>
          <a:prstGeom prst="rect">
            <a:avLst/>
          </a:prstGeom>
        </p:spPr>
        <p:txBody>
          <a:bodyPr/>
          <a:lstStyle>
            <a:lvl1pPr algn="l">
              <a:defRPr>
                <a:solidFill>
                  <a:schemeClr val="bg1"/>
                </a:solidFill>
              </a:defRPr>
            </a:lvl1pPr>
          </a:lstStyle>
          <a:p>
            <a:pPr defTabSz="609585"/>
            <a:r>
              <a:rPr lang="sv-SE">
                <a:solidFill>
                  <a:prstClr val="white"/>
                </a:solidFill>
              </a:rPr>
              <a:t>Sidhuvud om man väljer att infoga en sådan i sin presentation</a:t>
            </a:r>
            <a:endParaRPr lang="sv-SE" dirty="0">
              <a:solidFill>
                <a:prstClr val="white"/>
              </a:solidFill>
            </a:endParaRPr>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206FAC83-49D1-435A-A959-A2BFD8F4DF82}"/>
              </a:ext>
            </a:extLst>
          </p:cNvPr>
          <p:cNvSpPr txBox="1"/>
          <p:nvPr userDrawn="1"/>
        </p:nvSpPr>
        <p:spPr>
          <a:xfrm>
            <a:off x="0" y="-363263"/>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pPr defTabSz="609585"/>
            <a:r>
              <a:rPr lang="sv-SE" sz="1000" dirty="0">
                <a:solidFill>
                  <a:prstClr val="black">
                    <a:lumMod val="65000"/>
                    <a:lumOff val="35000"/>
                  </a:prstClr>
                </a:solidFill>
              </a:rPr>
              <a:t>För att lägga till bild i bakgrunden - Högerklicka på tomt utrymme. Välj Formatera bakgrund/Fyllning/Bild eller strukturfyllning och välj sedan önskad bild.</a:t>
            </a:r>
          </a:p>
        </p:txBody>
      </p:sp>
      <p:pic>
        <p:nvPicPr>
          <p:cNvPr id="10" name="Bildobjekt 9">
            <a:extLst>
              <a:ext uri="{FF2B5EF4-FFF2-40B4-BE49-F238E27FC236}">
                <a16:creationId xmlns:a16="http://schemas.microsoft.com/office/drawing/2014/main" id="{03A1B802-8C23-409E-AB84-5553E961713F}"/>
              </a:ext>
            </a:extLst>
          </p:cNvPr>
          <p:cNvPicPr>
            <a:picLocks noChangeAspect="1"/>
          </p:cNvPicPr>
          <p:nvPr userDrawn="1"/>
        </p:nvPicPr>
        <p:blipFill>
          <a:blip r:embed="rId2"/>
          <a:stretch>
            <a:fillRect/>
          </a:stretch>
        </p:blipFill>
        <p:spPr>
          <a:xfrm>
            <a:off x="11397830" y="209553"/>
            <a:ext cx="467221" cy="747263"/>
          </a:xfrm>
          <a:prstGeom prst="rect">
            <a:avLst/>
          </a:prstGeom>
        </p:spPr>
      </p:pic>
    </p:spTree>
    <p:extLst>
      <p:ext uri="{BB962C8B-B14F-4D97-AF65-F5344CB8AC3E}">
        <p14:creationId xmlns:p14="http://schemas.microsoft.com/office/powerpoint/2010/main" val="3538443549"/>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Kapitel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84225" y="2062214"/>
            <a:ext cx="5092699" cy="597052"/>
          </a:xfrm>
        </p:spPr>
        <p:txBody>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Kapitelnummer</a:t>
            </a:r>
          </a:p>
        </p:txBody>
      </p:sp>
      <p:sp>
        <p:nvSpPr>
          <p:cNvPr id="2" name="Rubrik 1"/>
          <p:cNvSpPr>
            <a:spLocks noGrp="1"/>
          </p:cNvSpPr>
          <p:nvPr>
            <p:ph type="ctrTitle" hasCustomPrompt="1"/>
          </p:nvPr>
        </p:nvSpPr>
        <p:spPr>
          <a:xfrm>
            <a:off x="784225" y="2763785"/>
            <a:ext cx="5092699" cy="3221090"/>
          </a:xfrm>
        </p:spPr>
        <p:txBody>
          <a:bodyPr anchor="t" anchorCtr="0"/>
          <a:lstStyle>
            <a:lvl1pPr algn="l">
              <a:defRPr sz="4300">
                <a:solidFill>
                  <a:schemeClr val="bg1"/>
                </a:solidFill>
              </a:defRPr>
            </a:lvl1pPr>
          </a:lstStyle>
          <a:p>
            <a:r>
              <a:rPr lang="sv-SE" dirty="0"/>
              <a:t>Klicka här för att skriva rubrik</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endParaRPr lang="sv-SE" dirty="0">
              <a:solidFill>
                <a:prstClr val="white"/>
              </a:solidFill>
            </a:endParaRPr>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endParaRPr lang="sv-SE" dirty="0">
              <a:solidFill>
                <a:prstClr val="white"/>
              </a:solidFill>
            </a:endParaRPr>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3681324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Kapitel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84227" y="2062215"/>
            <a:ext cx="5092699" cy="597052"/>
          </a:xfrm>
          <a:prstGeom prst="rect">
            <a:avLst/>
          </a:prstGeom>
        </p:spPr>
        <p:txBody>
          <a:bodyPr/>
          <a:lstStyle>
            <a:lvl1pPr marL="0" indent="0" algn="l">
              <a:buNone/>
              <a:defRPr sz="43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Kapitelnummer</a:t>
            </a:r>
          </a:p>
        </p:txBody>
      </p:sp>
      <p:sp>
        <p:nvSpPr>
          <p:cNvPr id="2" name="Rubrik 1"/>
          <p:cNvSpPr>
            <a:spLocks noGrp="1"/>
          </p:cNvSpPr>
          <p:nvPr>
            <p:ph type="ctrTitle" hasCustomPrompt="1"/>
          </p:nvPr>
        </p:nvSpPr>
        <p:spPr>
          <a:xfrm>
            <a:off x="784227" y="2763785"/>
            <a:ext cx="5092699" cy="3221091"/>
          </a:xfrm>
          <a:prstGeom prst="rect">
            <a:avLst/>
          </a:prstGeom>
        </p:spPr>
        <p:txBody>
          <a:bodyPr anchor="t" anchorCtr="0"/>
          <a:lstStyle>
            <a:lvl1pPr algn="l">
              <a:defRPr sz="4300">
                <a:solidFill>
                  <a:schemeClr val="bg1"/>
                </a:solidFill>
              </a:defRPr>
            </a:lvl1pPr>
          </a:lstStyle>
          <a:p>
            <a:r>
              <a:rPr lang="sv-SE" dirty="0"/>
              <a:t>Klicka här för att skriva rubrik</a:t>
            </a:r>
          </a:p>
        </p:txBody>
      </p:sp>
      <p:sp>
        <p:nvSpPr>
          <p:cNvPr id="4" name="Platshållare för datum 3"/>
          <p:cNvSpPr>
            <a:spLocks noGrp="1"/>
          </p:cNvSpPr>
          <p:nvPr>
            <p:ph type="dt" sz="half" idx="10"/>
          </p:nvPr>
        </p:nvSpPr>
        <p:spPr>
          <a:xfrm>
            <a:off x="6080444" y="131444"/>
            <a:ext cx="2129345" cy="219093"/>
          </a:xfrm>
          <a:prstGeom prst="rect">
            <a:avLst/>
          </a:prstGeom>
        </p:spPr>
        <p:txBody>
          <a:bodyPr/>
          <a:lstStyle>
            <a:lvl1pPr>
              <a:defRPr>
                <a:solidFill>
                  <a:schemeClr val="bg1"/>
                </a:solidFill>
              </a:defRPr>
            </a:lvl1pPr>
          </a:lstStyle>
          <a:p>
            <a:pPr defTabSz="609585"/>
            <a:r>
              <a:rPr lang="sv-SE">
                <a:solidFill>
                  <a:prstClr val="white"/>
                </a:solidFill>
              </a:rPr>
              <a:t>2017.xx.xx</a:t>
            </a:r>
            <a:endParaRPr lang="sv-SE" dirty="0">
              <a:solidFill>
                <a:prstClr val="white"/>
              </a:solidFill>
            </a:endParaRPr>
          </a:p>
        </p:txBody>
      </p:sp>
      <p:sp>
        <p:nvSpPr>
          <p:cNvPr id="5" name="Platshållare för sidfot 4"/>
          <p:cNvSpPr>
            <a:spLocks noGrp="1"/>
          </p:cNvSpPr>
          <p:nvPr>
            <p:ph type="ftr" sz="quarter" idx="11"/>
          </p:nvPr>
        </p:nvSpPr>
        <p:spPr>
          <a:xfrm>
            <a:off x="540702" y="131444"/>
            <a:ext cx="5336223" cy="219093"/>
          </a:xfrm>
          <a:prstGeom prst="rect">
            <a:avLst/>
          </a:prstGeom>
        </p:spPr>
        <p:txBody>
          <a:bodyPr/>
          <a:lstStyle>
            <a:lvl1pPr algn="l">
              <a:defRPr>
                <a:solidFill>
                  <a:schemeClr val="bg1"/>
                </a:solidFill>
              </a:defRPr>
            </a:lvl1pPr>
          </a:lstStyle>
          <a:p>
            <a:pPr defTabSz="609585"/>
            <a:r>
              <a:rPr lang="sv-SE">
                <a:solidFill>
                  <a:prstClr val="white"/>
                </a:solidFill>
              </a:rPr>
              <a:t>Sidhuvud om man väljer att infoga en sådan i sin presentation</a:t>
            </a:r>
            <a:endParaRPr lang="sv-SE" dirty="0">
              <a:solidFill>
                <a:prstClr val="white"/>
              </a:solidFill>
            </a:endParaRPr>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1" y="209552"/>
            <a:ext cx="468660" cy="747265"/>
          </a:xfrm>
          <a:prstGeom prst="rect">
            <a:avLst/>
          </a:prstGeom>
        </p:spPr>
      </p:pic>
    </p:spTree>
    <p:extLst>
      <p:ext uri="{BB962C8B-B14F-4D97-AF65-F5344CB8AC3E}">
        <p14:creationId xmlns:p14="http://schemas.microsoft.com/office/powerpoint/2010/main" val="2782364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3E94F94-17D9-4A37-8863-5976C764DF5E}"/>
              </a:ext>
            </a:extLst>
          </p:cNvPr>
          <p:cNvSpPr>
            <a:spLocks noGrp="1"/>
          </p:cNvSpPr>
          <p:nvPr>
            <p:ph type="title" hasCustomPrompt="1"/>
          </p:nvPr>
        </p:nvSpPr>
        <p:spPr>
          <a:xfrm>
            <a:off x="4656897" y="2616299"/>
            <a:ext cx="6628703" cy="1260376"/>
          </a:xfrm>
          <a:prstGeom prst="rect">
            <a:avLst/>
          </a:prstGeom>
        </p:spPr>
        <p:txBody>
          <a:bodyPr anchor="t" anchorCtr="0"/>
          <a:lstStyle>
            <a:lvl1pPr>
              <a:defRPr sz="4800">
                <a:solidFill>
                  <a:schemeClr val="bg1"/>
                </a:solidFill>
              </a:defRPr>
            </a:lvl1pPr>
          </a:lstStyle>
          <a:p>
            <a:r>
              <a:rPr lang="sv-SE" dirty="0"/>
              <a:t>Klicka här för att skriva rubrik</a:t>
            </a:r>
          </a:p>
        </p:txBody>
      </p:sp>
      <p:sp>
        <p:nvSpPr>
          <p:cNvPr id="3" name="Underrubrik 2"/>
          <p:cNvSpPr>
            <a:spLocks noGrp="1"/>
          </p:cNvSpPr>
          <p:nvPr>
            <p:ph type="subTitle" idx="1" hasCustomPrompt="1"/>
          </p:nvPr>
        </p:nvSpPr>
        <p:spPr>
          <a:xfrm>
            <a:off x="4656897" y="4433986"/>
            <a:ext cx="4639503" cy="566639"/>
          </a:xfrm>
          <a:prstGeom prst="rect">
            <a:avLst/>
          </a:prstGeom>
        </p:spPr>
        <p:txBody>
          <a:bodyPr/>
          <a:lstStyle>
            <a:lvl1pPr marL="0" indent="0" algn="l">
              <a:lnSpc>
                <a:spcPct val="100000"/>
              </a:lnSpc>
              <a:spcBef>
                <a:spcPts val="0"/>
              </a:spcBef>
              <a:spcAft>
                <a:spcPts val="200"/>
              </a:spcAft>
              <a:buNone/>
              <a:defRPr sz="1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Presentatörens namn</a:t>
            </a:r>
          </a:p>
        </p:txBody>
      </p:sp>
      <p:cxnSp>
        <p:nvCxnSpPr>
          <p:cNvPr id="11" name="Rak koppling 10">
            <a:extLst>
              <a:ext uri="{FF2B5EF4-FFF2-40B4-BE49-F238E27FC236}">
                <a16:creationId xmlns:a16="http://schemas.microsoft.com/office/drawing/2014/main" id="{5EECE34A-7D3D-49E5-885E-D1525204167C}"/>
              </a:ext>
            </a:extLst>
          </p:cNvPr>
          <p:cNvCxnSpPr/>
          <p:nvPr userDrawn="1"/>
        </p:nvCxnSpPr>
        <p:spPr>
          <a:xfrm>
            <a:off x="515937" y="403225"/>
            <a:ext cx="1072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Bildobjekt 13">
            <a:extLst>
              <a:ext uri="{FF2B5EF4-FFF2-40B4-BE49-F238E27FC236}">
                <a16:creationId xmlns:a16="http://schemas.microsoft.com/office/drawing/2014/main" id="{6AA6886F-C0AD-4986-AA6F-2503BF6ED71D}"/>
              </a:ext>
            </a:extLst>
          </p:cNvPr>
          <p:cNvPicPr>
            <a:picLocks noChangeAspect="1"/>
          </p:cNvPicPr>
          <p:nvPr userDrawn="1"/>
        </p:nvPicPr>
        <p:blipFill>
          <a:blip r:embed="rId3"/>
          <a:stretch>
            <a:fillRect/>
          </a:stretch>
        </p:blipFill>
        <p:spPr>
          <a:xfrm>
            <a:off x="1966452" y="1627664"/>
            <a:ext cx="2249825" cy="3503960"/>
          </a:xfrm>
          <a:prstGeom prst="rect">
            <a:avLst/>
          </a:prstGeom>
        </p:spPr>
      </p:pic>
      <p:sp>
        <p:nvSpPr>
          <p:cNvPr id="16" name="Platshållare för text 15">
            <a:extLst>
              <a:ext uri="{FF2B5EF4-FFF2-40B4-BE49-F238E27FC236}">
                <a16:creationId xmlns:a16="http://schemas.microsoft.com/office/drawing/2014/main" id="{396BEC56-A592-4E2C-940B-D26AB00743E6}"/>
              </a:ext>
            </a:extLst>
          </p:cNvPr>
          <p:cNvSpPr>
            <a:spLocks noGrp="1"/>
          </p:cNvSpPr>
          <p:nvPr>
            <p:ph type="body" sz="quarter" idx="10" hasCustomPrompt="1"/>
          </p:nvPr>
        </p:nvSpPr>
        <p:spPr>
          <a:xfrm>
            <a:off x="4656897" y="2299442"/>
            <a:ext cx="2524953" cy="251671"/>
          </a:xfrm>
          <a:prstGeom prst="rect">
            <a:avLst/>
          </a:prstGeom>
        </p:spPr>
        <p:txBody>
          <a:bodyPr/>
          <a:lstStyle>
            <a:lvl1pPr marL="0" indent="0">
              <a:buFontTx/>
              <a:buNone/>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Datum </a:t>
            </a:r>
          </a:p>
        </p:txBody>
      </p:sp>
    </p:spTree>
    <p:extLst>
      <p:ext uri="{BB962C8B-B14F-4D97-AF65-F5344CB8AC3E}">
        <p14:creationId xmlns:p14="http://schemas.microsoft.com/office/powerpoint/2010/main" val="2786323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3E94F94-17D9-4A37-8863-5976C764DF5E}"/>
              </a:ext>
            </a:extLst>
          </p:cNvPr>
          <p:cNvSpPr>
            <a:spLocks noGrp="1"/>
          </p:cNvSpPr>
          <p:nvPr>
            <p:ph type="title" hasCustomPrompt="1"/>
          </p:nvPr>
        </p:nvSpPr>
        <p:spPr>
          <a:xfrm>
            <a:off x="4656897" y="2616299"/>
            <a:ext cx="6628703" cy="1260376"/>
          </a:xfrm>
        </p:spPr>
        <p:txBody>
          <a:bodyPr anchor="t" anchorCtr="0"/>
          <a:lstStyle>
            <a:lvl1pPr>
              <a:defRPr sz="4800">
                <a:solidFill>
                  <a:schemeClr val="bg1"/>
                </a:solidFill>
              </a:defRPr>
            </a:lvl1pPr>
          </a:lstStyle>
          <a:p>
            <a:r>
              <a:rPr lang="sv-SE" dirty="0"/>
              <a:t>Klicka här för att skriva rubrik</a:t>
            </a:r>
          </a:p>
        </p:txBody>
      </p:sp>
      <p:sp>
        <p:nvSpPr>
          <p:cNvPr id="3" name="Underrubrik 2"/>
          <p:cNvSpPr>
            <a:spLocks noGrp="1"/>
          </p:cNvSpPr>
          <p:nvPr>
            <p:ph type="subTitle" idx="1" hasCustomPrompt="1"/>
          </p:nvPr>
        </p:nvSpPr>
        <p:spPr>
          <a:xfrm>
            <a:off x="4656897" y="4433986"/>
            <a:ext cx="4639503" cy="566639"/>
          </a:xfrm>
        </p:spPr>
        <p:txBody>
          <a:bodyPr/>
          <a:lstStyle>
            <a:lvl1pPr marL="0" indent="0" algn="l">
              <a:lnSpc>
                <a:spcPct val="100000"/>
              </a:lnSpc>
              <a:spcBef>
                <a:spcPts val="0"/>
              </a:spcBef>
              <a:spcAft>
                <a:spcPts val="200"/>
              </a:spcAft>
              <a:buNone/>
              <a:defRPr sz="1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Presentatörens namn</a:t>
            </a:r>
          </a:p>
        </p:txBody>
      </p:sp>
      <p:cxnSp>
        <p:nvCxnSpPr>
          <p:cNvPr id="11" name="Rak koppling 10">
            <a:extLst>
              <a:ext uri="{FF2B5EF4-FFF2-40B4-BE49-F238E27FC236}">
                <a16:creationId xmlns:a16="http://schemas.microsoft.com/office/drawing/2014/main" id="{5EECE34A-7D3D-49E5-885E-D1525204167C}"/>
              </a:ext>
            </a:extLst>
          </p:cNvPr>
          <p:cNvCxnSpPr/>
          <p:nvPr userDrawn="1"/>
        </p:nvCxnSpPr>
        <p:spPr>
          <a:xfrm>
            <a:off x="515937" y="403225"/>
            <a:ext cx="1072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Bildobjekt 13">
            <a:extLst>
              <a:ext uri="{FF2B5EF4-FFF2-40B4-BE49-F238E27FC236}">
                <a16:creationId xmlns:a16="http://schemas.microsoft.com/office/drawing/2014/main" id="{6AA6886F-C0AD-4986-AA6F-2503BF6ED71D}"/>
              </a:ext>
            </a:extLst>
          </p:cNvPr>
          <p:cNvPicPr>
            <a:picLocks noChangeAspect="1"/>
          </p:cNvPicPr>
          <p:nvPr userDrawn="1"/>
        </p:nvPicPr>
        <p:blipFill>
          <a:blip r:embed="rId3"/>
          <a:stretch>
            <a:fillRect/>
          </a:stretch>
        </p:blipFill>
        <p:spPr>
          <a:xfrm>
            <a:off x="1966452" y="1627664"/>
            <a:ext cx="2249825" cy="3503960"/>
          </a:xfrm>
          <a:prstGeom prst="rect">
            <a:avLst/>
          </a:prstGeom>
        </p:spPr>
      </p:pic>
      <p:sp>
        <p:nvSpPr>
          <p:cNvPr id="16" name="Platshållare för text 15">
            <a:extLst>
              <a:ext uri="{FF2B5EF4-FFF2-40B4-BE49-F238E27FC236}">
                <a16:creationId xmlns:a16="http://schemas.microsoft.com/office/drawing/2014/main" id="{396BEC56-A592-4E2C-940B-D26AB00743E6}"/>
              </a:ext>
            </a:extLst>
          </p:cNvPr>
          <p:cNvSpPr>
            <a:spLocks noGrp="1"/>
          </p:cNvSpPr>
          <p:nvPr>
            <p:ph type="body" sz="quarter" idx="10" hasCustomPrompt="1"/>
          </p:nvPr>
        </p:nvSpPr>
        <p:spPr>
          <a:xfrm>
            <a:off x="4656897" y="2299442"/>
            <a:ext cx="2524953" cy="251671"/>
          </a:xfrm>
        </p:spPr>
        <p:txBody>
          <a:bodyPr/>
          <a:lstStyle>
            <a:lvl1pPr marL="0" indent="0">
              <a:buFontTx/>
              <a:buNone/>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Datum </a:t>
            </a:r>
          </a:p>
        </p:txBody>
      </p:sp>
    </p:spTree>
    <p:extLst>
      <p:ext uri="{BB962C8B-B14F-4D97-AF65-F5344CB8AC3E}">
        <p14:creationId xmlns:p14="http://schemas.microsoft.com/office/powerpoint/2010/main" val="9935432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Kapitel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84226" y="2062214"/>
            <a:ext cx="5092699" cy="597052"/>
          </a:xfrm>
        </p:spPr>
        <p:txBody>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Kapitelnummer</a:t>
            </a:r>
          </a:p>
        </p:txBody>
      </p:sp>
      <p:sp>
        <p:nvSpPr>
          <p:cNvPr id="2" name="Rubrik 1"/>
          <p:cNvSpPr>
            <a:spLocks noGrp="1"/>
          </p:cNvSpPr>
          <p:nvPr>
            <p:ph type="ctrTitle" hasCustomPrompt="1"/>
          </p:nvPr>
        </p:nvSpPr>
        <p:spPr>
          <a:xfrm>
            <a:off x="784226" y="2763785"/>
            <a:ext cx="5092699" cy="3221090"/>
          </a:xfrm>
        </p:spPr>
        <p:txBody>
          <a:bodyPr anchor="t" anchorCtr="0"/>
          <a:lstStyle>
            <a:lvl1pPr algn="l">
              <a:defRPr sz="4300">
                <a:solidFill>
                  <a:schemeClr val="bg1"/>
                </a:solidFill>
              </a:defRPr>
            </a:lvl1pPr>
          </a:lstStyle>
          <a:p>
            <a:r>
              <a:rPr lang="sv-SE" dirty="0"/>
              <a:t>Klicka här för att skriva rubrik</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30177535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Kapitel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84225" y="2062214"/>
            <a:ext cx="5092699" cy="597052"/>
          </a:xfrm>
        </p:spPr>
        <p:txBody>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Kapitelnummer</a:t>
            </a:r>
          </a:p>
        </p:txBody>
      </p:sp>
      <p:sp>
        <p:nvSpPr>
          <p:cNvPr id="2" name="Rubrik 1"/>
          <p:cNvSpPr>
            <a:spLocks noGrp="1"/>
          </p:cNvSpPr>
          <p:nvPr>
            <p:ph type="ctrTitle" hasCustomPrompt="1"/>
          </p:nvPr>
        </p:nvSpPr>
        <p:spPr>
          <a:xfrm>
            <a:off x="784225" y="2763785"/>
            <a:ext cx="5092699" cy="3221090"/>
          </a:xfrm>
        </p:spPr>
        <p:txBody>
          <a:bodyPr anchor="t" anchorCtr="0"/>
          <a:lstStyle>
            <a:lvl1pPr algn="l">
              <a:defRPr sz="4300">
                <a:solidFill>
                  <a:schemeClr val="bg1"/>
                </a:solidFill>
              </a:defRPr>
            </a:lvl1pPr>
          </a:lstStyle>
          <a:p>
            <a:r>
              <a:rPr lang="sv-SE" dirty="0"/>
              <a:t>Klicka här för att skriva rubrik</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42334889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459577"/>
            <a:ext cx="2339975" cy="1979255"/>
          </a:xfrm>
        </p:spPr>
        <p:txBody>
          <a:bodyPr anchor="t" anchorCtr="0"/>
          <a:lstStyle>
            <a:lvl1pPr algn="l">
              <a:defRPr sz="4300">
                <a:solidFill>
                  <a:schemeClr val="bg1"/>
                </a:solidFill>
              </a:defRPr>
            </a:lvl1pPr>
          </a:lstStyle>
          <a:p>
            <a:r>
              <a:rPr lang="sv-SE" dirty="0"/>
              <a:t>Rubrik</a:t>
            </a:r>
          </a:p>
        </p:txBody>
      </p:sp>
      <p:sp>
        <p:nvSpPr>
          <p:cNvPr id="14" name="Platshållare för text 13">
            <a:extLst>
              <a:ext uri="{FF2B5EF4-FFF2-40B4-BE49-F238E27FC236}">
                <a16:creationId xmlns:a16="http://schemas.microsoft.com/office/drawing/2014/main" id="{0BFF101C-C86F-4515-A419-2CCAA0751BBF}"/>
              </a:ext>
            </a:extLst>
          </p:cNvPr>
          <p:cNvSpPr>
            <a:spLocks noGrp="1"/>
          </p:cNvSpPr>
          <p:nvPr>
            <p:ph type="body" sz="quarter" idx="13"/>
          </p:nvPr>
        </p:nvSpPr>
        <p:spPr>
          <a:xfrm>
            <a:off x="3421624" y="1459578"/>
            <a:ext cx="7606739" cy="4535130"/>
          </a:xfrm>
        </p:spPr>
        <p:txBody>
          <a:bodyPr/>
          <a:lstStyle>
            <a:lvl1pPr marL="0" indent="0" defTabSz="7620000">
              <a:buNone/>
              <a:tabLst>
                <a:tab pos="1435100" algn="l"/>
                <a:tab pos="6724650" algn="l"/>
              </a:tabLst>
              <a:defRPr>
                <a:solidFill>
                  <a:schemeClr val="bg1"/>
                </a:solidFill>
              </a:defRPr>
            </a:lvl1pPr>
            <a:lvl2pPr marL="198000" indent="0" defTabSz="7620000">
              <a:buNone/>
              <a:tabLst>
                <a:tab pos="1612900" algn="l"/>
                <a:tab pos="6724650" algn="l"/>
              </a:tabLst>
              <a:defRPr>
                <a:solidFill>
                  <a:schemeClr val="bg1"/>
                </a:solidFill>
              </a:defRPr>
            </a:lvl2pPr>
            <a:lvl3pPr marL="396000" indent="0" defTabSz="7620000">
              <a:buNone/>
              <a:tabLst>
                <a:tab pos="1612900" algn="l"/>
                <a:tab pos="6724650" algn="l"/>
              </a:tabLst>
              <a:defRPr>
                <a:solidFill>
                  <a:schemeClr val="bg1"/>
                </a:solidFill>
              </a:defRPr>
            </a:lvl3pPr>
            <a:lvl4pPr marL="594000" indent="0" defTabSz="7620000">
              <a:buNone/>
              <a:tabLst>
                <a:tab pos="1612900" algn="l"/>
                <a:tab pos="6724650" algn="l"/>
              </a:tabLst>
              <a:defRPr>
                <a:solidFill>
                  <a:schemeClr val="bg1"/>
                </a:solidFill>
              </a:defRPr>
            </a:lvl4pPr>
            <a:lvl5pPr marL="792000" indent="0" defTabSz="7620000">
              <a:buNone/>
              <a:tabLst>
                <a:tab pos="1612900" algn="l"/>
                <a:tab pos="6724650" algn="l"/>
              </a:tabLst>
              <a:defRPr>
                <a:solidFill>
                  <a:schemeClr val="bg1"/>
                </a:solidFill>
              </a:defRPr>
            </a:lvl5pPr>
          </a:lstStyle>
          <a:p>
            <a:pPr lvl="0"/>
            <a:r>
              <a:rPr lang="sv-SE"/>
              <a:t>Klicka här för att ändra format på bakgrundstexten</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0" y="209550"/>
            <a:ext cx="468660" cy="747265"/>
          </a:xfrm>
          <a:prstGeom prst="rect">
            <a:avLst/>
          </a:prstGeom>
        </p:spPr>
      </p:pic>
      <p:sp>
        <p:nvSpPr>
          <p:cNvPr id="17" name="textruta 16">
            <a:extLst>
              <a:ext uri="{FF2B5EF4-FFF2-40B4-BE49-F238E27FC236}">
                <a16:creationId xmlns:a16="http://schemas.microsoft.com/office/drawing/2014/main" id="{B92DFF91-C663-4B6C-B51E-1C833F49BCD2}"/>
              </a:ext>
            </a:extLst>
          </p:cNvPr>
          <p:cNvSpPr txBox="1"/>
          <p:nvPr userDrawn="1"/>
        </p:nvSpPr>
        <p:spPr>
          <a:xfrm>
            <a:off x="0" y="-517153"/>
            <a:ext cx="12192000" cy="400110"/>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komma till nästa information i agendan, använd TAB. Det finns tre tabbar i textplatshållaren. Rekommenderat är att använda linjal när man använder tabbar. Gå till Visa och klicka i Linjal.</a:t>
            </a:r>
          </a:p>
          <a:p>
            <a:r>
              <a:rPr lang="sv-SE" sz="1000" dirty="0">
                <a:solidFill>
                  <a:schemeClr val="tx1">
                    <a:lumMod val="65000"/>
                    <a:lumOff val="35000"/>
                  </a:schemeClr>
                </a:solidFill>
                <a:latin typeface="+mn-lt"/>
              </a:rPr>
              <a:t>Texten som ska vara i fetstil måste markeras manuellt.</a:t>
            </a:r>
          </a:p>
        </p:txBody>
      </p:sp>
    </p:spTree>
    <p:extLst>
      <p:ext uri="{BB962C8B-B14F-4D97-AF65-F5344CB8AC3E}">
        <p14:creationId xmlns:p14="http://schemas.microsoft.com/office/powerpoint/2010/main" val="4207036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xtsida med toning över hel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6175376" cy="770256"/>
          </a:xfrm>
        </p:spPr>
        <p:txBody>
          <a:bodyPr anchor="b" anchorCtr="0"/>
          <a:lstStyle>
            <a:lvl1pPr algn="l">
              <a:defRPr sz="4600">
                <a:solidFill>
                  <a:schemeClr val="bg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6175375" cy="3422921"/>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7" name="Bildobjekt 16">
            <a:extLst>
              <a:ext uri="{FF2B5EF4-FFF2-40B4-BE49-F238E27FC236}">
                <a16:creationId xmlns:a16="http://schemas.microsoft.com/office/drawing/2014/main" id="{74DE646D-F9AB-4AD0-94A0-A6FEBB539484}"/>
              </a:ext>
            </a:extLst>
          </p:cNvPr>
          <p:cNvPicPr>
            <a:picLocks noChangeAspect="1"/>
          </p:cNvPicPr>
          <p:nvPr userDrawn="1"/>
        </p:nvPicPr>
        <p:blipFill>
          <a:blip r:embed="rId2"/>
          <a:stretch>
            <a:fillRect/>
          </a:stretch>
        </p:blipFill>
        <p:spPr>
          <a:xfrm>
            <a:off x="0" y="0"/>
            <a:ext cx="7829973" cy="6858000"/>
          </a:xfrm>
          <a:prstGeom prst="rect">
            <a:avLst/>
          </a:prstGeom>
        </p:spPr>
      </p:pic>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0" y="209550"/>
            <a:ext cx="468660" cy="747265"/>
          </a:xfrm>
          <a:prstGeom prst="rect">
            <a:avLst/>
          </a:prstGeom>
        </p:spPr>
      </p:pic>
      <p:sp>
        <p:nvSpPr>
          <p:cNvPr id="18" name="textruta 17">
            <a:extLst>
              <a:ext uri="{FF2B5EF4-FFF2-40B4-BE49-F238E27FC236}">
                <a16:creationId xmlns:a16="http://schemas.microsoft.com/office/drawing/2014/main" id="{206FAC83-49D1-435A-A959-A2BFD8F4DF8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lägga till bild</a:t>
            </a:r>
            <a:r>
              <a:rPr lang="sv-SE" sz="1000" baseline="0" dirty="0">
                <a:solidFill>
                  <a:schemeClr val="tx1">
                    <a:lumMod val="65000"/>
                    <a:lumOff val="35000"/>
                  </a:schemeClr>
                </a:solidFill>
                <a:latin typeface="+mn-lt"/>
              </a:rPr>
              <a:t> i bakgrunden - </a:t>
            </a:r>
            <a:r>
              <a:rPr lang="sv-SE" sz="1000" dirty="0">
                <a:solidFill>
                  <a:schemeClr val="tx1">
                    <a:lumMod val="65000"/>
                    <a:lumOff val="35000"/>
                  </a:schemeClr>
                </a:solidFill>
                <a:latin typeface="+mn-lt"/>
              </a:rPr>
              <a:t>Högerklicka på tomt utrymme</a:t>
            </a:r>
            <a:r>
              <a:rPr lang="sv-SE" sz="1000" baseline="0" dirty="0">
                <a:solidFill>
                  <a:schemeClr val="tx1">
                    <a:lumMod val="65000"/>
                    <a:lumOff val="35000"/>
                  </a:schemeClr>
                </a:solidFill>
                <a:latin typeface="+mn-lt"/>
              </a:rPr>
              <a:t>. Välj Formatera bakgrund/Fyllning/Bild eller strukturfyllning och välj sedan önskad bild.</a:t>
            </a:r>
            <a:endParaRPr lang="sv-SE" sz="1000" dirty="0">
              <a:solidFill>
                <a:schemeClr val="tx1">
                  <a:lumMod val="65000"/>
                  <a:lumOff val="35000"/>
                </a:schemeClr>
              </a:solidFill>
              <a:latin typeface="+mn-lt"/>
            </a:endParaRPr>
          </a:p>
        </p:txBody>
      </p:sp>
    </p:spTree>
    <p:extLst>
      <p:ext uri="{BB962C8B-B14F-4D97-AF65-F5344CB8AC3E}">
        <p14:creationId xmlns:p14="http://schemas.microsoft.com/office/powerpoint/2010/main" val="5935801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xtsida med hel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6175376" cy="770256"/>
          </a:xfrm>
        </p:spPr>
        <p:txBody>
          <a:bodyPr anchor="b" anchorCtr="0"/>
          <a:lstStyle>
            <a:lvl1pPr algn="l">
              <a:defRPr sz="4600">
                <a:solidFill>
                  <a:schemeClr val="bg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6175375" cy="3422921"/>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a:stretch>
            <a:fillRect/>
          </a:stretch>
        </p:blipFill>
        <p:spPr>
          <a:xfrm>
            <a:off x="11397110" y="209550"/>
            <a:ext cx="468660" cy="747265"/>
          </a:xfrm>
          <a:prstGeom prst="rect">
            <a:avLst/>
          </a:prstGeom>
        </p:spPr>
      </p:pic>
      <p:sp>
        <p:nvSpPr>
          <p:cNvPr id="18" name="textruta 17">
            <a:extLst>
              <a:ext uri="{FF2B5EF4-FFF2-40B4-BE49-F238E27FC236}">
                <a16:creationId xmlns:a16="http://schemas.microsoft.com/office/drawing/2014/main" id="{206FAC83-49D1-435A-A959-A2BFD8F4DF8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lägga till bild</a:t>
            </a:r>
            <a:r>
              <a:rPr lang="sv-SE" sz="1000" baseline="0" dirty="0">
                <a:solidFill>
                  <a:schemeClr val="tx1">
                    <a:lumMod val="65000"/>
                    <a:lumOff val="35000"/>
                  </a:schemeClr>
                </a:solidFill>
                <a:latin typeface="+mn-lt"/>
              </a:rPr>
              <a:t> i bakgrunden - </a:t>
            </a:r>
            <a:r>
              <a:rPr lang="sv-SE" sz="1000" dirty="0">
                <a:solidFill>
                  <a:schemeClr val="tx1">
                    <a:lumMod val="65000"/>
                    <a:lumOff val="35000"/>
                  </a:schemeClr>
                </a:solidFill>
                <a:latin typeface="+mn-lt"/>
              </a:rPr>
              <a:t>Högerklicka på tomt utrymme</a:t>
            </a:r>
            <a:r>
              <a:rPr lang="sv-SE" sz="1000" baseline="0" dirty="0">
                <a:solidFill>
                  <a:schemeClr val="tx1">
                    <a:lumMod val="65000"/>
                    <a:lumOff val="35000"/>
                  </a:schemeClr>
                </a:solidFill>
                <a:latin typeface="+mn-lt"/>
              </a:rPr>
              <a:t>. Välj Formatera bakgrund/Fyllning/Bild eller strukturfyllning och välj sedan önskad bild.</a:t>
            </a:r>
            <a:endParaRPr lang="sv-SE" sz="1000" dirty="0">
              <a:solidFill>
                <a:schemeClr val="tx1">
                  <a:lumMod val="65000"/>
                  <a:lumOff val="35000"/>
                </a:schemeClr>
              </a:solidFill>
              <a:latin typeface="+mn-lt"/>
            </a:endParaRPr>
          </a:p>
        </p:txBody>
      </p:sp>
    </p:spTree>
    <p:extLst>
      <p:ext uri="{BB962C8B-B14F-4D97-AF65-F5344CB8AC3E}">
        <p14:creationId xmlns:p14="http://schemas.microsoft.com/office/powerpoint/2010/main" val="38460885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sida 2-spal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10242000" cy="770256"/>
          </a:xfrm>
        </p:spPr>
        <p:txBody>
          <a:bodyPr anchor="b" anchorCtr="0"/>
          <a:lstStyle>
            <a:lvl1pPr algn="l">
              <a:defRPr sz="4600">
                <a:solidFill>
                  <a:schemeClr val="accent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4932363" cy="3422650"/>
          </a:xfrm>
        </p:spPr>
        <p:txBody>
          <a:bodyPr/>
          <a:lstStyle>
            <a:lvl1pPr>
              <a:buClrTx/>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text 13">
            <a:extLst>
              <a:ext uri="{FF2B5EF4-FFF2-40B4-BE49-F238E27FC236}">
                <a16:creationId xmlns:a16="http://schemas.microsoft.com/office/drawing/2014/main" id="{F91A900D-C141-4C7D-9EF7-EEF091B0A453}"/>
              </a:ext>
            </a:extLst>
          </p:cNvPr>
          <p:cNvSpPr>
            <a:spLocks noGrp="1"/>
          </p:cNvSpPr>
          <p:nvPr>
            <p:ph type="body" sz="quarter" idx="14"/>
          </p:nvPr>
        </p:nvSpPr>
        <p:spPr>
          <a:xfrm>
            <a:off x="6096000" y="2562225"/>
            <a:ext cx="4932363" cy="34226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accent1"/>
                </a:solidFill>
              </a:defRPr>
            </a:lvl1pPr>
          </a:lstStyle>
          <a:p>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accent1"/>
                </a:solidFill>
              </a:defRPr>
            </a:lvl1pPr>
          </a:lstStyle>
          <a:p>
            <a:endParaRPr lang="sv-SE" dirty="0"/>
          </a:p>
        </p:txBody>
      </p: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21127311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ld och text 1-spal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095999" y="1350455"/>
            <a:ext cx="4930225" cy="1294422"/>
          </a:xfrm>
        </p:spPr>
        <p:txBody>
          <a:bodyPr anchor="t" anchorCtr="0"/>
          <a:lstStyle>
            <a:lvl1pPr algn="l">
              <a:defRPr sz="4600">
                <a:solidFill>
                  <a:schemeClr val="accent1"/>
                </a:solidFill>
              </a:defRPr>
            </a:lvl1pPr>
          </a:lstStyle>
          <a:p>
            <a:r>
              <a:rPr lang="sv-SE" dirty="0"/>
              <a:t>Rubrik</a:t>
            </a:r>
          </a:p>
        </p:txBody>
      </p:sp>
      <p:sp>
        <p:nvSpPr>
          <p:cNvPr id="14" name="Platshållare för text 13">
            <a:extLst>
              <a:ext uri="{FF2B5EF4-FFF2-40B4-BE49-F238E27FC236}">
                <a16:creationId xmlns:a16="http://schemas.microsoft.com/office/drawing/2014/main" id="{F91A900D-C141-4C7D-9EF7-EEF091B0A453}"/>
              </a:ext>
            </a:extLst>
          </p:cNvPr>
          <p:cNvSpPr>
            <a:spLocks noGrp="1"/>
          </p:cNvSpPr>
          <p:nvPr>
            <p:ph type="body" sz="quarter" idx="14"/>
          </p:nvPr>
        </p:nvSpPr>
        <p:spPr>
          <a:xfrm>
            <a:off x="6096000" y="2844801"/>
            <a:ext cx="4932363" cy="3140074"/>
          </a:xfrm>
        </p:spPr>
        <p:txBody>
          <a:bodyPr/>
          <a:lstStyle>
            <a:lvl4pPr>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 6">
            <a:extLst>
              <a:ext uri="{FF2B5EF4-FFF2-40B4-BE49-F238E27FC236}">
                <a16:creationId xmlns:a16="http://schemas.microsoft.com/office/drawing/2014/main" id="{D223BB1E-35AF-4D1E-B8FC-5C3E4F3E1910}"/>
              </a:ext>
            </a:extLst>
          </p:cNvPr>
          <p:cNvSpPr>
            <a:spLocks noGrp="1"/>
          </p:cNvSpPr>
          <p:nvPr>
            <p:ph type="pic" sz="quarter" idx="15" hasCustomPrompt="1"/>
          </p:nvPr>
        </p:nvSpPr>
        <p:spPr>
          <a:xfrm>
            <a:off x="784225" y="1173479"/>
            <a:ext cx="4932363" cy="5166000"/>
          </a:xfrm>
        </p:spPr>
        <p:txBody>
          <a:bodyPr/>
          <a:lstStyle>
            <a:lvl1pPr marL="0" indent="0">
              <a:buFontTx/>
              <a:buNone/>
              <a:defRPr sz="1100"/>
            </a:lvl1pPr>
          </a:lstStyle>
          <a:p>
            <a:r>
              <a:rPr lang="sv-SE" dirty="0"/>
              <a:t> Klicka för att infoga bild</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accent1"/>
                </a:solidFill>
              </a:defRPr>
            </a:lvl1pPr>
          </a:lstStyle>
          <a:p>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accent1"/>
                </a:solidFill>
              </a:defRPr>
            </a:lvl1pPr>
          </a:lstStyle>
          <a:p>
            <a:endParaRPr lang="sv-SE" dirty="0"/>
          </a:p>
        </p:txBody>
      </p: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40881610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pos="3840">
          <p15:clr>
            <a:srgbClr val="FBAE40"/>
          </p15:clr>
        </p15:guide>
        <p15:guide id="2" orient="horz" pos="39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459577"/>
            <a:ext cx="2339975" cy="1979255"/>
          </a:xfrm>
        </p:spPr>
        <p:txBody>
          <a:bodyPr anchor="t" anchorCtr="0"/>
          <a:lstStyle>
            <a:lvl1pPr algn="l">
              <a:defRPr sz="4300">
                <a:solidFill>
                  <a:schemeClr val="bg1"/>
                </a:solidFill>
              </a:defRPr>
            </a:lvl1pPr>
          </a:lstStyle>
          <a:p>
            <a:r>
              <a:rPr lang="sv-SE" dirty="0"/>
              <a:t>Rubrik</a:t>
            </a:r>
          </a:p>
        </p:txBody>
      </p:sp>
      <p:sp>
        <p:nvSpPr>
          <p:cNvPr id="14" name="Platshållare för text 13">
            <a:extLst>
              <a:ext uri="{FF2B5EF4-FFF2-40B4-BE49-F238E27FC236}">
                <a16:creationId xmlns:a16="http://schemas.microsoft.com/office/drawing/2014/main" id="{0BFF101C-C86F-4515-A419-2CCAA0751BBF}"/>
              </a:ext>
            </a:extLst>
          </p:cNvPr>
          <p:cNvSpPr>
            <a:spLocks noGrp="1"/>
          </p:cNvSpPr>
          <p:nvPr>
            <p:ph type="body" sz="quarter" idx="13"/>
          </p:nvPr>
        </p:nvSpPr>
        <p:spPr>
          <a:xfrm>
            <a:off x="3421624" y="1459578"/>
            <a:ext cx="7606739" cy="4535130"/>
          </a:xfrm>
        </p:spPr>
        <p:txBody>
          <a:bodyPr/>
          <a:lstStyle>
            <a:lvl1pPr marL="0" indent="0" defTabSz="7620000">
              <a:buNone/>
              <a:tabLst>
                <a:tab pos="1435100" algn="l"/>
                <a:tab pos="6724650" algn="l"/>
              </a:tabLst>
              <a:defRPr>
                <a:solidFill>
                  <a:schemeClr val="bg1"/>
                </a:solidFill>
              </a:defRPr>
            </a:lvl1pPr>
            <a:lvl2pPr marL="198000" indent="0" defTabSz="7620000">
              <a:buNone/>
              <a:tabLst>
                <a:tab pos="1612900" algn="l"/>
                <a:tab pos="6724650" algn="l"/>
              </a:tabLst>
              <a:defRPr>
                <a:solidFill>
                  <a:schemeClr val="bg1"/>
                </a:solidFill>
              </a:defRPr>
            </a:lvl2pPr>
            <a:lvl3pPr marL="396000" indent="0" defTabSz="7620000">
              <a:buNone/>
              <a:tabLst>
                <a:tab pos="1612900" algn="l"/>
                <a:tab pos="6724650" algn="l"/>
              </a:tabLst>
              <a:defRPr>
                <a:solidFill>
                  <a:schemeClr val="bg1"/>
                </a:solidFill>
              </a:defRPr>
            </a:lvl3pPr>
            <a:lvl4pPr marL="594000" indent="0" defTabSz="7620000">
              <a:buNone/>
              <a:tabLst>
                <a:tab pos="1612900" algn="l"/>
                <a:tab pos="6724650" algn="l"/>
              </a:tabLst>
              <a:defRPr>
                <a:solidFill>
                  <a:schemeClr val="bg1"/>
                </a:solidFill>
              </a:defRPr>
            </a:lvl4pPr>
            <a:lvl5pPr marL="792000" indent="0" defTabSz="7620000">
              <a:buNone/>
              <a:tabLst>
                <a:tab pos="1612900" algn="l"/>
                <a:tab pos="6724650" algn="l"/>
              </a:tabLst>
              <a:defRPr>
                <a:solidFill>
                  <a:schemeClr val="bg1"/>
                </a:solidFill>
              </a:defRPr>
            </a:lvl5pPr>
          </a:lstStyle>
          <a:p>
            <a:pPr lvl="0"/>
            <a:r>
              <a:rPr lang="sv-SE"/>
              <a:t>Klicka här för att ändra format på bakgrundstexten</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endParaRPr lang="sv-SE" dirty="0">
              <a:solidFill>
                <a:prstClr val="white"/>
              </a:solidFill>
            </a:endParaRPr>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endParaRPr lang="sv-SE" dirty="0">
              <a:solidFill>
                <a:prstClr val="white"/>
              </a:solidFill>
            </a:endParaRPr>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0" y="209550"/>
            <a:ext cx="468660" cy="747265"/>
          </a:xfrm>
          <a:prstGeom prst="rect">
            <a:avLst/>
          </a:prstGeom>
        </p:spPr>
      </p:pic>
      <p:sp>
        <p:nvSpPr>
          <p:cNvPr id="17" name="textruta 16">
            <a:extLst>
              <a:ext uri="{FF2B5EF4-FFF2-40B4-BE49-F238E27FC236}">
                <a16:creationId xmlns:a16="http://schemas.microsoft.com/office/drawing/2014/main" id="{B92DFF91-C663-4B6C-B51E-1C833F49BCD2}"/>
              </a:ext>
            </a:extLst>
          </p:cNvPr>
          <p:cNvSpPr txBox="1"/>
          <p:nvPr userDrawn="1"/>
        </p:nvSpPr>
        <p:spPr>
          <a:xfrm>
            <a:off x="0" y="-517153"/>
            <a:ext cx="12192000" cy="400110"/>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prstClr val="black">
                    <a:lumMod val="65000"/>
                    <a:lumOff val="35000"/>
                  </a:prstClr>
                </a:solidFill>
              </a:rPr>
              <a:t>För att komma till nästa information i agendan, använd TAB. Det finns tre tabbar i textplatshållaren. Rekommenderat är att använda linjal när man använder tabbar. Gå till Visa och klicka i Linjal.</a:t>
            </a:r>
          </a:p>
          <a:p>
            <a:r>
              <a:rPr lang="sv-SE" sz="1000" dirty="0">
                <a:solidFill>
                  <a:prstClr val="black">
                    <a:lumMod val="65000"/>
                    <a:lumOff val="35000"/>
                  </a:prstClr>
                </a:solidFill>
              </a:rPr>
              <a:t>Texten som ska vara i fetstil måste markeras manuellt.</a:t>
            </a:r>
          </a:p>
        </p:txBody>
      </p:sp>
    </p:spTree>
    <p:extLst>
      <p:ext uri="{BB962C8B-B14F-4D97-AF65-F5344CB8AC3E}">
        <p14:creationId xmlns:p14="http://schemas.microsoft.com/office/powerpoint/2010/main" val="4105636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12" name="Platshållare för innehåll 11"/>
          <p:cNvSpPr>
            <a:spLocks noGrp="1"/>
          </p:cNvSpPr>
          <p:nvPr>
            <p:ph sz="quarter" idx="13"/>
          </p:nvPr>
        </p:nvSpPr>
        <p:spPr>
          <a:xfrm>
            <a:off x="784223" y="2561954"/>
            <a:ext cx="10242000" cy="34229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p:cNvSpPr>
            <a:spLocks noGrp="1"/>
          </p:cNvSpPr>
          <p:nvPr>
            <p:ph type="dt" sz="half" idx="10"/>
          </p:nvPr>
        </p:nvSpPr>
        <p:spPr/>
        <p:txBody>
          <a:bodyPr/>
          <a:lstStyle/>
          <a:p>
            <a:endParaRPr lang="sv-SE" dirty="0"/>
          </a:p>
        </p:txBody>
      </p:sp>
      <p:sp>
        <p:nvSpPr>
          <p:cNvPr id="9" name="Platshållare för sidfot 8"/>
          <p:cNvSpPr>
            <a:spLocks noGrp="1"/>
          </p:cNvSpPr>
          <p:nvPr>
            <p:ph type="ftr" sz="quarter" idx="11"/>
          </p:nvPr>
        </p:nvSpPr>
        <p:spPr/>
        <p:txBody>
          <a:bodyPr/>
          <a:lstStyle>
            <a:lvl1pPr algn="l">
              <a:defRPr/>
            </a:lvl1pPr>
          </a:lstStyle>
          <a:p>
            <a:endParaRPr lang="sv-SE" dirty="0"/>
          </a:p>
        </p:txBody>
      </p:sp>
    </p:spTree>
    <p:extLst>
      <p:ext uri="{BB962C8B-B14F-4D97-AF65-F5344CB8AC3E}">
        <p14:creationId xmlns:p14="http://schemas.microsoft.com/office/powerpoint/2010/main" val="41706466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lvl1pPr algn="l">
              <a:defRPr/>
            </a:lvl1pPr>
          </a:lstStyle>
          <a:p>
            <a:endParaRPr lang="sv-SE" dirty="0"/>
          </a:p>
        </p:txBody>
      </p:sp>
      <p:sp>
        <p:nvSpPr>
          <p:cNvPr id="6" name="Platshållare för bildnummer 5">
            <a:extLst>
              <a:ext uri="{FF2B5EF4-FFF2-40B4-BE49-F238E27FC236}">
                <a16:creationId xmlns:a16="http://schemas.microsoft.com/office/drawing/2014/main" id="{DD367F04-5C5B-4065-8051-25FF42D24069}"/>
              </a:ext>
            </a:extLst>
          </p:cNvPr>
          <p:cNvSpPr>
            <a:spLocks noGrp="1"/>
          </p:cNvSpPr>
          <p:nvPr>
            <p:ph type="sldNum" sz="quarter" idx="4"/>
          </p:nvPr>
        </p:nvSpPr>
        <p:spPr>
          <a:xfrm>
            <a:off x="8706675" y="131444"/>
            <a:ext cx="1050354" cy="219093"/>
          </a:xfrm>
          <a:prstGeom prst="rect">
            <a:avLst/>
          </a:prstGeom>
        </p:spPr>
        <p:txBody>
          <a:bodyPr vert="horz" lIns="0" tIns="0" rIns="0" bIns="0" rtlCol="0" anchor="b" anchorCtr="0"/>
          <a:lstStyle>
            <a:lvl1pPr algn="l">
              <a:defRPr sz="1100" b="1">
                <a:solidFill>
                  <a:schemeClr val="accent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2390325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A399D945-546C-4F49-AA95-9EC550520FA4}"/>
              </a:ext>
            </a:extLst>
          </p:cNvPr>
          <p:cNvSpPr>
            <a:spLocks noGrp="1"/>
          </p:cNvSpPr>
          <p:nvPr>
            <p:ph type="dt" sz="half" idx="10"/>
          </p:nvPr>
        </p:nvSpPr>
        <p:spPr/>
        <p:txBody>
          <a:bodyPr/>
          <a:lstStyle/>
          <a:p>
            <a:endParaRPr lang="sv-SE" dirty="0"/>
          </a:p>
        </p:txBody>
      </p:sp>
      <p:sp>
        <p:nvSpPr>
          <p:cNvPr id="9" name="Platshållare för sidfot 8">
            <a:extLst>
              <a:ext uri="{FF2B5EF4-FFF2-40B4-BE49-F238E27FC236}">
                <a16:creationId xmlns:a16="http://schemas.microsoft.com/office/drawing/2014/main" id="{16E003A7-1DD6-4630-AA32-D032A1BF7294}"/>
              </a:ext>
            </a:extLst>
          </p:cNvPr>
          <p:cNvSpPr>
            <a:spLocks noGrp="1"/>
          </p:cNvSpPr>
          <p:nvPr>
            <p:ph type="ftr" sz="quarter" idx="11"/>
          </p:nvPr>
        </p:nvSpPr>
        <p:spPr/>
        <p:txBody>
          <a:bodyPr/>
          <a:lstStyle/>
          <a:p>
            <a:pPr algn="l"/>
            <a:endParaRPr lang="sv-SE" dirty="0"/>
          </a:p>
        </p:txBody>
      </p:sp>
    </p:spTree>
    <p:extLst>
      <p:ext uri="{BB962C8B-B14F-4D97-AF65-F5344CB8AC3E}">
        <p14:creationId xmlns:p14="http://schemas.microsoft.com/office/powerpoint/2010/main" val="31816760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sida med toning över hel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6175376" cy="770256"/>
          </a:xfrm>
        </p:spPr>
        <p:txBody>
          <a:bodyPr anchor="b" anchorCtr="0"/>
          <a:lstStyle>
            <a:lvl1pPr algn="l">
              <a:defRPr sz="4600">
                <a:solidFill>
                  <a:schemeClr val="bg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6175375" cy="3422921"/>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7" name="Bildobjekt 16">
            <a:extLst>
              <a:ext uri="{FF2B5EF4-FFF2-40B4-BE49-F238E27FC236}">
                <a16:creationId xmlns:a16="http://schemas.microsoft.com/office/drawing/2014/main" id="{74DE646D-F9AB-4AD0-94A0-A6FEBB539484}"/>
              </a:ext>
            </a:extLst>
          </p:cNvPr>
          <p:cNvPicPr>
            <a:picLocks noChangeAspect="1"/>
          </p:cNvPicPr>
          <p:nvPr userDrawn="1"/>
        </p:nvPicPr>
        <p:blipFill>
          <a:blip r:embed="rId2"/>
          <a:stretch>
            <a:fillRect/>
          </a:stretch>
        </p:blipFill>
        <p:spPr>
          <a:xfrm>
            <a:off x="0" y="0"/>
            <a:ext cx="7829973" cy="6858000"/>
          </a:xfrm>
          <a:prstGeom prst="rect">
            <a:avLst/>
          </a:prstGeom>
        </p:spPr>
      </p:pic>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endParaRPr lang="sv-SE" dirty="0">
              <a:solidFill>
                <a:prstClr val="white"/>
              </a:solidFill>
            </a:endParaRPr>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endParaRPr lang="sv-SE" dirty="0">
              <a:solidFill>
                <a:prstClr val="white"/>
              </a:solidFill>
            </a:endParaRPr>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0" y="209550"/>
            <a:ext cx="468660" cy="747265"/>
          </a:xfrm>
          <a:prstGeom prst="rect">
            <a:avLst/>
          </a:prstGeom>
        </p:spPr>
      </p:pic>
      <p:sp>
        <p:nvSpPr>
          <p:cNvPr id="18" name="textruta 17">
            <a:extLst>
              <a:ext uri="{FF2B5EF4-FFF2-40B4-BE49-F238E27FC236}">
                <a16:creationId xmlns:a16="http://schemas.microsoft.com/office/drawing/2014/main" id="{206FAC83-49D1-435A-A959-A2BFD8F4DF8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prstClr val="black">
                    <a:lumMod val="65000"/>
                    <a:lumOff val="35000"/>
                  </a:prstClr>
                </a:solidFill>
              </a:rPr>
              <a:t>För att lägga till bild i bakgrunden - Högerklicka på tomt utrymme. Välj Formatera bakgrund/Fyllning/Bild eller strukturfyllning och välj sedan önskad bild.</a:t>
            </a:r>
          </a:p>
        </p:txBody>
      </p:sp>
    </p:spTree>
    <p:extLst>
      <p:ext uri="{BB962C8B-B14F-4D97-AF65-F5344CB8AC3E}">
        <p14:creationId xmlns:p14="http://schemas.microsoft.com/office/powerpoint/2010/main" val="131967111"/>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sida med hel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6175376" cy="770256"/>
          </a:xfrm>
        </p:spPr>
        <p:txBody>
          <a:bodyPr anchor="b" anchorCtr="0"/>
          <a:lstStyle>
            <a:lvl1pPr algn="l">
              <a:defRPr sz="4600">
                <a:solidFill>
                  <a:schemeClr val="bg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6175375" cy="3422921"/>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endParaRPr lang="sv-SE" dirty="0">
              <a:solidFill>
                <a:prstClr val="white"/>
              </a:solidFill>
            </a:endParaRPr>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endParaRPr lang="sv-SE" dirty="0">
              <a:solidFill>
                <a:prstClr val="white"/>
              </a:solidFill>
            </a:endParaRPr>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a:stretch>
            <a:fillRect/>
          </a:stretch>
        </p:blipFill>
        <p:spPr>
          <a:xfrm>
            <a:off x="11397110" y="209550"/>
            <a:ext cx="468660" cy="747265"/>
          </a:xfrm>
          <a:prstGeom prst="rect">
            <a:avLst/>
          </a:prstGeom>
        </p:spPr>
      </p:pic>
      <p:sp>
        <p:nvSpPr>
          <p:cNvPr id="18" name="textruta 17">
            <a:extLst>
              <a:ext uri="{FF2B5EF4-FFF2-40B4-BE49-F238E27FC236}">
                <a16:creationId xmlns:a16="http://schemas.microsoft.com/office/drawing/2014/main" id="{206FAC83-49D1-435A-A959-A2BFD8F4DF8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prstClr val="black">
                    <a:lumMod val="65000"/>
                    <a:lumOff val="35000"/>
                  </a:prstClr>
                </a:solidFill>
              </a:rPr>
              <a:t>För att lägga till bild i bakgrunden - Högerklicka på tomt utrymme. Välj Formatera bakgrund/Fyllning/Bild eller strukturfyllning och välj sedan önskad bild.</a:t>
            </a:r>
          </a:p>
        </p:txBody>
      </p:sp>
    </p:spTree>
    <p:extLst>
      <p:ext uri="{BB962C8B-B14F-4D97-AF65-F5344CB8AC3E}">
        <p14:creationId xmlns:p14="http://schemas.microsoft.com/office/powerpoint/2010/main" val="1434269445"/>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sida 2-spal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10242000" cy="770256"/>
          </a:xfrm>
        </p:spPr>
        <p:txBody>
          <a:bodyPr anchor="b" anchorCtr="0"/>
          <a:lstStyle>
            <a:lvl1pPr algn="l">
              <a:defRPr sz="4600">
                <a:solidFill>
                  <a:schemeClr val="accent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4932363" cy="3422650"/>
          </a:xfrm>
        </p:spPr>
        <p:txBody>
          <a:bodyPr/>
          <a:lstStyle>
            <a:lvl1pPr>
              <a:buClrTx/>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text 13">
            <a:extLst>
              <a:ext uri="{FF2B5EF4-FFF2-40B4-BE49-F238E27FC236}">
                <a16:creationId xmlns:a16="http://schemas.microsoft.com/office/drawing/2014/main" id="{F91A900D-C141-4C7D-9EF7-EEF091B0A453}"/>
              </a:ext>
            </a:extLst>
          </p:cNvPr>
          <p:cNvSpPr>
            <a:spLocks noGrp="1"/>
          </p:cNvSpPr>
          <p:nvPr>
            <p:ph type="body" sz="quarter" idx="14"/>
          </p:nvPr>
        </p:nvSpPr>
        <p:spPr>
          <a:xfrm>
            <a:off x="6096000" y="2562225"/>
            <a:ext cx="4932363" cy="34226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accent1"/>
                </a:solidFill>
              </a:defRPr>
            </a:lvl1pPr>
          </a:lstStyle>
          <a:p>
            <a:endParaRPr lang="sv-SE" dirty="0">
              <a:solidFill>
                <a:srgbClr val="005293"/>
              </a:solidFill>
            </a:endParaRPr>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accent1"/>
                </a:solidFill>
              </a:defRPr>
            </a:lvl1pPr>
          </a:lstStyle>
          <a:p>
            <a:endParaRPr lang="sv-SE" dirty="0">
              <a:solidFill>
                <a:srgbClr val="005293"/>
              </a:solidFill>
            </a:endParaRPr>
          </a:p>
        </p:txBody>
      </p: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1070608915"/>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och text 1-spal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095999" y="1350455"/>
            <a:ext cx="4930225" cy="1294422"/>
          </a:xfrm>
        </p:spPr>
        <p:txBody>
          <a:bodyPr anchor="t" anchorCtr="0"/>
          <a:lstStyle>
            <a:lvl1pPr algn="l">
              <a:defRPr sz="4600">
                <a:solidFill>
                  <a:schemeClr val="accent1"/>
                </a:solidFill>
              </a:defRPr>
            </a:lvl1pPr>
          </a:lstStyle>
          <a:p>
            <a:r>
              <a:rPr lang="sv-SE" dirty="0"/>
              <a:t>Rubrik</a:t>
            </a:r>
          </a:p>
        </p:txBody>
      </p:sp>
      <p:sp>
        <p:nvSpPr>
          <p:cNvPr id="14" name="Platshållare för text 13">
            <a:extLst>
              <a:ext uri="{FF2B5EF4-FFF2-40B4-BE49-F238E27FC236}">
                <a16:creationId xmlns:a16="http://schemas.microsoft.com/office/drawing/2014/main" id="{F91A900D-C141-4C7D-9EF7-EEF091B0A453}"/>
              </a:ext>
            </a:extLst>
          </p:cNvPr>
          <p:cNvSpPr>
            <a:spLocks noGrp="1"/>
          </p:cNvSpPr>
          <p:nvPr>
            <p:ph type="body" sz="quarter" idx="14"/>
          </p:nvPr>
        </p:nvSpPr>
        <p:spPr>
          <a:xfrm>
            <a:off x="6096000" y="2844801"/>
            <a:ext cx="4932363" cy="3140074"/>
          </a:xfrm>
        </p:spPr>
        <p:txBody>
          <a:bodyPr/>
          <a:lstStyle>
            <a:lvl4pPr>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 6">
            <a:extLst>
              <a:ext uri="{FF2B5EF4-FFF2-40B4-BE49-F238E27FC236}">
                <a16:creationId xmlns:a16="http://schemas.microsoft.com/office/drawing/2014/main" id="{D223BB1E-35AF-4D1E-B8FC-5C3E4F3E1910}"/>
              </a:ext>
            </a:extLst>
          </p:cNvPr>
          <p:cNvSpPr>
            <a:spLocks noGrp="1"/>
          </p:cNvSpPr>
          <p:nvPr>
            <p:ph type="pic" sz="quarter" idx="15" hasCustomPrompt="1"/>
          </p:nvPr>
        </p:nvSpPr>
        <p:spPr>
          <a:xfrm>
            <a:off x="784225" y="1173479"/>
            <a:ext cx="4932363" cy="5166000"/>
          </a:xfrm>
        </p:spPr>
        <p:txBody>
          <a:bodyPr/>
          <a:lstStyle>
            <a:lvl1pPr marL="0" indent="0">
              <a:buFontTx/>
              <a:buNone/>
              <a:defRPr sz="1100"/>
            </a:lvl1pPr>
          </a:lstStyle>
          <a:p>
            <a:r>
              <a:rPr lang="sv-SE" dirty="0"/>
              <a:t> Klicka för att infoga bild</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accent1"/>
                </a:solidFill>
              </a:defRPr>
            </a:lvl1pPr>
          </a:lstStyle>
          <a:p>
            <a:endParaRPr lang="sv-SE" dirty="0">
              <a:solidFill>
                <a:srgbClr val="005293"/>
              </a:solidFill>
            </a:endParaRPr>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accent1"/>
                </a:solidFill>
              </a:defRPr>
            </a:lvl1pPr>
          </a:lstStyle>
          <a:p>
            <a:endParaRPr lang="sv-SE" dirty="0">
              <a:solidFill>
                <a:srgbClr val="005293"/>
              </a:solidFill>
            </a:endParaRPr>
          </a:p>
        </p:txBody>
      </p: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926822641"/>
      </p:ext>
    </p:extLst>
  </p:cSld>
  <p:clrMapOvr>
    <a:masterClrMapping/>
  </p:clrMapOvr>
  <p:extLst mod="1">
    <p:ext uri="{DCECCB84-F9BA-43D5-87BE-67443E8EF086}">
      <p15:sldGuideLst xmlns:p15="http://schemas.microsoft.com/office/powerpoint/2012/main">
        <p15:guide id="1" pos="3840">
          <p15:clr>
            <a:srgbClr val="FBAE40"/>
          </p15:clr>
        </p15:guide>
        <p15:guide id="2" orient="horz" pos="399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12" name="Platshållare för innehåll 11"/>
          <p:cNvSpPr>
            <a:spLocks noGrp="1"/>
          </p:cNvSpPr>
          <p:nvPr>
            <p:ph sz="quarter" idx="13"/>
          </p:nvPr>
        </p:nvSpPr>
        <p:spPr>
          <a:xfrm>
            <a:off x="784223" y="2561954"/>
            <a:ext cx="10242000" cy="34229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p:cNvSpPr>
            <a:spLocks noGrp="1"/>
          </p:cNvSpPr>
          <p:nvPr>
            <p:ph type="dt" sz="half" idx="10"/>
          </p:nvPr>
        </p:nvSpPr>
        <p:spPr/>
        <p:txBody>
          <a:bodyPr/>
          <a:lstStyle/>
          <a:p>
            <a:endParaRPr lang="sv-SE" dirty="0">
              <a:solidFill>
                <a:srgbClr val="005293"/>
              </a:solidFill>
            </a:endParaRPr>
          </a:p>
        </p:txBody>
      </p:sp>
      <p:sp>
        <p:nvSpPr>
          <p:cNvPr id="9" name="Platshållare för sidfot 8"/>
          <p:cNvSpPr>
            <a:spLocks noGrp="1"/>
          </p:cNvSpPr>
          <p:nvPr>
            <p:ph type="ftr" sz="quarter" idx="11"/>
          </p:nvPr>
        </p:nvSpPr>
        <p:spPr/>
        <p:txBody>
          <a:bodyPr/>
          <a:lstStyle>
            <a:lvl1pPr algn="l">
              <a:defRPr/>
            </a:lvl1pPr>
          </a:lstStyle>
          <a:p>
            <a:endParaRPr lang="sv-SE" dirty="0">
              <a:solidFill>
                <a:srgbClr val="005293"/>
              </a:solidFill>
            </a:endParaRPr>
          </a:p>
        </p:txBody>
      </p:sp>
    </p:spTree>
    <p:extLst>
      <p:ext uri="{BB962C8B-B14F-4D97-AF65-F5344CB8AC3E}">
        <p14:creationId xmlns:p14="http://schemas.microsoft.com/office/powerpoint/2010/main" val="384386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84225" y="1173479"/>
            <a:ext cx="10242000" cy="770256"/>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84224" y="2561955"/>
            <a:ext cx="10242000" cy="3422920"/>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080442" y="131444"/>
            <a:ext cx="2129346" cy="219093"/>
          </a:xfrm>
          <a:prstGeom prst="rect">
            <a:avLst/>
          </a:prstGeom>
        </p:spPr>
        <p:txBody>
          <a:bodyPr vert="horz" lIns="0" tIns="0" rIns="0" bIns="0" rtlCol="0" anchor="b" anchorCtr="0"/>
          <a:lstStyle>
            <a:lvl1pPr algn="l">
              <a:defRPr sz="1100" b="1">
                <a:solidFill>
                  <a:schemeClr val="accent1"/>
                </a:solidFill>
              </a:defRPr>
            </a:lvl1pPr>
          </a:lstStyle>
          <a:p>
            <a:endParaRPr lang="sv-SE" dirty="0">
              <a:solidFill>
                <a:srgbClr val="005293"/>
              </a:solidFill>
            </a:endParaRPr>
          </a:p>
        </p:txBody>
      </p:sp>
      <p:sp>
        <p:nvSpPr>
          <p:cNvPr id="5" name="Platshållare för sidfot 4"/>
          <p:cNvSpPr>
            <a:spLocks noGrp="1"/>
          </p:cNvSpPr>
          <p:nvPr>
            <p:ph type="ftr" sz="quarter" idx="3"/>
          </p:nvPr>
        </p:nvSpPr>
        <p:spPr>
          <a:xfrm>
            <a:off x="540702" y="131444"/>
            <a:ext cx="5336223" cy="219093"/>
          </a:xfrm>
          <a:prstGeom prst="rect">
            <a:avLst/>
          </a:prstGeom>
        </p:spPr>
        <p:txBody>
          <a:bodyPr vert="horz" lIns="0" tIns="0" rIns="0" bIns="0" rtlCol="0" anchor="b" anchorCtr="0"/>
          <a:lstStyle>
            <a:lvl1pPr algn="ctr">
              <a:defRPr sz="1100" b="1">
                <a:solidFill>
                  <a:schemeClr val="accent1"/>
                </a:solidFill>
              </a:defRPr>
            </a:lvl1pPr>
          </a:lstStyle>
          <a:p>
            <a:pPr algn="l"/>
            <a:endParaRPr lang="sv-SE" dirty="0">
              <a:solidFill>
                <a:srgbClr val="005293"/>
              </a:solidFill>
            </a:endParaRPr>
          </a:p>
        </p:txBody>
      </p:sp>
      <p:pic>
        <p:nvPicPr>
          <p:cNvPr id="16" name="Bildobjekt 15">
            <a:extLst>
              <a:ext uri="{FF2B5EF4-FFF2-40B4-BE49-F238E27FC236}">
                <a16:creationId xmlns:a16="http://schemas.microsoft.com/office/drawing/2014/main" id="{530CA824-9B77-44C7-95B6-4B82C2AACB86}"/>
              </a:ext>
            </a:extLst>
          </p:cNvPr>
          <p:cNvPicPr>
            <a:picLocks noChangeAspect="1"/>
          </p:cNvPicPr>
          <p:nvPr userDrawn="1"/>
        </p:nvPicPr>
        <p:blipFill>
          <a:blip r:embed="rId13"/>
          <a:stretch>
            <a:fillRect/>
          </a:stretch>
        </p:blipFill>
        <p:spPr>
          <a:xfrm>
            <a:off x="11397110" y="209550"/>
            <a:ext cx="468660" cy="747265"/>
          </a:xfrm>
          <a:prstGeom prst="rect">
            <a:avLst/>
          </a:prstGeom>
        </p:spPr>
      </p:pic>
      <p:cxnSp>
        <p:nvCxnSpPr>
          <p:cNvPr id="32" name="Rak koppling 31">
            <a:extLst>
              <a:ext uri="{FF2B5EF4-FFF2-40B4-BE49-F238E27FC236}">
                <a16:creationId xmlns:a16="http://schemas.microsoft.com/office/drawing/2014/main" id="{4A8E4D22-6F4C-40DB-8379-4610267B176C}"/>
              </a:ext>
            </a:extLst>
          </p:cNvPr>
          <p:cNvCxnSpPr/>
          <p:nvPr userDrawn="1"/>
        </p:nvCxnSpPr>
        <p:spPr>
          <a:xfrm>
            <a:off x="515937" y="403225"/>
            <a:ext cx="543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3240074A-C5B9-4423-892A-B2365B0A05A7}"/>
              </a:ext>
            </a:extLst>
          </p:cNvPr>
          <p:cNvCxnSpPr/>
          <p:nvPr userDrawn="1"/>
        </p:nvCxnSpPr>
        <p:spPr>
          <a:xfrm>
            <a:off x="6065839" y="403225"/>
            <a:ext cx="518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48F82FD6-0636-4706-909D-0DA0F83D456B}"/>
              </a:ext>
            </a:extLst>
          </p:cNvPr>
          <p:cNvCxnSpPr/>
          <p:nvPr userDrawn="1"/>
        </p:nvCxnSpPr>
        <p:spPr>
          <a:xfrm>
            <a:off x="515937" y="6452257"/>
            <a:ext cx="1116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23570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lvl1pPr algn="l" defTabSz="914400" rtl="0" eaLnBrk="1" latinLnBrk="0" hangingPunct="1">
        <a:lnSpc>
          <a:spcPct val="90000"/>
        </a:lnSpc>
        <a:spcBef>
          <a:spcPct val="0"/>
        </a:spcBef>
        <a:buNone/>
        <a:defRPr sz="4600" b="1" kern="1200">
          <a:solidFill>
            <a:schemeClr val="accent1"/>
          </a:solidFill>
          <a:latin typeface="+mj-lt"/>
          <a:ea typeface="+mj-ea"/>
          <a:cs typeface="+mj-cs"/>
        </a:defRPr>
      </a:lvl1pPr>
    </p:titleStyle>
    <p:body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25">
          <p15:clr>
            <a:srgbClr val="F26B43"/>
          </p15:clr>
        </p15:guide>
        <p15:guide id="4" pos="6947">
          <p15:clr>
            <a:srgbClr val="F26B43"/>
          </p15:clr>
        </p15:guide>
        <p15:guide id="5" orient="horz" pos="3770">
          <p15:clr>
            <a:srgbClr val="F26B43"/>
          </p15:clr>
        </p15:guide>
        <p15:guide id="6" orient="horz" pos="1138">
          <p15:clr>
            <a:srgbClr val="F26B43"/>
          </p15:clr>
        </p15:guide>
        <p15:guide id="7" orient="horz" pos="196">
          <p15:clr>
            <a:srgbClr val="F26B43"/>
          </p15:clr>
        </p15:guide>
        <p15:guide id="8" orient="horz" pos="1607">
          <p15:clr>
            <a:srgbClr val="F26B43"/>
          </p15:clr>
        </p15:guide>
        <p15:guide id="9" pos="494">
          <p15:clr>
            <a:srgbClr val="F26B43"/>
          </p15:clr>
        </p15:guide>
        <p15:guide id="10" pos="43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84225" y="1173479"/>
            <a:ext cx="10242000" cy="770256"/>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84224" y="2561955"/>
            <a:ext cx="10242000" cy="3422920"/>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080442" y="131444"/>
            <a:ext cx="2129346" cy="219093"/>
          </a:xfrm>
          <a:prstGeom prst="rect">
            <a:avLst/>
          </a:prstGeom>
        </p:spPr>
        <p:txBody>
          <a:bodyPr vert="horz" lIns="0" tIns="0" rIns="0" bIns="0" rtlCol="0" anchor="b" anchorCtr="0"/>
          <a:lstStyle>
            <a:lvl1pPr algn="l">
              <a:defRPr sz="1100" b="1">
                <a:solidFill>
                  <a:schemeClr val="accent1"/>
                </a:solidFill>
              </a:defRPr>
            </a:lvl1pPr>
          </a:lstStyle>
          <a:p>
            <a:r>
              <a:rPr lang="sv-SE">
                <a:solidFill>
                  <a:srgbClr val="005293"/>
                </a:solidFill>
              </a:rPr>
              <a:t>2017.xx.xx</a:t>
            </a:r>
            <a:endParaRPr lang="sv-SE" dirty="0">
              <a:solidFill>
                <a:srgbClr val="005293"/>
              </a:solidFill>
            </a:endParaRPr>
          </a:p>
        </p:txBody>
      </p:sp>
      <p:sp>
        <p:nvSpPr>
          <p:cNvPr id="5" name="Platshållare för sidfot 4"/>
          <p:cNvSpPr>
            <a:spLocks noGrp="1"/>
          </p:cNvSpPr>
          <p:nvPr>
            <p:ph type="ftr" sz="quarter" idx="3"/>
          </p:nvPr>
        </p:nvSpPr>
        <p:spPr>
          <a:xfrm>
            <a:off x="540702" y="131444"/>
            <a:ext cx="5336223" cy="219093"/>
          </a:xfrm>
          <a:prstGeom prst="rect">
            <a:avLst/>
          </a:prstGeom>
        </p:spPr>
        <p:txBody>
          <a:bodyPr vert="horz" lIns="0" tIns="0" rIns="0" bIns="0" rtlCol="0" anchor="b" anchorCtr="0"/>
          <a:lstStyle>
            <a:lvl1pPr algn="ctr">
              <a:defRPr sz="1100" b="1">
                <a:solidFill>
                  <a:schemeClr val="accent1"/>
                </a:solidFill>
              </a:defRPr>
            </a:lvl1pPr>
          </a:lstStyle>
          <a:p>
            <a:pPr algn="l"/>
            <a:r>
              <a:rPr lang="sv-SE">
                <a:solidFill>
                  <a:srgbClr val="005293"/>
                </a:solidFill>
              </a:rPr>
              <a:t>Sidhuvud om man väljer att infoga en sådan i sin presentation</a:t>
            </a:r>
            <a:endParaRPr lang="sv-SE" dirty="0">
              <a:solidFill>
                <a:srgbClr val="005293"/>
              </a:solidFill>
            </a:endParaRPr>
          </a:p>
        </p:txBody>
      </p:sp>
      <p:pic>
        <p:nvPicPr>
          <p:cNvPr id="16" name="Bildobjekt 15">
            <a:extLst>
              <a:ext uri="{FF2B5EF4-FFF2-40B4-BE49-F238E27FC236}">
                <a16:creationId xmlns:a16="http://schemas.microsoft.com/office/drawing/2014/main" id="{530CA824-9B77-44C7-95B6-4B82C2AACB86}"/>
              </a:ext>
            </a:extLst>
          </p:cNvPr>
          <p:cNvPicPr>
            <a:picLocks noChangeAspect="1"/>
          </p:cNvPicPr>
          <p:nvPr userDrawn="1"/>
        </p:nvPicPr>
        <p:blipFill>
          <a:blip r:embed="rId13"/>
          <a:stretch>
            <a:fillRect/>
          </a:stretch>
        </p:blipFill>
        <p:spPr>
          <a:xfrm>
            <a:off x="11397110" y="209550"/>
            <a:ext cx="468660" cy="747265"/>
          </a:xfrm>
          <a:prstGeom prst="rect">
            <a:avLst/>
          </a:prstGeom>
        </p:spPr>
      </p:pic>
      <p:cxnSp>
        <p:nvCxnSpPr>
          <p:cNvPr id="32" name="Rak koppling 31">
            <a:extLst>
              <a:ext uri="{FF2B5EF4-FFF2-40B4-BE49-F238E27FC236}">
                <a16:creationId xmlns:a16="http://schemas.microsoft.com/office/drawing/2014/main" id="{4A8E4D22-6F4C-40DB-8379-4610267B176C}"/>
              </a:ext>
            </a:extLst>
          </p:cNvPr>
          <p:cNvCxnSpPr/>
          <p:nvPr userDrawn="1"/>
        </p:nvCxnSpPr>
        <p:spPr>
          <a:xfrm>
            <a:off x="515937" y="403225"/>
            <a:ext cx="543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3240074A-C5B9-4423-892A-B2365B0A05A7}"/>
              </a:ext>
            </a:extLst>
          </p:cNvPr>
          <p:cNvCxnSpPr/>
          <p:nvPr userDrawn="1"/>
        </p:nvCxnSpPr>
        <p:spPr>
          <a:xfrm>
            <a:off x="6065839" y="403225"/>
            <a:ext cx="518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48F82FD6-0636-4706-909D-0DA0F83D456B}"/>
              </a:ext>
            </a:extLst>
          </p:cNvPr>
          <p:cNvCxnSpPr/>
          <p:nvPr userDrawn="1"/>
        </p:nvCxnSpPr>
        <p:spPr>
          <a:xfrm>
            <a:off x="515937" y="6452257"/>
            <a:ext cx="1116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27034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p:txStyles>
    <p:titleStyle>
      <a:lvl1pPr algn="l" defTabSz="914400" rtl="0" eaLnBrk="1" latinLnBrk="0" hangingPunct="1">
        <a:lnSpc>
          <a:spcPct val="90000"/>
        </a:lnSpc>
        <a:spcBef>
          <a:spcPct val="0"/>
        </a:spcBef>
        <a:buNone/>
        <a:defRPr sz="4600" b="1" kern="1200">
          <a:solidFill>
            <a:schemeClr val="accent1"/>
          </a:solidFill>
          <a:latin typeface="+mj-lt"/>
          <a:ea typeface="+mj-ea"/>
          <a:cs typeface="+mj-cs"/>
        </a:defRPr>
      </a:lvl1pPr>
    </p:titleStyle>
    <p:body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25">
          <p15:clr>
            <a:srgbClr val="F26B43"/>
          </p15:clr>
        </p15:guide>
        <p15:guide id="4" pos="6947">
          <p15:clr>
            <a:srgbClr val="F26B43"/>
          </p15:clr>
        </p15:guide>
        <p15:guide id="5" orient="horz" pos="3770">
          <p15:clr>
            <a:srgbClr val="F26B43"/>
          </p15:clr>
        </p15:guide>
        <p15:guide id="6" orient="horz" pos="1138">
          <p15:clr>
            <a:srgbClr val="F26B43"/>
          </p15:clr>
        </p15:guide>
        <p15:guide id="7" orient="horz" pos="196">
          <p15:clr>
            <a:srgbClr val="F26B43"/>
          </p15:clr>
        </p15:guide>
        <p15:guide id="8" orient="horz" pos="1607">
          <p15:clr>
            <a:srgbClr val="F26B43"/>
          </p15:clr>
        </p15:guide>
        <p15:guide id="9" pos="494">
          <p15:clr>
            <a:srgbClr val="F26B43"/>
          </p15:clr>
        </p15:guide>
        <p15:guide id="10" pos="43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1257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84225" y="1173479"/>
            <a:ext cx="10242000" cy="770256"/>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84224" y="2561955"/>
            <a:ext cx="10242000" cy="3422920"/>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080442" y="131444"/>
            <a:ext cx="2129346" cy="219093"/>
          </a:xfrm>
          <a:prstGeom prst="rect">
            <a:avLst/>
          </a:prstGeom>
        </p:spPr>
        <p:txBody>
          <a:bodyPr vert="horz" lIns="0" tIns="0" rIns="0" bIns="0" rtlCol="0" anchor="b" anchorCtr="0"/>
          <a:lstStyle>
            <a:lvl1pPr algn="l">
              <a:defRPr sz="1100" b="1">
                <a:solidFill>
                  <a:schemeClr val="accent1"/>
                </a:solidFill>
              </a:defRPr>
            </a:lvl1pPr>
          </a:lstStyle>
          <a:p>
            <a:endParaRPr lang="sv-SE" dirty="0"/>
          </a:p>
        </p:txBody>
      </p:sp>
      <p:sp>
        <p:nvSpPr>
          <p:cNvPr id="5" name="Platshållare för sidfot 4"/>
          <p:cNvSpPr>
            <a:spLocks noGrp="1"/>
          </p:cNvSpPr>
          <p:nvPr>
            <p:ph type="ftr" sz="quarter" idx="3"/>
          </p:nvPr>
        </p:nvSpPr>
        <p:spPr>
          <a:xfrm>
            <a:off x="540702" y="131444"/>
            <a:ext cx="5336223" cy="219093"/>
          </a:xfrm>
          <a:prstGeom prst="rect">
            <a:avLst/>
          </a:prstGeom>
        </p:spPr>
        <p:txBody>
          <a:bodyPr vert="horz" lIns="0" tIns="0" rIns="0" bIns="0" rtlCol="0" anchor="b" anchorCtr="0"/>
          <a:lstStyle>
            <a:lvl1pPr algn="ctr">
              <a:defRPr sz="1100" b="1">
                <a:solidFill>
                  <a:schemeClr val="accent1"/>
                </a:solidFill>
              </a:defRPr>
            </a:lvl1pPr>
          </a:lstStyle>
          <a:p>
            <a:pPr algn="l"/>
            <a:endParaRPr lang="sv-SE" dirty="0"/>
          </a:p>
        </p:txBody>
      </p:sp>
      <p:pic>
        <p:nvPicPr>
          <p:cNvPr id="16" name="Bildobjekt 15">
            <a:extLst>
              <a:ext uri="{FF2B5EF4-FFF2-40B4-BE49-F238E27FC236}">
                <a16:creationId xmlns:a16="http://schemas.microsoft.com/office/drawing/2014/main" id="{530CA824-9B77-44C7-95B6-4B82C2AACB86}"/>
              </a:ext>
            </a:extLst>
          </p:cNvPr>
          <p:cNvPicPr>
            <a:picLocks noChangeAspect="1"/>
          </p:cNvPicPr>
          <p:nvPr userDrawn="1"/>
        </p:nvPicPr>
        <p:blipFill>
          <a:blip r:embed="rId13"/>
          <a:stretch>
            <a:fillRect/>
          </a:stretch>
        </p:blipFill>
        <p:spPr>
          <a:xfrm>
            <a:off x="11397110" y="209550"/>
            <a:ext cx="468660" cy="747265"/>
          </a:xfrm>
          <a:prstGeom prst="rect">
            <a:avLst/>
          </a:prstGeom>
        </p:spPr>
      </p:pic>
      <p:cxnSp>
        <p:nvCxnSpPr>
          <p:cNvPr id="32" name="Rak koppling 31">
            <a:extLst>
              <a:ext uri="{FF2B5EF4-FFF2-40B4-BE49-F238E27FC236}">
                <a16:creationId xmlns:a16="http://schemas.microsoft.com/office/drawing/2014/main" id="{4A8E4D22-6F4C-40DB-8379-4610267B176C}"/>
              </a:ext>
            </a:extLst>
          </p:cNvPr>
          <p:cNvCxnSpPr/>
          <p:nvPr userDrawn="1"/>
        </p:nvCxnSpPr>
        <p:spPr>
          <a:xfrm>
            <a:off x="515937" y="403225"/>
            <a:ext cx="543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3240074A-C5B9-4423-892A-B2365B0A05A7}"/>
              </a:ext>
            </a:extLst>
          </p:cNvPr>
          <p:cNvCxnSpPr/>
          <p:nvPr userDrawn="1"/>
        </p:nvCxnSpPr>
        <p:spPr>
          <a:xfrm>
            <a:off x="6065839" y="403225"/>
            <a:ext cx="518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48F82FD6-0636-4706-909D-0DA0F83D456B}"/>
              </a:ext>
            </a:extLst>
          </p:cNvPr>
          <p:cNvCxnSpPr/>
          <p:nvPr userDrawn="1"/>
        </p:nvCxnSpPr>
        <p:spPr>
          <a:xfrm>
            <a:off x="515937" y="6452257"/>
            <a:ext cx="1116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34168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600" b="1" kern="1200">
          <a:solidFill>
            <a:schemeClr val="accent1"/>
          </a:solidFill>
          <a:latin typeface="+mj-lt"/>
          <a:ea typeface="+mj-ea"/>
          <a:cs typeface="+mj-cs"/>
        </a:defRPr>
      </a:lvl1pPr>
    </p:titleStyle>
    <p:body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25">
          <p15:clr>
            <a:srgbClr val="F26B43"/>
          </p15:clr>
        </p15:guide>
        <p15:guide id="4" pos="6947">
          <p15:clr>
            <a:srgbClr val="F26B43"/>
          </p15:clr>
        </p15:guide>
        <p15:guide id="6" orient="horz" pos="3770">
          <p15:clr>
            <a:srgbClr val="F26B43"/>
          </p15:clr>
        </p15:guide>
        <p15:guide id="7" orient="horz" pos="1138">
          <p15:clr>
            <a:srgbClr val="F26B43"/>
          </p15:clr>
        </p15:guide>
        <p15:guide id="9" orient="horz" pos="196">
          <p15:clr>
            <a:srgbClr val="F26B43"/>
          </p15:clr>
        </p15:guide>
        <p15:guide id="11" orient="horz" pos="1607">
          <p15:clr>
            <a:srgbClr val="F26B43"/>
          </p15:clr>
        </p15:guide>
        <p15:guide id="12" pos="494">
          <p15:clr>
            <a:srgbClr val="F26B43"/>
          </p15:clr>
        </p15:guide>
        <p15:guide id="13" pos="4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X9Pc1vf_tlg" TargetMode="Externa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2" Type="http://schemas.openxmlformats.org/officeDocument/2006/relationships/hyperlink" Target="http://www.stff.se/" TargetMode="Externa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8E901A-71B3-4232-8299-4A76D622B873}"/>
              </a:ext>
            </a:extLst>
          </p:cNvPr>
          <p:cNvSpPr>
            <a:spLocks noGrp="1"/>
          </p:cNvSpPr>
          <p:nvPr>
            <p:ph type="title"/>
          </p:nvPr>
        </p:nvSpPr>
        <p:spPr>
          <a:xfrm>
            <a:off x="4541879" y="2075711"/>
            <a:ext cx="7289297" cy="1260376"/>
          </a:xfrm>
        </p:spPr>
        <p:txBody>
          <a:bodyPr/>
          <a:lstStyle/>
          <a:p>
            <a:r>
              <a:rPr lang="sv-SE" dirty="0"/>
              <a:t>Nya Spelformer 2019</a:t>
            </a:r>
            <a:br>
              <a:rPr lang="sv-SE" dirty="0"/>
            </a:br>
            <a:r>
              <a:rPr lang="sv-SE" dirty="0"/>
              <a:t/>
            </a:r>
            <a:br>
              <a:rPr lang="sv-SE" dirty="0"/>
            </a:br>
            <a:r>
              <a:rPr lang="sv-SE" sz="2800" dirty="0" smtClean="0"/>
              <a:t>Björn Eriksson</a:t>
            </a:r>
            <a:br>
              <a:rPr lang="sv-SE" sz="2800" dirty="0" smtClean="0"/>
            </a:br>
            <a:r>
              <a:rPr lang="sv-SE" sz="2800" dirty="0" smtClean="0"/>
              <a:t>Lotta Hellenberg</a:t>
            </a:r>
            <a:r>
              <a:rPr lang="sv-SE" sz="2800" dirty="0"/>
              <a:t/>
            </a:r>
            <a:br>
              <a:rPr lang="sv-SE" sz="2800" dirty="0"/>
            </a:br>
            <a:r>
              <a:rPr lang="sv-SE" sz="2800" dirty="0" smtClean="0"/>
              <a:t>Stockholms Fotbollförbund</a:t>
            </a:r>
            <a:br>
              <a:rPr lang="sv-SE" sz="2800" dirty="0" smtClean="0"/>
            </a:br>
            <a:r>
              <a:rPr lang="sv-SE" sz="2800" dirty="0" smtClean="0"/>
              <a:t>Svenska Fotbollförbundet</a:t>
            </a:r>
            <a:r>
              <a:rPr lang="sv-SE" dirty="0"/>
              <a:t/>
            </a:r>
            <a:br>
              <a:rPr lang="sv-SE" dirty="0"/>
            </a:br>
            <a:endParaRPr lang="sv-SE" sz="4000" dirty="0"/>
          </a:p>
        </p:txBody>
      </p:sp>
      <p:pic>
        <p:nvPicPr>
          <p:cNvPr id="3"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9767838" y="2171748"/>
            <a:ext cx="2274107" cy="2484658"/>
          </a:xfrm>
          <a:prstGeom prst="rect">
            <a:avLst/>
          </a:prstGeom>
          <a:noFill/>
          <a:ln>
            <a:noFill/>
          </a:ln>
        </p:spPr>
      </p:pic>
    </p:spTree>
    <p:extLst>
      <p:ext uri="{BB962C8B-B14F-4D97-AF65-F5344CB8AC3E}">
        <p14:creationId xmlns:p14="http://schemas.microsoft.com/office/powerpoint/2010/main" val="306385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B886563-BB0D-4ABE-9C45-3D5F69D74A7E}"/>
              </a:ext>
            </a:extLst>
          </p:cNvPr>
          <p:cNvSpPr>
            <a:spLocks noGrp="1"/>
          </p:cNvSpPr>
          <p:nvPr>
            <p:ph type="subTitle" idx="1"/>
          </p:nvPr>
        </p:nvSpPr>
        <p:spPr>
          <a:xfrm>
            <a:off x="3055848" y="710742"/>
            <a:ext cx="7163577" cy="597052"/>
          </a:xfrm>
        </p:spPr>
        <p:txBody>
          <a:bodyPr/>
          <a:lstStyle/>
          <a:p>
            <a:r>
              <a:rPr lang="sv-SE" b="1" dirty="0" smtClean="0"/>
              <a:t>VARFÖR TRE PERIODER</a:t>
            </a:r>
            <a:endParaRPr lang="sv-SE" b="1" dirty="0"/>
          </a:p>
        </p:txBody>
      </p:sp>
      <p:sp>
        <p:nvSpPr>
          <p:cNvPr id="3" name="Rubrik 2">
            <a:extLst>
              <a:ext uri="{FF2B5EF4-FFF2-40B4-BE49-F238E27FC236}">
                <a16:creationId xmlns:a16="http://schemas.microsoft.com/office/drawing/2014/main" id="{F805E4C3-7670-4400-A083-1300A58CEB43}"/>
              </a:ext>
            </a:extLst>
          </p:cNvPr>
          <p:cNvSpPr>
            <a:spLocks noGrp="1"/>
          </p:cNvSpPr>
          <p:nvPr>
            <p:ph type="ctrTitle"/>
          </p:nvPr>
        </p:nvSpPr>
        <p:spPr>
          <a:xfrm>
            <a:off x="1207698" y="2419642"/>
            <a:ext cx="10374702" cy="3935149"/>
          </a:xfrm>
        </p:spPr>
        <p:txBody>
          <a:bodyPr/>
          <a:lstStyle/>
          <a:p>
            <a:r>
              <a:rPr lang="sv-SE" sz="2400" dirty="0" smtClean="0"/>
              <a:t>Det blir enklare att ge alla spelare lika mycket speltid.</a:t>
            </a:r>
            <a:br>
              <a:rPr lang="sv-SE" sz="2400" dirty="0" smtClean="0"/>
            </a:br>
            <a:r>
              <a:rPr lang="sv-SE" sz="2400" dirty="0"/>
              <a:t/>
            </a:r>
            <a:br>
              <a:rPr lang="sv-SE" sz="2400" dirty="0"/>
            </a:br>
            <a:r>
              <a:rPr lang="sv-SE" sz="2400" dirty="0" smtClean="0"/>
              <a:t>Spelet kan flyta bättre om vi inte behöver byta så ofta under spelets gång. </a:t>
            </a:r>
            <a:br>
              <a:rPr lang="sv-SE" sz="2400" dirty="0" smtClean="0"/>
            </a:br>
            <a:r>
              <a:rPr lang="sv-SE" sz="2400" dirty="0"/>
              <a:t/>
            </a:r>
            <a:br>
              <a:rPr lang="sv-SE" sz="2400" dirty="0"/>
            </a:br>
            <a:r>
              <a:rPr lang="sv-SE" sz="2400" dirty="0" smtClean="0"/>
              <a:t>Det blir en paus till för ledare att ge instruktioner till spelare.</a:t>
            </a:r>
          </a:p>
        </p:txBody>
      </p:sp>
      <p:pic>
        <p:nvPicPr>
          <p:cNvPr id="4"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2821697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B886563-BB0D-4ABE-9C45-3D5F69D74A7E}"/>
              </a:ext>
            </a:extLst>
          </p:cNvPr>
          <p:cNvSpPr>
            <a:spLocks noGrp="1"/>
          </p:cNvSpPr>
          <p:nvPr>
            <p:ph type="subTitle" idx="1"/>
          </p:nvPr>
        </p:nvSpPr>
        <p:spPr>
          <a:xfrm>
            <a:off x="3055848" y="710742"/>
            <a:ext cx="7163577" cy="597052"/>
          </a:xfrm>
        </p:spPr>
        <p:txBody>
          <a:bodyPr/>
          <a:lstStyle/>
          <a:p>
            <a:r>
              <a:rPr lang="sv-SE" b="1" dirty="0" smtClean="0"/>
              <a:t>VARFÖR RETREAT LINE</a:t>
            </a:r>
            <a:endParaRPr lang="sv-SE" b="1" dirty="0"/>
          </a:p>
        </p:txBody>
      </p:sp>
      <p:sp>
        <p:nvSpPr>
          <p:cNvPr id="3" name="Rubrik 2">
            <a:extLst>
              <a:ext uri="{FF2B5EF4-FFF2-40B4-BE49-F238E27FC236}">
                <a16:creationId xmlns:a16="http://schemas.microsoft.com/office/drawing/2014/main" id="{F805E4C3-7670-4400-A083-1300A58CEB43}"/>
              </a:ext>
            </a:extLst>
          </p:cNvPr>
          <p:cNvSpPr>
            <a:spLocks noGrp="1"/>
          </p:cNvSpPr>
          <p:nvPr>
            <p:ph type="ctrTitle"/>
          </p:nvPr>
        </p:nvSpPr>
        <p:spPr>
          <a:xfrm>
            <a:off x="1207698" y="2419642"/>
            <a:ext cx="10374702" cy="3935149"/>
          </a:xfrm>
        </p:spPr>
        <p:txBody>
          <a:bodyPr/>
          <a:lstStyle/>
          <a:p>
            <a:r>
              <a:rPr lang="sv-SE" sz="2400" dirty="0" smtClean="0"/>
              <a:t>För att ge målvakt och försvar chansen att börja anfallet med passningar istället för långa kast eller utsparkar</a:t>
            </a:r>
          </a:p>
        </p:txBody>
      </p:sp>
      <p:pic>
        <p:nvPicPr>
          <p:cNvPr id="4"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633813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B886563-BB0D-4ABE-9C45-3D5F69D74A7E}"/>
              </a:ext>
            </a:extLst>
          </p:cNvPr>
          <p:cNvSpPr>
            <a:spLocks noGrp="1"/>
          </p:cNvSpPr>
          <p:nvPr>
            <p:ph type="subTitle" idx="1"/>
          </p:nvPr>
        </p:nvSpPr>
        <p:spPr>
          <a:xfrm>
            <a:off x="3055848" y="710742"/>
            <a:ext cx="7163577" cy="597052"/>
          </a:xfrm>
        </p:spPr>
        <p:txBody>
          <a:bodyPr/>
          <a:lstStyle/>
          <a:p>
            <a:r>
              <a:rPr lang="sv-SE" b="1" dirty="0" smtClean="0"/>
              <a:t>VARFÖR EXTRA SPELARE</a:t>
            </a:r>
            <a:endParaRPr lang="sv-SE" b="1" dirty="0"/>
          </a:p>
        </p:txBody>
      </p:sp>
      <p:sp>
        <p:nvSpPr>
          <p:cNvPr id="3" name="Rubrik 2">
            <a:extLst>
              <a:ext uri="{FF2B5EF4-FFF2-40B4-BE49-F238E27FC236}">
                <a16:creationId xmlns:a16="http://schemas.microsoft.com/office/drawing/2014/main" id="{F805E4C3-7670-4400-A083-1300A58CEB43}"/>
              </a:ext>
            </a:extLst>
          </p:cNvPr>
          <p:cNvSpPr>
            <a:spLocks noGrp="1"/>
          </p:cNvSpPr>
          <p:nvPr>
            <p:ph type="ctrTitle"/>
          </p:nvPr>
        </p:nvSpPr>
        <p:spPr>
          <a:xfrm>
            <a:off x="1207698" y="2419642"/>
            <a:ext cx="10374702" cy="3935149"/>
          </a:xfrm>
        </p:spPr>
        <p:txBody>
          <a:bodyPr/>
          <a:lstStyle/>
          <a:p>
            <a:r>
              <a:rPr lang="sv-SE" sz="2400" dirty="0" smtClean="0"/>
              <a:t>Ökar förutsättningar för en jämnare match både anfalls och försvarsmässigt</a:t>
            </a:r>
          </a:p>
        </p:txBody>
      </p:sp>
      <p:pic>
        <p:nvPicPr>
          <p:cNvPr id="4"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846075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A606C077-4EFA-4E7A-9863-1F6397D379C8}"/>
              </a:ext>
            </a:extLst>
          </p:cNvPr>
          <p:cNvSpPr>
            <a:spLocks noGrp="1"/>
          </p:cNvSpPr>
          <p:nvPr>
            <p:ph type="ctrTitle"/>
          </p:nvPr>
        </p:nvSpPr>
        <p:spPr>
          <a:xfrm>
            <a:off x="784225" y="1183871"/>
            <a:ext cx="10242000" cy="770256"/>
          </a:xfrm>
        </p:spPr>
        <p:txBody>
          <a:bodyPr/>
          <a:lstStyle/>
          <a:p>
            <a:r>
              <a:rPr lang="sv-SE" dirty="0"/>
              <a:t>En helhet barn- och ungdomsfotboll</a:t>
            </a:r>
          </a:p>
        </p:txBody>
      </p:sp>
      <p:sp>
        <p:nvSpPr>
          <p:cNvPr id="9" name="Platshållare för text 2">
            <a:extLst>
              <a:ext uri="{FF2B5EF4-FFF2-40B4-BE49-F238E27FC236}">
                <a16:creationId xmlns:a16="http://schemas.microsoft.com/office/drawing/2014/main" id="{6AC551A1-52FC-41A3-83AD-41AAE98FC349}"/>
              </a:ext>
            </a:extLst>
          </p:cNvPr>
          <p:cNvSpPr txBox="1">
            <a:spLocks/>
          </p:cNvSpPr>
          <p:nvPr/>
        </p:nvSpPr>
        <p:spPr>
          <a:xfrm>
            <a:off x="353290" y="5126726"/>
            <a:ext cx="2485775" cy="401242"/>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SE" b="1" dirty="0">
                <a:solidFill>
                  <a:schemeClr val="bg1"/>
                </a:solidFill>
              </a:rPr>
              <a:t>Spelarutbildningsplanen</a:t>
            </a:r>
          </a:p>
        </p:txBody>
      </p:sp>
      <p:sp>
        <p:nvSpPr>
          <p:cNvPr id="2" name="Ram 1"/>
          <p:cNvSpPr/>
          <p:nvPr/>
        </p:nvSpPr>
        <p:spPr>
          <a:xfrm>
            <a:off x="4214798" y="3097163"/>
            <a:ext cx="3362632" cy="1533832"/>
          </a:xfrm>
          <a:prstGeom prst="fram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solidFill>
              </a:rPr>
              <a:t>Fotbollens, spela lek och lär</a:t>
            </a:r>
          </a:p>
        </p:txBody>
      </p:sp>
      <p:cxnSp>
        <p:nvCxnSpPr>
          <p:cNvPr id="6" name="Rak 5"/>
          <p:cNvCxnSpPr>
            <a:stCxn id="2" idx="0"/>
          </p:cNvCxnSpPr>
          <p:nvPr/>
        </p:nvCxnSpPr>
        <p:spPr>
          <a:xfrm flipV="1">
            <a:off x="5896114" y="2290917"/>
            <a:ext cx="9833" cy="80624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flipH="1">
            <a:off x="3575702" y="2271253"/>
            <a:ext cx="4395019" cy="294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latshållare för text 2">
            <a:extLst>
              <a:ext uri="{FF2B5EF4-FFF2-40B4-BE49-F238E27FC236}">
                <a16:creationId xmlns:a16="http://schemas.microsoft.com/office/drawing/2014/main" id="{6AC551A1-52FC-41A3-83AD-41AAE98FC349}"/>
              </a:ext>
            </a:extLst>
          </p:cNvPr>
          <p:cNvSpPr txBox="1">
            <a:spLocks/>
          </p:cNvSpPr>
          <p:nvPr/>
        </p:nvSpPr>
        <p:spPr>
          <a:xfrm>
            <a:off x="2591917" y="1997161"/>
            <a:ext cx="6376219" cy="530289"/>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dirty="0">
                <a:solidFill>
                  <a:schemeClr val="bg1"/>
                </a:solidFill>
              </a:rPr>
              <a:t>Inriktning för svensk barn- och ungdomsfotboll</a:t>
            </a:r>
          </a:p>
        </p:txBody>
      </p:sp>
      <p:sp>
        <p:nvSpPr>
          <p:cNvPr id="19" name="Platshållare för text 2">
            <a:extLst>
              <a:ext uri="{FF2B5EF4-FFF2-40B4-BE49-F238E27FC236}">
                <a16:creationId xmlns:a16="http://schemas.microsoft.com/office/drawing/2014/main" id="{6AC551A1-52FC-41A3-83AD-41AAE98FC349}"/>
              </a:ext>
            </a:extLst>
          </p:cNvPr>
          <p:cNvSpPr txBox="1">
            <a:spLocks/>
          </p:cNvSpPr>
          <p:nvPr/>
        </p:nvSpPr>
        <p:spPr>
          <a:xfrm>
            <a:off x="4174352" y="2301402"/>
            <a:ext cx="1696065" cy="343477"/>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SE" sz="1400" dirty="0">
                <a:solidFill>
                  <a:schemeClr val="bg1"/>
                </a:solidFill>
              </a:rPr>
              <a:t>FN:s barnkonvention</a:t>
            </a:r>
          </a:p>
        </p:txBody>
      </p:sp>
      <p:sp>
        <p:nvSpPr>
          <p:cNvPr id="20" name="Platshållare för text 2">
            <a:extLst>
              <a:ext uri="{FF2B5EF4-FFF2-40B4-BE49-F238E27FC236}">
                <a16:creationId xmlns:a16="http://schemas.microsoft.com/office/drawing/2014/main" id="{6AC551A1-52FC-41A3-83AD-41AAE98FC349}"/>
              </a:ext>
            </a:extLst>
          </p:cNvPr>
          <p:cNvSpPr txBox="1">
            <a:spLocks/>
          </p:cNvSpPr>
          <p:nvPr/>
        </p:nvSpPr>
        <p:spPr>
          <a:xfrm>
            <a:off x="2580290" y="2709440"/>
            <a:ext cx="3286330" cy="343477"/>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SE" sz="1400" dirty="0">
                <a:solidFill>
                  <a:schemeClr val="bg1"/>
                </a:solidFill>
              </a:rPr>
              <a:t>Svensk fotbolls mål och visioner</a:t>
            </a:r>
          </a:p>
        </p:txBody>
      </p:sp>
      <p:sp>
        <p:nvSpPr>
          <p:cNvPr id="21" name="Platshållare för text 2">
            <a:extLst>
              <a:ext uri="{FF2B5EF4-FFF2-40B4-BE49-F238E27FC236}">
                <a16:creationId xmlns:a16="http://schemas.microsoft.com/office/drawing/2014/main" id="{6AC551A1-52FC-41A3-83AD-41AAE98FC349}"/>
              </a:ext>
            </a:extLst>
          </p:cNvPr>
          <p:cNvSpPr txBox="1">
            <a:spLocks/>
          </p:cNvSpPr>
          <p:nvPr/>
        </p:nvSpPr>
        <p:spPr>
          <a:xfrm>
            <a:off x="5939123" y="2301960"/>
            <a:ext cx="3286330" cy="343477"/>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400" dirty="0">
                <a:solidFill>
                  <a:schemeClr val="bg1"/>
                </a:solidFill>
              </a:rPr>
              <a:t>Aktuell idrottsforskning</a:t>
            </a:r>
          </a:p>
        </p:txBody>
      </p:sp>
      <p:sp>
        <p:nvSpPr>
          <p:cNvPr id="22" name="Platshållare för text 2">
            <a:extLst>
              <a:ext uri="{FF2B5EF4-FFF2-40B4-BE49-F238E27FC236}">
                <a16:creationId xmlns:a16="http://schemas.microsoft.com/office/drawing/2014/main" id="{6AC551A1-52FC-41A3-83AD-41AAE98FC349}"/>
              </a:ext>
            </a:extLst>
          </p:cNvPr>
          <p:cNvSpPr txBox="1">
            <a:spLocks/>
          </p:cNvSpPr>
          <p:nvPr/>
        </p:nvSpPr>
        <p:spPr>
          <a:xfrm>
            <a:off x="5923817" y="2513354"/>
            <a:ext cx="2214612" cy="343477"/>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400" dirty="0">
                <a:solidFill>
                  <a:schemeClr val="bg1"/>
                </a:solidFill>
              </a:rPr>
              <a:t>Beprövad erfarenhet</a:t>
            </a:r>
          </a:p>
        </p:txBody>
      </p:sp>
      <p:sp>
        <p:nvSpPr>
          <p:cNvPr id="23" name="Platshållare för text 2">
            <a:extLst>
              <a:ext uri="{FF2B5EF4-FFF2-40B4-BE49-F238E27FC236}">
                <a16:creationId xmlns:a16="http://schemas.microsoft.com/office/drawing/2014/main" id="{6AC551A1-52FC-41A3-83AD-41AAE98FC349}"/>
              </a:ext>
            </a:extLst>
          </p:cNvPr>
          <p:cNvSpPr txBox="1">
            <a:spLocks/>
          </p:cNvSpPr>
          <p:nvPr/>
        </p:nvSpPr>
        <p:spPr>
          <a:xfrm>
            <a:off x="4126308" y="2502964"/>
            <a:ext cx="1720647" cy="343477"/>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SE" sz="1400" dirty="0">
                <a:solidFill>
                  <a:schemeClr val="bg1"/>
                </a:solidFill>
              </a:rPr>
              <a:t>Idrotten vill</a:t>
            </a:r>
          </a:p>
        </p:txBody>
      </p:sp>
      <p:sp>
        <p:nvSpPr>
          <p:cNvPr id="31" name="Platshållare för text 2">
            <a:extLst>
              <a:ext uri="{FF2B5EF4-FFF2-40B4-BE49-F238E27FC236}">
                <a16:creationId xmlns:a16="http://schemas.microsoft.com/office/drawing/2014/main" id="{6AC551A1-52FC-41A3-83AD-41AAE98FC349}"/>
              </a:ext>
            </a:extLst>
          </p:cNvPr>
          <p:cNvSpPr txBox="1">
            <a:spLocks/>
          </p:cNvSpPr>
          <p:nvPr/>
        </p:nvSpPr>
        <p:spPr>
          <a:xfrm>
            <a:off x="9753146" y="5040131"/>
            <a:ext cx="1645682" cy="373533"/>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a:solidFill>
                  <a:schemeClr val="bg1"/>
                </a:solidFill>
              </a:rPr>
              <a:t>Spelformer</a:t>
            </a:r>
          </a:p>
        </p:txBody>
      </p:sp>
      <p:sp>
        <p:nvSpPr>
          <p:cNvPr id="32" name="Platshållare för text 2">
            <a:extLst>
              <a:ext uri="{FF2B5EF4-FFF2-40B4-BE49-F238E27FC236}">
                <a16:creationId xmlns:a16="http://schemas.microsoft.com/office/drawing/2014/main" id="{6AC551A1-52FC-41A3-83AD-41AAE98FC349}"/>
              </a:ext>
            </a:extLst>
          </p:cNvPr>
          <p:cNvSpPr txBox="1">
            <a:spLocks/>
          </p:cNvSpPr>
          <p:nvPr/>
        </p:nvSpPr>
        <p:spPr>
          <a:xfrm>
            <a:off x="3875809" y="5331077"/>
            <a:ext cx="4312227" cy="383923"/>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b="1" dirty="0">
                <a:solidFill>
                  <a:schemeClr val="bg1"/>
                </a:solidFill>
              </a:rPr>
              <a:t>Tränarutbildning</a:t>
            </a:r>
          </a:p>
        </p:txBody>
      </p:sp>
      <p:sp>
        <p:nvSpPr>
          <p:cNvPr id="24" name="Figur 23"/>
          <p:cNvSpPr/>
          <p:nvPr/>
        </p:nvSpPr>
        <p:spPr>
          <a:xfrm rot="4270308">
            <a:off x="8237629" y="3010092"/>
            <a:ext cx="1904382" cy="2656637"/>
          </a:xfrm>
          <a:prstGeom prst="swooshArrow">
            <a:avLst>
              <a:gd name="adj1" fmla="val 25000"/>
              <a:gd name="adj2" fmla="val 25000"/>
            </a:avLst>
          </a:prstGeom>
          <a:solidFill>
            <a:schemeClr val="accent2"/>
          </a:solidFill>
          <a:ln>
            <a:solidFill>
              <a:schemeClr val="bg1"/>
            </a:solidFill>
          </a:ln>
        </p:spPr>
        <p:style>
          <a:lnRef idx="1">
            <a:schemeClr val="accent3"/>
          </a:lnRef>
          <a:fillRef idx="2">
            <a:schemeClr val="accent3"/>
          </a:fillRef>
          <a:effectRef idx="1">
            <a:schemeClr val="accent3"/>
          </a:effectRef>
          <a:fontRef idx="minor">
            <a:schemeClr val="dk1"/>
          </a:fontRef>
        </p:style>
      </p:sp>
      <p:sp>
        <p:nvSpPr>
          <p:cNvPr id="26" name="Figur 25"/>
          <p:cNvSpPr/>
          <p:nvPr/>
        </p:nvSpPr>
        <p:spPr>
          <a:xfrm rot="6328676" flipV="1">
            <a:off x="1825539" y="3123814"/>
            <a:ext cx="1775610" cy="2524628"/>
          </a:xfrm>
          <a:prstGeom prst="swooshArrow">
            <a:avLst>
              <a:gd name="adj1" fmla="val 25000"/>
              <a:gd name="adj2" fmla="val 25000"/>
            </a:avLst>
          </a:prstGeom>
          <a:solidFill>
            <a:schemeClr val="accent2"/>
          </a:solidFill>
          <a:ln>
            <a:solidFill>
              <a:schemeClr val="bg1"/>
            </a:solidFill>
          </a:ln>
        </p:spPr>
        <p:style>
          <a:lnRef idx="1">
            <a:schemeClr val="accent3"/>
          </a:lnRef>
          <a:fillRef idx="2">
            <a:schemeClr val="accent3"/>
          </a:fillRef>
          <a:effectRef idx="1">
            <a:schemeClr val="accent3"/>
          </a:effectRef>
          <a:fontRef idx="minor">
            <a:schemeClr val="dk1"/>
          </a:fontRef>
        </p:style>
      </p:sp>
      <p:sp>
        <p:nvSpPr>
          <p:cNvPr id="28" name="Figur 27"/>
          <p:cNvSpPr/>
          <p:nvPr/>
        </p:nvSpPr>
        <p:spPr>
          <a:xfrm rot="13156243">
            <a:off x="7787359" y="4679566"/>
            <a:ext cx="1904382" cy="2656637"/>
          </a:xfrm>
          <a:prstGeom prst="swooshArrow">
            <a:avLst>
              <a:gd name="adj1" fmla="val 25000"/>
              <a:gd name="adj2" fmla="val 25000"/>
            </a:avLst>
          </a:prstGeom>
          <a:solidFill>
            <a:schemeClr val="accent2"/>
          </a:solidFill>
          <a:ln>
            <a:solidFill>
              <a:schemeClr val="bg1"/>
            </a:solidFill>
          </a:ln>
        </p:spPr>
        <p:style>
          <a:lnRef idx="1">
            <a:schemeClr val="accent3"/>
          </a:lnRef>
          <a:fillRef idx="2">
            <a:schemeClr val="accent3"/>
          </a:fillRef>
          <a:effectRef idx="1">
            <a:schemeClr val="accent3"/>
          </a:effectRef>
          <a:fontRef idx="minor">
            <a:schemeClr val="dk1"/>
          </a:fontRef>
        </p:style>
      </p:sp>
      <p:sp>
        <p:nvSpPr>
          <p:cNvPr id="30" name="Figur 29"/>
          <p:cNvSpPr/>
          <p:nvPr/>
        </p:nvSpPr>
        <p:spPr>
          <a:xfrm rot="19260565" flipV="1">
            <a:off x="2445531" y="4668596"/>
            <a:ext cx="1775610" cy="2524628"/>
          </a:xfrm>
          <a:prstGeom prst="swooshArrow">
            <a:avLst>
              <a:gd name="adj1" fmla="val 25000"/>
              <a:gd name="adj2" fmla="val 25000"/>
            </a:avLst>
          </a:prstGeom>
          <a:solidFill>
            <a:schemeClr val="accent2"/>
          </a:solidFill>
          <a:ln>
            <a:solidFill>
              <a:schemeClr val="bg1"/>
            </a:solidFill>
          </a:ln>
        </p:spPr>
        <p:style>
          <a:lnRef idx="1">
            <a:schemeClr val="accent3"/>
          </a:lnRef>
          <a:fillRef idx="2">
            <a:schemeClr val="accent3"/>
          </a:fillRef>
          <a:effectRef idx="1">
            <a:schemeClr val="accent3"/>
          </a:effectRef>
          <a:fontRef idx="minor">
            <a:schemeClr val="dk1"/>
          </a:fontRef>
        </p:style>
      </p:sp>
      <p:pic>
        <p:nvPicPr>
          <p:cNvPr id="34" name="Bildobjekt 33"/>
          <p:cNvPicPr>
            <a:picLocks noChangeAspect="1"/>
          </p:cNvPicPr>
          <p:nvPr/>
        </p:nvPicPr>
        <p:blipFill rotWithShape="1">
          <a:blip r:embed="rId3" cstate="print">
            <a:extLst>
              <a:ext uri="{28A0092B-C50C-407E-A947-70E740481C1C}">
                <a14:useLocalDpi xmlns:a14="http://schemas.microsoft.com/office/drawing/2010/main" val="0"/>
              </a:ext>
            </a:extLst>
          </a:blip>
          <a:srcRect l="37910" t="25851" r="5668" b="6951"/>
          <a:stretch/>
        </p:blipFill>
        <p:spPr>
          <a:xfrm rot="581360">
            <a:off x="5956291" y="5939484"/>
            <a:ext cx="753587" cy="861242"/>
          </a:xfrm>
          <a:prstGeom prst="rect">
            <a:avLst/>
          </a:prstGeom>
          <a:effectLst>
            <a:outerShdw blurRad="50800" dist="38100" dir="2700000" algn="tl" rotWithShape="0">
              <a:prstClr val="black">
                <a:alpha val="40000"/>
              </a:prstClr>
            </a:outerShdw>
          </a:effectLst>
        </p:spPr>
      </p:pic>
      <p:pic>
        <p:nvPicPr>
          <p:cNvPr id="35" name="Bildobjekt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79395">
            <a:off x="5404049" y="5747402"/>
            <a:ext cx="648613" cy="922084"/>
          </a:xfrm>
          <a:prstGeom prst="rect">
            <a:avLst/>
          </a:prstGeom>
          <a:effectLst>
            <a:outerShdw blurRad="50800" dist="38100" dir="2700000" algn="tl" rotWithShape="0">
              <a:prstClr val="black">
                <a:alpha val="40000"/>
              </a:prstClr>
            </a:outerShdw>
          </a:effectLst>
        </p:spPr>
      </p:pic>
      <p:pic>
        <p:nvPicPr>
          <p:cNvPr id="36" name="Picture 6" descr="TUBU_Omslag.jpg"/>
          <p:cNvPicPr>
            <a:picLocks noChangeAspect="1"/>
          </p:cNvPicPr>
          <p:nvPr/>
        </p:nvPicPr>
        <p:blipFill>
          <a:blip r:embed="rId5">
            <a:extLst/>
          </a:blip>
          <a:stretch>
            <a:fillRect/>
          </a:stretch>
        </p:blipFill>
        <p:spPr>
          <a:xfrm rot="321342">
            <a:off x="6430260" y="5762530"/>
            <a:ext cx="801572" cy="911981"/>
          </a:xfrm>
          <a:prstGeom prst="rect">
            <a:avLst/>
          </a:prstGeom>
          <a:effectLst>
            <a:outerShdw blurRad="50800" dist="38100" dir="2700000" algn="tl" rotWithShape="0">
              <a:prstClr val="black">
                <a:alpha val="40000"/>
              </a:prstClr>
            </a:outerShdw>
          </a:effectLst>
        </p:spPr>
      </p:pic>
      <p:pic>
        <p:nvPicPr>
          <p:cNvPr id="33" name="Picture 1" descr="TUC_Omslag.jpg"/>
          <p:cNvPicPr>
            <a:picLocks noChangeAspect="1"/>
          </p:cNvPicPr>
          <p:nvPr/>
        </p:nvPicPr>
        <p:blipFill>
          <a:blip r:embed="rId6">
            <a:extLst/>
          </a:blip>
          <a:stretch>
            <a:fillRect/>
          </a:stretch>
        </p:blipFill>
        <p:spPr>
          <a:xfrm rot="20731766">
            <a:off x="4838698" y="5714247"/>
            <a:ext cx="783568" cy="899361"/>
          </a:xfrm>
          <a:prstGeom prst="rect">
            <a:avLst/>
          </a:prstGeom>
          <a:effectLst>
            <a:outerShdw blurRad="50800" dist="38100" dir="2700000" algn="tl" rotWithShape="0">
              <a:prstClr val="black">
                <a:alpha val="40000"/>
              </a:prstClr>
            </a:outerShdw>
          </a:effectLst>
        </p:spPr>
      </p:pic>
      <p:sp>
        <p:nvSpPr>
          <p:cNvPr id="25" name="Platshållare för datum 3">
            <a:extLst>
              <a:ext uri="{FF2B5EF4-FFF2-40B4-BE49-F238E27FC236}">
                <a16:creationId xmlns:a16="http://schemas.microsoft.com/office/drawing/2014/main" id="{C5E6B004-C00E-48BA-9688-0460F4AF6D98}"/>
              </a:ext>
            </a:extLst>
          </p:cNvPr>
          <p:cNvSpPr>
            <a:spLocks noGrp="1"/>
          </p:cNvSpPr>
          <p:nvPr>
            <p:ph type="dt" sz="half" idx="10"/>
          </p:nvPr>
        </p:nvSpPr>
        <p:spPr>
          <a:xfrm>
            <a:off x="6080442" y="131444"/>
            <a:ext cx="2129345" cy="219093"/>
          </a:xfrm>
        </p:spPr>
        <p:txBody>
          <a:bodyPr/>
          <a:lstStyle/>
          <a:p>
            <a:endParaRPr lang="sv-SE" b="0" dirty="0">
              <a:solidFill>
                <a:schemeClr val="accent2"/>
              </a:solidFill>
            </a:endParaRPr>
          </a:p>
        </p:txBody>
      </p:sp>
      <p:sp>
        <p:nvSpPr>
          <p:cNvPr id="27" name="Platshållare för sidfot 4">
            <a:extLst>
              <a:ext uri="{FF2B5EF4-FFF2-40B4-BE49-F238E27FC236}">
                <a16:creationId xmlns:a16="http://schemas.microsoft.com/office/drawing/2014/main" id="{C4CEA141-327A-4B22-879A-567880C6A523}"/>
              </a:ext>
            </a:extLst>
          </p:cNvPr>
          <p:cNvSpPr>
            <a:spLocks noGrp="1"/>
          </p:cNvSpPr>
          <p:nvPr>
            <p:ph type="ftr" sz="quarter" idx="11"/>
          </p:nvPr>
        </p:nvSpPr>
        <p:spPr>
          <a:xfrm>
            <a:off x="540702" y="131444"/>
            <a:ext cx="5336222" cy="219093"/>
          </a:xfrm>
        </p:spPr>
        <p:txBody>
          <a:bodyPr/>
          <a:lstStyle/>
          <a:p>
            <a:endParaRPr lang="sv-SE" b="0" dirty="0">
              <a:solidFill>
                <a:schemeClr val="accent2"/>
              </a:solidFill>
            </a:endParaRPr>
          </a:p>
        </p:txBody>
      </p:sp>
      <p:pic>
        <p:nvPicPr>
          <p:cNvPr id="29" name="Bild 1" descr="cid:image001.png@01D3B140.7EEB9CF0"/>
          <p:cNvPicPr/>
          <p:nvPr/>
        </p:nvPicPr>
        <p:blipFill>
          <a:blip r:embed="rId7">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314937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0-#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0-#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2"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1+#ppt_w/2"/>
                                          </p:val>
                                        </p:tav>
                                        <p:tav tm="100000">
                                          <p:val>
                                            <p:strVal val="#ppt_x"/>
                                          </p:val>
                                        </p:tav>
                                      </p:tavLst>
                                    </p:anim>
                                    <p:anim calcmode="lin" valueType="num">
                                      <p:cBhvr additive="base">
                                        <p:cTn id="42" dur="500" fill="hold"/>
                                        <p:tgtEl>
                                          <p:spTgt spid="21"/>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2"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1+#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2"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right)">
                                      <p:cBhvr>
                                        <p:cTn id="55" dur="500"/>
                                        <p:tgtEl>
                                          <p:spTgt spid="26"/>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up)">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par>
                                <p:cTn id="68" presetID="22" presetClass="entr" presetSubtype="2"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right)">
                                      <p:cBhvr>
                                        <p:cTn id="70" dur="500"/>
                                        <p:tgtEl>
                                          <p:spTgt spid="2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childTnLst>
                          </p:cTn>
                        </p:par>
                        <p:par>
                          <p:cTn id="79" fill="hold">
                            <p:stCondLst>
                              <p:cond delay="1500"/>
                            </p:stCondLst>
                            <p:childTnLst>
                              <p:par>
                                <p:cTn id="80" presetID="10" presetClass="entr" presetSubtype="0" fill="hold"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par>
                          <p:cTn id="83" fill="hold">
                            <p:stCondLst>
                              <p:cond delay="2000"/>
                            </p:stCondLst>
                            <p:childTnLst>
                              <p:par>
                                <p:cTn id="84" presetID="10" presetClass="entr" presetSubtype="0" fill="hold"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childTnLst>
                          </p:cTn>
                        </p:par>
                        <p:par>
                          <p:cTn id="87" fill="hold">
                            <p:stCondLst>
                              <p:cond delay="2500"/>
                            </p:stCondLst>
                            <p:childTnLst>
                              <p:par>
                                <p:cTn id="88" presetID="10" presetClass="entr" presetSubtype="0" fill="hold" nodeType="after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6" grpId="0"/>
      <p:bldP spid="19" grpId="0"/>
      <p:bldP spid="20" grpId="0"/>
      <p:bldP spid="21" grpId="0"/>
      <p:bldP spid="22" grpId="0"/>
      <p:bldP spid="23"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A606C077-4EFA-4E7A-9863-1F6397D379C8}"/>
              </a:ext>
            </a:extLst>
          </p:cNvPr>
          <p:cNvSpPr>
            <a:spLocks noGrp="1"/>
          </p:cNvSpPr>
          <p:nvPr>
            <p:ph type="ctrTitle"/>
          </p:nvPr>
        </p:nvSpPr>
        <p:spPr>
          <a:xfrm>
            <a:off x="521607" y="699867"/>
            <a:ext cx="10242000" cy="770256"/>
          </a:xfrm>
        </p:spPr>
        <p:txBody>
          <a:bodyPr/>
          <a:lstStyle/>
          <a:p>
            <a:r>
              <a:rPr lang="sv-SE" dirty="0" smtClean="0"/>
              <a:t>		Spelformer</a:t>
            </a:r>
            <a:endParaRPr lang="sv-SE" dirty="0"/>
          </a:p>
        </p:txBody>
      </p:sp>
      <p:sp>
        <p:nvSpPr>
          <p:cNvPr id="84" name="textruta 83"/>
          <p:cNvSpPr txBox="1"/>
          <p:nvPr/>
        </p:nvSpPr>
        <p:spPr>
          <a:xfrm>
            <a:off x="522000" y="1440000"/>
            <a:ext cx="36459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dirty="0">
                <a:ln>
                  <a:noFill/>
                </a:ln>
                <a:solidFill>
                  <a:prstClr val="white"/>
                </a:solidFill>
                <a:effectLst/>
                <a:uLnTx/>
                <a:uFillTx/>
                <a:latin typeface="Calibri"/>
                <a:ea typeface="+mn-ea"/>
                <a:cs typeface="+mn-cs"/>
              </a:rPr>
              <a:t>Med utgångspunkt 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b="0" i="0" u="none" strike="noStrike" kern="1200" cap="none" spc="0" normalizeH="0" baseline="0" noProof="0" dirty="0">
                <a:ln>
                  <a:noFill/>
                </a:ln>
                <a:solidFill>
                  <a:prstClr val="white"/>
                </a:solidFill>
                <a:effectLst/>
                <a:uLnTx/>
                <a:uFillTx/>
                <a:latin typeface="Calibri"/>
                <a:ea typeface="+mn-ea"/>
                <a:cs typeface="+mn-cs"/>
              </a:rPr>
              <a:t>Barnrättsperspektivet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b="0" i="0" u="none" strike="noStrike" kern="1200" cap="none" spc="0" normalizeH="0" baseline="0" noProof="0" dirty="0">
                <a:ln>
                  <a:noFill/>
                </a:ln>
                <a:solidFill>
                  <a:prstClr val="white"/>
                </a:solidFill>
                <a:effectLst/>
                <a:uLnTx/>
                <a:uFillTx/>
                <a:latin typeface="Calibri"/>
                <a:ea typeface="+mn-ea"/>
                <a:cs typeface="+mn-cs"/>
              </a:rPr>
              <a:t>Fotbollens spela, lek och lär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b="0" i="0" u="none" strike="noStrike" kern="1200" cap="none" spc="0" normalizeH="0" baseline="0" noProof="0" dirty="0">
                <a:ln>
                  <a:noFill/>
                </a:ln>
                <a:solidFill>
                  <a:prstClr val="white"/>
                </a:solidFill>
                <a:effectLst/>
                <a:uLnTx/>
                <a:uFillTx/>
                <a:latin typeface="Calibri"/>
                <a:ea typeface="+mn-ea"/>
                <a:cs typeface="+mn-cs"/>
              </a:rPr>
              <a:t>Spelarutbildningsplanen</a:t>
            </a:r>
          </a:p>
        </p:txBody>
      </p:sp>
      <p:sp>
        <p:nvSpPr>
          <p:cNvPr id="85" name="textruta 84"/>
          <p:cNvSpPr txBox="1"/>
          <p:nvPr/>
        </p:nvSpPr>
        <p:spPr>
          <a:xfrm>
            <a:off x="4564970" y="5743318"/>
            <a:ext cx="684831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white"/>
                </a:solidFill>
                <a:effectLst/>
                <a:uLnTx/>
                <a:uFillTx/>
                <a:latin typeface="+mj-lt"/>
                <a:ea typeface="+mn-ea"/>
                <a:cs typeface="+mn-cs"/>
              </a:rPr>
              <a:t>Nationella tävlingsbestämmelser, regler och rekommendationer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white"/>
                </a:solidFill>
                <a:effectLst/>
                <a:uLnTx/>
                <a:uFillTx/>
                <a:latin typeface="+mj-lt"/>
                <a:ea typeface="+mn-ea"/>
                <a:cs typeface="+mn-cs"/>
              </a:rPr>
              <a:t>Lokala tävlingsbestämmelser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white"/>
                </a:solidFill>
                <a:effectLst/>
                <a:uLnTx/>
                <a:uFillTx/>
                <a:latin typeface="+mj-lt"/>
                <a:ea typeface="+mn-ea"/>
                <a:cs typeface="+mn-cs"/>
              </a:rPr>
              <a:t>Föreningsadministration</a:t>
            </a:r>
          </a:p>
        </p:txBody>
      </p:sp>
      <p:sp>
        <p:nvSpPr>
          <p:cNvPr id="19" name="Rektangel 18">
            <a:extLst>
              <a:ext uri="{FF2B5EF4-FFF2-40B4-BE49-F238E27FC236}">
                <a16:creationId xmlns:a16="http://schemas.microsoft.com/office/drawing/2014/main" id="{F9323EA6-8EBF-4862-BBB7-96FEBAF20DEA}"/>
              </a:ext>
            </a:extLst>
          </p:cNvPr>
          <p:cNvSpPr/>
          <p:nvPr/>
        </p:nvSpPr>
        <p:spPr>
          <a:xfrm>
            <a:off x="521607" y="2708275"/>
            <a:ext cx="10767669" cy="2887663"/>
          </a:xfrm>
          <a:prstGeom prst="rect">
            <a:avLst/>
          </a:prstGeom>
          <a:gradFill flip="none" rotWithShape="1">
            <a:gsLst>
              <a:gs pos="61100">
                <a:schemeClr val="tx1">
                  <a:alpha val="10000"/>
                </a:schemeClr>
              </a:gs>
              <a:gs pos="0">
                <a:schemeClr val="bg1">
                  <a:alpha val="10000"/>
                </a:schemeClr>
              </a:gs>
              <a:gs pos="100000">
                <a:schemeClr val="tx1">
                  <a:alpha val="10000"/>
                </a:schemeClr>
              </a:gs>
            </a:gsLst>
            <a:lin ang="16200000" scaled="1"/>
            <a:tileRect/>
          </a:gradFill>
          <a:ln>
            <a:solidFill>
              <a:schemeClr val="bg1">
                <a:alpha val="13000"/>
              </a:schemeClr>
            </a:solidFill>
          </a:ln>
          <a:effectLst>
            <a:outerShdw blurRad="508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0" name="textruta 19">
            <a:extLst>
              <a:ext uri="{FF2B5EF4-FFF2-40B4-BE49-F238E27FC236}">
                <a16:creationId xmlns:a16="http://schemas.microsoft.com/office/drawing/2014/main" id="{2A73922C-CFA6-448D-911D-F43112AFC11D}"/>
              </a:ext>
            </a:extLst>
          </p:cNvPr>
          <p:cNvSpPr txBox="1"/>
          <p:nvPr/>
        </p:nvSpPr>
        <p:spPr>
          <a:xfrm>
            <a:off x="521608" y="4575175"/>
            <a:ext cx="5397500" cy="1020763"/>
          </a:xfrm>
          <a:prstGeom prst="rect">
            <a:avLst/>
          </a:prstGeom>
          <a:solidFill>
            <a:schemeClr val="accent6"/>
          </a:solidFill>
          <a:ln>
            <a:noFill/>
          </a:ln>
        </p:spPr>
        <p:txBody>
          <a:bodyPr bIns="0" anchor="b"/>
          <a:lstStyle/>
          <a:p>
            <a:pPr algn="ctr">
              <a:defRPr/>
            </a:pPr>
            <a:r>
              <a:rPr lang="sv-SE" b="1" dirty="0">
                <a:solidFill>
                  <a:schemeClr val="bg1"/>
                </a:solidFill>
                <a:latin typeface="Calibri" panose="020F0502020204030204" pitchFamily="34" charset="0"/>
              </a:rPr>
              <a:t>Tränarutbildning C</a:t>
            </a:r>
          </a:p>
        </p:txBody>
      </p:sp>
      <p:sp>
        <p:nvSpPr>
          <p:cNvPr id="21" name="textruta 20">
            <a:extLst>
              <a:ext uri="{FF2B5EF4-FFF2-40B4-BE49-F238E27FC236}">
                <a16:creationId xmlns:a16="http://schemas.microsoft.com/office/drawing/2014/main" id="{3C78C95F-E39F-42FD-9001-D45C690AE0BC}"/>
              </a:ext>
            </a:extLst>
          </p:cNvPr>
          <p:cNvSpPr txBox="1"/>
          <p:nvPr/>
        </p:nvSpPr>
        <p:spPr>
          <a:xfrm>
            <a:off x="5579383" y="4560888"/>
            <a:ext cx="5709894" cy="1041400"/>
          </a:xfrm>
          <a:prstGeom prst="rect">
            <a:avLst/>
          </a:prstGeom>
          <a:solidFill>
            <a:schemeClr val="accent1">
              <a:lumMod val="60000"/>
              <a:lumOff val="40000"/>
            </a:schemeClr>
          </a:solidFill>
          <a:ln>
            <a:noFill/>
          </a:ln>
        </p:spPr>
        <p:txBody>
          <a:bodyPr bIns="0" anchor="b"/>
          <a:lstStyle/>
          <a:p>
            <a:pPr algn="ctr">
              <a:defRPr/>
            </a:pPr>
            <a:r>
              <a:rPr lang="sv-SE" b="1" dirty="0">
                <a:solidFill>
                  <a:schemeClr val="bg1"/>
                </a:solidFill>
                <a:latin typeface="Calibri" panose="020F0502020204030204" pitchFamily="34" charset="0"/>
              </a:rPr>
              <a:t>Tränarutbildning B Ungdom</a:t>
            </a:r>
            <a:endParaRPr lang="sv-SE" b="1" dirty="0">
              <a:solidFill>
                <a:schemeClr val="bg1"/>
              </a:solidFill>
            </a:endParaRPr>
          </a:p>
        </p:txBody>
      </p:sp>
      <p:sp>
        <p:nvSpPr>
          <p:cNvPr id="22" name="textruta 21">
            <a:extLst>
              <a:ext uri="{FF2B5EF4-FFF2-40B4-BE49-F238E27FC236}">
                <a16:creationId xmlns:a16="http://schemas.microsoft.com/office/drawing/2014/main" id="{851C7FE6-7F34-42E3-99FA-91B63E609C1D}"/>
              </a:ext>
            </a:extLst>
          </p:cNvPr>
          <p:cNvSpPr txBox="1">
            <a:spLocks noChangeArrowheads="1"/>
          </p:cNvSpPr>
          <p:nvPr/>
        </p:nvSpPr>
        <p:spPr bwMode="auto">
          <a:xfrm>
            <a:off x="7038959" y="4560888"/>
            <a:ext cx="4250318" cy="620712"/>
          </a:xfrm>
          <a:prstGeom prst="rect">
            <a:avLst/>
          </a:prstGeom>
          <a:solidFill>
            <a:srgbClr val="00B050"/>
          </a:solidFill>
          <a:ln w="9525">
            <a:noFill/>
            <a:miter lim="800000"/>
            <a:headEnd/>
            <a:tailEnd/>
          </a:ln>
        </p:spPr>
        <p:txBody>
          <a:bodyPr bIns="0" anchor="b"/>
          <a:lstStyle/>
          <a:p>
            <a:pPr algn="ctr"/>
            <a:r>
              <a:rPr lang="sv-SE" altLang="sv-SE" b="1" dirty="0">
                <a:solidFill>
                  <a:schemeClr val="bg1"/>
                </a:solidFill>
                <a:latin typeface="Calibri" panose="020F0502020204030204" pitchFamily="34" charset="0"/>
              </a:rPr>
              <a:t>Tränarutbildning A Ungdom </a:t>
            </a:r>
            <a:endParaRPr lang="sv-SE" altLang="sv-SE" b="1" dirty="0">
              <a:solidFill>
                <a:schemeClr val="bg1"/>
              </a:solidFill>
            </a:endParaRPr>
          </a:p>
        </p:txBody>
      </p:sp>
      <p:sp>
        <p:nvSpPr>
          <p:cNvPr id="23" name="textruta 22">
            <a:extLst>
              <a:ext uri="{FF2B5EF4-FFF2-40B4-BE49-F238E27FC236}">
                <a16:creationId xmlns:a16="http://schemas.microsoft.com/office/drawing/2014/main" id="{70983F40-9F0E-4CCA-B710-6331B80A7CB7}"/>
              </a:ext>
            </a:extLst>
          </p:cNvPr>
          <p:cNvSpPr txBox="1"/>
          <p:nvPr/>
        </p:nvSpPr>
        <p:spPr>
          <a:xfrm>
            <a:off x="521608" y="3236913"/>
            <a:ext cx="4043362" cy="1974850"/>
          </a:xfrm>
          <a:prstGeom prst="rect">
            <a:avLst/>
          </a:prstGeom>
          <a:solidFill>
            <a:schemeClr val="accent3"/>
          </a:solidFill>
          <a:ln>
            <a:noFill/>
          </a:ln>
        </p:spPr>
        <p:txBody>
          <a:bodyPr bIns="36000" anchor="b"/>
          <a:lstStyle/>
          <a:p>
            <a:pPr algn="ctr">
              <a:defRPr/>
            </a:pPr>
            <a:r>
              <a:rPr lang="sv-SE" b="1" dirty="0">
                <a:solidFill>
                  <a:schemeClr val="bg1"/>
                </a:solidFill>
                <a:latin typeface="Calibri" panose="020F0502020204030204" pitchFamily="34" charset="0"/>
              </a:rPr>
              <a:t>Nivå 1,  6-9 år</a:t>
            </a:r>
          </a:p>
          <a:p>
            <a:pPr algn="ctr">
              <a:defRPr/>
            </a:pPr>
            <a:r>
              <a:rPr lang="sv-SE" sz="1400" dirty="0">
                <a:solidFill>
                  <a:schemeClr val="bg1"/>
                </a:solidFill>
              </a:rPr>
              <a:t>Fotbollsglädje</a:t>
            </a:r>
          </a:p>
        </p:txBody>
      </p:sp>
      <p:sp>
        <p:nvSpPr>
          <p:cNvPr id="24" name="textruta 23">
            <a:extLst>
              <a:ext uri="{FF2B5EF4-FFF2-40B4-BE49-F238E27FC236}">
                <a16:creationId xmlns:a16="http://schemas.microsoft.com/office/drawing/2014/main" id="{ABC222FD-F7E5-425A-9DB9-417FB1301ABB}"/>
              </a:ext>
            </a:extLst>
          </p:cNvPr>
          <p:cNvSpPr txBox="1"/>
          <p:nvPr/>
        </p:nvSpPr>
        <p:spPr>
          <a:xfrm>
            <a:off x="3515633" y="3073400"/>
            <a:ext cx="3205826" cy="1924050"/>
          </a:xfrm>
          <a:prstGeom prst="rect">
            <a:avLst/>
          </a:prstGeom>
          <a:gradFill>
            <a:gsLst>
              <a:gs pos="54000">
                <a:schemeClr val="accent5"/>
              </a:gs>
              <a:gs pos="0">
                <a:schemeClr val="accent5"/>
              </a:gs>
              <a:gs pos="100000">
                <a:schemeClr val="accent3"/>
              </a:gs>
            </a:gsLst>
            <a:lin ang="10800000" scaled="0"/>
          </a:gradFill>
          <a:ln>
            <a:gradFill flip="none" rotWithShape="1">
              <a:gsLst>
                <a:gs pos="0">
                  <a:schemeClr val="accent1">
                    <a:lumMod val="5000"/>
                    <a:lumOff val="95000"/>
                    <a:alpha val="10000"/>
                  </a:schemeClr>
                </a:gs>
                <a:gs pos="100000">
                  <a:schemeClr val="accent5">
                    <a:alpha val="10000"/>
                  </a:schemeClr>
                </a:gs>
              </a:gsLst>
              <a:lin ang="0" scaled="1"/>
              <a:tileRect/>
            </a:gradFill>
          </a:ln>
        </p:spPr>
        <p:txBody>
          <a:bodyPr bIns="36000" anchor="b"/>
          <a:lstStyle/>
          <a:p>
            <a:pPr algn="ctr">
              <a:defRPr/>
            </a:pPr>
            <a:r>
              <a:rPr lang="sv-SE" b="1" dirty="0">
                <a:solidFill>
                  <a:schemeClr val="bg1"/>
                </a:solidFill>
                <a:latin typeface="Calibri" panose="020F0502020204030204" pitchFamily="34" charset="0"/>
              </a:rPr>
              <a:t>Nivå 2,  9-12 år</a:t>
            </a:r>
          </a:p>
          <a:p>
            <a:pPr algn="ctr">
              <a:defRPr/>
            </a:pPr>
            <a:r>
              <a:rPr lang="sv-SE" sz="1400" dirty="0">
                <a:solidFill>
                  <a:schemeClr val="bg1"/>
                </a:solidFill>
              </a:rPr>
              <a:t>Lära för att träna</a:t>
            </a:r>
          </a:p>
        </p:txBody>
      </p:sp>
      <p:sp>
        <p:nvSpPr>
          <p:cNvPr id="25" name="textruta 24">
            <a:extLst>
              <a:ext uri="{FF2B5EF4-FFF2-40B4-BE49-F238E27FC236}">
                <a16:creationId xmlns:a16="http://schemas.microsoft.com/office/drawing/2014/main" id="{8FA0EBCC-21D1-42CC-90DB-B82656830E98}"/>
              </a:ext>
            </a:extLst>
          </p:cNvPr>
          <p:cNvSpPr txBox="1">
            <a:spLocks noChangeArrowheads="1"/>
          </p:cNvSpPr>
          <p:nvPr/>
        </p:nvSpPr>
        <p:spPr bwMode="auto">
          <a:xfrm>
            <a:off x="6236608" y="2936874"/>
            <a:ext cx="2884487" cy="1838325"/>
          </a:xfrm>
          <a:prstGeom prst="rect">
            <a:avLst/>
          </a:prstGeom>
          <a:gradFill>
            <a:gsLst>
              <a:gs pos="100000">
                <a:schemeClr val="accent5"/>
              </a:gs>
              <a:gs pos="55000">
                <a:schemeClr val="accent1"/>
              </a:gs>
              <a:gs pos="0">
                <a:schemeClr val="accent1"/>
              </a:gs>
            </a:gsLst>
            <a:lin ang="10800000" scaled="0"/>
          </a:gradFill>
          <a:ln w="9525">
            <a:gradFill flip="none" rotWithShape="1">
              <a:gsLst>
                <a:gs pos="0">
                  <a:schemeClr val="accent1">
                    <a:lumMod val="5000"/>
                    <a:lumOff val="95000"/>
                    <a:alpha val="10000"/>
                  </a:schemeClr>
                </a:gs>
                <a:gs pos="100000">
                  <a:schemeClr val="accent1">
                    <a:alpha val="10000"/>
                  </a:schemeClr>
                </a:gs>
              </a:gsLst>
              <a:lin ang="0" scaled="1"/>
              <a:tileRect/>
            </a:gradFill>
            <a:miter lim="800000"/>
            <a:headEnd/>
            <a:tailEnd/>
          </a:ln>
        </p:spPr>
        <p:txBody>
          <a:bodyPr bIns="36000" anchor="b"/>
          <a:lstStyle/>
          <a:p>
            <a:pPr algn="ctr"/>
            <a:r>
              <a:rPr lang="sv-SE" altLang="sv-SE" b="1" dirty="0">
                <a:solidFill>
                  <a:schemeClr val="bg1"/>
                </a:solidFill>
                <a:latin typeface="Calibri" panose="020F0502020204030204" pitchFamily="34" charset="0"/>
              </a:rPr>
              <a:t>Nivå 3,  12-16 år</a:t>
            </a:r>
          </a:p>
          <a:p>
            <a:pPr algn="ctr"/>
            <a:r>
              <a:rPr lang="sv-SE" altLang="sv-SE" sz="1400" dirty="0">
                <a:solidFill>
                  <a:schemeClr val="bg1"/>
                </a:solidFill>
              </a:rPr>
              <a:t>Träna för att lära</a:t>
            </a:r>
          </a:p>
        </p:txBody>
      </p:sp>
      <p:sp>
        <p:nvSpPr>
          <p:cNvPr id="26" name="textruta 25">
            <a:extLst>
              <a:ext uri="{FF2B5EF4-FFF2-40B4-BE49-F238E27FC236}">
                <a16:creationId xmlns:a16="http://schemas.microsoft.com/office/drawing/2014/main" id="{921DF91B-FF24-4E89-ADB4-F84BA110A0AE}"/>
              </a:ext>
            </a:extLst>
          </p:cNvPr>
          <p:cNvSpPr txBox="1"/>
          <p:nvPr/>
        </p:nvSpPr>
        <p:spPr>
          <a:xfrm>
            <a:off x="8909393" y="2830512"/>
            <a:ext cx="2377732" cy="1739900"/>
          </a:xfrm>
          <a:prstGeom prst="rect">
            <a:avLst/>
          </a:prstGeom>
          <a:gradFill>
            <a:gsLst>
              <a:gs pos="0">
                <a:schemeClr val="accent6"/>
              </a:gs>
              <a:gs pos="64000">
                <a:srgbClr val="00345C"/>
              </a:gs>
              <a:gs pos="100000">
                <a:schemeClr val="accent1"/>
              </a:gs>
            </a:gsLst>
            <a:lin ang="10800000" scaled="0"/>
          </a:gradFill>
          <a:ln>
            <a:gradFill flip="none" rotWithShape="1">
              <a:gsLst>
                <a:gs pos="0">
                  <a:schemeClr val="bg1">
                    <a:alpha val="10000"/>
                  </a:schemeClr>
                </a:gs>
                <a:gs pos="100000">
                  <a:schemeClr val="accent6">
                    <a:alpha val="10000"/>
                  </a:schemeClr>
                </a:gs>
              </a:gsLst>
              <a:lin ang="0" scaled="1"/>
              <a:tileRect/>
            </a:gradFill>
          </a:ln>
        </p:spPr>
        <p:txBody>
          <a:bodyPr bIns="36000" anchor="b"/>
          <a:lstStyle/>
          <a:p>
            <a:pPr algn="ctr">
              <a:defRPr/>
            </a:pPr>
            <a:r>
              <a:rPr lang="sv-SE" b="1" dirty="0">
                <a:solidFill>
                  <a:schemeClr val="bg1"/>
                </a:solidFill>
                <a:latin typeface="Calibri" panose="020F0502020204030204" pitchFamily="34" charset="0"/>
              </a:rPr>
              <a:t>Nivå 4,  </a:t>
            </a:r>
            <a:r>
              <a:rPr lang="sv-SE" b="1" i="1" dirty="0">
                <a:solidFill>
                  <a:schemeClr val="bg1"/>
                </a:solidFill>
                <a:latin typeface="Calibri" panose="020F0502020204030204" pitchFamily="34" charset="0"/>
              </a:rPr>
              <a:t>16-19</a:t>
            </a:r>
            <a:r>
              <a:rPr lang="sv-SE" b="1" dirty="0">
                <a:solidFill>
                  <a:schemeClr val="bg1"/>
                </a:solidFill>
                <a:latin typeface="Calibri" panose="020F0502020204030204" pitchFamily="34" charset="0"/>
              </a:rPr>
              <a:t> år</a:t>
            </a:r>
          </a:p>
          <a:p>
            <a:pPr algn="ctr">
              <a:defRPr/>
            </a:pPr>
            <a:r>
              <a:rPr lang="sv-SE" sz="1400" dirty="0">
                <a:solidFill>
                  <a:schemeClr val="bg1"/>
                </a:solidFill>
              </a:rPr>
              <a:t>Träna för att prestera</a:t>
            </a:r>
          </a:p>
        </p:txBody>
      </p:sp>
      <p:sp>
        <p:nvSpPr>
          <p:cNvPr id="27" name="Frihandsfigur: Form 26">
            <a:extLst>
              <a:ext uri="{FF2B5EF4-FFF2-40B4-BE49-F238E27FC236}">
                <a16:creationId xmlns:a16="http://schemas.microsoft.com/office/drawing/2014/main" id="{C62FFA06-2670-43D4-844C-F1CD0998D271}"/>
              </a:ext>
            </a:extLst>
          </p:cNvPr>
          <p:cNvSpPr/>
          <p:nvPr/>
        </p:nvSpPr>
        <p:spPr>
          <a:xfrm>
            <a:off x="523875" y="2857500"/>
            <a:ext cx="10763250" cy="390525"/>
          </a:xfrm>
          <a:custGeom>
            <a:avLst/>
            <a:gdLst>
              <a:gd name="connsiteX0" fmla="*/ 0 w 10763250"/>
              <a:gd name="connsiteY0" fmla="*/ 390525 h 390525"/>
              <a:gd name="connsiteX1" fmla="*/ 3000375 w 10763250"/>
              <a:gd name="connsiteY1" fmla="*/ 390525 h 390525"/>
              <a:gd name="connsiteX2" fmla="*/ 3000375 w 10763250"/>
              <a:gd name="connsiteY2" fmla="*/ 247650 h 390525"/>
              <a:gd name="connsiteX3" fmla="*/ 5724525 w 10763250"/>
              <a:gd name="connsiteY3" fmla="*/ 247650 h 390525"/>
              <a:gd name="connsiteX4" fmla="*/ 5724525 w 10763250"/>
              <a:gd name="connsiteY4" fmla="*/ 104775 h 390525"/>
              <a:gd name="connsiteX5" fmla="*/ 8382000 w 10763250"/>
              <a:gd name="connsiteY5" fmla="*/ 104775 h 390525"/>
              <a:gd name="connsiteX6" fmla="*/ 8382000 w 10763250"/>
              <a:gd name="connsiteY6" fmla="*/ 0 h 390525"/>
              <a:gd name="connsiteX7" fmla="*/ 10763250 w 10763250"/>
              <a:gd name="connsiteY7"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0" h="390525">
                <a:moveTo>
                  <a:pt x="0" y="390525"/>
                </a:moveTo>
                <a:lnTo>
                  <a:pt x="3000375" y="390525"/>
                </a:lnTo>
                <a:lnTo>
                  <a:pt x="3000375" y="247650"/>
                </a:lnTo>
                <a:lnTo>
                  <a:pt x="5724525" y="247650"/>
                </a:lnTo>
                <a:lnTo>
                  <a:pt x="5724525" y="104775"/>
                </a:lnTo>
                <a:lnTo>
                  <a:pt x="8382000" y="104775"/>
                </a:lnTo>
                <a:lnTo>
                  <a:pt x="8382000" y="0"/>
                </a:lnTo>
                <a:lnTo>
                  <a:pt x="10763250" y="0"/>
                </a:lnTo>
              </a:path>
            </a:pathLst>
          </a:custGeom>
          <a:noFill/>
          <a:ln w="60325">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a:extLst>
              <a:ext uri="{FF2B5EF4-FFF2-40B4-BE49-F238E27FC236}">
                <a16:creationId xmlns:a16="http://schemas.microsoft.com/office/drawing/2014/main" id="{0E5709CA-F0C5-4B93-A7D9-11E7EDB3A8FC}"/>
              </a:ext>
            </a:extLst>
          </p:cNvPr>
          <p:cNvSpPr txBox="1">
            <a:spLocks noChangeArrowheads="1"/>
          </p:cNvSpPr>
          <p:nvPr/>
        </p:nvSpPr>
        <p:spPr bwMode="auto">
          <a:xfrm>
            <a:off x="9165278" y="2219865"/>
            <a:ext cx="2124000" cy="1662022"/>
          </a:xfrm>
          <a:prstGeom prst="rect">
            <a:avLst/>
          </a:prstGeom>
          <a:solidFill>
            <a:schemeClr val="bg1"/>
          </a:solidFill>
          <a:ln w="9525">
            <a:solidFill>
              <a:schemeClr val="tx1"/>
            </a:solidFill>
            <a:miter lim="800000"/>
            <a:headEnd/>
            <a:tailEnd/>
          </a:ln>
        </p:spPr>
        <p:txBody>
          <a:bodyPr lIns="36000" rIns="36000"/>
          <a:lstStyle/>
          <a:p>
            <a:pPr algn="ctr"/>
            <a:r>
              <a:rPr lang="sv-SE" altLang="sv-SE" b="1" dirty="0">
                <a:latin typeface="+mj-lt"/>
              </a:rPr>
              <a:t>11 mot 11</a:t>
            </a:r>
          </a:p>
          <a:p>
            <a:pPr algn="ctr"/>
            <a:r>
              <a:rPr lang="sv-SE" altLang="sv-SE" b="1" dirty="0">
                <a:latin typeface="+mj-lt"/>
              </a:rPr>
              <a:t>15-19 år</a:t>
            </a:r>
          </a:p>
          <a:p>
            <a:pPr algn="ctr"/>
            <a:r>
              <a:rPr lang="sv-SE" altLang="sv-SE" sz="1200" dirty="0"/>
              <a:t>Kollektivt spel med hela laget. </a:t>
            </a:r>
          </a:p>
          <a:p>
            <a:pPr algn="ctr"/>
            <a:r>
              <a:rPr lang="sv-SE" altLang="sv-SE" sz="1200" dirty="0"/>
              <a:t>Medspelare längst ifrån.</a:t>
            </a:r>
          </a:p>
          <a:p>
            <a:endParaRPr lang="sv-SE" altLang="sv-SE" dirty="0"/>
          </a:p>
        </p:txBody>
      </p:sp>
      <p:sp>
        <p:nvSpPr>
          <p:cNvPr id="29" name="Frihandsfigur: Form 28">
            <a:extLst>
              <a:ext uri="{FF2B5EF4-FFF2-40B4-BE49-F238E27FC236}">
                <a16:creationId xmlns:a16="http://schemas.microsoft.com/office/drawing/2014/main" id="{1DFA2F57-C232-46AF-B89F-34D44425BF72}"/>
              </a:ext>
            </a:extLst>
          </p:cNvPr>
          <p:cNvSpPr/>
          <p:nvPr/>
        </p:nvSpPr>
        <p:spPr>
          <a:xfrm>
            <a:off x="523875" y="4572000"/>
            <a:ext cx="10772775" cy="638175"/>
          </a:xfrm>
          <a:custGeom>
            <a:avLst/>
            <a:gdLst>
              <a:gd name="connsiteX0" fmla="*/ 0 w 10772775"/>
              <a:gd name="connsiteY0" fmla="*/ 2447925 h 2447925"/>
              <a:gd name="connsiteX1" fmla="*/ 4038600 w 10772775"/>
              <a:gd name="connsiteY1" fmla="*/ 2447925 h 2447925"/>
              <a:gd name="connsiteX2" fmla="*/ 4038600 w 10772775"/>
              <a:gd name="connsiteY2" fmla="*/ 2238375 h 2447925"/>
              <a:gd name="connsiteX3" fmla="*/ 6210300 w 10772775"/>
              <a:gd name="connsiteY3" fmla="*/ 2238375 h 2447925"/>
              <a:gd name="connsiteX4" fmla="*/ 6210300 w 10772775"/>
              <a:gd name="connsiteY4" fmla="*/ 2009775 h 2447925"/>
              <a:gd name="connsiteX5" fmla="*/ 8601075 w 10772775"/>
              <a:gd name="connsiteY5" fmla="*/ 2009775 h 2447925"/>
              <a:gd name="connsiteX6" fmla="*/ 8601075 w 10772775"/>
              <a:gd name="connsiteY6" fmla="*/ 1809750 h 2447925"/>
              <a:gd name="connsiteX7" fmla="*/ 10772775 w 10772775"/>
              <a:gd name="connsiteY7" fmla="*/ 1809750 h 2447925"/>
              <a:gd name="connsiteX8" fmla="*/ 10772775 w 10772775"/>
              <a:gd name="connsiteY8" fmla="*/ 0 h 2447925"/>
              <a:gd name="connsiteX9" fmla="*/ 8505825 w 10772775"/>
              <a:gd name="connsiteY9" fmla="*/ 19050 h 2447925"/>
              <a:gd name="connsiteX0" fmla="*/ 0 w 10772775"/>
              <a:gd name="connsiteY0" fmla="*/ 2447925 h 2447925"/>
              <a:gd name="connsiteX1" fmla="*/ 4038600 w 10772775"/>
              <a:gd name="connsiteY1" fmla="*/ 2447925 h 2447925"/>
              <a:gd name="connsiteX2" fmla="*/ 4038600 w 10772775"/>
              <a:gd name="connsiteY2" fmla="*/ 2238375 h 2447925"/>
              <a:gd name="connsiteX3" fmla="*/ 6210300 w 10772775"/>
              <a:gd name="connsiteY3" fmla="*/ 2238375 h 2447925"/>
              <a:gd name="connsiteX4" fmla="*/ 6210300 w 10772775"/>
              <a:gd name="connsiteY4" fmla="*/ 2009775 h 2447925"/>
              <a:gd name="connsiteX5" fmla="*/ 8601075 w 10772775"/>
              <a:gd name="connsiteY5" fmla="*/ 2009775 h 2447925"/>
              <a:gd name="connsiteX6" fmla="*/ 8601075 w 10772775"/>
              <a:gd name="connsiteY6" fmla="*/ 1809750 h 2447925"/>
              <a:gd name="connsiteX7" fmla="*/ 10772775 w 10772775"/>
              <a:gd name="connsiteY7" fmla="*/ 1809750 h 2447925"/>
              <a:gd name="connsiteX8" fmla="*/ 10772775 w 10772775"/>
              <a:gd name="connsiteY8" fmla="*/ 0 h 2447925"/>
              <a:gd name="connsiteX0" fmla="*/ 0 w 10772775"/>
              <a:gd name="connsiteY0" fmla="*/ 638175 h 638175"/>
              <a:gd name="connsiteX1" fmla="*/ 4038600 w 10772775"/>
              <a:gd name="connsiteY1" fmla="*/ 638175 h 638175"/>
              <a:gd name="connsiteX2" fmla="*/ 4038600 w 10772775"/>
              <a:gd name="connsiteY2" fmla="*/ 428625 h 638175"/>
              <a:gd name="connsiteX3" fmla="*/ 6210300 w 10772775"/>
              <a:gd name="connsiteY3" fmla="*/ 428625 h 638175"/>
              <a:gd name="connsiteX4" fmla="*/ 6210300 w 10772775"/>
              <a:gd name="connsiteY4" fmla="*/ 200025 h 638175"/>
              <a:gd name="connsiteX5" fmla="*/ 8601075 w 10772775"/>
              <a:gd name="connsiteY5" fmla="*/ 200025 h 638175"/>
              <a:gd name="connsiteX6" fmla="*/ 8601075 w 10772775"/>
              <a:gd name="connsiteY6" fmla="*/ 0 h 638175"/>
              <a:gd name="connsiteX7" fmla="*/ 10772775 w 10772775"/>
              <a:gd name="connsiteY7"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72775" h="638175">
                <a:moveTo>
                  <a:pt x="0" y="638175"/>
                </a:moveTo>
                <a:lnTo>
                  <a:pt x="4038600" y="638175"/>
                </a:lnTo>
                <a:lnTo>
                  <a:pt x="4038600" y="428625"/>
                </a:lnTo>
                <a:lnTo>
                  <a:pt x="6210300" y="428625"/>
                </a:lnTo>
                <a:lnTo>
                  <a:pt x="6210300" y="200025"/>
                </a:lnTo>
                <a:lnTo>
                  <a:pt x="8601075" y="200025"/>
                </a:lnTo>
                <a:lnTo>
                  <a:pt x="8601075" y="0"/>
                </a:lnTo>
                <a:lnTo>
                  <a:pt x="10772775" y="0"/>
                </a:lnTo>
              </a:path>
            </a:pathLst>
          </a:custGeom>
          <a:noFill/>
          <a:ln w="60325">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textruta 29">
            <a:extLst>
              <a:ext uri="{FF2B5EF4-FFF2-40B4-BE49-F238E27FC236}">
                <a16:creationId xmlns:a16="http://schemas.microsoft.com/office/drawing/2014/main" id="{77BC4F23-F276-40AB-A3CD-20056A799779}"/>
              </a:ext>
            </a:extLst>
          </p:cNvPr>
          <p:cNvSpPr txBox="1">
            <a:spLocks noChangeArrowheads="1"/>
          </p:cNvSpPr>
          <p:nvPr/>
        </p:nvSpPr>
        <p:spPr bwMode="auto">
          <a:xfrm>
            <a:off x="7003455" y="2501899"/>
            <a:ext cx="2124000" cy="1536958"/>
          </a:xfrm>
          <a:prstGeom prst="rect">
            <a:avLst/>
          </a:prstGeom>
          <a:solidFill>
            <a:schemeClr val="bg1"/>
          </a:solidFill>
          <a:ln w="9525">
            <a:solidFill>
              <a:schemeClr val="tx1"/>
            </a:solidFill>
            <a:miter lim="800000"/>
            <a:headEnd/>
            <a:tailEnd/>
          </a:ln>
        </p:spPr>
        <p:txBody>
          <a:bodyPr/>
          <a:lstStyle/>
          <a:p>
            <a:pPr algn="ctr"/>
            <a:r>
              <a:rPr lang="sv-SE" altLang="sv-SE" b="1" dirty="0">
                <a:latin typeface="+mj-lt"/>
              </a:rPr>
              <a:t>9 mot 9</a:t>
            </a:r>
          </a:p>
          <a:p>
            <a:pPr algn="ctr"/>
            <a:r>
              <a:rPr lang="sv-SE" altLang="sv-SE" b="1" dirty="0">
                <a:latin typeface="+mj-lt"/>
              </a:rPr>
              <a:t>13-14 år</a:t>
            </a:r>
          </a:p>
          <a:p>
            <a:pPr lvl="0" algn="ctr"/>
            <a:endParaRPr lang="sv-SE" altLang="sv-SE" b="1" dirty="0">
              <a:latin typeface="+mj-lt"/>
            </a:endParaRPr>
          </a:p>
          <a:p>
            <a:pPr algn="ctr"/>
            <a:r>
              <a:rPr lang="sv-SE" altLang="sv-SE" sz="1150" dirty="0"/>
              <a:t>Kollektivt spel med flera spelare. </a:t>
            </a:r>
          </a:p>
          <a:p>
            <a:pPr algn="ctr"/>
            <a:r>
              <a:rPr lang="sv-SE" altLang="sv-SE" sz="1150" dirty="0"/>
              <a:t>Medspelare långt ifrån.</a:t>
            </a:r>
          </a:p>
          <a:p>
            <a:endParaRPr lang="sv-SE" altLang="sv-SE" dirty="0"/>
          </a:p>
        </p:txBody>
      </p:sp>
      <p:sp>
        <p:nvSpPr>
          <p:cNvPr id="31" name="textruta 30">
            <a:extLst>
              <a:ext uri="{FF2B5EF4-FFF2-40B4-BE49-F238E27FC236}">
                <a16:creationId xmlns:a16="http://schemas.microsoft.com/office/drawing/2014/main" id="{C8ACE180-1B7C-45E2-833F-8DBFB668DBDD}"/>
              </a:ext>
            </a:extLst>
          </p:cNvPr>
          <p:cNvSpPr txBox="1">
            <a:spLocks noChangeArrowheads="1"/>
          </p:cNvSpPr>
          <p:nvPr/>
        </p:nvSpPr>
        <p:spPr bwMode="auto">
          <a:xfrm>
            <a:off x="4845996" y="2789495"/>
            <a:ext cx="2124000" cy="1433256"/>
          </a:xfrm>
          <a:prstGeom prst="rect">
            <a:avLst/>
          </a:prstGeom>
          <a:solidFill>
            <a:schemeClr val="bg1"/>
          </a:solidFill>
          <a:ln w="9525">
            <a:solidFill>
              <a:schemeClr val="tx1"/>
            </a:solidFill>
            <a:miter lim="800000"/>
            <a:headEnd/>
            <a:tailEnd/>
          </a:ln>
        </p:spPr>
        <p:txBody>
          <a:bodyPr/>
          <a:lstStyle/>
          <a:p>
            <a:pPr algn="ctr"/>
            <a:r>
              <a:rPr lang="sv-SE" altLang="sv-SE" b="1" dirty="0">
                <a:latin typeface="+mj-lt"/>
              </a:rPr>
              <a:t>7 mot 7</a:t>
            </a:r>
          </a:p>
          <a:p>
            <a:pPr algn="ctr"/>
            <a:r>
              <a:rPr lang="sv-SE" altLang="sv-SE" b="1" dirty="0">
                <a:latin typeface="+mj-lt"/>
              </a:rPr>
              <a:t>10-12 år</a:t>
            </a:r>
          </a:p>
          <a:p>
            <a:pPr lvl="0" algn="ctr"/>
            <a:endParaRPr lang="sv-SE" altLang="sv-SE" b="1" dirty="0">
              <a:latin typeface="+mj-lt"/>
            </a:endParaRPr>
          </a:p>
          <a:p>
            <a:pPr algn="ctr"/>
            <a:r>
              <a:rPr lang="sv-SE" altLang="sv-SE" sz="1200" dirty="0"/>
              <a:t>Kollektivt spel med få spelare.</a:t>
            </a:r>
          </a:p>
          <a:p>
            <a:pPr algn="ctr"/>
            <a:r>
              <a:rPr lang="sv-SE" altLang="sv-SE" sz="1200" dirty="0"/>
              <a:t>Medspelare nära.</a:t>
            </a:r>
          </a:p>
          <a:p>
            <a:endParaRPr lang="sv-SE" altLang="sv-SE" dirty="0"/>
          </a:p>
        </p:txBody>
      </p:sp>
      <p:sp>
        <p:nvSpPr>
          <p:cNvPr id="32" name="textruta 31">
            <a:extLst>
              <a:ext uri="{FF2B5EF4-FFF2-40B4-BE49-F238E27FC236}">
                <a16:creationId xmlns:a16="http://schemas.microsoft.com/office/drawing/2014/main" id="{FF7ABB4F-53BA-42A0-A7BB-D913AA159680}"/>
              </a:ext>
            </a:extLst>
          </p:cNvPr>
          <p:cNvSpPr txBox="1">
            <a:spLocks noChangeArrowheads="1"/>
          </p:cNvSpPr>
          <p:nvPr/>
        </p:nvSpPr>
        <p:spPr bwMode="auto">
          <a:xfrm>
            <a:off x="2689369" y="3035300"/>
            <a:ext cx="2124000" cy="1323975"/>
          </a:xfrm>
          <a:prstGeom prst="rect">
            <a:avLst/>
          </a:prstGeom>
          <a:solidFill>
            <a:schemeClr val="bg1"/>
          </a:solidFill>
          <a:ln w="9525">
            <a:solidFill>
              <a:schemeClr val="tx1"/>
            </a:solidFill>
            <a:miter lim="800000"/>
            <a:headEnd/>
            <a:tailEnd/>
          </a:ln>
        </p:spPr>
        <p:txBody>
          <a:bodyPr/>
          <a:lstStyle/>
          <a:p>
            <a:pPr algn="ctr"/>
            <a:r>
              <a:rPr lang="sv-SE" altLang="sv-SE" b="1" dirty="0">
                <a:latin typeface="+mj-lt"/>
              </a:rPr>
              <a:t>5 mot 5</a:t>
            </a:r>
          </a:p>
          <a:p>
            <a:pPr algn="ctr"/>
            <a:r>
              <a:rPr lang="sv-SE" altLang="sv-SE" b="1" dirty="0">
                <a:latin typeface="+mj-lt"/>
              </a:rPr>
              <a:t>8-9 år</a:t>
            </a:r>
          </a:p>
          <a:p>
            <a:pPr algn="ctr"/>
            <a:r>
              <a:rPr lang="sv-SE" altLang="sv-SE" sz="1200" dirty="0"/>
              <a:t>Individuellt spel. </a:t>
            </a:r>
          </a:p>
          <a:p>
            <a:pPr algn="ctr"/>
            <a:r>
              <a:rPr lang="sv-SE" altLang="sv-SE" sz="1200" dirty="0"/>
              <a:t>Jag och bollen.</a:t>
            </a:r>
          </a:p>
          <a:p>
            <a:endParaRPr lang="sv-SE" altLang="sv-SE" dirty="0"/>
          </a:p>
        </p:txBody>
      </p:sp>
      <p:sp>
        <p:nvSpPr>
          <p:cNvPr id="33" name="textruta 32">
            <a:extLst>
              <a:ext uri="{FF2B5EF4-FFF2-40B4-BE49-F238E27FC236}">
                <a16:creationId xmlns:a16="http://schemas.microsoft.com/office/drawing/2014/main" id="{C61CA376-B6CB-4E6C-A313-00E5ABD7E8B5}"/>
              </a:ext>
            </a:extLst>
          </p:cNvPr>
          <p:cNvSpPr txBox="1">
            <a:spLocks noChangeArrowheads="1"/>
          </p:cNvSpPr>
          <p:nvPr/>
        </p:nvSpPr>
        <p:spPr bwMode="auto">
          <a:xfrm>
            <a:off x="521607" y="3198813"/>
            <a:ext cx="2124000" cy="1323975"/>
          </a:xfrm>
          <a:prstGeom prst="rect">
            <a:avLst/>
          </a:prstGeom>
          <a:solidFill>
            <a:schemeClr val="accent2"/>
          </a:solidFill>
          <a:ln w="9525">
            <a:solidFill>
              <a:schemeClr val="tx1"/>
            </a:solidFill>
            <a:miter lim="800000"/>
            <a:headEnd/>
            <a:tailEnd/>
          </a:ln>
        </p:spPr>
        <p:txBody>
          <a:bodyPr/>
          <a:lstStyle/>
          <a:p>
            <a:pPr algn="ctr"/>
            <a:r>
              <a:rPr lang="sv-SE" altLang="sv-SE" b="1" dirty="0">
                <a:latin typeface="+mj-lt"/>
              </a:rPr>
              <a:t>3 mot 3</a:t>
            </a:r>
          </a:p>
          <a:p>
            <a:pPr algn="ctr"/>
            <a:r>
              <a:rPr lang="sv-SE" altLang="sv-SE" b="1" dirty="0">
                <a:latin typeface="+mj-lt"/>
              </a:rPr>
              <a:t>6-7 år</a:t>
            </a:r>
          </a:p>
          <a:p>
            <a:pPr algn="ctr"/>
            <a:r>
              <a:rPr lang="sv-SE" altLang="sv-SE" sz="1200" dirty="0"/>
              <a:t>Individuellt spel. </a:t>
            </a:r>
          </a:p>
          <a:p>
            <a:pPr algn="ctr"/>
            <a:r>
              <a:rPr lang="sv-SE" altLang="sv-SE" sz="1200" dirty="0"/>
              <a:t>Jag och bollen.</a:t>
            </a:r>
          </a:p>
          <a:p>
            <a:endParaRPr lang="sv-SE" altLang="sv-SE" dirty="0"/>
          </a:p>
        </p:txBody>
      </p:sp>
      <p:pic>
        <p:nvPicPr>
          <p:cNvPr id="34"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1008340" y="258542"/>
            <a:ext cx="871855" cy="882650"/>
          </a:xfrm>
          <a:prstGeom prst="rect">
            <a:avLst/>
          </a:prstGeom>
          <a:noFill/>
          <a:ln>
            <a:noFill/>
          </a:ln>
        </p:spPr>
      </p:pic>
    </p:spTree>
    <p:extLst>
      <p:ext uri="{BB962C8B-B14F-4D97-AF65-F5344CB8AC3E}">
        <p14:creationId xmlns:p14="http://schemas.microsoft.com/office/powerpoint/2010/main" val="3874607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par>
                          <p:cTn id="17" fill="hold">
                            <p:stCondLst>
                              <p:cond delay="500"/>
                            </p:stCondLst>
                            <p:childTnLst>
                              <p:par>
                                <p:cTn id="18" presetID="22" presetClass="entr" presetSubtype="2" fill="hold" grpId="0" nodeType="afterEffect">
                                  <p:stCondLst>
                                    <p:cond delay="250"/>
                                  </p:stCondLst>
                                  <p:childTnLst>
                                    <p:set>
                                      <p:cBhvr>
                                        <p:cTn id="19" dur="1" fill="hold">
                                          <p:stCondLst>
                                            <p:cond delay="0"/>
                                          </p:stCondLst>
                                        </p:cTn>
                                        <p:tgtEl>
                                          <p:spTgt spid="24"/>
                                        </p:tgtEl>
                                        <p:attrNameLst>
                                          <p:attrName>style.visibility</p:attrName>
                                        </p:attrNameLst>
                                      </p:cBhvr>
                                      <p:to>
                                        <p:strVal val="visible"/>
                                      </p:to>
                                    </p:set>
                                    <p:animEffect transition="in" filter="wipe(right)">
                                      <p:cBhvr>
                                        <p:cTn id="20" dur="500"/>
                                        <p:tgtEl>
                                          <p:spTgt spid="24"/>
                                        </p:tgtEl>
                                      </p:cBhvr>
                                    </p:animEffect>
                                  </p:childTnLst>
                                </p:cTn>
                              </p:par>
                            </p:childTnLst>
                          </p:cTn>
                        </p:par>
                        <p:par>
                          <p:cTn id="21" fill="hold">
                            <p:stCondLst>
                              <p:cond delay="1250"/>
                            </p:stCondLst>
                            <p:childTnLst>
                              <p:par>
                                <p:cTn id="22" presetID="22" presetClass="entr" presetSubtype="2" fill="hold" grpId="0" nodeType="afterEffect">
                                  <p:stCondLst>
                                    <p:cond delay="25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1000"/>
                                        <p:tgtEl>
                                          <p:spTgt spid="2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10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anim calcmode="lin" valueType="num">
                                      <p:cBhvr>
                                        <p:cTn id="39" dur="500" fill="hold"/>
                                        <p:tgtEl>
                                          <p:spTgt spid="28"/>
                                        </p:tgtEl>
                                        <p:attrNameLst>
                                          <p:attrName>ppt_x</p:attrName>
                                        </p:attrNameLst>
                                      </p:cBhvr>
                                      <p:tavLst>
                                        <p:tav tm="0">
                                          <p:val>
                                            <p:fltVal val="0.5"/>
                                          </p:val>
                                        </p:tav>
                                        <p:tav tm="100000">
                                          <p:val>
                                            <p:strVal val="#ppt_x"/>
                                          </p:val>
                                        </p:tav>
                                      </p:tavLst>
                                    </p:anim>
                                    <p:anim calcmode="lin" valueType="num">
                                      <p:cBhvr>
                                        <p:cTn id="40" dur="500" fill="hold"/>
                                        <p:tgtEl>
                                          <p:spTgt spid="28"/>
                                        </p:tgtEl>
                                        <p:attrNameLst>
                                          <p:attrName>ppt_y</p:attrName>
                                        </p:attrNameLst>
                                      </p:cBhvr>
                                      <p:tavLst>
                                        <p:tav tm="0">
                                          <p:val>
                                            <p:fltVal val="0.5"/>
                                          </p:val>
                                        </p:tav>
                                        <p:tav tm="100000">
                                          <p:val>
                                            <p:strVal val="#ppt_y"/>
                                          </p:val>
                                        </p:tav>
                                      </p:tavLst>
                                    </p:anim>
                                  </p:childTnLst>
                                </p:cTn>
                              </p:par>
                            </p:childTnLst>
                          </p:cTn>
                        </p:par>
                        <p:par>
                          <p:cTn id="41" fill="hold">
                            <p:stCondLst>
                              <p:cond delay="500"/>
                            </p:stCondLst>
                            <p:childTnLst>
                              <p:par>
                                <p:cTn id="42" presetID="53" presetClass="entr" presetSubtype="528"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750" fill="hold"/>
                                        <p:tgtEl>
                                          <p:spTgt spid="30"/>
                                        </p:tgtEl>
                                        <p:attrNameLst>
                                          <p:attrName>ppt_w</p:attrName>
                                        </p:attrNameLst>
                                      </p:cBhvr>
                                      <p:tavLst>
                                        <p:tav tm="0">
                                          <p:val>
                                            <p:fltVal val="0"/>
                                          </p:val>
                                        </p:tav>
                                        <p:tav tm="100000">
                                          <p:val>
                                            <p:strVal val="#ppt_w"/>
                                          </p:val>
                                        </p:tav>
                                      </p:tavLst>
                                    </p:anim>
                                    <p:anim calcmode="lin" valueType="num">
                                      <p:cBhvr>
                                        <p:cTn id="45" dur="750" fill="hold"/>
                                        <p:tgtEl>
                                          <p:spTgt spid="30"/>
                                        </p:tgtEl>
                                        <p:attrNameLst>
                                          <p:attrName>ppt_h</p:attrName>
                                        </p:attrNameLst>
                                      </p:cBhvr>
                                      <p:tavLst>
                                        <p:tav tm="0">
                                          <p:val>
                                            <p:fltVal val="0"/>
                                          </p:val>
                                        </p:tav>
                                        <p:tav tm="100000">
                                          <p:val>
                                            <p:strVal val="#ppt_h"/>
                                          </p:val>
                                        </p:tav>
                                      </p:tavLst>
                                    </p:anim>
                                    <p:animEffect transition="in" filter="fade">
                                      <p:cBhvr>
                                        <p:cTn id="46" dur="750"/>
                                        <p:tgtEl>
                                          <p:spTgt spid="30"/>
                                        </p:tgtEl>
                                      </p:cBhvr>
                                    </p:animEffect>
                                    <p:anim calcmode="lin" valueType="num">
                                      <p:cBhvr>
                                        <p:cTn id="47" dur="750" fill="hold"/>
                                        <p:tgtEl>
                                          <p:spTgt spid="30"/>
                                        </p:tgtEl>
                                        <p:attrNameLst>
                                          <p:attrName>ppt_x</p:attrName>
                                        </p:attrNameLst>
                                      </p:cBhvr>
                                      <p:tavLst>
                                        <p:tav tm="0">
                                          <p:val>
                                            <p:fltVal val="0.5"/>
                                          </p:val>
                                        </p:tav>
                                        <p:tav tm="100000">
                                          <p:val>
                                            <p:strVal val="#ppt_x"/>
                                          </p:val>
                                        </p:tav>
                                      </p:tavLst>
                                    </p:anim>
                                    <p:anim calcmode="lin" valueType="num">
                                      <p:cBhvr>
                                        <p:cTn id="48" dur="750" fill="hold"/>
                                        <p:tgtEl>
                                          <p:spTgt spid="30"/>
                                        </p:tgtEl>
                                        <p:attrNameLst>
                                          <p:attrName>ppt_y</p:attrName>
                                        </p:attrNameLst>
                                      </p:cBhvr>
                                      <p:tavLst>
                                        <p:tav tm="0">
                                          <p:val>
                                            <p:fltVal val="0.5"/>
                                          </p:val>
                                        </p:tav>
                                        <p:tav tm="100000">
                                          <p:val>
                                            <p:strVal val="#ppt_y"/>
                                          </p:val>
                                        </p:tav>
                                      </p:tavLst>
                                    </p:anim>
                                  </p:childTnLst>
                                </p:cTn>
                              </p:par>
                            </p:childTnLst>
                          </p:cTn>
                        </p:par>
                        <p:par>
                          <p:cTn id="49" fill="hold">
                            <p:stCondLst>
                              <p:cond delay="1250"/>
                            </p:stCondLst>
                            <p:childTnLst>
                              <p:par>
                                <p:cTn id="50" presetID="53" presetClass="entr" presetSubtype="528"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750" fill="hold"/>
                                        <p:tgtEl>
                                          <p:spTgt spid="31"/>
                                        </p:tgtEl>
                                        <p:attrNameLst>
                                          <p:attrName>ppt_w</p:attrName>
                                        </p:attrNameLst>
                                      </p:cBhvr>
                                      <p:tavLst>
                                        <p:tav tm="0">
                                          <p:val>
                                            <p:fltVal val="0"/>
                                          </p:val>
                                        </p:tav>
                                        <p:tav tm="100000">
                                          <p:val>
                                            <p:strVal val="#ppt_w"/>
                                          </p:val>
                                        </p:tav>
                                      </p:tavLst>
                                    </p:anim>
                                    <p:anim calcmode="lin" valueType="num">
                                      <p:cBhvr>
                                        <p:cTn id="53" dur="750" fill="hold"/>
                                        <p:tgtEl>
                                          <p:spTgt spid="31"/>
                                        </p:tgtEl>
                                        <p:attrNameLst>
                                          <p:attrName>ppt_h</p:attrName>
                                        </p:attrNameLst>
                                      </p:cBhvr>
                                      <p:tavLst>
                                        <p:tav tm="0">
                                          <p:val>
                                            <p:fltVal val="0"/>
                                          </p:val>
                                        </p:tav>
                                        <p:tav tm="100000">
                                          <p:val>
                                            <p:strVal val="#ppt_h"/>
                                          </p:val>
                                        </p:tav>
                                      </p:tavLst>
                                    </p:anim>
                                    <p:animEffect transition="in" filter="fade">
                                      <p:cBhvr>
                                        <p:cTn id="54" dur="750"/>
                                        <p:tgtEl>
                                          <p:spTgt spid="31"/>
                                        </p:tgtEl>
                                      </p:cBhvr>
                                    </p:animEffect>
                                    <p:anim calcmode="lin" valueType="num">
                                      <p:cBhvr>
                                        <p:cTn id="55" dur="750" fill="hold"/>
                                        <p:tgtEl>
                                          <p:spTgt spid="31"/>
                                        </p:tgtEl>
                                        <p:attrNameLst>
                                          <p:attrName>ppt_x</p:attrName>
                                        </p:attrNameLst>
                                      </p:cBhvr>
                                      <p:tavLst>
                                        <p:tav tm="0">
                                          <p:val>
                                            <p:fltVal val="0.5"/>
                                          </p:val>
                                        </p:tav>
                                        <p:tav tm="100000">
                                          <p:val>
                                            <p:strVal val="#ppt_x"/>
                                          </p:val>
                                        </p:tav>
                                      </p:tavLst>
                                    </p:anim>
                                    <p:anim calcmode="lin" valueType="num">
                                      <p:cBhvr>
                                        <p:cTn id="56" dur="750" fill="hold"/>
                                        <p:tgtEl>
                                          <p:spTgt spid="31"/>
                                        </p:tgtEl>
                                        <p:attrNameLst>
                                          <p:attrName>ppt_y</p:attrName>
                                        </p:attrNameLst>
                                      </p:cBhvr>
                                      <p:tavLst>
                                        <p:tav tm="0">
                                          <p:val>
                                            <p:fltVal val="0.5"/>
                                          </p:val>
                                        </p:tav>
                                        <p:tav tm="100000">
                                          <p:val>
                                            <p:strVal val="#ppt_y"/>
                                          </p:val>
                                        </p:tav>
                                      </p:tavLst>
                                    </p:anim>
                                  </p:childTnLst>
                                </p:cTn>
                              </p:par>
                            </p:childTnLst>
                          </p:cTn>
                        </p:par>
                        <p:par>
                          <p:cTn id="57" fill="hold">
                            <p:stCondLst>
                              <p:cond delay="200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750" fill="hold"/>
                                        <p:tgtEl>
                                          <p:spTgt spid="32"/>
                                        </p:tgtEl>
                                        <p:attrNameLst>
                                          <p:attrName>ppt_w</p:attrName>
                                        </p:attrNameLst>
                                      </p:cBhvr>
                                      <p:tavLst>
                                        <p:tav tm="0">
                                          <p:val>
                                            <p:fltVal val="0"/>
                                          </p:val>
                                        </p:tav>
                                        <p:tav tm="100000">
                                          <p:val>
                                            <p:strVal val="#ppt_w"/>
                                          </p:val>
                                        </p:tav>
                                      </p:tavLst>
                                    </p:anim>
                                    <p:anim calcmode="lin" valueType="num">
                                      <p:cBhvr>
                                        <p:cTn id="61" dur="750" fill="hold"/>
                                        <p:tgtEl>
                                          <p:spTgt spid="32"/>
                                        </p:tgtEl>
                                        <p:attrNameLst>
                                          <p:attrName>ppt_h</p:attrName>
                                        </p:attrNameLst>
                                      </p:cBhvr>
                                      <p:tavLst>
                                        <p:tav tm="0">
                                          <p:val>
                                            <p:fltVal val="0"/>
                                          </p:val>
                                        </p:tav>
                                        <p:tav tm="100000">
                                          <p:val>
                                            <p:strVal val="#ppt_h"/>
                                          </p:val>
                                        </p:tav>
                                      </p:tavLst>
                                    </p:anim>
                                    <p:animEffect transition="in" filter="fade">
                                      <p:cBhvr>
                                        <p:cTn id="62" dur="750"/>
                                        <p:tgtEl>
                                          <p:spTgt spid="32"/>
                                        </p:tgtEl>
                                      </p:cBhvr>
                                    </p:animEffect>
                                    <p:anim calcmode="lin" valueType="num">
                                      <p:cBhvr>
                                        <p:cTn id="63" dur="750" fill="hold"/>
                                        <p:tgtEl>
                                          <p:spTgt spid="32"/>
                                        </p:tgtEl>
                                        <p:attrNameLst>
                                          <p:attrName>ppt_x</p:attrName>
                                        </p:attrNameLst>
                                      </p:cBhvr>
                                      <p:tavLst>
                                        <p:tav tm="0">
                                          <p:val>
                                            <p:fltVal val="0.5"/>
                                          </p:val>
                                        </p:tav>
                                        <p:tav tm="100000">
                                          <p:val>
                                            <p:strVal val="#ppt_x"/>
                                          </p:val>
                                        </p:tav>
                                      </p:tavLst>
                                    </p:anim>
                                    <p:anim calcmode="lin" valueType="num">
                                      <p:cBhvr>
                                        <p:cTn id="64" dur="75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2750"/>
                            </p:stCondLst>
                            <p:childTnLst>
                              <p:par>
                                <p:cTn id="66" presetID="53" presetClass="entr" presetSubtype="528"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750" fill="hold"/>
                                        <p:tgtEl>
                                          <p:spTgt spid="33"/>
                                        </p:tgtEl>
                                        <p:attrNameLst>
                                          <p:attrName>ppt_w</p:attrName>
                                        </p:attrNameLst>
                                      </p:cBhvr>
                                      <p:tavLst>
                                        <p:tav tm="0">
                                          <p:val>
                                            <p:fltVal val="0"/>
                                          </p:val>
                                        </p:tav>
                                        <p:tav tm="100000">
                                          <p:val>
                                            <p:strVal val="#ppt_w"/>
                                          </p:val>
                                        </p:tav>
                                      </p:tavLst>
                                    </p:anim>
                                    <p:anim calcmode="lin" valueType="num">
                                      <p:cBhvr>
                                        <p:cTn id="69" dur="750" fill="hold"/>
                                        <p:tgtEl>
                                          <p:spTgt spid="33"/>
                                        </p:tgtEl>
                                        <p:attrNameLst>
                                          <p:attrName>ppt_h</p:attrName>
                                        </p:attrNameLst>
                                      </p:cBhvr>
                                      <p:tavLst>
                                        <p:tav tm="0">
                                          <p:val>
                                            <p:fltVal val="0"/>
                                          </p:val>
                                        </p:tav>
                                        <p:tav tm="100000">
                                          <p:val>
                                            <p:strVal val="#ppt_h"/>
                                          </p:val>
                                        </p:tav>
                                      </p:tavLst>
                                    </p:anim>
                                    <p:animEffect transition="in" filter="fade">
                                      <p:cBhvr>
                                        <p:cTn id="70" dur="750"/>
                                        <p:tgtEl>
                                          <p:spTgt spid="33"/>
                                        </p:tgtEl>
                                      </p:cBhvr>
                                    </p:animEffect>
                                    <p:anim calcmode="lin" valueType="num">
                                      <p:cBhvr>
                                        <p:cTn id="71" dur="750" fill="hold"/>
                                        <p:tgtEl>
                                          <p:spTgt spid="33"/>
                                        </p:tgtEl>
                                        <p:attrNameLst>
                                          <p:attrName>ppt_x</p:attrName>
                                        </p:attrNameLst>
                                      </p:cBhvr>
                                      <p:tavLst>
                                        <p:tav tm="0">
                                          <p:val>
                                            <p:fltVal val="0.5"/>
                                          </p:val>
                                        </p:tav>
                                        <p:tav tm="100000">
                                          <p:val>
                                            <p:strVal val="#ppt_x"/>
                                          </p:val>
                                        </p:tav>
                                      </p:tavLst>
                                    </p:anim>
                                    <p:anim calcmode="lin" valueType="num">
                                      <p:cBhvr>
                                        <p:cTn id="72" dur="75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up)">
                                      <p:cBhvr>
                                        <p:cTn id="77" dur="750"/>
                                        <p:tgtEl>
                                          <p:spTgt spid="20"/>
                                        </p:tgtEl>
                                      </p:cBhvr>
                                    </p:animEffect>
                                  </p:childTnLst>
                                </p:cTn>
                              </p:par>
                            </p:childTnLst>
                          </p:cTn>
                        </p:par>
                        <p:par>
                          <p:cTn id="78" fill="hold">
                            <p:stCondLst>
                              <p:cond delay="750"/>
                            </p:stCondLst>
                            <p:childTnLst>
                              <p:par>
                                <p:cTn id="79" presetID="22" presetClass="entr" presetSubtype="1"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up)">
                                      <p:cBhvr>
                                        <p:cTn id="81" dur="750"/>
                                        <p:tgtEl>
                                          <p:spTgt spid="21"/>
                                        </p:tgtEl>
                                      </p:cBhvr>
                                    </p:animEffect>
                                  </p:childTnLst>
                                </p:cTn>
                              </p:par>
                            </p:childTnLst>
                          </p:cTn>
                        </p:par>
                        <p:par>
                          <p:cTn id="82" fill="hold">
                            <p:stCondLst>
                              <p:cond delay="1500"/>
                            </p:stCondLst>
                            <p:childTnLst>
                              <p:par>
                                <p:cTn id="83" presetID="22" presetClass="entr" presetSubtype="1"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up)">
                                      <p:cBhvr>
                                        <p:cTn id="85"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8E901A-71B3-4232-8299-4A76D622B873}"/>
              </a:ext>
            </a:extLst>
          </p:cNvPr>
          <p:cNvSpPr>
            <a:spLocks noGrp="1"/>
          </p:cNvSpPr>
          <p:nvPr>
            <p:ph type="title"/>
          </p:nvPr>
        </p:nvSpPr>
        <p:spPr>
          <a:xfrm>
            <a:off x="4541879" y="2075711"/>
            <a:ext cx="7289297" cy="1260376"/>
          </a:xfrm>
        </p:spPr>
        <p:txBody>
          <a:bodyPr/>
          <a:lstStyle/>
          <a:p>
            <a:r>
              <a:rPr lang="sv-SE" dirty="0"/>
              <a:t>Nya Spelformer 2019</a:t>
            </a:r>
            <a:br>
              <a:rPr lang="sv-SE" dirty="0"/>
            </a:br>
            <a:r>
              <a:rPr lang="sv-SE" dirty="0"/>
              <a:t/>
            </a:r>
            <a:br>
              <a:rPr lang="sv-SE" dirty="0"/>
            </a:br>
            <a:r>
              <a:rPr lang="sv-SE" dirty="0"/>
              <a:t/>
            </a:r>
            <a:br>
              <a:rPr lang="sv-SE" dirty="0"/>
            </a:br>
            <a:endParaRPr lang="sv-SE" sz="4000" dirty="0"/>
          </a:p>
        </p:txBody>
      </p:sp>
    </p:spTree>
    <p:extLst>
      <p:ext uri="{BB962C8B-B14F-4D97-AF65-F5344CB8AC3E}">
        <p14:creationId xmlns:p14="http://schemas.microsoft.com/office/powerpoint/2010/main" val="2152691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8E901A-71B3-4232-8299-4A76D622B873}"/>
              </a:ext>
            </a:extLst>
          </p:cNvPr>
          <p:cNvSpPr>
            <a:spLocks noGrp="1"/>
          </p:cNvSpPr>
          <p:nvPr>
            <p:ph type="title"/>
          </p:nvPr>
        </p:nvSpPr>
        <p:spPr>
          <a:xfrm>
            <a:off x="4656897" y="2616299"/>
            <a:ext cx="7289297" cy="1260376"/>
          </a:xfrm>
        </p:spPr>
        <p:txBody>
          <a:bodyPr/>
          <a:lstStyle/>
          <a:p>
            <a:r>
              <a:rPr lang="sv-SE" sz="6000" dirty="0">
                <a:solidFill>
                  <a:schemeClr val="accent2"/>
                </a:solidFill>
              </a:rPr>
              <a:t>Spelform 3 mot 3</a:t>
            </a:r>
          </a:p>
        </p:txBody>
      </p:sp>
    </p:spTree>
    <p:extLst>
      <p:ext uri="{BB962C8B-B14F-4D97-AF65-F5344CB8AC3E}">
        <p14:creationId xmlns:p14="http://schemas.microsoft.com/office/powerpoint/2010/main" val="3876064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503240AF-565D-400E-84D3-76EDA26761E0}"/>
              </a:ext>
            </a:extLst>
          </p:cNvPr>
          <p:cNvGraphicFramePr>
            <a:graphicFrameLocks noGrp="1"/>
          </p:cNvGraphicFramePr>
          <p:nvPr>
            <p:extLst/>
          </p:nvPr>
        </p:nvGraphicFramePr>
        <p:xfrm>
          <a:off x="522000" y="2160000"/>
          <a:ext cx="6504850" cy="3591560"/>
        </p:xfrm>
        <a:graphic>
          <a:graphicData uri="http://schemas.openxmlformats.org/drawingml/2006/table">
            <a:tbl>
              <a:tblPr firstRow="1" bandRow="1">
                <a:tableStyleId>{8FD4443E-F989-4FC4-A0C8-D5A2AF1F390B}</a:tableStyleId>
              </a:tblPr>
              <a:tblGrid>
                <a:gridCol w="2873376">
                  <a:extLst>
                    <a:ext uri="{9D8B030D-6E8A-4147-A177-3AD203B41FA5}">
                      <a16:colId xmlns:a16="http://schemas.microsoft.com/office/drawing/2014/main" val="1405160501"/>
                    </a:ext>
                  </a:extLst>
                </a:gridCol>
                <a:gridCol w="3631474">
                  <a:extLst>
                    <a:ext uri="{9D8B030D-6E8A-4147-A177-3AD203B41FA5}">
                      <a16:colId xmlns:a16="http://schemas.microsoft.com/office/drawing/2014/main" val="4090167340"/>
                    </a:ext>
                  </a:extLst>
                </a:gridCol>
              </a:tblGrid>
              <a:tr h="370840">
                <a:tc>
                  <a:txBody>
                    <a:bodyPr/>
                    <a:lstStyle/>
                    <a:p>
                      <a:r>
                        <a:rPr lang="sv-SE" sz="1600" dirty="0"/>
                        <a:t>Förutsättning</a:t>
                      </a:r>
                    </a:p>
                  </a:txBody>
                  <a:tcPr>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r>
                        <a:rPr lang="sv-SE" sz="1600" dirty="0"/>
                        <a:t>Rekommendation</a:t>
                      </a:r>
                    </a:p>
                  </a:txBody>
                  <a:tcP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846589182"/>
                  </a:ext>
                </a:extLst>
              </a:tr>
              <a:tr h="370840">
                <a:tc>
                  <a:txBody>
                    <a:bodyPr/>
                    <a:lstStyle/>
                    <a:p>
                      <a:r>
                        <a:rPr lang="sv-SE" sz="1600" dirty="0"/>
                        <a:t>Spelyta: 15 x 10 m med sarg/nät </a:t>
                      </a:r>
                      <a:br>
                        <a:rPr lang="sv-SE" sz="1600" dirty="0"/>
                      </a:br>
                      <a:r>
                        <a:rPr lang="sv-SE" sz="1600" dirty="0"/>
                        <a:t>15 x 12 m utan sarg/nät</a:t>
                      </a:r>
                      <a:endParaRPr lang="sv-SE" sz="1600" dirty="0">
                        <a:solidFill>
                          <a:schemeClr val="tx1"/>
                        </a:solidFill>
                      </a:endParaRPr>
                    </a:p>
                  </a:txBody>
                  <a:tcP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lang="sv-SE" sz="1600" dirty="0"/>
                        <a:t>Spela med sarg/nät	</a:t>
                      </a:r>
                      <a:endParaRPr lang="sv-SE" sz="1600" dirty="0">
                        <a:solidFill>
                          <a:schemeClr val="tx1"/>
                        </a:solidFill>
                      </a:endParaRPr>
                    </a:p>
                  </a:txBody>
                  <a:tcP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2670294769"/>
                  </a:ext>
                </a:extLst>
              </a:tr>
              <a:tr h="370840">
                <a:tc>
                  <a:txBody>
                    <a:bodyPr/>
                    <a:lstStyle/>
                    <a:p>
                      <a:r>
                        <a:rPr lang="sv-SE" sz="1600" dirty="0"/>
                        <a:t>Storlek mål: Max 1,6 x 1,15 m</a:t>
                      </a:r>
                      <a:endParaRPr lang="sv-SE" sz="1600" dirty="0">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r>
                        <a:rPr lang="sv-SE" sz="1600" dirty="0"/>
                        <a:t>1,5 x 1 m	</a:t>
                      </a:r>
                      <a:endParaRPr lang="sv-SE" sz="1600" dirty="0">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354291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600" u="none" strike="noStrike" kern="1200" cap="none" spc="0" normalizeH="0" baseline="0" noProof="0" dirty="0">
                          <a:ln>
                            <a:noFill/>
                          </a:ln>
                          <a:effectLst/>
                          <a:uLnTx/>
                          <a:uFillTx/>
                        </a:rPr>
                        <a:t>Storlek boll: 3</a:t>
                      </a:r>
                      <a:endParaRPr kumimoji="0" lang="sv-SE" sz="1600" b="0" i="0" u="none" strike="noStrike" kern="1200" cap="none" spc="0" normalizeH="0" baseline="0" noProof="0" dirty="0">
                        <a:ln>
                          <a:noFill/>
                        </a:ln>
                        <a:solidFill>
                          <a:prstClr val="black"/>
                        </a:solidFill>
                        <a:effectLst/>
                        <a:uLnTx/>
                        <a:uFillTx/>
                        <a:latin typeface="Calibri"/>
                        <a:ea typeface="+mn-ea"/>
                        <a:cs typeface="+mn-cs"/>
                      </a:endParaRPr>
                    </a:p>
                  </a:txBody>
                  <a:tcPr>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600" u="none" strike="noStrike" kern="1200" cap="none" spc="0" normalizeH="0" baseline="0" noProof="0" dirty="0">
                          <a:ln>
                            <a:noFill/>
                          </a:ln>
                          <a:effectLst/>
                          <a:uLnTx/>
                          <a:uFillTx/>
                        </a:rPr>
                        <a:t>Pumpad boll med god kvalité</a:t>
                      </a:r>
                      <a:endParaRPr kumimoji="0" lang="sv-SE"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682828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Utrustning spelare: Tröja, byxor, strumpor, skor och benskydd</a:t>
                      </a:r>
                      <a:endParaRPr lang="sv-SE" sz="1600" dirty="0">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r>
                        <a:rPr lang="sv-SE" sz="1600" dirty="0"/>
                        <a:t>Enhetliga matchkläder</a:t>
                      </a:r>
                      <a:endParaRPr lang="sv-SE" sz="1600" dirty="0">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6979287"/>
                  </a:ext>
                </a:extLst>
              </a:tr>
              <a:tr h="370840">
                <a:tc>
                  <a:txBody>
                    <a:bodyPr/>
                    <a:lstStyle/>
                    <a:p>
                      <a:r>
                        <a:rPr lang="sv-SE" sz="1600" dirty="0"/>
                        <a:t>Antal spelare: 3 utespelare</a:t>
                      </a:r>
                      <a:endParaRPr lang="sv-SE" sz="1600" dirty="0">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r>
                        <a:rPr lang="sv-SE" sz="1600" dirty="0"/>
                        <a:t>3 avbytare per lag	</a:t>
                      </a:r>
                      <a:endParaRPr lang="sv-SE" sz="1600" dirty="0">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07406917"/>
                  </a:ext>
                </a:extLst>
              </a:tr>
              <a:tr h="370840">
                <a:tc>
                  <a:txBody>
                    <a:bodyPr/>
                    <a:lstStyle/>
                    <a:p>
                      <a:r>
                        <a:rPr lang="sv-SE" sz="1600" dirty="0"/>
                        <a:t>Byten: Fria byten</a:t>
                      </a:r>
                      <a:endParaRPr lang="sv-SE" sz="1600" dirty="0">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r>
                        <a:rPr lang="sv-SE" sz="1600" dirty="0"/>
                        <a:t>Byten i paus</a:t>
                      </a:r>
                      <a:endParaRPr lang="sv-SE" sz="1600" dirty="0">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86077480"/>
                  </a:ext>
                </a:extLst>
              </a:tr>
              <a:tr h="370840">
                <a:tc>
                  <a:txBody>
                    <a:bodyPr/>
                    <a:lstStyle/>
                    <a:p>
                      <a:r>
                        <a:rPr lang="sv-SE" sz="1600" dirty="0"/>
                        <a:t>Speltid: 4 x 3 min per match</a:t>
                      </a:r>
                      <a:endParaRPr lang="sv-SE" sz="1600" dirty="0">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r>
                        <a:rPr lang="sv-SE" sz="1600" dirty="0"/>
                        <a:t>Lika speltid för alla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Spela i sammandrag (3-4 matcher per lag)</a:t>
                      </a:r>
                      <a:endParaRPr lang="sv-SE" sz="1600" dirty="0">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048383017"/>
                  </a:ext>
                </a:extLst>
              </a:tr>
            </a:tbl>
          </a:graphicData>
        </a:graphic>
      </p:graphicFrame>
      <p:sp>
        <p:nvSpPr>
          <p:cNvPr id="6" name="Rubrik 1">
            <a:extLst>
              <a:ext uri="{FF2B5EF4-FFF2-40B4-BE49-F238E27FC236}">
                <a16:creationId xmlns:a16="http://schemas.microsoft.com/office/drawing/2014/main" id="{539CC2B1-C58A-4F6E-91A7-AB88746AB46E}"/>
              </a:ext>
            </a:extLst>
          </p:cNvPr>
          <p:cNvSpPr txBox="1">
            <a:spLocks/>
          </p:cNvSpPr>
          <p:nvPr/>
        </p:nvSpPr>
        <p:spPr>
          <a:xfrm>
            <a:off x="522000" y="720000"/>
            <a:ext cx="10242000" cy="77025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3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dirty="0">
                <a:ln>
                  <a:noFill/>
                </a:ln>
                <a:solidFill>
                  <a:prstClr val="white"/>
                </a:solidFill>
                <a:effectLst/>
                <a:uLnTx/>
                <a:uFillTx/>
                <a:latin typeface="Calibri"/>
                <a:ea typeface="+mj-ea"/>
                <a:cs typeface="+mj-cs"/>
              </a:rPr>
              <a:t>Förutsättningar och spelregler 3 mot 3</a:t>
            </a:r>
          </a:p>
        </p:txBody>
      </p:sp>
      <p:graphicFrame>
        <p:nvGraphicFramePr>
          <p:cNvPr id="4" name="Tabell 3">
            <a:extLst>
              <a:ext uri="{FF2B5EF4-FFF2-40B4-BE49-F238E27FC236}">
                <a16:creationId xmlns:a16="http://schemas.microsoft.com/office/drawing/2014/main" id="{44E81281-8AF6-4E60-A78C-1097B673B5AF}"/>
              </a:ext>
            </a:extLst>
          </p:cNvPr>
          <p:cNvGraphicFramePr>
            <a:graphicFrameLocks noGrp="1"/>
          </p:cNvGraphicFramePr>
          <p:nvPr>
            <p:extLst/>
          </p:nvPr>
        </p:nvGraphicFramePr>
        <p:xfrm>
          <a:off x="7026850" y="2160000"/>
          <a:ext cx="4201082" cy="3591560"/>
        </p:xfrm>
        <a:graphic>
          <a:graphicData uri="http://schemas.openxmlformats.org/drawingml/2006/table">
            <a:tbl>
              <a:tblPr firstRow="1" bandRow="1">
                <a:tableStyleId>{8FD4443E-F989-4FC4-A0C8-D5A2AF1F390B}</a:tableStyleId>
              </a:tblPr>
              <a:tblGrid>
                <a:gridCol w="4201082">
                  <a:extLst>
                    <a:ext uri="{9D8B030D-6E8A-4147-A177-3AD203B41FA5}">
                      <a16:colId xmlns:a16="http://schemas.microsoft.com/office/drawing/2014/main" val="4206471272"/>
                    </a:ext>
                  </a:extLst>
                </a:gridCol>
              </a:tblGrid>
              <a:tr h="370840">
                <a:tc>
                  <a:txBody>
                    <a:bodyPr/>
                    <a:lstStyle/>
                    <a:p>
                      <a:r>
                        <a:rPr lang="sv-SE" sz="1600" dirty="0"/>
                        <a:t>Förklaring</a:t>
                      </a:r>
                    </a:p>
                  </a:txBody>
                  <a:tcP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8465891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Bollen är i spel under längre perioder, vilket innebär högre aktivitet med sarg/nät än utan</a:t>
                      </a:r>
                      <a:endParaRPr lang="sv-SE" sz="1600" dirty="0">
                        <a:solidFill>
                          <a:schemeClr val="tx1"/>
                        </a:solidFill>
                      </a:endParaRPr>
                    </a:p>
                  </a:txBody>
                  <a:tcP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26702947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Utan målvakt behöver målen inte vara så stora</a:t>
                      </a:r>
                      <a:endParaRPr lang="sv-SE" sz="1600" dirty="0">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354291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600" u="none" strike="noStrike" kern="1200" cap="none" spc="0" normalizeH="0" baseline="0" noProof="0" dirty="0">
                          <a:ln>
                            <a:noFill/>
                          </a:ln>
                          <a:effectLst/>
                          <a:uLnTx/>
                          <a:uFillTx/>
                        </a:rPr>
                        <a:t>Förutom storleken ska bollen även ha rätt vikt</a:t>
                      </a:r>
                      <a:endParaRPr kumimoji="0" lang="sv-SE"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68282890"/>
                  </a:ext>
                </a:extLst>
              </a:tr>
              <a:tr h="370840">
                <a:tc>
                  <a:txBody>
                    <a:bodyPr/>
                    <a:lstStyle/>
                    <a:p>
                      <a:r>
                        <a:rPr lang="sv-SE" sz="1600" dirty="0"/>
                        <a:t>Gruppens sammanhållning förstärks</a:t>
                      </a:r>
                    </a:p>
                    <a:p>
                      <a:endParaRPr lang="sv-SE" sz="1600" dirty="0">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6979287"/>
                  </a:ext>
                </a:extLst>
              </a:tr>
              <a:tr h="370840">
                <a:tc>
                  <a:txBody>
                    <a:bodyPr/>
                    <a:lstStyle/>
                    <a:p>
                      <a:r>
                        <a:rPr lang="sv-SE" sz="1600" dirty="0"/>
                        <a:t>Hög aktivitet</a:t>
                      </a:r>
                      <a:endParaRPr lang="sv-SE" sz="1600" dirty="0">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07406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Spela hela perioder</a:t>
                      </a:r>
                      <a:endParaRPr lang="sv-SE" sz="1600" dirty="0">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86077480"/>
                  </a:ext>
                </a:extLst>
              </a:tr>
              <a:tr h="370840">
                <a:tc>
                  <a:txBody>
                    <a:bodyPr/>
                    <a:lstStyle/>
                    <a:p>
                      <a:r>
                        <a:rPr lang="sv-SE" sz="1600" dirty="0"/>
                        <a:t>Allas lika värde</a:t>
                      </a:r>
                    </a:p>
                    <a:p>
                      <a:r>
                        <a:rPr lang="sv-SE" sz="1600" dirty="0"/>
                        <a:t>Flera matcher per tillfälle </a:t>
                      </a:r>
                      <a:endParaRPr lang="sv-SE" sz="1600" dirty="0">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048383017"/>
                  </a:ext>
                </a:extLst>
              </a:tr>
            </a:tbl>
          </a:graphicData>
        </a:graphic>
      </p:graphicFrame>
      <p:pic>
        <p:nvPicPr>
          <p:cNvPr id="9" name="Picture 7">
            <a:extLst>
              <a:ext uri="{FF2B5EF4-FFF2-40B4-BE49-F238E27FC236}">
                <a16:creationId xmlns:a16="http://schemas.microsoft.com/office/drawing/2014/main" id="{DA13FBB0-19FF-4A81-AE73-7910C0A8ED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51679" y="720000"/>
            <a:ext cx="1676253" cy="116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1640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Platshållare för text 2">
            <a:extLst>
              <a:ext uri="{FF2B5EF4-FFF2-40B4-BE49-F238E27FC236}">
                <a16:creationId xmlns:a16="http://schemas.microsoft.com/office/drawing/2014/main" id="{6AC551A1-52FC-41A3-83AD-41AAE98FC349}"/>
              </a:ext>
            </a:extLst>
          </p:cNvPr>
          <p:cNvSpPr txBox="1">
            <a:spLocks/>
          </p:cNvSpPr>
          <p:nvPr/>
        </p:nvSpPr>
        <p:spPr>
          <a:xfrm>
            <a:off x="1085996" y="733678"/>
            <a:ext cx="10980970" cy="4725512"/>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3" name="Tabell 12">
            <a:extLst>
              <a:ext uri="{FF2B5EF4-FFF2-40B4-BE49-F238E27FC236}">
                <a16:creationId xmlns:a16="http://schemas.microsoft.com/office/drawing/2014/main" id="{069C1DCD-DC49-4308-B37F-66AB21E7EA38}"/>
              </a:ext>
            </a:extLst>
          </p:cNvPr>
          <p:cNvGraphicFramePr>
            <a:graphicFrameLocks noGrp="1"/>
          </p:cNvGraphicFramePr>
          <p:nvPr>
            <p:extLst/>
          </p:nvPr>
        </p:nvGraphicFramePr>
        <p:xfrm>
          <a:off x="522000" y="2160000"/>
          <a:ext cx="6635478" cy="3545840"/>
        </p:xfrm>
        <a:graphic>
          <a:graphicData uri="http://schemas.openxmlformats.org/drawingml/2006/table">
            <a:tbl>
              <a:tblPr firstRow="1" bandRow="1">
                <a:tableStyleId>{8FD4443E-F989-4FC4-A0C8-D5A2AF1F390B}</a:tableStyleId>
              </a:tblPr>
              <a:tblGrid>
                <a:gridCol w="3404598">
                  <a:extLst>
                    <a:ext uri="{9D8B030D-6E8A-4147-A177-3AD203B41FA5}">
                      <a16:colId xmlns:a16="http://schemas.microsoft.com/office/drawing/2014/main" val="1405160501"/>
                    </a:ext>
                  </a:extLst>
                </a:gridCol>
                <a:gridCol w="3230880">
                  <a:extLst>
                    <a:ext uri="{9D8B030D-6E8A-4147-A177-3AD203B41FA5}">
                      <a16:colId xmlns:a16="http://schemas.microsoft.com/office/drawing/2014/main" val="4090167340"/>
                    </a:ext>
                  </a:extLst>
                </a:gridCol>
              </a:tblGrid>
              <a:tr h="370840">
                <a:tc>
                  <a:txBody>
                    <a:bodyPr/>
                    <a:lstStyle/>
                    <a:p>
                      <a:r>
                        <a:rPr lang="sv-SE" sz="1600" dirty="0"/>
                        <a:t>Regel</a:t>
                      </a:r>
                      <a:endParaRPr lang="sv-SE" sz="160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r>
                        <a:rPr lang="sv-SE" sz="1600" dirty="0"/>
                        <a:t>Rekommendation</a:t>
                      </a:r>
                      <a:endParaRPr lang="sv-SE"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846589182"/>
                  </a:ext>
                </a:extLst>
              </a:tr>
              <a:tr h="370840">
                <a:tc>
                  <a:txBody>
                    <a:bodyPr/>
                    <a:lstStyle/>
                    <a:p>
                      <a:r>
                        <a:rPr lang="sv-SE" sz="1600" dirty="0"/>
                        <a:t>Gula och röda kort tillämpas ej</a:t>
                      </a:r>
                      <a:endParaRPr lang="sv-SE" sz="1600" dirty="0">
                        <a:solidFill>
                          <a:schemeClr val="tx1"/>
                        </a:solidFill>
                      </a:endParaRPr>
                    </a:p>
                  </a:txBody>
                  <a:tcP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lang="sv-SE" sz="1600" u="none" strike="noStrike" kern="1200" baseline="0" dirty="0"/>
                        <a:t>Vid olämpligt uppträdande får spelaren byta med en annan spelare</a:t>
                      </a:r>
                    </a:p>
                    <a:p>
                      <a:endParaRPr lang="sv-SE" sz="1600" b="0" i="0" u="none" strike="noStrike" kern="1200" baseline="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670294769"/>
                  </a:ext>
                </a:extLst>
              </a:tr>
              <a:tr h="370840">
                <a:tc>
                  <a:txBody>
                    <a:bodyPr/>
                    <a:lstStyle/>
                    <a:p>
                      <a:r>
                        <a:rPr lang="sv-SE" sz="1600" dirty="0"/>
                        <a:t>Straff och straffområde tillämpas ej</a:t>
                      </a:r>
                    </a:p>
                    <a:p>
                      <a:endParaRPr lang="sv-SE" sz="1600" dirty="0">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endParaRPr lang="sv-SE"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0354291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600" dirty="0"/>
                        <a:t>Sidlinjespark ersätter inkast och hörna</a:t>
                      </a:r>
                      <a:endParaRPr kumimoji="0" lang="sv-SE" sz="1600" b="0" i="0" u="none" strike="noStrike" kern="1200" cap="none" spc="0" normalizeH="0" baseline="0" noProof="0" dirty="0">
                        <a:ln>
                          <a:noFill/>
                        </a:ln>
                        <a:solidFill>
                          <a:schemeClr val="tx1"/>
                        </a:solidFill>
                        <a:effectLst/>
                        <a:uLnTx/>
                        <a:uFillTx/>
                        <a:latin typeface="Calibri"/>
                        <a:ea typeface="+mn-ea"/>
                        <a:cs typeface="+mn-cs"/>
                      </a:endParaRPr>
                    </a:p>
                  </a:txBody>
                  <a:tcPr>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600" b="0" i="0" u="none" strike="noStrike" kern="1200" cap="none" spc="0" normalizeH="0" baseline="0" noProof="0" dirty="0">
                        <a:ln>
                          <a:noFill/>
                        </a:ln>
                        <a:solidFill>
                          <a:schemeClr val="tx1"/>
                        </a:solidFill>
                        <a:effectLst/>
                        <a:uLnTx/>
                        <a:uFillTx/>
                        <a:latin typeface="Calibri"/>
                        <a:ea typeface="+mn-ea"/>
                        <a:cs typeface="+mn-cs"/>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1682828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Alla frisparkar, avsparkar och sidlinjesparkar startas genom att driva eller passa efter marken</a:t>
                      </a:r>
                      <a:endParaRPr lang="sv-SE" sz="1600" dirty="0">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endParaRPr lang="sv-SE"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286979287"/>
                  </a:ext>
                </a:extLst>
              </a:tr>
              <a:tr h="370840">
                <a:tc>
                  <a:txBody>
                    <a:bodyPr/>
                    <a:lstStyle/>
                    <a:p>
                      <a:r>
                        <a:rPr lang="sv-SE" sz="1600" dirty="0"/>
                        <a:t>4-målsregeln</a:t>
                      </a:r>
                    </a:p>
                    <a:p>
                      <a:endParaRPr lang="sv-SE" sz="1600" dirty="0">
                        <a:solidFill>
                          <a:schemeClr val="tx1"/>
                        </a:solidFill>
                      </a:endParaRPr>
                    </a:p>
                  </a:txBody>
                  <a:tcPr>
                    <a:lnR w="12700" cap="flat" cmpd="sng" algn="ctr">
                      <a:solidFill>
                        <a:schemeClr val="bg1"/>
                      </a:solidFill>
                      <a:prstDash val="solid"/>
                      <a:round/>
                      <a:headEnd type="none" w="med" len="med"/>
                      <a:tailEnd type="none" w="med" len="med"/>
                    </a:lnR>
                  </a:tcPr>
                </a:tc>
                <a:tc>
                  <a:txBody>
                    <a:bodyPr/>
                    <a:lstStyle/>
                    <a:p>
                      <a:r>
                        <a:rPr lang="sv-SE" sz="1600" dirty="0"/>
                        <a:t>Ta in extra spelare</a:t>
                      </a:r>
                      <a:endParaRPr lang="sv-SE" sz="16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007406917"/>
                  </a:ext>
                </a:extLst>
              </a:tr>
            </a:tbl>
          </a:graphicData>
        </a:graphic>
      </p:graphicFrame>
      <p:graphicFrame>
        <p:nvGraphicFramePr>
          <p:cNvPr id="5" name="Tabell 4">
            <a:extLst>
              <a:ext uri="{FF2B5EF4-FFF2-40B4-BE49-F238E27FC236}">
                <a16:creationId xmlns:a16="http://schemas.microsoft.com/office/drawing/2014/main" id="{8349E57A-D7D6-4A73-853A-60223B69E1DB}"/>
              </a:ext>
            </a:extLst>
          </p:cNvPr>
          <p:cNvGraphicFramePr>
            <a:graphicFrameLocks noGrp="1"/>
          </p:cNvGraphicFramePr>
          <p:nvPr>
            <p:extLst/>
          </p:nvPr>
        </p:nvGraphicFramePr>
        <p:xfrm>
          <a:off x="7157478" y="2160000"/>
          <a:ext cx="4070454" cy="3545840"/>
        </p:xfrm>
        <a:graphic>
          <a:graphicData uri="http://schemas.openxmlformats.org/drawingml/2006/table">
            <a:tbl>
              <a:tblPr firstRow="1" bandRow="1">
                <a:tableStyleId>{8FD4443E-F989-4FC4-A0C8-D5A2AF1F390B}</a:tableStyleId>
              </a:tblPr>
              <a:tblGrid>
                <a:gridCol w="4070454">
                  <a:extLst>
                    <a:ext uri="{9D8B030D-6E8A-4147-A177-3AD203B41FA5}">
                      <a16:colId xmlns:a16="http://schemas.microsoft.com/office/drawing/2014/main" val="4206471272"/>
                    </a:ext>
                  </a:extLst>
                </a:gridCol>
              </a:tblGrid>
              <a:tr h="370840">
                <a:tc>
                  <a:txBody>
                    <a:bodyPr/>
                    <a:lstStyle/>
                    <a:p>
                      <a:r>
                        <a:rPr lang="sv-SE" sz="1600" dirty="0"/>
                        <a:t>Förklaring</a:t>
                      </a:r>
                      <a:endParaRPr lang="sv-SE" sz="1600" dirty="0">
                        <a:solidFill>
                          <a:schemeClr val="bg1"/>
                        </a:solidFill>
                      </a:endParaRPr>
                    </a:p>
                  </a:txBody>
                  <a:tcP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8465891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u="none" strike="noStrike" kern="1200" baseline="0" dirty="0"/>
                        <a:t>Beroende på vad som har skett kan det vara bra att spelaren får lugna ner sig innan denne byts in igen	</a:t>
                      </a:r>
                      <a:endParaRPr lang="sv-SE" sz="1600" b="0" i="0" u="none" strike="noStrike" kern="1200" baseline="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2670294769"/>
                  </a:ext>
                </a:extLst>
              </a:tr>
              <a:tr h="370840">
                <a:tc>
                  <a:txBody>
                    <a:bodyPr/>
                    <a:lstStyle/>
                    <a:p>
                      <a:pPr marL="0" indent="0">
                        <a:buFont typeface="Arial" panose="020B0604020202020204" pitchFamily="34" charset="0"/>
                        <a:buNone/>
                        <a:tabLst>
                          <a:tab pos="541338" algn="l"/>
                        </a:tabLst>
                      </a:pPr>
                      <a:r>
                        <a:rPr lang="sv-SE" sz="1600" dirty="0"/>
                        <a:t>Eftersom inte straffområde finns utdöms istället frispark vilket främjar till mer spel</a:t>
                      </a:r>
                      <a:endParaRPr lang="sv-SE" sz="1600" dirty="0">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35429128"/>
                  </a:ext>
                </a:extLst>
              </a:tr>
              <a:tr h="370840">
                <a:tc>
                  <a:txBody>
                    <a:bodyPr/>
                    <a:lstStyle/>
                    <a:p>
                      <a:pPr marL="0" indent="0">
                        <a:buFont typeface="Arial" panose="020B0604020202020204" pitchFamily="34" charset="0"/>
                        <a:buNone/>
                      </a:pPr>
                      <a:r>
                        <a:rPr lang="sv-SE" sz="1600" dirty="0"/>
                        <a:t>Se nedan</a:t>
                      </a:r>
                      <a:endParaRPr lang="sv-SE" sz="1600" dirty="0">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68282890"/>
                  </a:ext>
                </a:extLst>
              </a:tr>
              <a:tr h="370840">
                <a:tc>
                  <a:txBody>
                    <a:bodyPr/>
                    <a:lstStyle/>
                    <a:p>
                      <a:r>
                        <a:rPr lang="sv-SE" sz="1600" dirty="0"/>
                        <a:t>Främjar till högre aktivitet och ökar möjligheterna att hålla bollen i spel i det egna laget</a:t>
                      </a:r>
                      <a:endParaRPr lang="sv-SE" sz="1600" dirty="0">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6979287"/>
                  </a:ext>
                </a:extLst>
              </a:tr>
              <a:tr h="370840">
                <a:tc>
                  <a:txBody>
                    <a:bodyPr/>
                    <a:lstStyle/>
                    <a:p>
                      <a:pPr marL="0" indent="0">
                        <a:buFont typeface="Arial" panose="020B0604020202020204" pitchFamily="34" charset="0"/>
                        <a:buNone/>
                      </a:pPr>
                      <a:r>
                        <a:rPr lang="sv-SE" sz="1600" dirty="0"/>
                        <a:t>Ökar förutsättningarna till en jämnare match både vad gäller anfalls- och försvarsspel</a:t>
                      </a:r>
                      <a:endParaRPr lang="sv-SE" sz="1600" dirty="0">
                        <a:solidFill>
                          <a:schemeClr val="tx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07406917"/>
                  </a:ext>
                </a:extLst>
              </a:tr>
            </a:tbl>
          </a:graphicData>
        </a:graphic>
      </p:graphicFrame>
      <p:pic>
        <p:nvPicPr>
          <p:cNvPr id="10" name="Picture 7">
            <a:extLst>
              <a:ext uri="{FF2B5EF4-FFF2-40B4-BE49-F238E27FC236}">
                <a16:creationId xmlns:a16="http://schemas.microsoft.com/office/drawing/2014/main" id="{8A27B1F2-F2DC-47B7-9AC3-E1A2EE8BD8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69435" y="733678"/>
            <a:ext cx="1658497" cy="115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ubrik 1">
            <a:extLst>
              <a:ext uri="{FF2B5EF4-FFF2-40B4-BE49-F238E27FC236}">
                <a16:creationId xmlns:a16="http://schemas.microsoft.com/office/drawing/2014/main" id="{DEE7422B-2A00-4C69-ACB9-7A160B985738}"/>
              </a:ext>
            </a:extLst>
          </p:cNvPr>
          <p:cNvSpPr txBox="1">
            <a:spLocks/>
          </p:cNvSpPr>
          <p:nvPr/>
        </p:nvSpPr>
        <p:spPr>
          <a:xfrm>
            <a:off x="522000" y="720000"/>
            <a:ext cx="10242000" cy="77025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3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dirty="0">
                <a:ln>
                  <a:noFill/>
                </a:ln>
                <a:solidFill>
                  <a:prstClr val="white"/>
                </a:solidFill>
                <a:effectLst/>
                <a:uLnTx/>
                <a:uFillTx/>
                <a:latin typeface="Calibri"/>
                <a:ea typeface="+mj-ea"/>
                <a:cs typeface="+mj-cs"/>
              </a:rPr>
              <a:t>Förutsättningar och spelregler 3 mot 3</a:t>
            </a:r>
          </a:p>
        </p:txBody>
      </p:sp>
    </p:spTree>
    <p:extLst>
      <p:ext uri="{BB962C8B-B14F-4D97-AF65-F5344CB8AC3E}">
        <p14:creationId xmlns:p14="http://schemas.microsoft.com/office/powerpoint/2010/main" val="6702729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8FFF5754-3EB9-49C7-B023-83FEB5C0BAC5}"/>
              </a:ext>
            </a:extLst>
          </p:cNvPr>
          <p:cNvSpPr>
            <a:spLocks noGrp="1"/>
          </p:cNvSpPr>
          <p:nvPr>
            <p:ph type="subTitle" idx="1"/>
          </p:nvPr>
        </p:nvSpPr>
        <p:spPr>
          <a:xfrm>
            <a:off x="784226" y="471953"/>
            <a:ext cx="10470871" cy="5512922"/>
          </a:xfrm>
        </p:spPr>
        <p:txBody>
          <a:bodyPr/>
          <a:lstStyle/>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p:txBody>
      </p:sp>
      <p:sp>
        <p:nvSpPr>
          <p:cNvPr id="3" name="Rubrik 2">
            <a:extLst>
              <a:ext uri="{FF2B5EF4-FFF2-40B4-BE49-F238E27FC236}">
                <a16:creationId xmlns:a16="http://schemas.microsoft.com/office/drawing/2014/main" id="{1C2EF8D9-3338-48DB-94F7-97C0C3A1A686}"/>
              </a:ext>
            </a:extLst>
          </p:cNvPr>
          <p:cNvSpPr>
            <a:spLocks noGrp="1"/>
          </p:cNvSpPr>
          <p:nvPr>
            <p:ph type="ctrTitle"/>
          </p:nvPr>
        </p:nvSpPr>
        <p:spPr>
          <a:xfrm>
            <a:off x="784226" y="1319436"/>
            <a:ext cx="11125692" cy="4665439"/>
          </a:xfrm>
        </p:spPr>
        <p:txBody>
          <a:bodyPr/>
          <a:lstStyle/>
          <a:p>
            <a:r>
              <a:rPr lang="sv-SE" sz="7200" b="0" dirty="0"/>
              <a:t/>
            </a:r>
            <a:br>
              <a:rPr lang="sv-SE" sz="7200" b="0" dirty="0"/>
            </a:br>
            <a:r>
              <a:rPr lang="sv-SE" sz="7200" b="0" dirty="0"/>
              <a:t>   Tankar kring spelformen</a:t>
            </a:r>
            <a:br>
              <a:rPr lang="sv-SE" sz="7200" b="0" dirty="0"/>
            </a:br>
            <a:r>
              <a:rPr lang="sv-SE" sz="7200" b="0" dirty="0"/>
              <a:t>                 3 mot 3</a:t>
            </a:r>
            <a:endParaRPr lang="sv-SE" sz="7200" dirty="0"/>
          </a:p>
        </p:txBody>
      </p:sp>
      <p:sp>
        <p:nvSpPr>
          <p:cNvPr id="4" name="Rektangel 3">
            <a:extLst>
              <a:ext uri="{FF2B5EF4-FFF2-40B4-BE49-F238E27FC236}">
                <a16:creationId xmlns:a16="http://schemas.microsoft.com/office/drawing/2014/main" id="{8BBEBDB7-53D6-42F5-9D08-0AE06579533C}"/>
              </a:ext>
            </a:extLst>
          </p:cNvPr>
          <p:cNvSpPr/>
          <p:nvPr/>
        </p:nvSpPr>
        <p:spPr>
          <a:xfrm>
            <a:off x="851095" y="1505244"/>
            <a:ext cx="8292905" cy="2831544"/>
          </a:xfrm>
          <a:prstGeom prst="rect">
            <a:avLst/>
          </a:prstGeom>
        </p:spPr>
        <p:txBody>
          <a:bodyPr wrap="square">
            <a:spAutoFit/>
          </a:bodyPr>
          <a:lstStyle/>
          <a:p>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4400" b="1" dirty="0">
                <a:solidFill>
                  <a:prstClr val="white"/>
                </a:solidFill>
                <a:latin typeface="Calibri" panose="020F0502020204030204" pitchFamily="34" charset="0"/>
                <a:ea typeface="Times New Roman" panose="02020603050405020304" pitchFamily="18" charset="0"/>
                <a:cs typeface="+mj-cs"/>
              </a:rPr>
              <a:t/>
            </a:r>
            <a:br>
              <a:rPr lang="sv-SE" sz="4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400" b="1" dirty="0">
                <a:solidFill>
                  <a:prstClr val="white"/>
                </a:solidFill>
                <a:latin typeface="Calibri" panose="020F0502020204030204" pitchFamily="34" charset="0"/>
                <a:ea typeface="Times New Roman" panose="02020603050405020304" pitchFamily="18" charset="0"/>
                <a:cs typeface="+mj-cs"/>
              </a:rPr>
              <a:t/>
            </a:r>
            <a:br>
              <a:rPr lang="sv-SE" sz="2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000" b="1" dirty="0">
                <a:solidFill>
                  <a:prstClr val="white"/>
                </a:solidFill>
                <a:latin typeface="Calibri" panose="020F0502020204030204" pitchFamily="34" charset="0"/>
                <a:ea typeface="Times New Roman" panose="02020603050405020304" pitchFamily="18" charset="0"/>
                <a:cs typeface="+mj-cs"/>
              </a:rPr>
              <a:t/>
            </a:r>
            <a:br>
              <a:rPr lang="sv-SE" sz="2000" b="1" dirty="0">
                <a:solidFill>
                  <a:prstClr val="white"/>
                </a:solidFill>
                <a:latin typeface="Calibri" panose="020F0502020204030204" pitchFamily="34" charset="0"/>
                <a:ea typeface="Times New Roman" panose="02020603050405020304" pitchFamily="18" charset="0"/>
                <a:cs typeface="+mj-cs"/>
              </a:rPr>
            </a:br>
            <a:endParaRPr lang="sv-SE" dirty="0"/>
          </a:p>
        </p:txBody>
      </p:sp>
      <p:pic>
        <p:nvPicPr>
          <p:cNvPr id="5" name="Bild 1" descr="cid:image001.png@01D3B140.7EEB9CF0"/>
          <p:cNvPicPr/>
          <p:nvPr/>
        </p:nvPicPr>
        <p:blipFill>
          <a:blip r:embed="rId2">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30975441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070D91F0-8C82-4AFF-964C-B881B4A57963}"/>
              </a:ext>
            </a:extLst>
          </p:cNvPr>
          <p:cNvSpPr>
            <a:spLocks noGrp="1"/>
          </p:cNvSpPr>
          <p:nvPr>
            <p:ph type="subTitle" idx="1"/>
          </p:nvPr>
        </p:nvSpPr>
        <p:spPr>
          <a:xfrm>
            <a:off x="2901784" y="674572"/>
            <a:ext cx="5092699" cy="597052"/>
          </a:xfrm>
        </p:spPr>
        <p:txBody>
          <a:bodyPr/>
          <a:lstStyle/>
          <a:p>
            <a:r>
              <a:rPr lang="sv-SE" altLang="sv-SE" b="1" dirty="0" smtClean="0"/>
              <a:t>Agenda</a:t>
            </a:r>
            <a:endParaRPr lang="sv-SE" b="1" dirty="0"/>
          </a:p>
        </p:txBody>
      </p:sp>
      <p:sp>
        <p:nvSpPr>
          <p:cNvPr id="3" name="Rubrik 2">
            <a:extLst>
              <a:ext uri="{FF2B5EF4-FFF2-40B4-BE49-F238E27FC236}">
                <a16:creationId xmlns:a16="http://schemas.microsoft.com/office/drawing/2014/main" id="{E33F6D08-EAA3-4E89-9CDE-861682A84EFE}"/>
              </a:ext>
            </a:extLst>
          </p:cNvPr>
          <p:cNvSpPr>
            <a:spLocks noGrp="1"/>
          </p:cNvSpPr>
          <p:nvPr>
            <p:ph type="ctrTitle"/>
          </p:nvPr>
        </p:nvSpPr>
        <p:spPr>
          <a:xfrm>
            <a:off x="1738731" y="2146165"/>
            <a:ext cx="8343732" cy="3221090"/>
          </a:xfrm>
        </p:spPr>
        <p:txBody>
          <a:bodyPr/>
          <a:lstStyle/>
          <a:p>
            <a:pPr>
              <a:defRPr/>
            </a:pPr>
            <a:r>
              <a:rPr lang="sv-SE" sz="2800" dirty="0" smtClean="0"/>
              <a:t>Varför?</a:t>
            </a:r>
            <a:br>
              <a:rPr lang="sv-SE" sz="2800" dirty="0" smtClean="0"/>
            </a:br>
            <a:r>
              <a:rPr lang="sv-SE" sz="2800" dirty="0"/>
              <a:t/>
            </a:r>
            <a:br>
              <a:rPr lang="sv-SE" sz="2800" dirty="0"/>
            </a:br>
            <a:r>
              <a:rPr lang="sv-SE" sz="2800" dirty="0" smtClean="0"/>
              <a:t>Hur i Stockholm?</a:t>
            </a:r>
            <a:br>
              <a:rPr lang="sv-SE" sz="2800" dirty="0" smtClean="0"/>
            </a:br>
            <a:r>
              <a:rPr lang="sv-SE" sz="2800" dirty="0"/>
              <a:t/>
            </a:r>
            <a:br>
              <a:rPr lang="sv-SE" sz="2800" dirty="0"/>
            </a:br>
            <a:r>
              <a:rPr lang="sv-SE" sz="2800" dirty="0" smtClean="0"/>
              <a:t>Spelform för spelform</a:t>
            </a:r>
            <a:br>
              <a:rPr lang="sv-SE" sz="2800" dirty="0" smtClean="0"/>
            </a:br>
            <a:r>
              <a:rPr lang="sv-SE" sz="2800" dirty="0"/>
              <a:t/>
            </a:r>
            <a:br>
              <a:rPr lang="sv-SE" sz="2800" dirty="0"/>
            </a:br>
            <a:r>
              <a:rPr lang="sv-SE" sz="2800" dirty="0" smtClean="0"/>
              <a:t>Summering</a:t>
            </a:r>
            <a:br>
              <a:rPr lang="sv-SE" sz="2800" dirty="0" smtClean="0"/>
            </a:br>
            <a:r>
              <a:rPr lang="sv-SE" sz="2800" dirty="0"/>
              <a:t/>
            </a:r>
            <a:br>
              <a:rPr lang="sv-SE" sz="2800" dirty="0"/>
            </a:br>
            <a:r>
              <a:rPr lang="sv-SE" sz="2800" dirty="0" smtClean="0"/>
              <a:t>Frågor</a:t>
            </a:r>
            <a:r>
              <a:rPr lang="sv-SE" sz="2800" dirty="0"/>
              <a:t/>
            </a:r>
            <a:br>
              <a:rPr lang="sv-SE" sz="2800" dirty="0"/>
            </a:br>
            <a:r>
              <a:rPr lang="sv-SE" sz="2800" dirty="0"/>
              <a:t/>
            </a:r>
            <a:br>
              <a:rPr lang="sv-SE" sz="2800" dirty="0"/>
            </a:br>
            <a:r>
              <a:rPr lang="sv-SE" sz="2800" dirty="0"/>
              <a:t/>
            </a:r>
            <a:br>
              <a:rPr lang="sv-SE" sz="2800" dirty="0"/>
            </a:br>
            <a:r>
              <a:rPr lang="sv-SE" sz="2800" dirty="0"/>
              <a:t/>
            </a:r>
            <a:br>
              <a:rPr lang="sv-SE" sz="2800" dirty="0"/>
            </a:br>
            <a:r>
              <a:rPr lang="sv-SE" dirty="0"/>
              <a:t/>
            </a:r>
            <a:br>
              <a:rPr lang="sv-SE" dirty="0"/>
            </a:br>
            <a:endParaRPr lang="sv-SE" dirty="0"/>
          </a:p>
        </p:txBody>
      </p:sp>
      <p:pic>
        <p:nvPicPr>
          <p:cNvPr id="4"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3488683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8E901A-71B3-4232-8299-4A76D622B873}"/>
              </a:ext>
            </a:extLst>
          </p:cNvPr>
          <p:cNvSpPr>
            <a:spLocks noGrp="1"/>
          </p:cNvSpPr>
          <p:nvPr>
            <p:ph type="title"/>
          </p:nvPr>
        </p:nvSpPr>
        <p:spPr>
          <a:xfrm>
            <a:off x="4656897" y="2616299"/>
            <a:ext cx="7289297" cy="1260376"/>
          </a:xfrm>
        </p:spPr>
        <p:txBody>
          <a:bodyPr/>
          <a:lstStyle/>
          <a:p>
            <a:r>
              <a:rPr lang="sv-SE" sz="6000" dirty="0">
                <a:solidFill>
                  <a:schemeClr val="accent2"/>
                </a:solidFill>
              </a:rPr>
              <a:t>Spelform 5 mot </a:t>
            </a:r>
            <a:r>
              <a:rPr lang="sv-SE" sz="6000" dirty="0" smtClean="0">
                <a:solidFill>
                  <a:schemeClr val="accent2"/>
                </a:solidFill>
              </a:rPr>
              <a:t>5</a:t>
            </a:r>
            <a:br>
              <a:rPr lang="sv-SE" sz="6000" dirty="0" smtClean="0">
                <a:solidFill>
                  <a:schemeClr val="accent2"/>
                </a:solidFill>
              </a:rPr>
            </a:br>
            <a:r>
              <a:rPr lang="sv-SE" sz="6000" dirty="0">
                <a:solidFill>
                  <a:schemeClr val="accent2"/>
                </a:solidFill>
              </a:rPr>
              <a:t/>
            </a:r>
            <a:br>
              <a:rPr lang="sv-SE" sz="6000" dirty="0">
                <a:solidFill>
                  <a:schemeClr val="accent2"/>
                </a:solidFill>
              </a:rPr>
            </a:br>
            <a:r>
              <a:rPr lang="sv-SE" sz="6000" dirty="0" smtClean="0">
                <a:solidFill>
                  <a:schemeClr val="accent2"/>
                </a:solidFill>
              </a:rPr>
              <a:t>8-9 år</a:t>
            </a:r>
            <a:endParaRPr lang="sv-SE" sz="6000" dirty="0">
              <a:solidFill>
                <a:schemeClr val="accent2"/>
              </a:solidFill>
            </a:endParaRPr>
          </a:p>
        </p:txBody>
      </p:sp>
    </p:spTree>
    <p:extLst>
      <p:ext uri="{BB962C8B-B14F-4D97-AF65-F5344CB8AC3E}">
        <p14:creationId xmlns:p14="http://schemas.microsoft.com/office/powerpoint/2010/main" val="332104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A606C077-4EFA-4E7A-9863-1F6397D379C8}"/>
              </a:ext>
            </a:extLst>
          </p:cNvPr>
          <p:cNvSpPr>
            <a:spLocks noGrp="1"/>
          </p:cNvSpPr>
          <p:nvPr>
            <p:ph type="ctrTitle"/>
          </p:nvPr>
        </p:nvSpPr>
        <p:spPr>
          <a:xfrm>
            <a:off x="522000" y="720000"/>
            <a:ext cx="10242000" cy="770256"/>
          </a:xfrm>
        </p:spPr>
        <p:txBody>
          <a:bodyPr/>
          <a:lstStyle/>
          <a:p>
            <a:r>
              <a:rPr lang="sv-SE" sz="4000" dirty="0"/>
              <a:t>Spelarutbildningsplan - Nivå 1</a:t>
            </a:r>
          </a:p>
        </p:txBody>
      </p:sp>
      <p:sp>
        <p:nvSpPr>
          <p:cNvPr id="6" name="AutoShape 2">
            <a:extLst>
              <a:ext uri="{FF2B5EF4-FFF2-40B4-BE49-F238E27FC236}">
                <a16:creationId xmlns:a16="http://schemas.microsoft.com/office/drawing/2014/main" id="{F63627EB-6E05-4D40-AC13-643AAC8636C8}"/>
              </a:ext>
            </a:extLst>
          </p:cNvPr>
          <p:cNvSpPr>
            <a:spLocks/>
          </p:cNvSpPr>
          <p:nvPr/>
        </p:nvSpPr>
        <p:spPr bwMode="auto">
          <a:xfrm>
            <a:off x="522000" y="1440000"/>
            <a:ext cx="11459724" cy="112262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800" b="0"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sym typeface="Helvetica Neue" charset="0"/>
              </a:rPr>
              <a:t>Barnet har begränsad förmåga att…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800" b="0"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sym typeface="Helvetica Neue" charset="0"/>
              </a:rPr>
              <a:t>… förstå och genomföra komplexa övningar (flera moment och spelare)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800" b="0"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sym typeface="Helvetica Neue" charset="0"/>
              </a:rPr>
              <a:t>… uppfatta händelser på längre avstånd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2000" b="0"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sym typeface="Helvetica Neue"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2000" b="0"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sym typeface="Helvetica Neue" charset="0"/>
            </a:endParaRPr>
          </a:p>
        </p:txBody>
      </p:sp>
      <p:graphicFrame>
        <p:nvGraphicFramePr>
          <p:cNvPr id="10" name="Tabell 9">
            <a:extLst>
              <a:ext uri="{FF2B5EF4-FFF2-40B4-BE49-F238E27FC236}">
                <a16:creationId xmlns:a16="http://schemas.microsoft.com/office/drawing/2014/main" id="{9934DD2C-E2C1-4055-B966-B3C9AA7CDC26}"/>
              </a:ext>
            </a:extLst>
          </p:cNvPr>
          <p:cNvGraphicFramePr>
            <a:graphicFrameLocks noGrp="1"/>
          </p:cNvGraphicFramePr>
          <p:nvPr>
            <p:extLst/>
          </p:nvPr>
        </p:nvGraphicFramePr>
        <p:xfrm>
          <a:off x="522000" y="2513670"/>
          <a:ext cx="11030223" cy="3307685"/>
        </p:xfrm>
        <a:graphic>
          <a:graphicData uri="http://schemas.openxmlformats.org/drawingml/2006/table">
            <a:tbl>
              <a:tblPr firstRow="1" bandRow="1">
                <a:tableStyleId>{8FD4443E-F989-4FC4-A0C8-D5A2AF1F390B}</a:tableStyleId>
              </a:tblPr>
              <a:tblGrid>
                <a:gridCol w="1633973">
                  <a:extLst>
                    <a:ext uri="{9D8B030D-6E8A-4147-A177-3AD203B41FA5}">
                      <a16:colId xmlns:a16="http://schemas.microsoft.com/office/drawing/2014/main" val="20001"/>
                    </a:ext>
                  </a:extLst>
                </a:gridCol>
                <a:gridCol w="1711908">
                  <a:extLst>
                    <a:ext uri="{9D8B030D-6E8A-4147-A177-3AD203B41FA5}">
                      <a16:colId xmlns:a16="http://schemas.microsoft.com/office/drawing/2014/main" val="20002"/>
                    </a:ext>
                  </a:extLst>
                </a:gridCol>
                <a:gridCol w="1843595">
                  <a:extLst>
                    <a:ext uri="{9D8B030D-6E8A-4147-A177-3AD203B41FA5}">
                      <a16:colId xmlns:a16="http://schemas.microsoft.com/office/drawing/2014/main" val="20003"/>
                    </a:ext>
                  </a:extLst>
                </a:gridCol>
                <a:gridCol w="497938">
                  <a:extLst>
                    <a:ext uri="{9D8B030D-6E8A-4147-A177-3AD203B41FA5}">
                      <a16:colId xmlns:a16="http://schemas.microsoft.com/office/drawing/2014/main" val="2205399645"/>
                    </a:ext>
                  </a:extLst>
                </a:gridCol>
                <a:gridCol w="1730871">
                  <a:extLst>
                    <a:ext uri="{9D8B030D-6E8A-4147-A177-3AD203B41FA5}">
                      <a16:colId xmlns:a16="http://schemas.microsoft.com/office/drawing/2014/main" val="20004"/>
                    </a:ext>
                  </a:extLst>
                </a:gridCol>
                <a:gridCol w="1843593">
                  <a:extLst>
                    <a:ext uri="{9D8B030D-6E8A-4147-A177-3AD203B41FA5}">
                      <a16:colId xmlns:a16="http://schemas.microsoft.com/office/drawing/2014/main" val="20005"/>
                    </a:ext>
                  </a:extLst>
                </a:gridCol>
                <a:gridCol w="1768345">
                  <a:extLst>
                    <a:ext uri="{9D8B030D-6E8A-4147-A177-3AD203B41FA5}">
                      <a16:colId xmlns:a16="http://schemas.microsoft.com/office/drawing/2014/main" val="20006"/>
                    </a:ext>
                  </a:extLst>
                </a:gridCol>
              </a:tblGrid>
              <a:tr h="381605">
                <a:tc gridSpan="3">
                  <a:txBody>
                    <a:bodyPr/>
                    <a:lstStyle/>
                    <a:p>
                      <a:pPr algn="ctr"/>
                      <a:r>
                        <a:rPr lang="sv-SE" sz="1800" dirty="0"/>
                        <a:t>Anfallsspel</a:t>
                      </a:r>
                      <a:endParaRPr lang="sv-SE" sz="180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a:txBody>
                    <a:bodyPr/>
                    <a:lstStyle/>
                    <a:p>
                      <a:pPr algn="ctr"/>
                      <a:endParaRPr lang="sv-SE" sz="180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sv-SE" sz="1800" dirty="0"/>
                        <a:t>Försvarsspel</a:t>
                      </a:r>
                      <a:endParaRPr lang="sv-SE" sz="180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345984">
                <a:tc>
                  <a:txBody>
                    <a:bodyPr/>
                    <a:lstStyle/>
                    <a:p>
                      <a:r>
                        <a:rPr lang="sv-SE" sz="1800" b="1" dirty="0"/>
                        <a:t>Lagets metoder</a:t>
                      </a:r>
                      <a:endParaRPr lang="sv-SE" sz="1800" b="1" dirty="0">
                        <a:solidFill>
                          <a:schemeClr val="accent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1" dirty="0"/>
                        <a:t>Individuella färdigheter</a:t>
                      </a:r>
                      <a:endParaRPr lang="sv-SE" sz="1800" b="1"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1" dirty="0"/>
                        <a:t>Målvaktens</a:t>
                      </a:r>
                      <a:r>
                        <a:rPr lang="sv-SE" sz="1800" b="1" baseline="0" dirty="0"/>
                        <a:t> f</a:t>
                      </a:r>
                      <a:r>
                        <a:rPr lang="sv-SE" sz="1800" b="1" dirty="0"/>
                        <a:t>ärdigheter </a:t>
                      </a:r>
                      <a:endParaRPr lang="sv-SE" sz="1800" b="1"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sv-SE" sz="1800" b="1"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sv-SE" sz="1800" b="1" dirty="0"/>
                        <a:t>Lagets </a:t>
                      </a:r>
                      <a:br>
                        <a:rPr lang="sv-SE" sz="1800" b="1" dirty="0"/>
                      </a:br>
                      <a:r>
                        <a:rPr lang="sv-SE" sz="1800" b="1" dirty="0"/>
                        <a:t>metoder</a:t>
                      </a:r>
                      <a:endParaRPr lang="sv-SE" sz="1800" b="1" dirty="0">
                        <a:solidFill>
                          <a:schemeClr val="accent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1" dirty="0"/>
                        <a:t>Individuella färdigheter</a:t>
                      </a:r>
                      <a:endParaRPr lang="sv-SE" sz="1800" b="1"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1" dirty="0"/>
                        <a:t>Målvaktens färdigheter</a:t>
                      </a:r>
                      <a:endParaRPr lang="sv-SE" sz="1800" b="1"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766804">
                <a:tc>
                  <a:txBody>
                    <a:bodyPr/>
                    <a:lstStyle/>
                    <a:p>
                      <a:r>
                        <a:rPr lang="sv-SE" sz="1800" dirty="0"/>
                        <a:t>Djupledsspel</a:t>
                      </a:r>
                    </a:p>
                    <a:p>
                      <a:r>
                        <a:rPr lang="sv-SE" sz="1800" dirty="0"/>
                        <a:t>Spelbarhet</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dirty="0"/>
                        <a:t>Driva</a:t>
                      </a:r>
                    </a:p>
                    <a:p>
                      <a:r>
                        <a:rPr lang="sv-SE" sz="1800" dirty="0"/>
                        <a:t>Utmana</a:t>
                      </a:r>
                    </a:p>
                    <a:p>
                      <a:r>
                        <a:rPr lang="sv-SE" sz="1800" dirty="0"/>
                        <a:t>Finta</a:t>
                      </a:r>
                    </a:p>
                    <a:p>
                      <a:r>
                        <a:rPr lang="sv-SE" sz="1800" dirty="0"/>
                        <a:t>Dribbla</a:t>
                      </a:r>
                    </a:p>
                    <a:p>
                      <a:r>
                        <a:rPr lang="sv-SE" sz="1800" dirty="0"/>
                        <a:t>Skjuta</a:t>
                      </a:r>
                    </a:p>
                    <a:p>
                      <a:r>
                        <a:rPr lang="sv-SE" sz="1800" dirty="0"/>
                        <a:t>Vända</a:t>
                      </a:r>
                    </a:p>
                    <a:p>
                      <a:r>
                        <a:rPr lang="sv-SE" sz="1800" dirty="0"/>
                        <a:t>Passa, kort</a:t>
                      </a:r>
                    </a:p>
                    <a:p>
                      <a:r>
                        <a:rPr lang="sv-SE" sz="1800" dirty="0"/>
                        <a:t>Ta emot bollen</a:t>
                      </a:r>
                      <a:endParaRPr lang="sv-SE" sz="1800"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dirty="0"/>
                        <a:t>Rulla bollen</a:t>
                      </a:r>
                      <a:br>
                        <a:rPr lang="sv-SE" sz="1800" dirty="0"/>
                      </a:br>
                      <a:r>
                        <a:rPr lang="sv-SE" sz="1800" dirty="0"/>
                        <a:t>Kasta ut bollen</a:t>
                      </a:r>
                    </a:p>
                    <a:p>
                      <a:r>
                        <a:rPr lang="sv-SE" sz="1800" dirty="0"/>
                        <a:t>Driva</a:t>
                      </a:r>
                      <a:br>
                        <a:rPr lang="sv-SE" sz="1800" dirty="0"/>
                      </a:br>
                      <a:r>
                        <a:rPr lang="sv-SE" sz="1800" dirty="0"/>
                        <a:t>Passa, kort</a:t>
                      </a:r>
                    </a:p>
                    <a:p>
                      <a:r>
                        <a:rPr lang="sv-SE" sz="1800" dirty="0"/>
                        <a:t>Ta emot bollen</a:t>
                      </a:r>
                      <a:endParaRPr lang="sv-SE" sz="1800"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sv-SE" sz="1800" baseline="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sv-SE" sz="1800" baseline="0" dirty="0">
                        <a:solidFill>
                          <a:schemeClr val="accent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aseline="0" dirty="0"/>
                        <a:t>Försvarssida</a:t>
                      </a:r>
                    </a:p>
                    <a:p>
                      <a:r>
                        <a:rPr lang="sv-SE" sz="1800" baseline="0" dirty="0"/>
                        <a:t>Pressa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aseline="0" dirty="0"/>
                        <a:t>Fånga bollen</a:t>
                      </a:r>
                    </a:p>
                    <a:p>
                      <a:r>
                        <a:rPr lang="sv-SE" sz="1800" baseline="0" dirty="0"/>
                        <a:t>Kasta sig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aseline="0" dirty="0"/>
                        <a:t>Förflytta sig</a:t>
                      </a:r>
                    </a:p>
                    <a:p>
                      <a:endParaRPr lang="sv-SE" sz="1800" baseline="0"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5008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6" name="Grupp 75">
            <a:extLst>
              <a:ext uri="{FF2B5EF4-FFF2-40B4-BE49-F238E27FC236}">
                <a16:creationId xmlns:a16="http://schemas.microsoft.com/office/drawing/2014/main" id="{C1713D7E-042B-4014-87D8-10E07A396671}"/>
              </a:ext>
            </a:extLst>
          </p:cNvPr>
          <p:cNvGrpSpPr/>
          <p:nvPr/>
        </p:nvGrpSpPr>
        <p:grpSpPr>
          <a:xfrm>
            <a:off x="1383439" y="2490515"/>
            <a:ext cx="9611931" cy="5950242"/>
            <a:chOff x="2316001" y="1577864"/>
            <a:chExt cx="7560000" cy="4680000"/>
          </a:xfrm>
          <a:scene3d>
            <a:camera prst="perspectiveRelaxedModerately">
              <a:rot lat="17400000" lon="0" rev="0"/>
            </a:camera>
            <a:lightRig rig="threePt" dir="t"/>
          </a:scene3d>
        </p:grpSpPr>
        <p:sp>
          <p:nvSpPr>
            <p:cNvPr id="77" name="Rektangel 76">
              <a:extLst>
                <a:ext uri="{FF2B5EF4-FFF2-40B4-BE49-F238E27FC236}">
                  <a16:creationId xmlns:a16="http://schemas.microsoft.com/office/drawing/2014/main" id="{40A62746-7D62-4D88-AB52-17286B060009}"/>
                </a:ext>
              </a:extLst>
            </p:cNvPr>
            <p:cNvSpPr/>
            <p:nvPr/>
          </p:nvSpPr>
          <p:spPr>
            <a:xfrm>
              <a:off x="2316001" y="1577864"/>
              <a:ext cx="7560000" cy="4680000"/>
            </a:xfrm>
            <a:prstGeom prst="rect">
              <a:avLst/>
            </a:prstGeom>
            <a:noFill/>
            <a:ln w="28575">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8" name="Grupp 77">
              <a:extLst>
                <a:ext uri="{FF2B5EF4-FFF2-40B4-BE49-F238E27FC236}">
                  <a16:creationId xmlns:a16="http://schemas.microsoft.com/office/drawing/2014/main" id="{BC01B74F-CB95-4489-A98A-09CD3DF09635}"/>
                </a:ext>
              </a:extLst>
            </p:cNvPr>
            <p:cNvGrpSpPr/>
            <p:nvPr/>
          </p:nvGrpSpPr>
          <p:grpSpPr>
            <a:xfrm>
              <a:off x="4576244" y="4097864"/>
              <a:ext cx="1387426" cy="2160000"/>
              <a:chOff x="-102259" y="4412349"/>
              <a:chExt cx="1987939" cy="2552728"/>
            </a:xfrm>
            <a:solidFill>
              <a:srgbClr val="00B050"/>
            </a:solidFill>
            <a:effectLst>
              <a:outerShdw blurRad="50800" dist="38100" dir="2700000" algn="tl" rotWithShape="0">
                <a:prstClr val="black">
                  <a:alpha val="40000"/>
                </a:prstClr>
              </a:outerShdw>
            </a:effectLst>
          </p:grpSpPr>
          <p:sp>
            <p:nvSpPr>
              <p:cNvPr id="79" name="Rektangel 78">
                <a:extLst>
                  <a:ext uri="{FF2B5EF4-FFF2-40B4-BE49-F238E27FC236}">
                    <a16:creationId xmlns:a16="http://schemas.microsoft.com/office/drawing/2014/main" id="{63663E9E-41B0-4D76-B5FC-CADE4D596BE9}"/>
                  </a:ext>
                </a:extLst>
              </p:cNvPr>
              <p:cNvSpPr/>
              <p:nvPr/>
            </p:nvSpPr>
            <p:spPr>
              <a:xfrm>
                <a:off x="-102259" y="4412349"/>
                <a:ext cx="1987939" cy="2552728"/>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0" name="Rak koppling 79">
                <a:extLst>
                  <a:ext uri="{FF2B5EF4-FFF2-40B4-BE49-F238E27FC236}">
                    <a16:creationId xmlns:a16="http://schemas.microsoft.com/office/drawing/2014/main" id="{ECE97A73-1282-47D5-85E4-F25A7E9BEFD2}"/>
                  </a:ext>
                </a:extLst>
              </p:cNvPr>
              <p:cNvCxnSpPr>
                <a:stCxn id="79" idx="1"/>
                <a:endCxn id="79" idx="3"/>
              </p:cNvCxnSpPr>
              <p:nvPr/>
            </p:nvCxnSpPr>
            <p:spPr>
              <a:xfrm>
                <a:off x="-102259" y="5688713"/>
                <a:ext cx="1987939"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 name="Grupp 3">
            <a:extLst>
              <a:ext uri="{FF2B5EF4-FFF2-40B4-BE49-F238E27FC236}">
                <a16:creationId xmlns:a16="http://schemas.microsoft.com/office/drawing/2014/main" id="{59AB8EB4-9D77-4A31-89D4-20C4E835C644}"/>
              </a:ext>
            </a:extLst>
          </p:cNvPr>
          <p:cNvGrpSpPr/>
          <p:nvPr/>
        </p:nvGrpSpPr>
        <p:grpSpPr>
          <a:xfrm>
            <a:off x="1241829" y="2493211"/>
            <a:ext cx="9611931" cy="5950242"/>
            <a:chOff x="2316000" y="1602768"/>
            <a:chExt cx="7560000" cy="4680000"/>
          </a:xfrm>
          <a:scene3d>
            <a:camera prst="perspectiveRelaxedModerately">
              <a:rot lat="17400000" lon="0" rev="0"/>
            </a:camera>
            <a:lightRig rig="threePt" dir="t"/>
          </a:scene3d>
        </p:grpSpPr>
        <p:sp>
          <p:nvSpPr>
            <p:cNvPr id="5" name="Rektangel 4">
              <a:extLst>
                <a:ext uri="{FF2B5EF4-FFF2-40B4-BE49-F238E27FC236}">
                  <a16:creationId xmlns:a16="http://schemas.microsoft.com/office/drawing/2014/main" id="{284BBC57-876C-407F-AECB-00DF649E3ECE}"/>
                </a:ext>
              </a:extLst>
            </p:cNvPr>
            <p:cNvSpPr/>
            <p:nvPr/>
          </p:nvSpPr>
          <p:spPr>
            <a:xfrm>
              <a:off x="2316001" y="1602768"/>
              <a:ext cx="7559999" cy="4680000"/>
            </a:xfrm>
            <a:prstGeom prst="rect">
              <a:avLst/>
            </a:prstGeom>
            <a:solidFill>
              <a:srgbClr val="00B050">
                <a:alpha val="14000"/>
              </a:srgbClr>
            </a:solid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Ellips 5">
              <a:extLst>
                <a:ext uri="{FF2B5EF4-FFF2-40B4-BE49-F238E27FC236}">
                  <a16:creationId xmlns:a16="http://schemas.microsoft.com/office/drawing/2014/main" id="{7699651B-2CD6-4636-BC58-F36B18FF740B}"/>
                </a:ext>
              </a:extLst>
            </p:cNvPr>
            <p:cNvSpPr/>
            <p:nvPr/>
          </p:nvSpPr>
          <p:spPr>
            <a:xfrm>
              <a:off x="5325439" y="3172206"/>
              <a:ext cx="1541123" cy="1541123"/>
            </a:xfrm>
            <a:prstGeom prst="ellipse">
              <a:avLst/>
            </a:prstGeom>
            <a:no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Rak koppling 6">
              <a:extLst>
                <a:ext uri="{FF2B5EF4-FFF2-40B4-BE49-F238E27FC236}">
                  <a16:creationId xmlns:a16="http://schemas.microsoft.com/office/drawing/2014/main" id="{9C334F8A-8301-4703-8F92-FFCB1700D9EB}"/>
                </a:ext>
              </a:extLst>
            </p:cNvPr>
            <p:cNvCxnSpPr>
              <a:stCxn id="5" idx="0"/>
            </p:cNvCxnSpPr>
            <p:nvPr/>
          </p:nvCxnSpPr>
          <p:spPr>
            <a:xfrm>
              <a:off x="6096000" y="1602768"/>
              <a:ext cx="0" cy="4680000"/>
            </a:xfrm>
            <a:prstGeom prst="line">
              <a:avLst/>
            </a:prstGeom>
            <a:ln w="28575">
              <a:solidFill>
                <a:schemeClr val="bg1">
                  <a:alpha val="5000"/>
                </a:schemeClr>
              </a:solidFill>
            </a:ln>
          </p:spPr>
          <p:style>
            <a:lnRef idx="1">
              <a:schemeClr val="accent1"/>
            </a:lnRef>
            <a:fillRef idx="0">
              <a:schemeClr val="accent1"/>
            </a:fillRef>
            <a:effectRef idx="0">
              <a:schemeClr val="accent1"/>
            </a:effectRef>
            <a:fontRef idx="minor">
              <a:schemeClr val="tx1"/>
            </a:fontRef>
          </p:style>
        </p:cxnSp>
        <p:grpSp>
          <p:nvGrpSpPr>
            <p:cNvPr id="8" name="Grupp 7">
              <a:extLst>
                <a:ext uri="{FF2B5EF4-FFF2-40B4-BE49-F238E27FC236}">
                  <a16:creationId xmlns:a16="http://schemas.microsoft.com/office/drawing/2014/main" id="{7CB0C530-6D3E-45C7-8083-A8A40B1065FA}"/>
                </a:ext>
              </a:extLst>
            </p:cNvPr>
            <p:cNvGrpSpPr/>
            <p:nvPr/>
          </p:nvGrpSpPr>
          <p:grpSpPr>
            <a:xfrm flipH="1">
              <a:off x="8710649" y="2537717"/>
              <a:ext cx="1152001" cy="2880000"/>
              <a:chOff x="7043904" y="2753474"/>
              <a:chExt cx="1152001" cy="2880000"/>
            </a:xfrm>
            <a:noFill/>
          </p:grpSpPr>
          <p:sp>
            <p:nvSpPr>
              <p:cNvPr id="14" name="Rektangel 13">
                <a:extLst>
                  <a:ext uri="{FF2B5EF4-FFF2-40B4-BE49-F238E27FC236}">
                    <a16:creationId xmlns:a16="http://schemas.microsoft.com/office/drawing/2014/main" id="{453BD05B-1B07-473F-B0DB-6BB10D92AF7A}"/>
                  </a:ext>
                </a:extLst>
              </p:cNvPr>
              <p:cNvSpPr/>
              <p:nvPr/>
            </p:nvSpPr>
            <p:spPr>
              <a:xfrm flipH="1">
                <a:off x="7043905" y="2753474"/>
                <a:ext cx="1152000" cy="2880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ktangel 14">
                <a:extLst>
                  <a:ext uri="{FF2B5EF4-FFF2-40B4-BE49-F238E27FC236}">
                    <a16:creationId xmlns:a16="http://schemas.microsoft.com/office/drawing/2014/main" id="{122D9A83-6854-455E-B0AD-31AEC9A67323}"/>
                  </a:ext>
                </a:extLst>
              </p:cNvPr>
              <p:cNvSpPr/>
              <p:nvPr/>
            </p:nvSpPr>
            <p:spPr>
              <a:xfrm flipH="1">
                <a:off x="7043904" y="3510524"/>
                <a:ext cx="396000" cy="1296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 name="Grupp 8">
              <a:extLst>
                <a:ext uri="{FF2B5EF4-FFF2-40B4-BE49-F238E27FC236}">
                  <a16:creationId xmlns:a16="http://schemas.microsoft.com/office/drawing/2014/main" id="{7C16F37E-1180-4980-8006-1DC761CA5BBA}"/>
                </a:ext>
              </a:extLst>
            </p:cNvPr>
            <p:cNvGrpSpPr/>
            <p:nvPr/>
          </p:nvGrpSpPr>
          <p:grpSpPr>
            <a:xfrm>
              <a:off x="2316000" y="2537717"/>
              <a:ext cx="1152001" cy="2880000"/>
              <a:chOff x="616448" y="2753474"/>
              <a:chExt cx="1152001" cy="2880000"/>
            </a:xfrm>
            <a:noFill/>
          </p:grpSpPr>
          <p:sp>
            <p:nvSpPr>
              <p:cNvPr id="12" name="Rektangel 11">
                <a:extLst>
                  <a:ext uri="{FF2B5EF4-FFF2-40B4-BE49-F238E27FC236}">
                    <a16:creationId xmlns:a16="http://schemas.microsoft.com/office/drawing/2014/main" id="{5B64D402-552C-411E-8E50-7560CCD51BE6}"/>
                  </a:ext>
                </a:extLst>
              </p:cNvPr>
              <p:cNvSpPr/>
              <p:nvPr/>
            </p:nvSpPr>
            <p:spPr>
              <a:xfrm>
                <a:off x="616449" y="2753474"/>
                <a:ext cx="1152000" cy="2880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ktangel 12">
                <a:extLst>
                  <a:ext uri="{FF2B5EF4-FFF2-40B4-BE49-F238E27FC236}">
                    <a16:creationId xmlns:a16="http://schemas.microsoft.com/office/drawing/2014/main" id="{490401E6-3F45-49B6-BFFB-94E58677B56C}"/>
                  </a:ext>
                </a:extLst>
              </p:cNvPr>
              <p:cNvSpPr/>
              <p:nvPr/>
            </p:nvSpPr>
            <p:spPr>
              <a:xfrm>
                <a:off x="616448" y="3510524"/>
                <a:ext cx="396000" cy="1296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Frihandsfigur: Form 9">
              <a:extLst>
                <a:ext uri="{FF2B5EF4-FFF2-40B4-BE49-F238E27FC236}">
                  <a16:creationId xmlns:a16="http://schemas.microsoft.com/office/drawing/2014/main" id="{DF49D6EB-0855-4238-8FED-139180B3297C}"/>
                </a:ext>
              </a:extLst>
            </p:cNvPr>
            <p:cNvSpPr/>
            <p:nvPr/>
          </p:nvSpPr>
          <p:spPr>
            <a:xfrm>
              <a:off x="3468001" y="3269844"/>
              <a:ext cx="416743" cy="1354241"/>
            </a:xfrm>
            <a:custGeom>
              <a:avLst/>
              <a:gdLst>
                <a:gd name="connsiteX0" fmla="*/ 0 w 399327"/>
                <a:gd name="connsiteY0" fmla="*/ 0 h 1354238"/>
                <a:gd name="connsiteX1" fmla="*/ 0 w 399327"/>
                <a:gd name="connsiteY1" fmla="*/ 1354238 h 1354238"/>
                <a:gd name="connsiteX2" fmla="*/ 399327 w 399327"/>
                <a:gd name="connsiteY2" fmla="*/ 593203 h 1354238"/>
                <a:gd name="connsiteX3" fmla="*/ 0 w 399327"/>
                <a:gd name="connsiteY3" fmla="*/ 0 h 1354238"/>
                <a:gd name="connsiteX0" fmla="*/ 0 w 399327"/>
                <a:gd name="connsiteY0" fmla="*/ 20493 h 1385112"/>
                <a:gd name="connsiteX1" fmla="*/ 0 w 399327"/>
                <a:gd name="connsiteY1" fmla="*/ 1374731 h 1385112"/>
                <a:gd name="connsiteX2" fmla="*/ 399327 w 399327"/>
                <a:gd name="connsiteY2" fmla="*/ 613696 h 1385112"/>
                <a:gd name="connsiteX3" fmla="*/ 0 w 399327"/>
                <a:gd name="connsiteY3" fmla="*/ 20493 h 1385112"/>
                <a:gd name="connsiteX0" fmla="*/ 0 w 410440"/>
                <a:gd name="connsiteY0" fmla="*/ 20279 h 1386778"/>
                <a:gd name="connsiteX1" fmla="*/ 0 w 410440"/>
                <a:gd name="connsiteY1" fmla="*/ 1374517 h 1386778"/>
                <a:gd name="connsiteX2" fmla="*/ 399327 w 410440"/>
                <a:gd name="connsiteY2" fmla="*/ 613482 h 1386778"/>
                <a:gd name="connsiteX3" fmla="*/ 0 w 410440"/>
                <a:gd name="connsiteY3" fmla="*/ 20279 h 1386778"/>
                <a:gd name="connsiteX0" fmla="*/ 0 w 399707"/>
                <a:gd name="connsiteY0" fmla="*/ 22538 h 1389235"/>
                <a:gd name="connsiteX1" fmla="*/ 0 w 399707"/>
                <a:gd name="connsiteY1" fmla="*/ 1376776 h 1389235"/>
                <a:gd name="connsiteX2" fmla="*/ 399327 w 399707"/>
                <a:gd name="connsiteY2" fmla="*/ 615741 h 1389235"/>
                <a:gd name="connsiteX3" fmla="*/ 0 w 399707"/>
                <a:gd name="connsiteY3" fmla="*/ 22538 h 1389235"/>
                <a:gd name="connsiteX0" fmla="*/ 0 w 417051"/>
                <a:gd name="connsiteY0" fmla="*/ 19913 h 1388312"/>
                <a:gd name="connsiteX1" fmla="*/ 0 w 417051"/>
                <a:gd name="connsiteY1" fmla="*/ 1374151 h 1388312"/>
                <a:gd name="connsiteX2" fmla="*/ 416689 w 417051"/>
                <a:gd name="connsiteY2" fmla="*/ 685458 h 1388312"/>
                <a:gd name="connsiteX3" fmla="*/ 0 w 417051"/>
                <a:gd name="connsiteY3" fmla="*/ 19913 h 1388312"/>
                <a:gd name="connsiteX0" fmla="*/ 0 w 416999"/>
                <a:gd name="connsiteY0" fmla="*/ 19913 h 1374151"/>
                <a:gd name="connsiteX1" fmla="*/ 0 w 416999"/>
                <a:gd name="connsiteY1" fmla="*/ 1374151 h 1374151"/>
                <a:gd name="connsiteX2" fmla="*/ 416689 w 416999"/>
                <a:gd name="connsiteY2" fmla="*/ 685458 h 1374151"/>
                <a:gd name="connsiteX3" fmla="*/ 0 w 416999"/>
                <a:gd name="connsiteY3" fmla="*/ 19913 h 1374151"/>
                <a:gd name="connsiteX0" fmla="*/ 0 w 416999"/>
                <a:gd name="connsiteY0" fmla="*/ 0 h 1354238"/>
                <a:gd name="connsiteX1" fmla="*/ 0 w 416999"/>
                <a:gd name="connsiteY1" fmla="*/ 1354238 h 1354238"/>
                <a:gd name="connsiteX2" fmla="*/ 416689 w 416999"/>
                <a:gd name="connsiteY2" fmla="*/ 665545 h 1354238"/>
                <a:gd name="connsiteX3" fmla="*/ 0 w 416999"/>
                <a:gd name="connsiteY3" fmla="*/ 0 h 1354238"/>
                <a:gd name="connsiteX0" fmla="*/ 0 w 417362"/>
                <a:gd name="connsiteY0" fmla="*/ 0 h 1354238"/>
                <a:gd name="connsiteX1" fmla="*/ 0 w 417362"/>
                <a:gd name="connsiteY1" fmla="*/ 1354238 h 1354238"/>
                <a:gd name="connsiteX2" fmla="*/ 416689 w 417362"/>
                <a:gd name="connsiteY2" fmla="*/ 665545 h 1354238"/>
                <a:gd name="connsiteX3" fmla="*/ 0 w 417362"/>
                <a:gd name="connsiteY3" fmla="*/ 0 h 1354238"/>
                <a:gd name="connsiteX0" fmla="*/ 0 w 416743"/>
                <a:gd name="connsiteY0" fmla="*/ 0 h 1354238"/>
                <a:gd name="connsiteX1" fmla="*/ 0 w 416743"/>
                <a:gd name="connsiteY1" fmla="*/ 1354238 h 1354238"/>
                <a:gd name="connsiteX2" fmla="*/ 416689 w 416743"/>
                <a:gd name="connsiteY2" fmla="*/ 665545 h 1354238"/>
                <a:gd name="connsiteX3" fmla="*/ 0 w 416743"/>
                <a:gd name="connsiteY3" fmla="*/ 0 h 1354238"/>
                <a:gd name="connsiteX0" fmla="*/ 0 w 416743"/>
                <a:gd name="connsiteY0" fmla="*/ 3 h 1354241"/>
                <a:gd name="connsiteX1" fmla="*/ 0 w 416743"/>
                <a:gd name="connsiteY1" fmla="*/ 1354241 h 1354241"/>
                <a:gd name="connsiteX2" fmla="*/ 416689 w 416743"/>
                <a:gd name="connsiteY2" fmla="*/ 665548 h 1354241"/>
                <a:gd name="connsiteX3" fmla="*/ 0 w 416743"/>
                <a:gd name="connsiteY3" fmla="*/ 3 h 1354241"/>
              </a:gdLst>
              <a:ahLst/>
              <a:cxnLst>
                <a:cxn ang="0">
                  <a:pos x="connsiteX0" y="connsiteY0"/>
                </a:cxn>
                <a:cxn ang="0">
                  <a:pos x="connsiteX1" y="connsiteY1"/>
                </a:cxn>
                <a:cxn ang="0">
                  <a:pos x="connsiteX2" y="connsiteY2"/>
                </a:cxn>
                <a:cxn ang="0">
                  <a:pos x="connsiteX3" y="connsiteY3"/>
                </a:cxn>
              </a:cxnLst>
              <a:rect l="l" t="t" r="r" b="b"/>
              <a:pathLst>
                <a:path w="416743" h="1354241">
                  <a:moveTo>
                    <a:pt x="0" y="3"/>
                  </a:moveTo>
                  <a:lnTo>
                    <a:pt x="0" y="1354241"/>
                  </a:lnTo>
                  <a:cubicBezTo>
                    <a:pt x="2894" y="1351829"/>
                    <a:pt x="422259" y="1143991"/>
                    <a:pt x="416689" y="665548"/>
                  </a:cubicBezTo>
                  <a:cubicBezTo>
                    <a:pt x="410963" y="173687"/>
                    <a:pt x="511" y="-870"/>
                    <a:pt x="0" y="3"/>
                  </a:cubicBezTo>
                  <a:close/>
                </a:path>
              </a:pathLst>
            </a:custGeom>
            <a:no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ihandsfigur: Form 10">
              <a:extLst>
                <a:ext uri="{FF2B5EF4-FFF2-40B4-BE49-F238E27FC236}">
                  <a16:creationId xmlns:a16="http://schemas.microsoft.com/office/drawing/2014/main" id="{579159CB-0A78-40D2-A9E2-21C07D6597FE}"/>
                </a:ext>
              </a:extLst>
            </p:cNvPr>
            <p:cNvSpPr/>
            <p:nvPr/>
          </p:nvSpPr>
          <p:spPr>
            <a:xfrm flipH="1">
              <a:off x="8280556" y="3269844"/>
              <a:ext cx="416743" cy="1354241"/>
            </a:xfrm>
            <a:custGeom>
              <a:avLst/>
              <a:gdLst>
                <a:gd name="connsiteX0" fmla="*/ 0 w 399327"/>
                <a:gd name="connsiteY0" fmla="*/ 0 h 1354238"/>
                <a:gd name="connsiteX1" fmla="*/ 0 w 399327"/>
                <a:gd name="connsiteY1" fmla="*/ 1354238 h 1354238"/>
                <a:gd name="connsiteX2" fmla="*/ 399327 w 399327"/>
                <a:gd name="connsiteY2" fmla="*/ 593203 h 1354238"/>
                <a:gd name="connsiteX3" fmla="*/ 0 w 399327"/>
                <a:gd name="connsiteY3" fmla="*/ 0 h 1354238"/>
                <a:gd name="connsiteX0" fmla="*/ 0 w 399327"/>
                <a:gd name="connsiteY0" fmla="*/ 20493 h 1385112"/>
                <a:gd name="connsiteX1" fmla="*/ 0 w 399327"/>
                <a:gd name="connsiteY1" fmla="*/ 1374731 h 1385112"/>
                <a:gd name="connsiteX2" fmla="*/ 399327 w 399327"/>
                <a:gd name="connsiteY2" fmla="*/ 613696 h 1385112"/>
                <a:gd name="connsiteX3" fmla="*/ 0 w 399327"/>
                <a:gd name="connsiteY3" fmla="*/ 20493 h 1385112"/>
                <a:gd name="connsiteX0" fmla="*/ 0 w 410440"/>
                <a:gd name="connsiteY0" fmla="*/ 20279 h 1386778"/>
                <a:gd name="connsiteX1" fmla="*/ 0 w 410440"/>
                <a:gd name="connsiteY1" fmla="*/ 1374517 h 1386778"/>
                <a:gd name="connsiteX2" fmla="*/ 399327 w 410440"/>
                <a:gd name="connsiteY2" fmla="*/ 613482 h 1386778"/>
                <a:gd name="connsiteX3" fmla="*/ 0 w 410440"/>
                <a:gd name="connsiteY3" fmla="*/ 20279 h 1386778"/>
                <a:gd name="connsiteX0" fmla="*/ 0 w 399707"/>
                <a:gd name="connsiteY0" fmla="*/ 22538 h 1389235"/>
                <a:gd name="connsiteX1" fmla="*/ 0 w 399707"/>
                <a:gd name="connsiteY1" fmla="*/ 1376776 h 1389235"/>
                <a:gd name="connsiteX2" fmla="*/ 399327 w 399707"/>
                <a:gd name="connsiteY2" fmla="*/ 615741 h 1389235"/>
                <a:gd name="connsiteX3" fmla="*/ 0 w 399707"/>
                <a:gd name="connsiteY3" fmla="*/ 22538 h 1389235"/>
                <a:gd name="connsiteX0" fmla="*/ 0 w 417051"/>
                <a:gd name="connsiteY0" fmla="*/ 19913 h 1388312"/>
                <a:gd name="connsiteX1" fmla="*/ 0 w 417051"/>
                <a:gd name="connsiteY1" fmla="*/ 1374151 h 1388312"/>
                <a:gd name="connsiteX2" fmla="*/ 416689 w 417051"/>
                <a:gd name="connsiteY2" fmla="*/ 685458 h 1388312"/>
                <a:gd name="connsiteX3" fmla="*/ 0 w 417051"/>
                <a:gd name="connsiteY3" fmla="*/ 19913 h 1388312"/>
                <a:gd name="connsiteX0" fmla="*/ 0 w 416999"/>
                <a:gd name="connsiteY0" fmla="*/ 19913 h 1374151"/>
                <a:gd name="connsiteX1" fmla="*/ 0 w 416999"/>
                <a:gd name="connsiteY1" fmla="*/ 1374151 h 1374151"/>
                <a:gd name="connsiteX2" fmla="*/ 416689 w 416999"/>
                <a:gd name="connsiteY2" fmla="*/ 685458 h 1374151"/>
                <a:gd name="connsiteX3" fmla="*/ 0 w 416999"/>
                <a:gd name="connsiteY3" fmla="*/ 19913 h 1374151"/>
                <a:gd name="connsiteX0" fmla="*/ 0 w 416999"/>
                <a:gd name="connsiteY0" fmla="*/ 0 h 1354238"/>
                <a:gd name="connsiteX1" fmla="*/ 0 w 416999"/>
                <a:gd name="connsiteY1" fmla="*/ 1354238 h 1354238"/>
                <a:gd name="connsiteX2" fmla="*/ 416689 w 416999"/>
                <a:gd name="connsiteY2" fmla="*/ 665545 h 1354238"/>
                <a:gd name="connsiteX3" fmla="*/ 0 w 416999"/>
                <a:gd name="connsiteY3" fmla="*/ 0 h 1354238"/>
                <a:gd name="connsiteX0" fmla="*/ 0 w 417362"/>
                <a:gd name="connsiteY0" fmla="*/ 0 h 1354238"/>
                <a:gd name="connsiteX1" fmla="*/ 0 w 417362"/>
                <a:gd name="connsiteY1" fmla="*/ 1354238 h 1354238"/>
                <a:gd name="connsiteX2" fmla="*/ 416689 w 417362"/>
                <a:gd name="connsiteY2" fmla="*/ 665545 h 1354238"/>
                <a:gd name="connsiteX3" fmla="*/ 0 w 417362"/>
                <a:gd name="connsiteY3" fmla="*/ 0 h 1354238"/>
                <a:gd name="connsiteX0" fmla="*/ 0 w 416743"/>
                <a:gd name="connsiteY0" fmla="*/ 0 h 1354238"/>
                <a:gd name="connsiteX1" fmla="*/ 0 w 416743"/>
                <a:gd name="connsiteY1" fmla="*/ 1354238 h 1354238"/>
                <a:gd name="connsiteX2" fmla="*/ 416689 w 416743"/>
                <a:gd name="connsiteY2" fmla="*/ 665545 h 1354238"/>
                <a:gd name="connsiteX3" fmla="*/ 0 w 416743"/>
                <a:gd name="connsiteY3" fmla="*/ 0 h 1354238"/>
                <a:gd name="connsiteX0" fmla="*/ 0 w 416743"/>
                <a:gd name="connsiteY0" fmla="*/ 3 h 1354241"/>
                <a:gd name="connsiteX1" fmla="*/ 0 w 416743"/>
                <a:gd name="connsiteY1" fmla="*/ 1354241 h 1354241"/>
                <a:gd name="connsiteX2" fmla="*/ 416689 w 416743"/>
                <a:gd name="connsiteY2" fmla="*/ 665548 h 1354241"/>
                <a:gd name="connsiteX3" fmla="*/ 0 w 416743"/>
                <a:gd name="connsiteY3" fmla="*/ 3 h 1354241"/>
              </a:gdLst>
              <a:ahLst/>
              <a:cxnLst>
                <a:cxn ang="0">
                  <a:pos x="connsiteX0" y="connsiteY0"/>
                </a:cxn>
                <a:cxn ang="0">
                  <a:pos x="connsiteX1" y="connsiteY1"/>
                </a:cxn>
                <a:cxn ang="0">
                  <a:pos x="connsiteX2" y="connsiteY2"/>
                </a:cxn>
                <a:cxn ang="0">
                  <a:pos x="connsiteX3" y="connsiteY3"/>
                </a:cxn>
              </a:cxnLst>
              <a:rect l="l" t="t" r="r" b="b"/>
              <a:pathLst>
                <a:path w="416743" h="1354241">
                  <a:moveTo>
                    <a:pt x="0" y="3"/>
                  </a:moveTo>
                  <a:lnTo>
                    <a:pt x="0" y="1354241"/>
                  </a:lnTo>
                  <a:cubicBezTo>
                    <a:pt x="2894" y="1351829"/>
                    <a:pt x="422259" y="1143991"/>
                    <a:pt x="416689" y="665548"/>
                  </a:cubicBezTo>
                  <a:cubicBezTo>
                    <a:pt x="410963" y="173687"/>
                    <a:pt x="511" y="-870"/>
                    <a:pt x="0" y="3"/>
                  </a:cubicBezTo>
                  <a:close/>
                </a:path>
              </a:pathLst>
            </a:custGeom>
            <a:no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5" name="Grupp 24">
            <a:extLst>
              <a:ext uri="{FF2B5EF4-FFF2-40B4-BE49-F238E27FC236}">
                <a16:creationId xmlns:a16="http://schemas.microsoft.com/office/drawing/2014/main" id="{49C0BC97-F077-4186-BFE5-46A77087D14A}"/>
              </a:ext>
            </a:extLst>
          </p:cNvPr>
          <p:cNvGrpSpPr/>
          <p:nvPr/>
        </p:nvGrpSpPr>
        <p:grpSpPr>
          <a:xfrm>
            <a:off x="1233659" y="5220186"/>
            <a:ext cx="1836914" cy="369332"/>
            <a:chOff x="6246059" y="3437191"/>
            <a:chExt cx="2663426" cy="369332"/>
          </a:xfrm>
        </p:grpSpPr>
        <p:sp>
          <p:nvSpPr>
            <p:cNvPr id="26" name="Rektangel 25">
              <a:extLst>
                <a:ext uri="{FF2B5EF4-FFF2-40B4-BE49-F238E27FC236}">
                  <a16:creationId xmlns:a16="http://schemas.microsoft.com/office/drawing/2014/main" id="{5B42F15F-0A7C-4A01-87F1-E2CADEEA31C5}"/>
                </a:ext>
              </a:extLst>
            </p:cNvPr>
            <p:cNvSpPr/>
            <p:nvPr/>
          </p:nvSpPr>
          <p:spPr>
            <a:xfrm>
              <a:off x="6929635" y="3437191"/>
              <a:ext cx="154118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20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7" name="Rak pilkoppling 26">
              <a:extLst>
                <a:ext uri="{FF2B5EF4-FFF2-40B4-BE49-F238E27FC236}">
                  <a16:creationId xmlns:a16="http://schemas.microsoft.com/office/drawing/2014/main" id="{625B9179-2E9A-4F6E-9B46-F92657999589}"/>
                </a:ext>
              </a:extLst>
            </p:cNvPr>
            <p:cNvCxnSpPr>
              <a:cxnSpLocks/>
            </p:cNvCxnSpPr>
            <p:nvPr/>
          </p:nvCxnSpPr>
          <p:spPr>
            <a:xfrm>
              <a:off x="8182104" y="3638831"/>
              <a:ext cx="72738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ak pilkoppling 27">
              <a:extLst>
                <a:ext uri="{FF2B5EF4-FFF2-40B4-BE49-F238E27FC236}">
                  <a16:creationId xmlns:a16="http://schemas.microsoft.com/office/drawing/2014/main" id="{12749479-0C54-4602-A2EA-AF8D673A4162}"/>
                </a:ext>
              </a:extLst>
            </p:cNvPr>
            <p:cNvCxnSpPr>
              <a:cxnSpLocks/>
            </p:cNvCxnSpPr>
            <p:nvPr/>
          </p:nvCxnSpPr>
          <p:spPr>
            <a:xfrm flipH="1">
              <a:off x="6246059" y="3638831"/>
              <a:ext cx="1028884"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 40">
            <a:extLst>
              <a:ext uri="{FF2B5EF4-FFF2-40B4-BE49-F238E27FC236}">
                <a16:creationId xmlns:a16="http://schemas.microsoft.com/office/drawing/2014/main" id="{46478478-4756-4751-976E-68BCFBD382A7}"/>
              </a:ext>
            </a:extLst>
          </p:cNvPr>
          <p:cNvGrpSpPr/>
          <p:nvPr/>
        </p:nvGrpSpPr>
        <p:grpSpPr>
          <a:xfrm>
            <a:off x="1211626" y="2493211"/>
            <a:ext cx="9611931" cy="5950242"/>
            <a:chOff x="2316001" y="1577864"/>
            <a:chExt cx="7560000" cy="4680000"/>
          </a:xfrm>
          <a:scene3d>
            <a:camera prst="perspectiveRelaxedModerately">
              <a:rot lat="17400000" lon="0" rev="0"/>
            </a:camera>
            <a:lightRig rig="threePt" dir="t"/>
          </a:scene3d>
        </p:grpSpPr>
        <p:sp>
          <p:nvSpPr>
            <p:cNvPr id="42" name="Rektangel 41">
              <a:extLst>
                <a:ext uri="{FF2B5EF4-FFF2-40B4-BE49-F238E27FC236}">
                  <a16:creationId xmlns:a16="http://schemas.microsoft.com/office/drawing/2014/main" id="{FC4AD278-20BE-4E6F-88C3-2EE6B40A08CF}"/>
                </a:ext>
              </a:extLst>
            </p:cNvPr>
            <p:cNvSpPr/>
            <p:nvPr/>
          </p:nvSpPr>
          <p:spPr>
            <a:xfrm>
              <a:off x="2316001" y="1577864"/>
              <a:ext cx="7560000" cy="4680000"/>
            </a:xfrm>
            <a:prstGeom prst="rect">
              <a:avLst/>
            </a:prstGeom>
            <a:noFill/>
            <a:ln w="28575">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3" name="Grupp 42">
              <a:extLst>
                <a:ext uri="{FF2B5EF4-FFF2-40B4-BE49-F238E27FC236}">
                  <a16:creationId xmlns:a16="http://schemas.microsoft.com/office/drawing/2014/main" id="{6F90E6F8-BB0E-4672-BC8F-FFA8F989A897}"/>
                </a:ext>
              </a:extLst>
            </p:cNvPr>
            <p:cNvGrpSpPr/>
            <p:nvPr/>
          </p:nvGrpSpPr>
          <p:grpSpPr>
            <a:xfrm>
              <a:off x="2338105" y="4097864"/>
              <a:ext cx="1440000" cy="2160000"/>
              <a:chOff x="-3309121" y="4412349"/>
              <a:chExt cx="2063268" cy="2552728"/>
            </a:xfrm>
            <a:solidFill>
              <a:srgbClr val="00B050"/>
            </a:solidFill>
            <a:effectLst>
              <a:outerShdw blurRad="50800" dist="38100" dir="2700000" algn="tl" rotWithShape="0">
                <a:prstClr val="black">
                  <a:alpha val="40000"/>
                </a:prstClr>
              </a:outerShdw>
            </a:effectLst>
          </p:grpSpPr>
          <p:sp>
            <p:nvSpPr>
              <p:cNvPr id="44" name="Rektangel 43">
                <a:extLst>
                  <a:ext uri="{FF2B5EF4-FFF2-40B4-BE49-F238E27FC236}">
                    <a16:creationId xmlns:a16="http://schemas.microsoft.com/office/drawing/2014/main" id="{CBB7B022-FB60-46E1-9041-C6085B22FEAC}"/>
                  </a:ext>
                </a:extLst>
              </p:cNvPr>
              <p:cNvSpPr/>
              <p:nvPr/>
            </p:nvSpPr>
            <p:spPr>
              <a:xfrm>
                <a:off x="-3309121" y="4412349"/>
                <a:ext cx="2063268" cy="2552728"/>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6" name="Rak koppling 45">
                <a:extLst>
                  <a:ext uri="{FF2B5EF4-FFF2-40B4-BE49-F238E27FC236}">
                    <a16:creationId xmlns:a16="http://schemas.microsoft.com/office/drawing/2014/main" id="{F2750C13-F34A-4F00-9EE4-A2497116F742}"/>
                  </a:ext>
                </a:extLst>
              </p:cNvPr>
              <p:cNvCxnSpPr>
                <a:stCxn id="44" idx="1"/>
                <a:endCxn id="44" idx="3"/>
              </p:cNvCxnSpPr>
              <p:nvPr/>
            </p:nvCxnSpPr>
            <p:spPr>
              <a:xfrm>
                <a:off x="-3309121" y="5688713"/>
                <a:ext cx="2063268"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0" name="Frihandsfigur: Form 49">
            <a:extLst>
              <a:ext uri="{FF2B5EF4-FFF2-40B4-BE49-F238E27FC236}">
                <a16:creationId xmlns:a16="http://schemas.microsoft.com/office/drawing/2014/main" id="{CD2B3174-157B-4637-8A57-630C8561CB57}"/>
              </a:ext>
            </a:extLst>
          </p:cNvPr>
          <p:cNvSpPr/>
          <p:nvPr/>
        </p:nvSpPr>
        <p:spPr>
          <a:xfrm>
            <a:off x="6424865" y="5655913"/>
            <a:ext cx="900000" cy="430562"/>
          </a:xfrm>
          <a:custGeom>
            <a:avLst/>
            <a:gdLst>
              <a:gd name="connsiteX0" fmla="*/ 0 w 1660358"/>
              <a:gd name="connsiteY0" fmla="*/ 818147 h 830179"/>
              <a:gd name="connsiteX1" fmla="*/ 0 w 1660358"/>
              <a:gd name="connsiteY1" fmla="*/ 0 h 830179"/>
              <a:gd name="connsiteX2" fmla="*/ 1660358 w 1660358"/>
              <a:gd name="connsiteY2" fmla="*/ 0 h 830179"/>
              <a:gd name="connsiteX3" fmla="*/ 1660358 w 1660358"/>
              <a:gd name="connsiteY3" fmla="*/ 830179 h 830179"/>
            </a:gdLst>
            <a:ahLst/>
            <a:cxnLst>
              <a:cxn ang="0">
                <a:pos x="connsiteX0" y="connsiteY0"/>
              </a:cxn>
              <a:cxn ang="0">
                <a:pos x="connsiteX1" y="connsiteY1"/>
              </a:cxn>
              <a:cxn ang="0">
                <a:pos x="connsiteX2" y="connsiteY2"/>
              </a:cxn>
              <a:cxn ang="0">
                <a:pos x="connsiteX3" y="connsiteY3"/>
              </a:cxn>
            </a:cxnLst>
            <a:rect l="l" t="t" r="r" b="b"/>
            <a:pathLst>
              <a:path w="1660358" h="830179">
                <a:moveTo>
                  <a:pt x="0" y="818147"/>
                </a:moveTo>
                <a:lnTo>
                  <a:pt x="0" y="0"/>
                </a:lnTo>
                <a:lnTo>
                  <a:pt x="1660358" y="0"/>
                </a:lnTo>
                <a:lnTo>
                  <a:pt x="1660358" y="830179"/>
                </a:lnTo>
              </a:path>
            </a:pathLst>
          </a:custGeom>
          <a:pattFill prst="lgGrid">
            <a:fgClr>
              <a:schemeClr val="bg1"/>
            </a:fgClr>
            <a:bgClr>
              <a:schemeClr val="accent1"/>
            </a:bgClr>
          </a:patt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ktangel 55">
            <a:extLst>
              <a:ext uri="{FF2B5EF4-FFF2-40B4-BE49-F238E27FC236}">
                <a16:creationId xmlns:a16="http://schemas.microsoft.com/office/drawing/2014/main" id="{1721DEA2-48F0-4615-86F7-EE150D2F974E}"/>
              </a:ext>
            </a:extLst>
          </p:cNvPr>
          <p:cNvSpPr/>
          <p:nvPr/>
        </p:nvSpPr>
        <p:spPr>
          <a:xfrm>
            <a:off x="6409667" y="5276609"/>
            <a:ext cx="100301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3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Rektangel 56">
            <a:extLst>
              <a:ext uri="{FF2B5EF4-FFF2-40B4-BE49-F238E27FC236}">
                <a16:creationId xmlns:a16="http://schemas.microsoft.com/office/drawing/2014/main" id="{0AB90FF2-C264-44F0-AF8A-B1B1ECDFF65A}"/>
              </a:ext>
            </a:extLst>
          </p:cNvPr>
          <p:cNvSpPr/>
          <p:nvPr/>
        </p:nvSpPr>
        <p:spPr>
          <a:xfrm rot="5400000">
            <a:off x="7008023" y="5639357"/>
            <a:ext cx="100301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1,5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5" name="Grupp 64">
            <a:extLst>
              <a:ext uri="{FF2B5EF4-FFF2-40B4-BE49-F238E27FC236}">
                <a16:creationId xmlns:a16="http://schemas.microsoft.com/office/drawing/2014/main" id="{3C345553-16F9-4318-BA63-4D35E7083E4F}"/>
              </a:ext>
            </a:extLst>
          </p:cNvPr>
          <p:cNvGrpSpPr/>
          <p:nvPr/>
        </p:nvGrpSpPr>
        <p:grpSpPr>
          <a:xfrm rot="18843588">
            <a:off x="-229740" y="5844532"/>
            <a:ext cx="1506820" cy="369332"/>
            <a:chOff x="6246059" y="3437191"/>
            <a:chExt cx="2663426" cy="369332"/>
          </a:xfrm>
        </p:grpSpPr>
        <p:sp>
          <p:nvSpPr>
            <p:cNvPr id="66" name="Rektangel 65">
              <a:extLst>
                <a:ext uri="{FF2B5EF4-FFF2-40B4-BE49-F238E27FC236}">
                  <a16:creationId xmlns:a16="http://schemas.microsoft.com/office/drawing/2014/main" id="{C082E521-25E4-46BD-A57F-B0949007F805}"/>
                </a:ext>
              </a:extLst>
            </p:cNvPr>
            <p:cNvSpPr/>
            <p:nvPr/>
          </p:nvSpPr>
          <p:spPr>
            <a:xfrm>
              <a:off x="6929635" y="3437191"/>
              <a:ext cx="154118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30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7" name="Rak pilkoppling 66">
              <a:extLst>
                <a:ext uri="{FF2B5EF4-FFF2-40B4-BE49-F238E27FC236}">
                  <a16:creationId xmlns:a16="http://schemas.microsoft.com/office/drawing/2014/main" id="{50C6F786-45C8-4D4D-ACBA-CAD5820F8603}"/>
                </a:ext>
              </a:extLst>
            </p:cNvPr>
            <p:cNvCxnSpPr>
              <a:cxnSpLocks/>
            </p:cNvCxnSpPr>
            <p:nvPr/>
          </p:nvCxnSpPr>
          <p:spPr>
            <a:xfrm>
              <a:off x="8182104" y="3638831"/>
              <a:ext cx="72738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Rak pilkoppling 67">
              <a:extLst>
                <a:ext uri="{FF2B5EF4-FFF2-40B4-BE49-F238E27FC236}">
                  <a16:creationId xmlns:a16="http://schemas.microsoft.com/office/drawing/2014/main" id="{6DF5FF40-18FB-46A9-865B-DFCCC44414C7}"/>
                </a:ext>
              </a:extLst>
            </p:cNvPr>
            <p:cNvCxnSpPr>
              <a:cxnSpLocks/>
            </p:cNvCxnSpPr>
            <p:nvPr/>
          </p:nvCxnSpPr>
          <p:spPr>
            <a:xfrm flipH="1">
              <a:off x="6246059" y="3638831"/>
              <a:ext cx="1028884"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95" name="Rektangel 94">
            <a:extLst>
              <a:ext uri="{FF2B5EF4-FFF2-40B4-BE49-F238E27FC236}">
                <a16:creationId xmlns:a16="http://schemas.microsoft.com/office/drawing/2014/main" id="{9577BC56-136E-41D6-83F1-2A6FC414D1F2}"/>
              </a:ext>
            </a:extLst>
          </p:cNvPr>
          <p:cNvSpPr/>
          <p:nvPr/>
        </p:nvSpPr>
        <p:spPr>
          <a:xfrm>
            <a:off x="4216067" y="5447678"/>
            <a:ext cx="1823241" cy="87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Frihandsfigur: Form 97">
            <a:extLst>
              <a:ext uri="{FF2B5EF4-FFF2-40B4-BE49-F238E27FC236}">
                <a16:creationId xmlns:a16="http://schemas.microsoft.com/office/drawing/2014/main" id="{F648EF07-244B-4A1F-8147-B45D58574BD4}"/>
              </a:ext>
            </a:extLst>
          </p:cNvPr>
          <p:cNvSpPr/>
          <p:nvPr/>
        </p:nvSpPr>
        <p:spPr>
          <a:xfrm>
            <a:off x="3755231" y="5450681"/>
            <a:ext cx="461963" cy="1293019"/>
          </a:xfrm>
          <a:custGeom>
            <a:avLst/>
            <a:gdLst>
              <a:gd name="connsiteX0" fmla="*/ 0 w 461963"/>
              <a:gd name="connsiteY0" fmla="*/ 1293019 h 1293019"/>
              <a:gd name="connsiteX1" fmla="*/ 2382 w 461963"/>
              <a:gd name="connsiteY1" fmla="*/ 1202532 h 1293019"/>
              <a:gd name="connsiteX2" fmla="*/ 461963 w 461963"/>
              <a:gd name="connsiteY2" fmla="*/ 0 h 1293019"/>
              <a:gd name="connsiteX3" fmla="*/ 459582 w 461963"/>
              <a:gd name="connsiteY3" fmla="*/ 92869 h 1293019"/>
              <a:gd name="connsiteX4" fmla="*/ 0 w 461963"/>
              <a:gd name="connsiteY4" fmla="*/ 1293019 h 129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963" h="1293019">
                <a:moveTo>
                  <a:pt x="0" y="1293019"/>
                </a:moveTo>
                <a:lnTo>
                  <a:pt x="2382" y="1202532"/>
                </a:lnTo>
                <a:lnTo>
                  <a:pt x="461963" y="0"/>
                </a:lnTo>
                <a:cubicBezTo>
                  <a:pt x="461169" y="30956"/>
                  <a:pt x="460376" y="61913"/>
                  <a:pt x="459582" y="92869"/>
                </a:cubicBezTo>
                <a:lnTo>
                  <a:pt x="0" y="1293019"/>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Frihandsfigur: Form 98">
            <a:extLst>
              <a:ext uri="{FF2B5EF4-FFF2-40B4-BE49-F238E27FC236}">
                <a16:creationId xmlns:a16="http://schemas.microsoft.com/office/drawing/2014/main" id="{BF309CB7-8AEE-486B-9AAD-D585C8186587}"/>
              </a:ext>
            </a:extLst>
          </p:cNvPr>
          <p:cNvSpPr/>
          <p:nvPr/>
        </p:nvSpPr>
        <p:spPr>
          <a:xfrm>
            <a:off x="5993606" y="5450681"/>
            <a:ext cx="47625" cy="1293019"/>
          </a:xfrm>
          <a:custGeom>
            <a:avLst/>
            <a:gdLst>
              <a:gd name="connsiteX0" fmla="*/ 38100 w 47625"/>
              <a:gd name="connsiteY0" fmla="*/ 90488 h 1293019"/>
              <a:gd name="connsiteX1" fmla="*/ 0 w 47625"/>
              <a:gd name="connsiteY1" fmla="*/ 1293019 h 1293019"/>
              <a:gd name="connsiteX2" fmla="*/ 19050 w 47625"/>
              <a:gd name="connsiteY2" fmla="*/ 1202532 h 1293019"/>
              <a:gd name="connsiteX3" fmla="*/ 47625 w 47625"/>
              <a:gd name="connsiteY3" fmla="*/ 0 h 1293019"/>
              <a:gd name="connsiteX4" fmla="*/ 38100 w 47625"/>
              <a:gd name="connsiteY4" fmla="*/ 90488 h 129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93019">
                <a:moveTo>
                  <a:pt x="38100" y="90488"/>
                </a:moveTo>
                <a:lnTo>
                  <a:pt x="0" y="1293019"/>
                </a:lnTo>
                <a:lnTo>
                  <a:pt x="19050" y="1202532"/>
                </a:lnTo>
                <a:lnTo>
                  <a:pt x="47625" y="0"/>
                </a:lnTo>
                <a:lnTo>
                  <a:pt x="38100" y="90488"/>
                </a:lnTo>
                <a:close/>
              </a:path>
            </a:pathLst>
          </a:cu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Rektangel 93">
            <a:extLst>
              <a:ext uri="{FF2B5EF4-FFF2-40B4-BE49-F238E27FC236}">
                <a16:creationId xmlns:a16="http://schemas.microsoft.com/office/drawing/2014/main" id="{7A4CB477-0E8C-4C45-95A6-E34ACE31BDA1}"/>
              </a:ext>
            </a:extLst>
          </p:cNvPr>
          <p:cNvSpPr/>
          <p:nvPr/>
        </p:nvSpPr>
        <p:spPr>
          <a:xfrm>
            <a:off x="3755232" y="6655242"/>
            <a:ext cx="2238373" cy="874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0" name="Grupp 99">
            <a:extLst>
              <a:ext uri="{FF2B5EF4-FFF2-40B4-BE49-F238E27FC236}">
                <a16:creationId xmlns:a16="http://schemas.microsoft.com/office/drawing/2014/main" id="{26EDD4AE-AF5C-4E31-A0F9-57DAFB1F31BD}"/>
              </a:ext>
            </a:extLst>
          </p:cNvPr>
          <p:cNvGrpSpPr/>
          <p:nvPr/>
        </p:nvGrpSpPr>
        <p:grpSpPr>
          <a:xfrm>
            <a:off x="4234167" y="5129161"/>
            <a:ext cx="1796929" cy="369332"/>
            <a:chOff x="6246059" y="3437191"/>
            <a:chExt cx="2663426" cy="369332"/>
          </a:xfrm>
        </p:grpSpPr>
        <p:sp>
          <p:nvSpPr>
            <p:cNvPr id="101" name="Rektangel 100">
              <a:extLst>
                <a:ext uri="{FF2B5EF4-FFF2-40B4-BE49-F238E27FC236}">
                  <a16:creationId xmlns:a16="http://schemas.microsoft.com/office/drawing/2014/main" id="{005E1BA1-27BC-4B37-895A-91D6E77A2D95}"/>
                </a:ext>
              </a:extLst>
            </p:cNvPr>
            <p:cNvSpPr/>
            <p:nvPr/>
          </p:nvSpPr>
          <p:spPr>
            <a:xfrm>
              <a:off x="6929635" y="3437191"/>
              <a:ext cx="154118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15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02" name="Rak pilkoppling 101">
              <a:extLst>
                <a:ext uri="{FF2B5EF4-FFF2-40B4-BE49-F238E27FC236}">
                  <a16:creationId xmlns:a16="http://schemas.microsoft.com/office/drawing/2014/main" id="{A7D42604-BAB3-47FC-A4FE-F4C4BB372CA1}"/>
                </a:ext>
              </a:extLst>
            </p:cNvPr>
            <p:cNvCxnSpPr>
              <a:cxnSpLocks/>
            </p:cNvCxnSpPr>
            <p:nvPr/>
          </p:nvCxnSpPr>
          <p:spPr>
            <a:xfrm>
              <a:off x="8182104" y="3638831"/>
              <a:ext cx="72738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Rak pilkoppling 102">
              <a:extLst>
                <a:ext uri="{FF2B5EF4-FFF2-40B4-BE49-F238E27FC236}">
                  <a16:creationId xmlns:a16="http://schemas.microsoft.com/office/drawing/2014/main" id="{057C9DFB-9D79-4BA0-AB03-3A344F24708B}"/>
                </a:ext>
              </a:extLst>
            </p:cNvPr>
            <p:cNvCxnSpPr>
              <a:cxnSpLocks/>
            </p:cNvCxnSpPr>
            <p:nvPr/>
          </p:nvCxnSpPr>
          <p:spPr>
            <a:xfrm flipH="1">
              <a:off x="6246059" y="3638831"/>
              <a:ext cx="1028884"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upp 103">
            <a:extLst>
              <a:ext uri="{FF2B5EF4-FFF2-40B4-BE49-F238E27FC236}">
                <a16:creationId xmlns:a16="http://schemas.microsoft.com/office/drawing/2014/main" id="{082824F5-564C-4526-9730-20D2C7AABDFD}"/>
              </a:ext>
            </a:extLst>
          </p:cNvPr>
          <p:cNvGrpSpPr/>
          <p:nvPr/>
        </p:nvGrpSpPr>
        <p:grpSpPr>
          <a:xfrm rot="17560447">
            <a:off x="3144183" y="5886316"/>
            <a:ext cx="1405186" cy="369332"/>
            <a:chOff x="6246059" y="3437191"/>
            <a:chExt cx="2663426" cy="369332"/>
          </a:xfrm>
        </p:grpSpPr>
        <p:sp>
          <p:nvSpPr>
            <p:cNvPr id="105" name="Rektangel 104">
              <a:extLst>
                <a:ext uri="{FF2B5EF4-FFF2-40B4-BE49-F238E27FC236}">
                  <a16:creationId xmlns:a16="http://schemas.microsoft.com/office/drawing/2014/main" id="{92963684-350C-493B-94CB-7497DA3F4A0A}"/>
                </a:ext>
              </a:extLst>
            </p:cNvPr>
            <p:cNvSpPr/>
            <p:nvPr/>
          </p:nvSpPr>
          <p:spPr>
            <a:xfrm>
              <a:off x="6929635" y="3437191"/>
              <a:ext cx="154118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30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06" name="Rak pilkoppling 105">
              <a:extLst>
                <a:ext uri="{FF2B5EF4-FFF2-40B4-BE49-F238E27FC236}">
                  <a16:creationId xmlns:a16="http://schemas.microsoft.com/office/drawing/2014/main" id="{AB33823B-CF7E-4FAA-B493-B2CE79329B1D}"/>
                </a:ext>
              </a:extLst>
            </p:cNvPr>
            <p:cNvCxnSpPr>
              <a:cxnSpLocks/>
            </p:cNvCxnSpPr>
            <p:nvPr/>
          </p:nvCxnSpPr>
          <p:spPr>
            <a:xfrm>
              <a:off x="8182104" y="3638831"/>
              <a:ext cx="72738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Rak pilkoppling 106">
              <a:extLst>
                <a:ext uri="{FF2B5EF4-FFF2-40B4-BE49-F238E27FC236}">
                  <a16:creationId xmlns:a16="http://schemas.microsoft.com/office/drawing/2014/main" id="{4181E09D-08F7-4C07-8ABD-8A0A5E9B2C00}"/>
                </a:ext>
              </a:extLst>
            </p:cNvPr>
            <p:cNvCxnSpPr>
              <a:cxnSpLocks/>
            </p:cNvCxnSpPr>
            <p:nvPr/>
          </p:nvCxnSpPr>
          <p:spPr>
            <a:xfrm flipH="1">
              <a:off x="6246059" y="3638831"/>
              <a:ext cx="1028884"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08" name="Rektangel 107">
            <a:extLst>
              <a:ext uri="{FF2B5EF4-FFF2-40B4-BE49-F238E27FC236}">
                <a16:creationId xmlns:a16="http://schemas.microsoft.com/office/drawing/2014/main" id="{17459967-A7F1-4F3E-A7E1-282EE2812CBD}"/>
              </a:ext>
            </a:extLst>
          </p:cNvPr>
          <p:cNvSpPr/>
          <p:nvPr/>
        </p:nvSpPr>
        <p:spPr>
          <a:xfrm>
            <a:off x="-3098" y="6569004"/>
            <a:ext cx="2336836" cy="207448"/>
          </a:xfrm>
          <a:prstGeom prst="rect">
            <a:avLst/>
          </a:prstGeom>
          <a:solidFill>
            <a:schemeClr val="accent6"/>
          </a:solidFill>
          <a:scene3d>
            <a:camera prst="perspectiveRelaxedModerately"/>
            <a:lightRig rig="threePt" dir="t"/>
          </a:scene3d>
          <a:sp3d/>
        </p:spPr>
        <p:txBody>
          <a:bodyPr wrap="square" lIns="72000" tIns="0" rIns="72000" bIns="0" anchor="ctr">
            <a:noAutofit/>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5 mot 5 utan sarg/nät</a:t>
            </a: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0" name="Rektangel 109">
            <a:extLst>
              <a:ext uri="{FF2B5EF4-FFF2-40B4-BE49-F238E27FC236}">
                <a16:creationId xmlns:a16="http://schemas.microsoft.com/office/drawing/2014/main" id="{4322D4F1-3946-4CE5-9191-61F415381C19}"/>
              </a:ext>
            </a:extLst>
          </p:cNvPr>
          <p:cNvSpPr/>
          <p:nvPr/>
        </p:nvSpPr>
        <p:spPr>
          <a:xfrm>
            <a:off x="3755231" y="6544769"/>
            <a:ext cx="2238374" cy="230095"/>
          </a:xfrm>
          <a:prstGeom prst="rect">
            <a:avLst/>
          </a:prstGeom>
          <a:solidFill>
            <a:schemeClr val="accent6"/>
          </a:solidFill>
          <a:scene3d>
            <a:camera prst="perspectiveRelaxedModerately"/>
            <a:lightRig rig="threePt" dir="t"/>
          </a:scene3d>
          <a:sp3d/>
        </p:spPr>
        <p:txBody>
          <a:bodyPr wrap="square" lIns="72000" tIns="0" rIns="72000" bIns="0" anchor="ctr">
            <a:noAutofit/>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5 mot 5 med sarg/nät</a:t>
            </a: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11" name="Tabell 110">
            <a:extLst>
              <a:ext uri="{FF2B5EF4-FFF2-40B4-BE49-F238E27FC236}">
                <a16:creationId xmlns:a16="http://schemas.microsoft.com/office/drawing/2014/main" id="{667BCD54-6577-413D-8552-B82BA083DD65}"/>
              </a:ext>
            </a:extLst>
          </p:cNvPr>
          <p:cNvGraphicFramePr>
            <a:graphicFrameLocks noGrp="1"/>
          </p:cNvGraphicFramePr>
          <p:nvPr>
            <p:extLst/>
          </p:nvPr>
        </p:nvGraphicFramePr>
        <p:xfrm>
          <a:off x="522000" y="1800000"/>
          <a:ext cx="6504850" cy="2169360"/>
        </p:xfrm>
        <a:graphic>
          <a:graphicData uri="http://schemas.openxmlformats.org/drawingml/2006/table">
            <a:tbl>
              <a:tblPr firstRow="1" bandRow="1">
                <a:tableStyleId>{8FD4443E-F989-4FC4-A0C8-D5A2AF1F390B}</a:tableStyleId>
              </a:tblPr>
              <a:tblGrid>
                <a:gridCol w="2873376">
                  <a:extLst>
                    <a:ext uri="{9D8B030D-6E8A-4147-A177-3AD203B41FA5}">
                      <a16:colId xmlns:a16="http://schemas.microsoft.com/office/drawing/2014/main" val="1405160501"/>
                    </a:ext>
                  </a:extLst>
                </a:gridCol>
                <a:gridCol w="3631474">
                  <a:extLst>
                    <a:ext uri="{9D8B030D-6E8A-4147-A177-3AD203B41FA5}">
                      <a16:colId xmlns:a16="http://schemas.microsoft.com/office/drawing/2014/main" val="4090167340"/>
                    </a:ext>
                  </a:extLst>
                </a:gridCol>
              </a:tblGrid>
              <a:tr h="136740">
                <a:tc>
                  <a:txBody>
                    <a:bodyPr/>
                    <a:lstStyle/>
                    <a:p>
                      <a:r>
                        <a:rPr lang="sv-SE" sz="1600" dirty="0"/>
                        <a:t>Förutsättning</a:t>
                      </a:r>
                    </a:p>
                  </a:txBody>
                  <a:tcPr marL="36000" marR="36000" marT="36000" marB="36000">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r>
                        <a:rPr lang="sv-SE" sz="1600" dirty="0"/>
                        <a:t>Rekommendation</a:t>
                      </a:r>
                    </a:p>
                  </a:txBody>
                  <a:tcPr marL="36000" marR="36000" marT="36000" marB="36000">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846589182"/>
                  </a:ext>
                </a:extLst>
              </a:tr>
              <a:tr h="1367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1" i="0" u="none" strike="noStrike" kern="1200" cap="none" spc="0" normalizeH="0" baseline="0" noProof="0" dirty="0">
                          <a:ln>
                            <a:noFill/>
                          </a:ln>
                          <a:solidFill>
                            <a:schemeClr val="bg1"/>
                          </a:solidFill>
                          <a:effectLst/>
                          <a:uLnTx/>
                          <a:uFillTx/>
                          <a:latin typeface="+mj-lt"/>
                          <a:ea typeface="+mn-ea"/>
                          <a:cs typeface="+mn-cs"/>
                        </a:rPr>
                        <a:t>Storlek boll: </a:t>
                      </a:r>
                      <a:r>
                        <a:rPr kumimoji="0" lang="sv-SE" sz="1400" b="0" i="0" u="none" strike="noStrike" kern="1200" cap="none" spc="0" normalizeH="0" baseline="0" noProof="0" dirty="0">
                          <a:ln>
                            <a:noFill/>
                          </a:ln>
                          <a:solidFill>
                            <a:schemeClr val="bg1"/>
                          </a:solidFill>
                          <a:effectLst/>
                          <a:uLnTx/>
                          <a:uFillTx/>
                          <a:latin typeface="+mj-lt"/>
                          <a:ea typeface="+mn-ea"/>
                          <a:cs typeface="+mn-cs"/>
                        </a:rPr>
                        <a:t>3</a:t>
                      </a:r>
                    </a:p>
                  </a:txBody>
                  <a:tcPr marL="36000" marR="36000" marT="36000" marB="36000">
                    <a:lnR w="12700" cap="flat" cmpd="sng" algn="ctr">
                      <a:solidFill>
                        <a:schemeClr val="bg1"/>
                      </a:solidFill>
                      <a:prstDash val="solid"/>
                      <a:round/>
                      <a:headEnd type="none" w="med" len="med"/>
                      <a:tailEnd type="none" w="med" len="med"/>
                    </a:lnR>
                    <a:lnT w="25400" cmpd="sng">
                      <a:noFill/>
                    </a:lnT>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Pumpad boll med god kvalité</a:t>
                      </a:r>
                    </a:p>
                  </a:txBody>
                  <a:tcPr marL="36000" marR="36000" marT="36000" marB="36000">
                    <a:lnL w="12700" cap="flat" cmpd="sng" algn="ctr">
                      <a:solidFill>
                        <a:schemeClr val="bg1"/>
                      </a:solidFill>
                      <a:prstDash val="solid"/>
                      <a:round/>
                      <a:headEnd type="none" w="med" len="med"/>
                      <a:tailEnd type="none" w="med" len="med"/>
                    </a:lnL>
                    <a:lnT w="25400" cmpd="sng">
                      <a:noFill/>
                    </a:lnT>
                  </a:tcPr>
                </a:tc>
                <a:extLst>
                  <a:ext uri="{0D108BD9-81ED-4DB2-BD59-A6C34878D82A}">
                    <a16:rowId xmlns:a16="http://schemas.microsoft.com/office/drawing/2014/main" val="1168282890"/>
                  </a:ext>
                </a:extLst>
              </a:tr>
              <a:tr h="183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solidFill>
                            <a:schemeClr val="bg1"/>
                          </a:solidFill>
                          <a:latin typeface="+mj-lt"/>
                        </a:rPr>
                        <a:t>Utrustning spelare: </a:t>
                      </a:r>
                      <a:r>
                        <a:rPr lang="sv-SE" sz="1400" dirty="0">
                          <a:solidFill>
                            <a:schemeClr val="bg1"/>
                          </a:solidFill>
                          <a:latin typeface="+mj-lt"/>
                        </a:rPr>
                        <a:t>Tröja, byxor, strumpor, skor och benskydd</a:t>
                      </a:r>
                    </a:p>
                  </a:txBody>
                  <a:tcPr marL="36000" marR="36000" marT="36000" marB="36000">
                    <a:lnR w="12700" cap="flat" cmpd="sng" algn="ctr">
                      <a:solidFill>
                        <a:schemeClr val="bg1"/>
                      </a:solidFill>
                      <a:prstDash val="solid"/>
                      <a:round/>
                      <a:headEnd type="none" w="med" len="med"/>
                      <a:tailEnd type="none" w="med" len="med"/>
                    </a:lnR>
                  </a:tcPr>
                </a:tc>
                <a:tc>
                  <a:txBody>
                    <a:bodyPr/>
                    <a:lstStyle/>
                    <a:p>
                      <a:r>
                        <a:rPr lang="sv-SE" sz="1400" dirty="0">
                          <a:solidFill>
                            <a:schemeClr val="bg1"/>
                          </a:solidFill>
                          <a:latin typeface="+mj-lt"/>
                        </a:rPr>
                        <a:t>Enhetliga matchkläder</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6979287"/>
                  </a:ext>
                </a:extLst>
              </a:tr>
              <a:tr h="136740">
                <a:tc>
                  <a:txBody>
                    <a:bodyPr/>
                    <a:lstStyle/>
                    <a:p>
                      <a:r>
                        <a:rPr lang="sv-SE" sz="1400" b="1" dirty="0">
                          <a:solidFill>
                            <a:schemeClr val="bg1"/>
                          </a:solidFill>
                          <a:latin typeface="+mj-lt"/>
                        </a:rPr>
                        <a:t>Antal spelare: </a:t>
                      </a:r>
                      <a:r>
                        <a:rPr lang="sv-SE" sz="1400" b="0" dirty="0">
                          <a:solidFill>
                            <a:schemeClr val="bg1"/>
                          </a:solidFill>
                          <a:latin typeface="+mj-lt"/>
                        </a:rPr>
                        <a:t>4</a:t>
                      </a:r>
                      <a:r>
                        <a:rPr lang="sv-SE" sz="1400" dirty="0">
                          <a:solidFill>
                            <a:schemeClr val="bg1"/>
                          </a:solidFill>
                          <a:latin typeface="+mj-lt"/>
                        </a:rPr>
                        <a:t> utespelare + mv</a:t>
                      </a:r>
                    </a:p>
                  </a:txBody>
                  <a:tcPr marL="36000" marR="36000" marT="36000" marB="36000">
                    <a:lnR w="12700" cap="flat" cmpd="sng" algn="ctr">
                      <a:solidFill>
                        <a:schemeClr val="bg1"/>
                      </a:solidFill>
                      <a:prstDash val="solid"/>
                      <a:round/>
                      <a:headEnd type="none" w="med" len="med"/>
                      <a:tailEnd type="none" w="med" len="med"/>
                    </a:lnR>
                  </a:tcPr>
                </a:tc>
                <a:tc>
                  <a:txBody>
                    <a:bodyPr/>
                    <a:lstStyle/>
                    <a:p>
                      <a:r>
                        <a:rPr lang="sv-SE" sz="1400" dirty="0">
                          <a:solidFill>
                            <a:schemeClr val="bg1"/>
                          </a:solidFill>
                          <a:latin typeface="+mj-lt"/>
                        </a:rPr>
                        <a:t>2</a:t>
                      </a:r>
                      <a:r>
                        <a:rPr lang="sv-SE" sz="1400" baseline="0" dirty="0">
                          <a:solidFill>
                            <a:schemeClr val="bg1"/>
                          </a:solidFill>
                          <a:latin typeface="+mj-lt"/>
                        </a:rPr>
                        <a:t> </a:t>
                      </a:r>
                      <a:r>
                        <a:rPr lang="sv-SE" sz="1400" dirty="0">
                          <a:solidFill>
                            <a:schemeClr val="bg1"/>
                          </a:solidFill>
                          <a:latin typeface="+mj-lt"/>
                        </a:rPr>
                        <a:t>avbytare per lag	</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07406917"/>
                  </a:ext>
                </a:extLst>
              </a:tr>
              <a:tr h="136740">
                <a:tc>
                  <a:txBody>
                    <a:bodyPr/>
                    <a:lstStyle/>
                    <a:p>
                      <a:r>
                        <a:rPr lang="sv-SE" sz="1400" b="1" dirty="0">
                          <a:solidFill>
                            <a:schemeClr val="bg1"/>
                          </a:solidFill>
                          <a:latin typeface="+mj-lt"/>
                        </a:rPr>
                        <a:t>Byten: </a:t>
                      </a:r>
                      <a:r>
                        <a:rPr lang="sv-SE" sz="1400" dirty="0">
                          <a:solidFill>
                            <a:schemeClr val="bg1"/>
                          </a:solidFill>
                          <a:latin typeface="+mj-lt"/>
                        </a:rPr>
                        <a:t>Fria byten</a:t>
                      </a:r>
                    </a:p>
                  </a:txBody>
                  <a:tcPr marL="36000" marR="36000" marT="36000" marB="36000">
                    <a:lnR w="12700" cap="flat" cmpd="sng" algn="ctr">
                      <a:solidFill>
                        <a:schemeClr val="bg1"/>
                      </a:solidFill>
                      <a:prstDash val="solid"/>
                      <a:round/>
                      <a:headEnd type="none" w="med" len="med"/>
                      <a:tailEnd type="none" w="med" len="med"/>
                    </a:lnR>
                  </a:tcPr>
                </a:tc>
                <a:tc>
                  <a:txBody>
                    <a:bodyPr/>
                    <a:lstStyle/>
                    <a:p>
                      <a:r>
                        <a:rPr lang="sv-SE" sz="1400" dirty="0">
                          <a:solidFill>
                            <a:schemeClr val="bg1"/>
                          </a:solidFill>
                          <a:latin typeface="+mj-lt"/>
                        </a:rPr>
                        <a:t>Byten i paus</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86077480"/>
                  </a:ext>
                </a:extLst>
              </a:tr>
              <a:tr h="183893">
                <a:tc>
                  <a:txBody>
                    <a:bodyPr/>
                    <a:lstStyle/>
                    <a:p>
                      <a:r>
                        <a:rPr lang="sv-SE" sz="1400" b="1" dirty="0">
                          <a:solidFill>
                            <a:schemeClr val="bg1"/>
                          </a:solidFill>
                          <a:latin typeface="+mj-lt"/>
                        </a:rPr>
                        <a:t>Speltid: </a:t>
                      </a:r>
                      <a:r>
                        <a:rPr lang="sv-SE" sz="1400" b="0" dirty="0">
                          <a:solidFill>
                            <a:schemeClr val="bg1"/>
                          </a:solidFill>
                          <a:latin typeface="+mj-lt"/>
                        </a:rPr>
                        <a:t>3</a:t>
                      </a:r>
                      <a:r>
                        <a:rPr lang="sv-SE" sz="1400" dirty="0">
                          <a:solidFill>
                            <a:schemeClr val="bg1"/>
                          </a:solidFill>
                          <a:latin typeface="+mj-lt"/>
                        </a:rPr>
                        <a:t> x 15 min/match </a:t>
                      </a:r>
                      <a:br>
                        <a:rPr lang="sv-SE" sz="1400" dirty="0">
                          <a:solidFill>
                            <a:schemeClr val="bg1"/>
                          </a:solidFill>
                          <a:latin typeface="+mj-lt"/>
                        </a:rPr>
                      </a:br>
                      <a:r>
                        <a:rPr lang="sv-SE" sz="1400" dirty="0">
                          <a:solidFill>
                            <a:schemeClr val="bg1"/>
                          </a:solidFill>
                          <a:latin typeface="+mj-lt"/>
                        </a:rPr>
                        <a:t>3 x 10 min/match om sammandrag</a:t>
                      </a:r>
                    </a:p>
                  </a:txBody>
                  <a:tcPr marL="36000" marR="36000" marT="36000" marB="36000">
                    <a:lnR w="12700" cap="flat" cmpd="sng" algn="ctr">
                      <a:solidFill>
                        <a:schemeClr val="bg1"/>
                      </a:solidFill>
                      <a:prstDash val="solid"/>
                      <a:round/>
                      <a:headEnd type="none" w="med" len="med"/>
                      <a:tailEnd type="none" w="med" len="med"/>
                    </a:lnR>
                  </a:tcPr>
                </a:tc>
                <a:tc>
                  <a:txBody>
                    <a:bodyPr/>
                    <a:lstStyle/>
                    <a:p>
                      <a:r>
                        <a:rPr lang="sv-SE" sz="1400" dirty="0">
                          <a:solidFill>
                            <a:schemeClr val="bg1"/>
                          </a:solidFill>
                          <a:latin typeface="+mj-lt"/>
                        </a:rPr>
                        <a:t>Lika speltid för alla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bg1"/>
                          </a:solidFill>
                          <a:latin typeface="+mj-lt"/>
                        </a:rPr>
                        <a:t>Spela i sammandrag (3-4 matcher per lag)</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048383017"/>
                  </a:ext>
                </a:extLst>
              </a:tr>
            </a:tbl>
          </a:graphicData>
        </a:graphic>
      </p:graphicFrame>
      <p:sp>
        <p:nvSpPr>
          <p:cNvPr id="115" name="Rubrik 1">
            <a:extLst>
              <a:ext uri="{FF2B5EF4-FFF2-40B4-BE49-F238E27FC236}">
                <a16:creationId xmlns:a16="http://schemas.microsoft.com/office/drawing/2014/main" id="{C6EC346D-2D25-4F05-AB86-0B446E281AEA}"/>
              </a:ext>
            </a:extLst>
          </p:cNvPr>
          <p:cNvSpPr txBox="1">
            <a:spLocks/>
          </p:cNvSpPr>
          <p:nvPr/>
        </p:nvSpPr>
        <p:spPr>
          <a:xfrm>
            <a:off x="-6043203" y="2942695"/>
            <a:ext cx="10242000" cy="77025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3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dirty="0">
                <a:ln>
                  <a:noFill/>
                </a:ln>
                <a:solidFill>
                  <a:prstClr val="white"/>
                </a:solidFill>
                <a:effectLst/>
                <a:uLnTx/>
                <a:uFillTx/>
                <a:latin typeface="Calibri"/>
                <a:ea typeface="+mj-ea"/>
                <a:cs typeface="+mj-cs"/>
              </a:rPr>
              <a:t>Spelregler 5 mot 5</a:t>
            </a:r>
          </a:p>
        </p:txBody>
      </p:sp>
      <p:graphicFrame>
        <p:nvGraphicFramePr>
          <p:cNvPr id="116" name="Tabell 115">
            <a:extLst>
              <a:ext uri="{FF2B5EF4-FFF2-40B4-BE49-F238E27FC236}">
                <a16:creationId xmlns:a16="http://schemas.microsoft.com/office/drawing/2014/main" id="{802CAD89-6911-4F7E-A3EC-36BDF68847BA}"/>
              </a:ext>
            </a:extLst>
          </p:cNvPr>
          <p:cNvGraphicFramePr>
            <a:graphicFrameLocks noGrp="1"/>
          </p:cNvGraphicFramePr>
          <p:nvPr>
            <p:extLst/>
          </p:nvPr>
        </p:nvGraphicFramePr>
        <p:xfrm>
          <a:off x="7034276" y="1800000"/>
          <a:ext cx="4201082" cy="2169360"/>
        </p:xfrm>
        <a:graphic>
          <a:graphicData uri="http://schemas.openxmlformats.org/drawingml/2006/table">
            <a:tbl>
              <a:tblPr firstRow="1" bandRow="1">
                <a:tableStyleId>{8FD4443E-F989-4FC4-A0C8-D5A2AF1F390B}</a:tableStyleId>
              </a:tblPr>
              <a:tblGrid>
                <a:gridCol w="4201082">
                  <a:extLst>
                    <a:ext uri="{9D8B030D-6E8A-4147-A177-3AD203B41FA5}">
                      <a16:colId xmlns:a16="http://schemas.microsoft.com/office/drawing/2014/main" val="4206471272"/>
                    </a:ext>
                  </a:extLst>
                </a:gridCol>
              </a:tblGrid>
              <a:tr h="113374">
                <a:tc>
                  <a:txBody>
                    <a:bodyPr/>
                    <a:lstStyle/>
                    <a:p>
                      <a:r>
                        <a:rPr lang="sv-SE" sz="1600" dirty="0"/>
                        <a:t>Förklaring</a:t>
                      </a:r>
                    </a:p>
                  </a:txBody>
                  <a:tcPr marL="36000" marR="36000" marT="36000" marB="36000">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846589182"/>
                  </a:ext>
                </a:extLst>
              </a:tr>
              <a:tr h="11337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Förutom storleken ska bollen även ha rätt vikt</a:t>
                      </a:r>
                    </a:p>
                  </a:txBody>
                  <a:tcPr marL="36000" marR="36000" marT="36000" marB="36000">
                    <a:lnL w="12700" cap="flat" cmpd="sng" algn="ctr">
                      <a:solidFill>
                        <a:schemeClr val="bg1"/>
                      </a:solidFill>
                      <a:prstDash val="solid"/>
                      <a:round/>
                      <a:headEnd type="none" w="med" len="med"/>
                      <a:tailEnd type="none" w="med" len="med"/>
                    </a:lnL>
                    <a:lnT w="25400" cmpd="sng">
                      <a:noFill/>
                    </a:lnT>
                  </a:tcPr>
                </a:tc>
                <a:extLst>
                  <a:ext uri="{0D108BD9-81ED-4DB2-BD59-A6C34878D82A}">
                    <a16:rowId xmlns:a16="http://schemas.microsoft.com/office/drawing/2014/main" val="1168282890"/>
                  </a:ext>
                </a:extLst>
              </a:tr>
              <a:tr h="15246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schemeClr val="bg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schemeClr val="bg1"/>
                        </a:solidFill>
                        <a:effectLst/>
                        <a:uLnTx/>
                        <a:uFillTx/>
                        <a:latin typeface="+mj-lt"/>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6979287"/>
                  </a:ext>
                </a:extLst>
              </a:tr>
              <a:tr h="113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Hög aktivitet</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07406917"/>
                  </a:ext>
                </a:extLst>
              </a:tr>
              <a:tr h="11337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Alla spelar 2 av 3 perioder</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86077480"/>
                  </a:ext>
                </a:extLst>
              </a:tr>
              <a:tr h="15246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Allas lika värde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Extra chans att prata med spelarna</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048383017"/>
                  </a:ext>
                </a:extLst>
              </a:tr>
            </a:tbl>
          </a:graphicData>
        </a:graphic>
      </p:graphicFrame>
      <p:sp>
        <p:nvSpPr>
          <p:cNvPr id="117" name="Pratbubbla: rektangel med rundade hörn 116">
            <a:extLst>
              <a:ext uri="{FF2B5EF4-FFF2-40B4-BE49-F238E27FC236}">
                <a16:creationId xmlns:a16="http://schemas.microsoft.com/office/drawing/2014/main" id="{ADD67685-E5F4-4E65-8783-66C17EBE89E0}"/>
              </a:ext>
            </a:extLst>
          </p:cNvPr>
          <p:cNvSpPr/>
          <p:nvPr/>
        </p:nvSpPr>
        <p:spPr>
          <a:xfrm flipH="1">
            <a:off x="3360548" y="4421150"/>
            <a:ext cx="2074119" cy="705165"/>
          </a:xfrm>
          <a:prstGeom prst="wedgeRoundRectCallou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Calibri"/>
                <a:ea typeface="+mn-ea"/>
                <a:cs typeface="+mn-cs"/>
              </a:rPr>
              <a:t>Med sarg/nät är bollen i spel under längre perioder, vilket innebär högre aktivitet än utan</a:t>
            </a:r>
          </a:p>
        </p:txBody>
      </p:sp>
      <p:sp>
        <p:nvSpPr>
          <p:cNvPr id="118" name="Pratbubbla: rektangel med rundade hörn 117">
            <a:extLst>
              <a:ext uri="{FF2B5EF4-FFF2-40B4-BE49-F238E27FC236}">
                <a16:creationId xmlns:a16="http://schemas.microsoft.com/office/drawing/2014/main" id="{D827E987-89F1-4205-AD14-3D301547DA49}"/>
              </a:ext>
            </a:extLst>
          </p:cNvPr>
          <p:cNvSpPr/>
          <p:nvPr/>
        </p:nvSpPr>
        <p:spPr>
          <a:xfrm>
            <a:off x="6560674" y="4720316"/>
            <a:ext cx="2074119" cy="498991"/>
          </a:xfrm>
          <a:prstGeom prst="wedgeRoundRectCallou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Calibri"/>
                <a:ea typeface="+mn-ea"/>
                <a:cs typeface="+mn-cs"/>
              </a:rPr>
              <a:t>Lägre mål ökar målvaktens möjlighet att rädda höga avslut</a:t>
            </a:r>
          </a:p>
        </p:txBody>
      </p:sp>
      <p:pic>
        <p:nvPicPr>
          <p:cNvPr id="54"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31827251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8"/>
                                        </p:tgtEl>
                                        <p:attrNameLst>
                                          <p:attrName>style.visibility</p:attrName>
                                        </p:attrNameLst>
                                      </p:cBhvr>
                                      <p:to>
                                        <p:strVal val="visible"/>
                                      </p:to>
                                    </p:set>
                                    <p:animEffect transition="in" filter="wipe(left)">
                                      <p:cBhvr>
                                        <p:cTn id="20" dur="500"/>
                                        <p:tgtEl>
                                          <p:spTgt spid="10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animEffect transition="in" filter="fade">
                                      <p:cBhvr>
                                        <p:cTn id="27" dur="500"/>
                                        <p:tgtEl>
                                          <p:spTgt spid="76"/>
                                        </p:tgtEl>
                                      </p:cBhvr>
                                    </p:animEffect>
                                  </p:childTnLst>
                                </p:cTn>
                              </p:par>
                            </p:childTnLst>
                          </p:cTn>
                        </p:par>
                        <p:par>
                          <p:cTn id="28" fill="hold">
                            <p:stCondLst>
                              <p:cond delay="500"/>
                            </p:stCondLst>
                            <p:childTnLst>
                              <p:par>
                                <p:cTn id="29" presetID="21" presetClass="entr" presetSubtype="1" fill="hold" grpId="0" nodeType="after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wheel(1)">
                                      <p:cBhvr>
                                        <p:cTn id="31" dur="2000"/>
                                        <p:tgtEl>
                                          <p:spTgt spid="9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wheel(1)">
                                      <p:cBhvr>
                                        <p:cTn id="34" dur="2000"/>
                                        <p:tgtEl>
                                          <p:spTgt spid="9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wheel(1)">
                                      <p:cBhvr>
                                        <p:cTn id="37" dur="2000"/>
                                        <p:tgtEl>
                                          <p:spTgt spid="95"/>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wheel(1)">
                                      <p:cBhvr>
                                        <p:cTn id="40" dur="2000"/>
                                        <p:tgtEl>
                                          <p:spTgt spid="99"/>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100"/>
                                        </p:tgtEl>
                                        <p:attrNameLst>
                                          <p:attrName>style.visibility</p:attrName>
                                        </p:attrNameLst>
                                      </p:cBhvr>
                                      <p:to>
                                        <p:strVal val="visible"/>
                                      </p:to>
                                    </p:set>
                                    <p:animEffect transition="in" filter="fade">
                                      <p:cBhvr>
                                        <p:cTn id="44" dur="500"/>
                                        <p:tgtEl>
                                          <p:spTgt spid="100"/>
                                        </p:tgtEl>
                                      </p:cBhvr>
                                    </p:animEffect>
                                  </p:childTnLst>
                                </p:cTn>
                              </p:par>
                              <p:par>
                                <p:cTn id="45" presetID="10" presetClass="entr" presetSubtype="0" fill="hold" nodeType="with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wipe(left)">
                                      <p:cBhvr>
                                        <p:cTn id="51" dur="500"/>
                                        <p:tgtEl>
                                          <p:spTgt spid="11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fill="hold"/>
                                        <p:tgtEl>
                                          <p:spTgt spid="50"/>
                                        </p:tgtEl>
                                        <p:attrNameLst>
                                          <p:attrName>ppt_x</p:attrName>
                                        </p:attrNameLst>
                                      </p:cBhvr>
                                      <p:tavLst>
                                        <p:tav tm="0">
                                          <p:val>
                                            <p:strVal val="#ppt_x"/>
                                          </p:val>
                                        </p:tav>
                                        <p:tav tm="100000">
                                          <p:val>
                                            <p:strVal val="#ppt_x"/>
                                          </p:val>
                                        </p:tav>
                                      </p:tavLst>
                                    </p:anim>
                                    <p:anim calcmode="lin" valueType="num">
                                      <p:cBhvr additive="base">
                                        <p:cTn id="57" dur="500" fill="hold"/>
                                        <p:tgtEl>
                                          <p:spTgt spid="50"/>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Effect transition="in" filter="fade">
                                      <p:cBhvr>
                                        <p:cTn id="68" dur="500"/>
                                        <p:tgtEl>
                                          <p:spTgt spid="11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11"/>
                                        </p:tgtEl>
                                        <p:attrNameLst>
                                          <p:attrName>style.visibility</p:attrName>
                                        </p:attrNameLst>
                                      </p:cBhvr>
                                      <p:to>
                                        <p:strVal val="visible"/>
                                      </p:to>
                                    </p:set>
                                    <p:animEffect transition="in" filter="fade">
                                      <p:cBhvr>
                                        <p:cTn id="73" dur="500"/>
                                        <p:tgtEl>
                                          <p:spTgt spid="111"/>
                                        </p:tgtEl>
                                      </p:cBhvr>
                                    </p:animEffect>
                                    <p:anim calcmode="lin" valueType="num">
                                      <p:cBhvr>
                                        <p:cTn id="74" dur="500" fill="hold"/>
                                        <p:tgtEl>
                                          <p:spTgt spid="111"/>
                                        </p:tgtEl>
                                        <p:attrNameLst>
                                          <p:attrName>ppt_x</p:attrName>
                                        </p:attrNameLst>
                                      </p:cBhvr>
                                      <p:tavLst>
                                        <p:tav tm="0">
                                          <p:val>
                                            <p:strVal val="#ppt_x"/>
                                          </p:val>
                                        </p:tav>
                                        <p:tav tm="100000">
                                          <p:val>
                                            <p:strVal val="#ppt_x"/>
                                          </p:val>
                                        </p:tav>
                                      </p:tavLst>
                                    </p:anim>
                                    <p:anim calcmode="lin" valueType="num">
                                      <p:cBhvr>
                                        <p:cTn id="75" dur="5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fade">
                                      <p:cBhvr>
                                        <p:cTn id="80" dur="500"/>
                                        <p:tgtEl>
                                          <p:spTgt spid="11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16"/>
                                        </p:tgtEl>
                                        <p:attrNameLst>
                                          <p:attrName>style.visibility</p:attrName>
                                        </p:attrNameLst>
                                      </p:cBhvr>
                                      <p:to>
                                        <p:strVal val="visible"/>
                                      </p:to>
                                    </p:set>
                                    <p:animEffect transition="in" filter="wipe(left)">
                                      <p:cBhvr>
                                        <p:cTn id="8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6" grpId="0"/>
      <p:bldP spid="57" grpId="0"/>
      <p:bldP spid="95" grpId="0" animBg="1"/>
      <p:bldP spid="98" grpId="0" animBg="1"/>
      <p:bldP spid="99" grpId="0" animBg="1"/>
      <p:bldP spid="94" grpId="0" animBg="1"/>
      <p:bldP spid="108" grpId="0" animBg="1"/>
      <p:bldP spid="110" grpId="0" animBg="1"/>
      <p:bldP spid="117" grpId="0" animBg="1"/>
      <p:bldP spid="1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https://d01.fogis.se/svenskfotboll.se/ImageVault/Images/id_161903/width_786/conversionFormatType_WebSafe/scope_0/ImageVaultHandler.aspx171219115556-uq"/>
          <p:cNvPicPr/>
          <p:nvPr/>
        </p:nvPicPr>
        <p:blipFill rotWithShape="1">
          <a:blip r:embed="rId2">
            <a:extLst>
              <a:ext uri="{28A0092B-C50C-407E-A947-70E740481C1C}">
                <a14:useLocalDpi xmlns:a14="http://schemas.microsoft.com/office/drawing/2010/main" val="0"/>
              </a:ext>
            </a:extLst>
          </a:blip>
          <a:srcRect t="5132"/>
          <a:stretch/>
        </p:blipFill>
        <p:spPr bwMode="auto">
          <a:xfrm>
            <a:off x="1772530" y="225083"/>
            <a:ext cx="8412479" cy="64430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72643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59CBB1E3-45D2-4F33-9D34-181439E8FC40}"/>
              </a:ext>
            </a:extLst>
          </p:cNvPr>
          <p:cNvGrpSpPr/>
          <p:nvPr/>
        </p:nvGrpSpPr>
        <p:grpSpPr>
          <a:xfrm>
            <a:off x="1241829" y="2493211"/>
            <a:ext cx="9611931" cy="5950242"/>
            <a:chOff x="2316000" y="1602768"/>
            <a:chExt cx="7560000" cy="4680000"/>
          </a:xfrm>
          <a:scene3d>
            <a:camera prst="perspectiveRelaxedModerately">
              <a:rot lat="17400000" lon="0" rev="0"/>
            </a:camera>
            <a:lightRig rig="threePt" dir="t"/>
          </a:scene3d>
        </p:grpSpPr>
        <p:sp>
          <p:nvSpPr>
            <p:cNvPr id="12" name="Rektangel 11">
              <a:extLst>
                <a:ext uri="{FF2B5EF4-FFF2-40B4-BE49-F238E27FC236}">
                  <a16:creationId xmlns:a16="http://schemas.microsoft.com/office/drawing/2014/main" id="{49A2A99B-9FC9-410E-8895-5DE2135C5960}"/>
                </a:ext>
              </a:extLst>
            </p:cNvPr>
            <p:cNvSpPr/>
            <p:nvPr/>
          </p:nvSpPr>
          <p:spPr>
            <a:xfrm>
              <a:off x="2316001" y="1602768"/>
              <a:ext cx="7559999" cy="4680000"/>
            </a:xfrm>
            <a:prstGeom prst="rect">
              <a:avLst/>
            </a:prstGeom>
            <a:solidFill>
              <a:srgbClr val="00B050">
                <a:alpha val="14000"/>
              </a:srgbClr>
            </a:solid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Ellips 12">
              <a:extLst>
                <a:ext uri="{FF2B5EF4-FFF2-40B4-BE49-F238E27FC236}">
                  <a16:creationId xmlns:a16="http://schemas.microsoft.com/office/drawing/2014/main" id="{71DF14C7-EAD0-44F6-BB48-AA3623644F9F}"/>
                </a:ext>
              </a:extLst>
            </p:cNvPr>
            <p:cNvSpPr/>
            <p:nvPr/>
          </p:nvSpPr>
          <p:spPr>
            <a:xfrm>
              <a:off x="5325439" y="3172206"/>
              <a:ext cx="1541123" cy="1541123"/>
            </a:xfrm>
            <a:prstGeom prst="ellipse">
              <a:avLst/>
            </a:prstGeom>
            <a:no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4" name="Rak koppling 13">
              <a:extLst>
                <a:ext uri="{FF2B5EF4-FFF2-40B4-BE49-F238E27FC236}">
                  <a16:creationId xmlns:a16="http://schemas.microsoft.com/office/drawing/2014/main" id="{7B9D27FD-0FFE-4F12-8F33-3C3138F40FC8}"/>
                </a:ext>
              </a:extLst>
            </p:cNvPr>
            <p:cNvCxnSpPr>
              <a:stCxn id="12" idx="0"/>
            </p:cNvCxnSpPr>
            <p:nvPr/>
          </p:nvCxnSpPr>
          <p:spPr>
            <a:xfrm>
              <a:off x="6096000" y="1602768"/>
              <a:ext cx="0" cy="4680000"/>
            </a:xfrm>
            <a:prstGeom prst="line">
              <a:avLst/>
            </a:prstGeom>
            <a:ln w="28575">
              <a:solidFill>
                <a:schemeClr val="bg1">
                  <a:alpha val="5000"/>
                </a:schemeClr>
              </a:solidFill>
            </a:ln>
          </p:spPr>
          <p:style>
            <a:lnRef idx="1">
              <a:schemeClr val="accent1"/>
            </a:lnRef>
            <a:fillRef idx="0">
              <a:schemeClr val="accent1"/>
            </a:fillRef>
            <a:effectRef idx="0">
              <a:schemeClr val="accent1"/>
            </a:effectRef>
            <a:fontRef idx="minor">
              <a:schemeClr val="tx1"/>
            </a:fontRef>
          </p:style>
        </p:cxnSp>
        <p:grpSp>
          <p:nvGrpSpPr>
            <p:cNvPr id="15" name="Grupp 14">
              <a:extLst>
                <a:ext uri="{FF2B5EF4-FFF2-40B4-BE49-F238E27FC236}">
                  <a16:creationId xmlns:a16="http://schemas.microsoft.com/office/drawing/2014/main" id="{963F9CB9-623B-4660-BB70-E0F88CCA2CE5}"/>
                </a:ext>
              </a:extLst>
            </p:cNvPr>
            <p:cNvGrpSpPr/>
            <p:nvPr/>
          </p:nvGrpSpPr>
          <p:grpSpPr>
            <a:xfrm flipH="1">
              <a:off x="8710649" y="2537717"/>
              <a:ext cx="1152001" cy="2880000"/>
              <a:chOff x="7043904" y="2753474"/>
              <a:chExt cx="1152001" cy="2880000"/>
            </a:xfrm>
            <a:noFill/>
          </p:grpSpPr>
          <p:sp>
            <p:nvSpPr>
              <p:cNvPr id="21" name="Rektangel 20">
                <a:extLst>
                  <a:ext uri="{FF2B5EF4-FFF2-40B4-BE49-F238E27FC236}">
                    <a16:creationId xmlns:a16="http://schemas.microsoft.com/office/drawing/2014/main" id="{C41BE2C9-3CE3-4BDE-BA82-5EA531758769}"/>
                  </a:ext>
                </a:extLst>
              </p:cNvPr>
              <p:cNvSpPr/>
              <p:nvPr/>
            </p:nvSpPr>
            <p:spPr>
              <a:xfrm flipH="1">
                <a:off x="7043905" y="2753474"/>
                <a:ext cx="1152000" cy="2880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ktangel 21">
                <a:extLst>
                  <a:ext uri="{FF2B5EF4-FFF2-40B4-BE49-F238E27FC236}">
                    <a16:creationId xmlns:a16="http://schemas.microsoft.com/office/drawing/2014/main" id="{82D3B2D4-E823-4493-871F-85C6F9DB338C}"/>
                  </a:ext>
                </a:extLst>
              </p:cNvPr>
              <p:cNvSpPr/>
              <p:nvPr/>
            </p:nvSpPr>
            <p:spPr>
              <a:xfrm flipH="1">
                <a:off x="7043904" y="3510524"/>
                <a:ext cx="396000" cy="1296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6" name="Grupp 15">
              <a:extLst>
                <a:ext uri="{FF2B5EF4-FFF2-40B4-BE49-F238E27FC236}">
                  <a16:creationId xmlns:a16="http://schemas.microsoft.com/office/drawing/2014/main" id="{DD13938B-C15E-43EA-98A8-E937F1E17F1F}"/>
                </a:ext>
              </a:extLst>
            </p:cNvPr>
            <p:cNvGrpSpPr/>
            <p:nvPr/>
          </p:nvGrpSpPr>
          <p:grpSpPr>
            <a:xfrm>
              <a:off x="2316000" y="2537717"/>
              <a:ext cx="1152001" cy="2880000"/>
              <a:chOff x="616448" y="2753474"/>
              <a:chExt cx="1152001" cy="2880000"/>
            </a:xfrm>
            <a:noFill/>
          </p:grpSpPr>
          <p:sp>
            <p:nvSpPr>
              <p:cNvPr id="19" name="Rektangel 18">
                <a:extLst>
                  <a:ext uri="{FF2B5EF4-FFF2-40B4-BE49-F238E27FC236}">
                    <a16:creationId xmlns:a16="http://schemas.microsoft.com/office/drawing/2014/main" id="{ADCAED57-67B1-49B6-8572-4776ADEC2A34}"/>
                  </a:ext>
                </a:extLst>
              </p:cNvPr>
              <p:cNvSpPr/>
              <p:nvPr/>
            </p:nvSpPr>
            <p:spPr>
              <a:xfrm>
                <a:off x="616449" y="2753474"/>
                <a:ext cx="1152000" cy="2880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ktangel 19">
                <a:extLst>
                  <a:ext uri="{FF2B5EF4-FFF2-40B4-BE49-F238E27FC236}">
                    <a16:creationId xmlns:a16="http://schemas.microsoft.com/office/drawing/2014/main" id="{1D4146C5-CD1E-4052-8B89-FD60DA7F5D00}"/>
                  </a:ext>
                </a:extLst>
              </p:cNvPr>
              <p:cNvSpPr/>
              <p:nvPr/>
            </p:nvSpPr>
            <p:spPr>
              <a:xfrm>
                <a:off x="616448" y="3510524"/>
                <a:ext cx="396000" cy="1296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7" name="Frihandsfigur: Form 16">
              <a:extLst>
                <a:ext uri="{FF2B5EF4-FFF2-40B4-BE49-F238E27FC236}">
                  <a16:creationId xmlns:a16="http://schemas.microsoft.com/office/drawing/2014/main" id="{5A24A19A-1B33-4FB2-B82B-4BB42699FD1F}"/>
                </a:ext>
              </a:extLst>
            </p:cNvPr>
            <p:cNvSpPr/>
            <p:nvPr/>
          </p:nvSpPr>
          <p:spPr>
            <a:xfrm>
              <a:off x="3468001" y="3269844"/>
              <a:ext cx="416743" cy="1354241"/>
            </a:xfrm>
            <a:custGeom>
              <a:avLst/>
              <a:gdLst>
                <a:gd name="connsiteX0" fmla="*/ 0 w 399327"/>
                <a:gd name="connsiteY0" fmla="*/ 0 h 1354238"/>
                <a:gd name="connsiteX1" fmla="*/ 0 w 399327"/>
                <a:gd name="connsiteY1" fmla="*/ 1354238 h 1354238"/>
                <a:gd name="connsiteX2" fmla="*/ 399327 w 399327"/>
                <a:gd name="connsiteY2" fmla="*/ 593203 h 1354238"/>
                <a:gd name="connsiteX3" fmla="*/ 0 w 399327"/>
                <a:gd name="connsiteY3" fmla="*/ 0 h 1354238"/>
                <a:gd name="connsiteX0" fmla="*/ 0 w 399327"/>
                <a:gd name="connsiteY0" fmla="*/ 20493 h 1385112"/>
                <a:gd name="connsiteX1" fmla="*/ 0 w 399327"/>
                <a:gd name="connsiteY1" fmla="*/ 1374731 h 1385112"/>
                <a:gd name="connsiteX2" fmla="*/ 399327 w 399327"/>
                <a:gd name="connsiteY2" fmla="*/ 613696 h 1385112"/>
                <a:gd name="connsiteX3" fmla="*/ 0 w 399327"/>
                <a:gd name="connsiteY3" fmla="*/ 20493 h 1385112"/>
                <a:gd name="connsiteX0" fmla="*/ 0 w 410440"/>
                <a:gd name="connsiteY0" fmla="*/ 20279 h 1386778"/>
                <a:gd name="connsiteX1" fmla="*/ 0 w 410440"/>
                <a:gd name="connsiteY1" fmla="*/ 1374517 h 1386778"/>
                <a:gd name="connsiteX2" fmla="*/ 399327 w 410440"/>
                <a:gd name="connsiteY2" fmla="*/ 613482 h 1386778"/>
                <a:gd name="connsiteX3" fmla="*/ 0 w 410440"/>
                <a:gd name="connsiteY3" fmla="*/ 20279 h 1386778"/>
                <a:gd name="connsiteX0" fmla="*/ 0 w 399707"/>
                <a:gd name="connsiteY0" fmla="*/ 22538 h 1389235"/>
                <a:gd name="connsiteX1" fmla="*/ 0 w 399707"/>
                <a:gd name="connsiteY1" fmla="*/ 1376776 h 1389235"/>
                <a:gd name="connsiteX2" fmla="*/ 399327 w 399707"/>
                <a:gd name="connsiteY2" fmla="*/ 615741 h 1389235"/>
                <a:gd name="connsiteX3" fmla="*/ 0 w 399707"/>
                <a:gd name="connsiteY3" fmla="*/ 22538 h 1389235"/>
                <a:gd name="connsiteX0" fmla="*/ 0 w 417051"/>
                <a:gd name="connsiteY0" fmla="*/ 19913 h 1388312"/>
                <a:gd name="connsiteX1" fmla="*/ 0 w 417051"/>
                <a:gd name="connsiteY1" fmla="*/ 1374151 h 1388312"/>
                <a:gd name="connsiteX2" fmla="*/ 416689 w 417051"/>
                <a:gd name="connsiteY2" fmla="*/ 685458 h 1388312"/>
                <a:gd name="connsiteX3" fmla="*/ 0 w 417051"/>
                <a:gd name="connsiteY3" fmla="*/ 19913 h 1388312"/>
                <a:gd name="connsiteX0" fmla="*/ 0 w 416999"/>
                <a:gd name="connsiteY0" fmla="*/ 19913 h 1374151"/>
                <a:gd name="connsiteX1" fmla="*/ 0 w 416999"/>
                <a:gd name="connsiteY1" fmla="*/ 1374151 h 1374151"/>
                <a:gd name="connsiteX2" fmla="*/ 416689 w 416999"/>
                <a:gd name="connsiteY2" fmla="*/ 685458 h 1374151"/>
                <a:gd name="connsiteX3" fmla="*/ 0 w 416999"/>
                <a:gd name="connsiteY3" fmla="*/ 19913 h 1374151"/>
                <a:gd name="connsiteX0" fmla="*/ 0 w 416999"/>
                <a:gd name="connsiteY0" fmla="*/ 0 h 1354238"/>
                <a:gd name="connsiteX1" fmla="*/ 0 w 416999"/>
                <a:gd name="connsiteY1" fmla="*/ 1354238 h 1354238"/>
                <a:gd name="connsiteX2" fmla="*/ 416689 w 416999"/>
                <a:gd name="connsiteY2" fmla="*/ 665545 h 1354238"/>
                <a:gd name="connsiteX3" fmla="*/ 0 w 416999"/>
                <a:gd name="connsiteY3" fmla="*/ 0 h 1354238"/>
                <a:gd name="connsiteX0" fmla="*/ 0 w 417362"/>
                <a:gd name="connsiteY0" fmla="*/ 0 h 1354238"/>
                <a:gd name="connsiteX1" fmla="*/ 0 w 417362"/>
                <a:gd name="connsiteY1" fmla="*/ 1354238 h 1354238"/>
                <a:gd name="connsiteX2" fmla="*/ 416689 w 417362"/>
                <a:gd name="connsiteY2" fmla="*/ 665545 h 1354238"/>
                <a:gd name="connsiteX3" fmla="*/ 0 w 417362"/>
                <a:gd name="connsiteY3" fmla="*/ 0 h 1354238"/>
                <a:gd name="connsiteX0" fmla="*/ 0 w 416743"/>
                <a:gd name="connsiteY0" fmla="*/ 0 h 1354238"/>
                <a:gd name="connsiteX1" fmla="*/ 0 w 416743"/>
                <a:gd name="connsiteY1" fmla="*/ 1354238 h 1354238"/>
                <a:gd name="connsiteX2" fmla="*/ 416689 w 416743"/>
                <a:gd name="connsiteY2" fmla="*/ 665545 h 1354238"/>
                <a:gd name="connsiteX3" fmla="*/ 0 w 416743"/>
                <a:gd name="connsiteY3" fmla="*/ 0 h 1354238"/>
                <a:gd name="connsiteX0" fmla="*/ 0 w 416743"/>
                <a:gd name="connsiteY0" fmla="*/ 3 h 1354241"/>
                <a:gd name="connsiteX1" fmla="*/ 0 w 416743"/>
                <a:gd name="connsiteY1" fmla="*/ 1354241 h 1354241"/>
                <a:gd name="connsiteX2" fmla="*/ 416689 w 416743"/>
                <a:gd name="connsiteY2" fmla="*/ 665548 h 1354241"/>
                <a:gd name="connsiteX3" fmla="*/ 0 w 416743"/>
                <a:gd name="connsiteY3" fmla="*/ 3 h 1354241"/>
              </a:gdLst>
              <a:ahLst/>
              <a:cxnLst>
                <a:cxn ang="0">
                  <a:pos x="connsiteX0" y="connsiteY0"/>
                </a:cxn>
                <a:cxn ang="0">
                  <a:pos x="connsiteX1" y="connsiteY1"/>
                </a:cxn>
                <a:cxn ang="0">
                  <a:pos x="connsiteX2" y="connsiteY2"/>
                </a:cxn>
                <a:cxn ang="0">
                  <a:pos x="connsiteX3" y="connsiteY3"/>
                </a:cxn>
              </a:cxnLst>
              <a:rect l="l" t="t" r="r" b="b"/>
              <a:pathLst>
                <a:path w="416743" h="1354241">
                  <a:moveTo>
                    <a:pt x="0" y="3"/>
                  </a:moveTo>
                  <a:lnTo>
                    <a:pt x="0" y="1354241"/>
                  </a:lnTo>
                  <a:cubicBezTo>
                    <a:pt x="2894" y="1351829"/>
                    <a:pt x="422259" y="1143991"/>
                    <a:pt x="416689" y="665548"/>
                  </a:cubicBezTo>
                  <a:cubicBezTo>
                    <a:pt x="410963" y="173687"/>
                    <a:pt x="511" y="-870"/>
                    <a:pt x="0" y="3"/>
                  </a:cubicBezTo>
                  <a:close/>
                </a:path>
              </a:pathLst>
            </a:custGeom>
            <a:no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ihandsfigur: Form 17">
              <a:extLst>
                <a:ext uri="{FF2B5EF4-FFF2-40B4-BE49-F238E27FC236}">
                  <a16:creationId xmlns:a16="http://schemas.microsoft.com/office/drawing/2014/main" id="{91FEF87B-D03F-43A6-A5D7-84B8058739BF}"/>
                </a:ext>
              </a:extLst>
            </p:cNvPr>
            <p:cNvSpPr/>
            <p:nvPr/>
          </p:nvSpPr>
          <p:spPr>
            <a:xfrm flipH="1">
              <a:off x="8280556" y="3269844"/>
              <a:ext cx="416743" cy="1354241"/>
            </a:xfrm>
            <a:custGeom>
              <a:avLst/>
              <a:gdLst>
                <a:gd name="connsiteX0" fmla="*/ 0 w 399327"/>
                <a:gd name="connsiteY0" fmla="*/ 0 h 1354238"/>
                <a:gd name="connsiteX1" fmla="*/ 0 w 399327"/>
                <a:gd name="connsiteY1" fmla="*/ 1354238 h 1354238"/>
                <a:gd name="connsiteX2" fmla="*/ 399327 w 399327"/>
                <a:gd name="connsiteY2" fmla="*/ 593203 h 1354238"/>
                <a:gd name="connsiteX3" fmla="*/ 0 w 399327"/>
                <a:gd name="connsiteY3" fmla="*/ 0 h 1354238"/>
                <a:gd name="connsiteX0" fmla="*/ 0 w 399327"/>
                <a:gd name="connsiteY0" fmla="*/ 20493 h 1385112"/>
                <a:gd name="connsiteX1" fmla="*/ 0 w 399327"/>
                <a:gd name="connsiteY1" fmla="*/ 1374731 h 1385112"/>
                <a:gd name="connsiteX2" fmla="*/ 399327 w 399327"/>
                <a:gd name="connsiteY2" fmla="*/ 613696 h 1385112"/>
                <a:gd name="connsiteX3" fmla="*/ 0 w 399327"/>
                <a:gd name="connsiteY3" fmla="*/ 20493 h 1385112"/>
                <a:gd name="connsiteX0" fmla="*/ 0 w 410440"/>
                <a:gd name="connsiteY0" fmla="*/ 20279 h 1386778"/>
                <a:gd name="connsiteX1" fmla="*/ 0 w 410440"/>
                <a:gd name="connsiteY1" fmla="*/ 1374517 h 1386778"/>
                <a:gd name="connsiteX2" fmla="*/ 399327 w 410440"/>
                <a:gd name="connsiteY2" fmla="*/ 613482 h 1386778"/>
                <a:gd name="connsiteX3" fmla="*/ 0 w 410440"/>
                <a:gd name="connsiteY3" fmla="*/ 20279 h 1386778"/>
                <a:gd name="connsiteX0" fmla="*/ 0 w 399707"/>
                <a:gd name="connsiteY0" fmla="*/ 22538 h 1389235"/>
                <a:gd name="connsiteX1" fmla="*/ 0 w 399707"/>
                <a:gd name="connsiteY1" fmla="*/ 1376776 h 1389235"/>
                <a:gd name="connsiteX2" fmla="*/ 399327 w 399707"/>
                <a:gd name="connsiteY2" fmla="*/ 615741 h 1389235"/>
                <a:gd name="connsiteX3" fmla="*/ 0 w 399707"/>
                <a:gd name="connsiteY3" fmla="*/ 22538 h 1389235"/>
                <a:gd name="connsiteX0" fmla="*/ 0 w 417051"/>
                <a:gd name="connsiteY0" fmla="*/ 19913 h 1388312"/>
                <a:gd name="connsiteX1" fmla="*/ 0 w 417051"/>
                <a:gd name="connsiteY1" fmla="*/ 1374151 h 1388312"/>
                <a:gd name="connsiteX2" fmla="*/ 416689 w 417051"/>
                <a:gd name="connsiteY2" fmla="*/ 685458 h 1388312"/>
                <a:gd name="connsiteX3" fmla="*/ 0 w 417051"/>
                <a:gd name="connsiteY3" fmla="*/ 19913 h 1388312"/>
                <a:gd name="connsiteX0" fmla="*/ 0 w 416999"/>
                <a:gd name="connsiteY0" fmla="*/ 19913 h 1374151"/>
                <a:gd name="connsiteX1" fmla="*/ 0 w 416999"/>
                <a:gd name="connsiteY1" fmla="*/ 1374151 h 1374151"/>
                <a:gd name="connsiteX2" fmla="*/ 416689 w 416999"/>
                <a:gd name="connsiteY2" fmla="*/ 685458 h 1374151"/>
                <a:gd name="connsiteX3" fmla="*/ 0 w 416999"/>
                <a:gd name="connsiteY3" fmla="*/ 19913 h 1374151"/>
                <a:gd name="connsiteX0" fmla="*/ 0 w 416999"/>
                <a:gd name="connsiteY0" fmla="*/ 0 h 1354238"/>
                <a:gd name="connsiteX1" fmla="*/ 0 w 416999"/>
                <a:gd name="connsiteY1" fmla="*/ 1354238 h 1354238"/>
                <a:gd name="connsiteX2" fmla="*/ 416689 w 416999"/>
                <a:gd name="connsiteY2" fmla="*/ 665545 h 1354238"/>
                <a:gd name="connsiteX3" fmla="*/ 0 w 416999"/>
                <a:gd name="connsiteY3" fmla="*/ 0 h 1354238"/>
                <a:gd name="connsiteX0" fmla="*/ 0 w 417362"/>
                <a:gd name="connsiteY0" fmla="*/ 0 h 1354238"/>
                <a:gd name="connsiteX1" fmla="*/ 0 w 417362"/>
                <a:gd name="connsiteY1" fmla="*/ 1354238 h 1354238"/>
                <a:gd name="connsiteX2" fmla="*/ 416689 w 417362"/>
                <a:gd name="connsiteY2" fmla="*/ 665545 h 1354238"/>
                <a:gd name="connsiteX3" fmla="*/ 0 w 417362"/>
                <a:gd name="connsiteY3" fmla="*/ 0 h 1354238"/>
                <a:gd name="connsiteX0" fmla="*/ 0 w 416743"/>
                <a:gd name="connsiteY0" fmla="*/ 0 h 1354238"/>
                <a:gd name="connsiteX1" fmla="*/ 0 w 416743"/>
                <a:gd name="connsiteY1" fmla="*/ 1354238 h 1354238"/>
                <a:gd name="connsiteX2" fmla="*/ 416689 w 416743"/>
                <a:gd name="connsiteY2" fmla="*/ 665545 h 1354238"/>
                <a:gd name="connsiteX3" fmla="*/ 0 w 416743"/>
                <a:gd name="connsiteY3" fmla="*/ 0 h 1354238"/>
                <a:gd name="connsiteX0" fmla="*/ 0 w 416743"/>
                <a:gd name="connsiteY0" fmla="*/ 3 h 1354241"/>
                <a:gd name="connsiteX1" fmla="*/ 0 w 416743"/>
                <a:gd name="connsiteY1" fmla="*/ 1354241 h 1354241"/>
                <a:gd name="connsiteX2" fmla="*/ 416689 w 416743"/>
                <a:gd name="connsiteY2" fmla="*/ 665548 h 1354241"/>
                <a:gd name="connsiteX3" fmla="*/ 0 w 416743"/>
                <a:gd name="connsiteY3" fmla="*/ 3 h 1354241"/>
              </a:gdLst>
              <a:ahLst/>
              <a:cxnLst>
                <a:cxn ang="0">
                  <a:pos x="connsiteX0" y="connsiteY0"/>
                </a:cxn>
                <a:cxn ang="0">
                  <a:pos x="connsiteX1" y="connsiteY1"/>
                </a:cxn>
                <a:cxn ang="0">
                  <a:pos x="connsiteX2" y="connsiteY2"/>
                </a:cxn>
                <a:cxn ang="0">
                  <a:pos x="connsiteX3" y="connsiteY3"/>
                </a:cxn>
              </a:cxnLst>
              <a:rect l="l" t="t" r="r" b="b"/>
              <a:pathLst>
                <a:path w="416743" h="1354241">
                  <a:moveTo>
                    <a:pt x="0" y="3"/>
                  </a:moveTo>
                  <a:lnTo>
                    <a:pt x="0" y="1354241"/>
                  </a:lnTo>
                  <a:cubicBezTo>
                    <a:pt x="2894" y="1351829"/>
                    <a:pt x="422259" y="1143991"/>
                    <a:pt x="416689" y="665548"/>
                  </a:cubicBezTo>
                  <a:cubicBezTo>
                    <a:pt x="410963" y="173687"/>
                    <a:pt x="511" y="-870"/>
                    <a:pt x="0" y="3"/>
                  </a:cubicBezTo>
                  <a:close/>
                </a:path>
              </a:pathLst>
            </a:custGeom>
            <a:no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9" name="Platshållare för text 2">
            <a:extLst>
              <a:ext uri="{FF2B5EF4-FFF2-40B4-BE49-F238E27FC236}">
                <a16:creationId xmlns:a16="http://schemas.microsoft.com/office/drawing/2014/main" id="{6AC551A1-52FC-41A3-83AD-41AAE98FC349}"/>
              </a:ext>
            </a:extLst>
          </p:cNvPr>
          <p:cNvSpPr txBox="1">
            <a:spLocks/>
          </p:cNvSpPr>
          <p:nvPr/>
        </p:nvSpPr>
        <p:spPr>
          <a:xfrm>
            <a:off x="1085996" y="733678"/>
            <a:ext cx="10980970" cy="4725512"/>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ubrik 1">
            <a:extLst>
              <a:ext uri="{FF2B5EF4-FFF2-40B4-BE49-F238E27FC236}">
                <a16:creationId xmlns:a16="http://schemas.microsoft.com/office/drawing/2014/main" id="{1F700AA6-F8F9-4CA5-8098-C31750D0963D}"/>
              </a:ext>
            </a:extLst>
          </p:cNvPr>
          <p:cNvSpPr txBox="1">
            <a:spLocks/>
          </p:cNvSpPr>
          <p:nvPr/>
        </p:nvSpPr>
        <p:spPr>
          <a:xfrm>
            <a:off x="522000" y="720000"/>
            <a:ext cx="10242000" cy="77025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3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dirty="0">
                <a:ln>
                  <a:noFill/>
                </a:ln>
                <a:solidFill>
                  <a:prstClr val="white"/>
                </a:solidFill>
                <a:effectLst/>
                <a:uLnTx/>
                <a:uFillTx/>
                <a:latin typeface="Calibri"/>
                <a:ea typeface="+mj-ea"/>
                <a:cs typeface="+mj-cs"/>
              </a:rPr>
              <a:t>Spelregler 5 mot 5</a:t>
            </a:r>
          </a:p>
        </p:txBody>
      </p:sp>
      <p:graphicFrame>
        <p:nvGraphicFramePr>
          <p:cNvPr id="5" name="Tabell 4">
            <a:extLst>
              <a:ext uri="{FF2B5EF4-FFF2-40B4-BE49-F238E27FC236}">
                <a16:creationId xmlns:a16="http://schemas.microsoft.com/office/drawing/2014/main" id="{8349E57A-D7D6-4A73-853A-60223B69E1DB}"/>
              </a:ext>
            </a:extLst>
          </p:cNvPr>
          <p:cNvGraphicFramePr>
            <a:graphicFrameLocks noGrp="1"/>
          </p:cNvGraphicFramePr>
          <p:nvPr>
            <p:extLst/>
          </p:nvPr>
        </p:nvGraphicFramePr>
        <p:xfrm>
          <a:off x="7157478" y="2160000"/>
          <a:ext cx="4070454" cy="3806880"/>
        </p:xfrm>
        <a:graphic>
          <a:graphicData uri="http://schemas.openxmlformats.org/drawingml/2006/table">
            <a:tbl>
              <a:tblPr firstRow="1" bandRow="1">
                <a:tableStyleId>{8FD4443E-F989-4FC4-A0C8-D5A2AF1F390B}</a:tableStyleId>
              </a:tblPr>
              <a:tblGrid>
                <a:gridCol w="4070454">
                  <a:extLst>
                    <a:ext uri="{9D8B030D-6E8A-4147-A177-3AD203B41FA5}">
                      <a16:colId xmlns:a16="http://schemas.microsoft.com/office/drawing/2014/main" val="4206471272"/>
                    </a:ext>
                  </a:extLst>
                </a:gridCol>
              </a:tblGrid>
              <a:tr h="200221">
                <a:tc>
                  <a:txBody>
                    <a:bodyPr/>
                    <a:lstStyle/>
                    <a:p>
                      <a:r>
                        <a:rPr lang="sv-SE" sz="1600" dirty="0"/>
                        <a:t>Förklaring</a:t>
                      </a:r>
                      <a:endParaRPr lang="sv-SE" sz="1600"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846589182"/>
                  </a:ext>
                </a:extLst>
              </a:tr>
              <a:tr h="269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mn-lt"/>
                          <a:ea typeface="+mn-ea"/>
                          <a:cs typeface="+mn-cs"/>
                        </a:rPr>
                        <a:t>Beroende på vad som har skett kan det vara bra att spelaren får lugna ner sig innan denne byts in igen</a:t>
                      </a:r>
                      <a:endParaRPr lang="sv-SE" sz="1400" b="0" i="0" u="none" strike="noStrike" kern="1200" baseline="0" dirty="0">
                        <a:solidFill>
                          <a:schemeClr val="bg1"/>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2670294769"/>
                  </a:ext>
                </a:extLst>
              </a:tr>
              <a:tr h="26926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541338" algn="l"/>
                        </a:tabLst>
                        <a:defRPr/>
                      </a:pPr>
                      <a:r>
                        <a:rPr kumimoji="0" lang="sv-SE" sz="1400" b="0" i="0" u="none" strike="noStrike" kern="1200" cap="none" spc="0" normalizeH="0" baseline="0" noProof="0" dirty="0">
                          <a:ln>
                            <a:noFill/>
                          </a:ln>
                          <a:solidFill>
                            <a:schemeClr val="bg1"/>
                          </a:solidFill>
                          <a:effectLst/>
                          <a:uLnTx/>
                          <a:uFillTx/>
                          <a:latin typeface="+mn-lt"/>
                          <a:ea typeface="+mn-ea"/>
                          <a:cs typeface="+mn-cs"/>
                        </a:rPr>
                        <a:t>Eftersom inte straffområde finns utdöms istället frispark vilket främjar till mer spel</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35429128"/>
                  </a:ext>
                </a:extLst>
              </a:tr>
              <a:tr h="269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mn-lt"/>
                          <a:ea typeface="+mn-ea"/>
                          <a:cs typeface="+mn-cs"/>
                        </a:rPr>
                        <a:t>Främjar till högre aktivitet och ökar möjligheterna att hålla bollen i spel i det egna laget</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68282890"/>
                  </a:ext>
                </a:extLst>
              </a:tr>
              <a:tr h="26926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n-lt"/>
                          <a:ea typeface="+mn-ea"/>
                          <a:cs typeface="+mn-cs"/>
                        </a:rPr>
                        <a:t>Se ovan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schemeClr val="bg1"/>
                        </a:solidFill>
                        <a:effectLst/>
                        <a:uLnTx/>
                        <a:uFillTx/>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6979287"/>
                  </a:ext>
                </a:extLst>
              </a:tr>
              <a:tr h="26926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n-lt"/>
                          <a:ea typeface="+mn-ea"/>
                          <a:cs typeface="+mn-cs"/>
                        </a:rPr>
                        <a:t>Se ovan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schemeClr val="bg1"/>
                        </a:solidFill>
                        <a:effectLst/>
                        <a:uLnTx/>
                        <a:uFillTx/>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07406917"/>
                  </a:ext>
                </a:extLst>
              </a:tr>
              <a:tr h="269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mn-lt"/>
                          <a:ea typeface="+mn-ea"/>
                          <a:cs typeface="+mn-cs"/>
                        </a:rPr>
                        <a:t>Se ovan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chemeClr val="bg1"/>
                        </a:solidFill>
                        <a:effectLst/>
                        <a:uLnTx/>
                        <a:uFillTx/>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14070352"/>
                  </a:ext>
                </a:extLst>
              </a:tr>
              <a:tr h="26926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n-lt"/>
                          <a:ea typeface="+mn-ea"/>
                          <a:cs typeface="+mn-cs"/>
                        </a:rPr>
                        <a:t>Ökar förutsättningarna till en jämnare match både vad gäller anfalls- och försvarsspel</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620590856"/>
                  </a:ext>
                </a:extLst>
              </a:tr>
            </a:tbl>
          </a:graphicData>
        </a:graphic>
      </p:graphicFrame>
      <p:graphicFrame>
        <p:nvGraphicFramePr>
          <p:cNvPr id="6" name="Tabell 5">
            <a:extLst>
              <a:ext uri="{FF2B5EF4-FFF2-40B4-BE49-F238E27FC236}">
                <a16:creationId xmlns:a16="http://schemas.microsoft.com/office/drawing/2014/main" id="{1F6B4F17-6881-4876-9B8C-0EB93E7F72CB}"/>
              </a:ext>
            </a:extLst>
          </p:cNvPr>
          <p:cNvGraphicFramePr>
            <a:graphicFrameLocks noGrp="1"/>
          </p:cNvGraphicFramePr>
          <p:nvPr>
            <p:extLst>
              <p:ext uri="{D42A27DB-BD31-4B8C-83A1-F6EECF244321}">
                <p14:modId xmlns:p14="http://schemas.microsoft.com/office/powerpoint/2010/main" val="2291491598"/>
              </p:ext>
            </p:extLst>
          </p:nvPr>
        </p:nvGraphicFramePr>
        <p:xfrm>
          <a:off x="522000" y="2160000"/>
          <a:ext cx="6635478" cy="3806880"/>
        </p:xfrm>
        <a:graphic>
          <a:graphicData uri="http://schemas.openxmlformats.org/drawingml/2006/table">
            <a:tbl>
              <a:tblPr firstRow="1" bandRow="1">
                <a:tableStyleId>{8FD4443E-F989-4FC4-A0C8-D5A2AF1F390B}</a:tableStyleId>
              </a:tblPr>
              <a:tblGrid>
                <a:gridCol w="3656595">
                  <a:extLst>
                    <a:ext uri="{9D8B030D-6E8A-4147-A177-3AD203B41FA5}">
                      <a16:colId xmlns:a16="http://schemas.microsoft.com/office/drawing/2014/main" val="1405160501"/>
                    </a:ext>
                  </a:extLst>
                </a:gridCol>
                <a:gridCol w="2978883">
                  <a:extLst>
                    <a:ext uri="{9D8B030D-6E8A-4147-A177-3AD203B41FA5}">
                      <a16:colId xmlns:a16="http://schemas.microsoft.com/office/drawing/2014/main" val="4090167340"/>
                    </a:ext>
                  </a:extLst>
                </a:gridCol>
              </a:tblGrid>
              <a:tr h="185159">
                <a:tc>
                  <a:txBody>
                    <a:bodyPr/>
                    <a:lstStyle/>
                    <a:p>
                      <a:r>
                        <a:rPr lang="sv-SE" sz="1600" dirty="0"/>
                        <a:t>Regel</a:t>
                      </a:r>
                      <a:endParaRPr lang="sv-SE" sz="1600" dirty="0">
                        <a:solidFill>
                          <a:schemeClr val="bg1"/>
                        </a:solidFill>
                      </a:endParaRPr>
                    </a:p>
                  </a:txBody>
                  <a:tcPr marL="36000" marR="36000" marT="36000" marB="36000">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r>
                        <a:rPr lang="sv-SE" sz="1600" dirty="0"/>
                        <a:t>Rekommendation</a:t>
                      </a:r>
                      <a:endParaRPr lang="sv-SE" sz="1600"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846589182"/>
                  </a:ext>
                </a:extLst>
              </a:tr>
              <a:tr h="249008">
                <a:tc>
                  <a:txBody>
                    <a:bodyPr/>
                    <a:lstStyle/>
                    <a:p>
                      <a:r>
                        <a:rPr lang="sv-SE" sz="1400" dirty="0">
                          <a:solidFill>
                            <a:schemeClr val="bg1"/>
                          </a:solidFill>
                          <a:latin typeface="+mj-lt"/>
                        </a:rPr>
                        <a:t>Gula och röda kort tillämpas ej</a:t>
                      </a:r>
                    </a:p>
                  </a:txBody>
                  <a:tcPr marL="36000" marR="36000" marT="36000" marB="36000">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lang="sv-SE" sz="1400" b="0" i="0" u="none" strike="noStrike" kern="1200" baseline="0" dirty="0">
                          <a:solidFill>
                            <a:schemeClr val="bg1"/>
                          </a:solidFill>
                          <a:latin typeface="+mj-lt"/>
                          <a:ea typeface="+mn-ea"/>
                          <a:cs typeface="+mn-cs"/>
                        </a:rPr>
                        <a:t>Vid olämpligt uppträdande får spelaren byta med en annan spelare</a:t>
                      </a:r>
                    </a:p>
                  </a:txBody>
                  <a:tcPr marL="36000" marR="36000" marT="36000" marB="36000">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2670294769"/>
                  </a:ext>
                </a:extLst>
              </a:tr>
              <a:tr h="249008">
                <a:tc>
                  <a:txBody>
                    <a:bodyPr/>
                    <a:lstStyle/>
                    <a:p>
                      <a:r>
                        <a:rPr lang="sv-SE" sz="1400" dirty="0">
                          <a:solidFill>
                            <a:schemeClr val="bg1"/>
                          </a:solidFill>
                          <a:latin typeface="+mj-lt"/>
                        </a:rPr>
                        <a:t>Straff och straffområde tillämpas ej</a:t>
                      </a:r>
                    </a:p>
                    <a:p>
                      <a:endParaRPr lang="sv-SE" sz="1400" dirty="0">
                        <a:solidFill>
                          <a:schemeClr val="bg1"/>
                        </a:solidFill>
                        <a:latin typeface="+mj-lt"/>
                      </a:endParaRPr>
                    </a:p>
                  </a:txBody>
                  <a:tcPr marL="36000" marR="36000" marT="36000" marB="36000">
                    <a:lnR w="12700" cap="flat" cmpd="sng" algn="ctr">
                      <a:solidFill>
                        <a:schemeClr val="bg1"/>
                      </a:solidFill>
                      <a:prstDash val="solid"/>
                      <a:round/>
                      <a:headEnd type="none" w="med" len="med"/>
                      <a:tailEnd type="none" w="med" len="med"/>
                    </a:lnR>
                  </a:tcPr>
                </a:tc>
                <a:tc>
                  <a:txBody>
                    <a:bodyPr/>
                    <a:lstStyle/>
                    <a:p>
                      <a:endParaRPr lang="sv-SE" sz="1400" dirty="0">
                        <a:solidFill>
                          <a:schemeClr val="bg1"/>
                        </a:solidFill>
                        <a:latin typeface="+mj-lt"/>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35429128"/>
                  </a:ext>
                </a:extLst>
              </a:tr>
              <a:tr h="24900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dirty="0">
                          <a:solidFill>
                            <a:schemeClr val="bg1"/>
                          </a:solidFill>
                          <a:latin typeface="+mj-lt"/>
                        </a:rPr>
                        <a:t>Sidlinjespark ersätter inkast och </a:t>
                      </a:r>
                      <a:r>
                        <a:rPr lang="sv-SE" sz="1400" dirty="0" smtClean="0">
                          <a:solidFill>
                            <a:schemeClr val="bg1"/>
                          </a:solidFill>
                          <a:latin typeface="+mj-lt"/>
                        </a:rPr>
                        <a:t>hörna. </a:t>
                      </a:r>
                      <a:endParaRPr lang="sv-SE" sz="1400" dirty="0">
                        <a:solidFill>
                          <a:schemeClr val="bg1"/>
                        </a:solidFill>
                        <a:latin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schemeClr val="bg1"/>
                        </a:solidFill>
                        <a:effectLst/>
                        <a:uLnTx/>
                        <a:uFillTx/>
                        <a:latin typeface="+mj-lt"/>
                        <a:ea typeface="+mn-ea"/>
                        <a:cs typeface="+mn-cs"/>
                      </a:endParaRPr>
                    </a:p>
                  </a:txBody>
                  <a:tcPr marL="36000" marR="36000" marT="36000" marB="36000">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schemeClr val="bg1"/>
                        </a:solidFill>
                        <a:effectLst/>
                        <a:uLnTx/>
                        <a:uFillTx/>
                        <a:latin typeface="+mj-lt"/>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68282890"/>
                  </a:ext>
                </a:extLst>
              </a:tr>
              <a:tr h="24900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MV startar spel genom att rulla </a:t>
                      </a:r>
                      <a:br>
                        <a:rPr kumimoji="0" lang="sv-SE" sz="1400" b="0" i="0" u="none" strike="noStrike" kern="1200" cap="none" spc="0" normalizeH="0" baseline="0" noProof="0" dirty="0">
                          <a:ln>
                            <a:noFill/>
                          </a:ln>
                          <a:solidFill>
                            <a:schemeClr val="bg1"/>
                          </a:solidFill>
                          <a:effectLst/>
                          <a:uLnTx/>
                          <a:uFillTx/>
                          <a:latin typeface="+mj-lt"/>
                          <a:ea typeface="+mn-ea"/>
                          <a:cs typeface="+mn-cs"/>
                        </a:rPr>
                      </a:br>
                      <a:r>
                        <a:rPr kumimoji="0" lang="sv-SE" sz="1400" b="0" i="0" u="none" strike="noStrike" kern="1200" cap="none" spc="0" normalizeH="0" baseline="0" noProof="0" dirty="0">
                          <a:ln>
                            <a:noFill/>
                          </a:ln>
                          <a:solidFill>
                            <a:schemeClr val="bg1"/>
                          </a:solidFill>
                          <a:effectLst/>
                          <a:uLnTx/>
                          <a:uFillTx/>
                          <a:latin typeface="+mj-lt"/>
                          <a:ea typeface="+mn-ea"/>
                          <a:cs typeface="+mn-cs"/>
                        </a:rPr>
                        <a:t>ut bollen, gäller även inspark	</a:t>
                      </a:r>
                    </a:p>
                  </a:txBody>
                  <a:tcPr marL="36000" marR="36000" marT="36000" marB="36000">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schemeClr val="bg1"/>
                        </a:solidFill>
                        <a:effectLst/>
                        <a:uLnTx/>
                        <a:uFillTx/>
                        <a:latin typeface="+mj-lt"/>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6979287"/>
                  </a:ext>
                </a:extLst>
              </a:tr>
              <a:tr h="24900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Motståndarna backar till egen planhalva när MV har bollen	</a:t>
                      </a:r>
                    </a:p>
                  </a:txBody>
                  <a:tcPr marL="36000" marR="36000" marT="36000" marB="36000">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schemeClr val="bg1"/>
                        </a:solidFill>
                        <a:effectLst/>
                        <a:uLnTx/>
                        <a:uFillTx/>
                        <a:latin typeface="+mj-lt"/>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07406917"/>
                  </a:ext>
                </a:extLst>
              </a:tr>
              <a:tr h="249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bg1"/>
                          </a:solidFill>
                          <a:latin typeface="+mj-lt"/>
                        </a:rPr>
                        <a:t>Alla frisparkar, avsparkar och sidlinjesparkar startas genom att driva eller passa efter marken</a:t>
                      </a:r>
                    </a:p>
                  </a:txBody>
                  <a:tcPr marL="36000" marR="36000" marT="36000" marB="36000">
                    <a:lnR w="12700" cap="flat" cmpd="sng" algn="ctr">
                      <a:solidFill>
                        <a:schemeClr val="bg1"/>
                      </a:solidFill>
                      <a:prstDash val="solid"/>
                      <a:round/>
                      <a:headEnd type="none" w="med" len="med"/>
                      <a:tailEnd type="none" w="med" len="med"/>
                    </a:lnR>
                  </a:tcPr>
                </a:tc>
                <a:tc>
                  <a:txBody>
                    <a:bodyPr/>
                    <a:lstStyle/>
                    <a:p>
                      <a:endParaRPr lang="sv-SE" sz="1400" dirty="0">
                        <a:solidFill>
                          <a:schemeClr val="bg1"/>
                        </a:solidFill>
                        <a:latin typeface="+mj-lt"/>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65294781"/>
                  </a:ext>
                </a:extLst>
              </a:tr>
              <a:tr h="249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4-målsregeln</a:t>
                      </a:r>
                    </a:p>
                  </a:txBody>
                  <a:tcPr marL="36000" marR="36000" marT="36000" marB="36000">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Ta in extra spelare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chemeClr val="bg1"/>
                        </a:solidFill>
                        <a:effectLst/>
                        <a:uLnTx/>
                        <a:uFillTx/>
                        <a:latin typeface="+mj-lt"/>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944772799"/>
                  </a:ext>
                </a:extLst>
              </a:tr>
            </a:tbl>
          </a:graphicData>
        </a:graphic>
      </p:graphicFrame>
    </p:spTree>
    <p:extLst>
      <p:ext uri="{BB962C8B-B14F-4D97-AF65-F5344CB8AC3E}">
        <p14:creationId xmlns:p14="http://schemas.microsoft.com/office/powerpoint/2010/main" val="42515041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8FFF5754-3EB9-49C7-B023-83FEB5C0BAC5}"/>
              </a:ext>
            </a:extLst>
          </p:cNvPr>
          <p:cNvSpPr>
            <a:spLocks noGrp="1"/>
          </p:cNvSpPr>
          <p:nvPr>
            <p:ph type="subTitle" idx="1"/>
          </p:nvPr>
        </p:nvSpPr>
        <p:spPr>
          <a:xfrm>
            <a:off x="784226" y="471953"/>
            <a:ext cx="10470871" cy="5512922"/>
          </a:xfrm>
        </p:spPr>
        <p:txBody>
          <a:bodyPr/>
          <a:lstStyle/>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p:txBody>
      </p:sp>
      <p:sp>
        <p:nvSpPr>
          <p:cNvPr id="3" name="Rubrik 2">
            <a:extLst>
              <a:ext uri="{FF2B5EF4-FFF2-40B4-BE49-F238E27FC236}">
                <a16:creationId xmlns:a16="http://schemas.microsoft.com/office/drawing/2014/main" id="{1C2EF8D9-3338-48DB-94F7-97C0C3A1A686}"/>
              </a:ext>
            </a:extLst>
          </p:cNvPr>
          <p:cNvSpPr>
            <a:spLocks noGrp="1"/>
          </p:cNvSpPr>
          <p:nvPr>
            <p:ph type="ctrTitle"/>
          </p:nvPr>
        </p:nvSpPr>
        <p:spPr>
          <a:xfrm>
            <a:off x="784226" y="1319436"/>
            <a:ext cx="11125692" cy="1184613"/>
          </a:xfrm>
        </p:spPr>
        <p:txBody>
          <a:bodyPr/>
          <a:lstStyle/>
          <a:p>
            <a:r>
              <a:rPr lang="sv-SE" sz="7200" b="0" dirty="0" smtClean="0"/>
              <a:t>   Summering 5 </a:t>
            </a:r>
            <a:r>
              <a:rPr lang="sv-SE" sz="7200" b="0" dirty="0"/>
              <a:t>mot 5</a:t>
            </a:r>
            <a:endParaRPr lang="sv-SE" sz="7200" dirty="0"/>
          </a:p>
        </p:txBody>
      </p:sp>
      <p:sp>
        <p:nvSpPr>
          <p:cNvPr id="4" name="Rektangel 3">
            <a:extLst>
              <a:ext uri="{FF2B5EF4-FFF2-40B4-BE49-F238E27FC236}">
                <a16:creationId xmlns:a16="http://schemas.microsoft.com/office/drawing/2014/main" id="{8BBEBDB7-53D6-42F5-9D08-0AE06579533C}"/>
              </a:ext>
            </a:extLst>
          </p:cNvPr>
          <p:cNvSpPr/>
          <p:nvPr/>
        </p:nvSpPr>
        <p:spPr>
          <a:xfrm>
            <a:off x="851095" y="1505244"/>
            <a:ext cx="8292905" cy="2831544"/>
          </a:xfrm>
          <a:prstGeom prst="rect">
            <a:avLst/>
          </a:prstGeom>
        </p:spPr>
        <p:txBody>
          <a:bodyPr wrap="square">
            <a:spAutoFit/>
          </a:bodyPr>
          <a:lstStyle/>
          <a:p>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4400" b="1" dirty="0">
                <a:solidFill>
                  <a:prstClr val="white"/>
                </a:solidFill>
                <a:latin typeface="Calibri" panose="020F0502020204030204" pitchFamily="34" charset="0"/>
                <a:ea typeface="Times New Roman" panose="02020603050405020304" pitchFamily="18" charset="0"/>
                <a:cs typeface="+mj-cs"/>
              </a:rPr>
              <a:t/>
            </a:r>
            <a:br>
              <a:rPr lang="sv-SE" sz="4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400" b="1" dirty="0">
                <a:solidFill>
                  <a:prstClr val="white"/>
                </a:solidFill>
                <a:latin typeface="Calibri" panose="020F0502020204030204" pitchFamily="34" charset="0"/>
                <a:ea typeface="Times New Roman" panose="02020603050405020304" pitchFamily="18" charset="0"/>
                <a:cs typeface="+mj-cs"/>
              </a:rPr>
              <a:t/>
            </a:r>
            <a:br>
              <a:rPr lang="sv-SE" sz="2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000" b="1" dirty="0">
                <a:solidFill>
                  <a:prstClr val="white"/>
                </a:solidFill>
                <a:latin typeface="Calibri" panose="020F0502020204030204" pitchFamily="34" charset="0"/>
                <a:ea typeface="Times New Roman" panose="02020603050405020304" pitchFamily="18" charset="0"/>
                <a:cs typeface="+mj-cs"/>
              </a:rPr>
              <a:t/>
            </a:r>
            <a:br>
              <a:rPr lang="sv-SE" sz="2000" b="1" dirty="0">
                <a:solidFill>
                  <a:prstClr val="white"/>
                </a:solidFill>
                <a:latin typeface="Calibri" panose="020F0502020204030204" pitchFamily="34" charset="0"/>
                <a:ea typeface="Times New Roman" panose="02020603050405020304" pitchFamily="18" charset="0"/>
                <a:cs typeface="+mj-cs"/>
              </a:rPr>
            </a:br>
            <a:endParaRPr lang="sv-SE" dirty="0"/>
          </a:p>
        </p:txBody>
      </p:sp>
      <p:sp>
        <p:nvSpPr>
          <p:cNvPr id="5" name="textruta 4"/>
          <p:cNvSpPr txBox="1"/>
          <p:nvPr/>
        </p:nvSpPr>
        <p:spPr>
          <a:xfrm>
            <a:off x="1280160" y="3151163"/>
            <a:ext cx="6605270" cy="3539430"/>
          </a:xfrm>
          <a:prstGeom prst="rect">
            <a:avLst/>
          </a:prstGeom>
          <a:noFill/>
        </p:spPr>
        <p:txBody>
          <a:bodyPr wrap="none" rtlCol="0">
            <a:spAutoFit/>
          </a:bodyPr>
          <a:lstStyle/>
          <a:p>
            <a:r>
              <a:rPr lang="sv-SE" sz="2800" dirty="0" smtClean="0">
                <a:solidFill>
                  <a:schemeClr val="bg1"/>
                </a:solidFill>
              </a:rPr>
              <a:t>Mindre plan – Lägre mål - Sarg tillåten</a:t>
            </a:r>
          </a:p>
          <a:p>
            <a:r>
              <a:rPr lang="sv-SE" sz="2800" dirty="0" err="1" smtClean="0">
                <a:solidFill>
                  <a:schemeClr val="bg1"/>
                </a:solidFill>
              </a:rPr>
              <a:t>Retreatline</a:t>
            </a:r>
            <a:r>
              <a:rPr lang="sv-SE" sz="2800" dirty="0" smtClean="0">
                <a:solidFill>
                  <a:schemeClr val="bg1"/>
                </a:solidFill>
              </a:rPr>
              <a:t> halva plan</a:t>
            </a:r>
          </a:p>
          <a:p>
            <a:r>
              <a:rPr lang="sv-SE" sz="2800" dirty="0" smtClean="0">
                <a:solidFill>
                  <a:schemeClr val="bg1"/>
                </a:solidFill>
              </a:rPr>
              <a:t>3 perioder</a:t>
            </a:r>
          </a:p>
          <a:p>
            <a:r>
              <a:rPr lang="sv-SE" sz="2800" dirty="0" smtClean="0">
                <a:solidFill>
                  <a:schemeClr val="bg1"/>
                </a:solidFill>
              </a:rPr>
              <a:t>Driva igång boll, eller passning längs marken</a:t>
            </a:r>
          </a:p>
          <a:p>
            <a:r>
              <a:rPr lang="sv-SE" sz="2800" dirty="0" smtClean="0">
                <a:solidFill>
                  <a:schemeClr val="bg1"/>
                </a:solidFill>
              </a:rPr>
              <a:t>Inga gula och röda kort</a:t>
            </a:r>
          </a:p>
          <a:p>
            <a:r>
              <a:rPr lang="sv-SE" sz="2800" dirty="0" smtClean="0">
                <a:solidFill>
                  <a:schemeClr val="bg1"/>
                </a:solidFill>
              </a:rPr>
              <a:t>Bakåtpassning till målvakt tillåten</a:t>
            </a:r>
          </a:p>
          <a:p>
            <a:endParaRPr lang="sv-SE" sz="2800" dirty="0">
              <a:solidFill>
                <a:schemeClr val="bg1"/>
              </a:solidFill>
            </a:endParaRPr>
          </a:p>
          <a:p>
            <a:r>
              <a:rPr lang="sv-SE" sz="2800" dirty="0" smtClean="0">
                <a:solidFill>
                  <a:schemeClr val="bg1"/>
                </a:solidFill>
              </a:rPr>
              <a:t>I Stockholm - ej sammandrag </a:t>
            </a:r>
          </a:p>
        </p:txBody>
      </p:sp>
      <p:pic>
        <p:nvPicPr>
          <p:cNvPr id="6" name="Bild 1" descr="cid:image001.png@01D3B140.7EEB9CF0"/>
          <p:cNvPicPr/>
          <p:nvPr/>
        </p:nvPicPr>
        <p:blipFill>
          <a:blip r:embed="rId2">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16248363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8E901A-71B3-4232-8299-4A76D622B873}"/>
              </a:ext>
            </a:extLst>
          </p:cNvPr>
          <p:cNvSpPr>
            <a:spLocks noGrp="1"/>
          </p:cNvSpPr>
          <p:nvPr>
            <p:ph type="title"/>
          </p:nvPr>
        </p:nvSpPr>
        <p:spPr>
          <a:xfrm>
            <a:off x="4656897" y="2616299"/>
            <a:ext cx="7289297" cy="1260376"/>
          </a:xfrm>
        </p:spPr>
        <p:txBody>
          <a:bodyPr/>
          <a:lstStyle/>
          <a:p>
            <a:r>
              <a:rPr lang="sv-SE" sz="6000" dirty="0">
                <a:solidFill>
                  <a:schemeClr val="accent2"/>
                </a:solidFill>
              </a:rPr>
              <a:t>Spelform 7 mot </a:t>
            </a:r>
            <a:r>
              <a:rPr lang="sv-SE" sz="6000" dirty="0" smtClean="0">
                <a:solidFill>
                  <a:schemeClr val="accent2"/>
                </a:solidFill>
              </a:rPr>
              <a:t>7</a:t>
            </a:r>
            <a:br>
              <a:rPr lang="sv-SE" sz="6000" dirty="0" smtClean="0">
                <a:solidFill>
                  <a:schemeClr val="accent2"/>
                </a:solidFill>
              </a:rPr>
            </a:br>
            <a:r>
              <a:rPr lang="sv-SE" sz="6000" dirty="0">
                <a:solidFill>
                  <a:schemeClr val="accent2"/>
                </a:solidFill>
              </a:rPr>
              <a:t/>
            </a:r>
            <a:br>
              <a:rPr lang="sv-SE" sz="6000" dirty="0">
                <a:solidFill>
                  <a:schemeClr val="accent2"/>
                </a:solidFill>
              </a:rPr>
            </a:br>
            <a:r>
              <a:rPr lang="sv-SE" sz="6000" dirty="0" smtClean="0">
                <a:solidFill>
                  <a:schemeClr val="accent2"/>
                </a:solidFill>
              </a:rPr>
              <a:t>10-12 år</a:t>
            </a:r>
            <a:endParaRPr lang="sv-SE" sz="6000" dirty="0">
              <a:solidFill>
                <a:schemeClr val="accent2"/>
              </a:solidFill>
            </a:endParaRPr>
          </a:p>
        </p:txBody>
      </p:sp>
      <p:pic>
        <p:nvPicPr>
          <p:cNvPr id="3"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2416991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A606C077-4EFA-4E7A-9863-1F6397D379C8}"/>
              </a:ext>
            </a:extLst>
          </p:cNvPr>
          <p:cNvSpPr>
            <a:spLocks noGrp="1"/>
          </p:cNvSpPr>
          <p:nvPr>
            <p:ph type="ctrTitle"/>
          </p:nvPr>
        </p:nvSpPr>
        <p:spPr>
          <a:xfrm>
            <a:off x="522000" y="720000"/>
            <a:ext cx="10242000" cy="770256"/>
          </a:xfrm>
        </p:spPr>
        <p:txBody>
          <a:bodyPr/>
          <a:lstStyle/>
          <a:p>
            <a:r>
              <a:rPr lang="sv-SE" sz="4000" dirty="0"/>
              <a:t>Spelarutbildningsplan - Nivå 2</a:t>
            </a:r>
          </a:p>
        </p:txBody>
      </p:sp>
      <p:sp>
        <p:nvSpPr>
          <p:cNvPr id="6" name="AutoShape 2">
            <a:extLst>
              <a:ext uri="{FF2B5EF4-FFF2-40B4-BE49-F238E27FC236}">
                <a16:creationId xmlns:a16="http://schemas.microsoft.com/office/drawing/2014/main" id="{F63627EB-6E05-4D40-AC13-643AAC8636C8}"/>
              </a:ext>
            </a:extLst>
          </p:cNvPr>
          <p:cNvSpPr>
            <a:spLocks/>
          </p:cNvSpPr>
          <p:nvPr/>
        </p:nvSpPr>
        <p:spPr bwMode="auto">
          <a:xfrm>
            <a:off x="522000" y="1440000"/>
            <a:ext cx="11459724" cy="112262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8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sym typeface="Helvetica Neue" charset="0"/>
              </a:rPr>
              <a:t>Spelarnas förmåga och förståelse för att samarbeta med andra spelare förbättras under den här perioden.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2000" b="0"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sym typeface="Helvetica Neue"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2000" b="0"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sym typeface="Helvetica Neue" charset="0"/>
            </a:endParaRPr>
          </a:p>
        </p:txBody>
      </p:sp>
      <p:graphicFrame>
        <p:nvGraphicFramePr>
          <p:cNvPr id="10" name="Tabell 9">
            <a:extLst>
              <a:ext uri="{FF2B5EF4-FFF2-40B4-BE49-F238E27FC236}">
                <a16:creationId xmlns:a16="http://schemas.microsoft.com/office/drawing/2014/main" id="{9934DD2C-E2C1-4055-B966-B3C9AA7CDC26}"/>
              </a:ext>
            </a:extLst>
          </p:cNvPr>
          <p:cNvGraphicFramePr>
            <a:graphicFrameLocks noGrp="1"/>
          </p:cNvGraphicFramePr>
          <p:nvPr>
            <p:extLst/>
          </p:nvPr>
        </p:nvGraphicFramePr>
        <p:xfrm>
          <a:off x="522000" y="2160000"/>
          <a:ext cx="11030223" cy="3307685"/>
        </p:xfrm>
        <a:graphic>
          <a:graphicData uri="http://schemas.openxmlformats.org/drawingml/2006/table">
            <a:tbl>
              <a:tblPr firstRow="1" bandRow="1">
                <a:tableStyleId>{8FD4443E-F989-4FC4-A0C8-D5A2AF1F390B}</a:tableStyleId>
              </a:tblPr>
              <a:tblGrid>
                <a:gridCol w="1633973">
                  <a:extLst>
                    <a:ext uri="{9D8B030D-6E8A-4147-A177-3AD203B41FA5}">
                      <a16:colId xmlns:a16="http://schemas.microsoft.com/office/drawing/2014/main" val="20001"/>
                    </a:ext>
                  </a:extLst>
                </a:gridCol>
                <a:gridCol w="1711908">
                  <a:extLst>
                    <a:ext uri="{9D8B030D-6E8A-4147-A177-3AD203B41FA5}">
                      <a16:colId xmlns:a16="http://schemas.microsoft.com/office/drawing/2014/main" val="20002"/>
                    </a:ext>
                  </a:extLst>
                </a:gridCol>
                <a:gridCol w="1843595">
                  <a:extLst>
                    <a:ext uri="{9D8B030D-6E8A-4147-A177-3AD203B41FA5}">
                      <a16:colId xmlns:a16="http://schemas.microsoft.com/office/drawing/2014/main" val="20003"/>
                    </a:ext>
                  </a:extLst>
                </a:gridCol>
                <a:gridCol w="497938">
                  <a:extLst>
                    <a:ext uri="{9D8B030D-6E8A-4147-A177-3AD203B41FA5}">
                      <a16:colId xmlns:a16="http://schemas.microsoft.com/office/drawing/2014/main" val="2205399645"/>
                    </a:ext>
                  </a:extLst>
                </a:gridCol>
                <a:gridCol w="1730871">
                  <a:extLst>
                    <a:ext uri="{9D8B030D-6E8A-4147-A177-3AD203B41FA5}">
                      <a16:colId xmlns:a16="http://schemas.microsoft.com/office/drawing/2014/main" val="20004"/>
                    </a:ext>
                  </a:extLst>
                </a:gridCol>
                <a:gridCol w="1843593">
                  <a:extLst>
                    <a:ext uri="{9D8B030D-6E8A-4147-A177-3AD203B41FA5}">
                      <a16:colId xmlns:a16="http://schemas.microsoft.com/office/drawing/2014/main" val="20005"/>
                    </a:ext>
                  </a:extLst>
                </a:gridCol>
                <a:gridCol w="1768345">
                  <a:extLst>
                    <a:ext uri="{9D8B030D-6E8A-4147-A177-3AD203B41FA5}">
                      <a16:colId xmlns:a16="http://schemas.microsoft.com/office/drawing/2014/main" val="20006"/>
                    </a:ext>
                  </a:extLst>
                </a:gridCol>
              </a:tblGrid>
              <a:tr h="381605">
                <a:tc gridSpan="3">
                  <a:txBody>
                    <a:bodyPr/>
                    <a:lstStyle/>
                    <a:p>
                      <a:pPr algn="ctr"/>
                      <a:r>
                        <a:rPr lang="sv-SE" sz="1800" dirty="0"/>
                        <a:t>Anfallsspel</a:t>
                      </a:r>
                      <a:endParaRPr lang="sv-SE" sz="180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a:txBody>
                    <a:bodyPr/>
                    <a:lstStyle/>
                    <a:p>
                      <a:pPr algn="ctr"/>
                      <a:endParaRPr lang="sv-SE" sz="180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sv-SE" sz="1800" dirty="0"/>
                        <a:t>Försvarsspel</a:t>
                      </a:r>
                      <a:endParaRPr lang="sv-SE" sz="180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345984">
                <a:tc>
                  <a:txBody>
                    <a:bodyPr/>
                    <a:lstStyle/>
                    <a:p>
                      <a:r>
                        <a:rPr lang="sv-SE" sz="1800" b="1" dirty="0"/>
                        <a:t>Lagets metoder</a:t>
                      </a:r>
                      <a:endParaRPr lang="sv-SE" sz="1800" b="1" dirty="0">
                        <a:solidFill>
                          <a:schemeClr val="accent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1" dirty="0"/>
                        <a:t>Individuella färdigheter</a:t>
                      </a:r>
                      <a:endParaRPr lang="sv-SE" sz="1800" b="1"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1" dirty="0"/>
                        <a:t>Målvaktens</a:t>
                      </a:r>
                      <a:r>
                        <a:rPr lang="sv-SE" sz="1800" b="1" baseline="0" dirty="0"/>
                        <a:t> f</a:t>
                      </a:r>
                      <a:r>
                        <a:rPr lang="sv-SE" sz="1800" b="1" dirty="0"/>
                        <a:t>ärdigheter </a:t>
                      </a:r>
                      <a:endParaRPr lang="sv-SE" sz="1800" b="1"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sv-SE" sz="1800" b="1"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sv-SE" sz="1800" b="1" dirty="0"/>
                        <a:t>Lagets </a:t>
                      </a:r>
                      <a:br>
                        <a:rPr lang="sv-SE" sz="1800" b="1" dirty="0"/>
                      </a:br>
                      <a:r>
                        <a:rPr lang="sv-SE" sz="1800" b="1" dirty="0"/>
                        <a:t>metoder</a:t>
                      </a:r>
                      <a:endParaRPr lang="sv-SE" sz="1800" b="1" dirty="0">
                        <a:solidFill>
                          <a:schemeClr val="accent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1" dirty="0"/>
                        <a:t>Individuella färdigheter</a:t>
                      </a:r>
                      <a:endParaRPr lang="sv-SE" sz="1800" b="1"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1" dirty="0"/>
                        <a:t>Målvaktens färdigheter</a:t>
                      </a:r>
                      <a:endParaRPr lang="sv-SE" sz="1800" b="1"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766804">
                <a:tc>
                  <a:txBody>
                    <a:bodyPr/>
                    <a:lstStyle/>
                    <a:p>
                      <a:r>
                        <a:rPr lang="sv-SE" sz="1600" dirty="0"/>
                        <a:t>Djupledsspel</a:t>
                      </a:r>
                    </a:p>
                    <a:p>
                      <a:r>
                        <a:rPr lang="sv-SE" sz="1600" dirty="0"/>
                        <a:t>Spelbarhet</a:t>
                      </a:r>
                    </a:p>
                    <a:p>
                      <a:r>
                        <a:rPr lang="sv-SE" sz="1600" dirty="0"/>
                        <a:t>Spelavstånd</a:t>
                      </a:r>
                    </a:p>
                    <a:p>
                      <a:r>
                        <a:rPr lang="sv-SE" sz="1600" dirty="0"/>
                        <a:t>Spelbredd</a:t>
                      </a:r>
                    </a:p>
                    <a:p>
                      <a:r>
                        <a:rPr lang="sv-SE" sz="1600" dirty="0"/>
                        <a:t>Speldjup</a:t>
                      </a:r>
                      <a:br>
                        <a:rPr lang="sv-SE" sz="1600" dirty="0"/>
                      </a:br>
                      <a:r>
                        <a:rPr lang="sv-SE" sz="1600" dirty="0"/>
                        <a:t>Uppflyttning</a:t>
                      </a:r>
                    </a:p>
                    <a:p>
                      <a:r>
                        <a:rPr lang="sv-SE" sz="1600" dirty="0"/>
                        <a:t>Spelvändning</a:t>
                      </a:r>
                    </a:p>
                    <a:p>
                      <a:r>
                        <a:rPr lang="sv-SE" sz="1600" dirty="0"/>
                        <a:t>Överlappning</a:t>
                      </a:r>
                    </a:p>
                    <a:p>
                      <a:r>
                        <a:rPr lang="sv-SE" sz="1600" dirty="0"/>
                        <a:t>Väggspel</a:t>
                      </a:r>
                      <a:endParaRPr lang="sv-SE" sz="1600" dirty="0">
                        <a:solidFill>
                          <a:schemeClr val="accent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600" dirty="0"/>
                        <a:t>Driva</a:t>
                      </a:r>
                    </a:p>
                    <a:p>
                      <a:r>
                        <a:rPr lang="sv-SE" sz="1600" dirty="0"/>
                        <a:t>Utmana</a:t>
                      </a:r>
                    </a:p>
                    <a:p>
                      <a:r>
                        <a:rPr lang="sv-SE" sz="1600" dirty="0"/>
                        <a:t>Finta</a:t>
                      </a:r>
                    </a:p>
                    <a:p>
                      <a:r>
                        <a:rPr lang="sv-SE" sz="1600" dirty="0"/>
                        <a:t>Dribbla</a:t>
                      </a:r>
                    </a:p>
                    <a:p>
                      <a:r>
                        <a:rPr lang="sv-SE" sz="1600" dirty="0"/>
                        <a:t>Skjuta</a:t>
                      </a:r>
                    </a:p>
                    <a:p>
                      <a:r>
                        <a:rPr lang="sv-SE" sz="1600" dirty="0"/>
                        <a:t>Vända</a:t>
                      </a:r>
                    </a:p>
                    <a:p>
                      <a:r>
                        <a:rPr lang="sv-SE" sz="1600" dirty="0"/>
                        <a:t>Passa, kort</a:t>
                      </a:r>
                    </a:p>
                    <a:p>
                      <a:r>
                        <a:rPr lang="sv-SE" sz="1600" dirty="0"/>
                        <a:t>Ta emot bollen</a:t>
                      </a:r>
                      <a:endParaRPr lang="sv-SE" sz="1600"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600" dirty="0"/>
                        <a:t>Rulla bollen</a:t>
                      </a:r>
                      <a:br>
                        <a:rPr lang="sv-SE" sz="1600" dirty="0"/>
                      </a:br>
                      <a:r>
                        <a:rPr lang="sv-SE" sz="1600" dirty="0"/>
                        <a:t>Kasta ut bollen</a:t>
                      </a:r>
                    </a:p>
                    <a:p>
                      <a:r>
                        <a:rPr lang="sv-SE" sz="1600" dirty="0"/>
                        <a:t>Ta emot bollen</a:t>
                      </a:r>
                    </a:p>
                    <a:p>
                      <a:r>
                        <a:rPr lang="sv-SE" sz="1600" dirty="0"/>
                        <a:t>Passa, kort</a:t>
                      </a:r>
                      <a:br>
                        <a:rPr lang="sv-SE" sz="1600" dirty="0"/>
                      </a:br>
                      <a:r>
                        <a:rPr lang="sv-SE" sz="1600" dirty="0"/>
                        <a:t>Driva</a:t>
                      </a:r>
                      <a:endParaRPr lang="sv-SE" sz="1600"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sv-SE" sz="1800" baseline="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sv-SE" sz="1600" baseline="0" dirty="0">
                        <a:solidFill>
                          <a:schemeClr val="accent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600" baseline="0" dirty="0"/>
                        <a:t>Försvarssida</a:t>
                      </a:r>
                    </a:p>
                    <a:p>
                      <a:r>
                        <a:rPr lang="sv-SE" sz="1600" baseline="0" dirty="0"/>
                        <a:t>Pressa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a:t>Markera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600" baseline="0" dirty="0"/>
                        <a:t>Fånga bollen</a:t>
                      </a:r>
                    </a:p>
                    <a:p>
                      <a:r>
                        <a:rPr lang="sv-SE" sz="1600" baseline="0" dirty="0"/>
                        <a:t>Kasta sig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a:t>Förflytta sig</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271665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9" name="Grupp 38">
            <a:extLst>
              <a:ext uri="{FF2B5EF4-FFF2-40B4-BE49-F238E27FC236}">
                <a16:creationId xmlns:a16="http://schemas.microsoft.com/office/drawing/2014/main" id="{81608690-3220-46D0-AD65-B4CACF102B86}"/>
              </a:ext>
            </a:extLst>
          </p:cNvPr>
          <p:cNvGrpSpPr/>
          <p:nvPr/>
        </p:nvGrpSpPr>
        <p:grpSpPr>
          <a:xfrm>
            <a:off x="1394228" y="2546526"/>
            <a:ext cx="9525495" cy="5896734"/>
            <a:chOff x="2316000" y="1602768"/>
            <a:chExt cx="7560001" cy="4680000"/>
          </a:xfrm>
          <a:scene3d>
            <a:camera prst="perspectiveRelaxedModerately">
              <a:rot lat="17400000" lon="0" rev="0"/>
            </a:camera>
            <a:lightRig rig="threePt" dir="t"/>
          </a:scene3d>
        </p:grpSpPr>
        <p:sp>
          <p:nvSpPr>
            <p:cNvPr id="40" name="Rektangel 39">
              <a:extLst>
                <a:ext uri="{FF2B5EF4-FFF2-40B4-BE49-F238E27FC236}">
                  <a16:creationId xmlns:a16="http://schemas.microsoft.com/office/drawing/2014/main" id="{2FF8F541-2CC3-4036-8227-8FA846C66CBF}"/>
                </a:ext>
              </a:extLst>
            </p:cNvPr>
            <p:cNvSpPr/>
            <p:nvPr/>
          </p:nvSpPr>
          <p:spPr>
            <a:xfrm>
              <a:off x="2316001" y="1602768"/>
              <a:ext cx="7560000" cy="4680000"/>
            </a:xfrm>
            <a:prstGeom prst="rect">
              <a:avLst/>
            </a:prstGeom>
            <a:solidFill>
              <a:srgbClr val="00B050">
                <a:alpha val="14000"/>
              </a:srgbClr>
            </a:solid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Ellips 40">
              <a:extLst>
                <a:ext uri="{FF2B5EF4-FFF2-40B4-BE49-F238E27FC236}">
                  <a16:creationId xmlns:a16="http://schemas.microsoft.com/office/drawing/2014/main" id="{26D10CA9-189F-445B-83C7-9C07F7824941}"/>
                </a:ext>
              </a:extLst>
            </p:cNvPr>
            <p:cNvSpPr/>
            <p:nvPr/>
          </p:nvSpPr>
          <p:spPr>
            <a:xfrm>
              <a:off x="5325439" y="3172206"/>
              <a:ext cx="1541123" cy="1541123"/>
            </a:xfrm>
            <a:prstGeom prst="ellipse">
              <a:avLst/>
            </a:prstGeom>
            <a:no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2" name="Rak koppling 41">
              <a:extLst>
                <a:ext uri="{FF2B5EF4-FFF2-40B4-BE49-F238E27FC236}">
                  <a16:creationId xmlns:a16="http://schemas.microsoft.com/office/drawing/2014/main" id="{8175E2AF-8195-474F-9338-4F61AD4CF66A}"/>
                </a:ext>
              </a:extLst>
            </p:cNvPr>
            <p:cNvCxnSpPr>
              <a:stCxn id="40" idx="0"/>
            </p:cNvCxnSpPr>
            <p:nvPr/>
          </p:nvCxnSpPr>
          <p:spPr>
            <a:xfrm>
              <a:off x="6096001" y="1602768"/>
              <a:ext cx="0" cy="4680000"/>
            </a:xfrm>
            <a:prstGeom prst="line">
              <a:avLst/>
            </a:prstGeom>
            <a:ln w="28575">
              <a:solidFill>
                <a:schemeClr val="bg1">
                  <a:alpha val="5000"/>
                </a:schemeClr>
              </a:solidFill>
            </a:ln>
          </p:spPr>
          <p:style>
            <a:lnRef idx="1">
              <a:schemeClr val="accent1"/>
            </a:lnRef>
            <a:fillRef idx="0">
              <a:schemeClr val="accent1"/>
            </a:fillRef>
            <a:effectRef idx="0">
              <a:schemeClr val="accent1"/>
            </a:effectRef>
            <a:fontRef idx="minor">
              <a:schemeClr val="tx1"/>
            </a:fontRef>
          </p:style>
        </p:cxnSp>
        <p:grpSp>
          <p:nvGrpSpPr>
            <p:cNvPr id="43" name="Grupp 42">
              <a:extLst>
                <a:ext uri="{FF2B5EF4-FFF2-40B4-BE49-F238E27FC236}">
                  <a16:creationId xmlns:a16="http://schemas.microsoft.com/office/drawing/2014/main" id="{360A1B59-7E5D-4822-97CE-2EA34500961F}"/>
                </a:ext>
              </a:extLst>
            </p:cNvPr>
            <p:cNvGrpSpPr/>
            <p:nvPr/>
          </p:nvGrpSpPr>
          <p:grpSpPr>
            <a:xfrm flipH="1">
              <a:off x="8710650" y="2537717"/>
              <a:ext cx="1152001" cy="2880000"/>
              <a:chOff x="7043904" y="2753474"/>
              <a:chExt cx="1152001" cy="2880000"/>
            </a:xfrm>
            <a:noFill/>
          </p:grpSpPr>
          <p:sp>
            <p:nvSpPr>
              <p:cNvPr id="49" name="Rektangel 48">
                <a:extLst>
                  <a:ext uri="{FF2B5EF4-FFF2-40B4-BE49-F238E27FC236}">
                    <a16:creationId xmlns:a16="http://schemas.microsoft.com/office/drawing/2014/main" id="{98616D56-664E-41B8-8247-BD97412695B1}"/>
                  </a:ext>
                </a:extLst>
              </p:cNvPr>
              <p:cNvSpPr/>
              <p:nvPr/>
            </p:nvSpPr>
            <p:spPr>
              <a:xfrm flipH="1">
                <a:off x="7043905" y="2753474"/>
                <a:ext cx="1152000" cy="2880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ktangel 49">
                <a:extLst>
                  <a:ext uri="{FF2B5EF4-FFF2-40B4-BE49-F238E27FC236}">
                    <a16:creationId xmlns:a16="http://schemas.microsoft.com/office/drawing/2014/main" id="{8BD661D4-5884-4550-A3C8-FE32DCA07FEA}"/>
                  </a:ext>
                </a:extLst>
              </p:cNvPr>
              <p:cNvSpPr/>
              <p:nvPr/>
            </p:nvSpPr>
            <p:spPr>
              <a:xfrm flipH="1">
                <a:off x="7043904" y="3510524"/>
                <a:ext cx="396000" cy="1296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4" name="Grupp 43">
              <a:extLst>
                <a:ext uri="{FF2B5EF4-FFF2-40B4-BE49-F238E27FC236}">
                  <a16:creationId xmlns:a16="http://schemas.microsoft.com/office/drawing/2014/main" id="{EC6E2D31-091B-4547-92D8-264E31824831}"/>
                </a:ext>
              </a:extLst>
            </p:cNvPr>
            <p:cNvGrpSpPr/>
            <p:nvPr/>
          </p:nvGrpSpPr>
          <p:grpSpPr>
            <a:xfrm>
              <a:off x="2316000" y="2537717"/>
              <a:ext cx="1152001" cy="2880000"/>
              <a:chOff x="616448" y="2753474"/>
              <a:chExt cx="1152001" cy="2880000"/>
            </a:xfrm>
            <a:noFill/>
          </p:grpSpPr>
          <p:sp>
            <p:nvSpPr>
              <p:cNvPr id="47" name="Rektangel 46">
                <a:extLst>
                  <a:ext uri="{FF2B5EF4-FFF2-40B4-BE49-F238E27FC236}">
                    <a16:creationId xmlns:a16="http://schemas.microsoft.com/office/drawing/2014/main" id="{F14E718C-A5B2-4F10-B5CE-B5D94C5AA86C}"/>
                  </a:ext>
                </a:extLst>
              </p:cNvPr>
              <p:cNvSpPr/>
              <p:nvPr/>
            </p:nvSpPr>
            <p:spPr>
              <a:xfrm>
                <a:off x="616449" y="2753474"/>
                <a:ext cx="1152000" cy="2880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Rektangel 47">
                <a:extLst>
                  <a:ext uri="{FF2B5EF4-FFF2-40B4-BE49-F238E27FC236}">
                    <a16:creationId xmlns:a16="http://schemas.microsoft.com/office/drawing/2014/main" id="{02AB0D56-EC0E-4B15-A54C-0F65E1DC76F6}"/>
                  </a:ext>
                </a:extLst>
              </p:cNvPr>
              <p:cNvSpPr/>
              <p:nvPr/>
            </p:nvSpPr>
            <p:spPr>
              <a:xfrm>
                <a:off x="616448" y="3510524"/>
                <a:ext cx="396000" cy="1296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5" name="Frihandsfigur: Form 44">
              <a:extLst>
                <a:ext uri="{FF2B5EF4-FFF2-40B4-BE49-F238E27FC236}">
                  <a16:creationId xmlns:a16="http://schemas.microsoft.com/office/drawing/2014/main" id="{FD4AE36A-B0C3-4BE4-A8E4-B08D21D4BCC6}"/>
                </a:ext>
              </a:extLst>
            </p:cNvPr>
            <p:cNvSpPr/>
            <p:nvPr/>
          </p:nvSpPr>
          <p:spPr>
            <a:xfrm>
              <a:off x="3468001" y="3269844"/>
              <a:ext cx="416743" cy="1354241"/>
            </a:xfrm>
            <a:custGeom>
              <a:avLst/>
              <a:gdLst>
                <a:gd name="connsiteX0" fmla="*/ 0 w 399327"/>
                <a:gd name="connsiteY0" fmla="*/ 0 h 1354238"/>
                <a:gd name="connsiteX1" fmla="*/ 0 w 399327"/>
                <a:gd name="connsiteY1" fmla="*/ 1354238 h 1354238"/>
                <a:gd name="connsiteX2" fmla="*/ 399327 w 399327"/>
                <a:gd name="connsiteY2" fmla="*/ 593203 h 1354238"/>
                <a:gd name="connsiteX3" fmla="*/ 0 w 399327"/>
                <a:gd name="connsiteY3" fmla="*/ 0 h 1354238"/>
                <a:gd name="connsiteX0" fmla="*/ 0 w 399327"/>
                <a:gd name="connsiteY0" fmla="*/ 20493 h 1385112"/>
                <a:gd name="connsiteX1" fmla="*/ 0 w 399327"/>
                <a:gd name="connsiteY1" fmla="*/ 1374731 h 1385112"/>
                <a:gd name="connsiteX2" fmla="*/ 399327 w 399327"/>
                <a:gd name="connsiteY2" fmla="*/ 613696 h 1385112"/>
                <a:gd name="connsiteX3" fmla="*/ 0 w 399327"/>
                <a:gd name="connsiteY3" fmla="*/ 20493 h 1385112"/>
                <a:gd name="connsiteX0" fmla="*/ 0 w 410440"/>
                <a:gd name="connsiteY0" fmla="*/ 20279 h 1386778"/>
                <a:gd name="connsiteX1" fmla="*/ 0 w 410440"/>
                <a:gd name="connsiteY1" fmla="*/ 1374517 h 1386778"/>
                <a:gd name="connsiteX2" fmla="*/ 399327 w 410440"/>
                <a:gd name="connsiteY2" fmla="*/ 613482 h 1386778"/>
                <a:gd name="connsiteX3" fmla="*/ 0 w 410440"/>
                <a:gd name="connsiteY3" fmla="*/ 20279 h 1386778"/>
                <a:gd name="connsiteX0" fmla="*/ 0 w 399707"/>
                <a:gd name="connsiteY0" fmla="*/ 22538 h 1389235"/>
                <a:gd name="connsiteX1" fmla="*/ 0 w 399707"/>
                <a:gd name="connsiteY1" fmla="*/ 1376776 h 1389235"/>
                <a:gd name="connsiteX2" fmla="*/ 399327 w 399707"/>
                <a:gd name="connsiteY2" fmla="*/ 615741 h 1389235"/>
                <a:gd name="connsiteX3" fmla="*/ 0 w 399707"/>
                <a:gd name="connsiteY3" fmla="*/ 22538 h 1389235"/>
                <a:gd name="connsiteX0" fmla="*/ 0 w 417051"/>
                <a:gd name="connsiteY0" fmla="*/ 19913 h 1388312"/>
                <a:gd name="connsiteX1" fmla="*/ 0 w 417051"/>
                <a:gd name="connsiteY1" fmla="*/ 1374151 h 1388312"/>
                <a:gd name="connsiteX2" fmla="*/ 416689 w 417051"/>
                <a:gd name="connsiteY2" fmla="*/ 685458 h 1388312"/>
                <a:gd name="connsiteX3" fmla="*/ 0 w 417051"/>
                <a:gd name="connsiteY3" fmla="*/ 19913 h 1388312"/>
                <a:gd name="connsiteX0" fmla="*/ 0 w 416999"/>
                <a:gd name="connsiteY0" fmla="*/ 19913 h 1374151"/>
                <a:gd name="connsiteX1" fmla="*/ 0 w 416999"/>
                <a:gd name="connsiteY1" fmla="*/ 1374151 h 1374151"/>
                <a:gd name="connsiteX2" fmla="*/ 416689 w 416999"/>
                <a:gd name="connsiteY2" fmla="*/ 685458 h 1374151"/>
                <a:gd name="connsiteX3" fmla="*/ 0 w 416999"/>
                <a:gd name="connsiteY3" fmla="*/ 19913 h 1374151"/>
                <a:gd name="connsiteX0" fmla="*/ 0 w 416999"/>
                <a:gd name="connsiteY0" fmla="*/ 0 h 1354238"/>
                <a:gd name="connsiteX1" fmla="*/ 0 w 416999"/>
                <a:gd name="connsiteY1" fmla="*/ 1354238 h 1354238"/>
                <a:gd name="connsiteX2" fmla="*/ 416689 w 416999"/>
                <a:gd name="connsiteY2" fmla="*/ 665545 h 1354238"/>
                <a:gd name="connsiteX3" fmla="*/ 0 w 416999"/>
                <a:gd name="connsiteY3" fmla="*/ 0 h 1354238"/>
                <a:gd name="connsiteX0" fmla="*/ 0 w 417362"/>
                <a:gd name="connsiteY0" fmla="*/ 0 h 1354238"/>
                <a:gd name="connsiteX1" fmla="*/ 0 w 417362"/>
                <a:gd name="connsiteY1" fmla="*/ 1354238 h 1354238"/>
                <a:gd name="connsiteX2" fmla="*/ 416689 w 417362"/>
                <a:gd name="connsiteY2" fmla="*/ 665545 h 1354238"/>
                <a:gd name="connsiteX3" fmla="*/ 0 w 417362"/>
                <a:gd name="connsiteY3" fmla="*/ 0 h 1354238"/>
                <a:gd name="connsiteX0" fmla="*/ 0 w 416743"/>
                <a:gd name="connsiteY0" fmla="*/ 0 h 1354238"/>
                <a:gd name="connsiteX1" fmla="*/ 0 w 416743"/>
                <a:gd name="connsiteY1" fmla="*/ 1354238 h 1354238"/>
                <a:gd name="connsiteX2" fmla="*/ 416689 w 416743"/>
                <a:gd name="connsiteY2" fmla="*/ 665545 h 1354238"/>
                <a:gd name="connsiteX3" fmla="*/ 0 w 416743"/>
                <a:gd name="connsiteY3" fmla="*/ 0 h 1354238"/>
                <a:gd name="connsiteX0" fmla="*/ 0 w 416743"/>
                <a:gd name="connsiteY0" fmla="*/ 3 h 1354241"/>
                <a:gd name="connsiteX1" fmla="*/ 0 w 416743"/>
                <a:gd name="connsiteY1" fmla="*/ 1354241 h 1354241"/>
                <a:gd name="connsiteX2" fmla="*/ 416689 w 416743"/>
                <a:gd name="connsiteY2" fmla="*/ 665548 h 1354241"/>
                <a:gd name="connsiteX3" fmla="*/ 0 w 416743"/>
                <a:gd name="connsiteY3" fmla="*/ 3 h 1354241"/>
              </a:gdLst>
              <a:ahLst/>
              <a:cxnLst>
                <a:cxn ang="0">
                  <a:pos x="connsiteX0" y="connsiteY0"/>
                </a:cxn>
                <a:cxn ang="0">
                  <a:pos x="connsiteX1" y="connsiteY1"/>
                </a:cxn>
                <a:cxn ang="0">
                  <a:pos x="connsiteX2" y="connsiteY2"/>
                </a:cxn>
                <a:cxn ang="0">
                  <a:pos x="connsiteX3" y="connsiteY3"/>
                </a:cxn>
              </a:cxnLst>
              <a:rect l="l" t="t" r="r" b="b"/>
              <a:pathLst>
                <a:path w="416743" h="1354241">
                  <a:moveTo>
                    <a:pt x="0" y="3"/>
                  </a:moveTo>
                  <a:lnTo>
                    <a:pt x="0" y="1354241"/>
                  </a:lnTo>
                  <a:cubicBezTo>
                    <a:pt x="2894" y="1351829"/>
                    <a:pt x="422259" y="1143991"/>
                    <a:pt x="416689" y="665548"/>
                  </a:cubicBezTo>
                  <a:cubicBezTo>
                    <a:pt x="410963" y="173687"/>
                    <a:pt x="511" y="-870"/>
                    <a:pt x="0" y="3"/>
                  </a:cubicBezTo>
                  <a:close/>
                </a:path>
              </a:pathLst>
            </a:custGeom>
            <a:no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Frihandsfigur: Form 45">
              <a:extLst>
                <a:ext uri="{FF2B5EF4-FFF2-40B4-BE49-F238E27FC236}">
                  <a16:creationId xmlns:a16="http://schemas.microsoft.com/office/drawing/2014/main" id="{B4B868A0-4EF2-45CB-AB0E-009CA34EB1AD}"/>
                </a:ext>
              </a:extLst>
            </p:cNvPr>
            <p:cNvSpPr/>
            <p:nvPr/>
          </p:nvSpPr>
          <p:spPr>
            <a:xfrm flipH="1">
              <a:off x="8280556" y="3269844"/>
              <a:ext cx="416743" cy="1354241"/>
            </a:xfrm>
            <a:custGeom>
              <a:avLst/>
              <a:gdLst>
                <a:gd name="connsiteX0" fmla="*/ 0 w 399327"/>
                <a:gd name="connsiteY0" fmla="*/ 0 h 1354238"/>
                <a:gd name="connsiteX1" fmla="*/ 0 w 399327"/>
                <a:gd name="connsiteY1" fmla="*/ 1354238 h 1354238"/>
                <a:gd name="connsiteX2" fmla="*/ 399327 w 399327"/>
                <a:gd name="connsiteY2" fmla="*/ 593203 h 1354238"/>
                <a:gd name="connsiteX3" fmla="*/ 0 w 399327"/>
                <a:gd name="connsiteY3" fmla="*/ 0 h 1354238"/>
                <a:gd name="connsiteX0" fmla="*/ 0 w 399327"/>
                <a:gd name="connsiteY0" fmla="*/ 20493 h 1385112"/>
                <a:gd name="connsiteX1" fmla="*/ 0 w 399327"/>
                <a:gd name="connsiteY1" fmla="*/ 1374731 h 1385112"/>
                <a:gd name="connsiteX2" fmla="*/ 399327 w 399327"/>
                <a:gd name="connsiteY2" fmla="*/ 613696 h 1385112"/>
                <a:gd name="connsiteX3" fmla="*/ 0 w 399327"/>
                <a:gd name="connsiteY3" fmla="*/ 20493 h 1385112"/>
                <a:gd name="connsiteX0" fmla="*/ 0 w 410440"/>
                <a:gd name="connsiteY0" fmla="*/ 20279 h 1386778"/>
                <a:gd name="connsiteX1" fmla="*/ 0 w 410440"/>
                <a:gd name="connsiteY1" fmla="*/ 1374517 h 1386778"/>
                <a:gd name="connsiteX2" fmla="*/ 399327 w 410440"/>
                <a:gd name="connsiteY2" fmla="*/ 613482 h 1386778"/>
                <a:gd name="connsiteX3" fmla="*/ 0 w 410440"/>
                <a:gd name="connsiteY3" fmla="*/ 20279 h 1386778"/>
                <a:gd name="connsiteX0" fmla="*/ 0 w 399707"/>
                <a:gd name="connsiteY0" fmla="*/ 22538 h 1389235"/>
                <a:gd name="connsiteX1" fmla="*/ 0 w 399707"/>
                <a:gd name="connsiteY1" fmla="*/ 1376776 h 1389235"/>
                <a:gd name="connsiteX2" fmla="*/ 399327 w 399707"/>
                <a:gd name="connsiteY2" fmla="*/ 615741 h 1389235"/>
                <a:gd name="connsiteX3" fmla="*/ 0 w 399707"/>
                <a:gd name="connsiteY3" fmla="*/ 22538 h 1389235"/>
                <a:gd name="connsiteX0" fmla="*/ 0 w 417051"/>
                <a:gd name="connsiteY0" fmla="*/ 19913 h 1388312"/>
                <a:gd name="connsiteX1" fmla="*/ 0 w 417051"/>
                <a:gd name="connsiteY1" fmla="*/ 1374151 h 1388312"/>
                <a:gd name="connsiteX2" fmla="*/ 416689 w 417051"/>
                <a:gd name="connsiteY2" fmla="*/ 685458 h 1388312"/>
                <a:gd name="connsiteX3" fmla="*/ 0 w 417051"/>
                <a:gd name="connsiteY3" fmla="*/ 19913 h 1388312"/>
                <a:gd name="connsiteX0" fmla="*/ 0 w 416999"/>
                <a:gd name="connsiteY0" fmla="*/ 19913 h 1374151"/>
                <a:gd name="connsiteX1" fmla="*/ 0 w 416999"/>
                <a:gd name="connsiteY1" fmla="*/ 1374151 h 1374151"/>
                <a:gd name="connsiteX2" fmla="*/ 416689 w 416999"/>
                <a:gd name="connsiteY2" fmla="*/ 685458 h 1374151"/>
                <a:gd name="connsiteX3" fmla="*/ 0 w 416999"/>
                <a:gd name="connsiteY3" fmla="*/ 19913 h 1374151"/>
                <a:gd name="connsiteX0" fmla="*/ 0 w 416999"/>
                <a:gd name="connsiteY0" fmla="*/ 0 h 1354238"/>
                <a:gd name="connsiteX1" fmla="*/ 0 w 416999"/>
                <a:gd name="connsiteY1" fmla="*/ 1354238 h 1354238"/>
                <a:gd name="connsiteX2" fmla="*/ 416689 w 416999"/>
                <a:gd name="connsiteY2" fmla="*/ 665545 h 1354238"/>
                <a:gd name="connsiteX3" fmla="*/ 0 w 416999"/>
                <a:gd name="connsiteY3" fmla="*/ 0 h 1354238"/>
                <a:gd name="connsiteX0" fmla="*/ 0 w 417362"/>
                <a:gd name="connsiteY0" fmla="*/ 0 h 1354238"/>
                <a:gd name="connsiteX1" fmla="*/ 0 w 417362"/>
                <a:gd name="connsiteY1" fmla="*/ 1354238 h 1354238"/>
                <a:gd name="connsiteX2" fmla="*/ 416689 w 417362"/>
                <a:gd name="connsiteY2" fmla="*/ 665545 h 1354238"/>
                <a:gd name="connsiteX3" fmla="*/ 0 w 417362"/>
                <a:gd name="connsiteY3" fmla="*/ 0 h 1354238"/>
                <a:gd name="connsiteX0" fmla="*/ 0 w 416743"/>
                <a:gd name="connsiteY0" fmla="*/ 0 h 1354238"/>
                <a:gd name="connsiteX1" fmla="*/ 0 w 416743"/>
                <a:gd name="connsiteY1" fmla="*/ 1354238 h 1354238"/>
                <a:gd name="connsiteX2" fmla="*/ 416689 w 416743"/>
                <a:gd name="connsiteY2" fmla="*/ 665545 h 1354238"/>
                <a:gd name="connsiteX3" fmla="*/ 0 w 416743"/>
                <a:gd name="connsiteY3" fmla="*/ 0 h 1354238"/>
                <a:gd name="connsiteX0" fmla="*/ 0 w 416743"/>
                <a:gd name="connsiteY0" fmla="*/ 3 h 1354241"/>
                <a:gd name="connsiteX1" fmla="*/ 0 w 416743"/>
                <a:gd name="connsiteY1" fmla="*/ 1354241 h 1354241"/>
                <a:gd name="connsiteX2" fmla="*/ 416689 w 416743"/>
                <a:gd name="connsiteY2" fmla="*/ 665548 h 1354241"/>
                <a:gd name="connsiteX3" fmla="*/ 0 w 416743"/>
                <a:gd name="connsiteY3" fmla="*/ 3 h 1354241"/>
              </a:gdLst>
              <a:ahLst/>
              <a:cxnLst>
                <a:cxn ang="0">
                  <a:pos x="connsiteX0" y="connsiteY0"/>
                </a:cxn>
                <a:cxn ang="0">
                  <a:pos x="connsiteX1" y="connsiteY1"/>
                </a:cxn>
                <a:cxn ang="0">
                  <a:pos x="connsiteX2" y="connsiteY2"/>
                </a:cxn>
                <a:cxn ang="0">
                  <a:pos x="connsiteX3" y="connsiteY3"/>
                </a:cxn>
              </a:cxnLst>
              <a:rect l="l" t="t" r="r" b="b"/>
              <a:pathLst>
                <a:path w="416743" h="1354241">
                  <a:moveTo>
                    <a:pt x="0" y="3"/>
                  </a:moveTo>
                  <a:lnTo>
                    <a:pt x="0" y="1354241"/>
                  </a:lnTo>
                  <a:cubicBezTo>
                    <a:pt x="2894" y="1351829"/>
                    <a:pt x="422259" y="1143991"/>
                    <a:pt x="416689" y="665548"/>
                  </a:cubicBezTo>
                  <a:cubicBezTo>
                    <a:pt x="410963" y="173687"/>
                    <a:pt x="511" y="-870"/>
                    <a:pt x="0" y="3"/>
                  </a:cubicBezTo>
                  <a:close/>
                </a:path>
              </a:pathLst>
            </a:custGeom>
            <a:no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0" name="Grupp 59">
            <a:extLst>
              <a:ext uri="{FF2B5EF4-FFF2-40B4-BE49-F238E27FC236}">
                <a16:creationId xmlns:a16="http://schemas.microsoft.com/office/drawing/2014/main" id="{44A928EF-BEC1-47AB-9DAE-605B1F30FAF1}"/>
              </a:ext>
            </a:extLst>
          </p:cNvPr>
          <p:cNvGrpSpPr/>
          <p:nvPr/>
        </p:nvGrpSpPr>
        <p:grpSpPr>
          <a:xfrm>
            <a:off x="1394229" y="2548473"/>
            <a:ext cx="9525494" cy="5896734"/>
            <a:chOff x="2316001" y="1604525"/>
            <a:chExt cx="7560000" cy="4680000"/>
          </a:xfrm>
          <a:scene3d>
            <a:camera prst="perspectiveRelaxedModerately">
              <a:rot lat="17400000" lon="0" rev="0"/>
            </a:camera>
            <a:lightRig rig="threePt" dir="t"/>
          </a:scene3d>
        </p:grpSpPr>
        <p:grpSp>
          <p:nvGrpSpPr>
            <p:cNvPr id="61" name="Grupp 60">
              <a:extLst>
                <a:ext uri="{FF2B5EF4-FFF2-40B4-BE49-F238E27FC236}">
                  <a16:creationId xmlns:a16="http://schemas.microsoft.com/office/drawing/2014/main" id="{F1F14E9D-E1A2-416E-AFEE-91A8E0492E9B}"/>
                </a:ext>
              </a:extLst>
            </p:cNvPr>
            <p:cNvGrpSpPr/>
            <p:nvPr/>
          </p:nvGrpSpPr>
          <p:grpSpPr>
            <a:xfrm>
              <a:off x="2331337" y="4107022"/>
              <a:ext cx="3589313" cy="2163294"/>
              <a:chOff x="6066745" y="4700911"/>
              <a:chExt cx="3589313" cy="2163294"/>
            </a:xfrm>
          </p:grpSpPr>
          <p:sp>
            <p:nvSpPr>
              <p:cNvPr id="63" name="Rektangel 62">
                <a:extLst>
                  <a:ext uri="{FF2B5EF4-FFF2-40B4-BE49-F238E27FC236}">
                    <a16:creationId xmlns:a16="http://schemas.microsoft.com/office/drawing/2014/main" id="{A0AFD933-3429-45E2-BE28-89A074413A64}"/>
                  </a:ext>
                </a:extLst>
              </p:cNvPr>
              <p:cNvSpPr/>
              <p:nvPr/>
            </p:nvSpPr>
            <p:spPr>
              <a:xfrm>
                <a:off x="6066745" y="4700911"/>
                <a:ext cx="3589313" cy="2160000"/>
              </a:xfrm>
              <a:prstGeom prst="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 name="Rektangel 63">
                <a:extLst>
                  <a:ext uri="{FF2B5EF4-FFF2-40B4-BE49-F238E27FC236}">
                    <a16:creationId xmlns:a16="http://schemas.microsoft.com/office/drawing/2014/main" id="{F7B40FC3-55ED-40EB-9BDB-C86E358719B1}"/>
                  </a:ext>
                </a:extLst>
              </p:cNvPr>
              <p:cNvSpPr/>
              <p:nvPr/>
            </p:nvSpPr>
            <p:spPr>
              <a:xfrm rot="10800000">
                <a:off x="6066745" y="5246005"/>
                <a:ext cx="666000" cy="1076400"/>
              </a:xfrm>
              <a:prstGeom prst="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Rektangel 64">
                <a:extLst>
                  <a:ext uri="{FF2B5EF4-FFF2-40B4-BE49-F238E27FC236}">
                    <a16:creationId xmlns:a16="http://schemas.microsoft.com/office/drawing/2014/main" id="{093BB0DE-4417-4995-BB7D-8C8D4A77187A}"/>
                  </a:ext>
                </a:extLst>
              </p:cNvPr>
              <p:cNvSpPr/>
              <p:nvPr/>
            </p:nvSpPr>
            <p:spPr>
              <a:xfrm rot="10800000">
                <a:off x="8990058" y="5246005"/>
                <a:ext cx="666000" cy="1076400"/>
              </a:xfrm>
              <a:prstGeom prst="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6" name="Rak koppling 65">
                <a:extLst>
                  <a:ext uri="{FF2B5EF4-FFF2-40B4-BE49-F238E27FC236}">
                    <a16:creationId xmlns:a16="http://schemas.microsoft.com/office/drawing/2014/main" id="{E83FA90F-D760-4330-8C8B-D74BD4D63456}"/>
                  </a:ext>
                </a:extLst>
              </p:cNvPr>
              <p:cNvCxnSpPr>
                <a:stCxn id="63" idx="0"/>
                <a:endCxn id="63" idx="2"/>
              </p:cNvCxnSpPr>
              <p:nvPr/>
            </p:nvCxnSpPr>
            <p:spPr>
              <a:xfrm>
                <a:off x="7861402" y="4700911"/>
                <a:ext cx="0" cy="216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Rak koppling 66">
                <a:extLst>
                  <a:ext uri="{FF2B5EF4-FFF2-40B4-BE49-F238E27FC236}">
                    <a16:creationId xmlns:a16="http://schemas.microsoft.com/office/drawing/2014/main" id="{971264C2-C060-4B12-B957-F16F48037E1B}"/>
                  </a:ext>
                </a:extLst>
              </p:cNvPr>
              <p:cNvCxnSpPr/>
              <p:nvPr/>
            </p:nvCxnSpPr>
            <p:spPr>
              <a:xfrm>
                <a:off x="7276822" y="4704205"/>
                <a:ext cx="0" cy="2160000"/>
              </a:xfrm>
              <a:prstGeom prst="line">
                <a:avLst/>
              </a:prstGeom>
              <a:ln w="28575">
                <a:solidFill>
                  <a:schemeClr val="bg1">
                    <a:lumMod val="85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Rak koppling 67">
                <a:extLst>
                  <a:ext uri="{FF2B5EF4-FFF2-40B4-BE49-F238E27FC236}">
                    <a16:creationId xmlns:a16="http://schemas.microsoft.com/office/drawing/2014/main" id="{3A3FE7D6-F74B-4991-9A0C-2E54C03BA5C3}"/>
                  </a:ext>
                </a:extLst>
              </p:cNvPr>
              <p:cNvCxnSpPr/>
              <p:nvPr/>
            </p:nvCxnSpPr>
            <p:spPr>
              <a:xfrm>
                <a:off x="8450530" y="4704205"/>
                <a:ext cx="0" cy="2160000"/>
              </a:xfrm>
              <a:prstGeom prst="line">
                <a:avLst/>
              </a:prstGeom>
              <a:ln w="28575">
                <a:solidFill>
                  <a:schemeClr val="bg1">
                    <a:lumMod val="85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62" name="Rektangel 61">
              <a:extLst>
                <a:ext uri="{FF2B5EF4-FFF2-40B4-BE49-F238E27FC236}">
                  <a16:creationId xmlns:a16="http://schemas.microsoft.com/office/drawing/2014/main" id="{567F0C01-A407-4819-993F-77370DBA84BF}"/>
                </a:ext>
              </a:extLst>
            </p:cNvPr>
            <p:cNvSpPr/>
            <p:nvPr/>
          </p:nvSpPr>
          <p:spPr>
            <a:xfrm>
              <a:off x="2316001" y="1604525"/>
              <a:ext cx="7560000" cy="4680000"/>
            </a:xfrm>
            <a:prstGeom prst="rect">
              <a:avLst/>
            </a:prstGeom>
            <a:noFill/>
            <a:ln w="28575">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 name="Rubrik 1">
            <a:extLst>
              <a:ext uri="{FF2B5EF4-FFF2-40B4-BE49-F238E27FC236}">
                <a16:creationId xmlns:a16="http://schemas.microsoft.com/office/drawing/2014/main" id="{539CC2B1-C58A-4F6E-91A7-AB88746AB46E}"/>
              </a:ext>
            </a:extLst>
          </p:cNvPr>
          <p:cNvSpPr txBox="1">
            <a:spLocks/>
          </p:cNvSpPr>
          <p:nvPr/>
        </p:nvSpPr>
        <p:spPr>
          <a:xfrm>
            <a:off x="522000" y="720000"/>
            <a:ext cx="10242000" cy="77025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3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dirty="0">
                <a:ln>
                  <a:noFill/>
                </a:ln>
                <a:solidFill>
                  <a:prstClr val="white"/>
                </a:solidFill>
                <a:effectLst/>
                <a:uLnTx/>
                <a:uFillTx/>
                <a:latin typeface="Calibri"/>
                <a:ea typeface="+mj-ea"/>
                <a:cs typeface="+mj-cs"/>
              </a:rPr>
              <a:t>Spelregler 7 mot 7</a:t>
            </a:r>
          </a:p>
        </p:txBody>
      </p:sp>
      <p:grpSp>
        <p:nvGrpSpPr>
          <p:cNvPr id="23" name="Grupp 22">
            <a:extLst>
              <a:ext uri="{FF2B5EF4-FFF2-40B4-BE49-F238E27FC236}">
                <a16:creationId xmlns:a16="http://schemas.microsoft.com/office/drawing/2014/main" id="{7788960F-06EC-4748-87C6-E53E60C85E99}"/>
              </a:ext>
            </a:extLst>
          </p:cNvPr>
          <p:cNvGrpSpPr/>
          <p:nvPr/>
        </p:nvGrpSpPr>
        <p:grpSpPr>
          <a:xfrm>
            <a:off x="6246059" y="4493461"/>
            <a:ext cx="2663426" cy="369332"/>
            <a:chOff x="6246059" y="3437191"/>
            <a:chExt cx="2663426" cy="369332"/>
          </a:xfrm>
        </p:grpSpPr>
        <p:sp>
          <p:nvSpPr>
            <p:cNvPr id="69" name="Rektangel 68">
              <a:extLst>
                <a:ext uri="{FF2B5EF4-FFF2-40B4-BE49-F238E27FC236}">
                  <a16:creationId xmlns:a16="http://schemas.microsoft.com/office/drawing/2014/main" id="{46F3BFF4-4C4D-4739-A7DB-3BCE336E8FAA}"/>
                </a:ext>
              </a:extLst>
            </p:cNvPr>
            <p:cNvSpPr/>
            <p:nvPr/>
          </p:nvSpPr>
          <p:spPr>
            <a:xfrm>
              <a:off x="6929635" y="3437191"/>
              <a:ext cx="154118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35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0" name="Rak pilkoppling 9">
              <a:extLst>
                <a:ext uri="{FF2B5EF4-FFF2-40B4-BE49-F238E27FC236}">
                  <a16:creationId xmlns:a16="http://schemas.microsoft.com/office/drawing/2014/main" id="{1878A25E-C591-4720-8A14-BE7C523F8431}"/>
                </a:ext>
              </a:extLst>
            </p:cNvPr>
            <p:cNvCxnSpPr>
              <a:cxnSpLocks/>
            </p:cNvCxnSpPr>
            <p:nvPr/>
          </p:nvCxnSpPr>
          <p:spPr>
            <a:xfrm>
              <a:off x="8182104" y="3638831"/>
              <a:ext cx="72738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Rak pilkoppling 69">
              <a:extLst>
                <a:ext uri="{FF2B5EF4-FFF2-40B4-BE49-F238E27FC236}">
                  <a16:creationId xmlns:a16="http://schemas.microsoft.com/office/drawing/2014/main" id="{CD1868AE-8675-483B-AB69-E9A219B8747B}"/>
                </a:ext>
              </a:extLst>
            </p:cNvPr>
            <p:cNvCxnSpPr>
              <a:cxnSpLocks/>
            </p:cNvCxnSpPr>
            <p:nvPr/>
          </p:nvCxnSpPr>
          <p:spPr>
            <a:xfrm flipH="1">
              <a:off x="6246059" y="3638831"/>
              <a:ext cx="1028884"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 21">
            <a:extLst>
              <a:ext uri="{FF2B5EF4-FFF2-40B4-BE49-F238E27FC236}">
                <a16:creationId xmlns:a16="http://schemas.microsoft.com/office/drawing/2014/main" id="{C6BE843C-D589-4F57-BF3E-357EC8DD3558}"/>
              </a:ext>
            </a:extLst>
          </p:cNvPr>
          <p:cNvGrpSpPr/>
          <p:nvPr/>
        </p:nvGrpSpPr>
        <p:grpSpPr>
          <a:xfrm>
            <a:off x="69662" y="5529842"/>
            <a:ext cx="1105643" cy="1147011"/>
            <a:chOff x="129822" y="4473572"/>
            <a:chExt cx="1105643" cy="1147011"/>
          </a:xfrm>
        </p:grpSpPr>
        <p:sp>
          <p:nvSpPr>
            <p:cNvPr id="72" name="Rektangel 71">
              <a:extLst>
                <a:ext uri="{FF2B5EF4-FFF2-40B4-BE49-F238E27FC236}">
                  <a16:creationId xmlns:a16="http://schemas.microsoft.com/office/drawing/2014/main" id="{B7DE5C76-4A4E-43C6-8338-E5A9AB100CC7}"/>
                </a:ext>
              </a:extLst>
            </p:cNvPr>
            <p:cNvSpPr/>
            <p:nvPr/>
          </p:nvSpPr>
          <p:spPr>
            <a:xfrm rot="18845408">
              <a:off x="447995" y="4753605"/>
              <a:ext cx="68713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30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3" name="Rak pilkoppling 72">
              <a:extLst>
                <a:ext uri="{FF2B5EF4-FFF2-40B4-BE49-F238E27FC236}">
                  <a16:creationId xmlns:a16="http://schemas.microsoft.com/office/drawing/2014/main" id="{53E68238-E1EE-44EB-8DA6-5E8A98B94619}"/>
                </a:ext>
              </a:extLst>
            </p:cNvPr>
            <p:cNvCxnSpPr>
              <a:cxnSpLocks/>
              <a:stCxn id="72" idx="3"/>
            </p:cNvCxnSpPr>
            <p:nvPr/>
          </p:nvCxnSpPr>
          <p:spPr>
            <a:xfrm flipV="1">
              <a:off x="1030612" y="4473572"/>
              <a:ext cx="204853" cy="21793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Rak pilkoppling 73">
              <a:extLst>
                <a:ext uri="{FF2B5EF4-FFF2-40B4-BE49-F238E27FC236}">
                  <a16:creationId xmlns:a16="http://schemas.microsoft.com/office/drawing/2014/main" id="{1FF84ACA-BC44-4F70-83BC-337BF8050435}"/>
                </a:ext>
              </a:extLst>
            </p:cNvPr>
            <p:cNvCxnSpPr>
              <a:cxnSpLocks/>
              <a:stCxn id="72" idx="1"/>
            </p:cNvCxnSpPr>
            <p:nvPr/>
          </p:nvCxnSpPr>
          <p:spPr>
            <a:xfrm flipH="1">
              <a:off x="129822" y="5185037"/>
              <a:ext cx="422690" cy="43554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Grupp 74">
            <a:extLst>
              <a:ext uri="{FF2B5EF4-FFF2-40B4-BE49-F238E27FC236}">
                <a16:creationId xmlns:a16="http://schemas.microsoft.com/office/drawing/2014/main" id="{AB77A8A0-F7E1-41C4-8A2B-6774358A8AAE}"/>
              </a:ext>
            </a:extLst>
          </p:cNvPr>
          <p:cNvGrpSpPr/>
          <p:nvPr/>
        </p:nvGrpSpPr>
        <p:grpSpPr>
          <a:xfrm rot="3393835">
            <a:off x="8615357" y="5432519"/>
            <a:ext cx="2085913" cy="449776"/>
            <a:chOff x="1452962" y="4677722"/>
            <a:chExt cx="4383491" cy="449776"/>
          </a:xfrm>
        </p:grpSpPr>
        <p:sp>
          <p:nvSpPr>
            <p:cNvPr id="76" name="Rektangel 75">
              <a:extLst>
                <a:ext uri="{FF2B5EF4-FFF2-40B4-BE49-F238E27FC236}">
                  <a16:creationId xmlns:a16="http://schemas.microsoft.com/office/drawing/2014/main" id="{25CD3F5D-24AB-4A9D-BFB5-98A19CB5DB99}"/>
                </a:ext>
              </a:extLst>
            </p:cNvPr>
            <p:cNvSpPr/>
            <p:nvPr/>
          </p:nvSpPr>
          <p:spPr>
            <a:xfrm>
              <a:off x="2776323" y="4696285"/>
              <a:ext cx="154118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55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7" name="Rak pilkoppling 76">
              <a:extLst>
                <a:ext uri="{FF2B5EF4-FFF2-40B4-BE49-F238E27FC236}">
                  <a16:creationId xmlns:a16="http://schemas.microsoft.com/office/drawing/2014/main" id="{A549EF03-114F-4D73-8D4B-8829127E2952}"/>
                </a:ext>
              </a:extLst>
            </p:cNvPr>
            <p:cNvCxnSpPr>
              <a:cxnSpLocks/>
            </p:cNvCxnSpPr>
            <p:nvPr/>
          </p:nvCxnSpPr>
          <p:spPr>
            <a:xfrm>
              <a:off x="4028792" y="4897925"/>
              <a:ext cx="180766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Rak pilkoppling 77">
              <a:extLst>
                <a:ext uri="{FF2B5EF4-FFF2-40B4-BE49-F238E27FC236}">
                  <a16:creationId xmlns:a16="http://schemas.microsoft.com/office/drawing/2014/main" id="{1EAF62EB-3FFB-45E3-9D98-156B607BBBE5}"/>
                </a:ext>
              </a:extLst>
            </p:cNvPr>
            <p:cNvCxnSpPr>
              <a:cxnSpLocks/>
            </p:cNvCxnSpPr>
            <p:nvPr/>
          </p:nvCxnSpPr>
          <p:spPr>
            <a:xfrm rot="18206165" flipH="1" flipV="1">
              <a:off x="1961689" y="4168995"/>
              <a:ext cx="449776" cy="146723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83" name="Tabell 82">
            <a:extLst>
              <a:ext uri="{FF2B5EF4-FFF2-40B4-BE49-F238E27FC236}">
                <a16:creationId xmlns:a16="http://schemas.microsoft.com/office/drawing/2014/main" id="{382AE62D-C6D7-40D0-9D17-1CA2E9CE0319}"/>
              </a:ext>
            </a:extLst>
          </p:cNvPr>
          <p:cNvGraphicFramePr>
            <a:graphicFrameLocks noGrp="1"/>
          </p:cNvGraphicFramePr>
          <p:nvPr>
            <p:extLst/>
          </p:nvPr>
        </p:nvGraphicFramePr>
        <p:xfrm>
          <a:off x="7045536" y="1620000"/>
          <a:ext cx="4201082" cy="2382720"/>
        </p:xfrm>
        <a:graphic>
          <a:graphicData uri="http://schemas.openxmlformats.org/drawingml/2006/table">
            <a:tbl>
              <a:tblPr firstRow="1" bandRow="1">
                <a:tableStyleId>{8FD4443E-F989-4FC4-A0C8-D5A2AF1F390B}</a:tableStyleId>
              </a:tblPr>
              <a:tblGrid>
                <a:gridCol w="4201082">
                  <a:extLst>
                    <a:ext uri="{9D8B030D-6E8A-4147-A177-3AD203B41FA5}">
                      <a16:colId xmlns:a16="http://schemas.microsoft.com/office/drawing/2014/main" val="4206471272"/>
                    </a:ext>
                  </a:extLst>
                </a:gridCol>
              </a:tblGrid>
              <a:tr h="129319">
                <a:tc>
                  <a:txBody>
                    <a:bodyPr/>
                    <a:lstStyle/>
                    <a:p>
                      <a:r>
                        <a:rPr lang="sv-SE" sz="1600" dirty="0"/>
                        <a:t>Förklaring</a:t>
                      </a:r>
                    </a:p>
                  </a:txBody>
                  <a:tcPr marL="36000" marR="36000" marT="36000" marB="36000">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846589182"/>
                  </a:ext>
                </a:extLst>
              </a:tr>
              <a:tr h="12922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Förutom storleken ska bollen även ha rätt vikt</a:t>
                      </a:r>
                    </a:p>
                  </a:txBody>
                  <a:tcPr marL="36000" marR="36000" marT="36000" marB="36000">
                    <a:lnL w="12700" cap="flat" cmpd="sng" algn="ctr">
                      <a:solidFill>
                        <a:schemeClr val="bg1"/>
                      </a:solidFill>
                      <a:prstDash val="solid"/>
                      <a:round/>
                      <a:headEnd type="none" w="med" len="med"/>
                      <a:tailEnd type="none" w="med" len="med"/>
                    </a:lnL>
                    <a:lnT w="25400" cmpd="sng">
                      <a:noFill/>
                    </a:lnT>
                  </a:tcPr>
                </a:tc>
                <a:extLst>
                  <a:ext uri="{0D108BD9-81ED-4DB2-BD59-A6C34878D82A}">
                    <a16:rowId xmlns:a16="http://schemas.microsoft.com/office/drawing/2014/main" val="1168282890"/>
                  </a:ext>
                </a:extLst>
              </a:tr>
              <a:tr h="173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Gruppens sammanhållning förstärks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chemeClr val="bg1"/>
                        </a:solidFill>
                        <a:effectLst/>
                        <a:uLnTx/>
                        <a:uFillTx/>
                        <a:latin typeface="+mj-lt"/>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6979287"/>
                  </a:ext>
                </a:extLst>
              </a:tr>
              <a:tr h="173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Hög aktivitet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chemeClr val="bg1"/>
                        </a:solidFill>
                        <a:effectLst/>
                        <a:uLnTx/>
                        <a:uFillTx/>
                        <a:latin typeface="+mj-lt"/>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07406917"/>
                  </a:ext>
                </a:extLst>
              </a:tr>
              <a:tr h="12922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Alla spelar 2 av 3 perioder</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86077480"/>
                  </a:ext>
                </a:extLst>
              </a:tr>
              <a:tr h="17378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Allas lika värde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Extra chans att prata med spelarna</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048383017"/>
                  </a:ext>
                </a:extLst>
              </a:tr>
            </a:tbl>
          </a:graphicData>
        </a:graphic>
      </p:graphicFrame>
      <p:graphicFrame>
        <p:nvGraphicFramePr>
          <p:cNvPr id="84" name="Tabell 83">
            <a:extLst>
              <a:ext uri="{FF2B5EF4-FFF2-40B4-BE49-F238E27FC236}">
                <a16:creationId xmlns:a16="http://schemas.microsoft.com/office/drawing/2014/main" id="{F9E3D4AC-BB74-4E08-BD89-714944403D57}"/>
              </a:ext>
            </a:extLst>
          </p:cNvPr>
          <p:cNvGraphicFramePr>
            <a:graphicFrameLocks noGrp="1"/>
          </p:cNvGraphicFramePr>
          <p:nvPr>
            <p:extLst/>
          </p:nvPr>
        </p:nvGraphicFramePr>
        <p:xfrm>
          <a:off x="535204" y="1620000"/>
          <a:ext cx="6504850" cy="2382720"/>
        </p:xfrm>
        <a:graphic>
          <a:graphicData uri="http://schemas.openxmlformats.org/drawingml/2006/table">
            <a:tbl>
              <a:tblPr firstRow="1" bandRow="1">
                <a:tableStyleId>{8FD4443E-F989-4FC4-A0C8-D5A2AF1F390B}</a:tableStyleId>
              </a:tblPr>
              <a:tblGrid>
                <a:gridCol w="3305721">
                  <a:extLst>
                    <a:ext uri="{9D8B030D-6E8A-4147-A177-3AD203B41FA5}">
                      <a16:colId xmlns:a16="http://schemas.microsoft.com/office/drawing/2014/main" val="1405160501"/>
                    </a:ext>
                  </a:extLst>
                </a:gridCol>
                <a:gridCol w="3199129">
                  <a:extLst>
                    <a:ext uri="{9D8B030D-6E8A-4147-A177-3AD203B41FA5}">
                      <a16:colId xmlns:a16="http://schemas.microsoft.com/office/drawing/2014/main" val="4090167340"/>
                    </a:ext>
                  </a:extLst>
                </a:gridCol>
              </a:tblGrid>
              <a:tr h="210518">
                <a:tc>
                  <a:txBody>
                    <a:bodyPr/>
                    <a:lstStyle/>
                    <a:p>
                      <a:r>
                        <a:rPr lang="sv-SE" sz="1600" dirty="0"/>
                        <a:t>Förutsättning</a:t>
                      </a:r>
                    </a:p>
                  </a:txBody>
                  <a:tcPr marL="36000" marR="36000" marT="36000" marB="36000">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r>
                        <a:rPr lang="sv-SE" sz="1600" dirty="0"/>
                        <a:t>Rekommendation</a:t>
                      </a:r>
                    </a:p>
                  </a:txBody>
                  <a:tcPr marL="36000" marR="36000" marT="36000" marB="36000">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846589182"/>
                  </a:ext>
                </a:extLst>
              </a:tr>
              <a:tr h="21051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1" i="0" u="none" strike="noStrike" kern="1200" cap="none" spc="0" normalizeH="0" baseline="0" noProof="0" dirty="0">
                          <a:ln>
                            <a:noFill/>
                          </a:ln>
                          <a:solidFill>
                            <a:schemeClr val="bg1"/>
                          </a:solidFill>
                          <a:effectLst/>
                          <a:uLnTx/>
                          <a:uFillTx/>
                          <a:latin typeface="Calibri"/>
                          <a:ea typeface="+mn-ea"/>
                          <a:cs typeface="+mn-cs"/>
                        </a:rPr>
                        <a:t>Storlek boll: </a:t>
                      </a:r>
                      <a:r>
                        <a:rPr kumimoji="0" lang="sv-SE" sz="1400" b="0" i="0" u="none" strike="noStrike" kern="1200" cap="none" spc="0" normalizeH="0" baseline="0" noProof="0" dirty="0">
                          <a:ln>
                            <a:noFill/>
                          </a:ln>
                          <a:solidFill>
                            <a:schemeClr val="bg1"/>
                          </a:solidFill>
                          <a:effectLst/>
                          <a:uLnTx/>
                          <a:uFillTx/>
                          <a:latin typeface="Calibri"/>
                          <a:ea typeface="+mn-ea"/>
                          <a:cs typeface="+mn-cs"/>
                        </a:rPr>
                        <a:t>4</a:t>
                      </a:r>
                    </a:p>
                  </a:txBody>
                  <a:tcPr marL="36000" marR="36000" marT="36000" marB="36000">
                    <a:lnR w="12700" cap="flat" cmpd="sng" algn="ctr">
                      <a:solidFill>
                        <a:schemeClr val="bg1"/>
                      </a:solidFill>
                      <a:prstDash val="solid"/>
                      <a:round/>
                      <a:headEnd type="none" w="med" len="med"/>
                      <a:tailEnd type="none" w="med" len="med"/>
                    </a:lnR>
                    <a:lnT w="25400" cmpd="sng">
                      <a:noFill/>
                    </a:lnT>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Calibri"/>
                          <a:ea typeface="+mn-ea"/>
                          <a:cs typeface="+mn-cs"/>
                        </a:rPr>
                        <a:t>Pumpad boll med god kvalité</a:t>
                      </a:r>
                    </a:p>
                  </a:txBody>
                  <a:tcPr marL="36000" marR="36000" marT="36000" marB="36000">
                    <a:lnL w="12700" cap="flat" cmpd="sng" algn="ctr">
                      <a:solidFill>
                        <a:schemeClr val="bg1"/>
                      </a:solidFill>
                      <a:prstDash val="solid"/>
                      <a:round/>
                      <a:headEnd type="none" w="med" len="med"/>
                      <a:tailEnd type="none" w="med" len="med"/>
                    </a:lnL>
                    <a:lnT w="25400" cmpd="sng">
                      <a:noFill/>
                    </a:lnT>
                  </a:tcPr>
                </a:tc>
                <a:extLst>
                  <a:ext uri="{0D108BD9-81ED-4DB2-BD59-A6C34878D82A}">
                    <a16:rowId xmlns:a16="http://schemas.microsoft.com/office/drawing/2014/main" val="1168282890"/>
                  </a:ext>
                </a:extLst>
              </a:tr>
              <a:tr h="283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solidFill>
                            <a:schemeClr val="bg1"/>
                          </a:solidFill>
                        </a:rPr>
                        <a:t>Utrustning spelare: </a:t>
                      </a:r>
                      <a:r>
                        <a:rPr lang="sv-SE" sz="1400" dirty="0">
                          <a:solidFill>
                            <a:schemeClr val="bg1"/>
                          </a:solidFill>
                        </a:rPr>
                        <a:t>Tröja, byxor, strumpor, skor och benskydd</a:t>
                      </a:r>
                    </a:p>
                  </a:txBody>
                  <a:tcPr marL="36000" marR="36000" marT="36000" marB="36000">
                    <a:lnR w="12700" cap="flat" cmpd="sng" algn="ctr">
                      <a:solidFill>
                        <a:schemeClr val="bg1"/>
                      </a:solidFill>
                      <a:prstDash val="solid"/>
                      <a:round/>
                      <a:headEnd type="none" w="med" len="med"/>
                      <a:tailEnd type="none" w="med" len="med"/>
                    </a:lnR>
                  </a:tcPr>
                </a:tc>
                <a:tc>
                  <a:txBody>
                    <a:bodyPr/>
                    <a:lstStyle/>
                    <a:p>
                      <a:r>
                        <a:rPr lang="sv-SE" sz="1400" dirty="0">
                          <a:solidFill>
                            <a:schemeClr val="bg1"/>
                          </a:solidFill>
                        </a:rPr>
                        <a:t>Enhetliga matchkläder</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6979287"/>
                  </a:ext>
                </a:extLst>
              </a:tr>
              <a:tr h="283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solidFill>
                            <a:schemeClr val="bg1"/>
                          </a:solidFill>
                        </a:rPr>
                        <a:t>Antal spelare:</a:t>
                      </a:r>
                      <a:r>
                        <a:rPr lang="sv-SE" sz="1400" b="1" baseline="0" dirty="0">
                          <a:solidFill>
                            <a:schemeClr val="bg1"/>
                          </a:solidFill>
                        </a:rPr>
                        <a:t> </a:t>
                      </a:r>
                      <a:r>
                        <a:rPr kumimoji="0" lang="sv-SE" sz="1400" b="0" i="0" u="none" strike="noStrike" kern="1200" cap="none" spc="0" normalizeH="0" baseline="0" noProof="0" dirty="0">
                          <a:ln>
                            <a:noFill/>
                          </a:ln>
                          <a:solidFill>
                            <a:schemeClr val="bg1"/>
                          </a:solidFill>
                          <a:effectLst/>
                          <a:uLnTx/>
                          <a:uFillTx/>
                          <a:latin typeface="+mn-lt"/>
                          <a:ea typeface="+mn-ea"/>
                          <a:cs typeface="+mn-cs"/>
                        </a:rPr>
                        <a:t>6 utespelare och 1 målvakt per lag på planen</a:t>
                      </a:r>
                    </a:p>
                  </a:txBody>
                  <a:tcPr marL="36000" marR="36000" marT="36000" marB="36000">
                    <a:lnR w="12700" cap="flat" cmpd="sng" algn="ctr">
                      <a:solidFill>
                        <a:schemeClr val="bg1"/>
                      </a:solidFill>
                      <a:prstDash val="solid"/>
                      <a:round/>
                      <a:headEnd type="none" w="med" len="med"/>
                      <a:tailEnd type="none" w="med" len="med"/>
                    </a:lnR>
                  </a:tcPr>
                </a:tc>
                <a:tc>
                  <a:txBody>
                    <a:bodyPr/>
                    <a:lstStyle/>
                    <a:p>
                      <a:r>
                        <a:rPr lang="sv-SE" sz="1400" baseline="0" dirty="0">
                          <a:solidFill>
                            <a:schemeClr val="bg1"/>
                          </a:solidFill>
                        </a:rPr>
                        <a:t>3 </a:t>
                      </a:r>
                      <a:r>
                        <a:rPr lang="sv-SE" sz="1400" dirty="0">
                          <a:solidFill>
                            <a:schemeClr val="bg1"/>
                          </a:solidFill>
                        </a:rPr>
                        <a:t>avbytare per lag	</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07406917"/>
                  </a:ext>
                </a:extLst>
              </a:tr>
              <a:tr h="210518">
                <a:tc>
                  <a:txBody>
                    <a:bodyPr/>
                    <a:lstStyle/>
                    <a:p>
                      <a:r>
                        <a:rPr lang="sv-SE" sz="1400" b="1" dirty="0">
                          <a:solidFill>
                            <a:schemeClr val="bg1"/>
                          </a:solidFill>
                        </a:rPr>
                        <a:t>Byten: </a:t>
                      </a:r>
                      <a:r>
                        <a:rPr lang="sv-SE" sz="1400" dirty="0">
                          <a:solidFill>
                            <a:schemeClr val="bg1"/>
                          </a:solidFill>
                        </a:rPr>
                        <a:t>Fria byten</a:t>
                      </a:r>
                    </a:p>
                  </a:txBody>
                  <a:tcPr marL="36000" marR="36000" marT="36000" marB="36000">
                    <a:lnR w="12700" cap="flat" cmpd="sng" algn="ctr">
                      <a:solidFill>
                        <a:schemeClr val="bg1"/>
                      </a:solidFill>
                      <a:prstDash val="solid"/>
                      <a:round/>
                      <a:headEnd type="none" w="med" len="med"/>
                      <a:tailEnd type="none" w="med" len="med"/>
                    </a:lnR>
                  </a:tcPr>
                </a:tc>
                <a:tc>
                  <a:txBody>
                    <a:bodyPr/>
                    <a:lstStyle/>
                    <a:p>
                      <a:r>
                        <a:rPr lang="sv-SE" sz="1400" dirty="0">
                          <a:solidFill>
                            <a:schemeClr val="bg1"/>
                          </a:solidFill>
                        </a:rPr>
                        <a:t>Byten i paus</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86077480"/>
                  </a:ext>
                </a:extLst>
              </a:tr>
              <a:tr h="283112">
                <a:tc>
                  <a:txBody>
                    <a:bodyPr/>
                    <a:lstStyle/>
                    <a:p>
                      <a:r>
                        <a:rPr lang="sv-SE" sz="1400" b="1" dirty="0">
                          <a:solidFill>
                            <a:schemeClr val="bg1"/>
                          </a:solidFill>
                        </a:rPr>
                        <a:t>Speltid:</a:t>
                      </a:r>
                      <a:r>
                        <a:rPr lang="sv-SE" sz="1400" b="1" baseline="0" dirty="0">
                          <a:solidFill>
                            <a:schemeClr val="bg1"/>
                          </a:solidFill>
                        </a:rPr>
                        <a:t> </a:t>
                      </a:r>
                      <a:r>
                        <a:rPr kumimoji="0" lang="sv-SE" sz="1400" b="0" i="0" u="none" strike="noStrike" kern="1200" cap="none" spc="0" normalizeH="0" baseline="0" noProof="0" dirty="0">
                          <a:ln>
                            <a:noFill/>
                          </a:ln>
                          <a:solidFill>
                            <a:schemeClr val="bg1"/>
                          </a:solidFill>
                          <a:effectLst/>
                          <a:uLnTx/>
                          <a:uFillTx/>
                          <a:latin typeface="+mn-lt"/>
                          <a:ea typeface="+mn-ea"/>
                          <a:cs typeface="+mn-cs"/>
                        </a:rPr>
                        <a:t>3x20 min</a:t>
                      </a:r>
                      <a:endParaRPr lang="sv-SE" sz="1400" dirty="0">
                        <a:solidFill>
                          <a:schemeClr val="bg1"/>
                        </a:solidFill>
                      </a:endParaRPr>
                    </a:p>
                  </a:txBody>
                  <a:tcPr marL="36000" marR="36000" marT="36000" marB="36000">
                    <a:lnR w="12700" cap="flat" cmpd="sng" algn="ctr">
                      <a:solidFill>
                        <a:schemeClr val="bg1"/>
                      </a:solidFill>
                      <a:prstDash val="solid"/>
                      <a:round/>
                      <a:headEnd type="none" w="med" len="med"/>
                      <a:tailEnd type="none" w="med" len="med"/>
                    </a:lnR>
                  </a:tcPr>
                </a:tc>
                <a:tc>
                  <a:txBody>
                    <a:bodyPr/>
                    <a:lstStyle/>
                    <a:p>
                      <a:r>
                        <a:rPr lang="sv-SE" sz="1400" dirty="0">
                          <a:solidFill>
                            <a:schemeClr val="bg1"/>
                          </a:solidFill>
                        </a:rPr>
                        <a:t>Lika speltid för alla </a:t>
                      </a:r>
                    </a:p>
                    <a:p>
                      <a:endParaRPr lang="sv-SE" sz="1400"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048383017"/>
                  </a:ext>
                </a:extLst>
              </a:tr>
            </a:tbl>
          </a:graphicData>
        </a:graphic>
      </p:graphicFrame>
      <p:grpSp>
        <p:nvGrpSpPr>
          <p:cNvPr id="79" name="Grupp 78">
            <a:extLst>
              <a:ext uri="{FF2B5EF4-FFF2-40B4-BE49-F238E27FC236}">
                <a16:creationId xmlns:a16="http://schemas.microsoft.com/office/drawing/2014/main" id="{67FD39EF-153C-431C-99DA-B4249B78DA9D}"/>
              </a:ext>
            </a:extLst>
          </p:cNvPr>
          <p:cNvGrpSpPr/>
          <p:nvPr/>
        </p:nvGrpSpPr>
        <p:grpSpPr>
          <a:xfrm>
            <a:off x="1435969" y="5234575"/>
            <a:ext cx="4522484" cy="369332"/>
            <a:chOff x="1313969" y="4696285"/>
            <a:chExt cx="4522484" cy="369332"/>
          </a:xfrm>
        </p:grpSpPr>
        <p:sp>
          <p:nvSpPr>
            <p:cNvPr id="80" name="Rektangel 79">
              <a:extLst>
                <a:ext uri="{FF2B5EF4-FFF2-40B4-BE49-F238E27FC236}">
                  <a16:creationId xmlns:a16="http://schemas.microsoft.com/office/drawing/2014/main" id="{4F999B1A-5390-4DFE-957D-219FD2B33C1C}"/>
                </a:ext>
              </a:extLst>
            </p:cNvPr>
            <p:cNvSpPr/>
            <p:nvPr/>
          </p:nvSpPr>
          <p:spPr>
            <a:xfrm>
              <a:off x="2776323" y="4696285"/>
              <a:ext cx="154118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50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1" name="Rak pilkoppling 80">
              <a:extLst>
                <a:ext uri="{FF2B5EF4-FFF2-40B4-BE49-F238E27FC236}">
                  <a16:creationId xmlns:a16="http://schemas.microsoft.com/office/drawing/2014/main" id="{6C7E203B-09CB-41C5-AD60-1226CBED6525}"/>
                </a:ext>
              </a:extLst>
            </p:cNvPr>
            <p:cNvCxnSpPr>
              <a:cxnSpLocks/>
            </p:cNvCxnSpPr>
            <p:nvPr/>
          </p:nvCxnSpPr>
          <p:spPr>
            <a:xfrm>
              <a:off x="4028792" y="4897925"/>
              <a:ext cx="180766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Rak pilkoppling 81">
              <a:extLst>
                <a:ext uri="{FF2B5EF4-FFF2-40B4-BE49-F238E27FC236}">
                  <a16:creationId xmlns:a16="http://schemas.microsoft.com/office/drawing/2014/main" id="{D478E1A7-10D2-48D8-AE8C-D78383957FEF}"/>
                </a:ext>
              </a:extLst>
            </p:cNvPr>
            <p:cNvCxnSpPr>
              <a:cxnSpLocks/>
            </p:cNvCxnSpPr>
            <p:nvPr/>
          </p:nvCxnSpPr>
          <p:spPr>
            <a:xfrm flipH="1">
              <a:off x="1313969" y="4897925"/>
              <a:ext cx="180766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upp 50">
            <a:extLst>
              <a:ext uri="{FF2B5EF4-FFF2-40B4-BE49-F238E27FC236}">
                <a16:creationId xmlns:a16="http://schemas.microsoft.com/office/drawing/2014/main" id="{7C27B6D1-2863-4B36-9134-AF2DFBDB1300}"/>
              </a:ext>
            </a:extLst>
          </p:cNvPr>
          <p:cNvGrpSpPr/>
          <p:nvPr/>
        </p:nvGrpSpPr>
        <p:grpSpPr>
          <a:xfrm>
            <a:off x="1383439" y="2590561"/>
            <a:ext cx="9525494" cy="5896734"/>
            <a:chOff x="2316001" y="1577864"/>
            <a:chExt cx="7560000" cy="4680000"/>
          </a:xfrm>
          <a:scene3d>
            <a:camera prst="perspectiveRelaxedModerately">
              <a:rot lat="17400000" lon="0" rev="0"/>
            </a:camera>
            <a:lightRig rig="threePt" dir="t"/>
          </a:scene3d>
        </p:grpSpPr>
        <p:sp>
          <p:nvSpPr>
            <p:cNvPr id="52" name="Rektangel 51">
              <a:extLst>
                <a:ext uri="{FF2B5EF4-FFF2-40B4-BE49-F238E27FC236}">
                  <a16:creationId xmlns:a16="http://schemas.microsoft.com/office/drawing/2014/main" id="{8A0688E8-8944-4B33-9339-19CE0D51EB91}"/>
                </a:ext>
              </a:extLst>
            </p:cNvPr>
            <p:cNvSpPr/>
            <p:nvPr/>
          </p:nvSpPr>
          <p:spPr>
            <a:xfrm>
              <a:off x="2316001" y="1577864"/>
              <a:ext cx="7560000" cy="4680000"/>
            </a:xfrm>
            <a:prstGeom prst="rect">
              <a:avLst/>
            </a:prstGeom>
            <a:noFill/>
            <a:ln w="28575">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3" name="Grupp 52">
              <a:extLst>
                <a:ext uri="{FF2B5EF4-FFF2-40B4-BE49-F238E27FC236}">
                  <a16:creationId xmlns:a16="http://schemas.microsoft.com/office/drawing/2014/main" id="{5FED2A62-1D38-4629-8ED8-2707FFD4419E}"/>
                </a:ext>
              </a:extLst>
            </p:cNvPr>
            <p:cNvGrpSpPr/>
            <p:nvPr/>
          </p:nvGrpSpPr>
          <p:grpSpPr>
            <a:xfrm>
              <a:off x="6177299" y="1937864"/>
              <a:ext cx="2520000" cy="3960000"/>
              <a:chOff x="2191772" y="1859621"/>
              <a:chExt cx="3610719" cy="4680001"/>
            </a:xfrm>
            <a:solidFill>
              <a:srgbClr val="00B050"/>
            </a:solidFill>
            <a:effectLst>
              <a:outerShdw blurRad="50800" dist="38100" dir="2700000" algn="tl" rotWithShape="0">
                <a:prstClr val="black">
                  <a:alpha val="40000"/>
                </a:prstClr>
              </a:outerShdw>
            </a:effectLst>
          </p:grpSpPr>
          <p:sp>
            <p:nvSpPr>
              <p:cNvPr id="54" name="Rektangel 53">
                <a:extLst>
                  <a:ext uri="{FF2B5EF4-FFF2-40B4-BE49-F238E27FC236}">
                    <a16:creationId xmlns:a16="http://schemas.microsoft.com/office/drawing/2014/main" id="{D9C3369E-2AE4-4D34-9A5A-9589FE776757}"/>
                  </a:ext>
                </a:extLst>
              </p:cNvPr>
              <p:cNvSpPr/>
              <p:nvPr/>
            </p:nvSpPr>
            <p:spPr>
              <a:xfrm>
                <a:off x="2191772" y="1859622"/>
                <a:ext cx="3600000" cy="4680000"/>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ektangel 54">
                <a:extLst>
                  <a:ext uri="{FF2B5EF4-FFF2-40B4-BE49-F238E27FC236}">
                    <a16:creationId xmlns:a16="http://schemas.microsoft.com/office/drawing/2014/main" id="{FF0E0A40-206C-4EEB-AC21-F2ADB75EA8AE}"/>
                  </a:ext>
                </a:extLst>
              </p:cNvPr>
              <p:cNvSpPr/>
              <p:nvPr/>
            </p:nvSpPr>
            <p:spPr>
              <a:xfrm rot="10800000">
                <a:off x="3091773" y="1859621"/>
                <a:ext cx="1800000" cy="864000"/>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6" name="Rak koppling 55">
                <a:extLst>
                  <a:ext uri="{FF2B5EF4-FFF2-40B4-BE49-F238E27FC236}">
                    <a16:creationId xmlns:a16="http://schemas.microsoft.com/office/drawing/2014/main" id="{99C71424-DE3E-49F4-B6E8-ACA65E20ABCA}"/>
                  </a:ext>
                </a:extLst>
              </p:cNvPr>
              <p:cNvCxnSpPr>
                <a:stCxn id="54" idx="1"/>
                <a:endCxn id="54" idx="3"/>
              </p:cNvCxnSpPr>
              <p:nvPr/>
            </p:nvCxnSpPr>
            <p:spPr>
              <a:xfrm>
                <a:off x="2191772" y="4199622"/>
                <a:ext cx="3600000"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Rektangel 56">
                <a:extLst>
                  <a:ext uri="{FF2B5EF4-FFF2-40B4-BE49-F238E27FC236}">
                    <a16:creationId xmlns:a16="http://schemas.microsoft.com/office/drawing/2014/main" id="{68E4F627-A4EC-4E85-91FD-663DC0B4F964}"/>
                  </a:ext>
                </a:extLst>
              </p:cNvPr>
              <p:cNvSpPr/>
              <p:nvPr/>
            </p:nvSpPr>
            <p:spPr>
              <a:xfrm rot="10800000">
                <a:off x="3091772" y="5674571"/>
                <a:ext cx="1800000" cy="864000"/>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8" name="Rak koppling 57">
                <a:extLst>
                  <a:ext uri="{FF2B5EF4-FFF2-40B4-BE49-F238E27FC236}">
                    <a16:creationId xmlns:a16="http://schemas.microsoft.com/office/drawing/2014/main" id="{F175B6A0-F2D6-4BDE-A944-EBB1D28CEF83}"/>
                  </a:ext>
                </a:extLst>
              </p:cNvPr>
              <p:cNvCxnSpPr/>
              <p:nvPr/>
            </p:nvCxnSpPr>
            <p:spPr>
              <a:xfrm>
                <a:off x="2202491" y="4970183"/>
                <a:ext cx="3600000" cy="0"/>
              </a:xfrm>
              <a:prstGeom prst="line">
                <a:avLst/>
              </a:prstGeom>
              <a:grpFill/>
              <a:ln w="28575">
                <a:solidFill>
                  <a:schemeClr val="bg1">
                    <a:lumMod val="85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Rak koppling 58">
                <a:extLst>
                  <a:ext uri="{FF2B5EF4-FFF2-40B4-BE49-F238E27FC236}">
                    <a16:creationId xmlns:a16="http://schemas.microsoft.com/office/drawing/2014/main" id="{03FC2874-557C-4A9E-84A2-869E2C01D9D3}"/>
                  </a:ext>
                </a:extLst>
              </p:cNvPr>
              <p:cNvCxnSpPr/>
              <p:nvPr/>
            </p:nvCxnSpPr>
            <p:spPr>
              <a:xfrm>
                <a:off x="2191772" y="3424839"/>
                <a:ext cx="3600000" cy="0"/>
              </a:xfrm>
              <a:prstGeom prst="line">
                <a:avLst/>
              </a:prstGeom>
              <a:grpFill/>
              <a:ln w="28575">
                <a:solidFill>
                  <a:schemeClr val="bg1">
                    <a:lumMod val="85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5" name="Frihandsfigur: Form 24">
            <a:extLst>
              <a:ext uri="{FF2B5EF4-FFF2-40B4-BE49-F238E27FC236}">
                <a16:creationId xmlns:a16="http://schemas.microsoft.com/office/drawing/2014/main" id="{DD4C1702-0EC5-4CA8-A528-9FEB7B6254A4}"/>
              </a:ext>
            </a:extLst>
          </p:cNvPr>
          <p:cNvSpPr/>
          <p:nvPr/>
        </p:nvSpPr>
        <p:spPr>
          <a:xfrm>
            <a:off x="1520298" y="4930370"/>
            <a:ext cx="900000" cy="360000"/>
          </a:xfrm>
          <a:custGeom>
            <a:avLst/>
            <a:gdLst>
              <a:gd name="connsiteX0" fmla="*/ 0 w 1660358"/>
              <a:gd name="connsiteY0" fmla="*/ 818147 h 830179"/>
              <a:gd name="connsiteX1" fmla="*/ 0 w 1660358"/>
              <a:gd name="connsiteY1" fmla="*/ 0 h 830179"/>
              <a:gd name="connsiteX2" fmla="*/ 1660358 w 1660358"/>
              <a:gd name="connsiteY2" fmla="*/ 0 h 830179"/>
              <a:gd name="connsiteX3" fmla="*/ 1660358 w 1660358"/>
              <a:gd name="connsiteY3" fmla="*/ 830179 h 830179"/>
            </a:gdLst>
            <a:ahLst/>
            <a:cxnLst>
              <a:cxn ang="0">
                <a:pos x="connsiteX0" y="connsiteY0"/>
              </a:cxn>
              <a:cxn ang="0">
                <a:pos x="connsiteX1" y="connsiteY1"/>
              </a:cxn>
              <a:cxn ang="0">
                <a:pos x="connsiteX2" y="connsiteY2"/>
              </a:cxn>
              <a:cxn ang="0">
                <a:pos x="connsiteX3" y="connsiteY3"/>
              </a:cxn>
            </a:cxnLst>
            <a:rect l="l" t="t" r="r" b="b"/>
            <a:pathLst>
              <a:path w="1660358" h="830179">
                <a:moveTo>
                  <a:pt x="0" y="818147"/>
                </a:moveTo>
                <a:lnTo>
                  <a:pt x="0" y="0"/>
                </a:lnTo>
                <a:lnTo>
                  <a:pt x="1660358" y="0"/>
                </a:lnTo>
                <a:lnTo>
                  <a:pt x="1660358" y="830179"/>
                </a:lnTo>
              </a:path>
            </a:pathLst>
          </a:custGeom>
          <a:pattFill prst="lgGrid">
            <a:fgClr>
              <a:schemeClr val="bg1"/>
            </a:fgClr>
            <a:bgClr>
              <a:schemeClr val="accent1"/>
            </a:bgClr>
          </a:patt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0" name="Grupp 89">
            <a:extLst>
              <a:ext uri="{FF2B5EF4-FFF2-40B4-BE49-F238E27FC236}">
                <a16:creationId xmlns:a16="http://schemas.microsoft.com/office/drawing/2014/main" id="{D6D38D55-BABB-4489-8FE5-E92566C6BCA7}"/>
              </a:ext>
            </a:extLst>
          </p:cNvPr>
          <p:cNvGrpSpPr/>
          <p:nvPr/>
        </p:nvGrpSpPr>
        <p:grpSpPr>
          <a:xfrm>
            <a:off x="7127872" y="5772356"/>
            <a:ext cx="1815256" cy="369332"/>
            <a:chOff x="6855237" y="3437191"/>
            <a:chExt cx="2054248" cy="369332"/>
          </a:xfrm>
        </p:grpSpPr>
        <p:sp>
          <p:nvSpPr>
            <p:cNvPr id="91" name="Rektangel 90">
              <a:extLst>
                <a:ext uri="{FF2B5EF4-FFF2-40B4-BE49-F238E27FC236}">
                  <a16:creationId xmlns:a16="http://schemas.microsoft.com/office/drawing/2014/main" id="{D940A55A-8EF3-4E5B-83B0-2B4CD6818FD1}"/>
                </a:ext>
              </a:extLst>
            </p:cNvPr>
            <p:cNvSpPr/>
            <p:nvPr/>
          </p:nvSpPr>
          <p:spPr>
            <a:xfrm>
              <a:off x="7149092" y="3437191"/>
              <a:ext cx="154118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b="1" dirty="0" smtClean="0">
                  <a:solidFill>
                    <a:prstClr val="white"/>
                  </a:solidFill>
                  <a:latin typeface="Calibri"/>
                </a:rPr>
                <a:t>19</a:t>
              </a:r>
              <a:r>
                <a:rPr kumimoji="0" lang="sv-SE" sz="1800" b="1" i="0" u="none" strike="noStrike" kern="1200" cap="none" spc="0" normalizeH="0" baseline="0" noProof="0" dirty="0" smtClean="0">
                  <a:ln>
                    <a:noFill/>
                  </a:ln>
                  <a:solidFill>
                    <a:prstClr val="white"/>
                  </a:solidFill>
                  <a:effectLst/>
                  <a:uLnTx/>
                  <a:uFillTx/>
                  <a:latin typeface="Calibri"/>
                  <a:ea typeface="+mn-ea"/>
                  <a:cs typeface="+mn-cs"/>
                </a:rPr>
                <a:t> </a:t>
              </a:r>
              <a:r>
                <a:rPr kumimoji="0" lang="sv-SE" sz="1800" b="1" i="0" u="none" strike="noStrike" kern="1200" cap="none" spc="0" normalizeH="0" baseline="0" noProof="0" dirty="0">
                  <a:ln>
                    <a:noFill/>
                  </a:ln>
                  <a:solidFill>
                    <a:prstClr val="white"/>
                  </a:solidFill>
                  <a:effectLst/>
                  <a:uLnTx/>
                  <a:uFillTx/>
                  <a:latin typeface="Calibri"/>
                  <a:ea typeface="+mn-ea"/>
                  <a:cs typeface="+mn-cs"/>
                </a:rPr>
                <a:t>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92" name="Rak pilkoppling 91">
              <a:extLst>
                <a:ext uri="{FF2B5EF4-FFF2-40B4-BE49-F238E27FC236}">
                  <a16:creationId xmlns:a16="http://schemas.microsoft.com/office/drawing/2014/main" id="{A8C6BB5A-AFC8-4621-A127-32F49BA22500}"/>
                </a:ext>
              </a:extLst>
            </p:cNvPr>
            <p:cNvCxnSpPr>
              <a:cxnSpLocks/>
            </p:cNvCxnSpPr>
            <p:nvPr/>
          </p:nvCxnSpPr>
          <p:spPr>
            <a:xfrm>
              <a:off x="8374991" y="3638831"/>
              <a:ext cx="534494"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Rak pilkoppling 92">
              <a:extLst>
                <a:ext uri="{FF2B5EF4-FFF2-40B4-BE49-F238E27FC236}">
                  <a16:creationId xmlns:a16="http://schemas.microsoft.com/office/drawing/2014/main" id="{79507393-6896-419E-AB47-C2A5771547E4}"/>
                </a:ext>
              </a:extLst>
            </p:cNvPr>
            <p:cNvCxnSpPr>
              <a:cxnSpLocks/>
            </p:cNvCxnSpPr>
            <p:nvPr/>
          </p:nvCxnSpPr>
          <p:spPr>
            <a:xfrm flipH="1">
              <a:off x="6855237" y="3638831"/>
              <a:ext cx="647709"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00" name="Rektangel 99">
            <a:extLst>
              <a:ext uri="{FF2B5EF4-FFF2-40B4-BE49-F238E27FC236}">
                <a16:creationId xmlns:a16="http://schemas.microsoft.com/office/drawing/2014/main" id="{164DE441-E765-47D8-B147-6F98BC03CF66}"/>
              </a:ext>
            </a:extLst>
          </p:cNvPr>
          <p:cNvSpPr/>
          <p:nvPr/>
        </p:nvSpPr>
        <p:spPr>
          <a:xfrm rot="3842541">
            <a:off x="8901378" y="6121103"/>
            <a:ext cx="68713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b="1" dirty="0">
                <a:solidFill>
                  <a:prstClr val="white"/>
                </a:solidFill>
                <a:latin typeface="Calibri"/>
              </a:rPr>
              <a:t>7</a:t>
            </a:r>
            <a:r>
              <a:rPr kumimoji="0" lang="sv-SE" sz="1800" b="1" i="0" u="none" strike="noStrike" kern="1200" cap="none" spc="0" normalizeH="0" baseline="0" noProof="0" dirty="0" smtClean="0">
                <a:ln>
                  <a:noFill/>
                </a:ln>
                <a:solidFill>
                  <a:prstClr val="white"/>
                </a:solidFill>
                <a:effectLst/>
                <a:uLnTx/>
                <a:uFillTx/>
                <a:latin typeface="Calibri"/>
                <a:ea typeface="+mn-ea"/>
                <a:cs typeface="+mn-cs"/>
              </a:rPr>
              <a:t> </a:t>
            </a:r>
            <a:r>
              <a:rPr kumimoji="0" lang="sv-SE" sz="1800" b="1" i="0" u="none" strike="noStrike" kern="1200" cap="none" spc="0" normalizeH="0" baseline="0" noProof="0" dirty="0">
                <a:ln>
                  <a:noFill/>
                </a:ln>
                <a:solidFill>
                  <a:prstClr val="white"/>
                </a:solidFill>
                <a:effectLst/>
                <a:uLnTx/>
                <a:uFillTx/>
                <a:latin typeface="Calibri"/>
                <a:ea typeface="+mn-ea"/>
                <a:cs typeface="+mn-cs"/>
              </a:rPr>
              <a:t>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4" name="Rektangel 103">
            <a:extLst>
              <a:ext uri="{FF2B5EF4-FFF2-40B4-BE49-F238E27FC236}">
                <a16:creationId xmlns:a16="http://schemas.microsoft.com/office/drawing/2014/main" id="{ED79EDA0-5436-458B-B219-3B38BAEC4AB4}"/>
              </a:ext>
            </a:extLst>
          </p:cNvPr>
          <p:cNvSpPr/>
          <p:nvPr/>
        </p:nvSpPr>
        <p:spPr>
          <a:xfrm>
            <a:off x="1505100" y="4551066"/>
            <a:ext cx="100301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5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8" name="Rektangel 107">
            <a:extLst>
              <a:ext uri="{FF2B5EF4-FFF2-40B4-BE49-F238E27FC236}">
                <a16:creationId xmlns:a16="http://schemas.microsoft.com/office/drawing/2014/main" id="{70241B1A-4EBA-4A6C-82A3-60097813CD9F}"/>
              </a:ext>
            </a:extLst>
          </p:cNvPr>
          <p:cNvSpPr/>
          <p:nvPr/>
        </p:nvSpPr>
        <p:spPr>
          <a:xfrm rot="5400000">
            <a:off x="2103456" y="4913814"/>
            <a:ext cx="100301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2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Pratbubbla: rektangel med rundade hörn 28">
            <a:extLst>
              <a:ext uri="{FF2B5EF4-FFF2-40B4-BE49-F238E27FC236}">
                <a16:creationId xmlns:a16="http://schemas.microsoft.com/office/drawing/2014/main" id="{0C0A3F8E-B07C-437F-9E15-3AAE30FCFAB4}"/>
              </a:ext>
            </a:extLst>
          </p:cNvPr>
          <p:cNvSpPr/>
          <p:nvPr/>
        </p:nvSpPr>
        <p:spPr>
          <a:xfrm>
            <a:off x="9884426" y="4729284"/>
            <a:ext cx="2074119" cy="995752"/>
          </a:xfrm>
          <a:prstGeom prst="wedgeRoundRectCallou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alibri"/>
                <a:ea typeface="+mn-ea"/>
                <a:cs typeface="+mn-cs"/>
              </a:rPr>
              <a:t>Spelytan ökas i slutet av perioden </a:t>
            </a:r>
            <a:r>
              <a:rPr kumimoji="0" lang="sv-SE" sz="1400" b="0" i="0" u="none" strike="noStrike" kern="1200" cap="none" spc="0" normalizeH="0" baseline="0" noProof="0" dirty="0" err="1">
                <a:ln>
                  <a:noFill/>
                </a:ln>
                <a:solidFill>
                  <a:prstClr val="white"/>
                </a:solidFill>
                <a:effectLst/>
                <a:uLnTx/>
                <a:uFillTx/>
                <a:latin typeface="Calibri"/>
                <a:ea typeface="+mn-ea"/>
                <a:cs typeface="+mn-cs"/>
              </a:rPr>
              <a:t>bl</a:t>
            </a:r>
            <a:r>
              <a:rPr kumimoji="0" lang="sv-SE" sz="1400" b="0" i="0" u="none" strike="noStrike" kern="1200" cap="none" spc="0" normalizeH="0" baseline="0" noProof="0" dirty="0">
                <a:ln>
                  <a:noFill/>
                </a:ln>
                <a:solidFill>
                  <a:prstClr val="white"/>
                </a:solidFill>
                <a:effectLst/>
                <a:uLnTx/>
                <a:uFillTx/>
                <a:latin typeface="Calibri"/>
                <a:ea typeface="+mn-ea"/>
                <a:cs typeface="+mn-cs"/>
              </a:rPr>
              <a:t> a för att harmonisera med starten av tillväxtspurten.</a:t>
            </a:r>
          </a:p>
        </p:txBody>
      </p:sp>
      <p:sp>
        <p:nvSpPr>
          <p:cNvPr id="85" name="Rektangel 84">
            <a:extLst>
              <a:ext uri="{FF2B5EF4-FFF2-40B4-BE49-F238E27FC236}">
                <a16:creationId xmlns:a16="http://schemas.microsoft.com/office/drawing/2014/main" id="{17B8D151-C75D-4590-9443-5D58E639830C}"/>
              </a:ext>
            </a:extLst>
          </p:cNvPr>
          <p:cNvSpPr/>
          <p:nvPr/>
        </p:nvSpPr>
        <p:spPr>
          <a:xfrm>
            <a:off x="252581" y="6570204"/>
            <a:ext cx="2160000" cy="180000"/>
          </a:xfrm>
          <a:prstGeom prst="rect">
            <a:avLst/>
          </a:prstGeom>
          <a:solidFill>
            <a:schemeClr val="accent6">
              <a:alpha val="70000"/>
            </a:schemeClr>
          </a:solidFill>
          <a:scene3d>
            <a:camera prst="perspectiveRelaxedModerately"/>
            <a:lightRig rig="threePt" dir="t"/>
          </a:scene3d>
          <a:sp3d/>
        </p:spPr>
        <p:txBody>
          <a:bodyPr wrap="square" lIns="72000" tIns="0" rIns="72000" bIns="0" anchor="ctr">
            <a:noAutofit/>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7 mot 7 liten – 10-11 år</a:t>
            </a: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Rektangel 85">
            <a:extLst>
              <a:ext uri="{FF2B5EF4-FFF2-40B4-BE49-F238E27FC236}">
                <a16:creationId xmlns:a16="http://schemas.microsoft.com/office/drawing/2014/main" id="{FFEB898A-6BFA-4991-B071-4C8B54812C7D}"/>
              </a:ext>
            </a:extLst>
          </p:cNvPr>
          <p:cNvSpPr/>
          <p:nvPr/>
        </p:nvSpPr>
        <p:spPr>
          <a:xfrm>
            <a:off x="6294277" y="6395318"/>
            <a:ext cx="1764000" cy="180000"/>
          </a:xfrm>
          <a:prstGeom prst="rect">
            <a:avLst/>
          </a:prstGeom>
          <a:solidFill>
            <a:schemeClr val="accent6">
              <a:alpha val="70000"/>
            </a:schemeClr>
          </a:solidFill>
          <a:scene3d>
            <a:camera prst="perspectiveRelaxedModerately">
              <a:rot lat="18600000" lon="0" rev="0"/>
            </a:camera>
            <a:lightRig rig="threePt" dir="t"/>
          </a:scene3d>
          <a:sp3d/>
        </p:spPr>
        <p:txBody>
          <a:bodyPr wrap="square" lIns="72000" tIns="0" rIns="72000" bIns="0" anchor="ctr">
            <a:noAutofit/>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7 mot 7 stor - 12 år</a:t>
            </a: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0" name="Grupp 29">
            <a:extLst>
              <a:ext uri="{FF2B5EF4-FFF2-40B4-BE49-F238E27FC236}">
                <a16:creationId xmlns:a16="http://schemas.microsoft.com/office/drawing/2014/main" id="{4A14CC9C-D744-4690-A298-8531AC6CAAE8}"/>
              </a:ext>
            </a:extLst>
          </p:cNvPr>
          <p:cNvGrpSpPr/>
          <p:nvPr/>
        </p:nvGrpSpPr>
        <p:grpSpPr>
          <a:xfrm>
            <a:off x="4716378" y="310932"/>
            <a:ext cx="6511554" cy="1249185"/>
            <a:chOff x="4716378" y="310932"/>
            <a:chExt cx="6511554" cy="1249185"/>
          </a:xfrm>
        </p:grpSpPr>
        <p:sp>
          <p:nvSpPr>
            <p:cNvPr id="111" name="Rounded Rectangle 8">
              <a:extLst>
                <a:ext uri="{FF2B5EF4-FFF2-40B4-BE49-F238E27FC236}">
                  <a16:creationId xmlns:a16="http://schemas.microsoft.com/office/drawing/2014/main" id="{65137262-5A7E-4D7F-8753-CFE6AD23A31C}"/>
                </a:ext>
              </a:extLst>
            </p:cNvPr>
            <p:cNvSpPr>
              <a:spLocks noChangeArrowheads="1"/>
            </p:cNvSpPr>
            <p:nvPr/>
          </p:nvSpPr>
          <p:spPr bwMode="auto">
            <a:xfrm>
              <a:off x="4716378" y="1140144"/>
              <a:ext cx="6511553" cy="419973"/>
            </a:xfrm>
            <a:prstGeom prst="roundRect">
              <a:avLst>
                <a:gd name="adj" fmla="val 16667"/>
              </a:avLst>
            </a:prstGeom>
            <a:solidFill>
              <a:schemeClr val="bg1">
                <a:alpha val="18823"/>
              </a:schemeClr>
            </a:solidFill>
            <a:ln>
              <a:noFill/>
            </a:ln>
            <a:extLst>
              <a:ext uri="{91240B29-F687-4F45-9708-019B960494DF}">
                <a14:hiddenLine xmlns:a14="http://schemas.microsoft.com/office/drawing/2010/main" w="25400">
                  <a:solidFill>
                    <a:srgbClr val="000000"/>
                  </a:solidFill>
                  <a:miter lim="0"/>
                  <a:headEnd/>
                  <a:tailEnd/>
                </a14:hiddenLine>
              </a:ext>
            </a:extLst>
          </p:spPr>
          <p:txBody>
            <a:bodyPr wrap="square" lIns="50800" tIns="50800" rIns="50800" bIns="50800" anchor="ctr">
              <a:spAutoFit/>
            </a:bodyPr>
            <a:lstStyle>
              <a:lvl1pPr marL="266700" defTabSz="457200">
                <a:defRPr sz="2900">
                  <a:solidFill>
                    <a:srgbClr val="000000"/>
                  </a:solidFill>
                  <a:latin typeface="Gill Sans" charset="0"/>
                  <a:ea typeface="MS PGothic" panose="020B0600070205080204" pitchFamily="34" charset="-128"/>
                  <a:sym typeface="Gill Sans" charset="0"/>
                </a:defRPr>
              </a:lvl1pPr>
              <a:lvl2pPr marL="742950" indent="-285750" defTabSz="457200">
                <a:defRPr sz="2900">
                  <a:solidFill>
                    <a:srgbClr val="000000"/>
                  </a:solidFill>
                  <a:latin typeface="Gill Sans" charset="0"/>
                  <a:ea typeface="MS PGothic" panose="020B0600070205080204" pitchFamily="34" charset="-128"/>
                  <a:sym typeface="Gill Sans" charset="0"/>
                </a:defRPr>
              </a:lvl2pPr>
              <a:lvl3pPr marL="1143000" indent="-228600" defTabSz="457200">
                <a:defRPr sz="2900">
                  <a:solidFill>
                    <a:srgbClr val="000000"/>
                  </a:solidFill>
                  <a:latin typeface="Gill Sans" charset="0"/>
                  <a:ea typeface="MS PGothic" panose="020B0600070205080204" pitchFamily="34" charset="-128"/>
                  <a:sym typeface="Gill Sans" charset="0"/>
                </a:defRPr>
              </a:lvl3pPr>
              <a:lvl4pPr marL="1600200" indent="-228600" defTabSz="457200">
                <a:defRPr sz="2900">
                  <a:solidFill>
                    <a:srgbClr val="000000"/>
                  </a:solidFill>
                  <a:latin typeface="Gill Sans" charset="0"/>
                  <a:ea typeface="MS PGothic" panose="020B0600070205080204" pitchFamily="34" charset="-128"/>
                  <a:sym typeface="Gill Sans" charset="0"/>
                </a:defRPr>
              </a:lvl4pPr>
              <a:lvl5pPr marL="2057400" indent="-228600" defTabSz="457200">
                <a:defRPr sz="2900">
                  <a:solidFill>
                    <a:srgbClr val="000000"/>
                  </a:solidFill>
                  <a:latin typeface="Gill Sans" charset="0"/>
                  <a:ea typeface="MS PGothic" panose="020B0600070205080204" pitchFamily="34" charset="-128"/>
                  <a:sym typeface="Gill Sans" charset="0"/>
                </a:defRPr>
              </a:lvl5pPr>
              <a:lvl6pPr marL="2514600" indent="-228600" defTabSz="457200"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57200"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57200"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57200"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sv-SE"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sym typeface="Gill Sans" charset="0"/>
                </a:rPr>
                <a:t>Vilka möjligheter uppstår genom att spela i 3 perioder?</a:t>
              </a:r>
            </a:p>
          </p:txBody>
        </p:sp>
        <p:pic>
          <p:nvPicPr>
            <p:cNvPr id="112" name="Picture 7">
              <a:extLst>
                <a:ext uri="{FF2B5EF4-FFF2-40B4-BE49-F238E27FC236}">
                  <a16:creationId xmlns:a16="http://schemas.microsoft.com/office/drawing/2014/main" id="{942323F2-BE17-4420-9ED4-342B25FAE1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48108" y="310932"/>
              <a:ext cx="1679824" cy="117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076218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500"/>
                                        <p:tgtEl>
                                          <p:spTgt spid="79"/>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left)">
                                      <p:cBhvr>
                                        <p:cTn id="20" dur="500"/>
                                        <p:tgtEl>
                                          <p:spTgt spid="8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fade">
                                      <p:cBhvr>
                                        <p:cTn id="38" dur="500"/>
                                        <p:tgtEl>
                                          <p:spTgt spid="90"/>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500"/>
                                        <p:tgtEl>
                                          <p:spTgt spid="100"/>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500"/>
                                        <p:tgtEl>
                                          <p:spTgt spid="86"/>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fade">
                                      <p:cBhvr>
                                        <p:cTn id="63" dur="500"/>
                                        <p:tgtEl>
                                          <p:spTgt spid="108"/>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fade">
                                      <p:cBhvr>
                                        <p:cTn id="68" dur="500"/>
                                        <p:tgtEl>
                                          <p:spTgt spid="84"/>
                                        </p:tgtEl>
                                      </p:cBhvr>
                                    </p:animEffect>
                                    <p:anim calcmode="lin" valueType="num">
                                      <p:cBhvr>
                                        <p:cTn id="69" dur="500" fill="hold"/>
                                        <p:tgtEl>
                                          <p:spTgt spid="84"/>
                                        </p:tgtEl>
                                        <p:attrNameLst>
                                          <p:attrName>ppt_x</p:attrName>
                                        </p:attrNameLst>
                                      </p:cBhvr>
                                      <p:tavLst>
                                        <p:tav tm="0">
                                          <p:val>
                                            <p:strVal val="#ppt_x"/>
                                          </p:val>
                                        </p:tav>
                                        <p:tav tm="100000">
                                          <p:val>
                                            <p:strVal val="#ppt_x"/>
                                          </p:val>
                                        </p:tav>
                                      </p:tavLst>
                                    </p:anim>
                                    <p:anim calcmode="lin" valueType="num">
                                      <p:cBhvr>
                                        <p:cTn id="70" dur="5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3" presetClass="entr" presetSubtype="528"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left)">
                                      <p:cBhvr>
                                        <p:cTn id="8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0" grpId="0"/>
      <p:bldP spid="104" grpId="0"/>
      <p:bldP spid="108" grpId="0"/>
      <p:bldP spid="29" grpId="0" animBg="1"/>
      <p:bldP spid="85" grpId="0" animBg="1"/>
      <p:bldP spid="8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4" name="Grupp 23">
            <a:extLst>
              <a:ext uri="{FF2B5EF4-FFF2-40B4-BE49-F238E27FC236}">
                <a16:creationId xmlns:a16="http://schemas.microsoft.com/office/drawing/2014/main" id="{822C85E5-65F5-443D-A790-33DF0A4EE3A9}"/>
              </a:ext>
            </a:extLst>
          </p:cNvPr>
          <p:cNvGrpSpPr/>
          <p:nvPr/>
        </p:nvGrpSpPr>
        <p:grpSpPr>
          <a:xfrm>
            <a:off x="1394228" y="2546526"/>
            <a:ext cx="9525495" cy="5896734"/>
            <a:chOff x="2316000" y="1602768"/>
            <a:chExt cx="7560001" cy="4680000"/>
          </a:xfrm>
          <a:scene3d>
            <a:camera prst="perspectiveRelaxedModerately">
              <a:rot lat="17400000" lon="0" rev="0"/>
            </a:camera>
            <a:lightRig rig="threePt" dir="t"/>
          </a:scene3d>
        </p:grpSpPr>
        <p:sp>
          <p:nvSpPr>
            <p:cNvPr id="25" name="Rektangel 24">
              <a:extLst>
                <a:ext uri="{FF2B5EF4-FFF2-40B4-BE49-F238E27FC236}">
                  <a16:creationId xmlns:a16="http://schemas.microsoft.com/office/drawing/2014/main" id="{6A92B783-BE19-4606-8627-33D65A399361}"/>
                </a:ext>
              </a:extLst>
            </p:cNvPr>
            <p:cNvSpPr/>
            <p:nvPr/>
          </p:nvSpPr>
          <p:spPr>
            <a:xfrm>
              <a:off x="2316001" y="1602768"/>
              <a:ext cx="7560000" cy="4680000"/>
            </a:xfrm>
            <a:prstGeom prst="rect">
              <a:avLst/>
            </a:prstGeom>
            <a:solidFill>
              <a:srgbClr val="00B050">
                <a:alpha val="14000"/>
              </a:srgbClr>
            </a:solid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Ellips 25">
              <a:extLst>
                <a:ext uri="{FF2B5EF4-FFF2-40B4-BE49-F238E27FC236}">
                  <a16:creationId xmlns:a16="http://schemas.microsoft.com/office/drawing/2014/main" id="{FC9C4AA2-0B85-470C-B270-420A893E13EF}"/>
                </a:ext>
              </a:extLst>
            </p:cNvPr>
            <p:cNvSpPr/>
            <p:nvPr/>
          </p:nvSpPr>
          <p:spPr>
            <a:xfrm>
              <a:off x="5325439" y="3172206"/>
              <a:ext cx="1541123" cy="1541123"/>
            </a:xfrm>
            <a:prstGeom prst="ellipse">
              <a:avLst/>
            </a:prstGeom>
            <a:no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7" name="Rak koppling 26">
              <a:extLst>
                <a:ext uri="{FF2B5EF4-FFF2-40B4-BE49-F238E27FC236}">
                  <a16:creationId xmlns:a16="http://schemas.microsoft.com/office/drawing/2014/main" id="{A6D2033D-5E9F-4F52-8DCF-729BC037B3D6}"/>
                </a:ext>
              </a:extLst>
            </p:cNvPr>
            <p:cNvCxnSpPr>
              <a:stCxn id="25" idx="0"/>
            </p:cNvCxnSpPr>
            <p:nvPr/>
          </p:nvCxnSpPr>
          <p:spPr>
            <a:xfrm>
              <a:off x="6096001" y="1602768"/>
              <a:ext cx="0" cy="4680000"/>
            </a:xfrm>
            <a:prstGeom prst="line">
              <a:avLst/>
            </a:prstGeom>
            <a:ln w="28575">
              <a:solidFill>
                <a:schemeClr val="bg1">
                  <a:alpha val="5000"/>
                </a:schemeClr>
              </a:solidFill>
            </a:ln>
          </p:spPr>
          <p:style>
            <a:lnRef idx="1">
              <a:schemeClr val="accent1"/>
            </a:lnRef>
            <a:fillRef idx="0">
              <a:schemeClr val="accent1"/>
            </a:fillRef>
            <a:effectRef idx="0">
              <a:schemeClr val="accent1"/>
            </a:effectRef>
            <a:fontRef idx="minor">
              <a:schemeClr val="tx1"/>
            </a:fontRef>
          </p:style>
        </p:cxnSp>
        <p:grpSp>
          <p:nvGrpSpPr>
            <p:cNvPr id="28" name="Grupp 27">
              <a:extLst>
                <a:ext uri="{FF2B5EF4-FFF2-40B4-BE49-F238E27FC236}">
                  <a16:creationId xmlns:a16="http://schemas.microsoft.com/office/drawing/2014/main" id="{D0EC4A5C-A5C6-4310-A3EF-4E947E994440}"/>
                </a:ext>
              </a:extLst>
            </p:cNvPr>
            <p:cNvGrpSpPr/>
            <p:nvPr/>
          </p:nvGrpSpPr>
          <p:grpSpPr>
            <a:xfrm flipH="1">
              <a:off x="8710650" y="2537717"/>
              <a:ext cx="1152001" cy="2880000"/>
              <a:chOff x="7043904" y="2753474"/>
              <a:chExt cx="1152001" cy="2880000"/>
            </a:xfrm>
            <a:noFill/>
          </p:grpSpPr>
          <p:sp>
            <p:nvSpPr>
              <p:cNvPr id="34" name="Rektangel 33">
                <a:extLst>
                  <a:ext uri="{FF2B5EF4-FFF2-40B4-BE49-F238E27FC236}">
                    <a16:creationId xmlns:a16="http://schemas.microsoft.com/office/drawing/2014/main" id="{5AB20A20-BFEE-4C43-8286-9CA1724C23B3}"/>
                  </a:ext>
                </a:extLst>
              </p:cNvPr>
              <p:cNvSpPr/>
              <p:nvPr/>
            </p:nvSpPr>
            <p:spPr>
              <a:xfrm flipH="1">
                <a:off x="7043905" y="2753474"/>
                <a:ext cx="1152000" cy="2880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ktangel 34">
                <a:extLst>
                  <a:ext uri="{FF2B5EF4-FFF2-40B4-BE49-F238E27FC236}">
                    <a16:creationId xmlns:a16="http://schemas.microsoft.com/office/drawing/2014/main" id="{F3F06615-076D-45C2-A848-23FCDCE8AD39}"/>
                  </a:ext>
                </a:extLst>
              </p:cNvPr>
              <p:cNvSpPr/>
              <p:nvPr/>
            </p:nvSpPr>
            <p:spPr>
              <a:xfrm flipH="1">
                <a:off x="7043904" y="3510524"/>
                <a:ext cx="396000" cy="1296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9" name="Grupp 28">
              <a:extLst>
                <a:ext uri="{FF2B5EF4-FFF2-40B4-BE49-F238E27FC236}">
                  <a16:creationId xmlns:a16="http://schemas.microsoft.com/office/drawing/2014/main" id="{312E8BCF-412F-4FB7-B6B1-EABF3AE06481}"/>
                </a:ext>
              </a:extLst>
            </p:cNvPr>
            <p:cNvGrpSpPr/>
            <p:nvPr/>
          </p:nvGrpSpPr>
          <p:grpSpPr>
            <a:xfrm>
              <a:off x="2316000" y="2537717"/>
              <a:ext cx="1152001" cy="2880000"/>
              <a:chOff x="616448" y="2753474"/>
              <a:chExt cx="1152001" cy="2880000"/>
            </a:xfrm>
            <a:noFill/>
          </p:grpSpPr>
          <p:sp>
            <p:nvSpPr>
              <p:cNvPr id="32" name="Rektangel 31">
                <a:extLst>
                  <a:ext uri="{FF2B5EF4-FFF2-40B4-BE49-F238E27FC236}">
                    <a16:creationId xmlns:a16="http://schemas.microsoft.com/office/drawing/2014/main" id="{4E244EF6-B6D1-4DC1-9A14-DEFF0BAF3B7A}"/>
                  </a:ext>
                </a:extLst>
              </p:cNvPr>
              <p:cNvSpPr/>
              <p:nvPr/>
            </p:nvSpPr>
            <p:spPr>
              <a:xfrm>
                <a:off x="616449" y="2753474"/>
                <a:ext cx="1152000" cy="2880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ktangel 32">
                <a:extLst>
                  <a:ext uri="{FF2B5EF4-FFF2-40B4-BE49-F238E27FC236}">
                    <a16:creationId xmlns:a16="http://schemas.microsoft.com/office/drawing/2014/main" id="{D0358F14-4735-4032-863E-0DC284F30A01}"/>
                  </a:ext>
                </a:extLst>
              </p:cNvPr>
              <p:cNvSpPr/>
              <p:nvPr/>
            </p:nvSpPr>
            <p:spPr>
              <a:xfrm>
                <a:off x="616448" y="3510524"/>
                <a:ext cx="396000" cy="1296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0" name="Frihandsfigur: Form 29">
              <a:extLst>
                <a:ext uri="{FF2B5EF4-FFF2-40B4-BE49-F238E27FC236}">
                  <a16:creationId xmlns:a16="http://schemas.microsoft.com/office/drawing/2014/main" id="{997E34CF-EA5A-4EAB-9449-7A21495870F7}"/>
                </a:ext>
              </a:extLst>
            </p:cNvPr>
            <p:cNvSpPr/>
            <p:nvPr/>
          </p:nvSpPr>
          <p:spPr>
            <a:xfrm>
              <a:off x="3468001" y="3269844"/>
              <a:ext cx="416743" cy="1354241"/>
            </a:xfrm>
            <a:custGeom>
              <a:avLst/>
              <a:gdLst>
                <a:gd name="connsiteX0" fmla="*/ 0 w 399327"/>
                <a:gd name="connsiteY0" fmla="*/ 0 h 1354238"/>
                <a:gd name="connsiteX1" fmla="*/ 0 w 399327"/>
                <a:gd name="connsiteY1" fmla="*/ 1354238 h 1354238"/>
                <a:gd name="connsiteX2" fmla="*/ 399327 w 399327"/>
                <a:gd name="connsiteY2" fmla="*/ 593203 h 1354238"/>
                <a:gd name="connsiteX3" fmla="*/ 0 w 399327"/>
                <a:gd name="connsiteY3" fmla="*/ 0 h 1354238"/>
                <a:gd name="connsiteX0" fmla="*/ 0 w 399327"/>
                <a:gd name="connsiteY0" fmla="*/ 20493 h 1385112"/>
                <a:gd name="connsiteX1" fmla="*/ 0 w 399327"/>
                <a:gd name="connsiteY1" fmla="*/ 1374731 h 1385112"/>
                <a:gd name="connsiteX2" fmla="*/ 399327 w 399327"/>
                <a:gd name="connsiteY2" fmla="*/ 613696 h 1385112"/>
                <a:gd name="connsiteX3" fmla="*/ 0 w 399327"/>
                <a:gd name="connsiteY3" fmla="*/ 20493 h 1385112"/>
                <a:gd name="connsiteX0" fmla="*/ 0 w 410440"/>
                <a:gd name="connsiteY0" fmla="*/ 20279 h 1386778"/>
                <a:gd name="connsiteX1" fmla="*/ 0 w 410440"/>
                <a:gd name="connsiteY1" fmla="*/ 1374517 h 1386778"/>
                <a:gd name="connsiteX2" fmla="*/ 399327 w 410440"/>
                <a:gd name="connsiteY2" fmla="*/ 613482 h 1386778"/>
                <a:gd name="connsiteX3" fmla="*/ 0 w 410440"/>
                <a:gd name="connsiteY3" fmla="*/ 20279 h 1386778"/>
                <a:gd name="connsiteX0" fmla="*/ 0 w 399707"/>
                <a:gd name="connsiteY0" fmla="*/ 22538 h 1389235"/>
                <a:gd name="connsiteX1" fmla="*/ 0 w 399707"/>
                <a:gd name="connsiteY1" fmla="*/ 1376776 h 1389235"/>
                <a:gd name="connsiteX2" fmla="*/ 399327 w 399707"/>
                <a:gd name="connsiteY2" fmla="*/ 615741 h 1389235"/>
                <a:gd name="connsiteX3" fmla="*/ 0 w 399707"/>
                <a:gd name="connsiteY3" fmla="*/ 22538 h 1389235"/>
                <a:gd name="connsiteX0" fmla="*/ 0 w 417051"/>
                <a:gd name="connsiteY0" fmla="*/ 19913 h 1388312"/>
                <a:gd name="connsiteX1" fmla="*/ 0 w 417051"/>
                <a:gd name="connsiteY1" fmla="*/ 1374151 h 1388312"/>
                <a:gd name="connsiteX2" fmla="*/ 416689 w 417051"/>
                <a:gd name="connsiteY2" fmla="*/ 685458 h 1388312"/>
                <a:gd name="connsiteX3" fmla="*/ 0 w 417051"/>
                <a:gd name="connsiteY3" fmla="*/ 19913 h 1388312"/>
                <a:gd name="connsiteX0" fmla="*/ 0 w 416999"/>
                <a:gd name="connsiteY0" fmla="*/ 19913 h 1374151"/>
                <a:gd name="connsiteX1" fmla="*/ 0 w 416999"/>
                <a:gd name="connsiteY1" fmla="*/ 1374151 h 1374151"/>
                <a:gd name="connsiteX2" fmla="*/ 416689 w 416999"/>
                <a:gd name="connsiteY2" fmla="*/ 685458 h 1374151"/>
                <a:gd name="connsiteX3" fmla="*/ 0 w 416999"/>
                <a:gd name="connsiteY3" fmla="*/ 19913 h 1374151"/>
                <a:gd name="connsiteX0" fmla="*/ 0 w 416999"/>
                <a:gd name="connsiteY0" fmla="*/ 0 h 1354238"/>
                <a:gd name="connsiteX1" fmla="*/ 0 w 416999"/>
                <a:gd name="connsiteY1" fmla="*/ 1354238 h 1354238"/>
                <a:gd name="connsiteX2" fmla="*/ 416689 w 416999"/>
                <a:gd name="connsiteY2" fmla="*/ 665545 h 1354238"/>
                <a:gd name="connsiteX3" fmla="*/ 0 w 416999"/>
                <a:gd name="connsiteY3" fmla="*/ 0 h 1354238"/>
                <a:gd name="connsiteX0" fmla="*/ 0 w 417362"/>
                <a:gd name="connsiteY0" fmla="*/ 0 h 1354238"/>
                <a:gd name="connsiteX1" fmla="*/ 0 w 417362"/>
                <a:gd name="connsiteY1" fmla="*/ 1354238 h 1354238"/>
                <a:gd name="connsiteX2" fmla="*/ 416689 w 417362"/>
                <a:gd name="connsiteY2" fmla="*/ 665545 h 1354238"/>
                <a:gd name="connsiteX3" fmla="*/ 0 w 417362"/>
                <a:gd name="connsiteY3" fmla="*/ 0 h 1354238"/>
                <a:gd name="connsiteX0" fmla="*/ 0 w 416743"/>
                <a:gd name="connsiteY0" fmla="*/ 0 h 1354238"/>
                <a:gd name="connsiteX1" fmla="*/ 0 w 416743"/>
                <a:gd name="connsiteY1" fmla="*/ 1354238 h 1354238"/>
                <a:gd name="connsiteX2" fmla="*/ 416689 w 416743"/>
                <a:gd name="connsiteY2" fmla="*/ 665545 h 1354238"/>
                <a:gd name="connsiteX3" fmla="*/ 0 w 416743"/>
                <a:gd name="connsiteY3" fmla="*/ 0 h 1354238"/>
                <a:gd name="connsiteX0" fmla="*/ 0 w 416743"/>
                <a:gd name="connsiteY0" fmla="*/ 3 h 1354241"/>
                <a:gd name="connsiteX1" fmla="*/ 0 w 416743"/>
                <a:gd name="connsiteY1" fmla="*/ 1354241 h 1354241"/>
                <a:gd name="connsiteX2" fmla="*/ 416689 w 416743"/>
                <a:gd name="connsiteY2" fmla="*/ 665548 h 1354241"/>
                <a:gd name="connsiteX3" fmla="*/ 0 w 416743"/>
                <a:gd name="connsiteY3" fmla="*/ 3 h 1354241"/>
              </a:gdLst>
              <a:ahLst/>
              <a:cxnLst>
                <a:cxn ang="0">
                  <a:pos x="connsiteX0" y="connsiteY0"/>
                </a:cxn>
                <a:cxn ang="0">
                  <a:pos x="connsiteX1" y="connsiteY1"/>
                </a:cxn>
                <a:cxn ang="0">
                  <a:pos x="connsiteX2" y="connsiteY2"/>
                </a:cxn>
                <a:cxn ang="0">
                  <a:pos x="connsiteX3" y="connsiteY3"/>
                </a:cxn>
              </a:cxnLst>
              <a:rect l="l" t="t" r="r" b="b"/>
              <a:pathLst>
                <a:path w="416743" h="1354241">
                  <a:moveTo>
                    <a:pt x="0" y="3"/>
                  </a:moveTo>
                  <a:lnTo>
                    <a:pt x="0" y="1354241"/>
                  </a:lnTo>
                  <a:cubicBezTo>
                    <a:pt x="2894" y="1351829"/>
                    <a:pt x="422259" y="1143991"/>
                    <a:pt x="416689" y="665548"/>
                  </a:cubicBezTo>
                  <a:cubicBezTo>
                    <a:pt x="410963" y="173687"/>
                    <a:pt x="511" y="-870"/>
                    <a:pt x="0" y="3"/>
                  </a:cubicBezTo>
                  <a:close/>
                </a:path>
              </a:pathLst>
            </a:custGeom>
            <a:no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Frihandsfigur: Form 30">
              <a:extLst>
                <a:ext uri="{FF2B5EF4-FFF2-40B4-BE49-F238E27FC236}">
                  <a16:creationId xmlns:a16="http://schemas.microsoft.com/office/drawing/2014/main" id="{A6FB56EE-8C3E-4C41-AF7C-9EEEC93C5256}"/>
                </a:ext>
              </a:extLst>
            </p:cNvPr>
            <p:cNvSpPr/>
            <p:nvPr/>
          </p:nvSpPr>
          <p:spPr>
            <a:xfrm flipH="1">
              <a:off x="8280556" y="3269844"/>
              <a:ext cx="416743" cy="1354241"/>
            </a:xfrm>
            <a:custGeom>
              <a:avLst/>
              <a:gdLst>
                <a:gd name="connsiteX0" fmla="*/ 0 w 399327"/>
                <a:gd name="connsiteY0" fmla="*/ 0 h 1354238"/>
                <a:gd name="connsiteX1" fmla="*/ 0 w 399327"/>
                <a:gd name="connsiteY1" fmla="*/ 1354238 h 1354238"/>
                <a:gd name="connsiteX2" fmla="*/ 399327 w 399327"/>
                <a:gd name="connsiteY2" fmla="*/ 593203 h 1354238"/>
                <a:gd name="connsiteX3" fmla="*/ 0 w 399327"/>
                <a:gd name="connsiteY3" fmla="*/ 0 h 1354238"/>
                <a:gd name="connsiteX0" fmla="*/ 0 w 399327"/>
                <a:gd name="connsiteY0" fmla="*/ 20493 h 1385112"/>
                <a:gd name="connsiteX1" fmla="*/ 0 w 399327"/>
                <a:gd name="connsiteY1" fmla="*/ 1374731 h 1385112"/>
                <a:gd name="connsiteX2" fmla="*/ 399327 w 399327"/>
                <a:gd name="connsiteY2" fmla="*/ 613696 h 1385112"/>
                <a:gd name="connsiteX3" fmla="*/ 0 w 399327"/>
                <a:gd name="connsiteY3" fmla="*/ 20493 h 1385112"/>
                <a:gd name="connsiteX0" fmla="*/ 0 w 410440"/>
                <a:gd name="connsiteY0" fmla="*/ 20279 h 1386778"/>
                <a:gd name="connsiteX1" fmla="*/ 0 w 410440"/>
                <a:gd name="connsiteY1" fmla="*/ 1374517 h 1386778"/>
                <a:gd name="connsiteX2" fmla="*/ 399327 w 410440"/>
                <a:gd name="connsiteY2" fmla="*/ 613482 h 1386778"/>
                <a:gd name="connsiteX3" fmla="*/ 0 w 410440"/>
                <a:gd name="connsiteY3" fmla="*/ 20279 h 1386778"/>
                <a:gd name="connsiteX0" fmla="*/ 0 w 399707"/>
                <a:gd name="connsiteY0" fmla="*/ 22538 h 1389235"/>
                <a:gd name="connsiteX1" fmla="*/ 0 w 399707"/>
                <a:gd name="connsiteY1" fmla="*/ 1376776 h 1389235"/>
                <a:gd name="connsiteX2" fmla="*/ 399327 w 399707"/>
                <a:gd name="connsiteY2" fmla="*/ 615741 h 1389235"/>
                <a:gd name="connsiteX3" fmla="*/ 0 w 399707"/>
                <a:gd name="connsiteY3" fmla="*/ 22538 h 1389235"/>
                <a:gd name="connsiteX0" fmla="*/ 0 w 417051"/>
                <a:gd name="connsiteY0" fmla="*/ 19913 h 1388312"/>
                <a:gd name="connsiteX1" fmla="*/ 0 w 417051"/>
                <a:gd name="connsiteY1" fmla="*/ 1374151 h 1388312"/>
                <a:gd name="connsiteX2" fmla="*/ 416689 w 417051"/>
                <a:gd name="connsiteY2" fmla="*/ 685458 h 1388312"/>
                <a:gd name="connsiteX3" fmla="*/ 0 w 417051"/>
                <a:gd name="connsiteY3" fmla="*/ 19913 h 1388312"/>
                <a:gd name="connsiteX0" fmla="*/ 0 w 416999"/>
                <a:gd name="connsiteY0" fmla="*/ 19913 h 1374151"/>
                <a:gd name="connsiteX1" fmla="*/ 0 w 416999"/>
                <a:gd name="connsiteY1" fmla="*/ 1374151 h 1374151"/>
                <a:gd name="connsiteX2" fmla="*/ 416689 w 416999"/>
                <a:gd name="connsiteY2" fmla="*/ 685458 h 1374151"/>
                <a:gd name="connsiteX3" fmla="*/ 0 w 416999"/>
                <a:gd name="connsiteY3" fmla="*/ 19913 h 1374151"/>
                <a:gd name="connsiteX0" fmla="*/ 0 w 416999"/>
                <a:gd name="connsiteY0" fmla="*/ 0 h 1354238"/>
                <a:gd name="connsiteX1" fmla="*/ 0 w 416999"/>
                <a:gd name="connsiteY1" fmla="*/ 1354238 h 1354238"/>
                <a:gd name="connsiteX2" fmla="*/ 416689 w 416999"/>
                <a:gd name="connsiteY2" fmla="*/ 665545 h 1354238"/>
                <a:gd name="connsiteX3" fmla="*/ 0 w 416999"/>
                <a:gd name="connsiteY3" fmla="*/ 0 h 1354238"/>
                <a:gd name="connsiteX0" fmla="*/ 0 w 417362"/>
                <a:gd name="connsiteY0" fmla="*/ 0 h 1354238"/>
                <a:gd name="connsiteX1" fmla="*/ 0 w 417362"/>
                <a:gd name="connsiteY1" fmla="*/ 1354238 h 1354238"/>
                <a:gd name="connsiteX2" fmla="*/ 416689 w 417362"/>
                <a:gd name="connsiteY2" fmla="*/ 665545 h 1354238"/>
                <a:gd name="connsiteX3" fmla="*/ 0 w 417362"/>
                <a:gd name="connsiteY3" fmla="*/ 0 h 1354238"/>
                <a:gd name="connsiteX0" fmla="*/ 0 w 416743"/>
                <a:gd name="connsiteY0" fmla="*/ 0 h 1354238"/>
                <a:gd name="connsiteX1" fmla="*/ 0 w 416743"/>
                <a:gd name="connsiteY1" fmla="*/ 1354238 h 1354238"/>
                <a:gd name="connsiteX2" fmla="*/ 416689 w 416743"/>
                <a:gd name="connsiteY2" fmla="*/ 665545 h 1354238"/>
                <a:gd name="connsiteX3" fmla="*/ 0 w 416743"/>
                <a:gd name="connsiteY3" fmla="*/ 0 h 1354238"/>
                <a:gd name="connsiteX0" fmla="*/ 0 w 416743"/>
                <a:gd name="connsiteY0" fmla="*/ 3 h 1354241"/>
                <a:gd name="connsiteX1" fmla="*/ 0 w 416743"/>
                <a:gd name="connsiteY1" fmla="*/ 1354241 h 1354241"/>
                <a:gd name="connsiteX2" fmla="*/ 416689 w 416743"/>
                <a:gd name="connsiteY2" fmla="*/ 665548 h 1354241"/>
                <a:gd name="connsiteX3" fmla="*/ 0 w 416743"/>
                <a:gd name="connsiteY3" fmla="*/ 3 h 1354241"/>
              </a:gdLst>
              <a:ahLst/>
              <a:cxnLst>
                <a:cxn ang="0">
                  <a:pos x="connsiteX0" y="connsiteY0"/>
                </a:cxn>
                <a:cxn ang="0">
                  <a:pos x="connsiteX1" y="connsiteY1"/>
                </a:cxn>
                <a:cxn ang="0">
                  <a:pos x="connsiteX2" y="connsiteY2"/>
                </a:cxn>
                <a:cxn ang="0">
                  <a:pos x="connsiteX3" y="connsiteY3"/>
                </a:cxn>
              </a:cxnLst>
              <a:rect l="l" t="t" r="r" b="b"/>
              <a:pathLst>
                <a:path w="416743" h="1354241">
                  <a:moveTo>
                    <a:pt x="0" y="3"/>
                  </a:moveTo>
                  <a:lnTo>
                    <a:pt x="0" y="1354241"/>
                  </a:lnTo>
                  <a:cubicBezTo>
                    <a:pt x="2894" y="1351829"/>
                    <a:pt x="422259" y="1143991"/>
                    <a:pt x="416689" y="665548"/>
                  </a:cubicBezTo>
                  <a:cubicBezTo>
                    <a:pt x="410963" y="173687"/>
                    <a:pt x="511" y="-870"/>
                    <a:pt x="0" y="3"/>
                  </a:cubicBezTo>
                  <a:close/>
                </a:path>
              </a:pathLst>
            </a:custGeom>
            <a:no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9" name="Platshållare för text 2">
            <a:extLst>
              <a:ext uri="{FF2B5EF4-FFF2-40B4-BE49-F238E27FC236}">
                <a16:creationId xmlns:a16="http://schemas.microsoft.com/office/drawing/2014/main" id="{6AC551A1-52FC-41A3-83AD-41AAE98FC349}"/>
              </a:ext>
            </a:extLst>
          </p:cNvPr>
          <p:cNvSpPr txBox="1">
            <a:spLocks/>
          </p:cNvSpPr>
          <p:nvPr/>
        </p:nvSpPr>
        <p:spPr>
          <a:xfrm>
            <a:off x="1085996" y="733678"/>
            <a:ext cx="10980970" cy="4725512"/>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ubrik 1">
            <a:extLst>
              <a:ext uri="{FF2B5EF4-FFF2-40B4-BE49-F238E27FC236}">
                <a16:creationId xmlns:a16="http://schemas.microsoft.com/office/drawing/2014/main" id="{1F700AA6-F8F9-4CA5-8098-C31750D0963D}"/>
              </a:ext>
            </a:extLst>
          </p:cNvPr>
          <p:cNvSpPr txBox="1">
            <a:spLocks/>
          </p:cNvSpPr>
          <p:nvPr/>
        </p:nvSpPr>
        <p:spPr>
          <a:xfrm>
            <a:off x="522000" y="720000"/>
            <a:ext cx="10242000" cy="77025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3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dirty="0">
                <a:ln>
                  <a:noFill/>
                </a:ln>
                <a:solidFill>
                  <a:prstClr val="white"/>
                </a:solidFill>
                <a:effectLst/>
                <a:uLnTx/>
                <a:uFillTx/>
                <a:latin typeface="Calibri"/>
                <a:ea typeface="+mj-ea"/>
                <a:cs typeface="+mj-cs"/>
              </a:rPr>
              <a:t>Spelregler 7 mot 7</a:t>
            </a:r>
          </a:p>
        </p:txBody>
      </p:sp>
      <p:graphicFrame>
        <p:nvGraphicFramePr>
          <p:cNvPr id="6" name="Tabell 5">
            <a:extLst>
              <a:ext uri="{FF2B5EF4-FFF2-40B4-BE49-F238E27FC236}">
                <a16:creationId xmlns:a16="http://schemas.microsoft.com/office/drawing/2014/main" id="{1F6B4F17-6881-4876-9B8C-0EB93E7F72CB}"/>
              </a:ext>
            </a:extLst>
          </p:cNvPr>
          <p:cNvGraphicFramePr>
            <a:graphicFrameLocks noGrp="1"/>
          </p:cNvGraphicFramePr>
          <p:nvPr>
            <p:extLst/>
          </p:nvPr>
        </p:nvGraphicFramePr>
        <p:xfrm>
          <a:off x="522000" y="2160000"/>
          <a:ext cx="6635478" cy="2596080"/>
        </p:xfrm>
        <a:graphic>
          <a:graphicData uri="http://schemas.openxmlformats.org/drawingml/2006/table">
            <a:tbl>
              <a:tblPr firstRow="1" bandRow="1">
                <a:tableStyleId>{8FD4443E-F989-4FC4-A0C8-D5A2AF1F390B}</a:tableStyleId>
              </a:tblPr>
              <a:tblGrid>
                <a:gridCol w="3656595">
                  <a:extLst>
                    <a:ext uri="{9D8B030D-6E8A-4147-A177-3AD203B41FA5}">
                      <a16:colId xmlns:a16="http://schemas.microsoft.com/office/drawing/2014/main" val="1405160501"/>
                    </a:ext>
                  </a:extLst>
                </a:gridCol>
                <a:gridCol w="2978883">
                  <a:extLst>
                    <a:ext uri="{9D8B030D-6E8A-4147-A177-3AD203B41FA5}">
                      <a16:colId xmlns:a16="http://schemas.microsoft.com/office/drawing/2014/main" val="4090167340"/>
                    </a:ext>
                  </a:extLst>
                </a:gridCol>
              </a:tblGrid>
              <a:tr h="134211">
                <a:tc>
                  <a:txBody>
                    <a:bodyPr/>
                    <a:lstStyle/>
                    <a:p>
                      <a:r>
                        <a:rPr lang="sv-SE" sz="1600" dirty="0"/>
                        <a:t>Regel</a:t>
                      </a:r>
                      <a:endParaRPr lang="sv-SE" sz="1600" dirty="0">
                        <a:solidFill>
                          <a:schemeClr val="bg1"/>
                        </a:solidFill>
                      </a:endParaRPr>
                    </a:p>
                  </a:txBody>
                  <a:tcPr marL="36000" marR="36000" marT="36000" marB="36000">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r>
                        <a:rPr lang="sv-SE" sz="1600" dirty="0"/>
                        <a:t>Rekommendation</a:t>
                      </a:r>
                      <a:endParaRPr lang="sv-SE" sz="1600"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846589182"/>
                  </a:ext>
                </a:extLst>
              </a:tr>
              <a:tr h="180492">
                <a:tc>
                  <a:txBody>
                    <a:bodyPr/>
                    <a:lstStyle/>
                    <a:p>
                      <a:r>
                        <a:rPr kumimoji="0" lang="sv-SE" sz="1400" b="0" i="0" u="none" strike="noStrike" kern="1200" cap="none" spc="0" normalizeH="0" baseline="0" noProof="0" dirty="0">
                          <a:ln>
                            <a:noFill/>
                          </a:ln>
                          <a:solidFill>
                            <a:schemeClr val="bg1"/>
                          </a:solidFill>
                          <a:effectLst/>
                          <a:uLnTx/>
                          <a:uFillTx/>
                          <a:latin typeface="+mn-lt"/>
                          <a:ea typeface="+mn-ea"/>
                          <a:cs typeface="+mn-cs"/>
                        </a:rPr>
                        <a:t>Motståndarna backar till bakom </a:t>
                      </a:r>
                    </a:p>
                    <a:p>
                      <a:r>
                        <a:rPr kumimoji="0" lang="sv-SE" sz="1400" b="0" i="0" u="none" strike="noStrike" kern="1200" cap="none" spc="0" normalizeH="0" baseline="0" noProof="0" dirty="0">
                          <a:ln>
                            <a:noFill/>
                          </a:ln>
                          <a:solidFill>
                            <a:schemeClr val="bg1"/>
                          </a:solidFill>
                          <a:effectLst/>
                          <a:uLnTx/>
                          <a:uFillTx/>
                          <a:latin typeface="+mn-lt"/>
                          <a:ea typeface="+mn-ea"/>
                          <a:cs typeface="+mn-cs"/>
                        </a:rPr>
                        <a:t>egen retreat-</a:t>
                      </a:r>
                      <a:r>
                        <a:rPr kumimoji="0" lang="sv-SE" sz="1400" b="0" i="0" u="none" strike="noStrike" kern="1200" cap="none" spc="0" normalizeH="0" baseline="0" noProof="0" dirty="0" err="1">
                          <a:ln>
                            <a:noFill/>
                          </a:ln>
                          <a:solidFill>
                            <a:schemeClr val="bg1"/>
                          </a:solidFill>
                          <a:effectLst/>
                          <a:uLnTx/>
                          <a:uFillTx/>
                          <a:latin typeface="+mn-lt"/>
                          <a:ea typeface="+mn-ea"/>
                          <a:cs typeface="+mn-cs"/>
                        </a:rPr>
                        <a:t>line</a:t>
                      </a:r>
                      <a:r>
                        <a:rPr kumimoji="0" lang="sv-SE" sz="1400" b="0" i="0" u="none" strike="noStrike" kern="1200" cap="none" spc="0" normalizeH="0" baseline="0" noProof="0" dirty="0">
                          <a:ln>
                            <a:noFill/>
                          </a:ln>
                          <a:solidFill>
                            <a:schemeClr val="bg1"/>
                          </a:solidFill>
                          <a:effectLst/>
                          <a:uLnTx/>
                          <a:uFillTx/>
                          <a:latin typeface="+mn-lt"/>
                          <a:ea typeface="+mn-ea"/>
                          <a:cs typeface="+mn-cs"/>
                        </a:rPr>
                        <a:t> när MV har bollen</a:t>
                      </a:r>
                      <a:endParaRPr lang="sv-SE" sz="1400" dirty="0">
                        <a:solidFill>
                          <a:schemeClr val="bg1"/>
                        </a:solidFill>
                      </a:endParaRPr>
                    </a:p>
                  </a:txBody>
                  <a:tcPr marL="36000" marR="36000" marT="36000" marB="36000">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sv-SE" sz="1400" b="0" i="0" u="none" strike="noStrike" kern="1200" baseline="0" dirty="0">
                        <a:solidFill>
                          <a:schemeClr val="bg1"/>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2670294769"/>
                  </a:ext>
                </a:extLst>
              </a:tr>
              <a:tr h="134211">
                <a:tc>
                  <a:txBody>
                    <a:bodyPr/>
                    <a:lstStyle/>
                    <a:p>
                      <a:r>
                        <a:rPr kumimoji="0" lang="sv-SE" sz="1400" b="0" i="0" u="none" strike="noStrike" kern="1200" cap="none" spc="0" normalizeH="0" baseline="0" noProof="0" dirty="0">
                          <a:ln>
                            <a:noFill/>
                          </a:ln>
                          <a:solidFill>
                            <a:schemeClr val="bg1"/>
                          </a:solidFill>
                          <a:effectLst/>
                          <a:uLnTx/>
                          <a:uFillTx/>
                          <a:latin typeface="+mn-lt"/>
                          <a:ea typeface="+mn-ea"/>
                          <a:cs typeface="+mn-cs"/>
                        </a:rPr>
                        <a:t>MV får ej sparka ut bollen </a:t>
                      </a:r>
                      <a:endParaRPr lang="sv-SE" sz="1400" dirty="0">
                        <a:solidFill>
                          <a:schemeClr val="bg1"/>
                        </a:solidFill>
                      </a:endParaRPr>
                    </a:p>
                  </a:txBody>
                  <a:tcPr marL="36000" marR="36000" marT="36000" marB="36000">
                    <a:lnR w="12700" cap="flat" cmpd="sng" algn="ctr">
                      <a:solidFill>
                        <a:schemeClr val="bg1"/>
                      </a:solidFill>
                      <a:prstDash val="solid"/>
                      <a:round/>
                      <a:headEnd type="none" w="med" len="med"/>
                      <a:tailEnd type="none" w="med" len="med"/>
                    </a:lnR>
                  </a:tcPr>
                </a:tc>
                <a:tc>
                  <a:txBody>
                    <a:bodyPr/>
                    <a:lstStyle/>
                    <a:p>
                      <a:endParaRPr lang="sv-SE" sz="1400"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35429128"/>
                  </a:ext>
                </a:extLst>
              </a:tr>
              <a:tr h="18049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n-lt"/>
                          <a:ea typeface="+mn-ea"/>
                          <a:cs typeface="+mn-cs"/>
                        </a:rPr>
                        <a:t>MV inspark sker genom att kasta </a:t>
                      </a:r>
                    </a:p>
                    <a:p>
                      <a:pPr marL="0" marR="0" lvl="0" indent="0" algn="l" defTabSz="914400" rtl="0" eaLnBrk="1" fontAlgn="auto" latinLnBrk="0" hangingPunct="1">
                        <a:lnSpc>
                          <a:spcPct val="100000"/>
                        </a:lnSpc>
                        <a:spcBef>
                          <a:spcPts val="0"/>
                        </a:spcBef>
                        <a:spcAft>
                          <a:spcPts val="0"/>
                        </a:spcAft>
                        <a:buClrTx/>
                        <a:buSzTx/>
                        <a:buFontTx/>
                        <a:buNone/>
                        <a:tabLst>
                          <a:tab pos="541338" algn="l"/>
                        </a:tabLst>
                        <a:defRPr/>
                      </a:pPr>
                      <a:r>
                        <a:rPr kumimoji="0" lang="sv-SE" sz="1400" b="0" i="0" u="none" strike="noStrike" kern="1200" cap="none" spc="0" normalizeH="0" baseline="0" noProof="0" dirty="0">
                          <a:ln>
                            <a:noFill/>
                          </a:ln>
                          <a:solidFill>
                            <a:schemeClr val="bg1"/>
                          </a:solidFill>
                          <a:effectLst/>
                          <a:uLnTx/>
                          <a:uFillTx/>
                          <a:latin typeface="+mn-lt"/>
                          <a:ea typeface="+mn-ea"/>
                          <a:cs typeface="+mn-cs"/>
                        </a:rPr>
                        <a:t>eller ut rulla bollen</a:t>
                      </a:r>
                    </a:p>
                  </a:txBody>
                  <a:tcPr marL="36000" marR="36000" marT="36000" marB="36000">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schemeClr val="bg1"/>
                        </a:solidFill>
                        <a:effectLst/>
                        <a:uLnTx/>
                        <a:uFillTx/>
                        <a:latin typeface="Calibri"/>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68282890"/>
                  </a:ext>
                </a:extLst>
              </a:tr>
              <a:tr h="18049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n-lt"/>
                          <a:ea typeface="+mn-ea"/>
                          <a:cs typeface="+mn-cs"/>
                        </a:rPr>
                        <a:t>Utvisad spelare får ersättas</a:t>
                      </a:r>
                      <a:endParaRPr kumimoji="0" lang="sv-SE" sz="1400" b="0" i="0" u="none" strike="noStrike" kern="1200" cap="none" spc="0" normalizeH="0" baseline="0" noProof="0" dirty="0">
                        <a:ln>
                          <a:noFill/>
                        </a:ln>
                        <a:solidFill>
                          <a:schemeClr val="bg1"/>
                        </a:solidFill>
                        <a:effectLst/>
                        <a:uLnTx/>
                        <a:uFillTx/>
                        <a:latin typeface="Calibri"/>
                        <a:ea typeface="+mn-ea"/>
                        <a:cs typeface="+mn-cs"/>
                      </a:endParaRPr>
                    </a:p>
                  </a:txBody>
                  <a:tcPr marL="36000" marR="36000" marT="36000" marB="36000">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dirty="0">
                          <a:solidFill>
                            <a:schemeClr val="bg1"/>
                          </a:solidFill>
                        </a:rPr>
                        <a:t>Ersätt den utvisade spelaren med en annan spelare</a:t>
                      </a:r>
                      <a:endParaRPr kumimoji="0" lang="sv-SE" sz="1400" b="0" i="0" u="none" strike="noStrike" kern="1200" cap="none" spc="0" normalizeH="0" baseline="0" noProof="0" dirty="0">
                        <a:ln>
                          <a:noFill/>
                        </a:ln>
                        <a:solidFill>
                          <a:schemeClr val="bg1"/>
                        </a:solidFill>
                        <a:effectLst/>
                        <a:uLnTx/>
                        <a:uFillTx/>
                        <a:latin typeface="Calibri"/>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6979287"/>
                  </a:ext>
                </a:extLst>
              </a:tr>
              <a:tr h="180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mn-lt"/>
                          <a:ea typeface="+mn-ea"/>
                          <a:cs typeface="+mn-cs"/>
                        </a:rPr>
                        <a:t>4-målsregeln</a:t>
                      </a:r>
                    </a:p>
                  </a:txBody>
                  <a:tcPr marL="36000" marR="36000" marT="36000" marB="36000">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mn-lt"/>
                          <a:ea typeface="+mn-ea"/>
                          <a:cs typeface="+mn-cs"/>
                        </a:rPr>
                        <a:t>Ta in extra spelare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chemeClr val="bg1"/>
                        </a:solidFill>
                        <a:effectLst/>
                        <a:uLnTx/>
                        <a:uFillTx/>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07406917"/>
                  </a:ext>
                </a:extLst>
              </a:tr>
            </a:tbl>
          </a:graphicData>
        </a:graphic>
      </p:graphicFrame>
      <p:graphicFrame>
        <p:nvGraphicFramePr>
          <p:cNvPr id="5" name="Tabell 4">
            <a:extLst>
              <a:ext uri="{FF2B5EF4-FFF2-40B4-BE49-F238E27FC236}">
                <a16:creationId xmlns:a16="http://schemas.microsoft.com/office/drawing/2014/main" id="{8349E57A-D7D6-4A73-853A-60223B69E1DB}"/>
              </a:ext>
            </a:extLst>
          </p:cNvPr>
          <p:cNvGraphicFramePr>
            <a:graphicFrameLocks noGrp="1"/>
          </p:cNvGraphicFramePr>
          <p:nvPr>
            <p:extLst/>
          </p:nvPr>
        </p:nvGraphicFramePr>
        <p:xfrm>
          <a:off x="7157478" y="2160000"/>
          <a:ext cx="4070454" cy="2596080"/>
        </p:xfrm>
        <a:graphic>
          <a:graphicData uri="http://schemas.openxmlformats.org/drawingml/2006/table">
            <a:tbl>
              <a:tblPr firstRow="1" bandRow="1">
                <a:tableStyleId>{8FD4443E-F989-4FC4-A0C8-D5A2AF1F390B}</a:tableStyleId>
              </a:tblPr>
              <a:tblGrid>
                <a:gridCol w="4070454">
                  <a:extLst>
                    <a:ext uri="{9D8B030D-6E8A-4147-A177-3AD203B41FA5}">
                      <a16:colId xmlns:a16="http://schemas.microsoft.com/office/drawing/2014/main" val="4206471272"/>
                    </a:ext>
                  </a:extLst>
                </a:gridCol>
              </a:tblGrid>
              <a:tr h="134211">
                <a:tc>
                  <a:txBody>
                    <a:bodyPr/>
                    <a:lstStyle/>
                    <a:p>
                      <a:r>
                        <a:rPr lang="sv-SE" sz="1600" dirty="0"/>
                        <a:t>Förklaring</a:t>
                      </a:r>
                      <a:endParaRPr lang="sv-SE" sz="1600"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846589182"/>
                  </a:ext>
                </a:extLst>
              </a:tr>
              <a:tr h="180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Främjar till högre aktivitet och ökar möjligheterna att hålla bollen i spel i det egna laget</a:t>
                      </a:r>
                    </a:p>
                  </a:txBody>
                  <a:tcPr marL="36000" marR="36000" marT="36000" marB="36000">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2670294769"/>
                  </a:ext>
                </a:extLst>
              </a:tr>
              <a:tr h="134211">
                <a:tc>
                  <a:txBody>
                    <a:bodyPr/>
                    <a:lstStyle/>
                    <a:p>
                      <a:pPr marL="0" indent="0">
                        <a:buFont typeface="Arial" panose="020B0604020202020204" pitchFamily="34" charset="0"/>
                        <a:buNone/>
                        <a:tabLst>
                          <a:tab pos="541338" algn="l"/>
                        </a:tabLst>
                      </a:pPr>
                      <a:r>
                        <a:rPr lang="sv-SE" sz="1400" dirty="0">
                          <a:solidFill>
                            <a:schemeClr val="bg1"/>
                          </a:solidFill>
                          <a:latin typeface="+mj-lt"/>
                        </a:rPr>
                        <a:t>Se ovan</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035429128"/>
                  </a:ext>
                </a:extLst>
              </a:tr>
              <a:tr h="180492">
                <a:tc>
                  <a:txBody>
                    <a:bodyPr/>
                    <a:lstStyle/>
                    <a:p>
                      <a:pPr marL="0" indent="0">
                        <a:buFont typeface="Arial" panose="020B0604020202020204" pitchFamily="34" charset="0"/>
                        <a:buNone/>
                      </a:pPr>
                      <a:r>
                        <a:rPr lang="sv-SE" sz="1400" dirty="0">
                          <a:solidFill>
                            <a:schemeClr val="bg1"/>
                          </a:solidFill>
                          <a:latin typeface="+mj-lt"/>
                        </a:rPr>
                        <a:t>Se ovan</a:t>
                      </a:r>
                    </a:p>
                    <a:p>
                      <a:pPr marL="0" indent="0">
                        <a:buFont typeface="Arial" panose="020B0604020202020204" pitchFamily="34" charset="0"/>
                        <a:buNone/>
                      </a:pPr>
                      <a:endParaRPr lang="sv-SE" sz="1400" dirty="0">
                        <a:solidFill>
                          <a:schemeClr val="bg1"/>
                        </a:solidFill>
                        <a:latin typeface="+mj-lt"/>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68282890"/>
                  </a:ext>
                </a:extLst>
              </a:tr>
              <a:tr h="180492">
                <a:tc>
                  <a:txBody>
                    <a:bodyPr/>
                    <a:lstStyle/>
                    <a:p>
                      <a:pPr marL="0" indent="0">
                        <a:buFont typeface="Arial" panose="020B0604020202020204" pitchFamily="34" charset="0"/>
                        <a:buNone/>
                      </a:pPr>
                      <a:r>
                        <a:rPr lang="sv-SE" sz="1400" dirty="0">
                          <a:solidFill>
                            <a:schemeClr val="bg1"/>
                          </a:solidFill>
                          <a:latin typeface="+mj-lt"/>
                        </a:rPr>
                        <a:t>Ökar förutsättningar</a:t>
                      </a:r>
                      <a:r>
                        <a:rPr lang="sv-SE" sz="1400" baseline="0" dirty="0">
                          <a:solidFill>
                            <a:schemeClr val="bg1"/>
                          </a:solidFill>
                          <a:latin typeface="+mj-lt"/>
                        </a:rPr>
                        <a:t> till en jämnare match. Laget blir inte drabbat av en enskild spelarens misstag</a:t>
                      </a:r>
                      <a:endParaRPr lang="sv-SE" sz="1400" dirty="0">
                        <a:solidFill>
                          <a:schemeClr val="bg1"/>
                        </a:solidFill>
                        <a:latin typeface="+mj-lt"/>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6979287"/>
                  </a:ext>
                </a:extLst>
              </a:tr>
              <a:tr h="18049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Ökar förutsättningarna till en jämnare match både vad gäller anfalls- och försvarsspel</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07406917"/>
                  </a:ext>
                </a:extLst>
              </a:tr>
            </a:tbl>
          </a:graphicData>
        </a:graphic>
      </p:graphicFrame>
    </p:spTree>
    <p:extLst>
      <p:ext uri="{BB962C8B-B14F-4D97-AF65-F5344CB8AC3E}">
        <p14:creationId xmlns:p14="http://schemas.microsoft.com/office/powerpoint/2010/main" val="40402145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070D91F0-8C82-4AFF-964C-B881B4A57963}"/>
              </a:ext>
            </a:extLst>
          </p:cNvPr>
          <p:cNvSpPr>
            <a:spLocks noGrp="1"/>
          </p:cNvSpPr>
          <p:nvPr>
            <p:ph type="subTitle" idx="1"/>
          </p:nvPr>
        </p:nvSpPr>
        <p:spPr>
          <a:xfrm>
            <a:off x="2901784" y="674572"/>
            <a:ext cx="5092699" cy="597052"/>
          </a:xfrm>
        </p:spPr>
        <p:txBody>
          <a:bodyPr/>
          <a:lstStyle/>
          <a:p>
            <a:r>
              <a:rPr lang="sv-SE" altLang="sv-SE" b="1" dirty="0" smtClean="0"/>
              <a:t>Varför</a:t>
            </a:r>
            <a:endParaRPr lang="sv-SE" b="1" dirty="0"/>
          </a:p>
        </p:txBody>
      </p:sp>
      <p:sp>
        <p:nvSpPr>
          <p:cNvPr id="3" name="Rubrik 2">
            <a:extLst>
              <a:ext uri="{FF2B5EF4-FFF2-40B4-BE49-F238E27FC236}">
                <a16:creationId xmlns:a16="http://schemas.microsoft.com/office/drawing/2014/main" id="{E33F6D08-EAA3-4E89-9CDE-861682A84EFE}"/>
              </a:ext>
            </a:extLst>
          </p:cNvPr>
          <p:cNvSpPr>
            <a:spLocks noGrp="1"/>
          </p:cNvSpPr>
          <p:nvPr>
            <p:ph type="ctrTitle"/>
          </p:nvPr>
        </p:nvSpPr>
        <p:spPr>
          <a:xfrm>
            <a:off x="1738731" y="2146165"/>
            <a:ext cx="8343732" cy="3221090"/>
          </a:xfrm>
        </p:spPr>
        <p:txBody>
          <a:bodyPr/>
          <a:lstStyle/>
          <a:p>
            <a:pPr>
              <a:defRPr/>
            </a:pPr>
            <a:r>
              <a:rPr lang="sv-SE" sz="2800" dirty="0" smtClean="0"/>
              <a:t>Varför?</a:t>
            </a:r>
            <a:br>
              <a:rPr lang="sv-SE" sz="2800" dirty="0" smtClean="0"/>
            </a:br>
            <a:r>
              <a:rPr lang="sv-SE" sz="2800" dirty="0"/>
              <a:t/>
            </a:r>
            <a:br>
              <a:rPr lang="sv-SE" sz="2800" dirty="0"/>
            </a:br>
            <a:r>
              <a:rPr lang="sv-SE" sz="2800" dirty="0" smtClean="0"/>
              <a:t>Hur i Stockholm?</a:t>
            </a:r>
            <a:br>
              <a:rPr lang="sv-SE" sz="2800" dirty="0" smtClean="0"/>
            </a:br>
            <a:r>
              <a:rPr lang="sv-SE" sz="2800" dirty="0"/>
              <a:t/>
            </a:r>
            <a:br>
              <a:rPr lang="sv-SE" sz="2800" dirty="0"/>
            </a:br>
            <a:r>
              <a:rPr lang="sv-SE" sz="2800" dirty="0" smtClean="0"/>
              <a:t>Spelform för spelform</a:t>
            </a:r>
            <a:br>
              <a:rPr lang="sv-SE" sz="2800" dirty="0" smtClean="0"/>
            </a:br>
            <a:r>
              <a:rPr lang="sv-SE" sz="2800" dirty="0"/>
              <a:t/>
            </a:r>
            <a:br>
              <a:rPr lang="sv-SE" sz="2800" dirty="0"/>
            </a:br>
            <a:r>
              <a:rPr lang="sv-SE" sz="2800" dirty="0" smtClean="0"/>
              <a:t>Summering</a:t>
            </a:r>
            <a:br>
              <a:rPr lang="sv-SE" sz="2800" dirty="0" smtClean="0"/>
            </a:br>
            <a:r>
              <a:rPr lang="sv-SE" sz="2800" dirty="0"/>
              <a:t/>
            </a:r>
            <a:br>
              <a:rPr lang="sv-SE" sz="2800" dirty="0"/>
            </a:br>
            <a:r>
              <a:rPr lang="sv-SE" sz="2800" dirty="0" smtClean="0"/>
              <a:t>Frågor</a:t>
            </a:r>
            <a:r>
              <a:rPr lang="sv-SE" sz="2800" dirty="0"/>
              <a:t/>
            </a:r>
            <a:br>
              <a:rPr lang="sv-SE" sz="2800" dirty="0"/>
            </a:br>
            <a:r>
              <a:rPr lang="sv-SE" sz="2800" dirty="0"/>
              <a:t/>
            </a:r>
            <a:br>
              <a:rPr lang="sv-SE" sz="2800" dirty="0"/>
            </a:br>
            <a:r>
              <a:rPr lang="sv-SE" sz="2800" dirty="0"/>
              <a:t/>
            </a:r>
            <a:br>
              <a:rPr lang="sv-SE" sz="2800" dirty="0"/>
            </a:br>
            <a:r>
              <a:rPr lang="sv-SE" sz="2800" dirty="0"/>
              <a:t/>
            </a:r>
            <a:br>
              <a:rPr lang="sv-SE" sz="2800" dirty="0"/>
            </a:br>
            <a:r>
              <a:rPr lang="sv-SE" dirty="0"/>
              <a:t/>
            </a:r>
            <a:br>
              <a:rPr lang="sv-SE" dirty="0"/>
            </a:br>
            <a:endParaRPr lang="sv-SE" dirty="0"/>
          </a:p>
        </p:txBody>
      </p:sp>
      <p:pic>
        <p:nvPicPr>
          <p:cNvPr id="4"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3478001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7433AD0-848A-458A-B561-74693287976E}"/>
              </a:ext>
            </a:extLst>
          </p:cNvPr>
          <p:cNvPicPr>
            <a:picLocks noChangeAspect="1"/>
          </p:cNvPicPr>
          <p:nvPr/>
        </p:nvPicPr>
        <p:blipFill>
          <a:blip r:embed="rId2"/>
          <a:stretch>
            <a:fillRect/>
          </a:stretch>
        </p:blipFill>
        <p:spPr>
          <a:xfrm>
            <a:off x="1406345" y="42596"/>
            <a:ext cx="3383326" cy="6815404"/>
          </a:xfrm>
          <a:prstGeom prst="rect">
            <a:avLst/>
          </a:prstGeom>
        </p:spPr>
      </p:pic>
      <p:pic>
        <p:nvPicPr>
          <p:cNvPr id="5" name="Bildobjekt 4">
            <a:extLst>
              <a:ext uri="{FF2B5EF4-FFF2-40B4-BE49-F238E27FC236}">
                <a16:creationId xmlns:a16="http://schemas.microsoft.com/office/drawing/2014/main" id="{EF8B0DBA-B8A5-41AA-9B64-522FCD52D06D}"/>
              </a:ext>
            </a:extLst>
          </p:cNvPr>
          <p:cNvPicPr>
            <a:picLocks noChangeAspect="1"/>
          </p:cNvPicPr>
          <p:nvPr/>
        </p:nvPicPr>
        <p:blipFill>
          <a:blip r:embed="rId3"/>
          <a:stretch>
            <a:fillRect/>
          </a:stretch>
        </p:blipFill>
        <p:spPr>
          <a:xfrm>
            <a:off x="5794853" y="105071"/>
            <a:ext cx="3881449" cy="6752929"/>
          </a:xfrm>
          <a:prstGeom prst="rect">
            <a:avLst/>
          </a:prstGeom>
        </p:spPr>
      </p:pic>
      <p:pic>
        <p:nvPicPr>
          <p:cNvPr id="6" name="Bild 1" descr="cid:image001.png@01D3B140.7EEB9CF0"/>
          <p:cNvPicPr/>
          <p:nvPr/>
        </p:nvPicPr>
        <p:blipFill>
          <a:blip r:embed="rId4">
            <a:extLst>
              <a:ext uri="{28A0092B-C50C-407E-A947-70E740481C1C}">
                <a14:useLocalDpi xmlns:a14="http://schemas.microsoft.com/office/drawing/2010/main" val="0"/>
              </a:ext>
            </a:extLst>
          </a:blip>
          <a:srcRect/>
          <a:stretch>
            <a:fillRect/>
          </a:stretch>
        </p:blipFill>
        <p:spPr bwMode="auto">
          <a:xfrm>
            <a:off x="534490" y="258542"/>
            <a:ext cx="871855" cy="882650"/>
          </a:xfrm>
          <a:prstGeom prst="rect">
            <a:avLst/>
          </a:prstGeom>
          <a:noFill/>
          <a:ln>
            <a:noFill/>
          </a:ln>
        </p:spPr>
      </p:pic>
    </p:spTree>
    <p:extLst>
      <p:ext uri="{BB962C8B-B14F-4D97-AF65-F5344CB8AC3E}">
        <p14:creationId xmlns:p14="http://schemas.microsoft.com/office/powerpoint/2010/main" val="111010384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8FFF5754-3EB9-49C7-B023-83FEB5C0BAC5}"/>
              </a:ext>
            </a:extLst>
          </p:cNvPr>
          <p:cNvSpPr>
            <a:spLocks noGrp="1"/>
          </p:cNvSpPr>
          <p:nvPr>
            <p:ph type="subTitle" idx="1"/>
          </p:nvPr>
        </p:nvSpPr>
        <p:spPr>
          <a:xfrm>
            <a:off x="784226" y="471953"/>
            <a:ext cx="10470871" cy="5512922"/>
          </a:xfrm>
        </p:spPr>
        <p:txBody>
          <a:bodyPr/>
          <a:lstStyle/>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p:txBody>
      </p:sp>
      <p:sp>
        <p:nvSpPr>
          <p:cNvPr id="3" name="Rubrik 2">
            <a:extLst>
              <a:ext uri="{FF2B5EF4-FFF2-40B4-BE49-F238E27FC236}">
                <a16:creationId xmlns:a16="http://schemas.microsoft.com/office/drawing/2014/main" id="{1C2EF8D9-3338-48DB-94F7-97C0C3A1A686}"/>
              </a:ext>
            </a:extLst>
          </p:cNvPr>
          <p:cNvSpPr>
            <a:spLocks noGrp="1"/>
          </p:cNvSpPr>
          <p:nvPr>
            <p:ph type="ctrTitle"/>
          </p:nvPr>
        </p:nvSpPr>
        <p:spPr>
          <a:xfrm>
            <a:off x="784226" y="1319436"/>
            <a:ext cx="11125692" cy="1184613"/>
          </a:xfrm>
        </p:spPr>
        <p:txBody>
          <a:bodyPr/>
          <a:lstStyle/>
          <a:p>
            <a:r>
              <a:rPr lang="sv-SE" sz="7200" b="0" dirty="0" smtClean="0"/>
              <a:t>   Summering 7 </a:t>
            </a:r>
            <a:r>
              <a:rPr lang="sv-SE" sz="7200" b="0" dirty="0"/>
              <a:t>mot </a:t>
            </a:r>
            <a:r>
              <a:rPr lang="sv-SE" sz="7200" b="0" dirty="0" smtClean="0"/>
              <a:t>7</a:t>
            </a:r>
            <a:endParaRPr lang="sv-SE" sz="7200" dirty="0"/>
          </a:p>
        </p:txBody>
      </p:sp>
      <p:sp>
        <p:nvSpPr>
          <p:cNvPr id="4" name="Rektangel 3">
            <a:extLst>
              <a:ext uri="{FF2B5EF4-FFF2-40B4-BE49-F238E27FC236}">
                <a16:creationId xmlns:a16="http://schemas.microsoft.com/office/drawing/2014/main" id="{8BBEBDB7-53D6-42F5-9D08-0AE06579533C}"/>
              </a:ext>
            </a:extLst>
          </p:cNvPr>
          <p:cNvSpPr/>
          <p:nvPr/>
        </p:nvSpPr>
        <p:spPr>
          <a:xfrm>
            <a:off x="851095" y="1505244"/>
            <a:ext cx="8292905" cy="2831544"/>
          </a:xfrm>
          <a:prstGeom prst="rect">
            <a:avLst/>
          </a:prstGeom>
        </p:spPr>
        <p:txBody>
          <a:bodyPr wrap="square">
            <a:spAutoFit/>
          </a:bodyPr>
          <a:lstStyle/>
          <a:p>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4400" b="1" dirty="0">
                <a:solidFill>
                  <a:prstClr val="white"/>
                </a:solidFill>
                <a:latin typeface="Calibri" panose="020F0502020204030204" pitchFamily="34" charset="0"/>
                <a:ea typeface="Times New Roman" panose="02020603050405020304" pitchFamily="18" charset="0"/>
                <a:cs typeface="+mj-cs"/>
              </a:rPr>
              <a:t/>
            </a:r>
            <a:br>
              <a:rPr lang="sv-SE" sz="4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400" b="1" dirty="0">
                <a:solidFill>
                  <a:prstClr val="white"/>
                </a:solidFill>
                <a:latin typeface="Calibri" panose="020F0502020204030204" pitchFamily="34" charset="0"/>
                <a:ea typeface="Times New Roman" panose="02020603050405020304" pitchFamily="18" charset="0"/>
                <a:cs typeface="+mj-cs"/>
              </a:rPr>
              <a:t/>
            </a:r>
            <a:br>
              <a:rPr lang="sv-SE" sz="2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000" b="1" dirty="0">
                <a:solidFill>
                  <a:prstClr val="white"/>
                </a:solidFill>
                <a:latin typeface="Calibri" panose="020F0502020204030204" pitchFamily="34" charset="0"/>
                <a:ea typeface="Times New Roman" panose="02020603050405020304" pitchFamily="18" charset="0"/>
                <a:cs typeface="+mj-cs"/>
              </a:rPr>
              <a:t/>
            </a:r>
            <a:br>
              <a:rPr lang="sv-SE" sz="2000" b="1" dirty="0">
                <a:solidFill>
                  <a:prstClr val="white"/>
                </a:solidFill>
                <a:latin typeface="Calibri" panose="020F0502020204030204" pitchFamily="34" charset="0"/>
                <a:ea typeface="Times New Roman" panose="02020603050405020304" pitchFamily="18" charset="0"/>
                <a:cs typeface="+mj-cs"/>
              </a:rPr>
            </a:br>
            <a:endParaRPr lang="sv-SE" dirty="0"/>
          </a:p>
        </p:txBody>
      </p:sp>
      <p:sp>
        <p:nvSpPr>
          <p:cNvPr id="5" name="textruta 4"/>
          <p:cNvSpPr txBox="1"/>
          <p:nvPr/>
        </p:nvSpPr>
        <p:spPr>
          <a:xfrm>
            <a:off x="1280159" y="2672862"/>
            <a:ext cx="6817315" cy="3970318"/>
          </a:xfrm>
          <a:prstGeom prst="rect">
            <a:avLst/>
          </a:prstGeom>
          <a:noFill/>
        </p:spPr>
        <p:txBody>
          <a:bodyPr wrap="none" rtlCol="0">
            <a:spAutoFit/>
          </a:bodyPr>
          <a:lstStyle/>
          <a:p>
            <a:r>
              <a:rPr lang="sv-SE" sz="2800" dirty="0" smtClean="0">
                <a:solidFill>
                  <a:schemeClr val="bg1"/>
                </a:solidFill>
              </a:rPr>
              <a:t>Mindre plan 10 -11 år</a:t>
            </a:r>
          </a:p>
          <a:p>
            <a:r>
              <a:rPr lang="sv-SE" sz="2800" dirty="0" smtClean="0">
                <a:solidFill>
                  <a:schemeClr val="bg1"/>
                </a:solidFill>
              </a:rPr>
              <a:t>Dagens planer för 12 år</a:t>
            </a:r>
          </a:p>
          <a:p>
            <a:r>
              <a:rPr lang="sv-SE" sz="2800" dirty="0" smtClean="0">
                <a:solidFill>
                  <a:schemeClr val="bg1"/>
                </a:solidFill>
              </a:rPr>
              <a:t>Bara 7 mot 7 i 12 års ålder</a:t>
            </a:r>
          </a:p>
          <a:p>
            <a:r>
              <a:rPr lang="sv-SE" sz="2800" dirty="0" err="1" smtClean="0">
                <a:solidFill>
                  <a:schemeClr val="bg1"/>
                </a:solidFill>
              </a:rPr>
              <a:t>Retreatline</a:t>
            </a:r>
            <a:r>
              <a:rPr lang="sv-SE" sz="2800" dirty="0" smtClean="0">
                <a:solidFill>
                  <a:schemeClr val="bg1"/>
                </a:solidFill>
              </a:rPr>
              <a:t> 7 meter från mittlinje</a:t>
            </a:r>
          </a:p>
          <a:p>
            <a:r>
              <a:rPr lang="sv-SE" sz="2800" dirty="0" smtClean="0">
                <a:solidFill>
                  <a:schemeClr val="bg1"/>
                </a:solidFill>
              </a:rPr>
              <a:t>3 perioder</a:t>
            </a:r>
          </a:p>
          <a:p>
            <a:r>
              <a:rPr lang="sv-SE" sz="2800" dirty="0" smtClean="0">
                <a:solidFill>
                  <a:schemeClr val="bg1"/>
                </a:solidFill>
              </a:rPr>
              <a:t>Målvakt får ej ta med händerna vid bakåtpass</a:t>
            </a:r>
          </a:p>
          <a:p>
            <a:r>
              <a:rPr lang="sv-SE" sz="2800" dirty="0" smtClean="0">
                <a:solidFill>
                  <a:schemeClr val="bg1"/>
                </a:solidFill>
              </a:rPr>
              <a:t>Extra spelare vid underläge införs</a:t>
            </a:r>
          </a:p>
          <a:p>
            <a:r>
              <a:rPr lang="sv-SE" sz="2800" dirty="0" smtClean="0">
                <a:solidFill>
                  <a:schemeClr val="bg1"/>
                </a:solidFill>
              </a:rPr>
              <a:t>Utvisad spelare får ersättas</a:t>
            </a:r>
          </a:p>
          <a:p>
            <a:endParaRPr lang="sv-SE" sz="2800" dirty="0" smtClean="0">
              <a:solidFill>
                <a:schemeClr val="bg1"/>
              </a:solidFill>
            </a:endParaRPr>
          </a:p>
        </p:txBody>
      </p:sp>
      <p:pic>
        <p:nvPicPr>
          <p:cNvPr id="6" name="Bild 1" descr="cid:image001.png@01D3B140.7EEB9CF0"/>
          <p:cNvPicPr/>
          <p:nvPr/>
        </p:nvPicPr>
        <p:blipFill>
          <a:blip r:embed="rId2">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3409237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8E901A-71B3-4232-8299-4A76D622B873}"/>
              </a:ext>
            </a:extLst>
          </p:cNvPr>
          <p:cNvSpPr>
            <a:spLocks noGrp="1"/>
          </p:cNvSpPr>
          <p:nvPr>
            <p:ph type="title"/>
          </p:nvPr>
        </p:nvSpPr>
        <p:spPr>
          <a:xfrm>
            <a:off x="4656897" y="2616299"/>
            <a:ext cx="7289297" cy="1260376"/>
          </a:xfrm>
        </p:spPr>
        <p:txBody>
          <a:bodyPr/>
          <a:lstStyle/>
          <a:p>
            <a:r>
              <a:rPr lang="sv-SE" sz="6000" dirty="0">
                <a:solidFill>
                  <a:schemeClr val="accent2"/>
                </a:solidFill>
              </a:rPr>
              <a:t>Spelform 9 mot </a:t>
            </a:r>
            <a:r>
              <a:rPr lang="sv-SE" sz="6000" dirty="0" smtClean="0">
                <a:solidFill>
                  <a:schemeClr val="accent2"/>
                </a:solidFill>
              </a:rPr>
              <a:t>9</a:t>
            </a:r>
            <a:br>
              <a:rPr lang="sv-SE" sz="6000" dirty="0" smtClean="0">
                <a:solidFill>
                  <a:schemeClr val="accent2"/>
                </a:solidFill>
              </a:rPr>
            </a:br>
            <a:r>
              <a:rPr lang="sv-SE" sz="6000" dirty="0">
                <a:solidFill>
                  <a:schemeClr val="accent2"/>
                </a:solidFill>
              </a:rPr>
              <a:t/>
            </a:r>
            <a:br>
              <a:rPr lang="sv-SE" sz="6000" dirty="0">
                <a:solidFill>
                  <a:schemeClr val="accent2"/>
                </a:solidFill>
              </a:rPr>
            </a:br>
            <a:r>
              <a:rPr lang="sv-SE" sz="6000" dirty="0" smtClean="0">
                <a:solidFill>
                  <a:schemeClr val="accent2"/>
                </a:solidFill>
              </a:rPr>
              <a:t>13-14 år</a:t>
            </a:r>
            <a:endParaRPr lang="sv-SE" sz="6000" dirty="0">
              <a:solidFill>
                <a:schemeClr val="accent2"/>
              </a:solidFill>
            </a:endParaRPr>
          </a:p>
        </p:txBody>
      </p:sp>
    </p:spTree>
    <p:extLst>
      <p:ext uri="{BB962C8B-B14F-4D97-AF65-F5344CB8AC3E}">
        <p14:creationId xmlns:p14="http://schemas.microsoft.com/office/powerpoint/2010/main" val="862125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A606C077-4EFA-4E7A-9863-1F6397D379C8}"/>
              </a:ext>
            </a:extLst>
          </p:cNvPr>
          <p:cNvSpPr>
            <a:spLocks noGrp="1"/>
          </p:cNvSpPr>
          <p:nvPr>
            <p:ph type="ctrTitle"/>
          </p:nvPr>
        </p:nvSpPr>
        <p:spPr>
          <a:xfrm>
            <a:off x="522000" y="720000"/>
            <a:ext cx="10242000" cy="770256"/>
          </a:xfrm>
        </p:spPr>
        <p:txBody>
          <a:bodyPr/>
          <a:lstStyle/>
          <a:p>
            <a:r>
              <a:rPr lang="sv-SE" sz="4000" dirty="0"/>
              <a:t>Spelarutbildningsplan - Nivå 3</a:t>
            </a:r>
          </a:p>
        </p:txBody>
      </p:sp>
      <p:sp>
        <p:nvSpPr>
          <p:cNvPr id="6" name="AutoShape 2">
            <a:extLst>
              <a:ext uri="{FF2B5EF4-FFF2-40B4-BE49-F238E27FC236}">
                <a16:creationId xmlns:a16="http://schemas.microsoft.com/office/drawing/2014/main" id="{F63627EB-6E05-4D40-AC13-643AAC8636C8}"/>
              </a:ext>
            </a:extLst>
          </p:cNvPr>
          <p:cNvSpPr>
            <a:spLocks/>
          </p:cNvSpPr>
          <p:nvPr/>
        </p:nvSpPr>
        <p:spPr bwMode="auto">
          <a:xfrm>
            <a:off x="522000" y="1440000"/>
            <a:ext cx="11459724" cy="112262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sym typeface="Gill Sans" charset="0"/>
              </a:rPr>
              <a:t>Under perioden börjar spelarna bli redo att sätta samman färdigheter och metoder till en helhet. </a:t>
            </a:r>
            <a:br>
              <a:rPr kumimoji="0" lang="sv-SE" sz="16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sym typeface="Gill Sans" charset="0"/>
              </a:rPr>
            </a:br>
            <a:r>
              <a:rPr kumimoji="0" lang="sv-SE" sz="16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sym typeface="Gill Sans" charset="0"/>
              </a:rPr>
              <a:t>Uppfattningsförmågan förbättras och bidrar till att det finns goda möjligheter att utveckla spelförståelsen. </a:t>
            </a:r>
            <a:br>
              <a:rPr kumimoji="0" lang="sv-SE" sz="16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sym typeface="Gill Sans" charset="0"/>
              </a:rPr>
            </a:br>
            <a:r>
              <a:rPr kumimoji="0" lang="sv-SE" sz="16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sym typeface="Gill Sans" charset="0"/>
              </a:rPr>
              <a:t>Perioden innebär även en kraftig fysisk utveckling eftersom spelarna är i puberteten.</a:t>
            </a:r>
            <a:endParaRPr kumimoji="0" lang="sv-SE" altLang="sv-SE" sz="16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sym typeface="Helvetica Neue" charset="0"/>
            </a:endParaRPr>
          </a:p>
        </p:txBody>
      </p:sp>
      <p:graphicFrame>
        <p:nvGraphicFramePr>
          <p:cNvPr id="10" name="Tabell 9">
            <a:extLst>
              <a:ext uri="{FF2B5EF4-FFF2-40B4-BE49-F238E27FC236}">
                <a16:creationId xmlns:a16="http://schemas.microsoft.com/office/drawing/2014/main" id="{9934DD2C-E2C1-4055-B966-B3C9AA7CDC26}"/>
              </a:ext>
            </a:extLst>
          </p:cNvPr>
          <p:cNvGraphicFramePr>
            <a:graphicFrameLocks noGrp="1"/>
          </p:cNvGraphicFramePr>
          <p:nvPr>
            <p:extLst/>
          </p:nvPr>
        </p:nvGraphicFramePr>
        <p:xfrm>
          <a:off x="522000" y="2520000"/>
          <a:ext cx="11030223" cy="3551525"/>
        </p:xfrm>
        <a:graphic>
          <a:graphicData uri="http://schemas.openxmlformats.org/drawingml/2006/table">
            <a:tbl>
              <a:tblPr firstRow="1" bandRow="1">
                <a:tableStyleId>{8FD4443E-F989-4FC4-A0C8-D5A2AF1F390B}</a:tableStyleId>
              </a:tblPr>
              <a:tblGrid>
                <a:gridCol w="1633973">
                  <a:extLst>
                    <a:ext uri="{9D8B030D-6E8A-4147-A177-3AD203B41FA5}">
                      <a16:colId xmlns:a16="http://schemas.microsoft.com/office/drawing/2014/main" val="20001"/>
                    </a:ext>
                  </a:extLst>
                </a:gridCol>
                <a:gridCol w="1711908">
                  <a:extLst>
                    <a:ext uri="{9D8B030D-6E8A-4147-A177-3AD203B41FA5}">
                      <a16:colId xmlns:a16="http://schemas.microsoft.com/office/drawing/2014/main" val="20002"/>
                    </a:ext>
                  </a:extLst>
                </a:gridCol>
                <a:gridCol w="1843595">
                  <a:extLst>
                    <a:ext uri="{9D8B030D-6E8A-4147-A177-3AD203B41FA5}">
                      <a16:colId xmlns:a16="http://schemas.microsoft.com/office/drawing/2014/main" val="20003"/>
                    </a:ext>
                  </a:extLst>
                </a:gridCol>
                <a:gridCol w="497938">
                  <a:extLst>
                    <a:ext uri="{9D8B030D-6E8A-4147-A177-3AD203B41FA5}">
                      <a16:colId xmlns:a16="http://schemas.microsoft.com/office/drawing/2014/main" val="2205399645"/>
                    </a:ext>
                  </a:extLst>
                </a:gridCol>
                <a:gridCol w="1730871">
                  <a:extLst>
                    <a:ext uri="{9D8B030D-6E8A-4147-A177-3AD203B41FA5}">
                      <a16:colId xmlns:a16="http://schemas.microsoft.com/office/drawing/2014/main" val="20004"/>
                    </a:ext>
                  </a:extLst>
                </a:gridCol>
                <a:gridCol w="1843593">
                  <a:extLst>
                    <a:ext uri="{9D8B030D-6E8A-4147-A177-3AD203B41FA5}">
                      <a16:colId xmlns:a16="http://schemas.microsoft.com/office/drawing/2014/main" val="20005"/>
                    </a:ext>
                  </a:extLst>
                </a:gridCol>
                <a:gridCol w="1768345">
                  <a:extLst>
                    <a:ext uri="{9D8B030D-6E8A-4147-A177-3AD203B41FA5}">
                      <a16:colId xmlns:a16="http://schemas.microsoft.com/office/drawing/2014/main" val="20006"/>
                    </a:ext>
                  </a:extLst>
                </a:gridCol>
              </a:tblGrid>
              <a:tr h="381605">
                <a:tc gridSpan="3">
                  <a:txBody>
                    <a:bodyPr/>
                    <a:lstStyle/>
                    <a:p>
                      <a:pPr algn="ctr"/>
                      <a:r>
                        <a:rPr lang="sv-SE" sz="1800" dirty="0"/>
                        <a:t>Anfallsspel</a:t>
                      </a:r>
                      <a:endParaRPr lang="sv-SE" sz="180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a:txBody>
                    <a:bodyPr/>
                    <a:lstStyle/>
                    <a:p>
                      <a:pPr algn="ctr"/>
                      <a:endParaRPr lang="sv-SE" sz="180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sv-SE" sz="1800" dirty="0"/>
                        <a:t>Försvarsspel</a:t>
                      </a:r>
                      <a:endParaRPr lang="sv-SE" sz="180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345984">
                <a:tc>
                  <a:txBody>
                    <a:bodyPr/>
                    <a:lstStyle/>
                    <a:p>
                      <a:r>
                        <a:rPr lang="sv-SE" sz="1800" b="1" dirty="0"/>
                        <a:t>Lagets metoder</a:t>
                      </a:r>
                      <a:endParaRPr lang="sv-SE" sz="1800" b="1" dirty="0">
                        <a:solidFill>
                          <a:schemeClr val="accent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1" dirty="0"/>
                        <a:t>Individuella färdigheter</a:t>
                      </a:r>
                      <a:endParaRPr lang="sv-SE" sz="1800" b="1"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1" dirty="0"/>
                        <a:t>Målvaktens</a:t>
                      </a:r>
                      <a:r>
                        <a:rPr lang="sv-SE" sz="1800" b="1" baseline="0" dirty="0"/>
                        <a:t> f</a:t>
                      </a:r>
                      <a:r>
                        <a:rPr lang="sv-SE" sz="1800" b="1" dirty="0"/>
                        <a:t>ärdigheter </a:t>
                      </a:r>
                      <a:endParaRPr lang="sv-SE" sz="1800" b="1"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sv-SE" sz="1800" b="1"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sv-SE" sz="1800" b="1" dirty="0"/>
                        <a:t>Lagets </a:t>
                      </a:r>
                      <a:br>
                        <a:rPr lang="sv-SE" sz="1800" b="1" dirty="0"/>
                      </a:br>
                      <a:r>
                        <a:rPr lang="sv-SE" sz="1800" b="1" dirty="0"/>
                        <a:t>metoder</a:t>
                      </a:r>
                      <a:endParaRPr lang="sv-SE" sz="1800" b="1" dirty="0">
                        <a:solidFill>
                          <a:schemeClr val="accent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1" dirty="0"/>
                        <a:t>Individuella färdigheter</a:t>
                      </a:r>
                      <a:endParaRPr lang="sv-SE" sz="1800" b="1"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1" dirty="0"/>
                        <a:t>Målvaktens färdigheter</a:t>
                      </a:r>
                      <a:endParaRPr lang="sv-SE" sz="1800" b="1"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766804">
                <a:tc>
                  <a:txBody>
                    <a:bodyPr/>
                    <a:lstStyle/>
                    <a:p>
                      <a:r>
                        <a:rPr lang="sv-SE" sz="1600" dirty="0"/>
                        <a:t>Djupledsspel</a:t>
                      </a:r>
                    </a:p>
                    <a:p>
                      <a:r>
                        <a:rPr lang="sv-SE" sz="1600" dirty="0"/>
                        <a:t>Spelbarhet</a:t>
                      </a:r>
                    </a:p>
                    <a:p>
                      <a:r>
                        <a:rPr lang="sv-SE" sz="1600" dirty="0"/>
                        <a:t>Spelavstånd</a:t>
                      </a:r>
                    </a:p>
                    <a:p>
                      <a:r>
                        <a:rPr lang="sv-SE" sz="1600" dirty="0"/>
                        <a:t>Spelbredd</a:t>
                      </a:r>
                    </a:p>
                    <a:p>
                      <a:r>
                        <a:rPr lang="sv-SE" sz="1600" dirty="0"/>
                        <a:t>Speldjup</a:t>
                      </a:r>
                      <a:br>
                        <a:rPr lang="sv-SE" sz="1600" dirty="0"/>
                      </a:br>
                      <a:r>
                        <a:rPr lang="sv-SE" sz="1600" dirty="0"/>
                        <a:t>Uppflyttning</a:t>
                      </a:r>
                    </a:p>
                    <a:p>
                      <a:r>
                        <a:rPr lang="sv-SE" sz="1600" dirty="0"/>
                        <a:t>Spelvändning</a:t>
                      </a:r>
                    </a:p>
                    <a:p>
                      <a:r>
                        <a:rPr lang="sv-SE" sz="1600" dirty="0"/>
                        <a:t>Överlappning</a:t>
                      </a:r>
                    </a:p>
                    <a:p>
                      <a:r>
                        <a:rPr lang="sv-SE" sz="1600" dirty="0"/>
                        <a:t>Väggspel</a:t>
                      </a:r>
                      <a:endParaRPr lang="sv-SE" sz="1600" dirty="0">
                        <a:solidFill>
                          <a:schemeClr val="accent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600" dirty="0"/>
                        <a:t>Driva</a:t>
                      </a:r>
                    </a:p>
                    <a:p>
                      <a:r>
                        <a:rPr lang="sv-SE" sz="1600" dirty="0"/>
                        <a:t>Utmana</a:t>
                      </a:r>
                    </a:p>
                    <a:p>
                      <a:r>
                        <a:rPr lang="sv-SE" sz="1600" dirty="0"/>
                        <a:t>Finta</a:t>
                      </a:r>
                    </a:p>
                    <a:p>
                      <a:r>
                        <a:rPr lang="sv-SE" sz="1600" dirty="0"/>
                        <a:t>Dribbla</a:t>
                      </a:r>
                    </a:p>
                    <a:p>
                      <a:r>
                        <a:rPr lang="sv-SE" sz="1600" dirty="0"/>
                        <a:t>Skjuta</a:t>
                      </a:r>
                    </a:p>
                    <a:p>
                      <a:r>
                        <a:rPr lang="sv-SE" sz="1600" dirty="0"/>
                        <a:t>Nicka</a:t>
                      </a:r>
                    </a:p>
                    <a:p>
                      <a:r>
                        <a:rPr lang="sv-SE" sz="1600" dirty="0"/>
                        <a:t>Vända</a:t>
                      </a:r>
                    </a:p>
                    <a:p>
                      <a:r>
                        <a:rPr lang="sv-SE" sz="1600" dirty="0"/>
                        <a:t>Passa, kort</a:t>
                      </a:r>
                    </a:p>
                    <a:p>
                      <a:r>
                        <a:rPr lang="sv-SE" sz="1600" dirty="0"/>
                        <a:t>Passa, långt</a:t>
                      </a:r>
                    </a:p>
                    <a:p>
                      <a:r>
                        <a:rPr lang="sv-SE" sz="1600" dirty="0"/>
                        <a:t>Ta emot bollen</a:t>
                      </a:r>
                      <a:endParaRPr lang="sv-SE" sz="1600"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600" dirty="0"/>
                        <a:t>Rulla bollen</a:t>
                      </a:r>
                      <a:br>
                        <a:rPr lang="sv-SE" sz="1600" dirty="0"/>
                      </a:br>
                      <a:r>
                        <a:rPr lang="sv-SE" sz="1600" dirty="0"/>
                        <a:t>Kasta ut bollen</a:t>
                      </a:r>
                    </a:p>
                    <a:p>
                      <a:r>
                        <a:rPr lang="sv-SE" sz="1600" dirty="0"/>
                        <a:t>Ta emot bollen</a:t>
                      </a:r>
                    </a:p>
                    <a:p>
                      <a:r>
                        <a:rPr lang="sv-SE" sz="1600" dirty="0"/>
                        <a:t>Passa, kort</a:t>
                      </a:r>
                    </a:p>
                    <a:p>
                      <a:r>
                        <a:rPr lang="sv-SE" sz="1600" dirty="0"/>
                        <a:t>Passa, långt</a:t>
                      </a:r>
                    </a:p>
                    <a:p>
                      <a:r>
                        <a:rPr lang="sv-SE" sz="1600" dirty="0"/>
                        <a:t>Volleypassning</a:t>
                      </a:r>
                      <a:br>
                        <a:rPr lang="sv-SE" sz="1600" dirty="0"/>
                      </a:br>
                      <a:r>
                        <a:rPr lang="sv-SE" sz="1600" dirty="0"/>
                        <a:t>Driva</a:t>
                      </a:r>
                      <a:endParaRPr lang="sv-SE" sz="1600"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sv-SE" sz="1800" baseline="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sv-SE" sz="1600" baseline="0" dirty="0">
                          <a:solidFill>
                            <a:schemeClr val="bg1"/>
                          </a:solidFill>
                        </a:rPr>
                        <a:t>Täckning</a:t>
                      </a:r>
                    </a:p>
                    <a:p>
                      <a:r>
                        <a:rPr lang="sv-SE" sz="1600" baseline="0" dirty="0">
                          <a:solidFill>
                            <a:schemeClr val="bg1"/>
                          </a:solidFill>
                        </a:rPr>
                        <a:t>Överflyttning</a:t>
                      </a:r>
                    </a:p>
                    <a:p>
                      <a:r>
                        <a:rPr lang="sv-SE" sz="1600" baseline="0" dirty="0">
                          <a:solidFill>
                            <a:schemeClr val="bg1"/>
                          </a:solidFill>
                        </a:rPr>
                        <a:t>Centrering</a:t>
                      </a:r>
                    </a:p>
                    <a:p>
                      <a:r>
                        <a:rPr lang="sv-SE" sz="1600" baseline="0" dirty="0">
                          <a:solidFill>
                            <a:schemeClr val="bg1"/>
                          </a:solidFill>
                        </a:rPr>
                        <a:t>Uppflyttning</a:t>
                      </a:r>
                    </a:p>
                    <a:p>
                      <a:r>
                        <a:rPr lang="sv-SE" sz="1600" baseline="0" dirty="0">
                          <a:solidFill>
                            <a:schemeClr val="bg1"/>
                          </a:solidFill>
                        </a:rPr>
                        <a:t>Retirering</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600" baseline="0" dirty="0">
                          <a:solidFill>
                            <a:schemeClr val="bg1"/>
                          </a:solidFill>
                        </a:rPr>
                        <a:t>Försvarssida</a:t>
                      </a:r>
                    </a:p>
                    <a:p>
                      <a:r>
                        <a:rPr lang="sv-SE" sz="1600" baseline="0" dirty="0">
                          <a:solidFill>
                            <a:schemeClr val="bg1"/>
                          </a:solidFill>
                        </a:rPr>
                        <a:t>Pressa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a:solidFill>
                            <a:schemeClr val="bg1"/>
                          </a:solidFill>
                        </a:rPr>
                        <a:t>Markera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a:solidFill>
                            <a:schemeClr val="bg1"/>
                          </a:solidFill>
                        </a:rPr>
                        <a:t>Bryta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a:solidFill>
                            <a:schemeClr val="bg1"/>
                          </a:solidFill>
                        </a:rPr>
                        <a:t>Tackla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a:solidFill>
                            <a:schemeClr val="bg1"/>
                          </a:solidFill>
                        </a:rPr>
                        <a:t>Nicka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600" baseline="0" dirty="0"/>
                        <a:t>Fånga bollen</a:t>
                      </a:r>
                    </a:p>
                    <a:p>
                      <a:r>
                        <a:rPr lang="sv-SE" sz="1600" baseline="0" dirty="0"/>
                        <a:t>Kasta sig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a:t>Förflytta sig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a:t>Upphopp</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093806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8" name="Grupp 37">
            <a:extLst>
              <a:ext uri="{FF2B5EF4-FFF2-40B4-BE49-F238E27FC236}">
                <a16:creationId xmlns:a16="http://schemas.microsoft.com/office/drawing/2014/main" id="{BBD53D63-07F3-487A-9F43-36A8418A475D}"/>
              </a:ext>
            </a:extLst>
          </p:cNvPr>
          <p:cNvGrpSpPr/>
          <p:nvPr/>
        </p:nvGrpSpPr>
        <p:grpSpPr>
          <a:xfrm>
            <a:off x="1337041" y="2548099"/>
            <a:ext cx="9448877" cy="5849305"/>
            <a:chOff x="2332579" y="3420002"/>
            <a:chExt cx="7560001" cy="4680000"/>
          </a:xfrm>
          <a:scene3d>
            <a:camera prst="perspectiveRelaxedModerately">
              <a:rot lat="17400000" lon="0" rev="0"/>
            </a:camera>
            <a:lightRig rig="threePt" dir="t"/>
          </a:scene3d>
        </p:grpSpPr>
        <p:sp>
          <p:nvSpPr>
            <p:cNvPr id="39" name="Rektangel 38">
              <a:extLst>
                <a:ext uri="{FF2B5EF4-FFF2-40B4-BE49-F238E27FC236}">
                  <a16:creationId xmlns:a16="http://schemas.microsoft.com/office/drawing/2014/main" id="{D7DEC0E3-9115-4381-A136-9E2D167D95DB}"/>
                </a:ext>
              </a:extLst>
            </p:cNvPr>
            <p:cNvSpPr/>
            <p:nvPr/>
          </p:nvSpPr>
          <p:spPr>
            <a:xfrm>
              <a:off x="2332580" y="3420002"/>
              <a:ext cx="7560000" cy="4680000"/>
            </a:xfrm>
            <a:prstGeom prst="rect">
              <a:avLst/>
            </a:prstGeom>
            <a:solidFill>
              <a:srgbClr val="00B050">
                <a:alpha val="14000"/>
              </a:srgbClr>
            </a:solid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Ellips 39">
              <a:extLst>
                <a:ext uri="{FF2B5EF4-FFF2-40B4-BE49-F238E27FC236}">
                  <a16:creationId xmlns:a16="http://schemas.microsoft.com/office/drawing/2014/main" id="{45D39472-AD8A-4A90-92DA-82AB8125FA27}"/>
                </a:ext>
              </a:extLst>
            </p:cNvPr>
            <p:cNvSpPr/>
            <p:nvPr/>
          </p:nvSpPr>
          <p:spPr>
            <a:xfrm>
              <a:off x="5342018" y="4989440"/>
              <a:ext cx="1541123" cy="1541123"/>
            </a:xfrm>
            <a:prstGeom prst="ellipse">
              <a:avLst/>
            </a:prstGeom>
            <a:no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1" name="Rak koppling 40">
              <a:extLst>
                <a:ext uri="{FF2B5EF4-FFF2-40B4-BE49-F238E27FC236}">
                  <a16:creationId xmlns:a16="http://schemas.microsoft.com/office/drawing/2014/main" id="{B09A5B6B-78CE-45EC-8AEE-FEB148D05406}"/>
                </a:ext>
              </a:extLst>
            </p:cNvPr>
            <p:cNvCxnSpPr>
              <a:cxnSpLocks/>
              <a:stCxn id="39" idx="0"/>
            </p:cNvCxnSpPr>
            <p:nvPr/>
          </p:nvCxnSpPr>
          <p:spPr>
            <a:xfrm>
              <a:off x="6112580" y="3420002"/>
              <a:ext cx="0" cy="4680000"/>
            </a:xfrm>
            <a:prstGeom prst="line">
              <a:avLst/>
            </a:prstGeom>
            <a:ln w="28575">
              <a:solidFill>
                <a:schemeClr val="bg1">
                  <a:alpha val="5000"/>
                </a:schemeClr>
              </a:solidFill>
            </a:ln>
          </p:spPr>
          <p:style>
            <a:lnRef idx="1">
              <a:schemeClr val="accent1"/>
            </a:lnRef>
            <a:fillRef idx="0">
              <a:schemeClr val="accent1"/>
            </a:fillRef>
            <a:effectRef idx="0">
              <a:schemeClr val="accent1"/>
            </a:effectRef>
            <a:fontRef idx="minor">
              <a:schemeClr val="tx1"/>
            </a:fontRef>
          </p:style>
        </p:cxnSp>
        <p:grpSp>
          <p:nvGrpSpPr>
            <p:cNvPr id="42" name="Grupp 41">
              <a:extLst>
                <a:ext uri="{FF2B5EF4-FFF2-40B4-BE49-F238E27FC236}">
                  <a16:creationId xmlns:a16="http://schemas.microsoft.com/office/drawing/2014/main" id="{F4AA2219-287C-40BC-8E11-D06C9EE72024}"/>
                </a:ext>
              </a:extLst>
            </p:cNvPr>
            <p:cNvGrpSpPr/>
            <p:nvPr/>
          </p:nvGrpSpPr>
          <p:grpSpPr>
            <a:xfrm flipH="1">
              <a:off x="8727229" y="4354951"/>
              <a:ext cx="1152001" cy="2880000"/>
              <a:chOff x="7043904" y="2753474"/>
              <a:chExt cx="1152001" cy="2880000"/>
            </a:xfrm>
            <a:noFill/>
          </p:grpSpPr>
          <p:sp>
            <p:nvSpPr>
              <p:cNvPr id="48" name="Rektangel 47">
                <a:extLst>
                  <a:ext uri="{FF2B5EF4-FFF2-40B4-BE49-F238E27FC236}">
                    <a16:creationId xmlns:a16="http://schemas.microsoft.com/office/drawing/2014/main" id="{58359A4B-3625-421F-87EF-870361576F01}"/>
                  </a:ext>
                </a:extLst>
              </p:cNvPr>
              <p:cNvSpPr/>
              <p:nvPr/>
            </p:nvSpPr>
            <p:spPr>
              <a:xfrm flipH="1">
                <a:off x="7043905" y="2753474"/>
                <a:ext cx="1152000" cy="2880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ktangel 48">
                <a:extLst>
                  <a:ext uri="{FF2B5EF4-FFF2-40B4-BE49-F238E27FC236}">
                    <a16:creationId xmlns:a16="http://schemas.microsoft.com/office/drawing/2014/main" id="{B5F75307-6E72-4CEF-81BC-47B94699746B}"/>
                  </a:ext>
                </a:extLst>
              </p:cNvPr>
              <p:cNvSpPr/>
              <p:nvPr/>
            </p:nvSpPr>
            <p:spPr>
              <a:xfrm flipH="1">
                <a:off x="7043904" y="3510524"/>
                <a:ext cx="396000" cy="1296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3" name="Grupp 42">
              <a:extLst>
                <a:ext uri="{FF2B5EF4-FFF2-40B4-BE49-F238E27FC236}">
                  <a16:creationId xmlns:a16="http://schemas.microsoft.com/office/drawing/2014/main" id="{701749F7-8266-4B6A-8E80-85A716912AE1}"/>
                </a:ext>
              </a:extLst>
            </p:cNvPr>
            <p:cNvGrpSpPr/>
            <p:nvPr/>
          </p:nvGrpSpPr>
          <p:grpSpPr>
            <a:xfrm>
              <a:off x="2332579" y="4354951"/>
              <a:ext cx="1152001" cy="2880000"/>
              <a:chOff x="616448" y="2753474"/>
              <a:chExt cx="1152001" cy="2880000"/>
            </a:xfrm>
            <a:noFill/>
          </p:grpSpPr>
          <p:sp>
            <p:nvSpPr>
              <p:cNvPr id="46" name="Rektangel 45">
                <a:extLst>
                  <a:ext uri="{FF2B5EF4-FFF2-40B4-BE49-F238E27FC236}">
                    <a16:creationId xmlns:a16="http://schemas.microsoft.com/office/drawing/2014/main" id="{AFD88AEE-4E96-4292-85AC-12672D9E0A97}"/>
                  </a:ext>
                </a:extLst>
              </p:cNvPr>
              <p:cNvSpPr/>
              <p:nvPr/>
            </p:nvSpPr>
            <p:spPr>
              <a:xfrm>
                <a:off x="616449" y="2753474"/>
                <a:ext cx="1152000" cy="2880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ktangel 46">
                <a:extLst>
                  <a:ext uri="{FF2B5EF4-FFF2-40B4-BE49-F238E27FC236}">
                    <a16:creationId xmlns:a16="http://schemas.microsoft.com/office/drawing/2014/main" id="{4E3C779A-BCB0-4C0E-9909-0341C8A3C00A}"/>
                  </a:ext>
                </a:extLst>
              </p:cNvPr>
              <p:cNvSpPr/>
              <p:nvPr/>
            </p:nvSpPr>
            <p:spPr>
              <a:xfrm>
                <a:off x="616448" y="3510524"/>
                <a:ext cx="396000" cy="1296000"/>
              </a:xfrm>
              <a:prstGeom prst="rect">
                <a:avLst/>
              </a:prstGeom>
              <a:grp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4" name="Frihandsfigur: Form 43">
              <a:extLst>
                <a:ext uri="{FF2B5EF4-FFF2-40B4-BE49-F238E27FC236}">
                  <a16:creationId xmlns:a16="http://schemas.microsoft.com/office/drawing/2014/main" id="{574EC73E-C1CC-48E4-9B61-238C247B2FC6}"/>
                </a:ext>
              </a:extLst>
            </p:cNvPr>
            <p:cNvSpPr/>
            <p:nvPr/>
          </p:nvSpPr>
          <p:spPr>
            <a:xfrm>
              <a:off x="3484580" y="5087078"/>
              <a:ext cx="416743" cy="1354241"/>
            </a:xfrm>
            <a:custGeom>
              <a:avLst/>
              <a:gdLst>
                <a:gd name="connsiteX0" fmla="*/ 0 w 399327"/>
                <a:gd name="connsiteY0" fmla="*/ 0 h 1354238"/>
                <a:gd name="connsiteX1" fmla="*/ 0 w 399327"/>
                <a:gd name="connsiteY1" fmla="*/ 1354238 h 1354238"/>
                <a:gd name="connsiteX2" fmla="*/ 399327 w 399327"/>
                <a:gd name="connsiteY2" fmla="*/ 593203 h 1354238"/>
                <a:gd name="connsiteX3" fmla="*/ 0 w 399327"/>
                <a:gd name="connsiteY3" fmla="*/ 0 h 1354238"/>
                <a:gd name="connsiteX0" fmla="*/ 0 w 399327"/>
                <a:gd name="connsiteY0" fmla="*/ 20493 h 1385112"/>
                <a:gd name="connsiteX1" fmla="*/ 0 w 399327"/>
                <a:gd name="connsiteY1" fmla="*/ 1374731 h 1385112"/>
                <a:gd name="connsiteX2" fmla="*/ 399327 w 399327"/>
                <a:gd name="connsiteY2" fmla="*/ 613696 h 1385112"/>
                <a:gd name="connsiteX3" fmla="*/ 0 w 399327"/>
                <a:gd name="connsiteY3" fmla="*/ 20493 h 1385112"/>
                <a:gd name="connsiteX0" fmla="*/ 0 w 410440"/>
                <a:gd name="connsiteY0" fmla="*/ 20279 h 1386778"/>
                <a:gd name="connsiteX1" fmla="*/ 0 w 410440"/>
                <a:gd name="connsiteY1" fmla="*/ 1374517 h 1386778"/>
                <a:gd name="connsiteX2" fmla="*/ 399327 w 410440"/>
                <a:gd name="connsiteY2" fmla="*/ 613482 h 1386778"/>
                <a:gd name="connsiteX3" fmla="*/ 0 w 410440"/>
                <a:gd name="connsiteY3" fmla="*/ 20279 h 1386778"/>
                <a:gd name="connsiteX0" fmla="*/ 0 w 399707"/>
                <a:gd name="connsiteY0" fmla="*/ 22538 h 1389235"/>
                <a:gd name="connsiteX1" fmla="*/ 0 w 399707"/>
                <a:gd name="connsiteY1" fmla="*/ 1376776 h 1389235"/>
                <a:gd name="connsiteX2" fmla="*/ 399327 w 399707"/>
                <a:gd name="connsiteY2" fmla="*/ 615741 h 1389235"/>
                <a:gd name="connsiteX3" fmla="*/ 0 w 399707"/>
                <a:gd name="connsiteY3" fmla="*/ 22538 h 1389235"/>
                <a:gd name="connsiteX0" fmla="*/ 0 w 417051"/>
                <a:gd name="connsiteY0" fmla="*/ 19913 h 1388312"/>
                <a:gd name="connsiteX1" fmla="*/ 0 w 417051"/>
                <a:gd name="connsiteY1" fmla="*/ 1374151 h 1388312"/>
                <a:gd name="connsiteX2" fmla="*/ 416689 w 417051"/>
                <a:gd name="connsiteY2" fmla="*/ 685458 h 1388312"/>
                <a:gd name="connsiteX3" fmla="*/ 0 w 417051"/>
                <a:gd name="connsiteY3" fmla="*/ 19913 h 1388312"/>
                <a:gd name="connsiteX0" fmla="*/ 0 w 416999"/>
                <a:gd name="connsiteY0" fmla="*/ 19913 h 1374151"/>
                <a:gd name="connsiteX1" fmla="*/ 0 w 416999"/>
                <a:gd name="connsiteY1" fmla="*/ 1374151 h 1374151"/>
                <a:gd name="connsiteX2" fmla="*/ 416689 w 416999"/>
                <a:gd name="connsiteY2" fmla="*/ 685458 h 1374151"/>
                <a:gd name="connsiteX3" fmla="*/ 0 w 416999"/>
                <a:gd name="connsiteY3" fmla="*/ 19913 h 1374151"/>
                <a:gd name="connsiteX0" fmla="*/ 0 w 416999"/>
                <a:gd name="connsiteY0" fmla="*/ 0 h 1354238"/>
                <a:gd name="connsiteX1" fmla="*/ 0 w 416999"/>
                <a:gd name="connsiteY1" fmla="*/ 1354238 h 1354238"/>
                <a:gd name="connsiteX2" fmla="*/ 416689 w 416999"/>
                <a:gd name="connsiteY2" fmla="*/ 665545 h 1354238"/>
                <a:gd name="connsiteX3" fmla="*/ 0 w 416999"/>
                <a:gd name="connsiteY3" fmla="*/ 0 h 1354238"/>
                <a:gd name="connsiteX0" fmla="*/ 0 w 417362"/>
                <a:gd name="connsiteY0" fmla="*/ 0 h 1354238"/>
                <a:gd name="connsiteX1" fmla="*/ 0 w 417362"/>
                <a:gd name="connsiteY1" fmla="*/ 1354238 h 1354238"/>
                <a:gd name="connsiteX2" fmla="*/ 416689 w 417362"/>
                <a:gd name="connsiteY2" fmla="*/ 665545 h 1354238"/>
                <a:gd name="connsiteX3" fmla="*/ 0 w 417362"/>
                <a:gd name="connsiteY3" fmla="*/ 0 h 1354238"/>
                <a:gd name="connsiteX0" fmla="*/ 0 w 416743"/>
                <a:gd name="connsiteY0" fmla="*/ 0 h 1354238"/>
                <a:gd name="connsiteX1" fmla="*/ 0 w 416743"/>
                <a:gd name="connsiteY1" fmla="*/ 1354238 h 1354238"/>
                <a:gd name="connsiteX2" fmla="*/ 416689 w 416743"/>
                <a:gd name="connsiteY2" fmla="*/ 665545 h 1354238"/>
                <a:gd name="connsiteX3" fmla="*/ 0 w 416743"/>
                <a:gd name="connsiteY3" fmla="*/ 0 h 1354238"/>
                <a:gd name="connsiteX0" fmla="*/ 0 w 416743"/>
                <a:gd name="connsiteY0" fmla="*/ 3 h 1354241"/>
                <a:gd name="connsiteX1" fmla="*/ 0 w 416743"/>
                <a:gd name="connsiteY1" fmla="*/ 1354241 h 1354241"/>
                <a:gd name="connsiteX2" fmla="*/ 416689 w 416743"/>
                <a:gd name="connsiteY2" fmla="*/ 665548 h 1354241"/>
                <a:gd name="connsiteX3" fmla="*/ 0 w 416743"/>
                <a:gd name="connsiteY3" fmla="*/ 3 h 1354241"/>
              </a:gdLst>
              <a:ahLst/>
              <a:cxnLst>
                <a:cxn ang="0">
                  <a:pos x="connsiteX0" y="connsiteY0"/>
                </a:cxn>
                <a:cxn ang="0">
                  <a:pos x="connsiteX1" y="connsiteY1"/>
                </a:cxn>
                <a:cxn ang="0">
                  <a:pos x="connsiteX2" y="connsiteY2"/>
                </a:cxn>
                <a:cxn ang="0">
                  <a:pos x="connsiteX3" y="connsiteY3"/>
                </a:cxn>
              </a:cxnLst>
              <a:rect l="l" t="t" r="r" b="b"/>
              <a:pathLst>
                <a:path w="416743" h="1354241">
                  <a:moveTo>
                    <a:pt x="0" y="3"/>
                  </a:moveTo>
                  <a:lnTo>
                    <a:pt x="0" y="1354241"/>
                  </a:lnTo>
                  <a:cubicBezTo>
                    <a:pt x="2894" y="1351829"/>
                    <a:pt x="422259" y="1143991"/>
                    <a:pt x="416689" y="665548"/>
                  </a:cubicBezTo>
                  <a:cubicBezTo>
                    <a:pt x="410963" y="173687"/>
                    <a:pt x="511" y="-870"/>
                    <a:pt x="0" y="3"/>
                  </a:cubicBezTo>
                  <a:close/>
                </a:path>
              </a:pathLst>
            </a:custGeom>
            <a:no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Frihandsfigur: Form 44">
              <a:extLst>
                <a:ext uri="{FF2B5EF4-FFF2-40B4-BE49-F238E27FC236}">
                  <a16:creationId xmlns:a16="http://schemas.microsoft.com/office/drawing/2014/main" id="{648ED058-1A8D-43A4-8827-2DB14DCE36A6}"/>
                </a:ext>
              </a:extLst>
            </p:cNvPr>
            <p:cNvSpPr/>
            <p:nvPr/>
          </p:nvSpPr>
          <p:spPr>
            <a:xfrm flipH="1">
              <a:off x="8297135" y="5087078"/>
              <a:ext cx="416743" cy="1354241"/>
            </a:xfrm>
            <a:custGeom>
              <a:avLst/>
              <a:gdLst>
                <a:gd name="connsiteX0" fmla="*/ 0 w 399327"/>
                <a:gd name="connsiteY0" fmla="*/ 0 h 1354238"/>
                <a:gd name="connsiteX1" fmla="*/ 0 w 399327"/>
                <a:gd name="connsiteY1" fmla="*/ 1354238 h 1354238"/>
                <a:gd name="connsiteX2" fmla="*/ 399327 w 399327"/>
                <a:gd name="connsiteY2" fmla="*/ 593203 h 1354238"/>
                <a:gd name="connsiteX3" fmla="*/ 0 w 399327"/>
                <a:gd name="connsiteY3" fmla="*/ 0 h 1354238"/>
                <a:gd name="connsiteX0" fmla="*/ 0 w 399327"/>
                <a:gd name="connsiteY0" fmla="*/ 20493 h 1385112"/>
                <a:gd name="connsiteX1" fmla="*/ 0 w 399327"/>
                <a:gd name="connsiteY1" fmla="*/ 1374731 h 1385112"/>
                <a:gd name="connsiteX2" fmla="*/ 399327 w 399327"/>
                <a:gd name="connsiteY2" fmla="*/ 613696 h 1385112"/>
                <a:gd name="connsiteX3" fmla="*/ 0 w 399327"/>
                <a:gd name="connsiteY3" fmla="*/ 20493 h 1385112"/>
                <a:gd name="connsiteX0" fmla="*/ 0 w 410440"/>
                <a:gd name="connsiteY0" fmla="*/ 20279 h 1386778"/>
                <a:gd name="connsiteX1" fmla="*/ 0 w 410440"/>
                <a:gd name="connsiteY1" fmla="*/ 1374517 h 1386778"/>
                <a:gd name="connsiteX2" fmla="*/ 399327 w 410440"/>
                <a:gd name="connsiteY2" fmla="*/ 613482 h 1386778"/>
                <a:gd name="connsiteX3" fmla="*/ 0 w 410440"/>
                <a:gd name="connsiteY3" fmla="*/ 20279 h 1386778"/>
                <a:gd name="connsiteX0" fmla="*/ 0 w 399707"/>
                <a:gd name="connsiteY0" fmla="*/ 22538 h 1389235"/>
                <a:gd name="connsiteX1" fmla="*/ 0 w 399707"/>
                <a:gd name="connsiteY1" fmla="*/ 1376776 h 1389235"/>
                <a:gd name="connsiteX2" fmla="*/ 399327 w 399707"/>
                <a:gd name="connsiteY2" fmla="*/ 615741 h 1389235"/>
                <a:gd name="connsiteX3" fmla="*/ 0 w 399707"/>
                <a:gd name="connsiteY3" fmla="*/ 22538 h 1389235"/>
                <a:gd name="connsiteX0" fmla="*/ 0 w 417051"/>
                <a:gd name="connsiteY0" fmla="*/ 19913 h 1388312"/>
                <a:gd name="connsiteX1" fmla="*/ 0 w 417051"/>
                <a:gd name="connsiteY1" fmla="*/ 1374151 h 1388312"/>
                <a:gd name="connsiteX2" fmla="*/ 416689 w 417051"/>
                <a:gd name="connsiteY2" fmla="*/ 685458 h 1388312"/>
                <a:gd name="connsiteX3" fmla="*/ 0 w 417051"/>
                <a:gd name="connsiteY3" fmla="*/ 19913 h 1388312"/>
                <a:gd name="connsiteX0" fmla="*/ 0 w 416999"/>
                <a:gd name="connsiteY0" fmla="*/ 19913 h 1374151"/>
                <a:gd name="connsiteX1" fmla="*/ 0 w 416999"/>
                <a:gd name="connsiteY1" fmla="*/ 1374151 h 1374151"/>
                <a:gd name="connsiteX2" fmla="*/ 416689 w 416999"/>
                <a:gd name="connsiteY2" fmla="*/ 685458 h 1374151"/>
                <a:gd name="connsiteX3" fmla="*/ 0 w 416999"/>
                <a:gd name="connsiteY3" fmla="*/ 19913 h 1374151"/>
                <a:gd name="connsiteX0" fmla="*/ 0 w 416999"/>
                <a:gd name="connsiteY0" fmla="*/ 0 h 1354238"/>
                <a:gd name="connsiteX1" fmla="*/ 0 w 416999"/>
                <a:gd name="connsiteY1" fmla="*/ 1354238 h 1354238"/>
                <a:gd name="connsiteX2" fmla="*/ 416689 w 416999"/>
                <a:gd name="connsiteY2" fmla="*/ 665545 h 1354238"/>
                <a:gd name="connsiteX3" fmla="*/ 0 w 416999"/>
                <a:gd name="connsiteY3" fmla="*/ 0 h 1354238"/>
                <a:gd name="connsiteX0" fmla="*/ 0 w 417362"/>
                <a:gd name="connsiteY0" fmla="*/ 0 h 1354238"/>
                <a:gd name="connsiteX1" fmla="*/ 0 w 417362"/>
                <a:gd name="connsiteY1" fmla="*/ 1354238 h 1354238"/>
                <a:gd name="connsiteX2" fmla="*/ 416689 w 417362"/>
                <a:gd name="connsiteY2" fmla="*/ 665545 h 1354238"/>
                <a:gd name="connsiteX3" fmla="*/ 0 w 417362"/>
                <a:gd name="connsiteY3" fmla="*/ 0 h 1354238"/>
                <a:gd name="connsiteX0" fmla="*/ 0 w 416743"/>
                <a:gd name="connsiteY0" fmla="*/ 0 h 1354238"/>
                <a:gd name="connsiteX1" fmla="*/ 0 w 416743"/>
                <a:gd name="connsiteY1" fmla="*/ 1354238 h 1354238"/>
                <a:gd name="connsiteX2" fmla="*/ 416689 w 416743"/>
                <a:gd name="connsiteY2" fmla="*/ 665545 h 1354238"/>
                <a:gd name="connsiteX3" fmla="*/ 0 w 416743"/>
                <a:gd name="connsiteY3" fmla="*/ 0 h 1354238"/>
                <a:gd name="connsiteX0" fmla="*/ 0 w 416743"/>
                <a:gd name="connsiteY0" fmla="*/ 3 h 1354241"/>
                <a:gd name="connsiteX1" fmla="*/ 0 w 416743"/>
                <a:gd name="connsiteY1" fmla="*/ 1354241 h 1354241"/>
                <a:gd name="connsiteX2" fmla="*/ 416689 w 416743"/>
                <a:gd name="connsiteY2" fmla="*/ 665548 h 1354241"/>
                <a:gd name="connsiteX3" fmla="*/ 0 w 416743"/>
                <a:gd name="connsiteY3" fmla="*/ 3 h 1354241"/>
              </a:gdLst>
              <a:ahLst/>
              <a:cxnLst>
                <a:cxn ang="0">
                  <a:pos x="connsiteX0" y="connsiteY0"/>
                </a:cxn>
                <a:cxn ang="0">
                  <a:pos x="connsiteX1" y="connsiteY1"/>
                </a:cxn>
                <a:cxn ang="0">
                  <a:pos x="connsiteX2" y="connsiteY2"/>
                </a:cxn>
                <a:cxn ang="0">
                  <a:pos x="connsiteX3" y="connsiteY3"/>
                </a:cxn>
              </a:cxnLst>
              <a:rect l="l" t="t" r="r" b="b"/>
              <a:pathLst>
                <a:path w="416743" h="1354241">
                  <a:moveTo>
                    <a:pt x="0" y="3"/>
                  </a:moveTo>
                  <a:lnTo>
                    <a:pt x="0" y="1354241"/>
                  </a:lnTo>
                  <a:cubicBezTo>
                    <a:pt x="2894" y="1351829"/>
                    <a:pt x="422259" y="1143991"/>
                    <a:pt x="416689" y="665548"/>
                  </a:cubicBezTo>
                  <a:cubicBezTo>
                    <a:pt x="410963" y="173687"/>
                    <a:pt x="511" y="-870"/>
                    <a:pt x="0" y="3"/>
                  </a:cubicBezTo>
                  <a:close/>
                </a:path>
              </a:pathLst>
            </a:custGeom>
            <a:noFill/>
            <a:ln w="28575">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0" name="Grupp 49">
            <a:extLst>
              <a:ext uri="{FF2B5EF4-FFF2-40B4-BE49-F238E27FC236}">
                <a16:creationId xmlns:a16="http://schemas.microsoft.com/office/drawing/2014/main" id="{D47A7D6D-0CB2-45AF-B603-96A2FD4BAC58}"/>
              </a:ext>
            </a:extLst>
          </p:cNvPr>
          <p:cNvGrpSpPr/>
          <p:nvPr/>
        </p:nvGrpSpPr>
        <p:grpSpPr>
          <a:xfrm>
            <a:off x="1396642" y="2546525"/>
            <a:ext cx="9448876" cy="5851929"/>
            <a:chOff x="2176947" y="1857522"/>
            <a:chExt cx="7560000" cy="4682100"/>
          </a:xfrm>
          <a:scene3d>
            <a:camera prst="perspectiveRelaxedModerately">
              <a:rot lat="17400000" lon="0" rev="0"/>
            </a:camera>
            <a:lightRig rig="threePt" dir="t"/>
          </a:scene3d>
        </p:grpSpPr>
        <p:grpSp>
          <p:nvGrpSpPr>
            <p:cNvPr id="51" name="Grupp 50">
              <a:extLst>
                <a:ext uri="{FF2B5EF4-FFF2-40B4-BE49-F238E27FC236}">
                  <a16:creationId xmlns:a16="http://schemas.microsoft.com/office/drawing/2014/main" id="{A52823AD-E758-47F2-BDC3-B7F861725F7F}"/>
                </a:ext>
              </a:extLst>
            </p:cNvPr>
            <p:cNvGrpSpPr/>
            <p:nvPr/>
          </p:nvGrpSpPr>
          <p:grpSpPr>
            <a:xfrm>
              <a:off x="2191772" y="1859621"/>
              <a:ext cx="3610719" cy="4680001"/>
              <a:chOff x="2191772" y="1859621"/>
              <a:chExt cx="3610719" cy="4680001"/>
            </a:xfrm>
            <a:solidFill>
              <a:srgbClr val="00B050"/>
            </a:solidFill>
            <a:effectLst>
              <a:outerShdw blurRad="50800" dist="38100" dir="2700000" algn="tl" rotWithShape="0">
                <a:prstClr val="black">
                  <a:alpha val="40000"/>
                </a:prstClr>
              </a:outerShdw>
            </a:effectLst>
          </p:grpSpPr>
          <p:sp>
            <p:nvSpPr>
              <p:cNvPr id="53" name="Rektangel 52">
                <a:extLst>
                  <a:ext uri="{FF2B5EF4-FFF2-40B4-BE49-F238E27FC236}">
                    <a16:creationId xmlns:a16="http://schemas.microsoft.com/office/drawing/2014/main" id="{33FF946F-1C3A-4F13-84EF-EE384A3B860C}"/>
                  </a:ext>
                </a:extLst>
              </p:cNvPr>
              <p:cNvSpPr/>
              <p:nvPr/>
            </p:nvSpPr>
            <p:spPr>
              <a:xfrm>
                <a:off x="2191772" y="1859622"/>
                <a:ext cx="3600000" cy="4680000"/>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ktangel 53">
                <a:extLst>
                  <a:ext uri="{FF2B5EF4-FFF2-40B4-BE49-F238E27FC236}">
                    <a16:creationId xmlns:a16="http://schemas.microsoft.com/office/drawing/2014/main" id="{5EF6B204-6293-4548-A878-53D1E03AFD23}"/>
                  </a:ext>
                </a:extLst>
              </p:cNvPr>
              <p:cNvSpPr/>
              <p:nvPr/>
            </p:nvSpPr>
            <p:spPr>
              <a:xfrm rot="10800000">
                <a:off x="3091773" y="1859621"/>
                <a:ext cx="1800000" cy="864000"/>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5" name="Rak koppling 54">
                <a:extLst>
                  <a:ext uri="{FF2B5EF4-FFF2-40B4-BE49-F238E27FC236}">
                    <a16:creationId xmlns:a16="http://schemas.microsoft.com/office/drawing/2014/main" id="{0D90C669-9D60-4623-A89A-132E3A0DE847}"/>
                  </a:ext>
                </a:extLst>
              </p:cNvPr>
              <p:cNvCxnSpPr>
                <a:cxnSpLocks/>
                <a:stCxn id="53" idx="1"/>
                <a:endCxn id="53" idx="3"/>
              </p:cNvCxnSpPr>
              <p:nvPr/>
            </p:nvCxnSpPr>
            <p:spPr>
              <a:xfrm>
                <a:off x="2191772" y="4199622"/>
                <a:ext cx="3600000"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Rektangel 55">
                <a:extLst>
                  <a:ext uri="{FF2B5EF4-FFF2-40B4-BE49-F238E27FC236}">
                    <a16:creationId xmlns:a16="http://schemas.microsoft.com/office/drawing/2014/main" id="{CABCD112-B28B-4F5A-9315-FCEC15FA7C91}"/>
                  </a:ext>
                </a:extLst>
              </p:cNvPr>
              <p:cNvSpPr/>
              <p:nvPr/>
            </p:nvSpPr>
            <p:spPr>
              <a:xfrm rot="10800000">
                <a:off x="3091772" y="5674571"/>
                <a:ext cx="1800000" cy="864000"/>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7" name="Rak koppling 56">
                <a:extLst>
                  <a:ext uri="{FF2B5EF4-FFF2-40B4-BE49-F238E27FC236}">
                    <a16:creationId xmlns:a16="http://schemas.microsoft.com/office/drawing/2014/main" id="{285CE2CE-5A1D-448E-9E43-9A9D1D6A6E92}"/>
                  </a:ext>
                </a:extLst>
              </p:cNvPr>
              <p:cNvCxnSpPr/>
              <p:nvPr/>
            </p:nvCxnSpPr>
            <p:spPr>
              <a:xfrm>
                <a:off x="2202491" y="4970183"/>
                <a:ext cx="3600000" cy="0"/>
              </a:xfrm>
              <a:prstGeom prst="line">
                <a:avLst/>
              </a:prstGeom>
              <a:grpFill/>
              <a:ln w="28575">
                <a:solidFill>
                  <a:schemeClr val="bg1">
                    <a:lumMod val="85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Rak koppling 57">
                <a:extLst>
                  <a:ext uri="{FF2B5EF4-FFF2-40B4-BE49-F238E27FC236}">
                    <a16:creationId xmlns:a16="http://schemas.microsoft.com/office/drawing/2014/main" id="{28582F98-F234-4495-8635-A51BC456663F}"/>
                  </a:ext>
                </a:extLst>
              </p:cNvPr>
              <p:cNvCxnSpPr/>
              <p:nvPr/>
            </p:nvCxnSpPr>
            <p:spPr>
              <a:xfrm>
                <a:off x="2191772" y="3424839"/>
                <a:ext cx="3600000" cy="0"/>
              </a:xfrm>
              <a:prstGeom prst="line">
                <a:avLst/>
              </a:prstGeom>
              <a:grpFill/>
              <a:ln w="28575">
                <a:solidFill>
                  <a:schemeClr val="bg1">
                    <a:lumMod val="85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52" name="Rektangel 51">
              <a:extLst>
                <a:ext uri="{FF2B5EF4-FFF2-40B4-BE49-F238E27FC236}">
                  <a16:creationId xmlns:a16="http://schemas.microsoft.com/office/drawing/2014/main" id="{1F5B71C1-DC1D-4043-AF0C-B073DAFDEAD3}"/>
                </a:ext>
              </a:extLst>
            </p:cNvPr>
            <p:cNvSpPr/>
            <p:nvPr/>
          </p:nvSpPr>
          <p:spPr>
            <a:xfrm>
              <a:off x="2176947" y="1857522"/>
              <a:ext cx="7560000" cy="4680000"/>
            </a:xfrm>
            <a:prstGeom prst="rect">
              <a:avLst/>
            </a:prstGeom>
            <a:noFill/>
            <a:ln w="28575">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 name="Rubrik 1">
            <a:extLst>
              <a:ext uri="{FF2B5EF4-FFF2-40B4-BE49-F238E27FC236}">
                <a16:creationId xmlns:a16="http://schemas.microsoft.com/office/drawing/2014/main" id="{539CC2B1-C58A-4F6E-91A7-AB88746AB46E}"/>
              </a:ext>
            </a:extLst>
          </p:cNvPr>
          <p:cNvSpPr txBox="1">
            <a:spLocks/>
          </p:cNvSpPr>
          <p:nvPr/>
        </p:nvSpPr>
        <p:spPr>
          <a:xfrm>
            <a:off x="521999" y="720000"/>
            <a:ext cx="7239767" cy="77025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300" b="1" kern="1200">
                <a:solidFill>
                  <a:schemeClr val="bg1"/>
                </a:solidFill>
                <a:latin typeface="+mj-lt"/>
                <a:ea typeface="+mj-ea"/>
                <a:cs typeface="+mj-cs"/>
              </a:defRPr>
            </a:lvl1pPr>
          </a:lstStyle>
          <a:p>
            <a:pPr marL="0" marR="0" lvl="0" indent="0" algn="l" defTabSz="914400" rtl="0" eaLnBrk="1" fontAlgn="auto" latinLnBrk="0" hangingPunct="1">
              <a:lnSpc>
                <a:spcPts val="3500"/>
              </a:lnSpc>
              <a:spcBef>
                <a:spcPts val="600"/>
              </a:spcBef>
              <a:spcAft>
                <a:spcPts val="0"/>
              </a:spcAft>
              <a:buClrTx/>
              <a:buSzTx/>
              <a:buFontTx/>
              <a:buNone/>
              <a:tabLst/>
              <a:defRPr/>
            </a:pPr>
            <a:r>
              <a:rPr kumimoji="0" lang="sv-SE" sz="4000" b="1" i="0" u="none" strike="noStrike" kern="1200" cap="none" spc="0" normalizeH="0" baseline="0" noProof="0" dirty="0">
                <a:ln>
                  <a:noFill/>
                </a:ln>
                <a:solidFill>
                  <a:prstClr val="white"/>
                </a:solidFill>
                <a:effectLst/>
                <a:uLnTx/>
                <a:uFillTx/>
                <a:latin typeface="Calibri"/>
                <a:ea typeface="+mj-ea"/>
                <a:cs typeface="+mj-cs"/>
              </a:rPr>
              <a:t>Spelregler 9 mot 9</a:t>
            </a:r>
          </a:p>
        </p:txBody>
      </p:sp>
      <p:graphicFrame>
        <p:nvGraphicFramePr>
          <p:cNvPr id="4" name="Tabell 3">
            <a:extLst>
              <a:ext uri="{FF2B5EF4-FFF2-40B4-BE49-F238E27FC236}">
                <a16:creationId xmlns:a16="http://schemas.microsoft.com/office/drawing/2014/main" id="{44E81281-8AF6-4E60-A78C-1097B673B5AF}"/>
              </a:ext>
            </a:extLst>
          </p:cNvPr>
          <p:cNvGraphicFramePr>
            <a:graphicFrameLocks noGrp="1"/>
          </p:cNvGraphicFramePr>
          <p:nvPr>
            <p:extLst/>
          </p:nvPr>
        </p:nvGraphicFramePr>
        <p:xfrm>
          <a:off x="7024567" y="1440000"/>
          <a:ext cx="4201082" cy="2480800"/>
        </p:xfrm>
        <a:graphic>
          <a:graphicData uri="http://schemas.openxmlformats.org/drawingml/2006/table">
            <a:tbl>
              <a:tblPr firstRow="1" bandRow="1">
                <a:tableStyleId>{8FD4443E-F989-4FC4-A0C8-D5A2AF1F390B}</a:tableStyleId>
              </a:tblPr>
              <a:tblGrid>
                <a:gridCol w="4201082">
                  <a:extLst>
                    <a:ext uri="{9D8B030D-6E8A-4147-A177-3AD203B41FA5}">
                      <a16:colId xmlns:a16="http://schemas.microsoft.com/office/drawing/2014/main" val="4206471272"/>
                    </a:ext>
                  </a:extLst>
                </a:gridCol>
              </a:tblGrid>
              <a:tr h="370840">
                <a:tc>
                  <a:txBody>
                    <a:bodyPr/>
                    <a:lstStyle/>
                    <a:p>
                      <a:r>
                        <a:rPr lang="sv-SE" sz="1600" dirty="0"/>
                        <a:t>Förklaring</a:t>
                      </a:r>
                    </a:p>
                  </a:txBody>
                  <a:tcPr marL="36000" marR="36000" marT="36000" marB="36000">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8465891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Förutom storleken ska bollen även ha rätt vikt</a:t>
                      </a:r>
                    </a:p>
                  </a:txBody>
                  <a:tcPr marL="36000" marR="36000" marT="36000" marB="36000">
                    <a:lnL w="12700" cap="flat" cmpd="sng" algn="ctr">
                      <a:solidFill>
                        <a:schemeClr val="bg1"/>
                      </a:solidFill>
                      <a:prstDash val="solid"/>
                      <a:round/>
                      <a:headEnd type="none" w="med" len="med"/>
                      <a:tailEnd type="none" w="med" len="med"/>
                    </a:lnL>
                    <a:lnT w="25400" cmpd="sng">
                      <a:noFill/>
                    </a:lnT>
                  </a:tcPr>
                </a:tc>
                <a:extLst>
                  <a:ext uri="{0D108BD9-81ED-4DB2-BD59-A6C34878D82A}">
                    <a16:rowId xmlns:a16="http://schemas.microsoft.com/office/drawing/2014/main" val="23738585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Gruppens sammanhållning förstärks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chemeClr val="bg1"/>
                        </a:solidFill>
                        <a:effectLst/>
                        <a:uLnTx/>
                        <a:uFillTx/>
                        <a:latin typeface="+mj-lt"/>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634325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Hög aktivitet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chemeClr val="bg1"/>
                        </a:solidFill>
                        <a:effectLst/>
                        <a:uLnTx/>
                        <a:uFillTx/>
                        <a:latin typeface="+mj-lt"/>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682828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Alla spelar 2 av 3 perioder</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69792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Allas lika värde. Extra chans att prata med spelarna</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07406917"/>
                  </a:ext>
                </a:extLst>
              </a:tr>
            </a:tbl>
          </a:graphicData>
        </a:graphic>
      </p:graphicFrame>
      <p:graphicFrame>
        <p:nvGraphicFramePr>
          <p:cNvPr id="5" name="Tabell 4">
            <a:extLst>
              <a:ext uri="{FF2B5EF4-FFF2-40B4-BE49-F238E27FC236}">
                <a16:creationId xmlns:a16="http://schemas.microsoft.com/office/drawing/2014/main" id="{BA71ACB7-E445-49DC-B72E-E169247389F6}"/>
              </a:ext>
            </a:extLst>
          </p:cNvPr>
          <p:cNvGraphicFramePr>
            <a:graphicFrameLocks noGrp="1"/>
          </p:cNvGraphicFramePr>
          <p:nvPr>
            <p:extLst/>
          </p:nvPr>
        </p:nvGraphicFramePr>
        <p:xfrm>
          <a:off x="519717" y="1440000"/>
          <a:ext cx="6504850" cy="2480800"/>
        </p:xfrm>
        <a:graphic>
          <a:graphicData uri="http://schemas.openxmlformats.org/drawingml/2006/table">
            <a:tbl>
              <a:tblPr firstRow="1" bandRow="1">
                <a:tableStyleId>{8FD4443E-F989-4FC4-A0C8-D5A2AF1F390B}</a:tableStyleId>
              </a:tblPr>
              <a:tblGrid>
                <a:gridCol w="3305721">
                  <a:extLst>
                    <a:ext uri="{9D8B030D-6E8A-4147-A177-3AD203B41FA5}">
                      <a16:colId xmlns:a16="http://schemas.microsoft.com/office/drawing/2014/main" val="1405160501"/>
                    </a:ext>
                  </a:extLst>
                </a:gridCol>
                <a:gridCol w="3199129">
                  <a:extLst>
                    <a:ext uri="{9D8B030D-6E8A-4147-A177-3AD203B41FA5}">
                      <a16:colId xmlns:a16="http://schemas.microsoft.com/office/drawing/2014/main" val="4090167340"/>
                    </a:ext>
                  </a:extLst>
                </a:gridCol>
              </a:tblGrid>
              <a:tr h="370840">
                <a:tc>
                  <a:txBody>
                    <a:bodyPr/>
                    <a:lstStyle/>
                    <a:p>
                      <a:r>
                        <a:rPr lang="sv-SE" sz="1600" dirty="0"/>
                        <a:t>Förutsättningar och regler</a:t>
                      </a:r>
                    </a:p>
                  </a:txBody>
                  <a:tcPr marL="36000" marR="36000" marT="36000" marB="36000">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r>
                        <a:rPr lang="sv-SE" sz="1600" dirty="0"/>
                        <a:t>Rekommendation</a:t>
                      </a:r>
                    </a:p>
                  </a:txBody>
                  <a:tcPr marL="36000" marR="36000" marT="36000" marB="36000">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8465891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1" i="0" u="none" strike="noStrike" kern="1200" cap="none" spc="0" normalizeH="0" baseline="0" noProof="0" dirty="0">
                          <a:ln>
                            <a:noFill/>
                          </a:ln>
                          <a:solidFill>
                            <a:schemeClr val="bg1"/>
                          </a:solidFill>
                          <a:effectLst/>
                          <a:uLnTx/>
                          <a:uFillTx/>
                          <a:latin typeface="+mj-lt"/>
                          <a:ea typeface="+mn-ea"/>
                          <a:cs typeface="+mn-cs"/>
                        </a:rPr>
                        <a:t>Storlek boll: </a:t>
                      </a:r>
                      <a:r>
                        <a:rPr kumimoji="0" lang="sv-SE" sz="1400" b="1" i="0" u="none" strike="noStrike" kern="1200" cap="none" spc="0" normalizeH="0" baseline="0" noProof="0">
                          <a:ln>
                            <a:noFill/>
                          </a:ln>
                          <a:solidFill>
                            <a:schemeClr val="bg1"/>
                          </a:solidFill>
                          <a:effectLst/>
                          <a:uLnTx/>
                          <a:uFillTx/>
                          <a:latin typeface="+mj-lt"/>
                          <a:ea typeface="+mn-ea"/>
                          <a:cs typeface="+mn-cs"/>
                        </a:rPr>
                        <a:t>4</a:t>
                      </a:r>
                      <a:r>
                        <a:rPr kumimoji="0" lang="sv-SE" sz="1400" b="0" i="0" u="none" strike="noStrike" kern="1200" cap="none" spc="0" normalizeH="0" baseline="0" noProof="0">
                          <a:ln>
                            <a:noFill/>
                          </a:ln>
                          <a:solidFill>
                            <a:schemeClr val="bg1"/>
                          </a:solidFill>
                          <a:effectLst/>
                          <a:uLnTx/>
                          <a:uFillTx/>
                          <a:latin typeface="+mj-lt"/>
                          <a:ea typeface="+mn-ea"/>
                          <a:cs typeface="+mn-cs"/>
                        </a:rPr>
                        <a:t> (13 år), </a:t>
                      </a:r>
                      <a:r>
                        <a:rPr kumimoji="0" lang="sv-SE" sz="1400" b="1" i="0" u="none" strike="noStrike" kern="1200" cap="none" spc="0" normalizeH="0" baseline="0" noProof="0">
                          <a:ln>
                            <a:noFill/>
                          </a:ln>
                          <a:solidFill>
                            <a:schemeClr val="bg1"/>
                          </a:solidFill>
                          <a:effectLst/>
                          <a:uLnTx/>
                          <a:uFillTx/>
                          <a:latin typeface="+mn-lt"/>
                          <a:ea typeface="+mn-ea"/>
                          <a:cs typeface="+mn-cs"/>
                        </a:rPr>
                        <a:t>5</a:t>
                      </a:r>
                      <a:r>
                        <a:rPr kumimoji="0" lang="sv-SE" sz="1400" b="0" i="0" u="none" strike="noStrike" kern="1200" cap="none" spc="0" normalizeH="0" baseline="0" noProof="0">
                          <a:ln>
                            <a:noFill/>
                          </a:ln>
                          <a:solidFill>
                            <a:schemeClr val="bg1"/>
                          </a:solidFill>
                          <a:effectLst/>
                          <a:uLnTx/>
                          <a:uFillTx/>
                          <a:latin typeface="+mn-lt"/>
                          <a:ea typeface="+mn-ea"/>
                          <a:cs typeface="+mn-cs"/>
                        </a:rPr>
                        <a:t> (14 år)</a:t>
                      </a:r>
                      <a:endParaRPr kumimoji="0" lang="sv-SE" sz="1400" b="0" i="0" u="none" strike="noStrike" kern="1200" cap="none" spc="0" normalizeH="0" baseline="0" noProof="0" dirty="0">
                        <a:ln>
                          <a:noFill/>
                        </a:ln>
                        <a:solidFill>
                          <a:schemeClr val="bg1"/>
                        </a:solidFill>
                        <a:effectLst/>
                        <a:uLnTx/>
                        <a:uFillTx/>
                        <a:latin typeface="+mj-lt"/>
                        <a:ea typeface="+mn-ea"/>
                        <a:cs typeface="+mn-cs"/>
                      </a:endParaRPr>
                    </a:p>
                  </a:txBody>
                  <a:tcPr marL="36000" marR="36000" marT="36000" marB="36000">
                    <a:lnR w="12700" cap="flat" cmpd="sng" algn="ctr">
                      <a:solidFill>
                        <a:schemeClr val="bg1"/>
                      </a:solidFill>
                      <a:prstDash val="solid"/>
                      <a:round/>
                      <a:headEnd type="none" w="med" len="med"/>
                      <a:tailEnd type="none" w="med" len="med"/>
                    </a:lnR>
                    <a:lnT w="25400" cmpd="sng">
                      <a:noFill/>
                    </a:lnT>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Pumpad boll med god kvalité</a:t>
                      </a:r>
                    </a:p>
                  </a:txBody>
                  <a:tcPr marL="36000" marR="36000" marT="36000" marB="36000">
                    <a:lnL w="12700" cap="flat" cmpd="sng" algn="ctr">
                      <a:solidFill>
                        <a:schemeClr val="bg1"/>
                      </a:solidFill>
                      <a:prstDash val="solid"/>
                      <a:round/>
                      <a:headEnd type="none" w="med" len="med"/>
                      <a:tailEnd type="none" w="med" len="med"/>
                    </a:lnL>
                    <a:lnT w="25400" cmpd="sng">
                      <a:noFill/>
                    </a:lnT>
                  </a:tcPr>
                </a:tc>
                <a:extLst>
                  <a:ext uri="{0D108BD9-81ED-4DB2-BD59-A6C34878D82A}">
                    <a16:rowId xmlns:a16="http://schemas.microsoft.com/office/drawing/2014/main" val="11682828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solidFill>
                            <a:schemeClr val="bg1"/>
                          </a:solidFill>
                          <a:latin typeface="+mj-lt"/>
                        </a:rPr>
                        <a:t>Utrustning spelare: </a:t>
                      </a:r>
                      <a:r>
                        <a:rPr lang="sv-SE" sz="1400" dirty="0">
                          <a:solidFill>
                            <a:schemeClr val="bg1"/>
                          </a:solidFill>
                          <a:latin typeface="+mj-lt"/>
                        </a:rPr>
                        <a:t>Tröja, byxor, strumpor, skor och benskydd</a:t>
                      </a:r>
                    </a:p>
                  </a:txBody>
                  <a:tcPr marL="36000" marR="36000" marT="36000" marB="36000">
                    <a:lnR w="12700" cap="flat" cmpd="sng" algn="ctr">
                      <a:solidFill>
                        <a:schemeClr val="bg1"/>
                      </a:solidFill>
                      <a:prstDash val="solid"/>
                      <a:round/>
                      <a:headEnd type="none" w="med" len="med"/>
                      <a:tailEnd type="none" w="med" len="med"/>
                    </a:lnR>
                  </a:tcPr>
                </a:tc>
                <a:tc>
                  <a:txBody>
                    <a:bodyPr/>
                    <a:lstStyle/>
                    <a:p>
                      <a:r>
                        <a:rPr lang="sv-SE" sz="1400" dirty="0">
                          <a:solidFill>
                            <a:schemeClr val="bg1"/>
                          </a:solidFill>
                          <a:latin typeface="+mj-lt"/>
                        </a:rPr>
                        <a:t>Enhetliga matchkläder</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69792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solidFill>
                            <a:schemeClr val="bg1"/>
                          </a:solidFill>
                          <a:latin typeface="+mj-lt"/>
                        </a:rPr>
                        <a:t>Antal spelare:</a:t>
                      </a:r>
                      <a:r>
                        <a:rPr lang="sv-SE" sz="1400" b="1" baseline="0" dirty="0">
                          <a:solidFill>
                            <a:schemeClr val="bg1"/>
                          </a:solidFill>
                          <a:latin typeface="+mj-lt"/>
                        </a:rPr>
                        <a:t> </a:t>
                      </a:r>
                      <a:r>
                        <a:rPr kumimoji="0" lang="sv-SE" sz="1400" b="0" i="0" u="none" strike="noStrike" kern="1200" cap="none" spc="0" normalizeH="0" baseline="0" noProof="0" dirty="0">
                          <a:ln>
                            <a:noFill/>
                          </a:ln>
                          <a:solidFill>
                            <a:schemeClr val="bg1"/>
                          </a:solidFill>
                          <a:effectLst/>
                          <a:uLnTx/>
                          <a:uFillTx/>
                          <a:latin typeface="+mj-lt"/>
                          <a:ea typeface="+mn-ea"/>
                          <a:cs typeface="+mn-cs"/>
                        </a:rPr>
                        <a:t>8 utespelare och 1 målvakt per lag på planen</a:t>
                      </a:r>
                    </a:p>
                  </a:txBody>
                  <a:tcPr marL="36000" marR="36000" marT="36000" marB="36000">
                    <a:lnR w="12700" cap="flat" cmpd="sng" algn="ctr">
                      <a:solidFill>
                        <a:schemeClr val="bg1"/>
                      </a:solidFill>
                      <a:prstDash val="solid"/>
                      <a:round/>
                      <a:headEnd type="none" w="med" len="med"/>
                      <a:tailEnd type="none" w="med" len="med"/>
                    </a:lnR>
                  </a:tcPr>
                </a:tc>
                <a:tc>
                  <a:txBody>
                    <a:bodyPr/>
                    <a:lstStyle/>
                    <a:p>
                      <a:r>
                        <a:rPr lang="sv-SE" sz="1400" baseline="0" dirty="0">
                          <a:solidFill>
                            <a:schemeClr val="bg1"/>
                          </a:solidFill>
                          <a:latin typeface="+mj-lt"/>
                        </a:rPr>
                        <a:t>4 </a:t>
                      </a:r>
                      <a:r>
                        <a:rPr lang="sv-SE" sz="1400" dirty="0">
                          <a:solidFill>
                            <a:schemeClr val="bg1"/>
                          </a:solidFill>
                          <a:latin typeface="+mj-lt"/>
                        </a:rPr>
                        <a:t>avbytare per lag	</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07406917"/>
                  </a:ext>
                </a:extLst>
              </a:tr>
              <a:tr h="370840">
                <a:tc>
                  <a:txBody>
                    <a:bodyPr/>
                    <a:lstStyle/>
                    <a:p>
                      <a:r>
                        <a:rPr lang="sv-SE" sz="1400" b="1" dirty="0">
                          <a:solidFill>
                            <a:schemeClr val="bg1"/>
                          </a:solidFill>
                          <a:latin typeface="+mj-lt"/>
                        </a:rPr>
                        <a:t>Byten: </a:t>
                      </a:r>
                      <a:r>
                        <a:rPr lang="sv-SE" sz="1400" dirty="0">
                          <a:solidFill>
                            <a:schemeClr val="bg1"/>
                          </a:solidFill>
                          <a:latin typeface="+mj-lt"/>
                        </a:rPr>
                        <a:t>Fria byten</a:t>
                      </a:r>
                    </a:p>
                  </a:txBody>
                  <a:tcPr marL="36000" marR="36000" marT="36000" marB="36000">
                    <a:lnR w="12700" cap="flat" cmpd="sng" algn="ctr">
                      <a:solidFill>
                        <a:schemeClr val="bg1"/>
                      </a:solidFill>
                      <a:prstDash val="solid"/>
                      <a:round/>
                      <a:headEnd type="none" w="med" len="med"/>
                      <a:tailEnd type="none" w="med" len="med"/>
                    </a:lnR>
                  </a:tcPr>
                </a:tc>
                <a:tc>
                  <a:txBody>
                    <a:bodyPr/>
                    <a:lstStyle/>
                    <a:p>
                      <a:r>
                        <a:rPr lang="sv-SE" sz="1400" dirty="0">
                          <a:solidFill>
                            <a:schemeClr val="bg1"/>
                          </a:solidFill>
                          <a:latin typeface="+mj-lt"/>
                        </a:rPr>
                        <a:t>Byten i paus</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86077480"/>
                  </a:ext>
                </a:extLst>
              </a:tr>
              <a:tr h="370840">
                <a:tc>
                  <a:txBody>
                    <a:bodyPr/>
                    <a:lstStyle/>
                    <a:p>
                      <a:r>
                        <a:rPr lang="sv-SE" sz="1400" b="1" dirty="0">
                          <a:solidFill>
                            <a:schemeClr val="bg1"/>
                          </a:solidFill>
                          <a:latin typeface="+mj-lt"/>
                        </a:rPr>
                        <a:t>Speltid:</a:t>
                      </a:r>
                      <a:r>
                        <a:rPr lang="sv-SE" sz="1400" b="1" baseline="0" dirty="0">
                          <a:solidFill>
                            <a:schemeClr val="bg1"/>
                          </a:solidFill>
                          <a:latin typeface="+mj-lt"/>
                        </a:rPr>
                        <a:t> </a:t>
                      </a:r>
                      <a:r>
                        <a:rPr kumimoji="0" lang="sv-SE" sz="1400" b="0" i="0" u="none" strike="noStrike" kern="1200" cap="none" spc="0" normalizeH="0" baseline="0" noProof="0" dirty="0">
                          <a:ln>
                            <a:noFill/>
                          </a:ln>
                          <a:solidFill>
                            <a:schemeClr val="bg1"/>
                          </a:solidFill>
                          <a:effectLst/>
                          <a:uLnTx/>
                          <a:uFillTx/>
                          <a:latin typeface="+mj-lt"/>
                          <a:ea typeface="+mn-ea"/>
                          <a:cs typeface="+mn-cs"/>
                        </a:rPr>
                        <a:t>3x25 min</a:t>
                      </a:r>
                      <a:endParaRPr lang="sv-SE" sz="1400" dirty="0">
                        <a:solidFill>
                          <a:schemeClr val="bg1"/>
                        </a:solidFill>
                        <a:latin typeface="+mj-lt"/>
                      </a:endParaRPr>
                    </a:p>
                  </a:txBody>
                  <a:tcPr marL="36000" marR="36000" marT="36000" marB="36000">
                    <a:lnR w="12700" cap="flat" cmpd="sng" algn="ctr">
                      <a:solidFill>
                        <a:schemeClr val="bg1"/>
                      </a:solidFill>
                      <a:prstDash val="solid"/>
                      <a:round/>
                      <a:headEnd type="none" w="med" len="med"/>
                      <a:tailEnd type="none" w="med" len="med"/>
                    </a:lnR>
                  </a:tcPr>
                </a:tc>
                <a:tc>
                  <a:txBody>
                    <a:bodyPr/>
                    <a:lstStyle/>
                    <a:p>
                      <a:r>
                        <a:rPr lang="sv-SE" sz="1400" dirty="0">
                          <a:solidFill>
                            <a:schemeClr val="bg1"/>
                          </a:solidFill>
                          <a:latin typeface="+mj-lt"/>
                        </a:rPr>
                        <a:t>Lika speltid för alla </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048383017"/>
                  </a:ext>
                </a:extLst>
              </a:tr>
            </a:tbl>
          </a:graphicData>
        </a:graphic>
      </p:graphicFrame>
      <p:grpSp>
        <p:nvGrpSpPr>
          <p:cNvPr id="82" name="Grupp 81">
            <a:extLst>
              <a:ext uri="{FF2B5EF4-FFF2-40B4-BE49-F238E27FC236}">
                <a16:creationId xmlns:a16="http://schemas.microsoft.com/office/drawing/2014/main" id="{503E3850-20FB-4DDF-B327-A457E10D1122}"/>
              </a:ext>
            </a:extLst>
          </p:cNvPr>
          <p:cNvGrpSpPr/>
          <p:nvPr/>
        </p:nvGrpSpPr>
        <p:grpSpPr>
          <a:xfrm>
            <a:off x="2220899" y="4320772"/>
            <a:ext cx="3769253" cy="369332"/>
            <a:chOff x="1313969" y="4696285"/>
            <a:chExt cx="4522484" cy="369332"/>
          </a:xfrm>
        </p:grpSpPr>
        <p:sp>
          <p:nvSpPr>
            <p:cNvPr id="83" name="Rektangel 82">
              <a:extLst>
                <a:ext uri="{FF2B5EF4-FFF2-40B4-BE49-F238E27FC236}">
                  <a16:creationId xmlns:a16="http://schemas.microsoft.com/office/drawing/2014/main" id="{C5636B3B-1F74-46AC-91F7-8BB462CA5DF3}"/>
                </a:ext>
              </a:extLst>
            </p:cNvPr>
            <p:cNvSpPr/>
            <p:nvPr/>
          </p:nvSpPr>
          <p:spPr>
            <a:xfrm>
              <a:off x="2776323" y="4696285"/>
              <a:ext cx="154118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50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4" name="Rak pilkoppling 83">
              <a:extLst>
                <a:ext uri="{FF2B5EF4-FFF2-40B4-BE49-F238E27FC236}">
                  <a16:creationId xmlns:a16="http://schemas.microsoft.com/office/drawing/2014/main" id="{82D8796A-FFF0-4898-B937-8158135E932D}"/>
                </a:ext>
              </a:extLst>
            </p:cNvPr>
            <p:cNvCxnSpPr>
              <a:cxnSpLocks/>
            </p:cNvCxnSpPr>
            <p:nvPr/>
          </p:nvCxnSpPr>
          <p:spPr>
            <a:xfrm>
              <a:off x="4028792" y="4897925"/>
              <a:ext cx="180766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Rak pilkoppling 84">
              <a:extLst>
                <a:ext uri="{FF2B5EF4-FFF2-40B4-BE49-F238E27FC236}">
                  <a16:creationId xmlns:a16="http://schemas.microsoft.com/office/drawing/2014/main" id="{D302A468-4482-49AC-BFC4-D81FB0ABBF84}"/>
                </a:ext>
              </a:extLst>
            </p:cNvPr>
            <p:cNvCxnSpPr>
              <a:cxnSpLocks/>
            </p:cNvCxnSpPr>
            <p:nvPr/>
          </p:nvCxnSpPr>
          <p:spPr>
            <a:xfrm flipH="1">
              <a:off x="1313969" y="4897925"/>
              <a:ext cx="180766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86" name="Frihandsfigur: Form 85">
            <a:extLst>
              <a:ext uri="{FF2B5EF4-FFF2-40B4-BE49-F238E27FC236}">
                <a16:creationId xmlns:a16="http://schemas.microsoft.com/office/drawing/2014/main" id="{FD45E7E2-466E-4149-89BB-E6435B1FA4D1}"/>
              </a:ext>
            </a:extLst>
          </p:cNvPr>
          <p:cNvSpPr/>
          <p:nvPr/>
        </p:nvSpPr>
        <p:spPr>
          <a:xfrm>
            <a:off x="9823775" y="5091466"/>
            <a:ext cx="900000" cy="360000"/>
          </a:xfrm>
          <a:custGeom>
            <a:avLst/>
            <a:gdLst>
              <a:gd name="connsiteX0" fmla="*/ 0 w 1660358"/>
              <a:gd name="connsiteY0" fmla="*/ 818147 h 830179"/>
              <a:gd name="connsiteX1" fmla="*/ 0 w 1660358"/>
              <a:gd name="connsiteY1" fmla="*/ 0 h 830179"/>
              <a:gd name="connsiteX2" fmla="*/ 1660358 w 1660358"/>
              <a:gd name="connsiteY2" fmla="*/ 0 h 830179"/>
              <a:gd name="connsiteX3" fmla="*/ 1660358 w 1660358"/>
              <a:gd name="connsiteY3" fmla="*/ 830179 h 830179"/>
            </a:gdLst>
            <a:ahLst/>
            <a:cxnLst>
              <a:cxn ang="0">
                <a:pos x="connsiteX0" y="connsiteY0"/>
              </a:cxn>
              <a:cxn ang="0">
                <a:pos x="connsiteX1" y="connsiteY1"/>
              </a:cxn>
              <a:cxn ang="0">
                <a:pos x="connsiteX2" y="connsiteY2"/>
              </a:cxn>
              <a:cxn ang="0">
                <a:pos x="connsiteX3" y="connsiteY3"/>
              </a:cxn>
            </a:cxnLst>
            <a:rect l="l" t="t" r="r" b="b"/>
            <a:pathLst>
              <a:path w="1660358" h="830179">
                <a:moveTo>
                  <a:pt x="0" y="818147"/>
                </a:moveTo>
                <a:lnTo>
                  <a:pt x="0" y="0"/>
                </a:lnTo>
                <a:lnTo>
                  <a:pt x="1660358" y="0"/>
                </a:lnTo>
                <a:lnTo>
                  <a:pt x="1660358" y="830179"/>
                </a:lnTo>
              </a:path>
            </a:pathLst>
          </a:custGeom>
          <a:pattFill prst="lgGrid">
            <a:fgClr>
              <a:schemeClr val="bg1"/>
            </a:fgClr>
            <a:bgClr>
              <a:schemeClr val="accent1"/>
            </a:bgClr>
          </a:patt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ktangel 86">
            <a:extLst>
              <a:ext uri="{FF2B5EF4-FFF2-40B4-BE49-F238E27FC236}">
                <a16:creationId xmlns:a16="http://schemas.microsoft.com/office/drawing/2014/main" id="{16F003CA-AFE7-43E2-8FAA-BFDDDA34F63B}"/>
              </a:ext>
            </a:extLst>
          </p:cNvPr>
          <p:cNvSpPr/>
          <p:nvPr/>
        </p:nvSpPr>
        <p:spPr>
          <a:xfrm>
            <a:off x="9808901" y="4745175"/>
            <a:ext cx="100301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7,32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22" name="Grupp 121">
            <a:extLst>
              <a:ext uri="{FF2B5EF4-FFF2-40B4-BE49-F238E27FC236}">
                <a16:creationId xmlns:a16="http://schemas.microsoft.com/office/drawing/2014/main" id="{B17B9D9F-235C-4224-992C-2089BD544482}"/>
              </a:ext>
            </a:extLst>
          </p:cNvPr>
          <p:cNvGrpSpPr/>
          <p:nvPr/>
        </p:nvGrpSpPr>
        <p:grpSpPr>
          <a:xfrm>
            <a:off x="2685690" y="2983392"/>
            <a:ext cx="6691015" cy="5054016"/>
            <a:chOff x="3474676" y="1997716"/>
            <a:chExt cx="5242648" cy="3960001"/>
          </a:xfrm>
          <a:scene3d>
            <a:camera prst="perspectiveRelaxedModerately">
              <a:rot lat="17400000" lon="0" rev="0"/>
            </a:camera>
            <a:lightRig rig="threePt" dir="t"/>
          </a:scene3d>
        </p:grpSpPr>
        <p:sp>
          <p:nvSpPr>
            <p:cNvPr id="123" name="Rektangel 122">
              <a:extLst>
                <a:ext uri="{FF2B5EF4-FFF2-40B4-BE49-F238E27FC236}">
                  <a16:creationId xmlns:a16="http://schemas.microsoft.com/office/drawing/2014/main" id="{FD6AD6DF-4BCE-450D-87E3-2CDA42F01224}"/>
                </a:ext>
              </a:extLst>
            </p:cNvPr>
            <p:cNvSpPr/>
            <p:nvPr/>
          </p:nvSpPr>
          <p:spPr>
            <a:xfrm>
              <a:off x="3474677" y="1997717"/>
              <a:ext cx="5242647" cy="3960000"/>
            </a:xfrm>
            <a:prstGeom prst="rect">
              <a:avLst/>
            </a:prstGeom>
            <a:solidFill>
              <a:srgbClr val="00B05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4" name="Rektangel 123">
              <a:extLst>
                <a:ext uri="{FF2B5EF4-FFF2-40B4-BE49-F238E27FC236}">
                  <a16:creationId xmlns:a16="http://schemas.microsoft.com/office/drawing/2014/main" id="{A0BACE4B-2BBC-49F5-8325-0F5B4C7D97CF}"/>
                </a:ext>
              </a:extLst>
            </p:cNvPr>
            <p:cNvSpPr/>
            <p:nvPr/>
          </p:nvSpPr>
          <p:spPr>
            <a:xfrm rot="10800000">
              <a:off x="7730117" y="2991317"/>
              <a:ext cx="975715" cy="1972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Rektangel 124">
              <a:extLst>
                <a:ext uri="{FF2B5EF4-FFF2-40B4-BE49-F238E27FC236}">
                  <a16:creationId xmlns:a16="http://schemas.microsoft.com/office/drawing/2014/main" id="{784B050E-2C2A-47BD-A073-781642D02612}"/>
                </a:ext>
              </a:extLst>
            </p:cNvPr>
            <p:cNvSpPr/>
            <p:nvPr/>
          </p:nvSpPr>
          <p:spPr>
            <a:xfrm rot="10800000">
              <a:off x="3474676" y="2991317"/>
              <a:ext cx="975715" cy="1972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6" name="Rak koppling 125">
              <a:extLst>
                <a:ext uri="{FF2B5EF4-FFF2-40B4-BE49-F238E27FC236}">
                  <a16:creationId xmlns:a16="http://schemas.microsoft.com/office/drawing/2014/main" id="{F83045F6-351F-4BF2-ACEE-5DE0B88CF2E8}"/>
                </a:ext>
              </a:extLst>
            </p:cNvPr>
            <p:cNvCxnSpPr>
              <a:stCxn id="123" idx="0"/>
              <a:endCxn id="123" idx="2"/>
            </p:cNvCxnSpPr>
            <p:nvPr/>
          </p:nvCxnSpPr>
          <p:spPr>
            <a:xfrm>
              <a:off x="6096001" y="1997717"/>
              <a:ext cx="0" cy="396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Rak koppling 126">
              <a:extLst>
                <a:ext uri="{FF2B5EF4-FFF2-40B4-BE49-F238E27FC236}">
                  <a16:creationId xmlns:a16="http://schemas.microsoft.com/office/drawing/2014/main" id="{4171769F-B623-4813-A603-BBC232B786DD}"/>
                </a:ext>
              </a:extLst>
            </p:cNvPr>
            <p:cNvCxnSpPr/>
            <p:nvPr/>
          </p:nvCxnSpPr>
          <p:spPr>
            <a:xfrm>
              <a:off x="6925501" y="1997716"/>
              <a:ext cx="0" cy="3960000"/>
            </a:xfrm>
            <a:prstGeom prst="line">
              <a:avLst/>
            </a:prstGeom>
            <a:ln w="28575">
              <a:solidFill>
                <a:srgbClr val="D9D9D9"/>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8" name="Rak koppling 127">
              <a:extLst>
                <a:ext uri="{FF2B5EF4-FFF2-40B4-BE49-F238E27FC236}">
                  <a16:creationId xmlns:a16="http://schemas.microsoft.com/office/drawing/2014/main" id="{B8DB5DC5-D5EE-469C-A19B-CBC8C84B6DA0}"/>
                </a:ext>
              </a:extLst>
            </p:cNvPr>
            <p:cNvCxnSpPr/>
            <p:nvPr/>
          </p:nvCxnSpPr>
          <p:spPr>
            <a:xfrm>
              <a:off x="5271695" y="1997716"/>
              <a:ext cx="0" cy="3960000"/>
            </a:xfrm>
            <a:prstGeom prst="line">
              <a:avLst/>
            </a:prstGeom>
            <a:ln w="28575">
              <a:solidFill>
                <a:srgbClr val="D9D9D9"/>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8" name="Rektangel 87">
            <a:extLst>
              <a:ext uri="{FF2B5EF4-FFF2-40B4-BE49-F238E27FC236}">
                <a16:creationId xmlns:a16="http://schemas.microsoft.com/office/drawing/2014/main" id="{CC5143D4-1A76-4B72-BE28-0E75F430B2ED}"/>
              </a:ext>
            </a:extLst>
          </p:cNvPr>
          <p:cNvSpPr/>
          <p:nvPr/>
        </p:nvSpPr>
        <p:spPr>
          <a:xfrm rot="5400000">
            <a:off x="10418003" y="5087269"/>
            <a:ext cx="100301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2,2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1" name="Rektangel 90">
            <a:extLst>
              <a:ext uri="{FF2B5EF4-FFF2-40B4-BE49-F238E27FC236}">
                <a16:creationId xmlns:a16="http://schemas.microsoft.com/office/drawing/2014/main" id="{919891B0-1D44-49B0-9913-8581E073B12C}"/>
              </a:ext>
            </a:extLst>
          </p:cNvPr>
          <p:cNvSpPr/>
          <p:nvPr/>
        </p:nvSpPr>
        <p:spPr>
          <a:xfrm>
            <a:off x="8240934" y="6395318"/>
            <a:ext cx="1764000" cy="180000"/>
          </a:xfrm>
          <a:prstGeom prst="rect">
            <a:avLst/>
          </a:prstGeom>
          <a:solidFill>
            <a:schemeClr val="accent6">
              <a:alpha val="70000"/>
            </a:schemeClr>
          </a:solidFill>
          <a:scene3d>
            <a:camera prst="perspectiveRelaxedModerately">
              <a:rot lat="18600000" lon="0" rev="0"/>
            </a:camera>
            <a:lightRig rig="threePt" dir="t"/>
          </a:scene3d>
          <a:sp3d/>
        </p:spPr>
        <p:txBody>
          <a:bodyPr wrap="square" lIns="72000" tIns="0" rIns="72000" bIns="0" anchor="ctr">
            <a:noAutofit/>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9 mot 9 stor - 14 år</a:t>
            </a: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2" name="Pil: vänster-höger 91">
            <a:extLst>
              <a:ext uri="{FF2B5EF4-FFF2-40B4-BE49-F238E27FC236}">
                <a16:creationId xmlns:a16="http://schemas.microsoft.com/office/drawing/2014/main" id="{0E53003F-3A96-4E35-82A3-584E3ED0C33C}"/>
              </a:ext>
            </a:extLst>
          </p:cNvPr>
          <p:cNvSpPr/>
          <p:nvPr/>
        </p:nvSpPr>
        <p:spPr>
          <a:xfrm>
            <a:off x="5097305" y="5447901"/>
            <a:ext cx="2012761" cy="427979"/>
          </a:xfrm>
          <a:prstGeom prst="leftRightArrow">
            <a:avLst/>
          </a:prstGeom>
          <a:solidFill>
            <a:schemeClr val="accent6">
              <a:alpha val="70000"/>
            </a:schemeClr>
          </a:solidFill>
          <a:scene3d>
            <a:camera prst="perspectiveRelaxedModerately"/>
            <a:lightRig rig="threePt" dir="t"/>
          </a:scene3d>
          <a:sp3d/>
        </p:spPr>
        <p:txBody>
          <a:bodyPr wrap="square" lIns="72000" tIns="0" rIns="72000" bIns="0" anchor="ctr">
            <a:noAutofit/>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Retreat-</a:t>
            </a:r>
            <a:r>
              <a:rPr kumimoji="0" lang="sv-SE" sz="1400" b="1" i="0" u="none" strike="noStrike" kern="1200" cap="none" spc="0" normalizeH="0" baseline="0" noProof="0" dirty="0" err="1">
                <a:ln>
                  <a:noFill/>
                </a:ln>
                <a:solidFill>
                  <a:prstClr val="white"/>
                </a:solidFill>
                <a:effectLst/>
                <a:uLnTx/>
                <a:uFillTx/>
                <a:latin typeface="Calibri"/>
                <a:ea typeface="+mn-ea"/>
                <a:cs typeface="+mn-cs"/>
              </a:rPr>
              <a:t>line</a:t>
            </a: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94" name="Grupp 93">
            <a:extLst>
              <a:ext uri="{FF2B5EF4-FFF2-40B4-BE49-F238E27FC236}">
                <a16:creationId xmlns:a16="http://schemas.microsoft.com/office/drawing/2014/main" id="{9EE597CF-9944-4AD2-9B74-A442EC966372}"/>
              </a:ext>
            </a:extLst>
          </p:cNvPr>
          <p:cNvGrpSpPr/>
          <p:nvPr/>
        </p:nvGrpSpPr>
        <p:grpSpPr>
          <a:xfrm>
            <a:off x="3308815" y="4878640"/>
            <a:ext cx="5566513" cy="180000"/>
            <a:chOff x="1313970" y="4791982"/>
            <a:chExt cx="4522483" cy="180000"/>
          </a:xfrm>
        </p:grpSpPr>
        <p:sp>
          <p:nvSpPr>
            <p:cNvPr id="95" name="Rektangel 94">
              <a:extLst>
                <a:ext uri="{FF2B5EF4-FFF2-40B4-BE49-F238E27FC236}">
                  <a16:creationId xmlns:a16="http://schemas.microsoft.com/office/drawing/2014/main" id="{44A39E78-88D4-4858-9591-C9596590B2EC}"/>
                </a:ext>
              </a:extLst>
            </p:cNvPr>
            <p:cNvSpPr/>
            <p:nvPr/>
          </p:nvSpPr>
          <p:spPr>
            <a:xfrm>
              <a:off x="2934206" y="4791982"/>
              <a:ext cx="1242482" cy="180000"/>
            </a:xfrm>
            <a:prstGeom prst="rect">
              <a:avLst/>
            </a:prstGeom>
            <a:solidFill>
              <a:srgbClr val="00B050">
                <a:alpha val="54000"/>
              </a:srgbClr>
            </a:solid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72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96" name="Rak pilkoppling 95">
              <a:extLst>
                <a:ext uri="{FF2B5EF4-FFF2-40B4-BE49-F238E27FC236}">
                  <a16:creationId xmlns:a16="http://schemas.microsoft.com/office/drawing/2014/main" id="{F86287BA-71E9-4102-B7F6-50FADC1CCBDB}"/>
                </a:ext>
              </a:extLst>
            </p:cNvPr>
            <p:cNvCxnSpPr>
              <a:cxnSpLocks/>
            </p:cNvCxnSpPr>
            <p:nvPr/>
          </p:nvCxnSpPr>
          <p:spPr>
            <a:xfrm>
              <a:off x="3808760" y="4897925"/>
              <a:ext cx="2027693"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Rak pilkoppling 96">
              <a:extLst>
                <a:ext uri="{FF2B5EF4-FFF2-40B4-BE49-F238E27FC236}">
                  <a16:creationId xmlns:a16="http://schemas.microsoft.com/office/drawing/2014/main" id="{586FCB51-ECDC-483E-92CA-9BFBB26C238B}"/>
                </a:ext>
              </a:extLst>
            </p:cNvPr>
            <p:cNvCxnSpPr>
              <a:cxnSpLocks/>
            </p:cNvCxnSpPr>
            <p:nvPr/>
          </p:nvCxnSpPr>
          <p:spPr>
            <a:xfrm flipH="1">
              <a:off x="1313970" y="4897925"/>
              <a:ext cx="1993765"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8" name="Grupp 107">
            <a:extLst>
              <a:ext uri="{FF2B5EF4-FFF2-40B4-BE49-F238E27FC236}">
                <a16:creationId xmlns:a16="http://schemas.microsoft.com/office/drawing/2014/main" id="{9B7FAD06-C7A6-443D-BA1A-F117E4BE5922}"/>
              </a:ext>
            </a:extLst>
          </p:cNvPr>
          <p:cNvGrpSpPr/>
          <p:nvPr/>
        </p:nvGrpSpPr>
        <p:grpSpPr>
          <a:xfrm rot="3390765">
            <a:off x="8585819" y="5502533"/>
            <a:ext cx="2138463" cy="369332"/>
            <a:chOff x="1313969" y="4696285"/>
            <a:chExt cx="4522484" cy="369332"/>
          </a:xfrm>
        </p:grpSpPr>
        <p:sp>
          <p:nvSpPr>
            <p:cNvPr id="109" name="Rektangel 108">
              <a:extLst>
                <a:ext uri="{FF2B5EF4-FFF2-40B4-BE49-F238E27FC236}">
                  <a16:creationId xmlns:a16="http://schemas.microsoft.com/office/drawing/2014/main" id="{3D5F0748-1FD8-46A1-95BE-DF8C19DEC474}"/>
                </a:ext>
              </a:extLst>
            </p:cNvPr>
            <p:cNvSpPr/>
            <p:nvPr/>
          </p:nvSpPr>
          <p:spPr>
            <a:xfrm>
              <a:off x="2776323" y="4696285"/>
              <a:ext cx="154118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65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0" name="Rak pilkoppling 109">
              <a:extLst>
                <a:ext uri="{FF2B5EF4-FFF2-40B4-BE49-F238E27FC236}">
                  <a16:creationId xmlns:a16="http://schemas.microsoft.com/office/drawing/2014/main" id="{F66C84E1-1FFB-4F0B-863C-00444CF8FB0F}"/>
                </a:ext>
              </a:extLst>
            </p:cNvPr>
            <p:cNvCxnSpPr>
              <a:cxnSpLocks/>
            </p:cNvCxnSpPr>
            <p:nvPr/>
          </p:nvCxnSpPr>
          <p:spPr>
            <a:xfrm>
              <a:off x="4028792" y="4897925"/>
              <a:ext cx="180766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Rak pilkoppling 110">
              <a:extLst>
                <a:ext uri="{FF2B5EF4-FFF2-40B4-BE49-F238E27FC236}">
                  <a16:creationId xmlns:a16="http://schemas.microsoft.com/office/drawing/2014/main" id="{A5BD02E3-CCD5-4060-B8D5-CB0372FE3F9F}"/>
                </a:ext>
              </a:extLst>
            </p:cNvPr>
            <p:cNvCxnSpPr>
              <a:cxnSpLocks/>
            </p:cNvCxnSpPr>
            <p:nvPr/>
          </p:nvCxnSpPr>
          <p:spPr>
            <a:xfrm flipH="1">
              <a:off x="1313969" y="4897925"/>
              <a:ext cx="180766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90" name="Rektangel 89">
            <a:extLst>
              <a:ext uri="{FF2B5EF4-FFF2-40B4-BE49-F238E27FC236}">
                <a16:creationId xmlns:a16="http://schemas.microsoft.com/office/drawing/2014/main" id="{F4B42233-0047-4E67-AAC4-FA78624309F7}"/>
              </a:ext>
            </a:extLst>
          </p:cNvPr>
          <p:cNvSpPr/>
          <p:nvPr/>
        </p:nvSpPr>
        <p:spPr>
          <a:xfrm>
            <a:off x="252581" y="6570204"/>
            <a:ext cx="2160000" cy="180000"/>
          </a:xfrm>
          <a:prstGeom prst="rect">
            <a:avLst/>
          </a:prstGeom>
          <a:solidFill>
            <a:schemeClr val="accent6">
              <a:alpha val="70000"/>
            </a:schemeClr>
          </a:solidFill>
          <a:scene3d>
            <a:camera prst="perspectiveRelaxedModerately"/>
            <a:lightRig rig="threePt" dir="t"/>
          </a:scene3d>
          <a:sp3d/>
        </p:spPr>
        <p:txBody>
          <a:bodyPr wrap="square" lIns="72000" tIns="0" rIns="72000" bIns="0" anchor="ctr">
            <a:noAutofit/>
            <a:flatTx/>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9 mot 9 liten - 13 år</a:t>
            </a:r>
            <a:endParaRPr kumimoji="0" lang="sv-SE" sz="1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2" name="Grupp 111">
            <a:extLst>
              <a:ext uri="{FF2B5EF4-FFF2-40B4-BE49-F238E27FC236}">
                <a16:creationId xmlns:a16="http://schemas.microsoft.com/office/drawing/2014/main" id="{4EDDEB48-DE7A-4665-98B0-79FE397BEFD2}"/>
              </a:ext>
            </a:extLst>
          </p:cNvPr>
          <p:cNvGrpSpPr/>
          <p:nvPr/>
        </p:nvGrpSpPr>
        <p:grpSpPr>
          <a:xfrm rot="18775540">
            <a:off x="-392643" y="5360583"/>
            <a:ext cx="2863099" cy="369332"/>
            <a:chOff x="1313969" y="4696285"/>
            <a:chExt cx="4522484" cy="369332"/>
          </a:xfrm>
        </p:grpSpPr>
        <p:sp>
          <p:nvSpPr>
            <p:cNvPr id="113" name="Rektangel 112">
              <a:extLst>
                <a:ext uri="{FF2B5EF4-FFF2-40B4-BE49-F238E27FC236}">
                  <a16:creationId xmlns:a16="http://schemas.microsoft.com/office/drawing/2014/main" id="{414CED88-3B55-455C-9B6D-8EE2957D2C29}"/>
                </a:ext>
              </a:extLst>
            </p:cNvPr>
            <p:cNvSpPr/>
            <p:nvPr/>
          </p:nvSpPr>
          <p:spPr>
            <a:xfrm>
              <a:off x="2776323" y="4696285"/>
              <a:ext cx="154118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65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4" name="Rak pilkoppling 113">
              <a:extLst>
                <a:ext uri="{FF2B5EF4-FFF2-40B4-BE49-F238E27FC236}">
                  <a16:creationId xmlns:a16="http://schemas.microsoft.com/office/drawing/2014/main" id="{3B8A8428-AEA3-43FD-9107-8D3BC5267D73}"/>
                </a:ext>
              </a:extLst>
            </p:cNvPr>
            <p:cNvCxnSpPr>
              <a:cxnSpLocks/>
            </p:cNvCxnSpPr>
            <p:nvPr/>
          </p:nvCxnSpPr>
          <p:spPr>
            <a:xfrm>
              <a:off x="4028792" y="4897925"/>
              <a:ext cx="180766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Rak pilkoppling 114">
              <a:extLst>
                <a:ext uri="{FF2B5EF4-FFF2-40B4-BE49-F238E27FC236}">
                  <a16:creationId xmlns:a16="http://schemas.microsoft.com/office/drawing/2014/main" id="{88D94443-9863-4023-923B-69EE520CE13E}"/>
                </a:ext>
              </a:extLst>
            </p:cNvPr>
            <p:cNvCxnSpPr>
              <a:cxnSpLocks/>
            </p:cNvCxnSpPr>
            <p:nvPr/>
          </p:nvCxnSpPr>
          <p:spPr>
            <a:xfrm flipH="1">
              <a:off x="1313969" y="4897925"/>
              <a:ext cx="180766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18" name="Rektangel 117">
            <a:extLst>
              <a:ext uri="{FF2B5EF4-FFF2-40B4-BE49-F238E27FC236}">
                <a16:creationId xmlns:a16="http://schemas.microsoft.com/office/drawing/2014/main" id="{1468F3BA-51CE-4E38-9CF1-859342F98BE7}"/>
              </a:ext>
            </a:extLst>
          </p:cNvPr>
          <p:cNvSpPr/>
          <p:nvPr/>
        </p:nvSpPr>
        <p:spPr>
          <a:xfrm>
            <a:off x="8333877" y="5706233"/>
            <a:ext cx="128449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12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9" name="Rektangel 118">
            <a:extLst>
              <a:ext uri="{FF2B5EF4-FFF2-40B4-BE49-F238E27FC236}">
                <a16:creationId xmlns:a16="http://schemas.microsoft.com/office/drawing/2014/main" id="{2198C02B-5D66-4D08-B490-0500812839B1}"/>
              </a:ext>
            </a:extLst>
          </p:cNvPr>
          <p:cNvSpPr/>
          <p:nvPr/>
        </p:nvSpPr>
        <p:spPr>
          <a:xfrm rot="4186030">
            <a:off x="7496395" y="5410107"/>
            <a:ext cx="97569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25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9" name="Pratbubbla: rektangel med rundade hörn 88">
            <a:extLst>
              <a:ext uri="{FF2B5EF4-FFF2-40B4-BE49-F238E27FC236}">
                <a16:creationId xmlns:a16="http://schemas.microsoft.com/office/drawing/2014/main" id="{2EB20A31-A133-43C0-8746-2D87FECBAE28}"/>
              </a:ext>
            </a:extLst>
          </p:cNvPr>
          <p:cNvSpPr/>
          <p:nvPr/>
        </p:nvSpPr>
        <p:spPr>
          <a:xfrm flipH="1">
            <a:off x="5624603" y="5750734"/>
            <a:ext cx="2586531" cy="1019338"/>
          </a:xfrm>
          <a:custGeom>
            <a:avLst/>
            <a:gdLst>
              <a:gd name="connsiteX0" fmla="*/ 0 w 3470919"/>
              <a:gd name="connsiteY0" fmla="*/ 97308 h 583834"/>
              <a:gd name="connsiteX1" fmla="*/ 97308 w 3470919"/>
              <a:gd name="connsiteY1" fmla="*/ 0 h 583834"/>
              <a:gd name="connsiteX2" fmla="*/ 578487 w 3470919"/>
              <a:gd name="connsiteY2" fmla="*/ 0 h 583834"/>
              <a:gd name="connsiteX3" fmla="*/ 578487 w 3470919"/>
              <a:gd name="connsiteY3" fmla="*/ 0 h 583834"/>
              <a:gd name="connsiteX4" fmla="*/ 1446216 w 3470919"/>
              <a:gd name="connsiteY4" fmla="*/ 0 h 583834"/>
              <a:gd name="connsiteX5" fmla="*/ 3373611 w 3470919"/>
              <a:gd name="connsiteY5" fmla="*/ 0 h 583834"/>
              <a:gd name="connsiteX6" fmla="*/ 3470919 w 3470919"/>
              <a:gd name="connsiteY6" fmla="*/ 97308 h 583834"/>
              <a:gd name="connsiteX7" fmla="*/ 3470919 w 3470919"/>
              <a:gd name="connsiteY7" fmla="*/ 340570 h 583834"/>
              <a:gd name="connsiteX8" fmla="*/ 3470919 w 3470919"/>
              <a:gd name="connsiteY8" fmla="*/ 340570 h 583834"/>
              <a:gd name="connsiteX9" fmla="*/ 3470919 w 3470919"/>
              <a:gd name="connsiteY9" fmla="*/ 486528 h 583834"/>
              <a:gd name="connsiteX10" fmla="*/ 3470919 w 3470919"/>
              <a:gd name="connsiteY10" fmla="*/ 486526 h 583834"/>
              <a:gd name="connsiteX11" fmla="*/ 3373611 w 3470919"/>
              <a:gd name="connsiteY11" fmla="*/ 583834 h 583834"/>
              <a:gd name="connsiteX12" fmla="*/ 1446216 w 3470919"/>
              <a:gd name="connsiteY12" fmla="*/ 583834 h 583834"/>
              <a:gd name="connsiteX13" fmla="*/ 1012363 w 3470919"/>
              <a:gd name="connsiteY13" fmla="*/ 656813 h 583834"/>
              <a:gd name="connsiteX14" fmla="*/ 578487 w 3470919"/>
              <a:gd name="connsiteY14" fmla="*/ 583834 h 583834"/>
              <a:gd name="connsiteX15" fmla="*/ 97308 w 3470919"/>
              <a:gd name="connsiteY15" fmla="*/ 583834 h 583834"/>
              <a:gd name="connsiteX16" fmla="*/ 0 w 3470919"/>
              <a:gd name="connsiteY16" fmla="*/ 486526 h 583834"/>
              <a:gd name="connsiteX17" fmla="*/ 0 w 3470919"/>
              <a:gd name="connsiteY17" fmla="*/ 486528 h 583834"/>
              <a:gd name="connsiteX18" fmla="*/ 0 w 3470919"/>
              <a:gd name="connsiteY18" fmla="*/ 340570 h 583834"/>
              <a:gd name="connsiteX19" fmla="*/ 0 w 3470919"/>
              <a:gd name="connsiteY19" fmla="*/ 340570 h 583834"/>
              <a:gd name="connsiteX20" fmla="*/ 0 w 3470919"/>
              <a:gd name="connsiteY20" fmla="*/ 97308 h 583834"/>
              <a:gd name="connsiteX0" fmla="*/ 0 w 3470919"/>
              <a:gd name="connsiteY0" fmla="*/ 97308 h 583834"/>
              <a:gd name="connsiteX1" fmla="*/ 97308 w 3470919"/>
              <a:gd name="connsiteY1" fmla="*/ 0 h 583834"/>
              <a:gd name="connsiteX2" fmla="*/ 578487 w 3470919"/>
              <a:gd name="connsiteY2" fmla="*/ 0 h 583834"/>
              <a:gd name="connsiteX3" fmla="*/ 578487 w 3470919"/>
              <a:gd name="connsiteY3" fmla="*/ 0 h 583834"/>
              <a:gd name="connsiteX4" fmla="*/ 1446216 w 3470919"/>
              <a:gd name="connsiteY4" fmla="*/ 0 h 583834"/>
              <a:gd name="connsiteX5" fmla="*/ 3373611 w 3470919"/>
              <a:gd name="connsiteY5" fmla="*/ 0 h 583834"/>
              <a:gd name="connsiteX6" fmla="*/ 3470919 w 3470919"/>
              <a:gd name="connsiteY6" fmla="*/ 97308 h 583834"/>
              <a:gd name="connsiteX7" fmla="*/ 3470919 w 3470919"/>
              <a:gd name="connsiteY7" fmla="*/ 340570 h 583834"/>
              <a:gd name="connsiteX8" fmla="*/ 3470919 w 3470919"/>
              <a:gd name="connsiteY8" fmla="*/ 340570 h 583834"/>
              <a:gd name="connsiteX9" fmla="*/ 3470919 w 3470919"/>
              <a:gd name="connsiteY9" fmla="*/ 486528 h 583834"/>
              <a:gd name="connsiteX10" fmla="*/ 3470919 w 3470919"/>
              <a:gd name="connsiteY10" fmla="*/ 486526 h 583834"/>
              <a:gd name="connsiteX11" fmla="*/ 3373611 w 3470919"/>
              <a:gd name="connsiteY11" fmla="*/ 583834 h 583834"/>
              <a:gd name="connsiteX12" fmla="*/ 1446216 w 3470919"/>
              <a:gd name="connsiteY12" fmla="*/ 583834 h 583834"/>
              <a:gd name="connsiteX13" fmla="*/ 578487 w 3470919"/>
              <a:gd name="connsiteY13" fmla="*/ 583834 h 583834"/>
              <a:gd name="connsiteX14" fmla="*/ 97308 w 3470919"/>
              <a:gd name="connsiteY14" fmla="*/ 583834 h 583834"/>
              <a:gd name="connsiteX15" fmla="*/ 0 w 3470919"/>
              <a:gd name="connsiteY15" fmla="*/ 486526 h 583834"/>
              <a:gd name="connsiteX16" fmla="*/ 0 w 3470919"/>
              <a:gd name="connsiteY16" fmla="*/ 486528 h 583834"/>
              <a:gd name="connsiteX17" fmla="*/ 0 w 3470919"/>
              <a:gd name="connsiteY17" fmla="*/ 340570 h 583834"/>
              <a:gd name="connsiteX18" fmla="*/ 0 w 3470919"/>
              <a:gd name="connsiteY18" fmla="*/ 340570 h 583834"/>
              <a:gd name="connsiteX19" fmla="*/ 0 w 3470919"/>
              <a:gd name="connsiteY19" fmla="*/ 97308 h 583834"/>
              <a:gd name="connsiteX0" fmla="*/ 0 w 3470919"/>
              <a:gd name="connsiteY0" fmla="*/ 98595 h 585121"/>
              <a:gd name="connsiteX1" fmla="*/ 97308 w 3470919"/>
              <a:gd name="connsiteY1" fmla="*/ 1287 h 585121"/>
              <a:gd name="connsiteX2" fmla="*/ 578487 w 3470919"/>
              <a:gd name="connsiteY2" fmla="*/ 1287 h 585121"/>
              <a:gd name="connsiteX3" fmla="*/ 578487 w 3470919"/>
              <a:gd name="connsiteY3" fmla="*/ 1287 h 585121"/>
              <a:gd name="connsiteX4" fmla="*/ 1033513 w 3470919"/>
              <a:gd name="connsiteY4" fmla="*/ 0 h 585121"/>
              <a:gd name="connsiteX5" fmla="*/ 1446216 w 3470919"/>
              <a:gd name="connsiteY5" fmla="*/ 1287 h 585121"/>
              <a:gd name="connsiteX6" fmla="*/ 3373611 w 3470919"/>
              <a:gd name="connsiteY6" fmla="*/ 1287 h 585121"/>
              <a:gd name="connsiteX7" fmla="*/ 3470919 w 3470919"/>
              <a:gd name="connsiteY7" fmla="*/ 98595 h 585121"/>
              <a:gd name="connsiteX8" fmla="*/ 3470919 w 3470919"/>
              <a:gd name="connsiteY8" fmla="*/ 341857 h 585121"/>
              <a:gd name="connsiteX9" fmla="*/ 3470919 w 3470919"/>
              <a:gd name="connsiteY9" fmla="*/ 341857 h 585121"/>
              <a:gd name="connsiteX10" fmla="*/ 3470919 w 3470919"/>
              <a:gd name="connsiteY10" fmla="*/ 487815 h 585121"/>
              <a:gd name="connsiteX11" fmla="*/ 3470919 w 3470919"/>
              <a:gd name="connsiteY11" fmla="*/ 487813 h 585121"/>
              <a:gd name="connsiteX12" fmla="*/ 3373611 w 3470919"/>
              <a:gd name="connsiteY12" fmla="*/ 585121 h 585121"/>
              <a:gd name="connsiteX13" fmla="*/ 1446216 w 3470919"/>
              <a:gd name="connsiteY13" fmla="*/ 585121 h 585121"/>
              <a:gd name="connsiteX14" fmla="*/ 578487 w 3470919"/>
              <a:gd name="connsiteY14" fmla="*/ 585121 h 585121"/>
              <a:gd name="connsiteX15" fmla="*/ 97308 w 3470919"/>
              <a:gd name="connsiteY15" fmla="*/ 585121 h 585121"/>
              <a:gd name="connsiteX16" fmla="*/ 0 w 3470919"/>
              <a:gd name="connsiteY16" fmla="*/ 487813 h 585121"/>
              <a:gd name="connsiteX17" fmla="*/ 0 w 3470919"/>
              <a:gd name="connsiteY17" fmla="*/ 487815 h 585121"/>
              <a:gd name="connsiteX18" fmla="*/ 0 w 3470919"/>
              <a:gd name="connsiteY18" fmla="*/ 341857 h 585121"/>
              <a:gd name="connsiteX19" fmla="*/ 0 w 3470919"/>
              <a:gd name="connsiteY19" fmla="*/ 341857 h 585121"/>
              <a:gd name="connsiteX20" fmla="*/ 0 w 3470919"/>
              <a:gd name="connsiteY20" fmla="*/ 98595 h 585121"/>
              <a:gd name="connsiteX0" fmla="*/ 0 w 3470919"/>
              <a:gd name="connsiteY0" fmla="*/ 406939 h 893465"/>
              <a:gd name="connsiteX1" fmla="*/ 97308 w 3470919"/>
              <a:gd name="connsiteY1" fmla="*/ 309631 h 893465"/>
              <a:gd name="connsiteX2" fmla="*/ 578487 w 3470919"/>
              <a:gd name="connsiteY2" fmla="*/ 309631 h 893465"/>
              <a:gd name="connsiteX3" fmla="*/ 578487 w 3470919"/>
              <a:gd name="connsiteY3" fmla="*/ 309631 h 893465"/>
              <a:gd name="connsiteX4" fmla="*/ 1022880 w 3470919"/>
              <a:gd name="connsiteY4" fmla="*/ 0 h 893465"/>
              <a:gd name="connsiteX5" fmla="*/ 1446216 w 3470919"/>
              <a:gd name="connsiteY5" fmla="*/ 309631 h 893465"/>
              <a:gd name="connsiteX6" fmla="*/ 3373611 w 3470919"/>
              <a:gd name="connsiteY6" fmla="*/ 309631 h 893465"/>
              <a:gd name="connsiteX7" fmla="*/ 3470919 w 3470919"/>
              <a:gd name="connsiteY7" fmla="*/ 406939 h 893465"/>
              <a:gd name="connsiteX8" fmla="*/ 3470919 w 3470919"/>
              <a:gd name="connsiteY8" fmla="*/ 650201 h 893465"/>
              <a:gd name="connsiteX9" fmla="*/ 3470919 w 3470919"/>
              <a:gd name="connsiteY9" fmla="*/ 650201 h 893465"/>
              <a:gd name="connsiteX10" fmla="*/ 3470919 w 3470919"/>
              <a:gd name="connsiteY10" fmla="*/ 796159 h 893465"/>
              <a:gd name="connsiteX11" fmla="*/ 3470919 w 3470919"/>
              <a:gd name="connsiteY11" fmla="*/ 796157 h 893465"/>
              <a:gd name="connsiteX12" fmla="*/ 3373611 w 3470919"/>
              <a:gd name="connsiteY12" fmla="*/ 893465 h 893465"/>
              <a:gd name="connsiteX13" fmla="*/ 1446216 w 3470919"/>
              <a:gd name="connsiteY13" fmla="*/ 893465 h 893465"/>
              <a:gd name="connsiteX14" fmla="*/ 578487 w 3470919"/>
              <a:gd name="connsiteY14" fmla="*/ 893465 h 893465"/>
              <a:gd name="connsiteX15" fmla="*/ 97308 w 3470919"/>
              <a:gd name="connsiteY15" fmla="*/ 893465 h 893465"/>
              <a:gd name="connsiteX16" fmla="*/ 0 w 3470919"/>
              <a:gd name="connsiteY16" fmla="*/ 796157 h 893465"/>
              <a:gd name="connsiteX17" fmla="*/ 0 w 3470919"/>
              <a:gd name="connsiteY17" fmla="*/ 796159 h 893465"/>
              <a:gd name="connsiteX18" fmla="*/ 0 w 3470919"/>
              <a:gd name="connsiteY18" fmla="*/ 650201 h 893465"/>
              <a:gd name="connsiteX19" fmla="*/ 0 w 3470919"/>
              <a:gd name="connsiteY19" fmla="*/ 650201 h 893465"/>
              <a:gd name="connsiteX20" fmla="*/ 0 w 3470919"/>
              <a:gd name="connsiteY20" fmla="*/ 406939 h 893465"/>
              <a:gd name="connsiteX0" fmla="*/ 0 w 3470919"/>
              <a:gd name="connsiteY0" fmla="*/ 406939 h 893465"/>
              <a:gd name="connsiteX1" fmla="*/ 97308 w 3470919"/>
              <a:gd name="connsiteY1" fmla="*/ 309631 h 893465"/>
              <a:gd name="connsiteX2" fmla="*/ 578487 w 3470919"/>
              <a:gd name="connsiteY2" fmla="*/ 309631 h 893465"/>
              <a:gd name="connsiteX3" fmla="*/ 578487 w 3470919"/>
              <a:gd name="connsiteY3" fmla="*/ 309631 h 893465"/>
              <a:gd name="connsiteX4" fmla="*/ 1022880 w 3470919"/>
              <a:gd name="connsiteY4" fmla="*/ 0 h 893465"/>
              <a:gd name="connsiteX5" fmla="*/ 1148504 w 3470919"/>
              <a:gd name="connsiteY5" fmla="*/ 320263 h 893465"/>
              <a:gd name="connsiteX6" fmla="*/ 3373611 w 3470919"/>
              <a:gd name="connsiteY6" fmla="*/ 309631 h 893465"/>
              <a:gd name="connsiteX7" fmla="*/ 3470919 w 3470919"/>
              <a:gd name="connsiteY7" fmla="*/ 406939 h 893465"/>
              <a:gd name="connsiteX8" fmla="*/ 3470919 w 3470919"/>
              <a:gd name="connsiteY8" fmla="*/ 650201 h 893465"/>
              <a:gd name="connsiteX9" fmla="*/ 3470919 w 3470919"/>
              <a:gd name="connsiteY9" fmla="*/ 650201 h 893465"/>
              <a:gd name="connsiteX10" fmla="*/ 3470919 w 3470919"/>
              <a:gd name="connsiteY10" fmla="*/ 796159 h 893465"/>
              <a:gd name="connsiteX11" fmla="*/ 3470919 w 3470919"/>
              <a:gd name="connsiteY11" fmla="*/ 796157 h 893465"/>
              <a:gd name="connsiteX12" fmla="*/ 3373611 w 3470919"/>
              <a:gd name="connsiteY12" fmla="*/ 893465 h 893465"/>
              <a:gd name="connsiteX13" fmla="*/ 1446216 w 3470919"/>
              <a:gd name="connsiteY13" fmla="*/ 893465 h 893465"/>
              <a:gd name="connsiteX14" fmla="*/ 578487 w 3470919"/>
              <a:gd name="connsiteY14" fmla="*/ 893465 h 893465"/>
              <a:gd name="connsiteX15" fmla="*/ 97308 w 3470919"/>
              <a:gd name="connsiteY15" fmla="*/ 893465 h 893465"/>
              <a:gd name="connsiteX16" fmla="*/ 0 w 3470919"/>
              <a:gd name="connsiteY16" fmla="*/ 796157 h 893465"/>
              <a:gd name="connsiteX17" fmla="*/ 0 w 3470919"/>
              <a:gd name="connsiteY17" fmla="*/ 796159 h 893465"/>
              <a:gd name="connsiteX18" fmla="*/ 0 w 3470919"/>
              <a:gd name="connsiteY18" fmla="*/ 650201 h 893465"/>
              <a:gd name="connsiteX19" fmla="*/ 0 w 3470919"/>
              <a:gd name="connsiteY19" fmla="*/ 650201 h 893465"/>
              <a:gd name="connsiteX20" fmla="*/ 0 w 3470919"/>
              <a:gd name="connsiteY20" fmla="*/ 406939 h 893465"/>
              <a:gd name="connsiteX0" fmla="*/ 0 w 3470919"/>
              <a:gd name="connsiteY0" fmla="*/ 406939 h 893465"/>
              <a:gd name="connsiteX1" fmla="*/ 97308 w 3470919"/>
              <a:gd name="connsiteY1" fmla="*/ 309631 h 893465"/>
              <a:gd name="connsiteX2" fmla="*/ 578487 w 3470919"/>
              <a:gd name="connsiteY2" fmla="*/ 309631 h 893465"/>
              <a:gd name="connsiteX3" fmla="*/ 897464 w 3470919"/>
              <a:gd name="connsiteY3" fmla="*/ 330896 h 893465"/>
              <a:gd name="connsiteX4" fmla="*/ 1022880 w 3470919"/>
              <a:gd name="connsiteY4" fmla="*/ 0 h 893465"/>
              <a:gd name="connsiteX5" fmla="*/ 1148504 w 3470919"/>
              <a:gd name="connsiteY5" fmla="*/ 320263 h 893465"/>
              <a:gd name="connsiteX6" fmla="*/ 3373611 w 3470919"/>
              <a:gd name="connsiteY6" fmla="*/ 309631 h 893465"/>
              <a:gd name="connsiteX7" fmla="*/ 3470919 w 3470919"/>
              <a:gd name="connsiteY7" fmla="*/ 406939 h 893465"/>
              <a:gd name="connsiteX8" fmla="*/ 3470919 w 3470919"/>
              <a:gd name="connsiteY8" fmla="*/ 650201 h 893465"/>
              <a:gd name="connsiteX9" fmla="*/ 3470919 w 3470919"/>
              <a:gd name="connsiteY9" fmla="*/ 650201 h 893465"/>
              <a:gd name="connsiteX10" fmla="*/ 3470919 w 3470919"/>
              <a:gd name="connsiteY10" fmla="*/ 796159 h 893465"/>
              <a:gd name="connsiteX11" fmla="*/ 3470919 w 3470919"/>
              <a:gd name="connsiteY11" fmla="*/ 796157 h 893465"/>
              <a:gd name="connsiteX12" fmla="*/ 3373611 w 3470919"/>
              <a:gd name="connsiteY12" fmla="*/ 893465 h 893465"/>
              <a:gd name="connsiteX13" fmla="*/ 1446216 w 3470919"/>
              <a:gd name="connsiteY13" fmla="*/ 893465 h 893465"/>
              <a:gd name="connsiteX14" fmla="*/ 578487 w 3470919"/>
              <a:gd name="connsiteY14" fmla="*/ 893465 h 893465"/>
              <a:gd name="connsiteX15" fmla="*/ 97308 w 3470919"/>
              <a:gd name="connsiteY15" fmla="*/ 893465 h 893465"/>
              <a:gd name="connsiteX16" fmla="*/ 0 w 3470919"/>
              <a:gd name="connsiteY16" fmla="*/ 796157 h 893465"/>
              <a:gd name="connsiteX17" fmla="*/ 0 w 3470919"/>
              <a:gd name="connsiteY17" fmla="*/ 796159 h 893465"/>
              <a:gd name="connsiteX18" fmla="*/ 0 w 3470919"/>
              <a:gd name="connsiteY18" fmla="*/ 650201 h 893465"/>
              <a:gd name="connsiteX19" fmla="*/ 0 w 3470919"/>
              <a:gd name="connsiteY19" fmla="*/ 650201 h 893465"/>
              <a:gd name="connsiteX20" fmla="*/ 0 w 3470919"/>
              <a:gd name="connsiteY20" fmla="*/ 406939 h 893465"/>
              <a:gd name="connsiteX0" fmla="*/ 0 w 3470919"/>
              <a:gd name="connsiteY0" fmla="*/ 406939 h 893465"/>
              <a:gd name="connsiteX1" fmla="*/ 97308 w 3470919"/>
              <a:gd name="connsiteY1" fmla="*/ 309631 h 893465"/>
              <a:gd name="connsiteX2" fmla="*/ 578487 w 3470919"/>
              <a:gd name="connsiteY2" fmla="*/ 309631 h 893465"/>
              <a:gd name="connsiteX3" fmla="*/ 897464 w 3470919"/>
              <a:gd name="connsiteY3" fmla="*/ 320263 h 893465"/>
              <a:gd name="connsiteX4" fmla="*/ 1022880 w 3470919"/>
              <a:gd name="connsiteY4" fmla="*/ 0 h 893465"/>
              <a:gd name="connsiteX5" fmla="*/ 1148504 w 3470919"/>
              <a:gd name="connsiteY5" fmla="*/ 320263 h 893465"/>
              <a:gd name="connsiteX6" fmla="*/ 3373611 w 3470919"/>
              <a:gd name="connsiteY6" fmla="*/ 309631 h 893465"/>
              <a:gd name="connsiteX7" fmla="*/ 3470919 w 3470919"/>
              <a:gd name="connsiteY7" fmla="*/ 406939 h 893465"/>
              <a:gd name="connsiteX8" fmla="*/ 3470919 w 3470919"/>
              <a:gd name="connsiteY8" fmla="*/ 650201 h 893465"/>
              <a:gd name="connsiteX9" fmla="*/ 3470919 w 3470919"/>
              <a:gd name="connsiteY9" fmla="*/ 650201 h 893465"/>
              <a:gd name="connsiteX10" fmla="*/ 3470919 w 3470919"/>
              <a:gd name="connsiteY10" fmla="*/ 796159 h 893465"/>
              <a:gd name="connsiteX11" fmla="*/ 3470919 w 3470919"/>
              <a:gd name="connsiteY11" fmla="*/ 796157 h 893465"/>
              <a:gd name="connsiteX12" fmla="*/ 3373611 w 3470919"/>
              <a:gd name="connsiteY12" fmla="*/ 893465 h 893465"/>
              <a:gd name="connsiteX13" fmla="*/ 1446216 w 3470919"/>
              <a:gd name="connsiteY13" fmla="*/ 893465 h 893465"/>
              <a:gd name="connsiteX14" fmla="*/ 578487 w 3470919"/>
              <a:gd name="connsiteY14" fmla="*/ 893465 h 893465"/>
              <a:gd name="connsiteX15" fmla="*/ 97308 w 3470919"/>
              <a:gd name="connsiteY15" fmla="*/ 893465 h 893465"/>
              <a:gd name="connsiteX16" fmla="*/ 0 w 3470919"/>
              <a:gd name="connsiteY16" fmla="*/ 796157 h 893465"/>
              <a:gd name="connsiteX17" fmla="*/ 0 w 3470919"/>
              <a:gd name="connsiteY17" fmla="*/ 796159 h 893465"/>
              <a:gd name="connsiteX18" fmla="*/ 0 w 3470919"/>
              <a:gd name="connsiteY18" fmla="*/ 650201 h 893465"/>
              <a:gd name="connsiteX19" fmla="*/ 0 w 3470919"/>
              <a:gd name="connsiteY19" fmla="*/ 650201 h 893465"/>
              <a:gd name="connsiteX20" fmla="*/ 0 w 3470919"/>
              <a:gd name="connsiteY20" fmla="*/ 406939 h 893465"/>
              <a:gd name="connsiteX0" fmla="*/ 0 w 3470919"/>
              <a:gd name="connsiteY0" fmla="*/ 406939 h 893465"/>
              <a:gd name="connsiteX1" fmla="*/ 97308 w 3470919"/>
              <a:gd name="connsiteY1" fmla="*/ 309631 h 893465"/>
              <a:gd name="connsiteX2" fmla="*/ 578487 w 3470919"/>
              <a:gd name="connsiteY2" fmla="*/ 309631 h 893465"/>
              <a:gd name="connsiteX3" fmla="*/ 903421 w 3470919"/>
              <a:gd name="connsiteY3" fmla="*/ 308349 h 893465"/>
              <a:gd name="connsiteX4" fmla="*/ 1022880 w 3470919"/>
              <a:gd name="connsiteY4" fmla="*/ 0 h 893465"/>
              <a:gd name="connsiteX5" fmla="*/ 1148504 w 3470919"/>
              <a:gd name="connsiteY5" fmla="*/ 320263 h 893465"/>
              <a:gd name="connsiteX6" fmla="*/ 3373611 w 3470919"/>
              <a:gd name="connsiteY6" fmla="*/ 309631 h 893465"/>
              <a:gd name="connsiteX7" fmla="*/ 3470919 w 3470919"/>
              <a:gd name="connsiteY7" fmla="*/ 406939 h 893465"/>
              <a:gd name="connsiteX8" fmla="*/ 3470919 w 3470919"/>
              <a:gd name="connsiteY8" fmla="*/ 650201 h 893465"/>
              <a:gd name="connsiteX9" fmla="*/ 3470919 w 3470919"/>
              <a:gd name="connsiteY9" fmla="*/ 650201 h 893465"/>
              <a:gd name="connsiteX10" fmla="*/ 3470919 w 3470919"/>
              <a:gd name="connsiteY10" fmla="*/ 796159 h 893465"/>
              <a:gd name="connsiteX11" fmla="*/ 3470919 w 3470919"/>
              <a:gd name="connsiteY11" fmla="*/ 796157 h 893465"/>
              <a:gd name="connsiteX12" fmla="*/ 3373611 w 3470919"/>
              <a:gd name="connsiteY12" fmla="*/ 893465 h 893465"/>
              <a:gd name="connsiteX13" fmla="*/ 1446216 w 3470919"/>
              <a:gd name="connsiteY13" fmla="*/ 893465 h 893465"/>
              <a:gd name="connsiteX14" fmla="*/ 578487 w 3470919"/>
              <a:gd name="connsiteY14" fmla="*/ 893465 h 893465"/>
              <a:gd name="connsiteX15" fmla="*/ 97308 w 3470919"/>
              <a:gd name="connsiteY15" fmla="*/ 893465 h 893465"/>
              <a:gd name="connsiteX16" fmla="*/ 0 w 3470919"/>
              <a:gd name="connsiteY16" fmla="*/ 796157 h 893465"/>
              <a:gd name="connsiteX17" fmla="*/ 0 w 3470919"/>
              <a:gd name="connsiteY17" fmla="*/ 796159 h 893465"/>
              <a:gd name="connsiteX18" fmla="*/ 0 w 3470919"/>
              <a:gd name="connsiteY18" fmla="*/ 650201 h 893465"/>
              <a:gd name="connsiteX19" fmla="*/ 0 w 3470919"/>
              <a:gd name="connsiteY19" fmla="*/ 650201 h 893465"/>
              <a:gd name="connsiteX20" fmla="*/ 0 w 3470919"/>
              <a:gd name="connsiteY20" fmla="*/ 406939 h 893465"/>
              <a:gd name="connsiteX0" fmla="*/ 0 w 3470919"/>
              <a:gd name="connsiteY0" fmla="*/ 406939 h 893465"/>
              <a:gd name="connsiteX1" fmla="*/ 97308 w 3470919"/>
              <a:gd name="connsiteY1" fmla="*/ 309631 h 893465"/>
              <a:gd name="connsiteX2" fmla="*/ 578487 w 3470919"/>
              <a:gd name="connsiteY2" fmla="*/ 309631 h 893465"/>
              <a:gd name="connsiteX3" fmla="*/ 903421 w 3470919"/>
              <a:gd name="connsiteY3" fmla="*/ 308349 h 893465"/>
              <a:gd name="connsiteX4" fmla="*/ 1022880 w 3470919"/>
              <a:gd name="connsiteY4" fmla="*/ 0 h 893465"/>
              <a:gd name="connsiteX5" fmla="*/ 1151482 w 3470919"/>
              <a:gd name="connsiteY5" fmla="*/ 308349 h 893465"/>
              <a:gd name="connsiteX6" fmla="*/ 3373611 w 3470919"/>
              <a:gd name="connsiteY6" fmla="*/ 309631 h 893465"/>
              <a:gd name="connsiteX7" fmla="*/ 3470919 w 3470919"/>
              <a:gd name="connsiteY7" fmla="*/ 406939 h 893465"/>
              <a:gd name="connsiteX8" fmla="*/ 3470919 w 3470919"/>
              <a:gd name="connsiteY8" fmla="*/ 650201 h 893465"/>
              <a:gd name="connsiteX9" fmla="*/ 3470919 w 3470919"/>
              <a:gd name="connsiteY9" fmla="*/ 650201 h 893465"/>
              <a:gd name="connsiteX10" fmla="*/ 3470919 w 3470919"/>
              <a:gd name="connsiteY10" fmla="*/ 796159 h 893465"/>
              <a:gd name="connsiteX11" fmla="*/ 3470919 w 3470919"/>
              <a:gd name="connsiteY11" fmla="*/ 796157 h 893465"/>
              <a:gd name="connsiteX12" fmla="*/ 3373611 w 3470919"/>
              <a:gd name="connsiteY12" fmla="*/ 893465 h 893465"/>
              <a:gd name="connsiteX13" fmla="*/ 1446216 w 3470919"/>
              <a:gd name="connsiteY13" fmla="*/ 893465 h 893465"/>
              <a:gd name="connsiteX14" fmla="*/ 578487 w 3470919"/>
              <a:gd name="connsiteY14" fmla="*/ 893465 h 893465"/>
              <a:gd name="connsiteX15" fmla="*/ 97308 w 3470919"/>
              <a:gd name="connsiteY15" fmla="*/ 893465 h 893465"/>
              <a:gd name="connsiteX16" fmla="*/ 0 w 3470919"/>
              <a:gd name="connsiteY16" fmla="*/ 796157 h 893465"/>
              <a:gd name="connsiteX17" fmla="*/ 0 w 3470919"/>
              <a:gd name="connsiteY17" fmla="*/ 796159 h 893465"/>
              <a:gd name="connsiteX18" fmla="*/ 0 w 3470919"/>
              <a:gd name="connsiteY18" fmla="*/ 650201 h 893465"/>
              <a:gd name="connsiteX19" fmla="*/ 0 w 3470919"/>
              <a:gd name="connsiteY19" fmla="*/ 650201 h 893465"/>
              <a:gd name="connsiteX20" fmla="*/ 0 w 3470919"/>
              <a:gd name="connsiteY20" fmla="*/ 406939 h 893465"/>
              <a:gd name="connsiteX0" fmla="*/ 0 w 3470919"/>
              <a:gd name="connsiteY0" fmla="*/ 919239 h 1405765"/>
              <a:gd name="connsiteX1" fmla="*/ 97308 w 3470919"/>
              <a:gd name="connsiteY1" fmla="*/ 821931 h 1405765"/>
              <a:gd name="connsiteX2" fmla="*/ 578487 w 3470919"/>
              <a:gd name="connsiteY2" fmla="*/ 821931 h 1405765"/>
              <a:gd name="connsiteX3" fmla="*/ 903421 w 3470919"/>
              <a:gd name="connsiteY3" fmla="*/ 820649 h 1405765"/>
              <a:gd name="connsiteX4" fmla="*/ 805590 w 3470919"/>
              <a:gd name="connsiteY4" fmla="*/ 0 h 1405765"/>
              <a:gd name="connsiteX5" fmla="*/ 1151482 w 3470919"/>
              <a:gd name="connsiteY5" fmla="*/ 820649 h 1405765"/>
              <a:gd name="connsiteX6" fmla="*/ 3373611 w 3470919"/>
              <a:gd name="connsiteY6" fmla="*/ 821931 h 1405765"/>
              <a:gd name="connsiteX7" fmla="*/ 3470919 w 3470919"/>
              <a:gd name="connsiteY7" fmla="*/ 919239 h 1405765"/>
              <a:gd name="connsiteX8" fmla="*/ 3470919 w 3470919"/>
              <a:gd name="connsiteY8" fmla="*/ 1162501 h 1405765"/>
              <a:gd name="connsiteX9" fmla="*/ 3470919 w 3470919"/>
              <a:gd name="connsiteY9" fmla="*/ 1162501 h 1405765"/>
              <a:gd name="connsiteX10" fmla="*/ 3470919 w 3470919"/>
              <a:gd name="connsiteY10" fmla="*/ 1308459 h 1405765"/>
              <a:gd name="connsiteX11" fmla="*/ 3470919 w 3470919"/>
              <a:gd name="connsiteY11" fmla="*/ 1308457 h 1405765"/>
              <a:gd name="connsiteX12" fmla="*/ 3373611 w 3470919"/>
              <a:gd name="connsiteY12" fmla="*/ 1405765 h 1405765"/>
              <a:gd name="connsiteX13" fmla="*/ 1446216 w 3470919"/>
              <a:gd name="connsiteY13" fmla="*/ 1405765 h 1405765"/>
              <a:gd name="connsiteX14" fmla="*/ 578487 w 3470919"/>
              <a:gd name="connsiteY14" fmla="*/ 1405765 h 1405765"/>
              <a:gd name="connsiteX15" fmla="*/ 97308 w 3470919"/>
              <a:gd name="connsiteY15" fmla="*/ 1405765 h 1405765"/>
              <a:gd name="connsiteX16" fmla="*/ 0 w 3470919"/>
              <a:gd name="connsiteY16" fmla="*/ 1308457 h 1405765"/>
              <a:gd name="connsiteX17" fmla="*/ 0 w 3470919"/>
              <a:gd name="connsiteY17" fmla="*/ 1308459 h 1405765"/>
              <a:gd name="connsiteX18" fmla="*/ 0 w 3470919"/>
              <a:gd name="connsiteY18" fmla="*/ 1162501 h 1405765"/>
              <a:gd name="connsiteX19" fmla="*/ 0 w 3470919"/>
              <a:gd name="connsiteY19" fmla="*/ 1162501 h 1405765"/>
              <a:gd name="connsiteX20" fmla="*/ 0 w 3470919"/>
              <a:gd name="connsiteY20" fmla="*/ 919239 h 140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70919" h="1405765">
                <a:moveTo>
                  <a:pt x="0" y="919239"/>
                </a:moveTo>
                <a:cubicBezTo>
                  <a:pt x="0" y="865497"/>
                  <a:pt x="43566" y="821931"/>
                  <a:pt x="97308" y="821931"/>
                </a:cubicBezTo>
                <a:lnTo>
                  <a:pt x="578487" y="821931"/>
                </a:lnTo>
                <a:lnTo>
                  <a:pt x="903421" y="820649"/>
                </a:lnTo>
                <a:lnTo>
                  <a:pt x="805590" y="0"/>
                </a:lnTo>
                <a:lnTo>
                  <a:pt x="1151482" y="820649"/>
                </a:lnTo>
                <a:lnTo>
                  <a:pt x="3373611" y="821931"/>
                </a:lnTo>
                <a:cubicBezTo>
                  <a:pt x="3427353" y="821931"/>
                  <a:pt x="3470919" y="865497"/>
                  <a:pt x="3470919" y="919239"/>
                </a:cubicBezTo>
                <a:lnTo>
                  <a:pt x="3470919" y="1162501"/>
                </a:lnTo>
                <a:lnTo>
                  <a:pt x="3470919" y="1162501"/>
                </a:lnTo>
                <a:lnTo>
                  <a:pt x="3470919" y="1308459"/>
                </a:lnTo>
                <a:lnTo>
                  <a:pt x="3470919" y="1308457"/>
                </a:lnTo>
                <a:cubicBezTo>
                  <a:pt x="3470919" y="1362199"/>
                  <a:pt x="3427353" y="1405765"/>
                  <a:pt x="3373611" y="1405765"/>
                </a:cubicBezTo>
                <a:lnTo>
                  <a:pt x="1446216" y="1405765"/>
                </a:lnTo>
                <a:lnTo>
                  <a:pt x="578487" y="1405765"/>
                </a:lnTo>
                <a:lnTo>
                  <a:pt x="97308" y="1405765"/>
                </a:lnTo>
                <a:cubicBezTo>
                  <a:pt x="43566" y="1405765"/>
                  <a:pt x="0" y="1362199"/>
                  <a:pt x="0" y="1308457"/>
                </a:cubicBezTo>
                <a:lnTo>
                  <a:pt x="0" y="1308459"/>
                </a:lnTo>
                <a:lnTo>
                  <a:pt x="0" y="1162501"/>
                </a:lnTo>
                <a:lnTo>
                  <a:pt x="0" y="1162501"/>
                </a:lnTo>
                <a:lnTo>
                  <a:pt x="0" y="919239"/>
                </a:lnTo>
                <a:close/>
              </a:path>
            </a:pathLst>
          </a:cu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Calibri"/>
                <a:ea typeface="+mn-ea"/>
                <a:cs typeface="+mn-cs"/>
              </a:rPr>
              <a:t>Spelytan ökas i slutet av perioden </a:t>
            </a:r>
            <a:r>
              <a:rPr kumimoji="0" lang="sv-SE" sz="1200" b="0" i="0" u="none" strike="noStrike" kern="1200" cap="none" spc="0" normalizeH="0" baseline="0" noProof="0" dirty="0" err="1">
                <a:ln>
                  <a:noFill/>
                </a:ln>
                <a:solidFill>
                  <a:prstClr val="white"/>
                </a:solidFill>
                <a:effectLst/>
                <a:uLnTx/>
                <a:uFillTx/>
                <a:latin typeface="Calibri"/>
                <a:ea typeface="+mn-ea"/>
                <a:cs typeface="+mn-cs"/>
              </a:rPr>
              <a:t>bl</a:t>
            </a:r>
            <a:r>
              <a:rPr kumimoji="0" lang="sv-SE" sz="1200" b="0" i="0" u="none" strike="noStrike" kern="1200" cap="none" spc="0" normalizeH="0" baseline="0" noProof="0" dirty="0">
                <a:ln>
                  <a:noFill/>
                </a:ln>
                <a:solidFill>
                  <a:prstClr val="white"/>
                </a:solidFill>
                <a:effectLst/>
                <a:uLnTx/>
                <a:uFillTx/>
                <a:latin typeface="Calibri"/>
                <a:ea typeface="+mn-ea"/>
                <a:cs typeface="+mn-cs"/>
              </a:rPr>
              <a:t> a för att harmonisera med tillväxtspurten.</a:t>
            </a:r>
          </a:p>
        </p:txBody>
      </p:sp>
      <p:sp>
        <p:nvSpPr>
          <p:cNvPr id="120" name="Pratbubbla: rektangel 119">
            <a:extLst>
              <a:ext uri="{FF2B5EF4-FFF2-40B4-BE49-F238E27FC236}">
                <a16:creationId xmlns:a16="http://schemas.microsoft.com/office/drawing/2014/main" id="{EAB0D72F-A1A9-4895-97AC-7F0EAB3E2EE4}"/>
              </a:ext>
            </a:extLst>
          </p:cNvPr>
          <p:cNvSpPr/>
          <p:nvPr/>
        </p:nvSpPr>
        <p:spPr>
          <a:xfrm flipH="1">
            <a:off x="7144186" y="4051312"/>
            <a:ext cx="3252165" cy="908434"/>
          </a:xfrm>
          <a:custGeom>
            <a:avLst/>
            <a:gdLst>
              <a:gd name="connsiteX0" fmla="*/ 0 w 3252165"/>
              <a:gd name="connsiteY0" fmla="*/ 0 h 595830"/>
              <a:gd name="connsiteX1" fmla="*/ 542028 w 3252165"/>
              <a:gd name="connsiteY1" fmla="*/ 0 h 595830"/>
              <a:gd name="connsiteX2" fmla="*/ 542028 w 3252165"/>
              <a:gd name="connsiteY2" fmla="*/ 0 h 595830"/>
              <a:gd name="connsiteX3" fmla="*/ 1355069 w 3252165"/>
              <a:gd name="connsiteY3" fmla="*/ 0 h 595830"/>
              <a:gd name="connsiteX4" fmla="*/ 3252165 w 3252165"/>
              <a:gd name="connsiteY4" fmla="*/ 0 h 595830"/>
              <a:gd name="connsiteX5" fmla="*/ 3252165 w 3252165"/>
              <a:gd name="connsiteY5" fmla="*/ 347568 h 595830"/>
              <a:gd name="connsiteX6" fmla="*/ 3252165 w 3252165"/>
              <a:gd name="connsiteY6" fmla="*/ 347568 h 595830"/>
              <a:gd name="connsiteX7" fmla="*/ 3252165 w 3252165"/>
              <a:gd name="connsiteY7" fmla="*/ 496525 h 595830"/>
              <a:gd name="connsiteX8" fmla="*/ 3252165 w 3252165"/>
              <a:gd name="connsiteY8" fmla="*/ 595830 h 595830"/>
              <a:gd name="connsiteX9" fmla="*/ 1355069 w 3252165"/>
              <a:gd name="connsiteY9" fmla="*/ 595830 h 595830"/>
              <a:gd name="connsiteX10" fmla="*/ 948559 w 3252165"/>
              <a:gd name="connsiteY10" fmla="*/ 670309 h 595830"/>
              <a:gd name="connsiteX11" fmla="*/ 542028 w 3252165"/>
              <a:gd name="connsiteY11" fmla="*/ 595830 h 595830"/>
              <a:gd name="connsiteX12" fmla="*/ 0 w 3252165"/>
              <a:gd name="connsiteY12" fmla="*/ 595830 h 595830"/>
              <a:gd name="connsiteX13" fmla="*/ 0 w 3252165"/>
              <a:gd name="connsiteY13" fmla="*/ 496525 h 595830"/>
              <a:gd name="connsiteX14" fmla="*/ 0 w 3252165"/>
              <a:gd name="connsiteY14" fmla="*/ 347568 h 595830"/>
              <a:gd name="connsiteX15" fmla="*/ 0 w 3252165"/>
              <a:gd name="connsiteY15" fmla="*/ 347568 h 595830"/>
              <a:gd name="connsiteX16" fmla="*/ 0 w 3252165"/>
              <a:gd name="connsiteY16" fmla="*/ 0 h 595830"/>
              <a:gd name="connsiteX0" fmla="*/ 0 w 3252165"/>
              <a:gd name="connsiteY0" fmla="*/ 0 h 670309"/>
              <a:gd name="connsiteX1" fmla="*/ 542028 w 3252165"/>
              <a:gd name="connsiteY1" fmla="*/ 0 h 670309"/>
              <a:gd name="connsiteX2" fmla="*/ 542028 w 3252165"/>
              <a:gd name="connsiteY2" fmla="*/ 0 h 670309"/>
              <a:gd name="connsiteX3" fmla="*/ 1355069 w 3252165"/>
              <a:gd name="connsiteY3" fmla="*/ 0 h 670309"/>
              <a:gd name="connsiteX4" fmla="*/ 3252165 w 3252165"/>
              <a:gd name="connsiteY4" fmla="*/ 0 h 670309"/>
              <a:gd name="connsiteX5" fmla="*/ 3252165 w 3252165"/>
              <a:gd name="connsiteY5" fmla="*/ 347568 h 670309"/>
              <a:gd name="connsiteX6" fmla="*/ 3252165 w 3252165"/>
              <a:gd name="connsiteY6" fmla="*/ 347568 h 670309"/>
              <a:gd name="connsiteX7" fmla="*/ 3252165 w 3252165"/>
              <a:gd name="connsiteY7" fmla="*/ 496525 h 670309"/>
              <a:gd name="connsiteX8" fmla="*/ 3252165 w 3252165"/>
              <a:gd name="connsiteY8" fmla="*/ 595830 h 670309"/>
              <a:gd name="connsiteX9" fmla="*/ 1088369 w 3252165"/>
              <a:gd name="connsiteY9" fmla="*/ 595830 h 670309"/>
              <a:gd name="connsiteX10" fmla="*/ 948559 w 3252165"/>
              <a:gd name="connsiteY10" fmla="*/ 670309 h 670309"/>
              <a:gd name="connsiteX11" fmla="*/ 542028 w 3252165"/>
              <a:gd name="connsiteY11" fmla="*/ 595830 h 670309"/>
              <a:gd name="connsiteX12" fmla="*/ 0 w 3252165"/>
              <a:gd name="connsiteY12" fmla="*/ 595830 h 670309"/>
              <a:gd name="connsiteX13" fmla="*/ 0 w 3252165"/>
              <a:gd name="connsiteY13" fmla="*/ 496525 h 670309"/>
              <a:gd name="connsiteX14" fmla="*/ 0 w 3252165"/>
              <a:gd name="connsiteY14" fmla="*/ 347568 h 670309"/>
              <a:gd name="connsiteX15" fmla="*/ 0 w 3252165"/>
              <a:gd name="connsiteY15" fmla="*/ 347568 h 670309"/>
              <a:gd name="connsiteX16" fmla="*/ 0 w 3252165"/>
              <a:gd name="connsiteY16" fmla="*/ 0 h 670309"/>
              <a:gd name="connsiteX0" fmla="*/ 0 w 3252165"/>
              <a:gd name="connsiteY0" fmla="*/ 0 h 670309"/>
              <a:gd name="connsiteX1" fmla="*/ 542028 w 3252165"/>
              <a:gd name="connsiteY1" fmla="*/ 0 h 670309"/>
              <a:gd name="connsiteX2" fmla="*/ 542028 w 3252165"/>
              <a:gd name="connsiteY2" fmla="*/ 0 h 670309"/>
              <a:gd name="connsiteX3" fmla="*/ 1355069 w 3252165"/>
              <a:gd name="connsiteY3" fmla="*/ 0 h 670309"/>
              <a:gd name="connsiteX4" fmla="*/ 3252165 w 3252165"/>
              <a:gd name="connsiteY4" fmla="*/ 0 h 670309"/>
              <a:gd name="connsiteX5" fmla="*/ 3252165 w 3252165"/>
              <a:gd name="connsiteY5" fmla="*/ 347568 h 670309"/>
              <a:gd name="connsiteX6" fmla="*/ 3252165 w 3252165"/>
              <a:gd name="connsiteY6" fmla="*/ 347568 h 670309"/>
              <a:gd name="connsiteX7" fmla="*/ 3252165 w 3252165"/>
              <a:gd name="connsiteY7" fmla="*/ 496525 h 670309"/>
              <a:gd name="connsiteX8" fmla="*/ 3252165 w 3252165"/>
              <a:gd name="connsiteY8" fmla="*/ 595830 h 670309"/>
              <a:gd name="connsiteX9" fmla="*/ 1088369 w 3252165"/>
              <a:gd name="connsiteY9" fmla="*/ 595830 h 670309"/>
              <a:gd name="connsiteX10" fmla="*/ 948559 w 3252165"/>
              <a:gd name="connsiteY10" fmla="*/ 670309 h 670309"/>
              <a:gd name="connsiteX11" fmla="*/ 865878 w 3252165"/>
              <a:gd name="connsiteY11" fmla="*/ 605355 h 670309"/>
              <a:gd name="connsiteX12" fmla="*/ 0 w 3252165"/>
              <a:gd name="connsiteY12" fmla="*/ 595830 h 670309"/>
              <a:gd name="connsiteX13" fmla="*/ 0 w 3252165"/>
              <a:gd name="connsiteY13" fmla="*/ 496525 h 670309"/>
              <a:gd name="connsiteX14" fmla="*/ 0 w 3252165"/>
              <a:gd name="connsiteY14" fmla="*/ 347568 h 670309"/>
              <a:gd name="connsiteX15" fmla="*/ 0 w 3252165"/>
              <a:gd name="connsiteY15" fmla="*/ 347568 h 670309"/>
              <a:gd name="connsiteX16" fmla="*/ 0 w 3252165"/>
              <a:gd name="connsiteY16" fmla="*/ 0 h 670309"/>
              <a:gd name="connsiteX0" fmla="*/ 0 w 3252165"/>
              <a:gd name="connsiteY0" fmla="*/ 0 h 908434"/>
              <a:gd name="connsiteX1" fmla="*/ 542028 w 3252165"/>
              <a:gd name="connsiteY1" fmla="*/ 0 h 908434"/>
              <a:gd name="connsiteX2" fmla="*/ 542028 w 3252165"/>
              <a:gd name="connsiteY2" fmla="*/ 0 h 908434"/>
              <a:gd name="connsiteX3" fmla="*/ 1355069 w 3252165"/>
              <a:gd name="connsiteY3" fmla="*/ 0 h 908434"/>
              <a:gd name="connsiteX4" fmla="*/ 3252165 w 3252165"/>
              <a:gd name="connsiteY4" fmla="*/ 0 h 908434"/>
              <a:gd name="connsiteX5" fmla="*/ 3252165 w 3252165"/>
              <a:gd name="connsiteY5" fmla="*/ 347568 h 908434"/>
              <a:gd name="connsiteX6" fmla="*/ 3252165 w 3252165"/>
              <a:gd name="connsiteY6" fmla="*/ 347568 h 908434"/>
              <a:gd name="connsiteX7" fmla="*/ 3252165 w 3252165"/>
              <a:gd name="connsiteY7" fmla="*/ 496525 h 908434"/>
              <a:gd name="connsiteX8" fmla="*/ 3252165 w 3252165"/>
              <a:gd name="connsiteY8" fmla="*/ 595830 h 908434"/>
              <a:gd name="connsiteX9" fmla="*/ 1088369 w 3252165"/>
              <a:gd name="connsiteY9" fmla="*/ 595830 h 908434"/>
              <a:gd name="connsiteX10" fmla="*/ 691384 w 3252165"/>
              <a:gd name="connsiteY10" fmla="*/ 908434 h 908434"/>
              <a:gd name="connsiteX11" fmla="*/ 865878 w 3252165"/>
              <a:gd name="connsiteY11" fmla="*/ 605355 h 908434"/>
              <a:gd name="connsiteX12" fmla="*/ 0 w 3252165"/>
              <a:gd name="connsiteY12" fmla="*/ 595830 h 908434"/>
              <a:gd name="connsiteX13" fmla="*/ 0 w 3252165"/>
              <a:gd name="connsiteY13" fmla="*/ 496525 h 908434"/>
              <a:gd name="connsiteX14" fmla="*/ 0 w 3252165"/>
              <a:gd name="connsiteY14" fmla="*/ 347568 h 908434"/>
              <a:gd name="connsiteX15" fmla="*/ 0 w 3252165"/>
              <a:gd name="connsiteY15" fmla="*/ 347568 h 908434"/>
              <a:gd name="connsiteX16" fmla="*/ 0 w 3252165"/>
              <a:gd name="connsiteY16" fmla="*/ 0 h 90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52165" h="908434">
                <a:moveTo>
                  <a:pt x="0" y="0"/>
                </a:moveTo>
                <a:lnTo>
                  <a:pt x="542028" y="0"/>
                </a:lnTo>
                <a:lnTo>
                  <a:pt x="542028" y="0"/>
                </a:lnTo>
                <a:lnTo>
                  <a:pt x="1355069" y="0"/>
                </a:lnTo>
                <a:lnTo>
                  <a:pt x="3252165" y="0"/>
                </a:lnTo>
                <a:lnTo>
                  <a:pt x="3252165" y="347568"/>
                </a:lnTo>
                <a:lnTo>
                  <a:pt x="3252165" y="347568"/>
                </a:lnTo>
                <a:lnTo>
                  <a:pt x="3252165" y="496525"/>
                </a:lnTo>
                <a:lnTo>
                  <a:pt x="3252165" y="595830"/>
                </a:lnTo>
                <a:lnTo>
                  <a:pt x="1088369" y="595830"/>
                </a:lnTo>
                <a:lnTo>
                  <a:pt x="691384" y="908434"/>
                </a:lnTo>
                <a:lnTo>
                  <a:pt x="865878" y="605355"/>
                </a:lnTo>
                <a:lnTo>
                  <a:pt x="0" y="595830"/>
                </a:lnTo>
                <a:lnTo>
                  <a:pt x="0" y="496525"/>
                </a:lnTo>
                <a:lnTo>
                  <a:pt x="0" y="347568"/>
                </a:lnTo>
                <a:lnTo>
                  <a:pt x="0" y="347568"/>
                </a:lnTo>
                <a:lnTo>
                  <a:pt x="0" y="0"/>
                </a:lnTo>
                <a:close/>
              </a:path>
            </a:pathLst>
          </a:cu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Calibri"/>
                <a:ea typeface="+mn-ea"/>
                <a:cs typeface="+mn-cs"/>
              </a:rPr>
              <a:t>5-7,32 x 2-2,2 m (13 år) </a:t>
            </a:r>
            <a:r>
              <a:rPr kumimoji="0" lang="sv-SE" sz="1200" b="1" i="0" u="none" strike="noStrike" kern="1200" cap="none" spc="0" normalizeH="0" baseline="0" noProof="0" dirty="0">
                <a:ln>
                  <a:noFill/>
                </a:ln>
                <a:solidFill>
                  <a:prstClr val="white"/>
                </a:solidFill>
                <a:effectLst/>
                <a:uLnTx/>
                <a:uFillTx/>
                <a:latin typeface="Calibri"/>
                <a:ea typeface="+mn-ea"/>
                <a:cs typeface="+mn-cs"/>
              </a:rPr>
              <a:t>Använd 7 mot 7 mål </a:t>
            </a:r>
            <a:endParaRPr kumimoji="0" lang="sv-SE" sz="1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Calibri"/>
                <a:ea typeface="+mn-ea"/>
                <a:cs typeface="+mn-cs"/>
              </a:rPr>
              <a:t>6-7,32 x 2,2-4,44 m (14 år) </a:t>
            </a:r>
            <a:r>
              <a:rPr kumimoji="0" lang="sv-SE" sz="1200" b="1" i="0" u="none" strike="noStrike" kern="1200" cap="none" spc="0" normalizeH="0" baseline="0" noProof="0" dirty="0">
                <a:ln>
                  <a:noFill/>
                </a:ln>
                <a:solidFill>
                  <a:prstClr val="white"/>
                </a:solidFill>
                <a:effectLst/>
                <a:uLnTx/>
                <a:uFillTx/>
                <a:latin typeface="Calibri"/>
                <a:ea typeface="+mn-ea"/>
                <a:cs typeface="+mn-cs"/>
              </a:rPr>
              <a:t>Använd 11 mot 11 mål</a:t>
            </a:r>
            <a:endParaRPr kumimoji="0" lang="sv-SE" sz="1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Calibri"/>
                <a:ea typeface="+mn-ea"/>
                <a:cs typeface="+mn-cs"/>
              </a:rPr>
              <a:t>(Om inte 9 mot 9 mål finns tillgängligt)</a:t>
            </a:r>
          </a:p>
        </p:txBody>
      </p:sp>
    </p:spTree>
    <p:extLst>
      <p:ext uri="{BB962C8B-B14F-4D97-AF65-F5344CB8AC3E}">
        <p14:creationId xmlns:p14="http://schemas.microsoft.com/office/powerpoint/2010/main" val="20375700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500"/>
                                        <p:tgtEl>
                                          <p:spTgt spid="112"/>
                                        </p:tgtEl>
                                      </p:cBhvr>
                                    </p:animEffect>
                                  </p:childTnLst>
                                </p:cTn>
                              </p:par>
                              <p:par>
                                <p:cTn id="14" presetID="10" presetClass="entr" presetSubtype="0"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wipe(left)">
                                      <p:cBhvr>
                                        <p:cTn id="20" dur="500"/>
                                        <p:tgtEl>
                                          <p:spTgt spid="9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par>
                                <p:cTn id="32" presetID="10" presetClass="entr" presetSubtype="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500"/>
                                        <p:tgtEl>
                                          <p:spTgt spid="108"/>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fade">
                                      <p:cBhvr>
                                        <p:cTn id="38" dur="500"/>
                                        <p:tgtEl>
                                          <p:spTgt spid="1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8"/>
                                        </p:tgtEl>
                                        <p:attrNameLst>
                                          <p:attrName>style.visibility</p:attrName>
                                        </p:attrNameLst>
                                      </p:cBhvr>
                                      <p:to>
                                        <p:strVal val="visible"/>
                                      </p:to>
                                    </p:set>
                                    <p:animEffect transition="in" filter="fade">
                                      <p:cBhvr>
                                        <p:cTn id="41" dur="500"/>
                                        <p:tgtEl>
                                          <p:spTgt spid="118"/>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92"/>
                                        </p:tgtEl>
                                        <p:attrNameLst>
                                          <p:attrName>style.visibility</p:attrName>
                                        </p:attrNameLst>
                                      </p:cBhvr>
                                      <p:to>
                                        <p:strVal val="visible"/>
                                      </p:to>
                                    </p:set>
                                    <p:animEffect transition="in" filter="wipe(left)">
                                      <p:cBhvr>
                                        <p:cTn id="45" dur="500"/>
                                        <p:tgtEl>
                                          <p:spTgt spid="92"/>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wipe(left)">
                                      <p:cBhvr>
                                        <p:cTn id="49" dur="500"/>
                                        <p:tgtEl>
                                          <p:spTgt spid="91"/>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500"/>
                                        <p:tgtEl>
                                          <p:spTgt spid="89"/>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86"/>
                                        </p:tgtEl>
                                        <p:attrNameLst>
                                          <p:attrName>style.visibility</p:attrName>
                                        </p:attrNameLst>
                                      </p:cBhvr>
                                      <p:to>
                                        <p:strVal val="visible"/>
                                      </p:to>
                                    </p:set>
                                    <p:anim calcmode="lin" valueType="num">
                                      <p:cBhvr additive="base">
                                        <p:cTn id="58" dur="500" fill="hold"/>
                                        <p:tgtEl>
                                          <p:spTgt spid="86"/>
                                        </p:tgtEl>
                                        <p:attrNameLst>
                                          <p:attrName>ppt_x</p:attrName>
                                        </p:attrNameLst>
                                      </p:cBhvr>
                                      <p:tavLst>
                                        <p:tav tm="0">
                                          <p:val>
                                            <p:strVal val="#ppt_x"/>
                                          </p:val>
                                        </p:tav>
                                        <p:tav tm="100000">
                                          <p:val>
                                            <p:strVal val="#ppt_x"/>
                                          </p:val>
                                        </p:tav>
                                      </p:tavLst>
                                    </p:anim>
                                    <p:anim calcmode="lin" valueType="num">
                                      <p:cBhvr additive="base">
                                        <p:cTn id="59" dur="500" fill="hold"/>
                                        <p:tgtEl>
                                          <p:spTgt spid="86"/>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500"/>
                                        <p:tgtEl>
                                          <p:spTgt spid="8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fade">
                                      <p:cBhvr>
                                        <p:cTn id="66" dur="500"/>
                                        <p:tgtEl>
                                          <p:spTgt spid="88"/>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120"/>
                                        </p:tgtEl>
                                        <p:attrNameLst>
                                          <p:attrName>style.visibility</p:attrName>
                                        </p:attrNameLst>
                                      </p:cBhvr>
                                      <p:to>
                                        <p:strVal val="visible"/>
                                      </p:to>
                                    </p:set>
                                    <p:animEffect transition="in" filter="fade">
                                      <p:cBhvr>
                                        <p:cTn id="70" dur="500"/>
                                        <p:tgtEl>
                                          <p:spTgt spid="120"/>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anim calcmode="lin" valueType="num">
                                      <p:cBhvr>
                                        <p:cTn id="76" dur="500" fill="hold"/>
                                        <p:tgtEl>
                                          <p:spTgt spid="5"/>
                                        </p:tgtEl>
                                        <p:attrNameLst>
                                          <p:attrName>ppt_x</p:attrName>
                                        </p:attrNameLst>
                                      </p:cBhvr>
                                      <p:tavLst>
                                        <p:tav tm="0">
                                          <p:val>
                                            <p:strVal val="#ppt_x"/>
                                          </p:val>
                                        </p:tav>
                                        <p:tav tm="100000">
                                          <p:val>
                                            <p:strVal val="#ppt_x"/>
                                          </p:val>
                                        </p:tav>
                                      </p:tavLst>
                                    </p:anim>
                                    <p:anim calcmode="lin" valueType="num">
                                      <p:cBhvr>
                                        <p:cTn id="77"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left)">
                                      <p:cBhvr>
                                        <p:cTn id="8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P spid="88" grpId="0"/>
      <p:bldP spid="91" grpId="0" animBg="1"/>
      <p:bldP spid="92" grpId="0" animBg="1"/>
      <p:bldP spid="90" grpId="0" animBg="1"/>
      <p:bldP spid="118" grpId="0"/>
      <p:bldP spid="119" grpId="0"/>
      <p:bldP spid="89" grpId="0" animBg="1"/>
      <p:bldP spid="1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B3FAECB5-D890-4B1A-A8F9-803DAB6A9359}"/>
              </a:ext>
            </a:extLst>
          </p:cNvPr>
          <p:cNvSpPr>
            <a:spLocks noGrp="1"/>
          </p:cNvSpPr>
          <p:nvPr>
            <p:ph type="subTitle" idx="1"/>
          </p:nvPr>
        </p:nvSpPr>
        <p:spPr>
          <a:xfrm>
            <a:off x="2675500" y="437876"/>
            <a:ext cx="5092699" cy="597052"/>
          </a:xfrm>
        </p:spPr>
        <p:txBody>
          <a:bodyPr/>
          <a:lstStyle/>
          <a:p>
            <a:r>
              <a:rPr lang="sv-SE" b="1" dirty="0"/>
              <a:t>Spelformen 9 mot 9</a:t>
            </a:r>
          </a:p>
        </p:txBody>
      </p:sp>
      <p:sp>
        <p:nvSpPr>
          <p:cNvPr id="3" name="Rubrik 2">
            <a:extLst>
              <a:ext uri="{FF2B5EF4-FFF2-40B4-BE49-F238E27FC236}">
                <a16:creationId xmlns:a16="http://schemas.microsoft.com/office/drawing/2014/main" id="{AC5BDA50-1055-4500-8920-E39FD75348F5}"/>
              </a:ext>
            </a:extLst>
          </p:cNvPr>
          <p:cNvSpPr>
            <a:spLocks noGrp="1"/>
          </p:cNvSpPr>
          <p:nvPr>
            <p:ph type="ctrTitle"/>
          </p:nvPr>
        </p:nvSpPr>
        <p:spPr>
          <a:xfrm>
            <a:off x="369168" y="1385799"/>
            <a:ext cx="10677466" cy="4599076"/>
          </a:xfrm>
        </p:spPr>
        <p:txBody>
          <a:bodyPr/>
          <a:lstStyle/>
          <a:p>
            <a:r>
              <a:rPr lang="sv-SE" sz="2400" dirty="0"/>
              <a:t>Straffområde 9 x 24m </a:t>
            </a:r>
            <a:r>
              <a:rPr lang="sv-SE" sz="1600" dirty="0"/>
              <a:t>(bredd = 9m från respektive stolpe, 9m + 6m + 9m = 24m)</a:t>
            </a:r>
            <a:br>
              <a:rPr lang="sv-SE" sz="1600" dirty="0"/>
            </a:br>
            <a:r>
              <a:rPr lang="sv-SE" sz="1600" dirty="0"/>
              <a:t/>
            </a:r>
            <a:br>
              <a:rPr lang="sv-SE" sz="1600" dirty="0"/>
            </a:br>
            <a:r>
              <a:rPr lang="sv-SE" sz="1600" dirty="0"/>
              <a:t/>
            </a:r>
            <a:br>
              <a:rPr lang="sv-SE" sz="1600" dirty="0"/>
            </a:br>
            <a:r>
              <a:rPr lang="sv-SE" sz="1600" dirty="0"/>
              <a:t/>
            </a:r>
            <a:br>
              <a:rPr lang="sv-SE" sz="1600" dirty="0"/>
            </a:br>
            <a:r>
              <a:rPr lang="sv-SE" sz="2400" dirty="0"/>
              <a:t>Straffpunkt 9m </a:t>
            </a:r>
            <a:r>
              <a:rPr lang="sv-SE" sz="1600" dirty="0"/>
              <a:t>(7m om man använder 7 mot 7 mål, och 11m om man använder 11 mot 11 mål</a:t>
            </a:r>
            <a:br>
              <a:rPr lang="sv-SE" sz="1600" dirty="0"/>
            </a:br>
            <a:r>
              <a:rPr lang="sv-SE" sz="1600" dirty="0"/>
              <a:t/>
            </a:r>
            <a:br>
              <a:rPr lang="sv-SE" sz="1600" dirty="0"/>
            </a:br>
            <a:r>
              <a:rPr lang="sv-SE" sz="1600" dirty="0"/>
              <a:t/>
            </a:r>
            <a:br>
              <a:rPr lang="sv-SE" sz="1600" dirty="0"/>
            </a:br>
            <a:r>
              <a:rPr lang="sv-SE" sz="2400" dirty="0"/>
              <a:t>Målstorlek 5–7,32 x 2–2,44m</a:t>
            </a:r>
            <a:br>
              <a:rPr lang="sv-SE" sz="2400" dirty="0"/>
            </a:br>
            <a:r>
              <a:rPr lang="sv-SE" sz="1600" dirty="0"/>
              <a:t/>
            </a:r>
            <a:br>
              <a:rPr lang="sv-SE" sz="1600" dirty="0"/>
            </a:br>
            <a:r>
              <a:rPr lang="sv-SE" sz="2000" dirty="0"/>
              <a:t>SvFF rekommenderar målstorleken </a:t>
            </a:r>
            <a:r>
              <a:rPr lang="sv-SE" sz="2400" dirty="0"/>
              <a:t>6 x 2,20m</a:t>
            </a:r>
            <a:r>
              <a:rPr lang="sv-SE" sz="1600" dirty="0"/>
              <a:t/>
            </a:r>
            <a:br>
              <a:rPr lang="sv-SE" sz="1600" dirty="0"/>
            </a:br>
            <a:r>
              <a:rPr lang="sv-SE" sz="1600" dirty="0"/>
              <a:t/>
            </a:r>
            <a:br>
              <a:rPr lang="sv-SE" sz="1600" dirty="0"/>
            </a:br>
            <a:r>
              <a:rPr lang="sv-SE" sz="1600" dirty="0"/>
              <a:t/>
            </a:r>
            <a:br>
              <a:rPr lang="sv-SE" sz="1600" dirty="0"/>
            </a:br>
            <a:r>
              <a:rPr lang="sv-SE" sz="1600" dirty="0"/>
              <a:t/>
            </a:r>
            <a:br>
              <a:rPr lang="sv-SE" sz="1600" dirty="0"/>
            </a:br>
            <a:r>
              <a:rPr lang="sv-SE" sz="1600" dirty="0"/>
              <a:t/>
            </a:r>
            <a:br>
              <a:rPr lang="sv-SE" sz="1600" dirty="0"/>
            </a:br>
            <a:endParaRPr lang="sv-SE" sz="1600" dirty="0"/>
          </a:p>
        </p:txBody>
      </p:sp>
      <p:pic>
        <p:nvPicPr>
          <p:cNvPr id="4" name="Bildobjekt 3">
            <a:extLst>
              <a:ext uri="{FF2B5EF4-FFF2-40B4-BE49-F238E27FC236}">
                <a16:creationId xmlns:a16="http://schemas.microsoft.com/office/drawing/2014/main" id="{ACD79A7D-7A13-4403-9073-9B7221DDC19A}"/>
              </a:ext>
            </a:extLst>
          </p:cNvPr>
          <p:cNvPicPr>
            <a:picLocks noChangeAspect="1"/>
          </p:cNvPicPr>
          <p:nvPr/>
        </p:nvPicPr>
        <p:blipFill>
          <a:blip r:embed="rId2"/>
          <a:stretch>
            <a:fillRect/>
          </a:stretch>
        </p:blipFill>
        <p:spPr>
          <a:xfrm>
            <a:off x="5467216" y="2856789"/>
            <a:ext cx="6554397" cy="2984413"/>
          </a:xfrm>
          <a:prstGeom prst="rect">
            <a:avLst/>
          </a:prstGeom>
        </p:spPr>
      </p:pic>
      <p:pic>
        <p:nvPicPr>
          <p:cNvPr id="5"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6371452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5146DED-07DE-47B5-9EE2-7C22D44DF866}"/>
              </a:ext>
            </a:extLst>
          </p:cNvPr>
          <p:cNvPicPr>
            <a:picLocks noChangeAspect="1"/>
          </p:cNvPicPr>
          <p:nvPr/>
        </p:nvPicPr>
        <p:blipFill>
          <a:blip r:embed="rId2"/>
          <a:stretch>
            <a:fillRect/>
          </a:stretch>
        </p:blipFill>
        <p:spPr>
          <a:xfrm>
            <a:off x="2851111" y="107912"/>
            <a:ext cx="6224735" cy="6750088"/>
          </a:xfrm>
          <a:prstGeom prst="rect">
            <a:avLst/>
          </a:prstGeom>
        </p:spPr>
      </p:pic>
      <p:pic>
        <p:nvPicPr>
          <p:cNvPr id="3"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30441766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6D2C295-94A2-4315-A5E9-BBBFDECA6189}"/>
              </a:ext>
            </a:extLst>
          </p:cNvPr>
          <p:cNvPicPr>
            <a:picLocks noChangeAspect="1"/>
          </p:cNvPicPr>
          <p:nvPr/>
        </p:nvPicPr>
        <p:blipFill>
          <a:blip r:embed="rId2"/>
          <a:stretch>
            <a:fillRect/>
          </a:stretch>
        </p:blipFill>
        <p:spPr>
          <a:xfrm>
            <a:off x="1879916" y="79065"/>
            <a:ext cx="4168700" cy="6699869"/>
          </a:xfrm>
          <a:prstGeom prst="rect">
            <a:avLst/>
          </a:prstGeom>
        </p:spPr>
      </p:pic>
      <p:pic>
        <p:nvPicPr>
          <p:cNvPr id="5" name="Bildobjekt 4">
            <a:extLst>
              <a:ext uri="{FF2B5EF4-FFF2-40B4-BE49-F238E27FC236}">
                <a16:creationId xmlns:a16="http://schemas.microsoft.com/office/drawing/2014/main" id="{3AFA1493-3945-45B0-84EC-94689B4480C8}"/>
              </a:ext>
            </a:extLst>
          </p:cNvPr>
          <p:cNvPicPr>
            <a:picLocks noChangeAspect="1"/>
          </p:cNvPicPr>
          <p:nvPr/>
        </p:nvPicPr>
        <p:blipFill>
          <a:blip r:embed="rId3"/>
          <a:stretch>
            <a:fillRect/>
          </a:stretch>
        </p:blipFill>
        <p:spPr>
          <a:xfrm>
            <a:off x="6716889" y="83525"/>
            <a:ext cx="3642525" cy="6690949"/>
          </a:xfrm>
          <a:prstGeom prst="rect">
            <a:avLst/>
          </a:prstGeom>
        </p:spPr>
      </p:pic>
      <p:pic>
        <p:nvPicPr>
          <p:cNvPr id="6" name="Bild 1" descr="cid:image001.png@01D3B140.7EEB9CF0"/>
          <p:cNvPicPr/>
          <p:nvPr/>
        </p:nvPicPr>
        <p:blipFill>
          <a:blip r:embed="rId4">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358627116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8FFF5754-3EB9-49C7-B023-83FEB5C0BAC5}"/>
              </a:ext>
            </a:extLst>
          </p:cNvPr>
          <p:cNvSpPr>
            <a:spLocks noGrp="1"/>
          </p:cNvSpPr>
          <p:nvPr>
            <p:ph type="subTitle" idx="1"/>
          </p:nvPr>
        </p:nvSpPr>
        <p:spPr>
          <a:xfrm>
            <a:off x="784226" y="471953"/>
            <a:ext cx="10470871" cy="5512922"/>
          </a:xfrm>
        </p:spPr>
        <p:txBody>
          <a:bodyPr/>
          <a:lstStyle/>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p:txBody>
      </p:sp>
      <p:sp>
        <p:nvSpPr>
          <p:cNvPr id="3" name="Rubrik 2">
            <a:extLst>
              <a:ext uri="{FF2B5EF4-FFF2-40B4-BE49-F238E27FC236}">
                <a16:creationId xmlns:a16="http://schemas.microsoft.com/office/drawing/2014/main" id="{1C2EF8D9-3338-48DB-94F7-97C0C3A1A686}"/>
              </a:ext>
            </a:extLst>
          </p:cNvPr>
          <p:cNvSpPr>
            <a:spLocks noGrp="1"/>
          </p:cNvSpPr>
          <p:nvPr>
            <p:ph type="ctrTitle"/>
          </p:nvPr>
        </p:nvSpPr>
        <p:spPr>
          <a:xfrm>
            <a:off x="784226" y="1319436"/>
            <a:ext cx="11125692" cy="1184613"/>
          </a:xfrm>
        </p:spPr>
        <p:txBody>
          <a:bodyPr/>
          <a:lstStyle/>
          <a:p>
            <a:r>
              <a:rPr lang="sv-SE" sz="7200" b="0" dirty="0" smtClean="0"/>
              <a:t>   Summering 9 </a:t>
            </a:r>
            <a:r>
              <a:rPr lang="sv-SE" sz="7200" b="0" dirty="0"/>
              <a:t>mot 9</a:t>
            </a:r>
            <a:endParaRPr lang="sv-SE" sz="7200" dirty="0"/>
          </a:p>
        </p:txBody>
      </p:sp>
      <p:sp>
        <p:nvSpPr>
          <p:cNvPr id="4" name="Rektangel 3">
            <a:extLst>
              <a:ext uri="{FF2B5EF4-FFF2-40B4-BE49-F238E27FC236}">
                <a16:creationId xmlns:a16="http://schemas.microsoft.com/office/drawing/2014/main" id="{8BBEBDB7-53D6-42F5-9D08-0AE06579533C}"/>
              </a:ext>
            </a:extLst>
          </p:cNvPr>
          <p:cNvSpPr/>
          <p:nvPr/>
        </p:nvSpPr>
        <p:spPr>
          <a:xfrm>
            <a:off x="851095" y="1505244"/>
            <a:ext cx="8292905" cy="2831544"/>
          </a:xfrm>
          <a:prstGeom prst="rect">
            <a:avLst/>
          </a:prstGeom>
        </p:spPr>
        <p:txBody>
          <a:bodyPr wrap="square">
            <a:spAutoFit/>
          </a:bodyPr>
          <a:lstStyle/>
          <a:p>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4400" b="1" dirty="0">
                <a:solidFill>
                  <a:prstClr val="white"/>
                </a:solidFill>
                <a:latin typeface="Calibri" panose="020F0502020204030204" pitchFamily="34" charset="0"/>
                <a:ea typeface="Times New Roman" panose="02020603050405020304" pitchFamily="18" charset="0"/>
                <a:cs typeface="+mj-cs"/>
              </a:rPr>
              <a:t/>
            </a:r>
            <a:br>
              <a:rPr lang="sv-SE" sz="4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400" b="1" dirty="0">
                <a:solidFill>
                  <a:prstClr val="white"/>
                </a:solidFill>
                <a:latin typeface="Calibri" panose="020F0502020204030204" pitchFamily="34" charset="0"/>
                <a:ea typeface="Times New Roman" panose="02020603050405020304" pitchFamily="18" charset="0"/>
                <a:cs typeface="+mj-cs"/>
              </a:rPr>
              <a:t/>
            </a:r>
            <a:br>
              <a:rPr lang="sv-SE" sz="2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000" b="1" dirty="0">
                <a:solidFill>
                  <a:prstClr val="white"/>
                </a:solidFill>
                <a:latin typeface="Calibri" panose="020F0502020204030204" pitchFamily="34" charset="0"/>
                <a:ea typeface="Times New Roman" panose="02020603050405020304" pitchFamily="18" charset="0"/>
                <a:cs typeface="+mj-cs"/>
              </a:rPr>
              <a:t/>
            </a:r>
            <a:br>
              <a:rPr lang="sv-SE" sz="2000" b="1" dirty="0">
                <a:solidFill>
                  <a:prstClr val="white"/>
                </a:solidFill>
                <a:latin typeface="Calibri" panose="020F0502020204030204" pitchFamily="34" charset="0"/>
                <a:ea typeface="Times New Roman" panose="02020603050405020304" pitchFamily="18" charset="0"/>
                <a:cs typeface="+mj-cs"/>
              </a:rPr>
            </a:br>
            <a:endParaRPr lang="sv-SE" dirty="0"/>
          </a:p>
        </p:txBody>
      </p:sp>
      <p:sp>
        <p:nvSpPr>
          <p:cNvPr id="5" name="textruta 4"/>
          <p:cNvSpPr txBox="1"/>
          <p:nvPr/>
        </p:nvSpPr>
        <p:spPr>
          <a:xfrm>
            <a:off x="1280160" y="3151163"/>
            <a:ext cx="6297686" cy="3108543"/>
          </a:xfrm>
          <a:prstGeom prst="rect">
            <a:avLst/>
          </a:prstGeom>
          <a:noFill/>
        </p:spPr>
        <p:txBody>
          <a:bodyPr wrap="none" rtlCol="0">
            <a:spAutoFit/>
          </a:bodyPr>
          <a:lstStyle/>
          <a:p>
            <a:r>
              <a:rPr lang="sv-SE" sz="2800" dirty="0" smtClean="0">
                <a:solidFill>
                  <a:schemeClr val="bg1"/>
                </a:solidFill>
              </a:rPr>
              <a:t>Mindre plan 13 år, större plan 14 år</a:t>
            </a:r>
          </a:p>
          <a:p>
            <a:r>
              <a:rPr lang="sv-SE" sz="2800" dirty="0" smtClean="0">
                <a:solidFill>
                  <a:schemeClr val="bg1"/>
                </a:solidFill>
              </a:rPr>
              <a:t>9 mot 9 mål –  </a:t>
            </a:r>
            <a:r>
              <a:rPr lang="sv-SE" sz="2400" dirty="0" smtClean="0">
                <a:solidFill>
                  <a:schemeClr val="bg1"/>
                </a:solidFill>
              </a:rPr>
              <a:t>(7 mot 7 13 år, 11 mot 11 14 år)</a:t>
            </a:r>
          </a:p>
          <a:p>
            <a:r>
              <a:rPr lang="sv-SE" sz="2800" dirty="0" smtClean="0">
                <a:solidFill>
                  <a:schemeClr val="bg1"/>
                </a:solidFill>
              </a:rPr>
              <a:t>OBS! 9 mot 9 i 14 års ålder!</a:t>
            </a:r>
          </a:p>
          <a:p>
            <a:r>
              <a:rPr lang="sv-SE" sz="2800" dirty="0" smtClean="0">
                <a:solidFill>
                  <a:schemeClr val="bg1"/>
                </a:solidFill>
              </a:rPr>
              <a:t>Ingen </a:t>
            </a:r>
            <a:r>
              <a:rPr lang="sv-SE" sz="2800" dirty="0" err="1" smtClean="0">
                <a:solidFill>
                  <a:schemeClr val="bg1"/>
                </a:solidFill>
              </a:rPr>
              <a:t>retreatline</a:t>
            </a:r>
            <a:r>
              <a:rPr lang="sv-SE" sz="2800" dirty="0" smtClean="0">
                <a:solidFill>
                  <a:schemeClr val="bg1"/>
                </a:solidFill>
              </a:rPr>
              <a:t>, ingen extra spelare.</a:t>
            </a:r>
          </a:p>
          <a:p>
            <a:r>
              <a:rPr lang="sv-SE" sz="2800" dirty="0" smtClean="0">
                <a:solidFill>
                  <a:schemeClr val="bg1"/>
                </a:solidFill>
              </a:rPr>
              <a:t>Offside införs - halvplan</a:t>
            </a:r>
          </a:p>
          <a:p>
            <a:r>
              <a:rPr lang="sv-SE" sz="2800" dirty="0" smtClean="0">
                <a:solidFill>
                  <a:schemeClr val="bg1"/>
                </a:solidFill>
              </a:rPr>
              <a:t>3 perioder</a:t>
            </a:r>
          </a:p>
          <a:p>
            <a:r>
              <a:rPr lang="sv-SE" sz="2800" dirty="0" smtClean="0">
                <a:solidFill>
                  <a:schemeClr val="bg1"/>
                </a:solidFill>
              </a:rPr>
              <a:t>Utvisad spelare får ej ersättas</a:t>
            </a:r>
          </a:p>
        </p:txBody>
      </p:sp>
      <p:pic>
        <p:nvPicPr>
          <p:cNvPr id="6" name="Bild 1" descr="cid:image001.png@01D3B140.7EEB9CF0"/>
          <p:cNvPicPr/>
          <p:nvPr/>
        </p:nvPicPr>
        <p:blipFill>
          <a:blip r:embed="rId2">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25650923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8E901A-71B3-4232-8299-4A76D622B873}"/>
              </a:ext>
            </a:extLst>
          </p:cNvPr>
          <p:cNvSpPr>
            <a:spLocks noGrp="1"/>
          </p:cNvSpPr>
          <p:nvPr>
            <p:ph type="title"/>
          </p:nvPr>
        </p:nvSpPr>
        <p:spPr>
          <a:xfrm>
            <a:off x="4656897" y="2616299"/>
            <a:ext cx="7289297" cy="1260376"/>
          </a:xfrm>
        </p:spPr>
        <p:txBody>
          <a:bodyPr/>
          <a:lstStyle/>
          <a:p>
            <a:r>
              <a:rPr lang="sv-SE" dirty="0">
                <a:solidFill>
                  <a:schemeClr val="accent2"/>
                </a:solidFill>
              </a:rPr>
              <a:t/>
            </a:r>
            <a:br>
              <a:rPr lang="sv-SE" dirty="0">
                <a:solidFill>
                  <a:schemeClr val="accent2"/>
                </a:solidFill>
              </a:rPr>
            </a:br>
            <a:r>
              <a:rPr lang="sv-SE" sz="6000" dirty="0">
                <a:solidFill>
                  <a:schemeClr val="accent2"/>
                </a:solidFill>
              </a:rPr>
              <a:t>Spelform 11 mot </a:t>
            </a:r>
            <a:r>
              <a:rPr lang="sv-SE" sz="6000" dirty="0" smtClean="0">
                <a:solidFill>
                  <a:schemeClr val="accent2"/>
                </a:solidFill>
              </a:rPr>
              <a:t>11</a:t>
            </a:r>
            <a:br>
              <a:rPr lang="sv-SE" sz="6000" dirty="0" smtClean="0">
                <a:solidFill>
                  <a:schemeClr val="accent2"/>
                </a:solidFill>
              </a:rPr>
            </a:br>
            <a:r>
              <a:rPr lang="sv-SE" sz="6000" dirty="0" smtClean="0">
                <a:solidFill>
                  <a:schemeClr val="accent2"/>
                </a:solidFill>
              </a:rPr>
              <a:t>15 år och uppåt</a:t>
            </a:r>
            <a:endParaRPr lang="sv-SE" sz="6000" dirty="0">
              <a:solidFill>
                <a:schemeClr val="accent2"/>
              </a:solidFill>
            </a:endParaRPr>
          </a:p>
        </p:txBody>
      </p:sp>
    </p:spTree>
    <p:extLst>
      <p:ext uri="{BB962C8B-B14F-4D97-AF65-F5344CB8AC3E}">
        <p14:creationId xmlns:p14="http://schemas.microsoft.com/office/powerpoint/2010/main" val="2242368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A96EAC-C697-41AD-8CF3-97D33304D271}"/>
              </a:ext>
            </a:extLst>
          </p:cNvPr>
          <p:cNvSpPr>
            <a:spLocks noGrp="1"/>
          </p:cNvSpPr>
          <p:nvPr>
            <p:ph type="title"/>
          </p:nvPr>
        </p:nvSpPr>
        <p:spPr>
          <a:xfrm>
            <a:off x="2293265" y="3080817"/>
            <a:ext cx="7142445" cy="770256"/>
          </a:xfrm>
        </p:spPr>
        <p:txBody>
          <a:bodyPr/>
          <a:lstStyle/>
          <a:p>
            <a:r>
              <a:rPr lang="sv-SE" sz="2400" dirty="0">
                <a:hlinkClick r:id="rId2"/>
              </a:rPr>
              <a:t>https://www.youtube.com/watch?v=X9Pc1vf_tlg</a:t>
            </a:r>
            <a:endParaRPr lang="sv-SE" sz="2400" dirty="0"/>
          </a:p>
        </p:txBody>
      </p:sp>
      <p:sp>
        <p:nvSpPr>
          <p:cNvPr id="3" name="Underrubrik 1">
            <a:extLst>
              <a:ext uri="{FF2B5EF4-FFF2-40B4-BE49-F238E27FC236}">
                <a16:creationId xmlns:a16="http://schemas.microsoft.com/office/drawing/2014/main" id="{070D91F0-8C82-4AFF-964C-B881B4A57963}"/>
              </a:ext>
            </a:extLst>
          </p:cNvPr>
          <p:cNvSpPr txBox="1">
            <a:spLocks/>
          </p:cNvSpPr>
          <p:nvPr/>
        </p:nvSpPr>
        <p:spPr>
          <a:xfrm>
            <a:off x="3633304" y="1631175"/>
            <a:ext cx="5092699" cy="597052"/>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4000" b="1" dirty="0" smtClean="0"/>
              <a:t>Varför?</a:t>
            </a:r>
            <a:endParaRPr lang="sv-SE" sz="4000" b="1" dirty="0"/>
          </a:p>
        </p:txBody>
      </p:sp>
      <p:pic>
        <p:nvPicPr>
          <p:cNvPr id="4"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2310872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A606C077-4EFA-4E7A-9863-1F6397D379C8}"/>
              </a:ext>
            </a:extLst>
          </p:cNvPr>
          <p:cNvSpPr>
            <a:spLocks noGrp="1"/>
          </p:cNvSpPr>
          <p:nvPr>
            <p:ph type="ctrTitle"/>
          </p:nvPr>
        </p:nvSpPr>
        <p:spPr>
          <a:xfrm>
            <a:off x="522000" y="720000"/>
            <a:ext cx="10242000" cy="770256"/>
          </a:xfrm>
        </p:spPr>
        <p:txBody>
          <a:bodyPr/>
          <a:lstStyle/>
          <a:p>
            <a:r>
              <a:rPr lang="sv-SE" sz="4000" dirty="0"/>
              <a:t>Spelarutbildningsplan - Nivå 3 &amp; 4</a:t>
            </a:r>
          </a:p>
        </p:txBody>
      </p:sp>
      <p:sp>
        <p:nvSpPr>
          <p:cNvPr id="6" name="AutoShape 2">
            <a:extLst>
              <a:ext uri="{FF2B5EF4-FFF2-40B4-BE49-F238E27FC236}">
                <a16:creationId xmlns:a16="http://schemas.microsoft.com/office/drawing/2014/main" id="{F63627EB-6E05-4D40-AC13-643AAC8636C8}"/>
              </a:ext>
            </a:extLst>
          </p:cNvPr>
          <p:cNvSpPr>
            <a:spLocks/>
          </p:cNvSpPr>
          <p:nvPr/>
        </p:nvSpPr>
        <p:spPr bwMode="auto">
          <a:xfrm>
            <a:off x="522000" y="1440000"/>
            <a:ext cx="11459724" cy="112262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sym typeface="Gill Sans" charset="0"/>
              </a:rPr>
              <a:t>Med spelet som utgångspunkt utvecklas spelförståelsen. De specifika färdigheterna förädlas och utvecklas med spelets alla delar. Delaktigheten i beslut, både på och utanför planen, blir allt viktigare.</a:t>
            </a:r>
            <a:endParaRPr kumimoji="0" lang="sv-SE" altLang="sv-SE" sz="105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sym typeface="Helvetica Neue" charset="0"/>
            </a:endParaRPr>
          </a:p>
        </p:txBody>
      </p:sp>
      <p:graphicFrame>
        <p:nvGraphicFramePr>
          <p:cNvPr id="10" name="Tabell 9">
            <a:extLst>
              <a:ext uri="{FF2B5EF4-FFF2-40B4-BE49-F238E27FC236}">
                <a16:creationId xmlns:a16="http://schemas.microsoft.com/office/drawing/2014/main" id="{9934DD2C-E2C1-4055-B966-B3C9AA7CDC26}"/>
              </a:ext>
            </a:extLst>
          </p:cNvPr>
          <p:cNvGraphicFramePr>
            <a:graphicFrameLocks noGrp="1"/>
          </p:cNvGraphicFramePr>
          <p:nvPr>
            <p:extLst/>
          </p:nvPr>
        </p:nvGraphicFramePr>
        <p:xfrm>
          <a:off x="522000" y="2520000"/>
          <a:ext cx="11030223" cy="4039205"/>
        </p:xfrm>
        <a:graphic>
          <a:graphicData uri="http://schemas.openxmlformats.org/drawingml/2006/table">
            <a:tbl>
              <a:tblPr firstRow="1" bandRow="1">
                <a:tableStyleId>{8FD4443E-F989-4FC4-A0C8-D5A2AF1F390B}</a:tableStyleId>
              </a:tblPr>
              <a:tblGrid>
                <a:gridCol w="1633973">
                  <a:extLst>
                    <a:ext uri="{9D8B030D-6E8A-4147-A177-3AD203B41FA5}">
                      <a16:colId xmlns:a16="http://schemas.microsoft.com/office/drawing/2014/main" val="20001"/>
                    </a:ext>
                  </a:extLst>
                </a:gridCol>
                <a:gridCol w="1711908">
                  <a:extLst>
                    <a:ext uri="{9D8B030D-6E8A-4147-A177-3AD203B41FA5}">
                      <a16:colId xmlns:a16="http://schemas.microsoft.com/office/drawing/2014/main" val="20002"/>
                    </a:ext>
                  </a:extLst>
                </a:gridCol>
                <a:gridCol w="1843595">
                  <a:extLst>
                    <a:ext uri="{9D8B030D-6E8A-4147-A177-3AD203B41FA5}">
                      <a16:colId xmlns:a16="http://schemas.microsoft.com/office/drawing/2014/main" val="20003"/>
                    </a:ext>
                  </a:extLst>
                </a:gridCol>
                <a:gridCol w="497938">
                  <a:extLst>
                    <a:ext uri="{9D8B030D-6E8A-4147-A177-3AD203B41FA5}">
                      <a16:colId xmlns:a16="http://schemas.microsoft.com/office/drawing/2014/main" val="2205399645"/>
                    </a:ext>
                  </a:extLst>
                </a:gridCol>
                <a:gridCol w="1895495">
                  <a:extLst>
                    <a:ext uri="{9D8B030D-6E8A-4147-A177-3AD203B41FA5}">
                      <a16:colId xmlns:a16="http://schemas.microsoft.com/office/drawing/2014/main" val="20004"/>
                    </a:ext>
                  </a:extLst>
                </a:gridCol>
                <a:gridCol w="1678969">
                  <a:extLst>
                    <a:ext uri="{9D8B030D-6E8A-4147-A177-3AD203B41FA5}">
                      <a16:colId xmlns:a16="http://schemas.microsoft.com/office/drawing/2014/main" val="20005"/>
                    </a:ext>
                  </a:extLst>
                </a:gridCol>
                <a:gridCol w="1768345">
                  <a:extLst>
                    <a:ext uri="{9D8B030D-6E8A-4147-A177-3AD203B41FA5}">
                      <a16:colId xmlns:a16="http://schemas.microsoft.com/office/drawing/2014/main" val="20006"/>
                    </a:ext>
                  </a:extLst>
                </a:gridCol>
              </a:tblGrid>
              <a:tr h="381605">
                <a:tc gridSpan="3">
                  <a:txBody>
                    <a:bodyPr/>
                    <a:lstStyle/>
                    <a:p>
                      <a:pPr algn="ctr"/>
                      <a:r>
                        <a:rPr lang="sv-SE" sz="1800" dirty="0"/>
                        <a:t>Anfallsspel</a:t>
                      </a:r>
                      <a:endParaRPr lang="sv-SE" sz="180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a:txBody>
                    <a:bodyPr/>
                    <a:lstStyle/>
                    <a:p>
                      <a:pPr algn="ctr"/>
                      <a:endParaRPr lang="sv-SE" sz="180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sv-SE" sz="1800" dirty="0"/>
                        <a:t>Försvarsspel</a:t>
                      </a:r>
                      <a:endParaRPr lang="sv-SE" sz="180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345984">
                <a:tc>
                  <a:txBody>
                    <a:bodyPr/>
                    <a:lstStyle/>
                    <a:p>
                      <a:r>
                        <a:rPr lang="sv-SE" sz="1800" b="1" dirty="0"/>
                        <a:t>Lagets metoder</a:t>
                      </a:r>
                      <a:endParaRPr lang="sv-SE" sz="1800" b="1" dirty="0">
                        <a:solidFill>
                          <a:schemeClr val="accent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1" dirty="0"/>
                        <a:t>Individuella färdigheter</a:t>
                      </a:r>
                      <a:endParaRPr lang="sv-SE" sz="1800" b="1"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1" dirty="0"/>
                        <a:t>Målvaktens</a:t>
                      </a:r>
                      <a:r>
                        <a:rPr lang="sv-SE" sz="1800" b="1" baseline="0" dirty="0"/>
                        <a:t> f</a:t>
                      </a:r>
                      <a:r>
                        <a:rPr lang="sv-SE" sz="1800" b="1" dirty="0"/>
                        <a:t>ärdigheter </a:t>
                      </a:r>
                      <a:endParaRPr lang="sv-SE" sz="1800" b="1"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sv-SE" sz="1800" b="1"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sv-SE" sz="1800" b="1" dirty="0"/>
                        <a:t>Lagets </a:t>
                      </a:r>
                      <a:br>
                        <a:rPr lang="sv-SE" sz="1800" b="1" dirty="0"/>
                      </a:br>
                      <a:r>
                        <a:rPr lang="sv-SE" sz="1800" b="1" dirty="0"/>
                        <a:t>metoder</a:t>
                      </a:r>
                      <a:endParaRPr lang="sv-SE" sz="1800" b="1" dirty="0">
                        <a:solidFill>
                          <a:schemeClr val="accent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1" dirty="0"/>
                        <a:t>Individuella färdigheter</a:t>
                      </a:r>
                      <a:endParaRPr lang="sv-SE" sz="1800" b="1"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800" b="1" dirty="0"/>
                        <a:t>Målvaktens färdigheter</a:t>
                      </a:r>
                      <a:endParaRPr lang="sv-SE" sz="1800" b="1"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766804">
                <a:tc>
                  <a:txBody>
                    <a:bodyPr/>
                    <a:lstStyle/>
                    <a:p>
                      <a:r>
                        <a:rPr lang="sv-SE" sz="1600" dirty="0"/>
                        <a:t>Djupledsspel</a:t>
                      </a:r>
                    </a:p>
                    <a:p>
                      <a:r>
                        <a:rPr lang="sv-SE" sz="1600" dirty="0"/>
                        <a:t>Spelbarhet</a:t>
                      </a:r>
                    </a:p>
                    <a:p>
                      <a:r>
                        <a:rPr lang="sv-SE" sz="1600" dirty="0"/>
                        <a:t>Spelavstånd</a:t>
                      </a:r>
                    </a:p>
                    <a:p>
                      <a:r>
                        <a:rPr lang="sv-SE" sz="1600" dirty="0">
                          <a:solidFill>
                            <a:schemeClr val="bg1"/>
                          </a:solidFill>
                        </a:rPr>
                        <a:t>Spelbredd</a:t>
                      </a:r>
                    </a:p>
                    <a:p>
                      <a:r>
                        <a:rPr lang="sv-SE" sz="1600" dirty="0">
                          <a:solidFill>
                            <a:schemeClr val="bg1"/>
                          </a:solidFill>
                        </a:rPr>
                        <a:t>Speldjup</a:t>
                      </a:r>
                      <a:br>
                        <a:rPr lang="sv-SE" sz="1600" dirty="0">
                          <a:solidFill>
                            <a:schemeClr val="bg1"/>
                          </a:solidFill>
                        </a:rPr>
                      </a:br>
                      <a:r>
                        <a:rPr lang="sv-SE" sz="1600" dirty="0">
                          <a:solidFill>
                            <a:schemeClr val="bg1"/>
                          </a:solidFill>
                        </a:rPr>
                        <a:t>Uppflyttning</a:t>
                      </a:r>
                    </a:p>
                    <a:p>
                      <a:r>
                        <a:rPr lang="sv-SE" sz="1600" dirty="0">
                          <a:solidFill>
                            <a:schemeClr val="bg1"/>
                          </a:solidFill>
                        </a:rPr>
                        <a:t>Spelvändning</a:t>
                      </a:r>
                    </a:p>
                    <a:p>
                      <a:r>
                        <a:rPr lang="sv-SE" sz="1600" dirty="0">
                          <a:solidFill>
                            <a:schemeClr val="bg1"/>
                          </a:solidFill>
                        </a:rPr>
                        <a:t>Överlappning</a:t>
                      </a:r>
                    </a:p>
                    <a:p>
                      <a:r>
                        <a:rPr lang="sv-SE" sz="1600" dirty="0">
                          <a:solidFill>
                            <a:schemeClr val="bg1"/>
                          </a:solidFill>
                        </a:rPr>
                        <a:t>Väggspel</a:t>
                      </a:r>
                    </a:p>
                    <a:p>
                      <a:r>
                        <a:rPr lang="sv-SE" sz="1600" dirty="0">
                          <a:solidFill>
                            <a:schemeClr val="bg1"/>
                          </a:solidFill>
                        </a:rPr>
                        <a:t>Korslöpning</a:t>
                      </a:r>
                    </a:p>
                    <a:p>
                      <a:r>
                        <a:rPr lang="sv-SE" sz="1600" dirty="0">
                          <a:solidFill>
                            <a:schemeClr val="bg1"/>
                          </a:solidFill>
                        </a:rPr>
                        <a:t>Motrörelser</a:t>
                      </a:r>
                    </a:p>
                    <a:p>
                      <a:r>
                        <a:rPr lang="sv-SE" sz="1600" dirty="0">
                          <a:solidFill>
                            <a:schemeClr val="bg1"/>
                          </a:solidFill>
                        </a:rPr>
                        <a:t>Fasta situationer</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600" dirty="0"/>
                        <a:t>Driva</a:t>
                      </a:r>
                    </a:p>
                    <a:p>
                      <a:r>
                        <a:rPr lang="sv-SE" sz="1600" dirty="0"/>
                        <a:t>Utmana</a:t>
                      </a:r>
                    </a:p>
                    <a:p>
                      <a:r>
                        <a:rPr lang="sv-SE" sz="1600" dirty="0"/>
                        <a:t>Finta</a:t>
                      </a:r>
                    </a:p>
                    <a:p>
                      <a:r>
                        <a:rPr lang="sv-SE" sz="1600" dirty="0"/>
                        <a:t>Dribbla</a:t>
                      </a:r>
                    </a:p>
                    <a:p>
                      <a:r>
                        <a:rPr lang="sv-SE" sz="1600" dirty="0"/>
                        <a:t>Skjuta</a:t>
                      </a:r>
                    </a:p>
                    <a:p>
                      <a:r>
                        <a:rPr lang="sv-SE" sz="1600" dirty="0"/>
                        <a:t>Nicka</a:t>
                      </a:r>
                    </a:p>
                    <a:p>
                      <a:r>
                        <a:rPr lang="sv-SE" sz="1600" dirty="0"/>
                        <a:t>Vända</a:t>
                      </a:r>
                    </a:p>
                    <a:p>
                      <a:r>
                        <a:rPr lang="sv-SE" sz="1600" dirty="0"/>
                        <a:t>Passa, kort</a:t>
                      </a:r>
                    </a:p>
                    <a:p>
                      <a:r>
                        <a:rPr lang="sv-SE" sz="1600" dirty="0">
                          <a:solidFill>
                            <a:schemeClr val="bg1"/>
                          </a:solidFill>
                        </a:rPr>
                        <a:t>Passa, långt</a:t>
                      </a:r>
                    </a:p>
                    <a:p>
                      <a:r>
                        <a:rPr lang="sv-SE" sz="1600" dirty="0">
                          <a:solidFill>
                            <a:schemeClr val="bg1"/>
                          </a:solidFill>
                        </a:rPr>
                        <a:t>Ta emot bollen</a:t>
                      </a:r>
                    </a:p>
                    <a:p>
                      <a:r>
                        <a:rPr lang="sv-SE" sz="1600" dirty="0">
                          <a:solidFill>
                            <a:schemeClr val="bg1"/>
                          </a:solidFill>
                        </a:rPr>
                        <a:t>Avledande rörelse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600" dirty="0"/>
                        <a:t>Rulla bollen</a:t>
                      </a:r>
                      <a:br>
                        <a:rPr lang="sv-SE" sz="1600" dirty="0"/>
                      </a:br>
                      <a:r>
                        <a:rPr lang="sv-SE" sz="1600" dirty="0"/>
                        <a:t>Kasta ut bollen</a:t>
                      </a:r>
                    </a:p>
                    <a:p>
                      <a:r>
                        <a:rPr lang="sv-SE" sz="1600" dirty="0"/>
                        <a:t>Ta emot bollen</a:t>
                      </a:r>
                    </a:p>
                    <a:p>
                      <a:r>
                        <a:rPr lang="sv-SE" sz="1600" dirty="0"/>
                        <a:t>Passa, kort</a:t>
                      </a:r>
                    </a:p>
                    <a:p>
                      <a:r>
                        <a:rPr lang="sv-SE" sz="1600" dirty="0"/>
                        <a:t>Passa, långt</a:t>
                      </a:r>
                    </a:p>
                    <a:p>
                      <a:r>
                        <a:rPr lang="sv-SE" sz="1600" dirty="0"/>
                        <a:t>Volleypassning</a:t>
                      </a:r>
                      <a:br>
                        <a:rPr lang="sv-SE" sz="1600" dirty="0"/>
                      </a:br>
                      <a:r>
                        <a:rPr lang="sv-SE" sz="1600" dirty="0"/>
                        <a:t>Driva</a:t>
                      </a:r>
                      <a:endParaRPr lang="sv-SE" sz="1600" dirty="0">
                        <a:solidFill>
                          <a:schemeClr val="accent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sv-SE" sz="1800" baseline="0"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sv-SE" sz="1600" baseline="0" dirty="0">
                          <a:solidFill>
                            <a:schemeClr val="bg1"/>
                          </a:solidFill>
                        </a:rPr>
                        <a:t>Täckning</a:t>
                      </a:r>
                    </a:p>
                    <a:p>
                      <a:r>
                        <a:rPr lang="sv-SE" sz="1600" baseline="0" dirty="0">
                          <a:solidFill>
                            <a:schemeClr val="bg1"/>
                          </a:solidFill>
                        </a:rPr>
                        <a:t>Understöd</a:t>
                      </a:r>
                    </a:p>
                    <a:p>
                      <a:r>
                        <a:rPr lang="sv-SE" sz="1600" baseline="0" dirty="0">
                          <a:solidFill>
                            <a:schemeClr val="bg1"/>
                          </a:solidFill>
                        </a:rPr>
                        <a:t>Överflyttning</a:t>
                      </a:r>
                    </a:p>
                    <a:p>
                      <a:r>
                        <a:rPr lang="sv-SE" sz="1600" baseline="0" dirty="0">
                          <a:solidFill>
                            <a:schemeClr val="bg1"/>
                          </a:solidFill>
                        </a:rPr>
                        <a:t>Centrering</a:t>
                      </a:r>
                    </a:p>
                    <a:p>
                      <a:r>
                        <a:rPr lang="sv-SE" sz="1600" baseline="0" dirty="0">
                          <a:solidFill>
                            <a:schemeClr val="bg1"/>
                          </a:solidFill>
                        </a:rPr>
                        <a:t>Uppflyttning</a:t>
                      </a:r>
                    </a:p>
                    <a:p>
                      <a:r>
                        <a:rPr lang="sv-SE" sz="1600" baseline="0" dirty="0">
                          <a:solidFill>
                            <a:schemeClr val="bg1"/>
                          </a:solidFill>
                        </a:rPr>
                        <a:t>Retirering</a:t>
                      </a:r>
                    </a:p>
                    <a:p>
                      <a:r>
                        <a:rPr lang="sv-SE" sz="1600" baseline="0" dirty="0">
                          <a:solidFill>
                            <a:schemeClr val="bg1"/>
                          </a:solidFill>
                        </a:rPr>
                        <a:t>Direkt återerövring</a:t>
                      </a:r>
                    </a:p>
                    <a:p>
                      <a:r>
                        <a:rPr lang="sv-SE" sz="1600" baseline="0" dirty="0">
                          <a:solidFill>
                            <a:schemeClr val="bg1"/>
                          </a:solidFill>
                        </a:rPr>
                        <a:t>Indirekt återerövring</a:t>
                      </a:r>
                    </a:p>
                    <a:p>
                      <a:r>
                        <a:rPr lang="sv-SE" sz="1600" baseline="0" dirty="0">
                          <a:solidFill>
                            <a:schemeClr val="bg1"/>
                          </a:solidFill>
                        </a:rPr>
                        <a:t>Fasta situationer</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600" baseline="0" dirty="0">
                          <a:solidFill>
                            <a:schemeClr val="bg1"/>
                          </a:solidFill>
                        </a:rPr>
                        <a:t>Försvarssida</a:t>
                      </a:r>
                    </a:p>
                    <a:p>
                      <a:r>
                        <a:rPr lang="sv-SE" sz="1600" baseline="0" dirty="0">
                          <a:solidFill>
                            <a:schemeClr val="bg1"/>
                          </a:solidFill>
                        </a:rPr>
                        <a:t>Pressa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a:solidFill>
                            <a:schemeClr val="bg1"/>
                          </a:solidFill>
                        </a:rPr>
                        <a:t>Markera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a:solidFill>
                            <a:schemeClr val="bg1"/>
                          </a:solidFill>
                        </a:rPr>
                        <a:t>Bryta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a:solidFill>
                            <a:schemeClr val="bg1"/>
                          </a:solidFill>
                        </a:rPr>
                        <a:t>Tackla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a:solidFill>
                            <a:schemeClr val="bg1"/>
                          </a:solidFill>
                        </a:rPr>
                        <a:t>Nicka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sv-SE" sz="1600" baseline="0" dirty="0"/>
                        <a:t>Fånga bollen</a:t>
                      </a:r>
                    </a:p>
                    <a:p>
                      <a:r>
                        <a:rPr lang="sv-SE" sz="1600" baseline="0" dirty="0"/>
                        <a:t>Kasta sig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a:t>Förflytta sig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aseline="0" dirty="0"/>
                        <a:t>Upphopp</a:t>
                      </a:r>
                      <a:br>
                        <a:rPr lang="sv-SE" sz="1600" baseline="0" dirty="0"/>
                      </a:br>
                      <a:r>
                        <a:rPr lang="sv-SE" sz="1600" baseline="0" dirty="0"/>
                        <a:t>Boxa bollen</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97160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4" name="Grupp 73">
            <a:extLst>
              <a:ext uri="{FF2B5EF4-FFF2-40B4-BE49-F238E27FC236}">
                <a16:creationId xmlns:a16="http://schemas.microsoft.com/office/drawing/2014/main" id="{AEDB1191-BD46-424A-BA06-DC7ED59116D4}"/>
              </a:ext>
            </a:extLst>
          </p:cNvPr>
          <p:cNvGrpSpPr/>
          <p:nvPr/>
        </p:nvGrpSpPr>
        <p:grpSpPr>
          <a:xfrm>
            <a:off x="1408583" y="2576909"/>
            <a:ext cx="9355417" cy="5791448"/>
            <a:chOff x="2316000" y="1602768"/>
            <a:chExt cx="7560001" cy="4680000"/>
          </a:xfrm>
          <a:scene3d>
            <a:camera prst="perspectiveRelaxedModerately">
              <a:rot lat="17400000" lon="0" rev="0"/>
            </a:camera>
            <a:lightRig rig="threePt" dir="t"/>
          </a:scene3d>
        </p:grpSpPr>
        <p:sp>
          <p:nvSpPr>
            <p:cNvPr id="2" name="Rektangel 1">
              <a:extLst>
                <a:ext uri="{FF2B5EF4-FFF2-40B4-BE49-F238E27FC236}">
                  <a16:creationId xmlns:a16="http://schemas.microsoft.com/office/drawing/2014/main" id="{FDB6E0D2-11EB-4438-BF50-2F5FD053C4ED}"/>
                </a:ext>
              </a:extLst>
            </p:cNvPr>
            <p:cNvSpPr/>
            <p:nvPr/>
          </p:nvSpPr>
          <p:spPr>
            <a:xfrm>
              <a:off x="2316001" y="1602768"/>
              <a:ext cx="7560000" cy="4680000"/>
            </a:xfrm>
            <a:prstGeom prst="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Ellips 2">
              <a:extLst>
                <a:ext uri="{FF2B5EF4-FFF2-40B4-BE49-F238E27FC236}">
                  <a16:creationId xmlns:a16="http://schemas.microsoft.com/office/drawing/2014/main" id="{DA3A718A-2583-4308-BCED-B53E2DA0E726}"/>
                </a:ext>
              </a:extLst>
            </p:cNvPr>
            <p:cNvSpPr/>
            <p:nvPr/>
          </p:nvSpPr>
          <p:spPr>
            <a:xfrm>
              <a:off x="5325439" y="3172206"/>
              <a:ext cx="1541123" cy="154112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 name="Rak koppling 4">
              <a:extLst>
                <a:ext uri="{FF2B5EF4-FFF2-40B4-BE49-F238E27FC236}">
                  <a16:creationId xmlns:a16="http://schemas.microsoft.com/office/drawing/2014/main" id="{6905B7B3-5AEB-4F33-B2A0-28A58F6C023D}"/>
                </a:ext>
              </a:extLst>
            </p:cNvPr>
            <p:cNvCxnSpPr>
              <a:stCxn id="2" idx="0"/>
            </p:cNvCxnSpPr>
            <p:nvPr/>
          </p:nvCxnSpPr>
          <p:spPr>
            <a:xfrm>
              <a:off x="6096001" y="1602768"/>
              <a:ext cx="0" cy="468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upp 6">
              <a:extLst>
                <a:ext uri="{FF2B5EF4-FFF2-40B4-BE49-F238E27FC236}">
                  <a16:creationId xmlns:a16="http://schemas.microsoft.com/office/drawing/2014/main" id="{B92B9712-7B2C-4D07-89E9-8D1FF8557ADD}"/>
                </a:ext>
              </a:extLst>
            </p:cNvPr>
            <p:cNvGrpSpPr/>
            <p:nvPr/>
          </p:nvGrpSpPr>
          <p:grpSpPr>
            <a:xfrm flipH="1">
              <a:off x="8710650" y="2537717"/>
              <a:ext cx="1152001" cy="2880000"/>
              <a:chOff x="7043904" y="2753474"/>
              <a:chExt cx="1152001" cy="2880000"/>
            </a:xfrm>
            <a:noFill/>
          </p:grpSpPr>
          <p:sp>
            <p:nvSpPr>
              <p:cNvPr id="13" name="Rektangel 12">
                <a:extLst>
                  <a:ext uri="{FF2B5EF4-FFF2-40B4-BE49-F238E27FC236}">
                    <a16:creationId xmlns:a16="http://schemas.microsoft.com/office/drawing/2014/main" id="{6AE119A3-6709-4195-8B8C-DDBE69214BA0}"/>
                  </a:ext>
                </a:extLst>
              </p:cNvPr>
              <p:cNvSpPr/>
              <p:nvPr/>
            </p:nvSpPr>
            <p:spPr>
              <a:xfrm flipH="1">
                <a:off x="7043905" y="2753474"/>
                <a:ext cx="1152000" cy="2880000"/>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ktangel 13">
                <a:extLst>
                  <a:ext uri="{FF2B5EF4-FFF2-40B4-BE49-F238E27FC236}">
                    <a16:creationId xmlns:a16="http://schemas.microsoft.com/office/drawing/2014/main" id="{B2D73AEF-6802-450F-BBA3-9EA72FB13EFC}"/>
                  </a:ext>
                </a:extLst>
              </p:cNvPr>
              <p:cNvSpPr/>
              <p:nvPr/>
            </p:nvSpPr>
            <p:spPr>
              <a:xfrm flipH="1">
                <a:off x="7043904" y="3510524"/>
                <a:ext cx="396000" cy="1296000"/>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 name="Grupp 8">
              <a:extLst>
                <a:ext uri="{FF2B5EF4-FFF2-40B4-BE49-F238E27FC236}">
                  <a16:creationId xmlns:a16="http://schemas.microsoft.com/office/drawing/2014/main" id="{8639D05E-49A2-490F-AA5B-88C45DE0F52D}"/>
                </a:ext>
              </a:extLst>
            </p:cNvPr>
            <p:cNvGrpSpPr/>
            <p:nvPr/>
          </p:nvGrpSpPr>
          <p:grpSpPr>
            <a:xfrm>
              <a:off x="2316000" y="2537717"/>
              <a:ext cx="1152001" cy="2880000"/>
              <a:chOff x="616448" y="2753474"/>
              <a:chExt cx="1152001" cy="2880000"/>
            </a:xfrm>
            <a:noFill/>
          </p:grpSpPr>
          <p:sp>
            <p:nvSpPr>
              <p:cNvPr id="6" name="Rektangel 5">
                <a:extLst>
                  <a:ext uri="{FF2B5EF4-FFF2-40B4-BE49-F238E27FC236}">
                    <a16:creationId xmlns:a16="http://schemas.microsoft.com/office/drawing/2014/main" id="{5FB9E792-98A7-4C76-B063-EFCF95BB14CB}"/>
                  </a:ext>
                </a:extLst>
              </p:cNvPr>
              <p:cNvSpPr/>
              <p:nvPr/>
            </p:nvSpPr>
            <p:spPr>
              <a:xfrm>
                <a:off x="616449" y="2753474"/>
                <a:ext cx="1152000" cy="2880000"/>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ktangel 11">
                <a:extLst>
                  <a:ext uri="{FF2B5EF4-FFF2-40B4-BE49-F238E27FC236}">
                    <a16:creationId xmlns:a16="http://schemas.microsoft.com/office/drawing/2014/main" id="{6043FC9E-D216-40F0-A05B-14069D834E89}"/>
                  </a:ext>
                </a:extLst>
              </p:cNvPr>
              <p:cNvSpPr/>
              <p:nvPr/>
            </p:nvSpPr>
            <p:spPr>
              <a:xfrm>
                <a:off x="616448" y="3510524"/>
                <a:ext cx="396000" cy="1296000"/>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0" name="Frihandsfigur: Form 69">
              <a:extLst>
                <a:ext uri="{FF2B5EF4-FFF2-40B4-BE49-F238E27FC236}">
                  <a16:creationId xmlns:a16="http://schemas.microsoft.com/office/drawing/2014/main" id="{E5D69BA2-CFE8-46C3-8EA4-D28B2C1065A9}"/>
                </a:ext>
              </a:extLst>
            </p:cNvPr>
            <p:cNvSpPr/>
            <p:nvPr/>
          </p:nvSpPr>
          <p:spPr>
            <a:xfrm>
              <a:off x="3468001" y="3269844"/>
              <a:ext cx="416743" cy="1354241"/>
            </a:xfrm>
            <a:custGeom>
              <a:avLst/>
              <a:gdLst>
                <a:gd name="connsiteX0" fmla="*/ 0 w 399327"/>
                <a:gd name="connsiteY0" fmla="*/ 0 h 1354238"/>
                <a:gd name="connsiteX1" fmla="*/ 0 w 399327"/>
                <a:gd name="connsiteY1" fmla="*/ 1354238 h 1354238"/>
                <a:gd name="connsiteX2" fmla="*/ 399327 w 399327"/>
                <a:gd name="connsiteY2" fmla="*/ 593203 h 1354238"/>
                <a:gd name="connsiteX3" fmla="*/ 0 w 399327"/>
                <a:gd name="connsiteY3" fmla="*/ 0 h 1354238"/>
                <a:gd name="connsiteX0" fmla="*/ 0 w 399327"/>
                <a:gd name="connsiteY0" fmla="*/ 20493 h 1385112"/>
                <a:gd name="connsiteX1" fmla="*/ 0 w 399327"/>
                <a:gd name="connsiteY1" fmla="*/ 1374731 h 1385112"/>
                <a:gd name="connsiteX2" fmla="*/ 399327 w 399327"/>
                <a:gd name="connsiteY2" fmla="*/ 613696 h 1385112"/>
                <a:gd name="connsiteX3" fmla="*/ 0 w 399327"/>
                <a:gd name="connsiteY3" fmla="*/ 20493 h 1385112"/>
                <a:gd name="connsiteX0" fmla="*/ 0 w 410440"/>
                <a:gd name="connsiteY0" fmla="*/ 20279 h 1386778"/>
                <a:gd name="connsiteX1" fmla="*/ 0 w 410440"/>
                <a:gd name="connsiteY1" fmla="*/ 1374517 h 1386778"/>
                <a:gd name="connsiteX2" fmla="*/ 399327 w 410440"/>
                <a:gd name="connsiteY2" fmla="*/ 613482 h 1386778"/>
                <a:gd name="connsiteX3" fmla="*/ 0 w 410440"/>
                <a:gd name="connsiteY3" fmla="*/ 20279 h 1386778"/>
                <a:gd name="connsiteX0" fmla="*/ 0 w 399707"/>
                <a:gd name="connsiteY0" fmla="*/ 22538 h 1389235"/>
                <a:gd name="connsiteX1" fmla="*/ 0 w 399707"/>
                <a:gd name="connsiteY1" fmla="*/ 1376776 h 1389235"/>
                <a:gd name="connsiteX2" fmla="*/ 399327 w 399707"/>
                <a:gd name="connsiteY2" fmla="*/ 615741 h 1389235"/>
                <a:gd name="connsiteX3" fmla="*/ 0 w 399707"/>
                <a:gd name="connsiteY3" fmla="*/ 22538 h 1389235"/>
                <a:gd name="connsiteX0" fmla="*/ 0 w 417051"/>
                <a:gd name="connsiteY0" fmla="*/ 19913 h 1388312"/>
                <a:gd name="connsiteX1" fmla="*/ 0 w 417051"/>
                <a:gd name="connsiteY1" fmla="*/ 1374151 h 1388312"/>
                <a:gd name="connsiteX2" fmla="*/ 416689 w 417051"/>
                <a:gd name="connsiteY2" fmla="*/ 685458 h 1388312"/>
                <a:gd name="connsiteX3" fmla="*/ 0 w 417051"/>
                <a:gd name="connsiteY3" fmla="*/ 19913 h 1388312"/>
                <a:gd name="connsiteX0" fmla="*/ 0 w 416999"/>
                <a:gd name="connsiteY0" fmla="*/ 19913 h 1374151"/>
                <a:gd name="connsiteX1" fmla="*/ 0 w 416999"/>
                <a:gd name="connsiteY1" fmla="*/ 1374151 h 1374151"/>
                <a:gd name="connsiteX2" fmla="*/ 416689 w 416999"/>
                <a:gd name="connsiteY2" fmla="*/ 685458 h 1374151"/>
                <a:gd name="connsiteX3" fmla="*/ 0 w 416999"/>
                <a:gd name="connsiteY3" fmla="*/ 19913 h 1374151"/>
                <a:gd name="connsiteX0" fmla="*/ 0 w 416999"/>
                <a:gd name="connsiteY0" fmla="*/ 0 h 1354238"/>
                <a:gd name="connsiteX1" fmla="*/ 0 w 416999"/>
                <a:gd name="connsiteY1" fmla="*/ 1354238 h 1354238"/>
                <a:gd name="connsiteX2" fmla="*/ 416689 w 416999"/>
                <a:gd name="connsiteY2" fmla="*/ 665545 h 1354238"/>
                <a:gd name="connsiteX3" fmla="*/ 0 w 416999"/>
                <a:gd name="connsiteY3" fmla="*/ 0 h 1354238"/>
                <a:gd name="connsiteX0" fmla="*/ 0 w 417362"/>
                <a:gd name="connsiteY0" fmla="*/ 0 h 1354238"/>
                <a:gd name="connsiteX1" fmla="*/ 0 w 417362"/>
                <a:gd name="connsiteY1" fmla="*/ 1354238 h 1354238"/>
                <a:gd name="connsiteX2" fmla="*/ 416689 w 417362"/>
                <a:gd name="connsiteY2" fmla="*/ 665545 h 1354238"/>
                <a:gd name="connsiteX3" fmla="*/ 0 w 417362"/>
                <a:gd name="connsiteY3" fmla="*/ 0 h 1354238"/>
                <a:gd name="connsiteX0" fmla="*/ 0 w 416743"/>
                <a:gd name="connsiteY0" fmla="*/ 0 h 1354238"/>
                <a:gd name="connsiteX1" fmla="*/ 0 w 416743"/>
                <a:gd name="connsiteY1" fmla="*/ 1354238 h 1354238"/>
                <a:gd name="connsiteX2" fmla="*/ 416689 w 416743"/>
                <a:gd name="connsiteY2" fmla="*/ 665545 h 1354238"/>
                <a:gd name="connsiteX3" fmla="*/ 0 w 416743"/>
                <a:gd name="connsiteY3" fmla="*/ 0 h 1354238"/>
                <a:gd name="connsiteX0" fmla="*/ 0 w 416743"/>
                <a:gd name="connsiteY0" fmla="*/ 3 h 1354241"/>
                <a:gd name="connsiteX1" fmla="*/ 0 w 416743"/>
                <a:gd name="connsiteY1" fmla="*/ 1354241 h 1354241"/>
                <a:gd name="connsiteX2" fmla="*/ 416689 w 416743"/>
                <a:gd name="connsiteY2" fmla="*/ 665548 h 1354241"/>
                <a:gd name="connsiteX3" fmla="*/ 0 w 416743"/>
                <a:gd name="connsiteY3" fmla="*/ 3 h 1354241"/>
              </a:gdLst>
              <a:ahLst/>
              <a:cxnLst>
                <a:cxn ang="0">
                  <a:pos x="connsiteX0" y="connsiteY0"/>
                </a:cxn>
                <a:cxn ang="0">
                  <a:pos x="connsiteX1" y="connsiteY1"/>
                </a:cxn>
                <a:cxn ang="0">
                  <a:pos x="connsiteX2" y="connsiteY2"/>
                </a:cxn>
                <a:cxn ang="0">
                  <a:pos x="connsiteX3" y="connsiteY3"/>
                </a:cxn>
              </a:cxnLst>
              <a:rect l="l" t="t" r="r" b="b"/>
              <a:pathLst>
                <a:path w="416743" h="1354241">
                  <a:moveTo>
                    <a:pt x="0" y="3"/>
                  </a:moveTo>
                  <a:lnTo>
                    <a:pt x="0" y="1354241"/>
                  </a:lnTo>
                  <a:cubicBezTo>
                    <a:pt x="2894" y="1351829"/>
                    <a:pt x="422259" y="1143991"/>
                    <a:pt x="416689" y="665548"/>
                  </a:cubicBezTo>
                  <a:cubicBezTo>
                    <a:pt x="410963" y="173687"/>
                    <a:pt x="511" y="-870"/>
                    <a:pt x="0" y="3"/>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Frihandsfigur: Form 72">
              <a:extLst>
                <a:ext uri="{FF2B5EF4-FFF2-40B4-BE49-F238E27FC236}">
                  <a16:creationId xmlns:a16="http://schemas.microsoft.com/office/drawing/2014/main" id="{C68DB763-831E-403A-8945-9068EA650650}"/>
                </a:ext>
              </a:extLst>
            </p:cNvPr>
            <p:cNvSpPr/>
            <p:nvPr/>
          </p:nvSpPr>
          <p:spPr>
            <a:xfrm flipH="1">
              <a:off x="8280556" y="3269844"/>
              <a:ext cx="416743" cy="1354241"/>
            </a:xfrm>
            <a:custGeom>
              <a:avLst/>
              <a:gdLst>
                <a:gd name="connsiteX0" fmla="*/ 0 w 399327"/>
                <a:gd name="connsiteY0" fmla="*/ 0 h 1354238"/>
                <a:gd name="connsiteX1" fmla="*/ 0 w 399327"/>
                <a:gd name="connsiteY1" fmla="*/ 1354238 h 1354238"/>
                <a:gd name="connsiteX2" fmla="*/ 399327 w 399327"/>
                <a:gd name="connsiteY2" fmla="*/ 593203 h 1354238"/>
                <a:gd name="connsiteX3" fmla="*/ 0 w 399327"/>
                <a:gd name="connsiteY3" fmla="*/ 0 h 1354238"/>
                <a:gd name="connsiteX0" fmla="*/ 0 w 399327"/>
                <a:gd name="connsiteY0" fmla="*/ 20493 h 1385112"/>
                <a:gd name="connsiteX1" fmla="*/ 0 w 399327"/>
                <a:gd name="connsiteY1" fmla="*/ 1374731 h 1385112"/>
                <a:gd name="connsiteX2" fmla="*/ 399327 w 399327"/>
                <a:gd name="connsiteY2" fmla="*/ 613696 h 1385112"/>
                <a:gd name="connsiteX3" fmla="*/ 0 w 399327"/>
                <a:gd name="connsiteY3" fmla="*/ 20493 h 1385112"/>
                <a:gd name="connsiteX0" fmla="*/ 0 w 410440"/>
                <a:gd name="connsiteY0" fmla="*/ 20279 h 1386778"/>
                <a:gd name="connsiteX1" fmla="*/ 0 w 410440"/>
                <a:gd name="connsiteY1" fmla="*/ 1374517 h 1386778"/>
                <a:gd name="connsiteX2" fmla="*/ 399327 w 410440"/>
                <a:gd name="connsiteY2" fmla="*/ 613482 h 1386778"/>
                <a:gd name="connsiteX3" fmla="*/ 0 w 410440"/>
                <a:gd name="connsiteY3" fmla="*/ 20279 h 1386778"/>
                <a:gd name="connsiteX0" fmla="*/ 0 w 399707"/>
                <a:gd name="connsiteY0" fmla="*/ 22538 h 1389235"/>
                <a:gd name="connsiteX1" fmla="*/ 0 w 399707"/>
                <a:gd name="connsiteY1" fmla="*/ 1376776 h 1389235"/>
                <a:gd name="connsiteX2" fmla="*/ 399327 w 399707"/>
                <a:gd name="connsiteY2" fmla="*/ 615741 h 1389235"/>
                <a:gd name="connsiteX3" fmla="*/ 0 w 399707"/>
                <a:gd name="connsiteY3" fmla="*/ 22538 h 1389235"/>
                <a:gd name="connsiteX0" fmla="*/ 0 w 417051"/>
                <a:gd name="connsiteY0" fmla="*/ 19913 h 1388312"/>
                <a:gd name="connsiteX1" fmla="*/ 0 w 417051"/>
                <a:gd name="connsiteY1" fmla="*/ 1374151 h 1388312"/>
                <a:gd name="connsiteX2" fmla="*/ 416689 w 417051"/>
                <a:gd name="connsiteY2" fmla="*/ 685458 h 1388312"/>
                <a:gd name="connsiteX3" fmla="*/ 0 w 417051"/>
                <a:gd name="connsiteY3" fmla="*/ 19913 h 1388312"/>
                <a:gd name="connsiteX0" fmla="*/ 0 w 416999"/>
                <a:gd name="connsiteY0" fmla="*/ 19913 h 1374151"/>
                <a:gd name="connsiteX1" fmla="*/ 0 w 416999"/>
                <a:gd name="connsiteY1" fmla="*/ 1374151 h 1374151"/>
                <a:gd name="connsiteX2" fmla="*/ 416689 w 416999"/>
                <a:gd name="connsiteY2" fmla="*/ 685458 h 1374151"/>
                <a:gd name="connsiteX3" fmla="*/ 0 w 416999"/>
                <a:gd name="connsiteY3" fmla="*/ 19913 h 1374151"/>
                <a:gd name="connsiteX0" fmla="*/ 0 w 416999"/>
                <a:gd name="connsiteY0" fmla="*/ 0 h 1354238"/>
                <a:gd name="connsiteX1" fmla="*/ 0 w 416999"/>
                <a:gd name="connsiteY1" fmla="*/ 1354238 h 1354238"/>
                <a:gd name="connsiteX2" fmla="*/ 416689 w 416999"/>
                <a:gd name="connsiteY2" fmla="*/ 665545 h 1354238"/>
                <a:gd name="connsiteX3" fmla="*/ 0 w 416999"/>
                <a:gd name="connsiteY3" fmla="*/ 0 h 1354238"/>
                <a:gd name="connsiteX0" fmla="*/ 0 w 417362"/>
                <a:gd name="connsiteY0" fmla="*/ 0 h 1354238"/>
                <a:gd name="connsiteX1" fmla="*/ 0 w 417362"/>
                <a:gd name="connsiteY1" fmla="*/ 1354238 h 1354238"/>
                <a:gd name="connsiteX2" fmla="*/ 416689 w 417362"/>
                <a:gd name="connsiteY2" fmla="*/ 665545 h 1354238"/>
                <a:gd name="connsiteX3" fmla="*/ 0 w 417362"/>
                <a:gd name="connsiteY3" fmla="*/ 0 h 1354238"/>
                <a:gd name="connsiteX0" fmla="*/ 0 w 416743"/>
                <a:gd name="connsiteY0" fmla="*/ 0 h 1354238"/>
                <a:gd name="connsiteX1" fmla="*/ 0 w 416743"/>
                <a:gd name="connsiteY1" fmla="*/ 1354238 h 1354238"/>
                <a:gd name="connsiteX2" fmla="*/ 416689 w 416743"/>
                <a:gd name="connsiteY2" fmla="*/ 665545 h 1354238"/>
                <a:gd name="connsiteX3" fmla="*/ 0 w 416743"/>
                <a:gd name="connsiteY3" fmla="*/ 0 h 1354238"/>
                <a:gd name="connsiteX0" fmla="*/ 0 w 416743"/>
                <a:gd name="connsiteY0" fmla="*/ 3 h 1354241"/>
                <a:gd name="connsiteX1" fmla="*/ 0 w 416743"/>
                <a:gd name="connsiteY1" fmla="*/ 1354241 h 1354241"/>
                <a:gd name="connsiteX2" fmla="*/ 416689 w 416743"/>
                <a:gd name="connsiteY2" fmla="*/ 665548 h 1354241"/>
                <a:gd name="connsiteX3" fmla="*/ 0 w 416743"/>
                <a:gd name="connsiteY3" fmla="*/ 3 h 1354241"/>
              </a:gdLst>
              <a:ahLst/>
              <a:cxnLst>
                <a:cxn ang="0">
                  <a:pos x="connsiteX0" y="connsiteY0"/>
                </a:cxn>
                <a:cxn ang="0">
                  <a:pos x="connsiteX1" y="connsiteY1"/>
                </a:cxn>
                <a:cxn ang="0">
                  <a:pos x="connsiteX2" y="connsiteY2"/>
                </a:cxn>
                <a:cxn ang="0">
                  <a:pos x="connsiteX3" y="connsiteY3"/>
                </a:cxn>
              </a:cxnLst>
              <a:rect l="l" t="t" r="r" b="b"/>
              <a:pathLst>
                <a:path w="416743" h="1354241">
                  <a:moveTo>
                    <a:pt x="0" y="3"/>
                  </a:moveTo>
                  <a:lnTo>
                    <a:pt x="0" y="1354241"/>
                  </a:lnTo>
                  <a:cubicBezTo>
                    <a:pt x="2894" y="1351829"/>
                    <a:pt x="422259" y="1143991"/>
                    <a:pt x="416689" y="665548"/>
                  </a:cubicBezTo>
                  <a:cubicBezTo>
                    <a:pt x="410963" y="173687"/>
                    <a:pt x="511" y="-870"/>
                    <a:pt x="0" y="3"/>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5" name="Grupp 24">
            <a:extLst>
              <a:ext uri="{FF2B5EF4-FFF2-40B4-BE49-F238E27FC236}">
                <a16:creationId xmlns:a16="http://schemas.microsoft.com/office/drawing/2014/main" id="{8BF2B345-EFC1-4806-B323-D458C2C83447}"/>
              </a:ext>
            </a:extLst>
          </p:cNvPr>
          <p:cNvGrpSpPr/>
          <p:nvPr/>
        </p:nvGrpSpPr>
        <p:grpSpPr>
          <a:xfrm>
            <a:off x="2210463" y="4342455"/>
            <a:ext cx="7807948" cy="266616"/>
            <a:chOff x="1313970" y="4791982"/>
            <a:chExt cx="4522483" cy="180000"/>
          </a:xfrm>
        </p:grpSpPr>
        <p:sp>
          <p:nvSpPr>
            <p:cNvPr id="26" name="Rektangel 25">
              <a:extLst>
                <a:ext uri="{FF2B5EF4-FFF2-40B4-BE49-F238E27FC236}">
                  <a16:creationId xmlns:a16="http://schemas.microsoft.com/office/drawing/2014/main" id="{E46E9698-3CE8-4173-AA0A-F25CAF1C71D2}"/>
                </a:ext>
              </a:extLst>
            </p:cNvPr>
            <p:cNvSpPr/>
            <p:nvPr/>
          </p:nvSpPr>
          <p:spPr>
            <a:xfrm>
              <a:off x="2934206" y="4791982"/>
              <a:ext cx="1242482" cy="180000"/>
            </a:xfrm>
            <a:prstGeom prst="rect">
              <a:avLst/>
            </a:prstGeom>
            <a:no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105 m</a:t>
              </a:r>
            </a:p>
          </p:txBody>
        </p:sp>
        <p:cxnSp>
          <p:nvCxnSpPr>
            <p:cNvPr id="27" name="Rak pilkoppling 26">
              <a:extLst>
                <a:ext uri="{FF2B5EF4-FFF2-40B4-BE49-F238E27FC236}">
                  <a16:creationId xmlns:a16="http://schemas.microsoft.com/office/drawing/2014/main" id="{9F9130EA-2EBB-4E18-9061-E095658775B6}"/>
                </a:ext>
              </a:extLst>
            </p:cNvPr>
            <p:cNvCxnSpPr>
              <a:cxnSpLocks/>
            </p:cNvCxnSpPr>
            <p:nvPr/>
          </p:nvCxnSpPr>
          <p:spPr>
            <a:xfrm>
              <a:off x="3808760" y="4897925"/>
              <a:ext cx="2027693"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ak pilkoppling 27">
              <a:extLst>
                <a:ext uri="{FF2B5EF4-FFF2-40B4-BE49-F238E27FC236}">
                  <a16:creationId xmlns:a16="http://schemas.microsoft.com/office/drawing/2014/main" id="{18764920-3E5E-4388-A519-456CCC4D6C01}"/>
                </a:ext>
              </a:extLst>
            </p:cNvPr>
            <p:cNvCxnSpPr>
              <a:cxnSpLocks/>
            </p:cNvCxnSpPr>
            <p:nvPr/>
          </p:nvCxnSpPr>
          <p:spPr>
            <a:xfrm flipH="1">
              <a:off x="1313970" y="4897925"/>
              <a:ext cx="1993765"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upp 28">
            <a:extLst>
              <a:ext uri="{FF2B5EF4-FFF2-40B4-BE49-F238E27FC236}">
                <a16:creationId xmlns:a16="http://schemas.microsoft.com/office/drawing/2014/main" id="{A9055710-9941-4216-9F3C-42050A363316}"/>
              </a:ext>
            </a:extLst>
          </p:cNvPr>
          <p:cNvGrpSpPr/>
          <p:nvPr/>
        </p:nvGrpSpPr>
        <p:grpSpPr>
          <a:xfrm rot="2876977">
            <a:off x="9697637" y="5417241"/>
            <a:ext cx="2784995" cy="369332"/>
            <a:chOff x="1313969" y="4696285"/>
            <a:chExt cx="4522484" cy="369332"/>
          </a:xfrm>
        </p:grpSpPr>
        <p:sp>
          <p:nvSpPr>
            <p:cNvPr id="30" name="Rektangel 29">
              <a:extLst>
                <a:ext uri="{FF2B5EF4-FFF2-40B4-BE49-F238E27FC236}">
                  <a16:creationId xmlns:a16="http://schemas.microsoft.com/office/drawing/2014/main" id="{27D78937-5BDA-4F58-86E1-55C317F77006}"/>
                </a:ext>
              </a:extLst>
            </p:cNvPr>
            <p:cNvSpPr/>
            <p:nvPr/>
          </p:nvSpPr>
          <p:spPr>
            <a:xfrm>
              <a:off x="2776323" y="4696285"/>
              <a:ext cx="154118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65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1" name="Rak pilkoppling 30">
              <a:extLst>
                <a:ext uri="{FF2B5EF4-FFF2-40B4-BE49-F238E27FC236}">
                  <a16:creationId xmlns:a16="http://schemas.microsoft.com/office/drawing/2014/main" id="{E7317099-2378-4C53-9FB9-4E3E61B0068F}"/>
                </a:ext>
              </a:extLst>
            </p:cNvPr>
            <p:cNvCxnSpPr>
              <a:cxnSpLocks/>
            </p:cNvCxnSpPr>
            <p:nvPr/>
          </p:nvCxnSpPr>
          <p:spPr>
            <a:xfrm>
              <a:off x="4028792" y="4897925"/>
              <a:ext cx="180766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ak pilkoppling 31">
              <a:extLst>
                <a:ext uri="{FF2B5EF4-FFF2-40B4-BE49-F238E27FC236}">
                  <a16:creationId xmlns:a16="http://schemas.microsoft.com/office/drawing/2014/main" id="{BB37EA85-D349-47B0-8B44-D6EB14361CB3}"/>
                </a:ext>
              </a:extLst>
            </p:cNvPr>
            <p:cNvCxnSpPr>
              <a:cxnSpLocks/>
            </p:cNvCxnSpPr>
            <p:nvPr/>
          </p:nvCxnSpPr>
          <p:spPr>
            <a:xfrm flipH="1">
              <a:off x="1313969" y="4897925"/>
              <a:ext cx="180766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Frihandsfigur: Form 35">
            <a:extLst>
              <a:ext uri="{FF2B5EF4-FFF2-40B4-BE49-F238E27FC236}">
                <a16:creationId xmlns:a16="http://schemas.microsoft.com/office/drawing/2014/main" id="{7BC4820A-1A0E-4829-A01C-147942170F11}"/>
              </a:ext>
            </a:extLst>
          </p:cNvPr>
          <p:cNvSpPr/>
          <p:nvPr/>
        </p:nvSpPr>
        <p:spPr>
          <a:xfrm>
            <a:off x="342892" y="4794682"/>
            <a:ext cx="900000" cy="491188"/>
          </a:xfrm>
          <a:custGeom>
            <a:avLst/>
            <a:gdLst>
              <a:gd name="connsiteX0" fmla="*/ 0 w 1660358"/>
              <a:gd name="connsiteY0" fmla="*/ 818147 h 830179"/>
              <a:gd name="connsiteX1" fmla="*/ 0 w 1660358"/>
              <a:gd name="connsiteY1" fmla="*/ 0 h 830179"/>
              <a:gd name="connsiteX2" fmla="*/ 1660358 w 1660358"/>
              <a:gd name="connsiteY2" fmla="*/ 0 h 830179"/>
              <a:gd name="connsiteX3" fmla="*/ 1660358 w 1660358"/>
              <a:gd name="connsiteY3" fmla="*/ 830179 h 830179"/>
            </a:gdLst>
            <a:ahLst/>
            <a:cxnLst>
              <a:cxn ang="0">
                <a:pos x="connsiteX0" y="connsiteY0"/>
              </a:cxn>
              <a:cxn ang="0">
                <a:pos x="connsiteX1" y="connsiteY1"/>
              </a:cxn>
              <a:cxn ang="0">
                <a:pos x="connsiteX2" y="connsiteY2"/>
              </a:cxn>
              <a:cxn ang="0">
                <a:pos x="connsiteX3" y="connsiteY3"/>
              </a:cxn>
            </a:cxnLst>
            <a:rect l="l" t="t" r="r" b="b"/>
            <a:pathLst>
              <a:path w="1660358" h="830179">
                <a:moveTo>
                  <a:pt x="0" y="818147"/>
                </a:moveTo>
                <a:lnTo>
                  <a:pt x="0" y="0"/>
                </a:lnTo>
                <a:lnTo>
                  <a:pt x="1660358" y="0"/>
                </a:lnTo>
                <a:lnTo>
                  <a:pt x="1660358" y="830179"/>
                </a:lnTo>
              </a:path>
            </a:pathLst>
          </a:custGeom>
          <a:pattFill prst="lgGrid">
            <a:fgClr>
              <a:schemeClr val="bg1"/>
            </a:fgClr>
            <a:bgClr>
              <a:schemeClr val="accent1"/>
            </a:bgClr>
          </a:patt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ktangel 36">
            <a:extLst>
              <a:ext uri="{FF2B5EF4-FFF2-40B4-BE49-F238E27FC236}">
                <a16:creationId xmlns:a16="http://schemas.microsoft.com/office/drawing/2014/main" id="{B51C4F44-8024-48E1-AF61-8FC7933BC7A2}"/>
              </a:ext>
            </a:extLst>
          </p:cNvPr>
          <p:cNvSpPr/>
          <p:nvPr/>
        </p:nvSpPr>
        <p:spPr>
          <a:xfrm>
            <a:off x="328018" y="4448391"/>
            <a:ext cx="100301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7,32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Rektangel 37">
            <a:extLst>
              <a:ext uri="{FF2B5EF4-FFF2-40B4-BE49-F238E27FC236}">
                <a16:creationId xmlns:a16="http://schemas.microsoft.com/office/drawing/2014/main" id="{33FF7813-8DC5-48DE-9984-44A173D01302}"/>
              </a:ext>
            </a:extLst>
          </p:cNvPr>
          <p:cNvSpPr/>
          <p:nvPr/>
        </p:nvSpPr>
        <p:spPr>
          <a:xfrm rot="5400000">
            <a:off x="937120" y="4790485"/>
            <a:ext cx="100301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2,44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9" name="Grupp 38">
            <a:extLst>
              <a:ext uri="{FF2B5EF4-FFF2-40B4-BE49-F238E27FC236}">
                <a16:creationId xmlns:a16="http://schemas.microsoft.com/office/drawing/2014/main" id="{4972AAF0-1600-4731-8142-57088BC3132A}"/>
              </a:ext>
            </a:extLst>
          </p:cNvPr>
          <p:cNvGrpSpPr/>
          <p:nvPr/>
        </p:nvGrpSpPr>
        <p:grpSpPr>
          <a:xfrm rot="3419688">
            <a:off x="8855370" y="5362558"/>
            <a:ext cx="1391999" cy="369332"/>
            <a:chOff x="1423892" y="4713697"/>
            <a:chExt cx="4292822" cy="334508"/>
          </a:xfrm>
        </p:grpSpPr>
        <p:sp>
          <p:nvSpPr>
            <p:cNvPr id="40" name="Rektangel 39">
              <a:extLst>
                <a:ext uri="{FF2B5EF4-FFF2-40B4-BE49-F238E27FC236}">
                  <a16:creationId xmlns:a16="http://schemas.microsoft.com/office/drawing/2014/main" id="{959AC07B-4B32-4315-BE5F-AC174629C6CA}"/>
                </a:ext>
              </a:extLst>
            </p:cNvPr>
            <p:cNvSpPr/>
            <p:nvPr/>
          </p:nvSpPr>
          <p:spPr>
            <a:xfrm>
              <a:off x="2228948" y="4713697"/>
              <a:ext cx="2690448" cy="3345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40 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1" name="Rak pilkoppling 40">
              <a:extLst>
                <a:ext uri="{FF2B5EF4-FFF2-40B4-BE49-F238E27FC236}">
                  <a16:creationId xmlns:a16="http://schemas.microsoft.com/office/drawing/2014/main" id="{2D045836-1FB0-4EC7-9C06-FB8CB8AF7E62}"/>
                </a:ext>
              </a:extLst>
            </p:cNvPr>
            <p:cNvCxnSpPr>
              <a:cxnSpLocks/>
            </p:cNvCxnSpPr>
            <p:nvPr/>
          </p:nvCxnSpPr>
          <p:spPr>
            <a:xfrm rot="18180312">
              <a:off x="4962310" y="4262219"/>
              <a:ext cx="239553" cy="126925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Rak pilkoppling 41">
              <a:extLst>
                <a:ext uri="{FF2B5EF4-FFF2-40B4-BE49-F238E27FC236}">
                  <a16:creationId xmlns:a16="http://schemas.microsoft.com/office/drawing/2014/main" id="{3826813B-3D4C-436B-8F33-8E7338A26FFA}"/>
                </a:ext>
              </a:extLst>
            </p:cNvPr>
            <p:cNvCxnSpPr>
              <a:cxnSpLocks/>
            </p:cNvCxnSpPr>
            <p:nvPr/>
          </p:nvCxnSpPr>
          <p:spPr>
            <a:xfrm rot="18180312" flipH="1" flipV="1">
              <a:off x="1910759" y="4302091"/>
              <a:ext cx="222625" cy="119635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upp 45">
            <a:extLst>
              <a:ext uri="{FF2B5EF4-FFF2-40B4-BE49-F238E27FC236}">
                <a16:creationId xmlns:a16="http://schemas.microsoft.com/office/drawing/2014/main" id="{7DE6BEB5-D3AB-4C12-B37C-E682357496E4}"/>
              </a:ext>
            </a:extLst>
          </p:cNvPr>
          <p:cNvGrpSpPr/>
          <p:nvPr/>
        </p:nvGrpSpPr>
        <p:grpSpPr>
          <a:xfrm>
            <a:off x="9805985" y="6141215"/>
            <a:ext cx="1668405" cy="266616"/>
            <a:chOff x="1313973" y="4791982"/>
            <a:chExt cx="4522480" cy="180000"/>
          </a:xfrm>
        </p:grpSpPr>
        <p:sp>
          <p:nvSpPr>
            <p:cNvPr id="47" name="Rektangel 46">
              <a:extLst>
                <a:ext uri="{FF2B5EF4-FFF2-40B4-BE49-F238E27FC236}">
                  <a16:creationId xmlns:a16="http://schemas.microsoft.com/office/drawing/2014/main" id="{63C48D9E-F170-4289-A99E-E152B0F0DB9D}"/>
                </a:ext>
              </a:extLst>
            </p:cNvPr>
            <p:cNvSpPr/>
            <p:nvPr/>
          </p:nvSpPr>
          <p:spPr>
            <a:xfrm>
              <a:off x="2537698" y="4791982"/>
              <a:ext cx="1917562" cy="180000"/>
            </a:xfrm>
            <a:prstGeom prst="rect">
              <a:avLst/>
            </a:prstGeom>
            <a:noFill/>
          </p:spPr>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16 m</a:t>
              </a:r>
            </a:p>
          </p:txBody>
        </p:sp>
        <p:cxnSp>
          <p:nvCxnSpPr>
            <p:cNvPr id="48" name="Rak pilkoppling 47">
              <a:extLst>
                <a:ext uri="{FF2B5EF4-FFF2-40B4-BE49-F238E27FC236}">
                  <a16:creationId xmlns:a16="http://schemas.microsoft.com/office/drawing/2014/main" id="{A36EA2B1-B422-4347-AAE6-E0CD00D2A4A7}"/>
                </a:ext>
              </a:extLst>
            </p:cNvPr>
            <p:cNvCxnSpPr>
              <a:cxnSpLocks/>
            </p:cNvCxnSpPr>
            <p:nvPr/>
          </p:nvCxnSpPr>
          <p:spPr>
            <a:xfrm>
              <a:off x="4455260" y="4897925"/>
              <a:ext cx="1381193"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ak pilkoppling 48">
              <a:extLst>
                <a:ext uri="{FF2B5EF4-FFF2-40B4-BE49-F238E27FC236}">
                  <a16:creationId xmlns:a16="http://schemas.microsoft.com/office/drawing/2014/main" id="{B95C447B-CB17-4AD6-B947-91F4D55A189F}"/>
                </a:ext>
              </a:extLst>
            </p:cNvPr>
            <p:cNvCxnSpPr>
              <a:cxnSpLocks/>
            </p:cNvCxnSpPr>
            <p:nvPr/>
          </p:nvCxnSpPr>
          <p:spPr>
            <a:xfrm flipH="1">
              <a:off x="1313973" y="4897925"/>
              <a:ext cx="1223725"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52" name="Tabell 51">
            <a:extLst>
              <a:ext uri="{FF2B5EF4-FFF2-40B4-BE49-F238E27FC236}">
                <a16:creationId xmlns:a16="http://schemas.microsoft.com/office/drawing/2014/main" id="{2719B972-7C24-4979-AC8F-AD5DAF1E1559}"/>
              </a:ext>
            </a:extLst>
          </p:cNvPr>
          <p:cNvGraphicFramePr>
            <a:graphicFrameLocks noGrp="1"/>
          </p:cNvGraphicFramePr>
          <p:nvPr>
            <p:extLst/>
          </p:nvPr>
        </p:nvGraphicFramePr>
        <p:xfrm>
          <a:off x="7990918" y="1856724"/>
          <a:ext cx="3542509" cy="2382720"/>
        </p:xfrm>
        <a:graphic>
          <a:graphicData uri="http://schemas.openxmlformats.org/drawingml/2006/table">
            <a:tbl>
              <a:tblPr firstRow="1" bandRow="1">
                <a:tableStyleId>{8FD4443E-F989-4FC4-A0C8-D5A2AF1F390B}</a:tableStyleId>
              </a:tblPr>
              <a:tblGrid>
                <a:gridCol w="3542509">
                  <a:extLst>
                    <a:ext uri="{9D8B030D-6E8A-4147-A177-3AD203B41FA5}">
                      <a16:colId xmlns:a16="http://schemas.microsoft.com/office/drawing/2014/main" val="4206471272"/>
                    </a:ext>
                  </a:extLst>
                </a:gridCol>
              </a:tblGrid>
              <a:tr h="145089">
                <a:tc>
                  <a:txBody>
                    <a:bodyPr/>
                    <a:lstStyle/>
                    <a:p>
                      <a:r>
                        <a:rPr lang="sv-SE" sz="1600" dirty="0"/>
                        <a:t>Förklaring</a:t>
                      </a:r>
                    </a:p>
                  </a:txBody>
                  <a:tcPr marL="36000" marR="36000" marT="36000" marB="36000">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846589182"/>
                  </a:ext>
                </a:extLst>
              </a:tr>
              <a:tr h="13809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Förutom storleken ska bollen även ha rätt vikt</a:t>
                      </a:r>
                    </a:p>
                  </a:txBody>
                  <a:tcPr marL="36000" marR="36000" marT="36000" marB="36000">
                    <a:lnL w="12700" cap="flat" cmpd="sng" algn="ctr">
                      <a:solidFill>
                        <a:schemeClr val="bg1"/>
                      </a:solidFill>
                      <a:prstDash val="solid"/>
                      <a:round/>
                      <a:headEnd type="none" w="med" len="med"/>
                      <a:tailEnd type="none" w="med" len="med"/>
                    </a:lnL>
                    <a:lnT w="25400" cmpd="sng">
                      <a:noFill/>
                    </a:lnT>
                  </a:tcPr>
                </a:tc>
                <a:extLst>
                  <a:ext uri="{0D108BD9-81ED-4DB2-BD59-A6C34878D82A}">
                    <a16:rowId xmlns:a16="http://schemas.microsoft.com/office/drawing/2014/main" val="2373858567"/>
                  </a:ext>
                </a:extLst>
              </a:tr>
              <a:tr h="229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Gruppens sammanhållning förstärks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chemeClr val="bg1"/>
                        </a:solidFill>
                        <a:effectLst/>
                        <a:uLnTx/>
                        <a:uFillTx/>
                        <a:latin typeface="+mj-lt"/>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63432514"/>
                  </a:ext>
                </a:extLst>
              </a:tr>
              <a:tr h="229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Hög aktivitet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chemeClr val="bg1"/>
                        </a:solidFill>
                        <a:effectLst/>
                        <a:uLnTx/>
                        <a:uFillTx/>
                        <a:latin typeface="+mj-lt"/>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68282890"/>
                  </a:ext>
                </a:extLst>
              </a:tr>
              <a:tr h="13809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3 avbytare</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6979287"/>
                  </a:ext>
                </a:extLst>
              </a:tr>
              <a:tr h="34462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Allas lika värde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schemeClr val="bg1"/>
                        </a:solidFill>
                        <a:effectLst/>
                        <a:uLnTx/>
                        <a:uFillTx/>
                        <a:latin typeface="+mj-lt"/>
                        <a:ea typeface="+mn-ea"/>
                        <a:cs typeface="+mn-cs"/>
                      </a:endParaRP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07406917"/>
                  </a:ext>
                </a:extLst>
              </a:tr>
            </a:tbl>
          </a:graphicData>
        </a:graphic>
      </p:graphicFrame>
      <p:graphicFrame>
        <p:nvGraphicFramePr>
          <p:cNvPr id="53" name="Tabell 52">
            <a:extLst>
              <a:ext uri="{FF2B5EF4-FFF2-40B4-BE49-F238E27FC236}">
                <a16:creationId xmlns:a16="http://schemas.microsoft.com/office/drawing/2014/main" id="{EFAEF156-AA44-41BE-A741-700A136C4280}"/>
              </a:ext>
            </a:extLst>
          </p:cNvPr>
          <p:cNvGraphicFramePr>
            <a:graphicFrameLocks noGrp="1"/>
          </p:cNvGraphicFramePr>
          <p:nvPr>
            <p:extLst/>
          </p:nvPr>
        </p:nvGraphicFramePr>
        <p:xfrm>
          <a:off x="313214" y="1856724"/>
          <a:ext cx="7663723" cy="2382720"/>
        </p:xfrm>
        <a:graphic>
          <a:graphicData uri="http://schemas.openxmlformats.org/drawingml/2006/table">
            <a:tbl>
              <a:tblPr firstRow="1" bandRow="1">
                <a:tableStyleId>{8FD4443E-F989-4FC4-A0C8-D5A2AF1F390B}</a:tableStyleId>
              </a:tblPr>
              <a:tblGrid>
                <a:gridCol w="2991929">
                  <a:extLst>
                    <a:ext uri="{9D8B030D-6E8A-4147-A177-3AD203B41FA5}">
                      <a16:colId xmlns:a16="http://schemas.microsoft.com/office/drawing/2014/main" val="1405160501"/>
                    </a:ext>
                  </a:extLst>
                </a:gridCol>
                <a:gridCol w="4671794">
                  <a:extLst>
                    <a:ext uri="{9D8B030D-6E8A-4147-A177-3AD203B41FA5}">
                      <a16:colId xmlns:a16="http://schemas.microsoft.com/office/drawing/2014/main" val="4090167340"/>
                    </a:ext>
                  </a:extLst>
                </a:gridCol>
              </a:tblGrid>
              <a:tr h="0">
                <a:tc>
                  <a:txBody>
                    <a:bodyPr/>
                    <a:lstStyle/>
                    <a:p>
                      <a:r>
                        <a:rPr lang="sv-SE" sz="1600" dirty="0"/>
                        <a:t>Förutsättningar och regler</a:t>
                      </a:r>
                    </a:p>
                  </a:txBody>
                  <a:tcPr marL="36000" marR="36000" marT="36000" marB="36000">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r>
                        <a:rPr lang="sv-SE" sz="1600" dirty="0"/>
                        <a:t>Rekommendation</a:t>
                      </a:r>
                    </a:p>
                  </a:txBody>
                  <a:tcPr marL="36000" marR="36000" marT="36000" marB="36000">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846589182"/>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1" i="0" u="none" strike="noStrike" kern="1200" cap="none" spc="0" normalizeH="0" baseline="0" noProof="0" dirty="0">
                          <a:ln>
                            <a:noFill/>
                          </a:ln>
                          <a:solidFill>
                            <a:schemeClr val="bg1"/>
                          </a:solidFill>
                          <a:effectLst/>
                          <a:uLnTx/>
                          <a:uFillTx/>
                          <a:latin typeface="+mj-lt"/>
                          <a:ea typeface="+mn-ea"/>
                          <a:cs typeface="+mn-cs"/>
                        </a:rPr>
                        <a:t>Storlek boll: </a:t>
                      </a:r>
                      <a:r>
                        <a:rPr kumimoji="0" lang="sv-SE" sz="1400" b="0" i="0" u="none" strike="noStrike" kern="1200" cap="none" spc="0" normalizeH="0" baseline="0" noProof="0" dirty="0">
                          <a:ln>
                            <a:noFill/>
                          </a:ln>
                          <a:solidFill>
                            <a:schemeClr val="bg1"/>
                          </a:solidFill>
                          <a:effectLst/>
                          <a:uLnTx/>
                          <a:uFillTx/>
                          <a:latin typeface="+mj-lt"/>
                          <a:ea typeface="+mn-ea"/>
                          <a:cs typeface="+mn-cs"/>
                        </a:rPr>
                        <a:t>5</a:t>
                      </a:r>
                    </a:p>
                  </a:txBody>
                  <a:tcPr marL="36000" marR="36000" marT="36000" marB="36000">
                    <a:lnR w="12700" cap="flat" cmpd="sng" algn="ctr">
                      <a:solidFill>
                        <a:schemeClr val="bg1"/>
                      </a:solidFill>
                      <a:prstDash val="solid"/>
                      <a:round/>
                      <a:headEnd type="none" w="med" len="med"/>
                      <a:tailEnd type="none" w="med" len="med"/>
                    </a:lnR>
                    <a:lnT w="25400" cmpd="sng">
                      <a:noFill/>
                    </a:lnT>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bg1"/>
                          </a:solidFill>
                          <a:effectLst/>
                          <a:uLnTx/>
                          <a:uFillTx/>
                          <a:latin typeface="+mj-lt"/>
                          <a:ea typeface="+mn-ea"/>
                          <a:cs typeface="+mn-cs"/>
                        </a:rPr>
                        <a:t>Pumpad boll med god kvalité</a:t>
                      </a:r>
                    </a:p>
                  </a:txBody>
                  <a:tcPr marL="36000" marR="36000" marT="36000" marB="36000">
                    <a:lnL w="12700" cap="flat" cmpd="sng" algn="ctr">
                      <a:solidFill>
                        <a:schemeClr val="bg1"/>
                      </a:solidFill>
                      <a:prstDash val="solid"/>
                      <a:round/>
                      <a:headEnd type="none" w="med" len="med"/>
                      <a:tailEnd type="none" w="med" len="med"/>
                    </a:lnL>
                    <a:lnT w="25400" cmpd="sng">
                      <a:noFill/>
                    </a:lnT>
                  </a:tcPr>
                </a:tc>
                <a:extLst>
                  <a:ext uri="{0D108BD9-81ED-4DB2-BD59-A6C34878D82A}">
                    <a16:rowId xmlns:a16="http://schemas.microsoft.com/office/drawing/2014/main" val="1168282890"/>
                  </a:ext>
                </a:extLst>
              </a:tr>
              <a:tr h="113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solidFill>
                            <a:schemeClr val="bg1"/>
                          </a:solidFill>
                          <a:latin typeface="+mj-lt"/>
                        </a:rPr>
                        <a:t>Utrustning spelare: </a:t>
                      </a:r>
                      <a:r>
                        <a:rPr lang="sv-SE" sz="1400" dirty="0">
                          <a:solidFill>
                            <a:schemeClr val="bg1"/>
                          </a:solidFill>
                          <a:latin typeface="+mj-lt"/>
                        </a:rPr>
                        <a:t>Tröja, byxor, strumpor, skor och benskydd</a:t>
                      </a:r>
                    </a:p>
                  </a:txBody>
                  <a:tcPr marL="36000" marR="36000" marT="36000" marB="36000">
                    <a:lnR w="12700" cap="flat" cmpd="sng" algn="ctr">
                      <a:solidFill>
                        <a:schemeClr val="bg1"/>
                      </a:solidFill>
                      <a:prstDash val="solid"/>
                      <a:round/>
                      <a:headEnd type="none" w="med" len="med"/>
                      <a:tailEnd type="none" w="med" len="med"/>
                    </a:lnR>
                  </a:tcPr>
                </a:tc>
                <a:tc>
                  <a:txBody>
                    <a:bodyPr/>
                    <a:lstStyle/>
                    <a:p>
                      <a:r>
                        <a:rPr lang="sv-SE" sz="1400" dirty="0">
                          <a:solidFill>
                            <a:schemeClr val="bg1"/>
                          </a:solidFill>
                          <a:latin typeface="+mj-lt"/>
                        </a:rPr>
                        <a:t>Enhetliga matchkläder</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6979287"/>
                  </a:ext>
                </a:extLst>
              </a:tr>
              <a:tr h="113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solidFill>
                            <a:schemeClr val="bg1"/>
                          </a:solidFill>
                          <a:latin typeface="+mj-lt"/>
                        </a:rPr>
                        <a:t>Antal spelare:</a:t>
                      </a:r>
                      <a:r>
                        <a:rPr lang="sv-SE" sz="1400" b="1" baseline="0" dirty="0">
                          <a:solidFill>
                            <a:schemeClr val="bg1"/>
                          </a:solidFill>
                          <a:latin typeface="+mj-lt"/>
                        </a:rPr>
                        <a:t> </a:t>
                      </a:r>
                      <a:r>
                        <a:rPr kumimoji="0" lang="sv-SE" sz="1400" b="0" i="0" u="none" strike="noStrike" kern="1200" cap="none" spc="0" normalizeH="0" baseline="0" noProof="0" dirty="0">
                          <a:ln>
                            <a:noFill/>
                          </a:ln>
                          <a:solidFill>
                            <a:schemeClr val="bg1"/>
                          </a:solidFill>
                          <a:effectLst/>
                          <a:uLnTx/>
                          <a:uFillTx/>
                          <a:latin typeface="+mj-lt"/>
                          <a:ea typeface="+mn-ea"/>
                          <a:cs typeface="+mn-cs"/>
                        </a:rPr>
                        <a:t>10 utespelare och 1 målvakt per lag på planen</a:t>
                      </a:r>
                    </a:p>
                  </a:txBody>
                  <a:tcPr marL="36000" marR="36000" marT="36000" marB="36000">
                    <a:lnR w="12700" cap="flat" cmpd="sng" algn="ctr">
                      <a:solidFill>
                        <a:schemeClr val="bg1"/>
                      </a:solidFill>
                      <a:prstDash val="solid"/>
                      <a:round/>
                      <a:headEnd type="none" w="med" len="med"/>
                      <a:tailEnd type="none" w="med" len="med"/>
                    </a:lnR>
                  </a:tcPr>
                </a:tc>
                <a:tc>
                  <a:txBody>
                    <a:bodyPr/>
                    <a:lstStyle/>
                    <a:p>
                      <a:r>
                        <a:rPr lang="sv-SE" sz="1400" baseline="0" dirty="0">
                          <a:solidFill>
                            <a:schemeClr val="bg1"/>
                          </a:solidFill>
                          <a:latin typeface="+mj-lt"/>
                        </a:rPr>
                        <a:t>3 </a:t>
                      </a:r>
                      <a:r>
                        <a:rPr lang="sv-SE" sz="1400" dirty="0">
                          <a:solidFill>
                            <a:schemeClr val="bg1"/>
                          </a:solidFill>
                          <a:latin typeface="+mj-lt"/>
                        </a:rPr>
                        <a:t>avbytare per lag	</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07406917"/>
                  </a:ext>
                </a:extLst>
              </a:tr>
              <a:tr h="0">
                <a:tc>
                  <a:txBody>
                    <a:bodyPr/>
                    <a:lstStyle/>
                    <a:p>
                      <a:r>
                        <a:rPr lang="sv-SE" sz="1400" b="1" dirty="0">
                          <a:solidFill>
                            <a:schemeClr val="bg1"/>
                          </a:solidFill>
                          <a:latin typeface="+mj-lt"/>
                        </a:rPr>
                        <a:t>Byten: </a:t>
                      </a:r>
                      <a:r>
                        <a:rPr lang="sv-SE" sz="1400" dirty="0">
                          <a:solidFill>
                            <a:schemeClr val="bg1"/>
                          </a:solidFill>
                          <a:latin typeface="+mj-lt"/>
                        </a:rPr>
                        <a:t>Fria byten</a:t>
                      </a:r>
                    </a:p>
                  </a:txBody>
                  <a:tcPr marL="36000" marR="36000" marT="36000" marB="36000">
                    <a:lnR w="12700" cap="flat" cmpd="sng" algn="ctr">
                      <a:solidFill>
                        <a:schemeClr val="bg1"/>
                      </a:solidFill>
                      <a:prstDash val="solid"/>
                      <a:round/>
                      <a:headEnd type="none" w="med" len="med"/>
                      <a:tailEnd type="none" w="med" len="med"/>
                    </a:lnR>
                  </a:tcPr>
                </a:tc>
                <a:tc>
                  <a:txBody>
                    <a:bodyPr/>
                    <a:lstStyle/>
                    <a:p>
                      <a:r>
                        <a:rPr lang="sv-SE" sz="1400" dirty="0">
                          <a:solidFill>
                            <a:schemeClr val="bg1"/>
                          </a:solidFill>
                          <a:latin typeface="+mj-lt"/>
                        </a:rPr>
                        <a:t>Byten i paus</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86077480"/>
                  </a:ext>
                </a:extLst>
              </a:tr>
              <a:tr h="113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i="0" u="none" strike="noStrike" kern="1200" baseline="0" dirty="0">
                          <a:solidFill>
                            <a:schemeClr val="lt1"/>
                          </a:solidFill>
                          <a:latin typeface="+mj-lt"/>
                          <a:ea typeface="+mn-ea"/>
                          <a:cs typeface="+mn-cs"/>
                        </a:rPr>
                        <a:t>Speltid 15 år </a:t>
                      </a:r>
                      <a:r>
                        <a:rPr lang="sv-SE" sz="1400" b="0" i="0" u="none" strike="noStrike" kern="1200" baseline="0" dirty="0">
                          <a:solidFill>
                            <a:schemeClr val="lt1"/>
                          </a:solidFill>
                          <a:latin typeface="+mj-lt"/>
                          <a:ea typeface="+mn-ea"/>
                          <a:cs typeface="+mn-cs"/>
                        </a:rPr>
                        <a:t>2 x 40 minuter. </a:t>
                      </a:r>
                      <a:br>
                        <a:rPr lang="sv-SE" sz="1400" b="0" i="0" u="none" strike="noStrike" kern="1200" baseline="0" dirty="0">
                          <a:solidFill>
                            <a:schemeClr val="lt1"/>
                          </a:solidFill>
                          <a:latin typeface="+mj-lt"/>
                          <a:ea typeface="+mn-ea"/>
                          <a:cs typeface="+mn-cs"/>
                        </a:rPr>
                      </a:br>
                      <a:r>
                        <a:rPr lang="sv-SE" sz="1400" b="1" i="0" u="none" strike="noStrike" kern="1200" baseline="0" dirty="0">
                          <a:solidFill>
                            <a:schemeClr val="lt1"/>
                          </a:solidFill>
                          <a:latin typeface="+mj-lt"/>
                          <a:ea typeface="+mn-ea"/>
                          <a:cs typeface="+mn-cs"/>
                        </a:rPr>
                        <a:t>Speltid 16 år och uppåt </a:t>
                      </a:r>
                      <a:r>
                        <a:rPr lang="sv-SE" sz="1400" b="0" i="0" u="none" strike="noStrike" kern="1200" baseline="0" dirty="0">
                          <a:solidFill>
                            <a:schemeClr val="lt1"/>
                          </a:solidFill>
                          <a:latin typeface="+mj-lt"/>
                          <a:ea typeface="+mn-ea"/>
                          <a:cs typeface="+mn-cs"/>
                        </a:rPr>
                        <a:t>2 x 45 minuter. </a:t>
                      </a:r>
                    </a:p>
                  </a:txBody>
                  <a:tcPr marL="36000" marR="36000" marT="36000" marB="36000">
                    <a:lnR w="12700" cap="flat" cmpd="sng" algn="ctr">
                      <a:solidFill>
                        <a:schemeClr val="bg1"/>
                      </a:solidFill>
                      <a:prstDash val="solid"/>
                      <a:round/>
                      <a:headEnd type="none" w="med" len="med"/>
                      <a:tailEnd type="none" w="med" len="med"/>
                    </a:lnR>
                  </a:tcPr>
                </a:tc>
                <a:tc>
                  <a:txBody>
                    <a:bodyPr/>
                    <a:lstStyle/>
                    <a:p>
                      <a:r>
                        <a:rPr lang="sv-SE" sz="1400" b="1" i="0" u="none" strike="noStrike" kern="1200" baseline="0" dirty="0">
                          <a:solidFill>
                            <a:schemeClr val="lt1"/>
                          </a:solidFill>
                          <a:latin typeface="+mj-lt"/>
                          <a:ea typeface="+mn-ea"/>
                          <a:cs typeface="+mn-cs"/>
                        </a:rPr>
                        <a:t>Speltid 15 år: </a:t>
                      </a:r>
                      <a:r>
                        <a:rPr lang="sv-SE" sz="1400" b="0" i="0" u="none" strike="noStrike" kern="1200" baseline="0" dirty="0">
                          <a:solidFill>
                            <a:schemeClr val="lt1"/>
                          </a:solidFill>
                          <a:latin typeface="+mj-lt"/>
                          <a:ea typeface="+mn-ea"/>
                          <a:cs typeface="+mn-cs"/>
                        </a:rPr>
                        <a:t> Minst 40 min speltid för alla spelare. </a:t>
                      </a:r>
                    </a:p>
                    <a:p>
                      <a:r>
                        <a:rPr lang="sv-SE" sz="1400" b="1" i="0" u="none" strike="noStrike" kern="1200" baseline="0" dirty="0">
                          <a:solidFill>
                            <a:schemeClr val="lt1"/>
                          </a:solidFill>
                          <a:latin typeface="+mj-lt"/>
                          <a:ea typeface="+mn-ea"/>
                          <a:cs typeface="+mn-cs"/>
                        </a:rPr>
                        <a:t>Speltid 16 år och uppåt: </a:t>
                      </a:r>
                      <a:r>
                        <a:rPr lang="sv-SE" sz="1400" b="0" i="0" u="none" strike="noStrike" kern="1200" baseline="0" dirty="0">
                          <a:solidFill>
                            <a:schemeClr val="lt1"/>
                          </a:solidFill>
                          <a:latin typeface="+mj-lt"/>
                          <a:ea typeface="+mn-ea"/>
                          <a:cs typeface="+mn-cs"/>
                        </a:rPr>
                        <a:t> Minst 45 min speltid för alla spelare. 	</a:t>
                      </a:r>
                    </a:p>
                  </a:txBody>
                  <a:tcPr marL="36000" marR="36000" marT="36000" marB="3600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048383017"/>
                  </a:ext>
                </a:extLst>
              </a:tr>
            </a:tbl>
          </a:graphicData>
        </a:graphic>
      </p:graphicFrame>
      <p:sp>
        <p:nvSpPr>
          <p:cNvPr id="59" name="Rubrik 1">
            <a:extLst>
              <a:ext uri="{FF2B5EF4-FFF2-40B4-BE49-F238E27FC236}">
                <a16:creationId xmlns:a16="http://schemas.microsoft.com/office/drawing/2014/main" id="{D866CE36-F5BB-4729-A9F8-514669085874}"/>
              </a:ext>
            </a:extLst>
          </p:cNvPr>
          <p:cNvSpPr txBox="1">
            <a:spLocks/>
          </p:cNvSpPr>
          <p:nvPr/>
        </p:nvSpPr>
        <p:spPr>
          <a:xfrm>
            <a:off x="521999" y="720000"/>
            <a:ext cx="9229653" cy="77025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300" b="1" kern="1200">
                <a:solidFill>
                  <a:schemeClr val="bg1"/>
                </a:solidFill>
                <a:latin typeface="+mj-lt"/>
                <a:ea typeface="+mj-ea"/>
                <a:cs typeface="+mj-cs"/>
              </a:defRPr>
            </a:lvl1pPr>
          </a:lstStyle>
          <a:p>
            <a:pPr marL="0" marR="0" lvl="0" indent="0" algn="l" defTabSz="914400" rtl="0" eaLnBrk="1" fontAlgn="auto" latinLnBrk="0" hangingPunct="1">
              <a:lnSpc>
                <a:spcPts val="3500"/>
              </a:lnSpc>
              <a:spcBef>
                <a:spcPts val="600"/>
              </a:spcBef>
              <a:spcAft>
                <a:spcPts val="0"/>
              </a:spcAft>
              <a:buClrTx/>
              <a:buSzTx/>
              <a:buFontTx/>
              <a:buNone/>
              <a:tabLst/>
              <a:defRPr/>
            </a:pPr>
            <a:r>
              <a:rPr kumimoji="0" lang="sv-SE" sz="4000" b="1" i="0" u="none" strike="noStrike" kern="1200" cap="none" spc="0" normalizeH="0" baseline="0" noProof="0" dirty="0">
                <a:ln>
                  <a:noFill/>
                </a:ln>
                <a:solidFill>
                  <a:prstClr val="white"/>
                </a:solidFill>
                <a:effectLst/>
                <a:uLnTx/>
                <a:uFillTx/>
                <a:latin typeface="Calibri"/>
                <a:ea typeface="+mj-ea"/>
                <a:cs typeface="+mj-cs"/>
              </a:rPr>
              <a:t>Spelregler 11 mot 11</a:t>
            </a:r>
          </a:p>
        </p:txBody>
      </p:sp>
    </p:spTree>
    <p:extLst>
      <p:ext uri="{BB962C8B-B14F-4D97-AF65-F5344CB8AC3E}">
        <p14:creationId xmlns:p14="http://schemas.microsoft.com/office/powerpoint/2010/main" val="2689225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anim calcmode="lin" valueType="num">
                                      <p:cBhvr>
                                        <p:cTn id="42" dur="500" fill="hold"/>
                                        <p:tgtEl>
                                          <p:spTgt spid="53"/>
                                        </p:tgtEl>
                                        <p:attrNameLst>
                                          <p:attrName>ppt_x</p:attrName>
                                        </p:attrNameLst>
                                      </p:cBhvr>
                                      <p:tavLst>
                                        <p:tav tm="0">
                                          <p:val>
                                            <p:strVal val="#ppt_x"/>
                                          </p:val>
                                        </p:tav>
                                        <p:tav tm="100000">
                                          <p:val>
                                            <p:strVal val="#ppt_x"/>
                                          </p:val>
                                        </p:tav>
                                      </p:tavLst>
                                    </p:anim>
                                    <p:anim calcmode="lin" valueType="num">
                                      <p:cBhvr>
                                        <p:cTn id="43" dur="5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left)">
                                      <p:cBhvr>
                                        <p:cTn id="4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8FFF5754-3EB9-49C7-B023-83FEB5C0BAC5}"/>
              </a:ext>
            </a:extLst>
          </p:cNvPr>
          <p:cNvSpPr>
            <a:spLocks noGrp="1"/>
          </p:cNvSpPr>
          <p:nvPr>
            <p:ph type="subTitle" idx="1"/>
          </p:nvPr>
        </p:nvSpPr>
        <p:spPr>
          <a:xfrm>
            <a:off x="784226" y="471953"/>
            <a:ext cx="10470871" cy="5512922"/>
          </a:xfrm>
        </p:spPr>
        <p:txBody>
          <a:bodyPr/>
          <a:lstStyle/>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p:txBody>
      </p:sp>
      <p:sp>
        <p:nvSpPr>
          <p:cNvPr id="3" name="Rubrik 2">
            <a:extLst>
              <a:ext uri="{FF2B5EF4-FFF2-40B4-BE49-F238E27FC236}">
                <a16:creationId xmlns:a16="http://schemas.microsoft.com/office/drawing/2014/main" id="{1C2EF8D9-3338-48DB-94F7-97C0C3A1A686}"/>
              </a:ext>
            </a:extLst>
          </p:cNvPr>
          <p:cNvSpPr>
            <a:spLocks noGrp="1"/>
          </p:cNvSpPr>
          <p:nvPr>
            <p:ph type="ctrTitle"/>
          </p:nvPr>
        </p:nvSpPr>
        <p:spPr>
          <a:xfrm>
            <a:off x="784226" y="1319436"/>
            <a:ext cx="11125692" cy="1184613"/>
          </a:xfrm>
        </p:spPr>
        <p:txBody>
          <a:bodyPr/>
          <a:lstStyle/>
          <a:p>
            <a:r>
              <a:rPr lang="sv-SE" sz="7200" b="0" dirty="0" smtClean="0"/>
              <a:t>   Summering 11 mot 11</a:t>
            </a:r>
            <a:endParaRPr lang="sv-SE" sz="7200" dirty="0"/>
          </a:p>
        </p:txBody>
      </p:sp>
      <p:sp>
        <p:nvSpPr>
          <p:cNvPr id="4" name="Rektangel 3">
            <a:extLst>
              <a:ext uri="{FF2B5EF4-FFF2-40B4-BE49-F238E27FC236}">
                <a16:creationId xmlns:a16="http://schemas.microsoft.com/office/drawing/2014/main" id="{8BBEBDB7-53D6-42F5-9D08-0AE06579533C}"/>
              </a:ext>
            </a:extLst>
          </p:cNvPr>
          <p:cNvSpPr/>
          <p:nvPr/>
        </p:nvSpPr>
        <p:spPr>
          <a:xfrm>
            <a:off x="851095" y="1505244"/>
            <a:ext cx="8292905" cy="2831544"/>
          </a:xfrm>
          <a:prstGeom prst="rect">
            <a:avLst/>
          </a:prstGeom>
        </p:spPr>
        <p:txBody>
          <a:bodyPr wrap="square">
            <a:spAutoFit/>
          </a:bodyPr>
          <a:lstStyle/>
          <a:p>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4400" b="1" dirty="0">
                <a:solidFill>
                  <a:prstClr val="white"/>
                </a:solidFill>
                <a:latin typeface="Calibri" panose="020F0502020204030204" pitchFamily="34" charset="0"/>
                <a:ea typeface="Times New Roman" panose="02020603050405020304" pitchFamily="18" charset="0"/>
                <a:cs typeface="+mj-cs"/>
              </a:rPr>
              <a:t/>
            </a:r>
            <a:br>
              <a:rPr lang="sv-SE" sz="4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400" b="1" dirty="0">
                <a:solidFill>
                  <a:prstClr val="white"/>
                </a:solidFill>
                <a:latin typeface="Calibri" panose="020F0502020204030204" pitchFamily="34" charset="0"/>
                <a:ea typeface="Times New Roman" panose="02020603050405020304" pitchFamily="18" charset="0"/>
                <a:cs typeface="+mj-cs"/>
              </a:rPr>
              <a:t/>
            </a:r>
            <a:br>
              <a:rPr lang="sv-SE" sz="2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000" b="1" dirty="0">
                <a:solidFill>
                  <a:prstClr val="white"/>
                </a:solidFill>
                <a:latin typeface="Calibri" panose="020F0502020204030204" pitchFamily="34" charset="0"/>
                <a:ea typeface="Times New Roman" panose="02020603050405020304" pitchFamily="18" charset="0"/>
                <a:cs typeface="+mj-cs"/>
              </a:rPr>
              <a:t/>
            </a:r>
            <a:br>
              <a:rPr lang="sv-SE" sz="2000" b="1" dirty="0">
                <a:solidFill>
                  <a:prstClr val="white"/>
                </a:solidFill>
                <a:latin typeface="Calibri" panose="020F0502020204030204" pitchFamily="34" charset="0"/>
                <a:ea typeface="Times New Roman" panose="02020603050405020304" pitchFamily="18" charset="0"/>
                <a:cs typeface="+mj-cs"/>
              </a:rPr>
            </a:br>
            <a:endParaRPr lang="sv-SE" dirty="0"/>
          </a:p>
        </p:txBody>
      </p:sp>
      <p:sp>
        <p:nvSpPr>
          <p:cNvPr id="5" name="textruta 4"/>
          <p:cNvSpPr txBox="1"/>
          <p:nvPr/>
        </p:nvSpPr>
        <p:spPr>
          <a:xfrm>
            <a:off x="1280160" y="3151163"/>
            <a:ext cx="3287951" cy="2246769"/>
          </a:xfrm>
          <a:prstGeom prst="rect">
            <a:avLst/>
          </a:prstGeom>
          <a:noFill/>
        </p:spPr>
        <p:txBody>
          <a:bodyPr wrap="none" rtlCol="0">
            <a:spAutoFit/>
          </a:bodyPr>
          <a:lstStyle/>
          <a:p>
            <a:r>
              <a:rPr lang="sv-SE" sz="2800" dirty="0" smtClean="0">
                <a:solidFill>
                  <a:schemeClr val="bg1"/>
                </a:solidFill>
              </a:rPr>
              <a:t>Full plan från 15 år</a:t>
            </a:r>
          </a:p>
          <a:p>
            <a:r>
              <a:rPr lang="sv-SE" sz="2800" dirty="0" smtClean="0">
                <a:solidFill>
                  <a:schemeClr val="bg1"/>
                </a:solidFill>
              </a:rPr>
              <a:t>Två perioder</a:t>
            </a:r>
          </a:p>
          <a:p>
            <a:r>
              <a:rPr lang="sv-SE" sz="2800" dirty="0" smtClean="0">
                <a:solidFill>
                  <a:schemeClr val="bg1"/>
                </a:solidFill>
              </a:rPr>
              <a:t>2*40 15 år</a:t>
            </a:r>
          </a:p>
          <a:p>
            <a:r>
              <a:rPr lang="sv-SE" sz="2800" dirty="0" smtClean="0">
                <a:solidFill>
                  <a:schemeClr val="bg1"/>
                </a:solidFill>
              </a:rPr>
              <a:t>2*45 16 år och uppåt</a:t>
            </a:r>
          </a:p>
          <a:p>
            <a:r>
              <a:rPr lang="sv-SE" sz="2800" dirty="0" smtClean="0">
                <a:solidFill>
                  <a:schemeClr val="bg1"/>
                </a:solidFill>
              </a:rPr>
              <a:t>Inga tilläggsregler</a:t>
            </a:r>
          </a:p>
        </p:txBody>
      </p:sp>
      <p:pic>
        <p:nvPicPr>
          <p:cNvPr id="6" name="Bild 1" descr="cid:image001.png@01D3B140.7EEB9CF0"/>
          <p:cNvPicPr/>
          <p:nvPr/>
        </p:nvPicPr>
        <p:blipFill>
          <a:blip r:embed="rId2">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42408723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8FFF5754-3EB9-49C7-B023-83FEB5C0BAC5}"/>
              </a:ext>
            </a:extLst>
          </p:cNvPr>
          <p:cNvSpPr>
            <a:spLocks noGrp="1"/>
          </p:cNvSpPr>
          <p:nvPr>
            <p:ph type="subTitle" idx="1"/>
          </p:nvPr>
        </p:nvSpPr>
        <p:spPr>
          <a:xfrm>
            <a:off x="784226" y="471953"/>
            <a:ext cx="10470871" cy="5512922"/>
          </a:xfrm>
        </p:spPr>
        <p:txBody>
          <a:bodyPr/>
          <a:lstStyle/>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p:txBody>
      </p:sp>
      <p:sp>
        <p:nvSpPr>
          <p:cNvPr id="3" name="Rubrik 2">
            <a:extLst>
              <a:ext uri="{FF2B5EF4-FFF2-40B4-BE49-F238E27FC236}">
                <a16:creationId xmlns:a16="http://schemas.microsoft.com/office/drawing/2014/main" id="{1C2EF8D9-3338-48DB-94F7-97C0C3A1A686}"/>
              </a:ext>
            </a:extLst>
          </p:cNvPr>
          <p:cNvSpPr>
            <a:spLocks noGrp="1"/>
          </p:cNvSpPr>
          <p:nvPr>
            <p:ph type="ctrTitle"/>
          </p:nvPr>
        </p:nvSpPr>
        <p:spPr>
          <a:xfrm>
            <a:off x="784226" y="1319436"/>
            <a:ext cx="11125692" cy="1184613"/>
          </a:xfrm>
        </p:spPr>
        <p:txBody>
          <a:bodyPr/>
          <a:lstStyle/>
          <a:p>
            <a:r>
              <a:rPr lang="sv-SE" sz="7200" b="0" dirty="0" smtClean="0"/>
              <a:t>   OBS!</a:t>
            </a:r>
            <a:endParaRPr lang="sv-SE" sz="7200" dirty="0"/>
          </a:p>
        </p:txBody>
      </p:sp>
      <p:sp>
        <p:nvSpPr>
          <p:cNvPr id="4" name="Rektangel 3">
            <a:extLst>
              <a:ext uri="{FF2B5EF4-FFF2-40B4-BE49-F238E27FC236}">
                <a16:creationId xmlns:a16="http://schemas.microsoft.com/office/drawing/2014/main" id="{8BBEBDB7-53D6-42F5-9D08-0AE06579533C}"/>
              </a:ext>
            </a:extLst>
          </p:cNvPr>
          <p:cNvSpPr/>
          <p:nvPr/>
        </p:nvSpPr>
        <p:spPr>
          <a:xfrm>
            <a:off x="851095" y="1505244"/>
            <a:ext cx="8292905" cy="2831544"/>
          </a:xfrm>
          <a:prstGeom prst="rect">
            <a:avLst/>
          </a:prstGeom>
        </p:spPr>
        <p:txBody>
          <a:bodyPr wrap="square">
            <a:spAutoFit/>
          </a:bodyPr>
          <a:lstStyle/>
          <a:p>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4400" b="1" dirty="0">
                <a:solidFill>
                  <a:prstClr val="white"/>
                </a:solidFill>
                <a:latin typeface="Calibri" panose="020F0502020204030204" pitchFamily="34" charset="0"/>
                <a:ea typeface="Times New Roman" panose="02020603050405020304" pitchFamily="18" charset="0"/>
                <a:cs typeface="+mj-cs"/>
              </a:rPr>
              <a:t/>
            </a:r>
            <a:br>
              <a:rPr lang="sv-SE" sz="4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400" b="1" dirty="0">
                <a:solidFill>
                  <a:prstClr val="white"/>
                </a:solidFill>
                <a:latin typeface="Calibri" panose="020F0502020204030204" pitchFamily="34" charset="0"/>
                <a:ea typeface="Times New Roman" panose="02020603050405020304" pitchFamily="18" charset="0"/>
                <a:cs typeface="+mj-cs"/>
              </a:rPr>
              <a:t/>
            </a:r>
            <a:br>
              <a:rPr lang="sv-SE" sz="2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000" b="1" dirty="0">
                <a:solidFill>
                  <a:prstClr val="white"/>
                </a:solidFill>
                <a:latin typeface="Calibri" panose="020F0502020204030204" pitchFamily="34" charset="0"/>
                <a:ea typeface="Times New Roman" panose="02020603050405020304" pitchFamily="18" charset="0"/>
                <a:cs typeface="+mj-cs"/>
              </a:rPr>
              <a:t/>
            </a:r>
            <a:br>
              <a:rPr lang="sv-SE" sz="2000" b="1" dirty="0">
                <a:solidFill>
                  <a:prstClr val="white"/>
                </a:solidFill>
                <a:latin typeface="Calibri" panose="020F0502020204030204" pitchFamily="34" charset="0"/>
                <a:ea typeface="Times New Roman" panose="02020603050405020304" pitchFamily="18" charset="0"/>
                <a:cs typeface="+mj-cs"/>
              </a:rPr>
            </a:br>
            <a:endParaRPr lang="sv-SE" dirty="0"/>
          </a:p>
        </p:txBody>
      </p:sp>
      <p:sp>
        <p:nvSpPr>
          <p:cNvPr id="5" name="textruta 4"/>
          <p:cNvSpPr txBox="1"/>
          <p:nvPr/>
        </p:nvSpPr>
        <p:spPr>
          <a:xfrm>
            <a:off x="1280160" y="3151163"/>
            <a:ext cx="10149830" cy="1815882"/>
          </a:xfrm>
          <a:prstGeom prst="rect">
            <a:avLst/>
          </a:prstGeom>
          <a:noFill/>
        </p:spPr>
        <p:txBody>
          <a:bodyPr wrap="none" rtlCol="0">
            <a:spAutoFit/>
          </a:bodyPr>
          <a:lstStyle/>
          <a:p>
            <a:r>
              <a:rPr lang="sv-SE" sz="2800" dirty="0" smtClean="0">
                <a:solidFill>
                  <a:schemeClr val="bg1"/>
                </a:solidFill>
              </a:rPr>
              <a:t>DETTA GÄLLER ÄVEN FÖR FÖRENINGSDRIVNA CUPER – Även 3 mot 3</a:t>
            </a:r>
          </a:p>
          <a:p>
            <a:endParaRPr lang="sv-SE" sz="2800" dirty="0">
              <a:solidFill>
                <a:schemeClr val="bg1"/>
              </a:solidFill>
            </a:endParaRPr>
          </a:p>
          <a:p>
            <a:r>
              <a:rPr lang="sv-SE" sz="2800" dirty="0" smtClean="0">
                <a:solidFill>
                  <a:schemeClr val="bg1"/>
                </a:solidFill>
              </a:rPr>
              <a:t>ÅLDERSREGEL GÄLLER ÄVEN FÖRENINGSDRIVNA KURSER</a:t>
            </a:r>
          </a:p>
          <a:p>
            <a:endParaRPr lang="sv-SE" sz="2800" dirty="0" smtClean="0">
              <a:solidFill>
                <a:schemeClr val="bg1"/>
              </a:solidFill>
            </a:endParaRPr>
          </a:p>
        </p:txBody>
      </p:sp>
      <p:pic>
        <p:nvPicPr>
          <p:cNvPr id="6" name="Bild 1" descr="cid:image001.png@01D3B140.7EEB9CF0"/>
          <p:cNvPicPr/>
          <p:nvPr/>
        </p:nvPicPr>
        <p:blipFill>
          <a:blip r:embed="rId2">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4906210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8FFF5754-3EB9-49C7-B023-83FEB5C0BAC5}"/>
              </a:ext>
            </a:extLst>
          </p:cNvPr>
          <p:cNvSpPr>
            <a:spLocks noGrp="1"/>
          </p:cNvSpPr>
          <p:nvPr>
            <p:ph type="subTitle" idx="1"/>
          </p:nvPr>
        </p:nvSpPr>
        <p:spPr>
          <a:xfrm>
            <a:off x="784226" y="471953"/>
            <a:ext cx="10470871" cy="5512922"/>
          </a:xfrm>
        </p:spPr>
        <p:txBody>
          <a:bodyPr/>
          <a:lstStyle/>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p:txBody>
      </p:sp>
      <p:sp>
        <p:nvSpPr>
          <p:cNvPr id="3" name="Rubrik 2">
            <a:extLst>
              <a:ext uri="{FF2B5EF4-FFF2-40B4-BE49-F238E27FC236}">
                <a16:creationId xmlns:a16="http://schemas.microsoft.com/office/drawing/2014/main" id="{1C2EF8D9-3338-48DB-94F7-97C0C3A1A686}"/>
              </a:ext>
            </a:extLst>
          </p:cNvPr>
          <p:cNvSpPr>
            <a:spLocks noGrp="1"/>
          </p:cNvSpPr>
          <p:nvPr>
            <p:ph type="ctrTitle"/>
          </p:nvPr>
        </p:nvSpPr>
        <p:spPr>
          <a:xfrm>
            <a:off x="784226" y="1319436"/>
            <a:ext cx="11125692" cy="1184613"/>
          </a:xfrm>
        </p:spPr>
        <p:txBody>
          <a:bodyPr/>
          <a:lstStyle/>
          <a:p>
            <a:r>
              <a:rPr lang="sv-SE" sz="7200" b="0" dirty="0" smtClean="0"/>
              <a:t>   Övrigt</a:t>
            </a:r>
            <a:endParaRPr lang="sv-SE" sz="7200" dirty="0"/>
          </a:p>
        </p:txBody>
      </p:sp>
      <p:sp>
        <p:nvSpPr>
          <p:cNvPr id="4" name="Rektangel 3">
            <a:extLst>
              <a:ext uri="{FF2B5EF4-FFF2-40B4-BE49-F238E27FC236}">
                <a16:creationId xmlns:a16="http://schemas.microsoft.com/office/drawing/2014/main" id="{8BBEBDB7-53D6-42F5-9D08-0AE06579533C}"/>
              </a:ext>
            </a:extLst>
          </p:cNvPr>
          <p:cNvSpPr/>
          <p:nvPr/>
        </p:nvSpPr>
        <p:spPr>
          <a:xfrm>
            <a:off x="851095" y="1505244"/>
            <a:ext cx="8292905" cy="2831544"/>
          </a:xfrm>
          <a:prstGeom prst="rect">
            <a:avLst/>
          </a:prstGeom>
        </p:spPr>
        <p:txBody>
          <a:bodyPr wrap="square">
            <a:spAutoFit/>
          </a:bodyPr>
          <a:lstStyle/>
          <a:p>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4400" b="1" dirty="0">
                <a:solidFill>
                  <a:prstClr val="white"/>
                </a:solidFill>
                <a:latin typeface="Calibri" panose="020F0502020204030204" pitchFamily="34" charset="0"/>
                <a:ea typeface="Times New Roman" panose="02020603050405020304" pitchFamily="18" charset="0"/>
                <a:cs typeface="+mj-cs"/>
              </a:rPr>
              <a:t/>
            </a:r>
            <a:br>
              <a:rPr lang="sv-SE" sz="4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400" b="1" dirty="0">
                <a:solidFill>
                  <a:prstClr val="white"/>
                </a:solidFill>
                <a:latin typeface="Calibri" panose="020F0502020204030204" pitchFamily="34" charset="0"/>
                <a:ea typeface="Times New Roman" panose="02020603050405020304" pitchFamily="18" charset="0"/>
                <a:cs typeface="+mj-cs"/>
              </a:rPr>
              <a:t/>
            </a:r>
            <a:br>
              <a:rPr lang="sv-SE" sz="2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000" b="1" dirty="0">
                <a:solidFill>
                  <a:prstClr val="white"/>
                </a:solidFill>
                <a:latin typeface="Calibri" panose="020F0502020204030204" pitchFamily="34" charset="0"/>
                <a:ea typeface="Times New Roman" panose="02020603050405020304" pitchFamily="18" charset="0"/>
                <a:cs typeface="+mj-cs"/>
              </a:rPr>
              <a:t/>
            </a:r>
            <a:br>
              <a:rPr lang="sv-SE" sz="2000" b="1" dirty="0">
                <a:solidFill>
                  <a:prstClr val="white"/>
                </a:solidFill>
                <a:latin typeface="Calibri" panose="020F0502020204030204" pitchFamily="34" charset="0"/>
                <a:ea typeface="Times New Roman" panose="02020603050405020304" pitchFamily="18" charset="0"/>
                <a:cs typeface="+mj-cs"/>
              </a:rPr>
            </a:br>
            <a:endParaRPr lang="sv-SE" dirty="0"/>
          </a:p>
        </p:txBody>
      </p:sp>
      <p:sp>
        <p:nvSpPr>
          <p:cNvPr id="5" name="textruta 4"/>
          <p:cNvSpPr txBox="1"/>
          <p:nvPr/>
        </p:nvSpPr>
        <p:spPr>
          <a:xfrm>
            <a:off x="1280160" y="3151163"/>
            <a:ext cx="9988888" cy="2431435"/>
          </a:xfrm>
          <a:prstGeom prst="rect">
            <a:avLst/>
          </a:prstGeom>
          <a:noFill/>
        </p:spPr>
        <p:txBody>
          <a:bodyPr wrap="none" rtlCol="0">
            <a:spAutoFit/>
          </a:bodyPr>
          <a:lstStyle/>
          <a:p>
            <a:r>
              <a:rPr lang="sv-SE" sz="2800" b="1" dirty="0" smtClean="0">
                <a:solidFill>
                  <a:schemeClr val="bg1"/>
                </a:solidFill>
              </a:rPr>
              <a:t>Ny spelformsutbildning införs</a:t>
            </a:r>
            <a:r>
              <a:rPr lang="sv-SE" sz="2800" b="1" dirty="0">
                <a:solidFill>
                  <a:schemeClr val="bg1"/>
                </a:solidFill>
              </a:rPr>
              <a:t> </a:t>
            </a:r>
            <a:r>
              <a:rPr lang="sv-SE" sz="2800" dirty="0" smtClean="0">
                <a:solidFill>
                  <a:schemeClr val="bg1"/>
                </a:solidFill>
              </a:rPr>
              <a:t>– komplement till Tränarutbildning C</a:t>
            </a:r>
          </a:p>
          <a:p>
            <a:r>
              <a:rPr lang="sv-SE" sz="2000" dirty="0" smtClean="0">
                <a:solidFill>
                  <a:schemeClr val="bg1"/>
                </a:solidFill>
              </a:rPr>
              <a:t>Kommer Våren 2019</a:t>
            </a:r>
          </a:p>
          <a:p>
            <a:endParaRPr lang="sv-SE" sz="2800" dirty="0" smtClean="0">
              <a:solidFill>
                <a:schemeClr val="bg1"/>
              </a:solidFill>
            </a:endParaRPr>
          </a:p>
          <a:p>
            <a:r>
              <a:rPr lang="sv-SE" sz="2800" b="1" dirty="0" smtClean="0">
                <a:solidFill>
                  <a:schemeClr val="bg1"/>
                </a:solidFill>
              </a:rPr>
              <a:t>Ny domarutbildning</a:t>
            </a:r>
          </a:p>
          <a:p>
            <a:r>
              <a:rPr lang="sv-SE" sz="2000" dirty="0" smtClean="0">
                <a:solidFill>
                  <a:schemeClr val="bg1"/>
                </a:solidFill>
              </a:rPr>
              <a:t>Kommer vintern 2019</a:t>
            </a:r>
          </a:p>
          <a:p>
            <a:endParaRPr lang="sv-SE" sz="2800" dirty="0" smtClean="0">
              <a:solidFill>
                <a:schemeClr val="bg1"/>
              </a:solidFill>
            </a:endParaRPr>
          </a:p>
        </p:txBody>
      </p:sp>
      <p:pic>
        <p:nvPicPr>
          <p:cNvPr id="6" name="Bild 1" descr="cid:image001.png@01D3B140.7EEB9CF0"/>
          <p:cNvPicPr/>
          <p:nvPr/>
        </p:nvPicPr>
        <p:blipFill>
          <a:blip r:embed="rId2">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29138185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5F3BE6F-DA61-4B07-B53F-5FDEB7096A04}"/>
              </a:ext>
            </a:extLst>
          </p:cNvPr>
          <p:cNvSpPr>
            <a:spLocks noGrp="1"/>
          </p:cNvSpPr>
          <p:nvPr>
            <p:ph type="ctrTitle"/>
          </p:nvPr>
        </p:nvSpPr>
        <p:spPr>
          <a:xfrm>
            <a:off x="1048769" y="791211"/>
            <a:ext cx="9713016" cy="5032814"/>
          </a:xfrm>
        </p:spPr>
        <p:txBody>
          <a:bodyPr/>
          <a:lstStyle/>
          <a:p>
            <a:pPr algn="ctr"/>
            <a:r>
              <a:rPr lang="sv-SE" sz="5400" dirty="0"/>
              <a:t/>
            </a:r>
            <a:br>
              <a:rPr lang="sv-SE" sz="5400" dirty="0"/>
            </a:br>
            <a:r>
              <a:rPr lang="sv-SE" sz="5400" dirty="0"/>
              <a:t/>
            </a:r>
            <a:br>
              <a:rPr lang="sv-SE" sz="5400" dirty="0"/>
            </a:br>
            <a:r>
              <a:rPr lang="sv-SE" sz="5400" dirty="0" smtClean="0"/>
              <a:t>Broschyr för varje spelform.</a:t>
            </a:r>
            <a:br>
              <a:rPr lang="sv-SE" sz="5400" dirty="0" smtClean="0"/>
            </a:br>
            <a:r>
              <a:rPr lang="sv-SE" sz="5400" dirty="0" smtClean="0">
                <a:solidFill>
                  <a:srgbClr val="FF0000"/>
                </a:solidFill>
                <a:hlinkClick r:id="rId2"/>
              </a:rPr>
              <a:t>www.stff.se</a:t>
            </a:r>
            <a:r>
              <a:rPr lang="sv-SE" sz="5400" dirty="0" smtClean="0"/>
              <a:t/>
            </a:r>
            <a:br>
              <a:rPr lang="sv-SE" sz="5400" dirty="0" smtClean="0"/>
            </a:br>
            <a:r>
              <a:rPr lang="sv-SE" sz="5400" dirty="0" smtClean="0"/>
              <a:t>Finns även i lokalen</a:t>
            </a:r>
            <a:endParaRPr lang="sv-SE" sz="5400" dirty="0"/>
          </a:p>
        </p:txBody>
      </p:sp>
    </p:spTree>
    <p:extLst>
      <p:ext uri="{BB962C8B-B14F-4D97-AF65-F5344CB8AC3E}">
        <p14:creationId xmlns:p14="http://schemas.microsoft.com/office/powerpoint/2010/main" val="27970318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p:txBody>
          <a:bodyPr/>
          <a:lstStyle/>
          <a:p>
            <a:endParaRPr lang="sv-SE" dirty="0"/>
          </a:p>
        </p:txBody>
      </p:sp>
      <p:sp>
        <p:nvSpPr>
          <p:cNvPr id="4" name="Rubrik 3"/>
          <p:cNvSpPr>
            <a:spLocks noGrp="1"/>
          </p:cNvSpPr>
          <p:nvPr>
            <p:ph type="ctrTitle"/>
          </p:nvPr>
        </p:nvSpPr>
        <p:spPr>
          <a:xfrm>
            <a:off x="901700" y="259821"/>
            <a:ext cx="10363200" cy="606427"/>
          </a:xfrm>
        </p:spPr>
        <p:txBody>
          <a:bodyPr/>
          <a:lstStyle/>
          <a:p>
            <a:r>
              <a:rPr lang="sv-SE" dirty="0"/>
              <a:t>Läs mer om spelformer på </a:t>
            </a:r>
            <a:br>
              <a:rPr lang="sv-SE" dirty="0"/>
            </a:br>
            <a:r>
              <a:rPr lang="sv-SE" dirty="0"/>
              <a:t>www.fogis.se</a:t>
            </a:r>
          </a:p>
        </p:txBody>
      </p:sp>
      <p:pic>
        <p:nvPicPr>
          <p:cNvPr id="7" name="Bildobjekt 6"/>
          <p:cNvPicPr>
            <a:picLocks noChangeAspect="1"/>
          </p:cNvPicPr>
          <p:nvPr/>
        </p:nvPicPr>
        <p:blipFill>
          <a:blip r:embed="rId2"/>
          <a:stretch>
            <a:fillRect/>
          </a:stretch>
        </p:blipFill>
        <p:spPr>
          <a:xfrm>
            <a:off x="901685" y="2401882"/>
            <a:ext cx="6295644" cy="4216527"/>
          </a:xfrm>
          <a:prstGeom prst="rect">
            <a:avLst/>
          </a:prstGeom>
        </p:spPr>
      </p:pic>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285" y="2552701"/>
            <a:ext cx="4020560" cy="3751648"/>
          </a:xfrm>
          <a:prstGeom prst="rect">
            <a:avLst/>
          </a:prstGeom>
        </p:spPr>
      </p:pic>
    </p:spTree>
    <p:extLst>
      <p:ext uri="{BB962C8B-B14F-4D97-AF65-F5344CB8AC3E}">
        <p14:creationId xmlns:p14="http://schemas.microsoft.com/office/powerpoint/2010/main" val="2251306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p:cNvGraphicFramePr>
            <a:graphicFrameLocks noGrp="1"/>
          </p:cNvGraphicFramePr>
          <p:nvPr>
            <p:extLst>
              <p:ext uri="{D42A27DB-BD31-4B8C-83A1-F6EECF244321}">
                <p14:modId xmlns:p14="http://schemas.microsoft.com/office/powerpoint/2010/main" val="709966544"/>
              </p:ext>
            </p:extLst>
          </p:nvPr>
        </p:nvGraphicFramePr>
        <p:xfrm>
          <a:off x="351691" y="267287"/>
          <a:ext cx="11591780" cy="6443001"/>
        </p:xfrm>
        <a:graphic>
          <a:graphicData uri="http://schemas.openxmlformats.org/drawingml/2006/table">
            <a:tbl>
              <a:tblPr firstRow="1" firstCol="1" bandRow="1">
                <a:tableStyleId>{5C22544A-7EE6-4342-B048-85BDC9FD1C3A}</a:tableStyleId>
              </a:tblPr>
              <a:tblGrid>
                <a:gridCol w="2183661">
                  <a:extLst>
                    <a:ext uri="{9D8B030D-6E8A-4147-A177-3AD203B41FA5}">
                      <a16:colId xmlns:a16="http://schemas.microsoft.com/office/drawing/2014/main" val="20000"/>
                    </a:ext>
                  </a:extLst>
                </a:gridCol>
                <a:gridCol w="1246230">
                  <a:extLst>
                    <a:ext uri="{9D8B030D-6E8A-4147-A177-3AD203B41FA5}">
                      <a16:colId xmlns:a16="http://schemas.microsoft.com/office/drawing/2014/main" val="20001"/>
                    </a:ext>
                  </a:extLst>
                </a:gridCol>
                <a:gridCol w="1246230">
                  <a:extLst>
                    <a:ext uri="{9D8B030D-6E8A-4147-A177-3AD203B41FA5}">
                      <a16:colId xmlns:a16="http://schemas.microsoft.com/office/drawing/2014/main" val="20002"/>
                    </a:ext>
                  </a:extLst>
                </a:gridCol>
                <a:gridCol w="1500623">
                  <a:extLst>
                    <a:ext uri="{9D8B030D-6E8A-4147-A177-3AD203B41FA5}">
                      <a16:colId xmlns:a16="http://schemas.microsoft.com/office/drawing/2014/main" val="20003"/>
                    </a:ext>
                  </a:extLst>
                </a:gridCol>
                <a:gridCol w="1542532">
                  <a:extLst>
                    <a:ext uri="{9D8B030D-6E8A-4147-A177-3AD203B41FA5}">
                      <a16:colId xmlns:a16="http://schemas.microsoft.com/office/drawing/2014/main" val="20004"/>
                    </a:ext>
                  </a:extLst>
                </a:gridCol>
                <a:gridCol w="1246230">
                  <a:extLst>
                    <a:ext uri="{9D8B030D-6E8A-4147-A177-3AD203B41FA5}">
                      <a16:colId xmlns:a16="http://schemas.microsoft.com/office/drawing/2014/main" val="20005"/>
                    </a:ext>
                  </a:extLst>
                </a:gridCol>
                <a:gridCol w="1417541">
                  <a:extLst>
                    <a:ext uri="{9D8B030D-6E8A-4147-A177-3AD203B41FA5}">
                      <a16:colId xmlns:a16="http://schemas.microsoft.com/office/drawing/2014/main" val="20006"/>
                    </a:ext>
                  </a:extLst>
                </a:gridCol>
                <a:gridCol w="1208733">
                  <a:extLst>
                    <a:ext uri="{9D8B030D-6E8A-4147-A177-3AD203B41FA5}">
                      <a16:colId xmlns:a16="http://schemas.microsoft.com/office/drawing/2014/main" val="20007"/>
                    </a:ext>
                  </a:extLst>
                </a:gridCol>
              </a:tblGrid>
              <a:tr h="257078">
                <a:tc gridSpan="8">
                  <a:txBody>
                    <a:bodyPr/>
                    <a:lstStyle/>
                    <a:p>
                      <a:pPr algn="ctr">
                        <a:lnSpc>
                          <a:spcPct val="115000"/>
                        </a:lnSpc>
                        <a:spcAft>
                          <a:spcPts val="0"/>
                        </a:spcAft>
                      </a:pPr>
                      <a:r>
                        <a:rPr lang="sv-SE" sz="1000" dirty="0">
                          <a:effectLst/>
                        </a:rPr>
                        <a:t>SAMMANSTÄLLNING AV SPELFORMERNA</a:t>
                      </a:r>
                      <a:endParaRPr lang="sv-SE" sz="700" dirty="0">
                        <a:effectLst/>
                        <a:latin typeface="Verdana"/>
                        <a:ea typeface="Calibri"/>
                        <a:cs typeface="Times New Roman"/>
                      </a:endParaRPr>
                    </a:p>
                  </a:txBody>
                  <a:tcPr marL="44165" marR="44165" marT="0" marB="0"/>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353481">
                <a:tc>
                  <a:txBody>
                    <a:bodyPr/>
                    <a:lstStyle/>
                    <a:p>
                      <a:pPr>
                        <a:lnSpc>
                          <a:spcPct val="115000"/>
                        </a:lnSpc>
                        <a:spcAft>
                          <a:spcPts val="0"/>
                        </a:spcAft>
                      </a:pPr>
                      <a:r>
                        <a:rPr lang="sv-SE" sz="1000" b="1" dirty="0">
                          <a:effectLst/>
                        </a:rPr>
                        <a:t>SPELFORM</a:t>
                      </a:r>
                      <a:endParaRPr lang="sv-SE" sz="1000" b="1" dirty="0">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3 MOT 3</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5 MOT 5</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7 MOT 7 LITEN</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7 MOT 7 STOR</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9 MOT 9 LITEN</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9 MOT 9 STOR</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11 MOT 11</a:t>
                      </a:r>
                      <a:endParaRPr lang="sv-SE" sz="1000" b="1">
                        <a:effectLst/>
                        <a:latin typeface="Verdana"/>
                        <a:ea typeface="Calibri"/>
                        <a:cs typeface="Times New Roman"/>
                      </a:endParaRPr>
                    </a:p>
                  </a:txBody>
                  <a:tcPr marL="44165" marR="44165" marT="0" marB="0" anchor="ctr"/>
                </a:tc>
                <a:extLst>
                  <a:ext uri="{0D108BD9-81ED-4DB2-BD59-A6C34878D82A}">
                    <a16:rowId xmlns:a16="http://schemas.microsoft.com/office/drawing/2014/main" val="10001"/>
                  </a:ext>
                </a:extLst>
              </a:tr>
              <a:tr h="176741">
                <a:tc>
                  <a:txBody>
                    <a:bodyPr/>
                    <a:lstStyle/>
                    <a:p>
                      <a:pPr>
                        <a:lnSpc>
                          <a:spcPct val="115000"/>
                        </a:lnSpc>
                        <a:spcAft>
                          <a:spcPts val="0"/>
                        </a:spcAft>
                      </a:pPr>
                      <a:r>
                        <a:rPr lang="sv-SE" sz="1000" b="1" dirty="0">
                          <a:effectLst/>
                        </a:rPr>
                        <a:t>ÅLDER</a:t>
                      </a:r>
                      <a:endParaRPr lang="sv-SE" sz="1000" b="1" dirty="0">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6-7 ÅR</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8-9 ÅR</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10-11 ÅR</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12 ÅR</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13 ÅR</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14 ÅR</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15 – 19 ÅR</a:t>
                      </a:r>
                      <a:endParaRPr lang="sv-SE" sz="1000" b="1">
                        <a:effectLst/>
                        <a:latin typeface="Verdana"/>
                        <a:ea typeface="Calibri"/>
                        <a:cs typeface="Times New Roman"/>
                      </a:endParaRPr>
                    </a:p>
                  </a:txBody>
                  <a:tcPr marL="44165" marR="44165" marT="0" marB="0" anchor="ctr"/>
                </a:tc>
                <a:extLst>
                  <a:ext uri="{0D108BD9-81ED-4DB2-BD59-A6C34878D82A}">
                    <a16:rowId xmlns:a16="http://schemas.microsoft.com/office/drawing/2014/main" val="10002"/>
                  </a:ext>
                </a:extLst>
              </a:tr>
              <a:tr h="706962">
                <a:tc>
                  <a:txBody>
                    <a:bodyPr/>
                    <a:lstStyle/>
                    <a:p>
                      <a:pPr>
                        <a:lnSpc>
                          <a:spcPct val="115000"/>
                        </a:lnSpc>
                        <a:spcAft>
                          <a:spcPts val="0"/>
                        </a:spcAft>
                      </a:pPr>
                      <a:endParaRPr lang="sv-SE" sz="1000" b="1" dirty="0" smtClean="0">
                        <a:effectLst/>
                      </a:endParaRPr>
                    </a:p>
                    <a:p>
                      <a:pPr>
                        <a:lnSpc>
                          <a:spcPct val="115000"/>
                        </a:lnSpc>
                        <a:spcAft>
                          <a:spcPts val="0"/>
                        </a:spcAft>
                      </a:pPr>
                      <a:r>
                        <a:rPr lang="sv-SE" sz="1000" b="1" dirty="0" smtClean="0">
                          <a:effectLst/>
                        </a:rPr>
                        <a:t>SPELTID</a:t>
                      </a:r>
                      <a:endParaRPr lang="sv-SE" sz="1000" b="1" dirty="0">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dirty="0">
                          <a:effectLst/>
                        </a:rPr>
                        <a:t>4x3 min</a:t>
                      </a:r>
                      <a:endParaRPr lang="sv-SE" sz="1000" b="1" dirty="0">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dirty="0">
                          <a:effectLst/>
                        </a:rPr>
                        <a:t>3x15 min</a:t>
                      </a:r>
                      <a:endParaRPr lang="sv-SE" sz="1000" b="1" dirty="0">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3x20 min</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3x20 min</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3x25 min</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3x25 min</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15 år: 2x40 min</a:t>
                      </a:r>
                    </a:p>
                    <a:p>
                      <a:pPr algn="ctr">
                        <a:lnSpc>
                          <a:spcPct val="115000"/>
                        </a:lnSpc>
                        <a:spcAft>
                          <a:spcPts val="0"/>
                        </a:spcAft>
                      </a:pPr>
                      <a:r>
                        <a:rPr lang="sv-SE" sz="1000" b="1">
                          <a:effectLst/>
                        </a:rPr>
                        <a:t>16-19 år: 2x45 min</a:t>
                      </a:r>
                      <a:endParaRPr lang="sv-SE" sz="1000" b="1">
                        <a:effectLst/>
                        <a:latin typeface="Verdana"/>
                        <a:ea typeface="Calibri"/>
                        <a:cs typeface="Times New Roman"/>
                      </a:endParaRPr>
                    </a:p>
                  </a:txBody>
                  <a:tcPr marL="44165" marR="44165" marT="0" marB="0" anchor="ctr"/>
                </a:tc>
                <a:extLst>
                  <a:ext uri="{0D108BD9-81ED-4DB2-BD59-A6C34878D82A}">
                    <a16:rowId xmlns:a16="http://schemas.microsoft.com/office/drawing/2014/main" val="10003"/>
                  </a:ext>
                </a:extLst>
              </a:tr>
              <a:tr h="353481">
                <a:tc>
                  <a:txBody>
                    <a:bodyPr/>
                    <a:lstStyle/>
                    <a:p>
                      <a:pPr>
                        <a:lnSpc>
                          <a:spcPct val="115000"/>
                        </a:lnSpc>
                        <a:spcAft>
                          <a:spcPts val="0"/>
                        </a:spcAft>
                      </a:pPr>
                      <a:r>
                        <a:rPr lang="sv-SE" sz="1000" b="1">
                          <a:effectLst/>
                        </a:rPr>
                        <a:t>PLANSTORLEK</a:t>
                      </a:r>
                    </a:p>
                    <a:p>
                      <a:pPr>
                        <a:lnSpc>
                          <a:spcPct val="115000"/>
                        </a:lnSpc>
                        <a:spcAft>
                          <a:spcPts val="0"/>
                        </a:spcAft>
                      </a:pPr>
                      <a:r>
                        <a:rPr lang="sv-SE" sz="1000" b="1">
                          <a:effectLst/>
                        </a:rPr>
                        <a:t>(utan sarg)</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15x12</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dirty="0">
                          <a:effectLst/>
                        </a:rPr>
                        <a:t>30x20 m</a:t>
                      </a:r>
                      <a:endParaRPr lang="sv-SE" sz="1000" b="1" dirty="0">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dirty="0">
                          <a:effectLst/>
                        </a:rPr>
                        <a:t>50x30 m</a:t>
                      </a:r>
                      <a:endParaRPr lang="sv-SE" sz="1000" b="1" dirty="0">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55x35 m</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65x50 m</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72x55 m</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105x65 m</a:t>
                      </a:r>
                      <a:endParaRPr lang="sv-SE" sz="1000" b="1">
                        <a:effectLst/>
                        <a:latin typeface="Verdana"/>
                        <a:ea typeface="Calibri"/>
                        <a:cs typeface="Times New Roman"/>
                      </a:endParaRPr>
                    </a:p>
                  </a:txBody>
                  <a:tcPr marL="44165" marR="44165" marT="0" marB="0" anchor="ctr"/>
                </a:tc>
                <a:extLst>
                  <a:ext uri="{0D108BD9-81ED-4DB2-BD59-A6C34878D82A}">
                    <a16:rowId xmlns:a16="http://schemas.microsoft.com/office/drawing/2014/main" val="10004"/>
                  </a:ext>
                </a:extLst>
              </a:tr>
              <a:tr h="353481">
                <a:tc>
                  <a:txBody>
                    <a:bodyPr/>
                    <a:lstStyle/>
                    <a:p>
                      <a:pPr>
                        <a:lnSpc>
                          <a:spcPct val="115000"/>
                        </a:lnSpc>
                        <a:spcAft>
                          <a:spcPts val="0"/>
                        </a:spcAft>
                      </a:pPr>
                      <a:r>
                        <a:rPr lang="sv-SE" sz="1000" b="1">
                          <a:effectLst/>
                        </a:rPr>
                        <a:t>PLANSTORLEK</a:t>
                      </a:r>
                    </a:p>
                    <a:p>
                      <a:pPr>
                        <a:lnSpc>
                          <a:spcPct val="115000"/>
                        </a:lnSpc>
                        <a:spcAft>
                          <a:spcPts val="0"/>
                        </a:spcAft>
                      </a:pPr>
                      <a:r>
                        <a:rPr lang="sv-SE" sz="1000" b="1">
                          <a:effectLst/>
                        </a:rPr>
                        <a:t>(med sarg)</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15x10</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30x15 m</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dirty="0">
                          <a:effectLst/>
                        </a:rPr>
                        <a:t>---------</a:t>
                      </a:r>
                      <a:endParaRPr lang="sv-SE" sz="1000" b="1" dirty="0">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a:t>
                      </a:r>
                      <a:endParaRPr lang="sv-SE" sz="1000" b="1">
                        <a:effectLst/>
                        <a:latin typeface="Verdana"/>
                        <a:ea typeface="Calibri"/>
                        <a:cs typeface="Times New Roman"/>
                      </a:endParaRPr>
                    </a:p>
                  </a:txBody>
                  <a:tcPr marL="44165" marR="44165" marT="0" marB="0" anchor="ctr"/>
                </a:tc>
                <a:extLst>
                  <a:ext uri="{0D108BD9-81ED-4DB2-BD59-A6C34878D82A}">
                    <a16:rowId xmlns:a16="http://schemas.microsoft.com/office/drawing/2014/main" val="10005"/>
                  </a:ext>
                </a:extLst>
              </a:tr>
              <a:tr h="353481">
                <a:tc>
                  <a:txBody>
                    <a:bodyPr/>
                    <a:lstStyle/>
                    <a:p>
                      <a:pPr>
                        <a:lnSpc>
                          <a:spcPct val="115000"/>
                        </a:lnSpc>
                        <a:spcAft>
                          <a:spcPts val="0"/>
                        </a:spcAft>
                      </a:pPr>
                      <a:r>
                        <a:rPr lang="sv-SE" sz="1000" b="1">
                          <a:effectLst/>
                        </a:rPr>
                        <a:t>MÅLSTORLEK</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1,5X1 m</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3x1,5/</a:t>
                      </a:r>
                      <a:br>
                        <a:rPr lang="sv-SE" sz="1000" b="1">
                          <a:effectLst/>
                        </a:rPr>
                      </a:br>
                      <a:r>
                        <a:rPr lang="sv-SE" sz="1000" b="1">
                          <a:effectLst/>
                        </a:rPr>
                        <a:t>3x2 m</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dirty="0">
                          <a:effectLst/>
                        </a:rPr>
                        <a:t>5x2 m</a:t>
                      </a:r>
                      <a:endParaRPr lang="sv-SE" sz="1000" b="1" dirty="0">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5x2 m</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6x2,2/</a:t>
                      </a:r>
                      <a:br>
                        <a:rPr lang="sv-SE" sz="1000" b="1">
                          <a:effectLst/>
                        </a:rPr>
                      </a:br>
                      <a:r>
                        <a:rPr lang="sv-SE" sz="1000" b="1">
                          <a:effectLst/>
                        </a:rPr>
                        <a:t>5x2 m</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6x2,2/</a:t>
                      </a:r>
                      <a:br>
                        <a:rPr lang="sv-SE" sz="1000" b="1">
                          <a:effectLst/>
                        </a:rPr>
                      </a:br>
                      <a:r>
                        <a:rPr lang="sv-SE" sz="1000" b="1">
                          <a:effectLst/>
                        </a:rPr>
                        <a:t>7,32x2,44 m</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7,32x2,44 m</a:t>
                      </a:r>
                      <a:endParaRPr lang="sv-SE" sz="1000" b="1">
                        <a:effectLst/>
                        <a:latin typeface="Verdana"/>
                        <a:ea typeface="Calibri"/>
                        <a:cs typeface="Times New Roman"/>
                      </a:endParaRPr>
                    </a:p>
                  </a:txBody>
                  <a:tcPr marL="44165" marR="44165" marT="0" marB="0" anchor="ctr"/>
                </a:tc>
                <a:extLst>
                  <a:ext uri="{0D108BD9-81ED-4DB2-BD59-A6C34878D82A}">
                    <a16:rowId xmlns:a16="http://schemas.microsoft.com/office/drawing/2014/main" val="10006"/>
                  </a:ext>
                </a:extLst>
              </a:tr>
              <a:tr h="176741">
                <a:tc>
                  <a:txBody>
                    <a:bodyPr/>
                    <a:lstStyle/>
                    <a:p>
                      <a:pPr>
                        <a:lnSpc>
                          <a:spcPct val="115000"/>
                        </a:lnSpc>
                        <a:spcAft>
                          <a:spcPts val="0"/>
                        </a:spcAft>
                      </a:pPr>
                      <a:r>
                        <a:rPr lang="sv-SE" sz="1000" b="1">
                          <a:effectLst/>
                        </a:rPr>
                        <a:t>BOLLSTORLEK</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3</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3</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dirty="0">
                          <a:effectLst/>
                        </a:rPr>
                        <a:t>4</a:t>
                      </a:r>
                      <a:endParaRPr lang="sv-SE" sz="1000" b="1" dirty="0">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4</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4</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5</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5</a:t>
                      </a:r>
                      <a:endParaRPr lang="sv-SE" sz="1000" b="1">
                        <a:effectLst/>
                        <a:latin typeface="Verdana"/>
                        <a:ea typeface="Calibri"/>
                        <a:cs typeface="Times New Roman"/>
                      </a:endParaRPr>
                    </a:p>
                  </a:txBody>
                  <a:tcPr marL="44165" marR="44165" marT="0" marB="0" anchor="ctr"/>
                </a:tc>
                <a:extLst>
                  <a:ext uri="{0D108BD9-81ED-4DB2-BD59-A6C34878D82A}">
                    <a16:rowId xmlns:a16="http://schemas.microsoft.com/office/drawing/2014/main" val="10007"/>
                  </a:ext>
                </a:extLst>
              </a:tr>
              <a:tr h="176741">
                <a:tc>
                  <a:txBody>
                    <a:bodyPr/>
                    <a:lstStyle/>
                    <a:p>
                      <a:pPr>
                        <a:lnSpc>
                          <a:spcPct val="115000"/>
                        </a:lnSpc>
                        <a:spcAft>
                          <a:spcPts val="0"/>
                        </a:spcAft>
                      </a:pPr>
                      <a:r>
                        <a:rPr lang="sv-SE" sz="1000" b="1">
                          <a:effectLst/>
                        </a:rPr>
                        <a:t>OFFSIDE</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Nej</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Nej</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Nej</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dirty="0">
                          <a:effectLst/>
                        </a:rPr>
                        <a:t>Nej</a:t>
                      </a:r>
                      <a:endParaRPr lang="sv-SE" sz="1000" b="1" dirty="0">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Ja</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Ja</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Ja</a:t>
                      </a:r>
                      <a:endParaRPr lang="sv-SE" sz="1000" b="1">
                        <a:effectLst/>
                        <a:latin typeface="Verdana"/>
                        <a:ea typeface="Calibri"/>
                        <a:cs typeface="Times New Roman"/>
                      </a:endParaRPr>
                    </a:p>
                  </a:txBody>
                  <a:tcPr marL="44165" marR="44165" marT="0" marB="0" anchor="ctr"/>
                </a:tc>
                <a:extLst>
                  <a:ext uri="{0D108BD9-81ED-4DB2-BD59-A6C34878D82A}">
                    <a16:rowId xmlns:a16="http://schemas.microsoft.com/office/drawing/2014/main" val="10008"/>
                  </a:ext>
                </a:extLst>
              </a:tr>
              <a:tr h="353481">
                <a:tc>
                  <a:txBody>
                    <a:bodyPr/>
                    <a:lstStyle/>
                    <a:p>
                      <a:pPr>
                        <a:lnSpc>
                          <a:spcPct val="115000"/>
                        </a:lnSpc>
                        <a:spcAft>
                          <a:spcPts val="0"/>
                        </a:spcAft>
                      </a:pPr>
                      <a:r>
                        <a:rPr lang="sv-SE" sz="1000" b="1">
                          <a:effectLst/>
                        </a:rPr>
                        <a:t>RETREAT LINE</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Nej</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Ja, ½-plan</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Ja, 7 m från mittlinjen</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dirty="0">
                          <a:effectLst/>
                        </a:rPr>
                        <a:t>Ja, 7 m från mittlinjen</a:t>
                      </a:r>
                      <a:endParaRPr lang="sv-SE" sz="1000" b="1" dirty="0">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Nej</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Nej</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Nej</a:t>
                      </a:r>
                      <a:endParaRPr lang="sv-SE" sz="1000" b="1">
                        <a:effectLst/>
                        <a:latin typeface="Verdana"/>
                        <a:ea typeface="Calibri"/>
                        <a:cs typeface="Times New Roman"/>
                      </a:endParaRPr>
                    </a:p>
                  </a:txBody>
                  <a:tcPr marL="44165" marR="44165" marT="0" marB="0" anchor="ctr"/>
                </a:tc>
                <a:extLst>
                  <a:ext uri="{0D108BD9-81ED-4DB2-BD59-A6C34878D82A}">
                    <a16:rowId xmlns:a16="http://schemas.microsoft.com/office/drawing/2014/main" val="10009"/>
                  </a:ext>
                </a:extLst>
              </a:tr>
              <a:tr h="176741">
                <a:tc>
                  <a:txBody>
                    <a:bodyPr/>
                    <a:lstStyle/>
                    <a:p>
                      <a:pPr>
                        <a:lnSpc>
                          <a:spcPct val="115000"/>
                        </a:lnSpc>
                        <a:spcAft>
                          <a:spcPts val="0"/>
                        </a:spcAft>
                      </a:pPr>
                      <a:r>
                        <a:rPr lang="sv-SE" sz="1000" b="1">
                          <a:effectLst/>
                        </a:rPr>
                        <a:t>4-MÅLSREGELN</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Ja</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Ja</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Ja</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dirty="0">
                          <a:effectLst/>
                        </a:rPr>
                        <a:t>Ja</a:t>
                      </a:r>
                      <a:endParaRPr lang="sv-SE" sz="1000" b="1" dirty="0">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Nej</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Nej</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Nej</a:t>
                      </a:r>
                      <a:endParaRPr lang="sv-SE" sz="1000" b="1">
                        <a:effectLst/>
                        <a:latin typeface="Verdana"/>
                        <a:ea typeface="Calibri"/>
                        <a:cs typeface="Times New Roman"/>
                      </a:endParaRPr>
                    </a:p>
                  </a:txBody>
                  <a:tcPr marL="44165" marR="44165" marT="0" marB="0" anchor="ctr"/>
                </a:tc>
                <a:extLst>
                  <a:ext uri="{0D108BD9-81ED-4DB2-BD59-A6C34878D82A}">
                    <a16:rowId xmlns:a16="http://schemas.microsoft.com/office/drawing/2014/main" val="10010"/>
                  </a:ext>
                </a:extLst>
              </a:tr>
              <a:tr h="353481">
                <a:tc>
                  <a:txBody>
                    <a:bodyPr/>
                    <a:lstStyle/>
                    <a:p>
                      <a:pPr>
                        <a:lnSpc>
                          <a:spcPct val="115000"/>
                        </a:lnSpc>
                        <a:spcAft>
                          <a:spcPts val="0"/>
                        </a:spcAft>
                      </a:pPr>
                      <a:r>
                        <a:rPr lang="sv-SE" sz="1000" b="1">
                          <a:effectLst/>
                        </a:rPr>
                        <a:t>HEMPASS TILL MÅLVAKTS HÄNDER</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Ja</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Ja</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Nej, ej med fot</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dirty="0">
                          <a:effectLst/>
                        </a:rPr>
                        <a:t>Nej, ej med fot</a:t>
                      </a:r>
                      <a:endParaRPr lang="sv-SE" sz="1000" b="1" dirty="0">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Nej, ej med fot</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Nej, ej med fot</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Nej, ej med fot</a:t>
                      </a:r>
                      <a:endParaRPr lang="sv-SE" sz="1000" b="1">
                        <a:effectLst/>
                        <a:latin typeface="Verdana"/>
                        <a:ea typeface="Calibri"/>
                        <a:cs typeface="Times New Roman"/>
                      </a:endParaRPr>
                    </a:p>
                  </a:txBody>
                  <a:tcPr marL="44165" marR="44165" marT="0" marB="0" anchor="ctr"/>
                </a:tc>
                <a:extLst>
                  <a:ext uri="{0D108BD9-81ED-4DB2-BD59-A6C34878D82A}">
                    <a16:rowId xmlns:a16="http://schemas.microsoft.com/office/drawing/2014/main" val="10011"/>
                  </a:ext>
                </a:extLst>
              </a:tr>
              <a:tr h="530222">
                <a:tc>
                  <a:txBody>
                    <a:bodyPr/>
                    <a:lstStyle/>
                    <a:p>
                      <a:pPr>
                        <a:lnSpc>
                          <a:spcPct val="115000"/>
                        </a:lnSpc>
                        <a:spcAft>
                          <a:spcPts val="0"/>
                        </a:spcAft>
                      </a:pPr>
                      <a:r>
                        <a:rPr lang="sv-SE" sz="1000" b="1">
                          <a:effectLst/>
                        </a:rPr>
                        <a:t>INKAST</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Driva/passa med fot efter marken</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Driva/passa med fot efter marken</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Händer</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dirty="0">
                          <a:effectLst/>
                        </a:rPr>
                        <a:t>Händer</a:t>
                      </a:r>
                      <a:endParaRPr lang="sv-SE" sz="1000" b="1" dirty="0">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Händer</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Händer</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Händer</a:t>
                      </a:r>
                      <a:endParaRPr lang="sv-SE" sz="1000" b="1">
                        <a:effectLst/>
                        <a:latin typeface="Verdana"/>
                        <a:ea typeface="Calibri"/>
                        <a:cs typeface="Times New Roman"/>
                      </a:endParaRPr>
                    </a:p>
                  </a:txBody>
                  <a:tcPr marL="44165" marR="44165" marT="0" marB="0" anchor="ctr"/>
                </a:tc>
                <a:extLst>
                  <a:ext uri="{0D108BD9-81ED-4DB2-BD59-A6C34878D82A}">
                    <a16:rowId xmlns:a16="http://schemas.microsoft.com/office/drawing/2014/main" val="10012"/>
                  </a:ext>
                </a:extLst>
              </a:tr>
              <a:tr h="530222">
                <a:tc>
                  <a:txBody>
                    <a:bodyPr/>
                    <a:lstStyle/>
                    <a:p>
                      <a:pPr>
                        <a:lnSpc>
                          <a:spcPct val="115000"/>
                        </a:lnSpc>
                        <a:spcAft>
                          <a:spcPts val="0"/>
                        </a:spcAft>
                      </a:pPr>
                      <a:r>
                        <a:rPr lang="sv-SE" sz="1000" b="1">
                          <a:effectLst/>
                        </a:rPr>
                        <a:t>IGÅNGSÄTTANDE MV</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Rulla</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Rulla/kasta alt. passas efter mark vid inspark</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Rulla/kasta alt. passas efter mark vid inspark</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dirty="0">
                          <a:effectLst/>
                        </a:rPr>
                        <a:t>Inspark</a:t>
                      </a:r>
                      <a:endParaRPr lang="sv-SE" sz="1000" b="1" dirty="0">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Inspark</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Inspark</a:t>
                      </a:r>
                      <a:endParaRPr lang="sv-SE" sz="1000" b="1">
                        <a:effectLst/>
                        <a:latin typeface="Verdana"/>
                        <a:ea typeface="Calibri"/>
                        <a:cs typeface="Times New Roman"/>
                      </a:endParaRPr>
                    </a:p>
                  </a:txBody>
                  <a:tcPr marL="44165" marR="44165" marT="0" marB="0" anchor="ctr"/>
                </a:tc>
                <a:extLst>
                  <a:ext uri="{0D108BD9-81ED-4DB2-BD59-A6C34878D82A}">
                    <a16:rowId xmlns:a16="http://schemas.microsoft.com/office/drawing/2014/main" val="10013"/>
                  </a:ext>
                </a:extLst>
              </a:tr>
              <a:tr h="176741">
                <a:tc>
                  <a:txBody>
                    <a:bodyPr/>
                    <a:lstStyle/>
                    <a:p>
                      <a:pPr>
                        <a:lnSpc>
                          <a:spcPct val="115000"/>
                        </a:lnSpc>
                        <a:spcAft>
                          <a:spcPts val="0"/>
                        </a:spcAft>
                      </a:pPr>
                      <a:r>
                        <a:rPr lang="sv-SE" sz="1000" b="1">
                          <a:effectLst/>
                        </a:rPr>
                        <a:t>FRISPARKSAVSTÅND</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3 m</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5 m</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7 m</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7 m</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dirty="0">
                          <a:effectLst/>
                        </a:rPr>
                        <a:t>9 m</a:t>
                      </a:r>
                      <a:endParaRPr lang="sv-SE" sz="1000" b="1" dirty="0">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9 m</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9,15 m</a:t>
                      </a:r>
                      <a:endParaRPr lang="sv-SE" sz="1000" b="1">
                        <a:effectLst/>
                        <a:latin typeface="Verdana"/>
                        <a:ea typeface="Calibri"/>
                        <a:cs typeface="Times New Roman"/>
                      </a:endParaRPr>
                    </a:p>
                  </a:txBody>
                  <a:tcPr marL="44165" marR="44165" marT="0" marB="0" anchor="ctr"/>
                </a:tc>
                <a:extLst>
                  <a:ext uri="{0D108BD9-81ED-4DB2-BD59-A6C34878D82A}">
                    <a16:rowId xmlns:a16="http://schemas.microsoft.com/office/drawing/2014/main" val="10014"/>
                  </a:ext>
                </a:extLst>
              </a:tr>
              <a:tr h="530222">
                <a:tc>
                  <a:txBody>
                    <a:bodyPr/>
                    <a:lstStyle/>
                    <a:p>
                      <a:pPr>
                        <a:lnSpc>
                          <a:spcPct val="115000"/>
                        </a:lnSpc>
                        <a:spcAft>
                          <a:spcPts val="0"/>
                        </a:spcAft>
                      </a:pPr>
                      <a:r>
                        <a:rPr lang="sv-SE" sz="1000" b="1">
                          <a:effectLst/>
                        </a:rPr>
                        <a:t>UTVISNING</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Inga gula/röda kort</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Inga gula/röda kort</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Utvisad spelare får ersättas. Ej målchansutv.</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Utvisad spelare får ersättas. Ej målchansutv.</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dirty="0">
                          <a:effectLst/>
                        </a:rPr>
                        <a:t>Ja</a:t>
                      </a:r>
                      <a:endParaRPr lang="sv-SE" sz="1000" b="1" dirty="0">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dirty="0">
                          <a:effectLst/>
                        </a:rPr>
                        <a:t>Ja</a:t>
                      </a:r>
                      <a:endParaRPr lang="sv-SE" sz="1000" b="1" dirty="0">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Ja</a:t>
                      </a:r>
                      <a:endParaRPr lang="sv-SE" sz="1000" b="1">
                        <a:effectLst/>
                        <a:latin typeface="Verdana"/>
                        <a:ea typeface="Calibri"/>
                        <a:cs typeface="Times New Roman"/>
                      </a:endParaRPr>
                    </a:p>
                  </a:txBody>
                  <a:tcPr marL="44165" marR="44165" marT="0" marB="0" anchor="ctr"/>
                </a:tc>
                <a:extLst>
                  <a:ext uri="{0D108BD9-81ED-4DB2-BD59-A6C34878D82A}">
                    <a16:rowId xmlns:a16="http://schemas.microsoft.com/office/drawing/2014/main" val="10015"/>
                  </a:ext>
                </a:extLst>
              </a:tr>
              <a:tr h="176741">
                <a:tc>
                  <a:txBody>
                    <a:bodyPr/>
                    <a:lstStyle/>
                    <a:p>
                      <a:pPr>
                        <a:lnSpc>
                          <a:spcPct val="115000"/>
                        </a:lnSpc>
                        <a:spcAft>
                          <a:spcPts val="0"/>
                        </a:spcAft>
                      </a:pPr>
                      <a:r>
                        <a:rPr lang="sv-SE" sz="1000" b="1">
                          <a:effectLst/>
                        </a:rPr>
                        <a:t>DOMARE</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Förening</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Förening</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Förbund</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Förbund</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Förbund</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dirty="0">
                          <a:effectLst/>
                        </a:rPr>
                        <a:t>Förbund</a:t>
                      </a:r>
                      <a:endParaRPr lang="sv-SE" sz="1000" b="1" dirty="0">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Förbund</a:t>
                      </a:r>
                      <a:endParaRPr lang="sv-SE" sz="1000" b="1">
                        <a:effectLst/>
                        <a:latin typeface="Verdana"/>
                        <a:ea typeface="Calibri"/>
                        <a:cs typeface="Times New Roman"/>
                      </a:endParaRPr>
                    </a:p>
                  </a:txBody>
                  <a:tcPr marL="44165" marR="44165" marT="0" marB="0"/>
                </a:tc>
                <a:extLst>
                  <a:ext uri="{0D108BD9-81ED-4DB2-BD59-A6C34878D82A}">
                    <a16:rowId xmlns:a16="http://schemas.microsoft.com/office/drawing/2014/main" val="10016"/>
                  </a:ext>
                </a:extLst>
              </a:tr>
              <a:tr h="176741">
                <a:tc>
                  <a:txBody>
                    <a:bodyPr/>
                    <a:lstStyle/>
                    <a:p>
                      <a:pPr>
                        <a:lnSpc>
                          <a:spcPct val="115000"/>
                        </a:lnSpc>
                        <a:spcAft>
                          <a:spcPts val="0"/>
                        </a:spcAft>
                      </a:pPr>
                      <a:r>
                        <a:rPr lang="sv-SE" sz="1000" b="1">
                          <a:effectLst/>
                        </a:rPr>
                        <a:t>SPELARFÖRTECKNING</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Nej</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Nej</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Nej</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Nej</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FOGIS</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a:effectLst/>
                        </a:rPr>
                        <a:t>FOGIS</a:t>
                      </a:r>
                      <a:endParaRPr lang="sv-SE" sz="1000" b="1">
                        <a:effectLst/>
                        <a:latin typeface="Verdana"/>
                        <a:ea typeface="Calibri"/>
                        <a:cs typeface="Times New Roman"/>
                      </a:endParaRPr>
                    </a:p>
                  </a:txBody>
                  <a:tcPr marL="44165" marR="44165" marT="0" marB="0" anchor="ctr"/>
                </a:tc>
                <a:tc>
                  <a:txBody>
                    <a:bodyPr/>
                    <a:lstStyle/>
                    <a:p>
                      <a:pPr algn="ctr">
                        <a:lnSpc>
                          <a:spcPct val="115000"/>
                        </a:lnSpc>
                        <a:spcAft>
                          <a:spcPts val="0"/>
                        </a:spcAft>
                      </a:pPr>
                      <a:r>
                        <a:rPr lang="sv-SE" sz="1000" b="1" dirty="0">
                          <a:effectLst/>
                        </a:rPr>
                        <a:t>FOGIS</a:t>
                      </a:r>
                      <a:endParaRPr lang="sv-SE" sz="1000" b="1" dirty="0">
                        <a:effectLst/>
                        <a:latin typeface="Verdana"/>
                        <a:ea typeface="Calibri"/>
                        <a:cs typeface="Times New Roman"/>
                      </a:endParaRPr>
                    </a:p>
                  </a:txBody>
                  <a:tcPr marL="44165" marR="44165" marT="0" marB="0" anchor="ctr"/>
                </a:tc>
                <a:extLst>
                  <a:ext uri="{0D108BD9-81ED-4DB2-BD59-A6C34878D82A}">
                    <a16:rowId xmlns:a16="http://schemas.microsoft.com/office/drawing/2014/main" val="10017"/>
                  </a:ext>
                </a:extLst>
              </a:tr>
              <a:tr h="530222">
                <a:tc>
                  <a:txBody>
                    <a:bodyPr/>
                    <a:lstStyle/>
                    <a:p>
                      <a:pPr>
                        <a:lnSpc>
                          <a:spcPct val="115000"/>
                        </a:lnSpc>
                        <a:spcAft>
                          <a:spcPts val="0"/>
                        </a:spcAft>
                      </a:pPr>
                      <a:r>
                        <a:rPr lang="sv-SE" sz="1000" b="1">
                          <a:effectLst/>
                        </a:rPr>
                        <a:t>REKOMMENDERAT ANTAL SPELARE TILL MATCH</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Max 6</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Max 7</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Max 10</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Max 10</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Max 13</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a:effectLst/>
                        </a:rPr>
                        <a:t>Max 13</a:t>
                      </a:r>
                      <a:endParaRPr lang="sv-SE" sz="1000" b="1">
                        <a:effectLst/>
                        <a:latin typeface="Verdana"/>
                        <a:ea typeface="Calibri"/>
                        <a:cs typeface="Times New Roman"/>
                      </a:endParaRPr>
                    </a:p>
                  </a:txBody>
                  <a:tcPr marL="44165" marR="44165" marT="0" marB="0"/>
                </a:tc>
                <a:tc>
                  <a:txBody>
                    <a:bodyPr/>
                    <a:lstStyle/>
                    <a:p>
                      <a:pPr algn="ctr">
                        <a:lnSpc>
                          <a:spcPct val="115000"/>
                        </a:lnSpc>
                        <a:spcAft>
                          <a:spcPts val="0"/>
                        </a:spcAft>
                      </a:pPr>
                      <a:r>
                        <a:rPr lang="sv-SE" sz="1000" b="1" dirty="0">
                          <a:effectLst/>
                        </a:rPr>
                        <a:t>Max 14</a:t>
                      </a:r>
                      <a:endParaRPr lang="sv-SE" sz="1000" b="1" dirty="0">
                        <a:effectLst/>
                        <a:latin typeface="Verdana"/>
                        <a:ea typeface="Calibri"/>
                        <a:cs typeface="Times New Roman"/>
                      </a:endParaRPr>
                    </a:p>
                  </a:txBody>
                  <a:tcPr marL="44165" marR="44165" marT="0" marB="0"/>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8359618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https://d01.fogis.se/svenskfotboll.se/ImageVault/Images/id_161903/width_786/conversionFormatType_WebSafe/scope_0/ImageVaultHandler.aspx171219115556-uq"/>
          <p:cNvPicPr/>
          <p:nvPr/>
        </p:nvPicPr>
        <p:blipFill rotWithShape="1">
          <a:blip r:embed="rId2">
            <a:extLst>
              <a:ext uri="{28A0092B-C50C-407E-A947-70E740481C1C}">
                <a14:useLocalDpi xmlns:a14="http://schemas.microsoft.com/office/drawing/2010/main" val="0"/>
              </a:ext>
            </a:extLst>
          </a:blip>
          <a:srcRect t="5132"/>
          <a:stretch/>
        </p:blipFill>
        <p:spPr bwMode="auto">
          <a:xfrm>
            <a:off x="1772530" y="225083"/>
            <a:ext cx="8412479" cy="64430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641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8FFF5754-3EB9-49C7-B023-83FEB5C0BAC5}"/>
              </a:ext>
            </a:extLst>
          </p:cNvPr>
          <p:cNvSpPr>
            <a:spLocks noGrp="1"/>
          </p:cNvSpPr>
          <p:nvPr>
            <p:ph type="subTitle" idx="1"/>
          </p:nvPr>
        </p:nvSpPr>
        <p:spPr>
          <a:xfrm>
            <a:off x="784226" y="471953"/>
            <a:ext cx="10470871" cy="5512922"/>
          </a:xfrm>
        </p:spPr>
        <p:txBody>
          <a:bodyPr/>
          <a:lstStyle/>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p:txBody>
      </p:sp>
      <p:sp>
        <p:nvSpPr>
          <p:cNvPr id="3" name="Rubrik 2">
            <a:extLst>
              <a:ext uri="{FF2B5EF4-FFF2-40B4-BE49-F238E27FC236}">
                <a16:creationId xmlns:a16="http://schemas.microsoft.com/office/drawing/2014/main" id="{1C2EF8D9-3338-48DB-94F7-97C0C3A1A686}"/>
              </a:ext>
            </a:extLst>
          </p:cNvPr>
          <p:cNvSpPr>
            <a:spLocks noGrp="1"/>
          </p:cNvSpPr>
          <p:nvPr>
            <p:ph type="ctrTitle"/>
          </p:nvPr>
        </p:nvSpPr>
        <p:spPr>
          <a:xfrm>
            <a:off x="784226" y="1319436"/>
            <a:ext cx="11125692" cy="1184613"/>
          </a:xfrm>
        </p:spPr>
        <p:txBody>
          <a:bodyPr/>
          <a:lstStyle/>
          <a:p>
            <a:r>
              <a:rPr lang="sv-SE" sz="7200" b="0" dirty="0" smtClean="0"/>
              <a:t>   Frågor?</a:t>
            </a:r>
            <a:endParaRPr lang="sv-SE" sz="7200" dirty="0"/>
          </a:p>
        </p:txBody>
      </p:sp>
      <p:sp>
        <p:nvSpPr>
          <p:cNvPr id="4" name="Rektangel 3">
            <a:extLst>
              <a:ext uri="{FF2B5EF4-FFF2-40B4-BE49-F238E27FC236}">
                <a16:creationId xmlns:a16="http://schemas.microsoft.com/office/drawing/2014/main" id="{8BBEBDB7-53D6-42F5-9D08-0AE06579533C}"/>
              </a:ext>
            </a:extLst>
          </p:cNvPr>
          <p:cNvSpPr/>
          <p:nvPr/>
        </p:nvSpPr>
        <p:spPr>
          <a:xfrm>
            <a:off x="851095" y="1505244"/>
            <a:ext cx="8292905" cy="2831544"/>
          </a:xfrm>
          <a:prstGeom prst="rect">
            <a:avLst/>
          </a:prstGeom>
        </p:spPr>
        <p:txBody>
          <a:bodyPr wrap="square">
            <a:spAutoFit/>
          </a:bodyPr>
          <a:lstStyle/>
          <a:p>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4400" b="1" dirty="0">
                <a:solidFill>
                  <a:prstClr val="white"/>
                </a:solidFill>
                <a:latin typeface="Calibri" panose="020F0502020204030204" pitchFamily="34" charset="0"/>
                <a:ea typeface="Times New Roman" panose="02020603050405020304" pitchFamily="18" charset="0"/>
                <a:cs typeface="+mj-cs"/>
              </a:rPr>
              <a:t/>
            </a:r>
            <a:br>
              <a:rPr lang="sv-SE" sz="4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400" b="1" dirty="0">
                <a:solidFill>
                  <a:prstClr val="white"/>
                </a:solidFill>
                <a:latin typeface="Calibri" panose="020F0502020204030204" pitchFamily="34" charset="0"/>
                <a:ea typeface="Times New Roman" panose="02020603050405020304" pitchFamily="18" charset="0"/>
                <a:cs typeface="+mj-cs"/>
              </a:rPr>
              <a:t/>
            </a:r>
            <a:br>
              <a:rPr lang="sv-SE" sz="2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000" b="1" dirty="0">
                <a:solidFill>
                  <a:prstClr val="white"/>
                </a:solidFill>
                <a:latin typeface="Calibri" panose="020F0502020204030204" pitchFamily="34" charset="0"/>
                <a:ea typeface="Times New Roman" panose="02020603050405020304" pitchFamily="18" charset="0"/>
                <a:cs typeface="+mj-cs"/>
              </a:rPr>
              <a:t/>
            </a:r>
            <a:br>
              <a:rPr lang="sv-SE" sz="2000" b="1" dirty="0">
                <a:solidFill>
                  <a:prstClr val="white"/>
                </a:solidFill>
                <a:latin typeface="Calibri" panose="020F0502020204030204" pitchFamily="34" charset="0"/>
                <a:ea typeface="Times New Roman" panose="02020603050405020304" pitchFamily="18" charset="0"/>
                <a:cs typeface="+mj-cs"/>
              </a:rPr>
            </a:br>
            <a:endParaRPr lang="sv-SE" dirty="0"/>
          </a:p>
        </p:txBody>
      </p:sp>
      <p:pic>
        <p:nvPicPr>
          <p:cNvPr id="6" name="Bild 1" descr="cid:image001.png@01D3B140.7EEB9CF0"/>
          <p:cNvPicPr/>
          <p:nvPr/>
        </p:nvPicPr>
        <p:blipFill>
          <a:blip r:embed="rId2">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7023766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070D91F0-8C82-4AFF-964C-B881B4A57963}"/>
              </a:ext>
            </a:extLst>
          </p:cNvPr>
          <p:cNvSpPr>
            <a:spLocks noGrp="1"/>
          </p:cNvSpPr>
          <p:nvPr>
            <p:ph type="subTitle" idx="1"/>
          </p:nvPr>
        </p:nvSpPr>
        <p:spPr>
          <a:xfrm>
            <a:off x="2901784" y="674572"/>
            <a:ext cx="5092699" cy="597052"/>
          </a:xfrm>
        </p:spPr>
        <p:txBody>
          <a:bodyPr/>
          <a:lstStyle/>
          <a:p>
            <a:r>
              <a:rPr lang="sv-SE" altLang="sv-SE" b="1" dirty="0" smtClean="0"/>
              <a:t>Varför</a:t>
            </a:r>
            <a:endParaRPr lang="sv-SE" b="1" dirty="0"/>
          </a:p>
        </p:txBody>
      </p:sp>
      <p:sp>
        <p:nvSpPr>
          <p:cNvPr id="3" name="Rubrik 2">
            <a:extLst>
              <a:ext uri="{FF2B5EF4-FFF2-40B4-BE49-F238E27FC236}">
                <a16:creationId xmlns:a16="http://schemas.microsoft.com/office/drawing/2014/main" id="{E33F6D08-EAA3-4E89-9CDE-861682A84EFE}"/>
              </a:ext>
            </a:extLst>
          </p:cNvPr>
          <p:cNvSpPr>
            <a:spLocks noGrp="1"/>
          </p:cNvSpPr>
          <p:nvPr>
            <p:ph type="ctrTitle"/>
          </p:nvPr>
        </p:nvSpPr>
        <p:spPr>
          <a:xfrm>
            <a:off x="1738731" y="2146165"/>
            <a:ext cx="8343732" cy="3221090"/>
          </a:xfrm>
        </p:spPr>
        <p:txBody>
          <a:bodyPr/>
          <a:lstStyle/>
          <a:p>
            <a:pPr>
              <a:defRPr/>
            </a:pPr>
            <a:r>
              <a:rPr lang="sv-SE" sz="2800" dirty="0"/>
              <a:t>Barn har andra behov och utveckling än vuxna</a:t>
            </a:r>
            <a:r>
              <a:rPr lang="sv-SE" sz="2800" dirty="0" smtClean="0"/>
              <a:t>. </a:t>
            </a:r>
            <a:br>
              <a:rPr lang="sv-SE" sz="2800" dirty="0" smtClean="0"/>
            </a:br>
            <a:r>
              <a:rPr lang="sv-SE" sz="2800" dirty="0" smtClean="0"/>
              <a:t>Barns behov ändras i takt med att de växer och mognar.</a:t>
            </a:r>
            <a:r>
              <a:rPr lang="sv-SE" sz="2800" dirty="0"/>
              <a:t/>
            </a:r>
            <a:br>
              <a:rPr lang="sv-SE" sz="2800" dirty="0"/>
            </a:br>
            <a:r>
              <a:rPr lang="sv-SE" sz="2800" dirty="0"/>
              <a:t/>
            </a:r>
            <a:br>
              <a:rPr lang="sv-SE" sz="2800" dirty="0"/>
            </a:br>
            <a:r>
              <a:rPr lang="sv-SE" sz="2800" dirty="0" smtClean="0"/>
              <a:t>Detta är utifrån </a:t>
            </a:r>
            <a:r>
              <a:rPr lang="sv-SE" sz="3600" dirty="0" smtClean="0"/>
              <a:t>barnens bästa</a:t>
            </a:r>
            <a:r>
              <a:rPr lang="sv-SE" sz="2800" dirty="0" smtClean="0"/>
              <a:t>!</a:t>
            </a:r>
            <a:br>
              <a:rPr lang="sv-SE" sz="2800" dirty="0" smtClean="0"/>
            </a:br>
            <a:r>
              <a:rPr lang="sv-SE" sz="2800" dirty="0"/>
              <a:t/>
            </a:r>
            <a:br>
              <a:rPr lang="sv-SE" sz="2800" dirty="0"/>
            </a:br>
            <a:r>
              <a:rPr lang="sv-SE" sz="2800" dirty="0" smtClean="0"/>
              <a:t>Ungdomsfotboll spelades i princip på 24 olika sätt.</a:t>
            </a:r>
            <a:r>
              <a:rPr lang="sv-SE" sz="2800" dirty="0"/>
              <a:t/>
            </a:r>
            <a:br>
              <a:rPr lang="sv-SE" sz="2800" dirty="0"/>
            </a:br>
            <a:r>
              <a:rPr lang="sv-SE" sz="2800" dirty="0"/>
              <a:t/>
            </a:r>
            <a:br>
              <a:rPr lang="sv-SE" sz="2800" dirty="0"/>
            </a:br>
            <a:r>
              <a:rPr lang="sv-SE" sz="2800" dirty="0"/>
              <a:t/>
            </a:r>
            <a:br>
              <a:rPr lang="sv-SE" sz="2800" dirty="0"/>
            </a:br>
            <a:r>
              <a:rPr lang="sv-SE" sz="2800" dirty="0"/>
              <a:t/>
            </a:r>
            <a:br>
              <a:rPr lang="sv-SE" sz="2800" dirty="0"/>
            </a:br>
            <a:r>
              <a:rPr lang="sv-SE" dirty="0"/>
              <a:t/>
            </a:r>
            <a:br>
              <a:rPr lang="sv-SE" dirty="0"/>
            </a:br>
            <a:endParaRPr lang="sv-SE" dirty="0"/>
          </a:p>
        </p:txBody>
      </p:sp>
      <p:pic>
        <p:nvPicPr>
          <p:cNvPr id="4"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38025814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C2EF8D9-3338-48DB-94F7-97C0C3A1A686}"/>
              </a:ext>
            </a:extLst>
          </p:cNvPr>
          <p:cNvSpPr>
            <a:spLocks noGrp="1"/>
          </p:cNvSpPr>
          <p:nvPr>
            <p:ph type="ctrTitle"/>
          </p:nvPr>
        </p:nvSpPr>
        <p:spPr>
          <a:xfrm>
            <a:off x="784226" y="1319436"/>
            <a:ext cx="11125692" cy="1184613"/>
          </a:xfrm>
        </p:spPr>
        <p:txBody>
          <a:bodyPr/>
          <a:lstStyle/>
          <a:p>
            <a:r>
              <a:rPr lang="sv-SE" sz="7200" b="0" dirty="0" smtClean="0"/>
              <a:t>   </a:t>
            </a:r>
            <a:endParaRPr lang="sv-SE" sz="7200" dirty="0"/>
          </a:p>
        </p:txBody>
      </p:sp>
      <p:sp>
        <p:nvSpPr>
          <p:cNvPr id="4" name="Rektangel 3">
            <a:extLst>
              <a:ext uri="{FF2B5EF4-FFF2-40B4-BE49-F238E27FC236}">
                <a16:creationId xmlns:a16="http://schemas.microsoft.com/office/drawing/2014/main" id="{8BBEBDB7-53D6-42F5-9D08-0AE06579533C}"/>
              </a:ext>
            </a:extLst>
          </p:cNvPr>
          <p:cNvSpPr/>
          <p:nvPr/>
        </p:nvSpPr>
        <p:spPr>
          <a:xfrm>
            <a:off x="851095" y="1505244"/>
            <a:ext cx="8292905" cy="2831544"/>
          </a:xfrm>
          <a:prstGeom prst="rect">
            <a:avLst/>
          </a:prstGeom>
        </p:spPr>
        <p:txBody>
          <a:bodyPr wrap="square">
            <a:spAutoFit/>
          </a:bodyPr>
          <a:lstStyle/>
          <a:p>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4400" b="1" dirty="0">
                <a:solidFill>
                  <a:prstClr val="white"/>
                </a:solidFill>
                <a:latin typeface="Calibri" panose="020F0502020204030204" pitchFamily="34" charset="0"/>
                <a:ea typeface="Times New Roman" panose="02020603050405020304" pitchFamily="18" charset="0"/>
                <a:cs typeface="+mj-cs"/>
              </a:rPr>
              <a:t/>
            </a:r>
            <a:br>
              <a:rPr lang="sv-SE" sz="4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400" b="1" dirty="0">
                <a:solidFill>
                  <a:prstClr val="white"/>
                </a:solidFill>
                <a:latin typeface="Calibri" panose="020F0502020204030204" pitchFamily="34" charset="0"/>
                <a:ea typeface="Times New Roman" panose="02020603050405020304" pitchFamily="18" charset="0"/>
                <a:cs typeface="+mj-cs"/>
              </a:rPr>
              <a:t/>
            </a:r>
            <a:br>
              <a:rPr lang="sv-SE" sz="2400" b="1" dirty="0">
                <a:solidFill>
                  <a:prstClr val="white"/>
                </a:solidFill>
                <a:latin typeface="Calibri" panose="020F0502020204030204" pitchFamily="34" charset="0"/>
                <a:ea typeface="Times New Roman" panose="02020603050405020304" pitchFamily="18" charset="0"/>
                <a:cs typeface="+mj-cs"/>
              </a:rPr>
            </a:br>
            <a:endParaRPr lang="sv-SE" sz="2400" b="1" dirty="0">
              <a:solidFill>
                <a:prstClr val="white"/>
              </a:solidFill>
              <a:latin typeface="Calibri" panose="020F0502020204030204" pitchFamily="34" charset="0"/>
              <a:ea typeface="Times New Roman" panose="02020603050405020304" pitchFamily="18" charset="0"/>
              <a:cs typeface="+mj-cs"/>
            </a:endParaRPr>
          </a:p>
          <a:p>
            <a:r>
              <a:rPr lang="sv-SE" sz="2000" b="1" dirty="0">
                <a:solidFill>
                  <a:prstClr val="white"/>
                </a:solidFill>
                <a:latin typeface="Calibri" panose="020F0502020204030204" pitchFamily="34" charset="0"/>
                <a:ea typeface="Times New Roman" panose="02020603050405020304" pitchFamily="18" charset="0"/>
                <a:cs typeface="+mj-cs"/>
              </a:rPr>
              <a:t/>
            </a:r>
            <a:br>
              <a:rPr lang="sv-SE" sz="2000" b="1" dirty="0">
                <a:solidFill>
                  <a:prstClr val="white"/>
                </a:solidFill>
                <a:latin typeface="Calibri" panose="020F0502020204030204" pitchFamily="34" charset="0"/>
                <a:ea typeface="Times New Roman" panose="02020603050405020304" pitchFamily="18" charset="0"/>
                <a:cs typeface="+mj-cs"/>
              </a:rPr>
            </a:br>
            <a:endParaRPr lang="sv-SE" dirty="0"/>
          </a:p>
        </p:txBody>
      </p:sp>
      <p:pic>
        <p:nvPicPr>
          <p:cNvPr id="6" name="Bild 1" descr="cid:image001.png@01D3B140.7EEB9CF0"/>
          <p:cNvPicPr/>
          <p:nvPr/>
        </p:nvPicPr>
        <p:blipFill>
          <a:blip r:embed="rId2">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pic>
        <p:nvPicPr>
          <p:cNvPr id="2050" name="Picture 2" descr="Bildresultat fÃ¶r tack fÃ¶r id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511" y="801858"/>
            <a:ext cx="7116188" cy="533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8352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B886563-BB0D-4ABE-9C45-3D5F69D74A7E}"/>
              </a:ext>
            </a:extLst>
          </p:cNvPr>
          <p:cNvSpPr>
            <a:spLocks noGrp="1"/>
          </p:cNvSpPr>
          <p:nvPr>
            <p:ph type="subTitle" idx="1"/>
          </p:nvPr>
        </p:nvSpPr>
        <p:spPr>
          <a:xfrm>
            <a:off x="3055848" y="710742"/>
            <a:ext cx="7163577" cy="597052"/>
          </a:xfrm>
        </p:spPr>
        <p:txBody>
          <a:bodyPr/>
          <a:lstStyle/>
          <a:p>
            <a:r>
              <a:rPr lang="sv-SE" b="1" dirty="0" smtClean="0"/>
              <a:t>Hur har förslaget tagits fram?</a:t>
            </a:r>
            <a:endParaRPr lang="sv-SE" b="1" dirty="0"/>
          </a:p>
        </p:txBody>
      </p:sp>
      <p:sp>
        <p:nvSpPr>
          <p:cNvPr id="3" name="Rubrik 2">
            <a:extLst>
              <a:ext uri="{FF2B5EF4-FFF2-40B4-BE49-F238E27FC236}">
                <a16:creationId xmlns:a16="http://schemas.microsoft.com/office/drawing/2014/main" id="{F805E4C3-7670-4400-A083-1300A58CEB43}"/>
              </a:ext>
            </a:extLst>
          </p:cNvPr>
          <p:cNvSpPr>
            <a:spLocks noGrp="1"/>
          </p:cNvSpPr>
          <p:nvPr>
            <p:ph type="ctrTitle"/>
          </p:nvPr>
        </p:nvSpPr>
        <p:spPr>
          <a:xfrm>
            <a:off x="1207698" y="1722864"/>
            <a:ext cx="10374702" cy="4631928"/>
          </a:xfrm>
        </p:spPr>
        <p:txBody>
          <a:bodyPr/>
          <a:lstStyle/>
          <a:p>
            <a:r>
              <a:rPr lang="sv-SE" sz="2400" dirty="0" smtClean="0"/>
              <a:t>Arbetsgruppen har arbetat i över 2 år och tittat på bland annat:</a:t>
            </a:r>
            <a:br>
              <a:rPr lang="sv-SE" sz="2400" dirty="0" smtClean="0"/>
            </a:br>
            <a:r>
              <a:rPr lang="sv-SE" sz="2400" dirty="0"/>
              <a:t/>
            </a:r>
            <a:br>
              <a:rPr lang="sv-SE" sz="2400" dirty="0"/>
            </a:br>
            <a:r>
              <a:rPr lang="sv-SE" sz="2400" dirty="0"/>
              <a:t/>
            </a:r>
            <a:br>
              <a:rPr lang="sv-SE" sz="2400" dirty="0"/>
            </a:br>
            <a:r>
              <a:rPr lang="sv-SE" sz="2400" dirty="0" smtClean="0"/>
              <a:t>Aktuell forskning  - t.ex. RAE (Relative Age </a:t>
            </a:r>
            <a:r>
              <a:rPr lang="sv-SE" sz="2400" dirty="0" err="1" smtClean="0"/>
              <a:t>Effect</a:t>
            </a:r>
            <a:r>
              <a:rPr lang="sv-SE" sz="2400" dirty="0" smtClean="0"/>
              <a:t>)</a:t>
            </a:r>
            <a:r>
              <a:rPr lang="sv-SE" sz="2400" dirty="0"/>
              <a:t/>
            </a:r>
            <a:br>
              <a:rPr lang="sv-SE" sz="2400" dirty="0"/>
            </a:br>
            <a:r>
              <a:rPr lang="sv-SE" sz="2400" dirty="0"/>
              <a:t/>
            </a:r>
            <a:br>
              <a:rPr lang="sv-SE" sz="2400" dirty="0"/>
            </a:br>
            <a:r>
              <a:rPr lang="sv-SE" sz="2400" dirty="0" smtClean="0"/>
              <a:t>Erfarenheter från runt om i landet och andra länder</a:t>
            </a:r>
            <a:r>
              <a:rPr lang="sv-SE" sz="2400" dirty="0"/>
              <a:t/>
            </a:r>
            <a:br>
              <a:rPr lang="sv-SE" sz="2400" dirty="0"/>
            </a:br>
            <a:r>
              <a:rPr lang="sv-SE" sz="2400" dirty="0"/>
              <a:t/>
            </a:r>
            <a:br>
              <a:rPr lang="sv-SE" sz="2400" dirty="0"/>
            </a:br>
            <a:r>
              <a:rPr lang="sv-SE" sz="2400" dirty="0" smtClean="0"/>
              <a:t>Egna tester</a:t>
            </a:r>
            <a:endParaRPr lang="sv-SE" sz="2400" dirty="0"/>
          </a:p>
        </p:txBody>
      </p:sp>
      <p:pic>
        <p:nvPicPr>
          <p:cNvPr id="4"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117784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B886563-BB0D-4ABE-9C45-3D5F69D74A7E}"/>
              </a:ext>
            </a:extLst>
          </p:cNvPr>
          <p:cNvSpPr>
            <a:spLocks noGrp="1"/>
          </p:cNvSpPr>
          <p:nvPr>
            <p:ph type="subTitle" idx="1"/>
          </p:nvPr>
        </p:nvSpPr>
        <p:spPr>
          <a:xfrm>
            <a:off x="3055848" y="710742"/>
            <a:ext cx="7163577" cy="597052"/>
          </a:xfrm>
        </p:spPr>
        <p:txBody>
          <a:bodyPr/>
          <a:lstStyle/>
          <a:p>
            <a:r>
              <a:rPr lang="sv-SE" b="1" dirty="0" smtClean="0"/>
              <a:t>Stockholm vs. Övriga landet</a:t>
            </a:r>
            <a:endParaRPr lang="sv-SE" b="1" dirty="0"/>
          </a:p>
        </p:txBody>
      </p:sp>
      <p:sp>
        <p:nvSpPr>
          <p:cNvPr id="3" name="Rubrik 2">
            <a:extLst>
              <a:ext uri="{FF2B5EF4-FFF2-40B4-BE49-F238E27FC236}">
                <a16:creationId xmlns:a16="http://schemas.microsoft.com/office/drawing/2014/main" id="{F805E4C3-7670-4400-A083-1300A58CEB43}"/>
              </a:ext>
            </a:extLst>
          </p:cNvPr>
          <p:cNvSpPr>
            <a:spLocks noGrp="1"/>
          </p:cNvSpPr>
          <p:nvPr>
            <p:ph type="ctrTitle"/>
          </p:nvPr>
        </p:nvSpPr>
        <p:spPr>
          <a:xfrm>
            <a:off x="1207698" y="1722864"/>
            <a:ext cx="10374702" cy="4631928"/>
          </a:xfrm>
        </p:spPr>
        <p:txBody>
          <a:bodyPr/>
          <a:lstStyle/>
          <a:p>
            <a:r>
              <a:rPr lang="sv-SE" sz="2400" dirty="0" smtClean="0"/>
              <a:t>2018 rekommenderade SvFF starkt att distrikten skulle införa de nya spelformerna</a:t>
            </a:r>
            <a:br>
              <a:rPr lang="sv-SE" sz="2400" dirty="0" smtClean="0"/>
            </a:br>
            <a:r>
              <a:rPr lang="sv-SE" sz="2400" dirty="0"/>
              <a:t/>
            </a:r>
            <a:br>
              <a:rPr lang="sv-SE" sz="2400" dirty="0"/>
            </a:br>
            <a:r>
              <a:rPr lang="sv-SE" sz="2400" dirty="0" smtClean="0"/>
              <a:t>Stockholm valde att vänta / hann inte. För stor apparat.</a:t>
            </a:r>
            <a:br>
              <a:rPr lang="sv-SE" sz="2400" dirty="0" smtClean="0"/>
            </a:br>
            <a:r>
              <a:rPr lang="sv-SE" sz="2400" dirty="0"/>
              <a:t/>
            </a:r>
            <a:br>
              <a:rPr lang="sv-SE" sz="2400" dirty="0"/>
            </a:br>
            <a:r>
              <a:rPr lang="sv-SE" sz="2400" dirty="0" smtClean="0"/>
              <a:t>Det innebär att andra distrikt i större utsträckning har fått ta barnsjukdomarna. Förslag på justeringar finns, i detta material är dom införda. </a:t>
            </a:r>
            <a:br>
              <a:rPr lang="sv-SE" sz="2400" dirty="0" smtClean="0"/>
            </a:br>
            <a:r>
              <a:rPr lang="sv-SE" sz="2400" dirty="0"/>
              <a:t/>
            </a:r>
            <a:br>
              <a:rPr lang="sv-SE" sz="2400" dirty="0"/>
            </a:br>
            <a:r>
              <a:rPr lang="sv-SE" sz="2400" dirty="0" smtClean="0"/>
              <a:t/>
            </a:r>
            <a:br>
              <a:rPr lang="sv-SE" sz="2400" dirty="0" smtClean="0"/>
            </a:br>
            <a:r>
              <a:rPr lang="sv-SE" sz="2400" dirty="0" smtClean="0"/>
              <a:t>2019 – fullt ut på en gång.</a:t>
            </a:r>
            <a:endParaRPr lang="sv-SE" sz="2400" dirty="0"/>
          </a:p>
        </p:txBody>
      </p:sp>
      <p:pic>
        <p:nvPicPr>
          <p:cNvPr id="4"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2810028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B886563-BB0D-4ABE-9C45-3D5F69D74A7E}"/>
              </a:ext>
            </a:extLst>
          </p:cNvPr>
          <p:cNvSpPr>
            <a:spLocks noGrp="1"/>
          </p:cNvSpPr>
          <p:nvPr>
            <p:ph type="subTitle" idx="1"/>
          </p:nvPr>
        </p:nvSpPr>
        <p:spPr>
          <a:xfrm>
            <a:off x="3055848" y="710742"/>
            <a:ext cx="7163577" cy="597052"/>
          </a:xfrm>
        </p:spPr>
        <p:txBody>
          <a:bodyPr/>
          <a:lstStyle/>
          <a:p>
            <a:r>
              <a:rPr lang="sv-SE" b="1" dirty="0" smtClean="0"/>
              <a:t>VARFÖR MINDRE PLANER</a:t>
            </a:r>
            <a:endParaRPr lang="sv-SE" b="1" dirty="0"/>
          </a:p>
        </p:txBody>
      </p:sp>
      <p:sp>
        <p:nvSpPr>
          <p:cNvPr id="3" name="Rubrik 2">
            <a:extLst>
              <a:ext uri="{FF2B5EF4-FFF2-40B4-BE49-F238E27FC236}">
                <a16:creationId xmlns:a16="http://schemas.microsoft.com/office/drawing/2014/main" id="{F805E4C3-7670-4400-A083-1300A58CEB43}"/>
              </a:ext>
            </a:extLst>
          </p:cNvPr>
          <p:cNvSpPr>
            <a:spLocks noGrp="1"/>
          </p:cNvSpPr>
          <p:nvPr>
            <p:ph type="ctrTitle"/>
          </p:nvPr>
        </p:nvSpPr>
        <p:spPr>
          <a:xfrm>
            <a:off x="1207698" y="2419642"/>
            <a:ext cx="10374702" cy="3935149"/>
          </a:xfrm>
        </p:spPr>
        <p:txBody>
          <a:bodyPr/>
          <a:lstStyle/>
          <a:p>
            <a:r>
              <a:rPr lang="sv-SE" sz="2400" dirty="0" smtClean="0"/>
              <a:t>Ju mindre plan desto närmare bollen och spelet befinner sig varje spelare.</a:t>
            </a:r>
            <a:br>
              <a:rPr lang="sv-SE" sz="2400" dirty="0" smtClean="0"/>
            </a:br>
            <a:r>
              <a:rPr lang="sv-SE" sz="2400" dirty="0"/>
              <a:t/>
            </a:r>
            <a:br>
              <a:rPr lang="sv-SE" sz="2400" dirty="0"/>
            </a:br>
            <a:r>
              <a:rPr lang="sv-SE" sz="2400" dirty="0" smtClean="0"/>
              <a:t>Ju närmare bollen/spelet man är desto mer utvecklande och roligare är det </a:t>
            </a:r>
          </a:p>
        </p:txBody>
      </p:sp>
      <p:pic>
        <p:nvPicPr>
          <p:cNvPr id="4"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3502577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B886563-BB0D-4ABE-9C45-3D5F69D74A7E}"/>
              </a:ext>
            </a:extLst>
          </p:cNvPr>
          <p:cNvSpPr>
            <a:spLocks noGrp="1"/>
          </p:cNvSpPr>
          <p:nvPr>
            <p:ph type="subTitle" idx="1"/>
          </p:nvPr>
        </p:nvSpPr>
        <p:spPr>
          <a:xfrm>
            <a:off x="3055848" y="710742"/>
            <a:ext cx="7163577" cy="597052"/>
          </a:xfrm>
        </p:spPr>
        <p:txBody>
          <a:bodyPr/>
          <a:lstStyle/>
          <a:p>
            <a:r>
              <a:rPr lang="sv-SE" b="1" dirty="0" smtClean="0"/>
              <a:t>VARFÖR FÄRRE SPELARE HÖGRE UPP I ÅLDRARNA</a:t>
            </a:r>
            <a:endParaRPr lang="sv-SE" b="1" dirty="0"/>
          </a:p>
        </p:txBody>
      </p:sp>
      <p:sp>
        <p:nvSpPr>
          <p:cNvPr id="3" name="Rubrik 2">
            <a:extLst>
              <a:ext uri="{FF2B5EF4-FFF2-40B4-BE49-F238E27FC236}">
                <a16:creationId xmlns:a16="http://schemas.microsoft.com/office/drawing/2014/main" id="{F805E4C3-7670-4400-A083-1300A58CEB43}"/>
              </a:ext>
            </a:extLst>
          </p:cNvPr>
          <p:cNvSpPr>
            <a:spLocks noGrp="1"/>
          </p:cNvSpPr>
          <p:nvPr>
            <p:ph type="ctrTitle"/>
          </p:nvPr>
        </p:nvSpPr>
        <p:spPr>
          <a:xfrm>
            <a:off x="1207698" y="2419642"/>
            <a:ext cx="10374702" cy="3935149"/>
          </a:xfrm>
        </p:spPr>
        <p:txBody>
          <a:bodyPr/>
          <a:lstStyle/>
          <a:p>
            <a:r>
              <a:rPr lang="sv-SE" sz="2400" dirty="0" smtClean="0"/>
              <a:t>Ju färre spelare desto mindre plan kan du ha. </a:t>
            </a:r>
            <a:br>
              <a:rPr lang="sv-SE" sz="2400" dirty="0" smtClean="0"/>
            </a:br>
            <a:r>
              <a:rPr lang="sv-SE" sz="2400" dirty="0"/>
              <a:t/>
            </a:r>
            <a:br>
              <a:rPr lang="sv-SE" sz="2400" dirty="0"/>
            </a:br>
            <a:r>
              <a:rPr lang="sv-SE" sz="2400" dirty="0" err="1" smtClean="0"/>
              <a:t>Ju</a:t>
            </a:r>
            <a:r>
              <a:rPr lang="sv-SE" sz="2400" dirty="0" smtClean="0"/>
              <a:t> mindre plan desto närmare bollen och spelet befinner sig varje spelare.</a:t>
            </a:r>
            <a:br>
              <a:rPr lang="sv-SE" sz="2400" dirty="0" smtClean="0"/>
            </a:br>
            <a:r>
              <a:rPr lang="sv-SE" sz="2400" dirty="0"/>
              <a:t/>
            </a:r>
            <a:br>
              <a:rPr lang="sv-SE" sz="2400" dirty="0"/>
            </a:br>
            <a:r>
              <a:rPr lang="sv-SE" sz="2400" dirty="0" smtClean="0"/>
              <a:t>Ju närmare bollen/spelet man är desto mer utvecklande och roligare är det .</a:t>
            </a:r>
            <a:br>
              <a:rPr lang="sv-SE" sz="2400" dirty="0" smtClean="0"/>
            </a:br>
            <a:r>
              <a:rPr lang="sv-SE" sz="2400" dirty="0"/>
              <a:t/>
            </a:r>
            <a:br>
              <a:rPr lang="sv-SE" sz="2400" dirty="0"/>
            </a:br>
            <a:r>
              <a:rPr lang="sv-SE" sz="2400" dirty="0" smtClean="0"/>
              <a:t>Ju färre spelare desto fler bolltoucher har varje enskild spelare.</a:t>
            </a:r>
            <a:br>
              <a:rPr lang="sv-SE" sz="2400" dirty="0" smtClean="0"/>
            </a:br>
            <a:r>
              <a:rPr lang="sv-SE" sz="2400" dirty="0"/>
              <a:t/>
            </a:r>
            <a:br>
              <a:rPr lang="sv-SE" sz="2400" dirty="0"/>
            </a:br>
            <a:r>
              <a:rPr lang="sv-SE" sz="2400" dirty="0" smtClean="0"/>
              <a:t>Ju fler bolltoucher desto mer utvecklande och roligare är det. </a:t>
            </a:r>
          </a:p>
        </p:txBody>
      </p:sp>
      <p:pic>
        <p:nvPicPr>
          <p:cNvPr id="4" name="Bild 1" descr="cid:image001.png@01D3B140.7EEB9CF0"/>
          <p:cNvPicPr/>
          <p:nvPr/>
        </p:nvPicPr>
        <p:blipFill>
          <a:blip r:embed="rId3">
            <a:extLst>
              <a:ext uri="{28A0092B-C50C-407E-A947-70E740481C1C}">
                <a14:useLocalDpi xmlns:a14="http://schemas.microsoft.com/office/drawing/2010/main" val="0"/>
              </a:ext>
            </a:extLst>
          </a:blip>
          <a:srcRect/>
          <a:stretch>
            <a:fillRect/>
          </a:stretch>
        </p:blipFill>
        <p:spPr bwMode="auto">
          <a:xfrm>
            <a:off x="1017733" y="258542"/>
            <a:ext cx="871855" cy="882650"/>
          </a:xfrm>
          <a:prstGeom prst="rect">
            <a:avLst/>
          </a:prstGeom>
          <a:noFill/>
          <a:ln>
            <a:noFill/>
          </a:ln>
        </p:spPr>
      </p:pic>
    </p:spTree>
    <p:extLst>
      <p:ext uri="{BB962C8B-B14F-4D97-AF65-F5344CB8AC3E}">
        <p14:creationId xmlns:p14="http://schemas.microsoft.com/office/powerpoint/2010/main" val="3711475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vFF">
  <a:themeElements>
    <a:clrScheme name="SvFF">
      <a:dk1>
        <a:sysClr val="windowText" lastClr="000000"/>
      </a:dk1>
      <a:lt1>
        <a:sysClr val="window" lastClr="FFFFFF"/>
      </a:lt1>
      <a:dk2>
        <a:srgbClr val="44546A"/>
      </a:dk2>
      <a:lt2>
        <a:srgbClr val="E7E6E6"/>
      </a:lt2>
      <a:accent1>
        <a:srgbClr val="005293"/>
      </a:accent1>
      <a:accent2>
        <a:srgbClr val="FECB00"/>
      </a:accent2>
      <a:accent3>
        <a:srgbClr val="63B9E9"/>
      </a:accent3>
      <a:accent4>
        <a:srgbClr val="449DD7"/>
      </a:accent4>
      <a:accent5>
        <a:srgbClr val="0085C8"/>
      </a:accent5>
      <a:accent6>
        <a:srgbClr val="00345C"/>
      </a:accent6>
      <a:hlink>
        <a:srgbClr val="0563C1"/>
      </a:hlink>
      <a:folHlink>
        <a:srgbClr val="954F72"/>
      </a:folHlink>
    </a:clrScheme>
    <a:fontScheme name="SvF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vFF.potx" id="{B49ACCD2-D1FB-4819-B8EF-FFA6BFD65DE4}" vid="{1B5A380B-8C24-4C83-847F-C84D08391F0E}"/>
    </a:ext>
  </a:extLst>
</a:theme>
</file>

<file path=ppt/theme/theme2.xml><?xml version="1.0" encoding="utf-8"?>
<a:theme xmlns:a="http://schemas.openxmlformats.org/drawingml/2006/main" name="2_SvFF">
  <a:themeElements>
    <a:clrScheme name="SvFF">
      <a:dk1>
        <a:sysClr val="windowText" lastClr="000000"/>
      </a:dk1>
      <a:lt1>
        <a:sysClr val="window" lastClr="FFFFFF"/>
      </a:lt1>
      <a:dk2>
        <a:srgbClr val="44546A"/>
      </a:dk2>
      <a:lt2>
        <a:srgbClr val="E7E6E6"/>
      </a:lt2>
      <a:accent1>
        <a:srgbClr val="005293"/>
      </a:accent1>
      <a:accent2>
        <a:srgbClr val="FECB00"/>
      </a:accent2>
      <a:accent3>
        <a:srgbClr val="63B9E9"/>
      </a:accent3>
      <a:accent4>
        <a:srgbClr val="449DD7"/>
      </a:accent4>
      <a:accent5>
        <a:srgbClr val="0085C8"/>
      </a:accent5>
      <a:accent6>
        <a:srgbClr val="00345C"/>
      </a:accent6>
      <a:hlink>
        <a:srgbClr val="0563C1"/>
      </a:hlink>
      <a:folHlink>
        <a:srgbClr val="954F72"/>
      </a:folHlink>
    </a:clrScheme>
    <a:fontScheme name="SvF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vFF.potx" id="{B49ACCD2-D1FB-4819-B8EF-FFA6BFD65DE4}" vid="{1B5A380B-8C24-4C83-847F-C84D08391F0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5A3A3E5-237C-4A65-856C-9545850CD49A}" vid="{B7533BAB-7A2D-487C-AFE2-6448AE222005}"/>
    </a:ext>
  </a:extLst>
</a:theme>
</file>

<file path=ppt/theme/theme4.xml><?xml version="1.0" encoding="utf-8"?>
<a:theme xmlns:a="http://schemas.openxmlformats.org/drawingml/2006/main" name="3_SvFF">
  <a:themeElements>
    <a:clrScheme name="SvFF">
      <a:dk1>
        <a:sysClr val="windowText" lastClr="000000"/>
      </a:dk1>
      <a:lt1>
        <a:sysClr val="window" lastClr="FFFFFF"/>
      </a:lt1>
      <a:dk2>
        <a:srgbClr val="44546A"/>
      </a:dk2>
      <a:lt2>
        <a:srgbClr val="E7E6E6"/>
      </a:lt2>
      <a:accent1>
        <a:srgbClr val="005293"/>
      </a:accent1>
      <a:accent2>
        <a:srgbClr val="FECB00"/>
      </a:accent2>
      <a:accent3>
        <a:srgbClr val="63B9E9"/>
      </a:accent3>
      <a:accent4>
        <a:srgbClr val="449DD7"/>
      </a:accent4>
      <a:accent5>
        <a:srgbClr val="0085C8"/>
      </a:accent5>
      <a:accent6>
        <a:srgbClr val="00345C"/>
      </a:accent6>
      <a:hlink>
        <a:srgbClr val="0563C1"/>
      </a:hlink>
      <a:folHlink>
        <a:srgbClr val="954F72"/>
      </a:folHlink>
    </a:clrScheme>
    <a:fontScheme name="SvF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vFF.potx" id="{B49ACCD2-D1FB-4819-B8EF-FFA6BFD65DE4}" vid="{1B5A380B-8C24-4C83-847F-C84D08391F0E}"/>
    </a:ext>
  </a:extLst>
</a:theme>
</file>

<file path=ppt/theme/theme5.xml><?xml version="1.0" encoding="utf-8"?>
<a:theme xmlns:a="http://schemas.openxmlformats.org/drawingml/2006/main" name="Office-tema">
  <a:themeElements>
    <a:clrScheme name="SvFF">
      <a:dk1>
        <a:sysClr val="windowText" lastClr="000000"/>
      </a:dk1>
      <a:lt1>
        <a:sysClr val="window" lastClr="FFFFFF"/>
      </a:lt1>
      <a:dk2>
        <a:srgbClr val="44546A"/>
      </a:dk2>
      <a:lt2>
        <a:srgbClr val="E7E6E6"/>
      </a:lt2>
      <a:accent1>
        <a:srgbClr val="005293"/>
      </a:accent1>
      <a:accent2>
        <a:srgbClr val="FECB00"/>
      </a:accent2>
      <a:accent3>
        <a:srgbClr val="63B9E9"/>
      </a:accent3>
      <a:accent4>
        <a:srgbClr val="449DD7"/>
      </a:accent4>
      <a:accent5>
        <a:srgbClr val="0085C8"/>
      </a:accent5>
      <a:accent6>
        <a:srgbClr val="00345C"/>
      </a:accent6>
      <a:hlink>
        <a:srgbClr val="0563C1"/>
      </a:hlink>
      <a:folHlink>
        <a:srgbClr val="954F72"/>
      </a:folHlink>
    </a:clrScheme>
    <a:fontScheme name="SvF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SvFF">
      <a:dk1>
        <a:sysClr val="windowText" lastClr="000000"/>
      </a:dk1>
      <a:lt1>
        <a:sysClr val="window" lastClr="FFFFFF"/>
      </a:lt1>
      <a:dk2>
        <a:srgbClr val="44546A"/>
      </a:dk2>
      <a:lt2>
        <a:srgbClr val="E7E6E6"/>
      </a:lt2>
      <a:accent1>
        <a:srgbClr val="005293"/>
      </a:accent1>
      <a:accent2>
        <a:srgbClr val="FECB00"/>
      </a:accent2>
      <a:accent3>
        <a:srgbClr val="63B9E9"/>
      </a:accent3>
      <a:accent4>
        <a:srgbClr val="449DD7"/>
      </a:accent4>
      <a:accent5>
        <a:srgbClr val="0085C8"/>
      </a:accent5>
      <a:accent6>
        <a:srgbClr val="00345C"/>
      </a:accent6>
      <a:hlink>
        <a:srgbClr val="0563C1"/>
      </a:hlink>
      <a:folHlink>
        <a:srgbClr val="954F72"/>
      </a:folHlink>
    </a:clrScheme>
    <a:fontScheme name="SvF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SvFF</Template>
  <TotalTime>2891</TotalTime>
  <Words>3050</Words>
  <Application>Microsoft Office PowerPoint</Application>
  <PresentationFormat>Bredbild</PresentationFormat>
  <Paragraphs>829</Paragraphs>
  <Slides>50</Slides>
  <Notes>31</Notes>
  <HiddenSlides>0</HiddenSlides>
  <MMClips>0</MMClips>
  <ScaleCrop>false</ScaleCrop>
  <HeadingPairs>
    <vt:vector size="6" baseType="variant">
      <vt:variant>
        <vt:lpstr>Använt teckensnitt</vt:lpstr>
      </vt:variant>
      <vt:variant>
        <vt:i4>10</vt:i4>
      </vt:variant>
      <vt:variant>
        <vt:lpstr>Tema</vt:lpstr>
      </vt:variant>
      <vt:variant>
        <vt:i4>4</vt:i4>
      </vt:variant>
      <vt:variant>
        <vt:lpstr>Bildrubriker</vt:lpstr>
      </vt:variant>
      <vt:variant>
        <vt:i4>50</vt:i4>
      </vt:variant>
    </vt:vector>
  </HeadingPairs>
  <TitlesOfParts>
    <vt:vector size="64" baseType="lpstr">
      <vt:lpstr>MS PGothic</vt:lpstr>
      <vt:lpstr>Arial</vt:lpstr>
      <vt:lpstr>Calibri</vt:lpstr>
      <vt:lpstr>Gill Sans</vt:lpstr>
      <vt:lpstr>Helvetica Neue</vt:lpstr>
      <vt:lpstr>Stag Sans Light</vt:lpstr>
      <vt:lpstr>Stag Semibold</vt:lpstr>
      <vt:lpstr>Times New Roman</vt:lpstr>
      <vt:lpstr>Verdana</vt:lpstr>
      <vt:lpstr>Wingdings</vt:lpstr>
      <vt:lpstr>1_SvFF</vt:lpstr>
      <vt:lpstr>2_SvFF</vt:lpstr>
      <vt:lpstr>Office-tema</vt:lpstr>
      <vt:lpstr>3_SvFF</vt:lpstr>
      <vt:lpstr>Nya Spelformer 2019  Björn Eriksson Lotta Hellenberg Stockholms Fotbollförbund Svenska Fotbollförbundet </vt:lpstr>
      <vt:lpstr>Varför?  Hur i Stockholm?  Spelform för spelform  Summering  Frågor     </vt:lpstr>
      <vt:lpstr>Varför?  Hur i Stockholm?  Spelform för spelform  Summering  Frågor     </vt:lpstr>
      <vt:lpstr>https://www.youtube.com/watch?v=X9Pc1vf_tlg</vt:lpstr>
      <vt:lpstr>Barn har andra behov och utveckling än vuxna.  Barns behov ändras i takt med att de växer och mognar.  Detta är utifrån barnens bästa!  Ungdomsfotboll spelades i princip på 24 olika sätt.     </vt:lpstr>
      <vt:lpstr>Arbetsgruppen har arbetat i över 2 år och tittat på bland annat:   Aktuell forskning  - t.ex. RAE (Relative Age Effect)  Erfarenheter från runt om i landet och andra länder  Egna tester</vt:lpstr>
      <vt:lpstr>2018 rekommenderade SvFF starkt att distrikten skulle införa de nya spelformerna  Stockholm valde att vänta / hann inte. För stor apparat.  Det innebär att andra distrikt i större utsträckning har fått ta barnsjukdomarna. Förslag på justeringar finns, i detta material är dom införda.    2019 – fullt ut på en gång.</vt:lpstr>
      <vt:lpstr>Ju mindre plan desto närmare bollen och spelet befinner sig varje spelare.  Ju närmare bollen/spelet man är desto mer utvecklande och roligare är det </vt:lpstr>
      <vt:lpstr>Ju färre spelare desto mindre plan kan du ha.   Ju mindre plan desto närmare bollen och spelet befinner sig varje spelare.  Ju närmare bollen/spelet man är desto mer utvecklande och roligare är det .  Ju färre spelare desto fler bolltoucher har varje enskild spelare.  Ju fler bolltoucher desto mer utvecklande och roligare är det. </vt:lpstr>
      <vt:lpstr>Det blir enklare att ge alla spelare lika mycket speltid.  Spelet kan flyta bättre om vi inte behöver byta så ofta under spelets gång.   Det blir en paus till för ledare att ge instruktioner till spelare.</vt:lpstr>
      <vt:lpstr>För att ge målvakt och försvar chansen att börja anfallet med passningar istället för långa kast eller utsparkar</vt:lpstr>
      <vt:lpstr>Ökar förutsättningar för en jämnare match både anfalls och försvarsmässigt</vt:lpstr>
      <vt:lpstr>En helhet barn- och ungdomsfotboll</vt:lpstr>
      <vt:lpstr>  Spelformer</vt:lpstr>
      <vt:lpstr>Nya Spelformer 2019   </vt:lpstr>
      <vt:lpstr>Spelform 3 mot 3</vt:lpstr>
      <vt:lpstr>PowerPoint-presentation</vt:lpstr>
      <vt:lpstr>PowerPoint-presentation</vt:lpstr>
      <vt:lpstr>    Tankar kring spelformen                  3 mot 3</vt:lpstr>
      <vt:lpstr>Spelform 5 mot 5  8-9 år</vt:lpstr>
      <vt:lpstr>Spelarutbildningsplan - Nivå 1</vt:lpstr>
      <vt:lpstr>PowerPoint-presentation</vt:lpstr>
      <vt:lpstr>PowerPoint-presentation</vt:lpstr>
      <vt:lpstr>PowerPoint-presentation</vt:lpstr>
      <vt:lpstr>   Summering 5 mot 5</vt:lpstr>
      <vt:lpstr>Spelform 7 mot 7  10-12 år</vt:lpstr>
      <vt:lpstr>Spelarutbildningsplan - Nivå 2</vt:lpstr>
      <vt:lpstr>PowerPoint-presentation</vt:lpstr>
      <vt:lpstr>PowerPoint-presentation</vt:lpstr>
      <vt:lpstr>PowerPoint-presentation</vt:lpstr>
      <vt:lpstr>   Summering 7 mot 7</vt:lpstr>
      <vt:lpstr>Spelform 9 mot 9  13-14 år</vt:lpstr>
      <vt:lpstr>Spelarutbildningsplan - Nivå 3</vt:lpstr>
      <vt:lpstr>PowerPoint-presentation</vt:lpstr>
      <vt:lpstr>Straffområde 9 x 24m (bredd = 9m från respektive stolpe, 9m + 6m + 9m = 24m)    Straffpunkt 9m (7m om man använder 7 mot 7 mål, och 11m om man använder 11 mot 11 mål   Målstorlek 5–7,32 x 2–2,44m  SvFF rekommenderar målstorleken 6 x 2,20m     </vt:lpstr>
      <vt:lpstr>PowerPoint-presentation</vt:lpstr>
      <vt:lpstr>PowerPoint-presentation</vt:lpstr>
      <vt:lpstr>   Summering 9 mot 9</vt:lpstr>
      <vt:lpstr> Spelform 11 mot 11 15 år och uppåt</vt:lpstr>
      <vt:lpstr>Spelarutbildningsplan - Nivå 3 &amp; 4</vt:lpstr>
      <vt:lpstr>PowerPoint-presentation</vt:lpstr>
      <vt:lpstr>   Summering 11 mot 11</vt:lpstr>
      <vt:lpstr>   OBS!</vt:lpstr>
      <vt:lpstr>   Övrigt</vt:lpstr>
      <vt:lpstr>  Broschyr för varje spelform. www.stff.se Finns även i lokalen</vt:lpstr>
      <vt:lpstr>Läs mer om spelformer på  www.fogis.se</vt:lpstr>
      <vt:lpstr>PowerPoint-presentation</vt:lpstr>
      <vt:lpstr>PowerPoint-presentation</vt:lpstr>
      <vt:lpstr>   Frågor?</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Instruktionssida (dold sida, visas inte vid utskrift)</dc:title>
  <dc:creator>Mika Sankala</dc:creator>
  <cp:lastModifiedBy>Jair Hans Kristian Olander</cp:lastModifiedBy>
  <cp:revision>101</cp:revision>
  <dcterms:created xsi:type="dcterms:W3CDTF">2018-02-20T07:19:41Z</dcterms:created>
  <dcterms:modified xsi:type="dcterms:W3CDTF">2018-10-17T11:22:37Z</dcterms:modified>
</cp:coreProperties>
</file>