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4" r:id="rId5"/>
    <p:sldId id="265" r:id="rId6"/>
    <p:sldId id="263" r:id="rId7"/>
    <p:sldId id="270" r:id="rId8"/>
    <p:sldId id="266" r:id="rId9"/>
    <p:sldId id="267" r:id="rId10"/>
    <p:sldId id="268" r:id="rId11"/>
    <p:sldId id="269" r:id="rId12"/>
    <p:sldId id="271" r:id="rId13"/>
    <p:sldId id="257" r:id="rId14"/>
    <p:sldId id="259" r:id="rId15"/>
    <p:sldId id="262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8">
          <p15:clr>
            <a:srgbClr val="A4A3A4"/>
          </p15:clr>
        </p15:guide>
        <p15:guide id="3" pos="5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418"/>
        <p:guide pos="5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3575" y="1916832"/>
            <a:ext cx="77946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672607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7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0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8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6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3574" y="1600200"/>
            <a:ext cx="3832225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2905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63574" y="6356350"/>
            <a:ext cx="1927225" cy="365125"/>
          </a:xfrm>
        </p:spPr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24050" cy="365125"/>
          </a:xfrm>
        </p:spPr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8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3574" y="1535113"/>
            <a:ext cx="383381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3574" y="2174875"/>
            <a:ext cx="3833813" cy="3951288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3222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32225" cy="3951288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8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5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3575" y="273050"/>
            <a:ext cx="28019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4902200" cy="585311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63575" y="1435100"/>
            <a:ext cx="28019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63574" y="6356350"/>
            <a:ext cx="1927225" cy="365125"/>
          </a:xfrm>
        </p:spPr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0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7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3575" y="274638"/>
            <a:ext cx="78136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3575" y="1556792"/>
            <a:ext cx="78136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BB042-C4B8-4B7E-B022-C1FB4823EA1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182563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image" Target="../media/image19.jpeg" /><Relationship Id="rId7" Type="http://schemas.openxmlformats.org/officeDocument/2006/relationships/image" Target="../media/image23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Relationship Id="rId9" Type="http://schemas.openxmlformats.org/officeDocument/2006/relationships/image" Target="../media/image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7" Type="http://schemas.openxmlformats.org/officeDocument/2006/relationships/image" Target="../media/image29.jpe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.pn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13" Type="http://schemas.openxmlformats.org/officeDocument/2006/relationships/image" Target="../media/image17.png" /><Relationship Id="rId3" Type="http://schemas.openxmlformats.org/officeDocument/2006/relationships/image" Target="../media/image7.jpeg" /><Relationship Id="rId7" Type="http://schemas.openxmlformats.org/officeDocument/2006/relationships/image" Target="../media/image11.jpeg" /><Relationship Id="rId12" Type="http://schemas.openxmlformats.org/officeDocument/2006/relationships/image" Target="../media/image16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11" Type="http://schemas.openxmlformats.org/officeDocument/2006/relationships/image" Target="../media/image15.jpeg" /><Relationship Id="rId5" Type="http://schemas.openxmlformats.org/officeDocument/2006/relationships/image" Target="../media/image9.jpeg" /><Relationship Id="rId10" Type="http://schemas.openxmlformats.org/officeDocument/2006/relationships/image" Target="../media/image14.png" /><Relationship Id="rId4" Type="http://schemas.openxmlformats.org/officeDocument/2006/relationships/image" Target="../media/image8.jpeg" /><Relationship Id="rId9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z729104.vo.msecnd.net/8079260.jpeg;w=634;format=jpeg;mode=crop;scale=both;anchor=middlecenter;v=1">
            <a:extLst>
              <a:ext uri="{FF2B5EF4-FFF2-40B4-BE49-F238E27FC236}">
                <a16:creationId xmlns:a16="http://schemas.microsoft.com/office/drawing/2014/main" id="{9447D050-3A9B-475C-AEDC-1A72520E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99" y="620688"/>
            <a:ext cx="4464496" cy="59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EC1AFD0-99E3-4499-AA1D-FA4CD9D5357E}"/>
              </a:ext>
            </a:extLst>
          </p:cNvPr>
          <p:cNvSpPr/>
          <p:nvPr/>
        </p:nvSpPr>
        <p:spPr>
          <a:xfrm>
            <a:off x="1187624" y="1125329"/>
            <a:ext cx="6917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PLANERINGSMÖTE </a:t>
            </a:r>
            <a:br>
              <a:rPr lang="sv-S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sv-S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14:E MARS 2019 </a:t>
            </a:r>
            <a:endParaRPr lang="sv-S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E21683C-9B1D-4C11-ACDB-E88AC7CCB3AE}"/>
              </a:ext>
            </a:extLst>
          </p:cNvPr>
          <p:cNvSpPr/>
          <p:nvPr/>
        </p:nvSpPr>
        <p:spPr>
          <a:xfrm>
            <a:off x="3294224" y="5157192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P06-07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3D132A-58A3-4BE2-8776-0F167619C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00" y="625764"/>
            <a:ext cx="783126" cy="6917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F7544AB-F48A-48F7-A9FD-BA54C68E4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14" y="4437112"/>
            <a:ext cx="1506466" cy="4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4580688-7036-4D22-BE9E-9A231AC19B23}"/>
              </a:ext>
            </a:extLst>
          </p:cNvPr>
          <p:cNvSpPr/>
          <p:nvPr/>
        </p:nvSpPr>
        <p:spPr>
          <a:xfrm>
            <a:off x="665312" y="275922"/>
            <a:ext cx="8587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Undvik:</a:t>
            </a:r>
          </a:p>
          <a:p>
            <a:r>
              <a:rPr lang="sv-SE" dirty="0">
                <a:latin typeface="Century Gothic" panose="020B0502020202020204" pitchFamily="34" charset="0"/>
                <a:sym typeface="Symbol" panose="05050102010706020507" pitchFamily="18" charset="2"/>
              </a:rPr>
              <a:t> </a:t>
            </a:r>
            <a:r>
              <a:rPr lang="sv-SE" dirty="0">
                <a:latin typeface="Century Gothic" panose="020B0502020202020204" pitchFamily="34" charset="0"/>
              </a:rPr>
              <a:t>Produkter rika på socker – Godis förbud gäller innan/mellan matcher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  <a:sym typeface="Symbol" panose="05050102010706020507" pitchFamily="18" charset="2"/>
              </a:rPr>
              <a:t> </a:t>
            </a:r>
            <a:r>
              <a:rPr lang="sv-SE" dirty="0">
                <a:latin typeface="Century Gothic" panose="020B0502020202020204" pitchFamily="34" charset="0"/>
              </a:rPr>
              <a:t>Snabbmat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11CC55B-7E94-4456-937C-227DE7DB0EFE}"/>
              </a:ext>
            </a:extLst>
          </p:cNvPr>
          <p:cNvSpPr/>
          <p:nvPr/>
        </p:nvSpPr>
        <p:spPr>
          <a:xfrm>
            <a:off x="4527300" y="15443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Förslag på lunch: </a:t>
            </a:r>
            <a:b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Pastasallad med skinka </a:t>
            </a:r>
            <a:b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Pastasallad med tonfisk </a:t>
            </a:r>
            <a:b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Pannkakor med keso och bär </a:t>
            </a:r>
            <a:b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Mackor med t ex ost eller skinka </a:t>
            </a:r>
            <a:b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Det lagade målet bör innehålla stor mängd kolhydrater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CC0D72-260C-457C-A5EE-2445A2775D45}"/>
              </a:ext>
            </a:extLst>
          </p:cNvPr>
          <p:cNvSpPr/>
          <p:nvPr/>
        </p:nvSpPr>
        <p:spPr>
          <a:xfrm>
            <a:off x="764732" y="1577867"/>
            <a:ext cx="37625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Förslag på mellanmål:</a:t>
            </a:r>
          </a:p>
          <a:p>
            <a:r>
              <a:rPr lang="sv-SE" dirty="0">
                <a:latin typeface="Century Gothic" panose="020B0502020202020204" pitchFamily="34" charset="0"/>
                <a:sym typeface="Symbol" panose="05050102010706020507" pitchFamily="18" charset="2"/>
              </a:rPr>
              <a:t>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Russin</a:t>
            </a:r>
          </a:p>
          <a:p>
            <a:r>
              <a:rPr lang="sv-SE" dirty="0">
                <a:latin typeface="Century Gothic" panose="020B0502020202020204" pitchFamily="34" charset="0"/>
                <a:sym typeface="Symbol" panose="05050102010706020507" pitchFamily="18" charset="2"/>
              </a:rPr>
              <a:t>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Nötter</a:t>
            </a:r>
          </a:p>
          <a:p>
            <a:r>
              <a:rPr lang="sv-SE" dirty="0">
                <a:latin typeface="Century Gothic" panose="020B0502020202020204" pitchFamily="34" charset="0"/>
                <a:sym typeface="Symbol" panose="05050102010706020507" pitchFamily="18" charset="2"/>
              </a:rPr>
              <a:t>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Frukt – </a:t>
            </a:r>
            <a:r>
              <a:rPr lang="sv-SE" sz="1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banan, vindruvor, vattenmelon, kiwi</a:t>
            </a:r>
          </a:p>
          <a:p>
            <a:r>
              <a:rPr lang="sv-SE" dirty="0">
                <a:latin typeface="Century Gothic" panose="020B0502020202020204" pitchFamily="34" charset="0"/>
                <a:sym typeface="Symbol" panose="05050102010706020507" pitchFamily="18" charset="2"/>
              </a:rPr>
              <a:t> </a:t>
            </a:r>
            <a:r>
              <a:rPr lang="sv-SE" dirty="0">
                <a:latin typeface="Century Gothic" panose="020B0502020202020204" pitchFamily="34" charset="0"/>
              </a:rPr>
              <a:t>Drickyoghurt eller drickkvarg </a:t>
            </a:r>
          </a:p>
          <a:p>
            <a:r>
              <a:rPr lang="sv-SE" dirty="0">
                <a:latin typeface="Century Gothic" panose="020B0502020202020204" pitchFamily="34" charset="0"/>
                <a:sym typeface="Symbol" panose="05050102010706020507" pitchFamily="18" charset="2"/>
              </a:rPr>
              <a:t> </a:t>
            </a:r>
            <a:r>
              <a:rPr lang="sv-SE" dirty="0" err="1">
                <a:latin typeface="Century Gothic" panose="020B0502020202020204" pitchFamily="34" charset="0"/>
              </a:rPr>
              <a:t>Smoothie</a:t>
            </a:r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D8031A6-03AE-462F-B3B6-5F3877645A77}"/>
              </a:ext>
            </a:extLst>
          </p:cNvPr>
          <p:cNvSpPr/>
          <p:nvPr/>
        </p:nvSpPr>
        <p:spPr>
          <a:xfrm>
            <a:off x="2339752" y="5113420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Efter sista matchen för dagen fyll på med kolhydrater och protein för att få bästa förutsättningar för kommande matcher dagen efter.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ED62C76-5805-4392-A055-AD08B6842A57}"/>
              </a:ext>
            </a:extLst>
          </p:cNvPr>
          <p:cNvSpPr/>
          <p:nvPr/>
        </p:nvSpPr>
        <p:spPr>
          <a:xfrm>
            <a:off x="1403648" y="3933056"/>
            <a:ext cx="66247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Vätska </a:t>
            </a:r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till att de har druckit ordentligt innan träning och match. Vätskebrist sänker prestationsförmågan snabbt. </a:t>
            </a: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1F17C28-DDB4-4A58-9510-3987A757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404664"/>
            <a:ext cx="3831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Sömn och vila: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D16B05D-4CE8-4180-A00B-2EDBA2EB28A6}"/>
              </a:ext>
            </a:extLst>
          </p:cNvPr>
          <p:cNvSpPr/>
          <p:nvPr/>
        </p:nvSpPr>
        <p:spPr>
          <a:xfrm>
            <a:off x="539552" y="1628800"/>
            <a:ext cx="7955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Att sova tillräckligt och att vila både kroppen och hjärnan är enormt viktigt för hälsan och för att du ska tillgodogöra sig träningen. </a:t>
            </a:r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2AD7F6B-0F59-43CC-AFB1-7995F51307F4}"/>
              </a:ext>
            </a:extLst>
          </p:cNvPr>
          <p:cNvSpPr/>
          <p:nvPr/>
        </p:nvSpPr>
        <p:spPr>
          <a:xfrm>
            <a:off x="916789" y="279138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v-SE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Glotid</a:t>
            </a: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sv-S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Tänk på att hjärnan också behöver vila under vaken tid.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172C0AD-C461-4721-A1A2-771FAE13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22" y="404664"/>
            <a:ext cx="2922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Checklista: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AEE00C-1E4C-4FC9-9BF4-4A4E59EE2FF7}"/>
              </a:ext>
            </a:extLst>
          </p:cNvPr>
          <p:cNvSpPr/>
          <p:nvPr/>
        </p:nvSpPr>
        <p:spPr>
          <a:xfrm>
            <a:off x="2231232" y="664197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8DDE7CE-24E4-4C71-9DDC-889ACBC2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53" y="1112550"/>
            <a:ext cx="860844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altLang="sv-SE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Detta måste man ta med:</a:t>
            </a:r>
            <a:endParaRPr lang="sv-SE" altLang="sv-SE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altLang="sv-SE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Klubba – har ni ta gärna med en extra klubba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Innebandy glasögon – enligt </a:t>
            </a:r>
            <a:r>
              <a:rPr lang="sv-SE" altLang="sv-SE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SIBF:s</a:t>
            </a: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regler får ingen under 16 år spela utan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Skor – svarta sulor är ej tillåtet i många hallar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jacka/”överdrags” byxor – ni som har ta klubbjackan, till uppvärmning      </a:t>
            </a:r>
            <a:endParaRPr lang="sv-SE" altLang="sv-SE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och mellan matcher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Mellanmål – se mattips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Vattenflaska – Till att dricka vatten mellan matcher, matchflaskor finns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>
                <a:solidFill>
                  <a:srgbClr val="00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Matchställ–VIKTIGT! Delas ut på samling innan 1:a matchen; Tröja, shorts, strumpor</a:t>
            </a:r>
            <a:endParaRPr lang="sv-SE" altLang="sv-SE" sz="1600" dirty="0">
              <a:highlight>
                <a:srgbClr val="FFFF00"/>
              </a:highligh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91139AD-F027-46E3-A074-EC535C13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821254"/>
            <a:ext cx="76883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altLang="sv-SE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Tips på övrigt man kan ta med sig: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entury Gothic" panose="020B0502020202020204" pitchFamily="34" charset="0"/>
              </a:rPr>
              <a:t>Hörlurar – vid ”</a:t>
            </a:r>
            <a:r>
              <a:rPr lang="sv-SE" sz="1600" dirty="0" err="1">
                <a:latin typeface="Century Gothic" panose="020B0502020202020204" pitchFamily="34" charset="0"/>
              </a:rPr>
              <a:t>glotid</a:t>
            </a:r>
            <a:r>
              <a:rPr lang="sv-SE" sz="1600" dirty="0">
                <a:latin typeface="Century Gothic" panose="020B0502020202020204" pitchFamily="34" charset="0"/>
              </a:rPr>
              <a:t>” kan det var avslappnande att lyssna på </a:t>
            </a:r>
            <a:r>
              <a:rPr lang="sv-SE" sz="1600" dirty="0" err="1">
                <a:latin typeface="Century Gothic" panose="020B0502020202020204" pitchFamily="34" charset="0"/>
              </a:rPr>
              <a:t>spotify</a:t>
            </a:r>
            <a:endParaRPr lang="sv-SE" sz="1600" dirty="0">
              <a:latin typeface="Century Gothic" panose="020B0502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entury Gothic" panose="020B0502020202020204" pitchFamily="34" charset="0"/>
              </a:rPr>
              <a:t>Filt – Skönt att vira runt sig mellan matcher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entury Gothic" panose="020B0502020202020204" pitchFamily="34" charset="0"/>
              </a:rPr>
              <a:t>Hårsnodd/Hårband - för er med längre hår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600" dirty="0" err="1">
                <a:latin typeface="Century Gothic" panose="020B0502020202020204" pitchFamily="34" charset="0"/>
              </a:rPr>
              <a:t>Resorb</a:t>
            </a:r>
            <a:r>
              <a:rPr lang="sv-SE" sz="1600" dirty="0">
                <a:latin typeface="Century Gothic" panose="020B0502020202020204" pitchFamily="34" charset="0"/>
              </a:rPr>
              <a:t> – vätskeersättning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entury Gothic" panose="020B0502020202020204" pitchFamily="34" charset="0"/>
              </a:rPr>
              <a:t>Ny grepplinda till klubban – grepplindor som sitter på när man köper                     klubban slits snabbt, en ny linda ger bättre grepp vilket leder till mer kraft och bättre teknik</a:t>
            </a:r>
            <a:endParaRPr lang="sv-SE" altLang="sv-SE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highlight>
                  <a:srgbClr val="FFFF00"/>
                </a:highlight>
                <a:latin typeface="Century Gothic" panose="020B0502020202020204" pitchFamily="34" charset="0"/>
              </a:rPr>
              <a:t>Truppen nu!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3575" y="2033311"/>
            <a:ext cx="1676177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2005:</a:t>
            </a:r>
          </a:p>
          <a:p>
            <a:pPr marL="0" indent="0">
              <a:buNone/>
            </a:pPr>
            <a:r>
              <a:rPr lang="sv-SE" dirty="0" err="1">
                <a:latin typeface="Century Gothic" panose="020B0502020202020204" pitchFamily="34" charset="0"/>
              </a:rPr>
              <a:t>Milio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Viktor</a:t>
            </a:r>
          </a:p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2006:</a:t>
            </a:r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Vincent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Anton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Walter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Alvin J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Noa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D2D001-CE22-4DC3-B922-5D0E12387994}"/>
              </a:ext>
            </a:extLst>
          </p:cNvPr>
          <p:cNvSpPr txBox="1">
            <a:spLocks/>
          </p:cNvSpPr>
          <p:nvPr/>
        </p:nvSpPr>
        <p:spPr>
          <a:xfrm>
            <a:off x="3609574" y="1903434"/>
            <a:ext cx="1676177" cy="130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225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sv-SE" dirty="0">
                <a:latin typeface="Century Gothic" panose="020B0502020202020204" pitchFamily="34" charset="0"/>
              </a:rPr>
              <a:t>2009:</a:t>
            </a:r>
          </a:p>
          <a:p>
            <a:pPr marL="0" indent="0">
              <a:buFont typeface="Wingdings" pitchFamily="2" charset="2"/>
              <a:buNone/>
            </a:pPr>
            <a:r>
              <a:rPr lang="sv-SE" dirty="0" err="1">
                <a:latin typeface="Century Gothic" panose="020B0502020202020204" pitchFamily="34" charset="0"/>
              </a:rPr>
              <a:t>Anthon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sv-SE" dirty="0">
                <a:latin typeface="Century Gothic" panose="020B0502020202020204" pitchFamily="34" charset="0"/>
              </a:rPr>
              <a:t>Viggo</a:t>
            </a:r>
          </a:p>
          <a:p>
            <a:pPr marL="0" indent="0">
              <a:buFont typeface="Wingdings" pitchFamily="2" charset="2"/>
              <a:buNone/>
            </a:pPr>
            <a:endParaRPr lang="sv-SE" dirty="0"/>
          </a:p>
          <a:p>
            <a:pPr marL="0" indent="0">
              <a:buFont typeface="Wingdings" pitchFamily="2" charset="2"/>
              <a:buNone/>
            </a:pP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12C8D905-F354-43CD-9275-F95C9470040D}"/>
              </a:ext>
            </a:extLst>
          </p:cNvPr>
          <p:cNvSpPr txBox="1">
            <a:spLocks/>
          </p:cNvSpPr>
          <p:nvPr/>
        </p:nvSpPr>
        <p:spPr>
          <a:xfrm>
            <a:off x="2132120" y="2033311"/>
            <a:ext cx="1676177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225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sv-SE" sz="2400" dirty="0">
                <a:latin typeface="Century Gothic" panose="020B0502020202020204" pitchFamily="34" charset="0"/>
              </a:rPr>
              <a:t>2007:</a:t>
            </a:r>
          </a:p>
          <a:p>
            <a:pPr marL="0" indent="0">
              <a:buFont typeface="Wingdings" pitchFamily="2" charset="2"/>
              <a:buNone/>
            </a:pPr>
            <a:r>
              <a:rPr lang="sv-SE" sz="2400" dirty="0">
                <a:latin typeface="Century Gothic" panose="020B0502020202020204" pitchFamily="34" charset="0"/>
              </a:rPr>
              <a:t>Alvin L </a:t>
            </a:r>
          </a:p>
          <a:p>
            <a:pPr marL="0" indent="0">
              <a:buFont typeface="Wingdings" pitchFamily="2" charset="2"/>
              <a:buNone/>
            </a:pPr>
            <a:r>
              <a:rPr lang="sv-SE" sz="2400" dirty="0">
                <a:latin typeface="Century Gothic" panose="020B0502020202020204" pitchFamily="34" charset="0"/>
              </a:rPr>
              <a:t>William</a:t>
            </a:r>
          </a:p>
          <a:p>
            <a:pPr marL="0" indent="0">
              <a:buFont typeface="Wingdings" pitchFamily="2" charset="2"/>
              <a:buNone/>
            </a:pPr>
            <a:r>
              <a:rPr lang="sv-SE" sz="2400" dirty="0">
                <a:latin typeface="Century Gothic" panose="020B0502020202020204" pitchFamily="34" charset="0"/>
              </a:rPr>
              <a:t>Hampus</a:t>
            </a:r>
            <a:br>
              <a:rPr lang="sv-SE" sz="2400" dirty="0">
                <a:latin typeface="Century Gothic" panose="020B0502020202020204" pitchFamily="34" charset="0"/>
              </a:rPr>
            </a:br>
            <a:br>
              <a:rPr lang="sv-SE" sz="2400" dirty="0">
                <a:latin typeface="Century Gothic" panose="020B0502020202020204" pitchFamily="34" charset="0"/>
              </a:rPr>
            </a:br>
            <a:r>
              <a:rPr lang="sv-SE" sz="2400" dirty="0">
                <a:latin typeface="Century Gothic" panose="020B0502020202020204" pitchFamily="34" charset="0"/>
              </a:rPr>
              <a:t>2008:</a:t>
            </a:r>
          </a:p>
          <a:p>
            <a:pPr marL="0" indent="0">
              <a:buFont typeface="Wingdings" pitchFamily="2" charset="2"/>
              <a:buNone/>
            </a:pPr>
            <a:r>
              <a:rPr lang="sv-SE" sz="2400" dirty="0" err="1">
                <a:latin typeface="Century Gothic" panose="020B0502020202020204" pitchFamily="34" charset="0"/>
              </a:rPr>
              <a:t>Oliwer</a:t>
            </a:r>
            <a:br>
              <a:rPr lang="sv-SE" sz="2400" dirty="0">
                <a:latin typeface="Century Gothic" panose="020B0502020202020204" pitchFamily="34" charset="0"/>
              </a:rPr>
            </a:br>
            <a:r>
              <a:rPr lang="sv-SE" sz="2400" dirty="0">
                <a:latin typeface="Century Gothic" panose="020B0502020202020204" pitchFamily="34" charset="0"/>
              </a:rPr>
              <a:t>Lukas</a:t>
            </a:r>
            <a:br>
              <a:rPr lang="sv-SE" sz="2400" dirty="0">
                <a:latin typeface="Century Gothic" panose="020B0502020202020204" pitchFamily="34" charset="0"/>
              </a:rPr>
            </a:br>
            <a:r>
              <a:rPr lang="sv-SE" sz="2400" dirty="0" err="1">
                <a:latin typeface="Century Gothic" panose="020B0502020202020204" pitchFamily="34" charset="0"/>
              </a:rPr>
              <a:t>Gabbe</a:t>
            </a:r>
            <a:endParaRPr lang="sv-SE" sz="2400" dirty="0">
              <a:latin typeface="Century Gothic" panose="020B0502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sv-SE" sz="2400" dirty="0">
                <a:latin typeface="Century Gothic" panose="020B0502020202020204" pitchFamily="34" charset="0"/>
              </a:rPr>
              <a:t>Arvid</a:t>
            </a:r>
            <a:br>
              <a:rPr lang="sv-SE" sz="2400" dirty="0">
                <a:latin typeface="Century Gothic" panose="020B0502020202020204" pitchFamily="34" charset="0"/>
              </a:rPr>
            </a:br>
            <a:endParaRPr lang="sv-SE" sz="2400" dirty="0">
              <a:latin typeface="Century Gothic" panose="020B0502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3C48B1-DC4D-4207-BEA2-6B41F411E6C2}"/>
              </a:ext>
            </a:extLst>
          </p:cNvPr>
          <p:cNvSpPr/>
          <p:nvPr/>
        </p:nvSpPr>
        <p:spPr>
          <a:xfrm>
            <a:off x="4087937" y="239312"/>
            <a:ext cx="473334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Planering till säsong 2019/2020</a:t>
            </a:r>
          </a:p>
          <a:p>
            <a:pPr marL="457200" indent="-457200" algn="ctr">
              <a:buFontTx/>
              <a:buChar char="-"/>
            </a:pPr>
            <a:r>
              <a:rPr lang="sv-S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Spelarsamtal 28:e mars </a:t>
            </a:r>
            <a:endParaRPr lang="sv-S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68204BC-E7DB-4663-845B-342CD29E1460}"/>
              </a:ext>
            </a:extLst>
          </p:cNvPr>
          <p:cNvSpPr/>
          <p:nvPr/>
        </p:nvSpPr>
        <p:spPr>
          <a:xfrm>
            <a:off x="4716821" y="4936982"/>
            <a:ext cx="41044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Spelarenkät mailas innan – tas med på samtal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04A1C31-0892-4B60-8719-2A73FF4DF08D}"/>
              </a:ext>
            </a:extLst>
          </p:cNvPr>
          <p:cNvSpPr/>
          <p:nvPr/>
        </p:nvSpPr>
        <p:spPr>
          <a:xfrm>
            <a:off x="5431898" y="2100229"/>
            <a:ext cx="224735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15 min/spelare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ADC3B95-60F3-4A15-98B6-990566FC2A3B}"/>
              </a:ext>
            </a:extLst>
          </p:cNvPr>
          <p:cNvSpPr/>
          <p:nvPr/>
        </p:nvSpPr>
        <p:spPr>
          <a:xfrm>
            <a:off x="4679446" y="2730040"/>
            <a:ext cx="40333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Närvara på samtalet: </a:t>
            </a:r>
            <a:br>
              <a:rPr lang="sv-SE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sv-SE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Spelare-vårdnadshavare-ledare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A0E7C77-F6EB-4D56-9843-ADA7B3FD1D2F}"/>
              </a:ext>
            </a:extLst>
          </p:cNvPr>
          <p:cNvSpPr/>
          <p:nvPr/>
        </p:nvSpPr>
        <p:spPr>
          <a:xfrm>
            <a:off x="4787915" y="3906186"/>
            <a:ext cx="38164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Tidsbokning, tider mailas ut – först till kvarn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2BBD37A-8751-4C81-9F31-EDF99602A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87" y="1208308"/>
            <a:ext cx="1506466" cy="4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Bilden kan innehÃ¥lla: en eller flera personer, personer som stÃ¥r och inomhus">
            <a:extLst>
              <a:ext uri="{FF2B5EF4-FFF2-40B4-BE49-F238E27FC236}">
                <a16:creationId xmlns:a16="http://schemas.microsoft.com/office/drawing/2014/main" id="{D9167224-DB00-4558-BFA6-02F4CE38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6629573" y="3572812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Bilden kan innehÃ¥lla: en eller flera personer">
            <a:extLst>
              <a:ext uri="{FF2B5EF4-FFF2-40B4-BE49-F238E27FC236}">
                <a16:creationId xmlns:a16="http://schemas.microsoft.com/office/drawing/2014/main" id="{530FE188-EC07-47C4-BE9F-99B9D19A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290">
            <a:off x="593977" y="809515"/>
            <a:ext cx="2816393" cy="21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ilden kan innehÃ¥lla: 1 person, basketplan">
            <a:extLst>
              <a:ext uri="{FF2B5EF4-FFF2-40B4-BE49-F238E27FC236}">
                <a16:creationId xmlns:a16="http://schemas.microsoft.com/office/drawing/2014/main" id="{1076D72B-B30A-4957-B72B-38886E48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916714" y="4313059"/>
            <a:ext cx="1758348" cy="23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ilden kan innehÃ¥lla: 2 personer, personer pÃ¥ scen, basketplan och barn">
            <a:extLst>
              <a:ext uri="{FF2B5EF4-FFF2-40B4-BE49-F238E27FC236}">
                <a16:creationId xmlns:a16="http://schemas.microsoft.com/office/drawing/2014/main" id="{8705C093-7E18-4829-AA74-3CB66C46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034">
            <a:off x="6054337" y="1382806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12A0D58-614B-434E-90B3-AF88BF2D929B}"/>
              </a:ext>
            </a:extLst>
          </p:cNvPr>
          <p:cNvSpPr/>
          <p:nvPr/>
        </p:nvSpPr>
        <p:spPr>
          <a:xfrm>
            <a:off x="1015591" y="785873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Innebandyavslutning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2E8FD47-C278-499E-B006-9B2CB766FA84}"/>
              </a:ext>
            </a:extLst>
          </p:cNvPr>
          <p:cNvSpPr/>
          <p:nvPr/>
        </p:nvSpPr>
        <p:spPr>
          <a:xfrm>
            <a:off x="2365731" y="2552551"/>
            <a:ext cx="4409361" cy="216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Söndagen den</a:t>
            </a:r>
          </a:p>
          <a:p>
            <a:pPr algn="ctr"/>
            <a:r>
              <a:rPr lang="sv-SE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28:e April</a:t>
            </a:r>
          </a:p>
          <a:p>
            <a:pPr algn="ctr"/>
            <a:r>
              <a:rPr lang="sv-SE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Kl.14.30- ca 17.00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73F6FC7-EFBC-4D6D-8333-37754C750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398" y="5215796"/>
            <a:ext cx="3785253" cy="1586351"/>
          </a:xfrm>
          <a:prstGeom prst="rect">
            <a:avLst/>
          </a:prstGeom>
        </p:spPr>
      </p:pic>
      <p:pic>
        <p:nvPicPr>
          <p:cNvPr id="14346" name="Picture 10" descr="Fotobeskrivning saknas.">
            <a:extLst>
              <a:ext uri="{FF2B5EF4-FFF2-40B4-BE49-F238E27FC236}">
                <a16:creationId xmlns:a16="http://schemas.microsoft.com/office/drawing/2014/main" id="{08B4B3CF-5547-47D1-A742-C51882A2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3" y="2973466"/>
            <a:ext cx="1770659" cy="13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F946C0E-5780-4C3A-8E15-6BCF21A4B6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05" y="263041"/>
            <a:ext cx="783126" cy="69176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55B9027-1154-462B-AD3C-33FF6C07F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35" y="1798151"/>
            <a:ext cx="1506466" cy="4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2E98D-4BEE-4FDC-820B-B7E27A61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33520"/>
            <a:ext cx="7813675" cy="1143000"/>
          </a:xfrm>
        </p:spPr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Åsbrokampen – Kick off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3A21D3-82B5-4F1B-A0A9-712FFED6B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556792"/>
            <a:ext cx="7813675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Åsbrokampen (</a:t>
            </a:r>
            <a:r>
              <a:rPr lang="sv-SE" dirty="0" err="1">
                <a:latin typeface="Century Gothic" panose="020B0502020202020204" pitchFamily="34" charset="0"/>
              </a:rPr>
              <a:t>lagträff</a:t>
            </a:r>
            <a:r>
              <a:rPr lang="sv-SE" dirty="0">
                <a:latin typeface="Century Gothic" panose="020B0502020202020204" pitchFamily="34" charset="0"/>
              </a:rPr>
              <a:t>)–  Spelare samt familj 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                         Preliminärt 1:a Juni</a:t>
            </a:r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                         Plats: ”</a:t>
            </a:r>
            <a:r>
              <a:rPr lang="sv-SE" dirty="0" err="1">
                <a:latin typeface="Century Gothic" panose="020B0502020202020204" pitchFamily="34" charset="0"/>
              </a:rPr>
              <a:t>Casa</a:t>
            </a:r>
            <a:r>
              <a:rPr lang="sv-SE" dirty="0">
                <a:latin typeface="Century Gothic" panose="020B0502020202020204" pitchFamily="34" charset="0"/>
              </a:rPr>
              <a:t>” </a:t>
            </a:r>
            <a:r>
              <a:rPr lang="sv-SE" dirty="0" err="1">
                <a:latin typeface="Century Gothic" panose="020B0502020202020204" pitchFamily="34" charset="0"/>
              </a:rPr>
              <a:t>Efremov</a:t>
            </a:r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Kick off – Spelare, Preliminärt planerat 24-25 augusti</a:t>
            </a:r>
          </a:p>
        </p:txBody>
      </p:sp>
      <p:pic>
        <p:nvPicPr>
          <p:cNvPr id="15362" name="Picture 2" descr="Logo">
            <a:extLst>
              <a:ext uri="{FF2B5EF4-FFF2-40B4-BE49-F238E27FC236}">
                <a16:creationId xmlns:a16="http://schemas.microsoft.com/office/drawing/2014/main" id="{CF29819C-9BCF-4CF8-85BB-15535B24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5959"/>
            <a:ext cx="1714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MÃ¥ngkamp">
            <a:extLst>
              <a:ext uri="{FF2B5EF4-FFF2-40B4-BE49-F238E27FC236}">
                <a16:creationId xmlns:a16="http://schemas.microsoft.com/office/drawing/2014/main" id="{4A2C5473-13E5-4B56-8C3A-C287D1D3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736144" y="4196052"/>
            <a:ext cx="1068710" cy="1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chaosevent.se/wp-content/uploads/2019/01/Bumperballs-300x300.jpg">
            <a:extLst>
              <a:ext uri="{FF2B5EF4-FFF2-40B4-BE49-F238E27FC236}">
                <a16:creationId xmlns:a16="http://schemas.microsoft.com/office/drawing/2014/main" id="{5D4E20E1-F859-43CD-BB74-A054215B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88">
            <a:off x="3930815" y="4727892"/>
            <a:ext cx="1254349" cy="12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chaosevent.se/wp-content/uploads/2017/05/5-kamp-300x300.jpg">
            <a:extLst>
              <a:ext uri="{FF2B5EF4-FFF2-40B4-BE49-F238E27FC236}">
                <a16:creationId xmlns:a16="http://schemas.microsoft.com/office/drawing/2014/main" id="{90E14CBB-16B5-4D2B-A1BF-88CAE331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73" y="5184736"/>
            <a:ext cx="1294033" cy="12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Innebandybutiken vi tar innebandyn ett steg till">
            <a:extLst>
              <a:ext uri="{FF2B5EF4-FFF2-40B4-BE49-F238E27FC236}">
                <a16:creationId xmlns:a16="http://schemas.microsoft.com/office/drawing/2014/main" id="{79AB9793-1EB8-4ED8-BFCC-C6F1119F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0407"/>
            <a:ext cx="1778644" cy="5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s://scontent-arn2-2.xx.fbcdn.net/v/t1.0-9/35534061_10155324733091455_192246623114362880_n.jpg?_nc_cat=104&amp;_nc_ht=scontent-arn2-2.xx&amp;oh=7c11d8fd3f46fdc260a8182d98227349&amp;oe=5D15D855">
            <a:extLst>
              <a:ext uri="{FF2B5EF4-FFF2-40B4-BE49-F238E27FC236}">
                <a16:creationId xmlns:a16="http://schemas.microsoft.com/office/drawing/2014/main" id="{5E072ED6-6DC5-4262-B471-F10BDDD0C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169342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9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6E9A19-5FE6-4F8D-910C-E02B072A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2177480"/>
            <a:ext cx="1892201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b="1" dirty="0">
                <a:latin typeface="Century Gothic" panose="020B0502020202020204" pitchFamily="34" charset="0"/>
              </a:rPr>
              <a:t>Anmälda</a:t>
            </a:r>
            <a:r>
              <a:rPr lang="sv-SE" sz="1600" dirty="0">
                <a:latin typeface="Century Gothic" panose="020B0502020202020204" pitchFamily="34" charset="0"/>
              </a:rPr>
              <a:t>:</a:t>
            </a: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#99 </a:t>
            </a:r>
            <a:r>
              <a:rPr lang="sv-SE" sz="1600" dirty="0" err="1">
                <a:latin typeface="Century Gothic" panose="020B0502020202020204" pitchFamily="34" charset="0"/>
              </a:rPr>
              <a:t>Milio</a:t>
            </a:r>
            <a:r>
              <a:rPr lang="sv-SE" sz="1600" dirty="0">
                <a:latin typeface="Century Gothic" panose="020B0502020202020204" pitchFamily="34" charset="0"/>
              </a:rPr>
              <a:t> MV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#10 Viktor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#14 Vincent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#19 Walter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#20 William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#23 Hampus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#24 Arvid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#25 Alvin L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#26 </a:t>
            </a:r>
            <a:r>
              <a:rPr lang="sv-SE" sz="1600" dirty="0" err="1">
                <a:latin typeface="Century Gothic" panose="020B0502020202020204" pitchFamily="34" charset="0"/>
              </a:rPr>
              <a:t>Anthon</a:t>
            </a:r>
            <a:endParaRPr lang="sv-SE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#27 </a:t>
            </a:r>
            <a:r>
              <a:rPr lang="sv-SE" sz="1600" dirty="0" err="1">
                <a:latin typeface="Century Gothic" panose="020B0502020202020204" pitchFamily="34" charset="0"/>
              </a:rPr>
              <a:t>Oliwer</a:t>
            </a:r>
            <a:endParaRPr lang="sv-SE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#28 Anton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#29 </a:t>
            </a:r>
            <a:r>
              <a:rPr lang="sv-SE" sz="1600" dirty="0" err="1">
                <a:latin typeface="Century Gothic" panose="020B0502020202020204" pitchFamily="34" charset="0"/>
              </a:rPr>
              <a:t>Gabbe</a:t>
            </a:r>
            <a:r>
              <a:rPr lang="sv-SE" sz="1600" dirty="0">
                <a:latin typeface="Century Gothic" panose="020B0502020202020204" pitchFamily="34" charset="0"/>
              </a:rPr>
              <a:t> 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#31 Lukas 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#32 Viggo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#36 Noa       15 </a:t>
            </a:r>
            <a:r>
              <a:rPr lang="sv-SE" sz="1600" dirty="0" err="1">
                <a:latin typeface="Century Gothic" panose="020B0502020202020204" pitchFamily="34" charset="0"/>
              </a:rPr>
              <a:t>st</a:t>
            </a:r>
            <a:br>
              <a:rPr lang="sv-SE" sz="1600" dirty="0">
                <a:latin typeface="Century Gothic" panose="020B0502020202020204" pitchFamily="34" charset="0"/>
              </a:rPr>
            </a:b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 </a:t>
            </a: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     15 </a:t>
            </a:r>
            <a:r>
              <a:rPr lang="sv-SE" sz="1600" dirty="0" err="1">
                <a:latin typeface="Century Gothic" panose="020B0502020202020204" pitchFamily="34" charset="0"/>
              </a:rPr>
              <a:t>st</a:t>
            </a:r>
            <a:endParaRPr lang="sv-SE" sz="1600" dirty="0">
              <a:latin typeface="Century Gothic" panose="020B0502020202020204" pitchFamily="34" charset="0"/>
            </a:endParaRPr>
          </a:p>
        </p:txBody>
      </p:sp>
      <p:pic>
        <p:nvPicPr>
          <p:cNvPr id="4" name="Picture 4" descr="https://static.cupmanager.net/uploads/3/W/3a/katrineholmheader,980-.png">
            <a:extLst>
              <a:ext uri="{FF2B5EF4-FFF2-40B4-BE49-F238E27FC236}">
                <a16:creationId xmlns:a16="http://schemas.microsoft.com/office/drawing/2014/main" id="{AB14D7B4-D6D4-4061-B993-629BBE85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73879"/>
            <a:ext cx="5975648" cy="20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6A3C410-0FE3-452D-B6DA-C0F7A8A510B6}"/>
              </a:ext>
            </a:extLst>
          </p:cNvPr>
          <p:cNvSpPr/>
          <p:nvPr/>
        </p:nvSpPr>
        <p:spPr>
          <a:xfrm>
            <a:off x="1979712" y="1285654"/>
            <a:ext cx="38720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5-7:e April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45FE37-03F3-4E18-9771-59087CEDDC8B}"/>
              </a:ext>
            </a:extLst>
          </p:cNvPr>
          <p:cNvSpPr/>
          <p:nvPr/>
        </p:nvSpPr>
        <p:spPr>
          <a:xfrm>
            <a:off x="4932040" y="4869160"/>
            <a:ext cx="13681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Ledare:</a:t>
            </a:r>
          </a:p>
          <a:p>
            <a:pPr>
              <a:spcAft>
                <a:spcPts val="0"/>
              </a:spcAft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Annica</a:t>
            </a:r>
            <a:b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Jesper</a:t>
            </a:r>
            <a:b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”Stjärna”</a:t>
            </a:r>
            <a:endParaRPr lang="sv-SE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4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.cupmanager.net/uploads/3/W/3a/katrineholmheader,980-.png">
            <a:extLst>
              <a:ext uri="{FF2B5EF4-FFF2-40B4-BE49-F238E27FC236}">
                <a16:creationId xmlns:a16="http://schemas.microsoft.com/office/drawing/2014/main" id="{03E5F4B0-BAC3-4877-9A61-5F806349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295"/>
            <a:ext cx="5975648" cy="20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7775256-019B-470B-B1DC-45E8D15A5F1B}"/>
              </a:ext>
            </a:extLst>
          </p:cNvPr>
          <p:cNvSpPr/>
          <p:nvPr/>
        </p:nvSpPr>
        <p:spPr>
          <a:xfrm>
            <a:off x="2195172" y="1493385"/>
            <a:ext cx="4392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Klass P06 – Tid &amp; plats</a:t>
            </a:r>
            <a:endParaRPr lang="sv-S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9DD3BC3-19B0-4A27-AD02-4BB5EEBDE54C}"/>
              </a:ext>
            </a:extLst>
          </p:cNvPr>
          <p:cNvSpPr/>
          <p:nvPr/>
        </p:nvSpPr>
        <p:spPr>
          <a:xfrm>
            <a:off x="611560" y="2492896"/>
            <a:ext cx="259237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Spelschema</a:t>
            </a:r>
          </a:p>
          <a:p>
            <a:pPr algn="ctr"/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24:e mars </a:t>
            </a:r>
            <a:b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Prel</a:t>
            </a: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publicering </a:t>
            </a:r>
            <a:b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av spelschema</a:t>
            </a:r>
          </a:p>
          <a:p>
            <a:pPr algn="ctr"/>
            <a:endParaRPr lang="sv-S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C82792-B184-46BE-A8BA-FA496438967A}"/>
              </a:ext>
            </a:extLst>
          </p:cNvPr>
          <p:cNvSpPr/>
          <p:nvPr/>
        </p:nvSpPr>
        <p:spPr>
          <a:xfrm>
            <a:off x="75200" y="4669398"/>
            <a:ext cx="36650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Preliminära matchtider</a:t>
            </a:r>
            <a:b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Fredag </a:t>
            </a:r>
            <a:r>
              <a:rPr lang="sv-SE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kl</a:t>
            </a: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16-24</a:t>
            </a:r>
            <a:b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Lördag </a:t>
            </a:r>
            <a:r>
              <a:rPr lang="sv-SE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kl</a:t>
            </a: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07-24</a:t>
            </a:r>
            <a:b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Söndag </a:t>
            </a:r>
            <a:r>
              <a:rPr lang="sv-SE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kl</a:t>
            </a:r>
            <a:r>
              <a:rPr lang="sv-SE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07-20</a:t>
            </a:r>
          </a:p>
          <a:p>
            <a:pPr algn="ctr"/>
            <a:endParaRPr lang="sv-S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9D70C08-F22F-4816-A398-3EC6ADCDB940}"/>
              </a:ext>
            </a:extLst>
          </p:cNvPr>
          <p:cNvSpPr/>
          <p:nvPr/>
        </p:nvSpPr>
        <p:spPr>
          <a:xfrm>
            <a:off x="3725832" y="2132856"/>
            <a:ext cx="5024132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Hallar</a:t>
            </a:r>
          </a:p>
          <a:p>
            <a:endParaRPr lang="sv-SE" sz="1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sv-SE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Duveholmshallen – </a:t>
            </a:r>
            <a:br>
              <a:rPr lang="sv-SE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tre fullstora hallar + en något mindre hall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Här finns också tävlingskansliet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Västgötagatan 31</a:t>
            </a: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sv-SE" sz="16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sv-SE" sz="1600" b="1" i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Nyhemshallen</a:t>
            </a: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 –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ligger i anslutning till Nyhemsskolan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u="sng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Bokvägen</a:t>
            </a:r>
            <a:r>
              <a:rPr lang="sv-SE" sz="16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5</a:t>
            </a:r>
            <a:endParaRPr lang="sv-SE" sz="16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</a:t>
            </a:r>
          </a:p>
          <a:p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Valla Sporthall –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ligger i samhället Valla norr om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Katrineholm, </a:t>
            </a:r>
            <a:r>
              <a:rPr lang="sv-SE" sz="16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Idrottsvägen 10</a:t>
            </a:r>
            <a:endParaRPr lang="sv-SE" sz="16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</a:t>
            </a:r>
          </a:p>
          <a:p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Fastighetsbyrån Arena –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är Katrineholms ishall! </a:t>
            </a:r>
            <a:b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sv-SE" sz="16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Ishallen ligger ett stenkast från Duveholmshallen</a:t>
            </a:r>
            <a:r>
              <a:rPr lang="sv-SE" sz="1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7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.cupmanager.net/uploads/3/W/3a/katrineholmheader,980-.png">
            <a:extLst>
              <a:ext uri="{FF2B5EF4-FFF2-40B4-BE49-F238E27FC236}">
                <a16:creationId xmlns:a16="http://schemas.microsoft.com/office/drawing/2014/main" id="{4B2DC231-B579-47B2-A2C0-E5DFDFFA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295"/>
            <a:ext cx="5975648" cy="20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162CE49-7141-41A1-9BDF-354EB159D49A}"/>
              </a:ext>
            </a:extLst>
          </p:cNvPr>
          <p:cNvSpPr/>
          <p:nvPr/>
        </p:nvSpPr>
        <p:spPr>
          <a:xfrm>
            <a:off x="2195172" y="1493385"/>
            <a:ext cx="4392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Klass P06 – Tävling</a:t>
            </a:r>
            <a:endParaRPr lang="sv-S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B2E4337-1B3D-439A-939B-34CFC3F8F8BD}"/>
              </a:ext>
            </a:extLst>
          </p:cNvPr>
          <p:cNvSpPr/>
          <p:nvPr/>
        </p:nvSpPr>
        <p:spPr>
          <a:xfrm>
            <a:off x="2195172" y="3702843"/>
            <a:ext cx="4506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Matcher: 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Alla lag är garanterade minst 4 matcher</a:t>
            </a:r>
            <a:endParaRPr lang="sv-SE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D5A1FC5-062B-480B-9B4B-E1B1E66FDB9D}"/>
              </a:ext>
            </a:extLst>
          </p:cNvPr>
          <p:cNvSpPr/>
          <p:nvPr/>
        </p:nvSpPr>
        <p:spPr>
          <a:xfrm>
            <a:off x="1979712" y="4750444"/>
            <a:ext cx="5198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Matchtid: 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2x15 minuter. Sista minuten är effektiv speltid</a:t>
            </a:r>
            <a:endParaRPr lang="sv-SE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F996395-A03C-4C31-B504-9807023D4D2F}"/>
              </a:ext>
            </a:extLst>
          </p:cNvPr>
          <p:cNvSpPr/>
          <p:nvPr/>
        </p:nvSpPr>
        <p:spPr>
          <a:xfrm>
            <a:off x="2814977" y="5656311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Alla går till slutspel, A eller B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3A550C7-3004-40FE-83DF-EDFD1CCC4EA9}"/>
              </a:ext>
            </a:extLst>
          </p:cNvPr>
          <p:cNvSpPr/>
          <p:nvPr/>
        </p:nvSpPr>
        <p:spPr>
          <a:xfrm>
            <a:off x="2324117" y="243188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Gruppspel:</a:t>
            </a:r>
          </a:p>
          <a:p>
            <a:pPr algn="ctr"/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Lagen delas in i grupper där alla möter alla. Totalt 20 lag klass P06</a:t>
            </a:r>
          </a:p>
        </p:txBody>
      </p:sp>
    </p:spTree>
    <p:extLst>
      <p:ext uri="{BB962C8B-B14F-4D97-AF65-F5344CB8AC3E}">
        <p14:creationId xmlns:p14="http://schemas.microsoft.com/office/powerpoint/2010/main" val="23229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tobeskrivning saknas.">
            <a:extLst>
              <a:ext uri="{FF2B5EF4-FFF2-40B4-BE49-F238E27FC236}">
                <a16:creationId xmlns:a16="http://schemas.microsoft.com/office/drawing/2014/main" id="{E895E8E8-EC75-433A-B6BC-B3DD2E55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815250" cy="28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E053F67-554C-42BF-9024-FFB74A1BF76F}"/>
              </a:ext>
            </a:extLst>
          </p:cNvPr>
          <p:cNvSpPr/>
          <p:nvPr/>
        </p:nvSpPr>
        <p:spPr>
          <a:xfrm>
            <a:off x="392741" y="2355121"/>
            <a:ext cx="564353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Aktiviteter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 kommer i största utsträckning hålla ihop laget. 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När vi erhåller spelschema planeras övrig tid. 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Utskick om detta kommer då.  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Övernattning: Ser olika ut, vilka stannar?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Picture 4" descr="https://static.cupmanager.net/uploads/3/W/3a/katrineholmheader,980-.png">
            <a:extLst>
              <a:ext uri="{FF2B5EF4-FFF2-40B4-BE49-F238E27FC236}">
                <a16:creationId xmlns:a16="http://schemas.microsoft.com/office/drawing/2014/main" id="{DAF1E7EA-416D-4A45-82A3-2F58388F1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975648" cy="20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A3DB37B0-9A72-4F4B-ADF6-C27366529BCB}"/>
              </a:ext>
            </a:extLst>
          </p:cNvPr>
          <p:cNvSpPr/>
          <p:nvPr/>
        </p:nvSpPr>
        <p:spPr>
          <a:xfrm>
            <a:off x="2195736" y="1635013"/>
            <a:ext cx="4392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Aktiviteter under cupen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048BA9E-EFC9-4D92-9C3D-4DE61D3D4746}"/>
              </a:ext>
            </a:extLst>
          </p:cNvPr>
          <p:cNvSpPr/>
          <p:nvPr/>
        </p:nvSpPr>
        <p:spPr>
          <a:xfrm>
            <a:off x="370266" y="4499853"/>
            <a:ext cx="5942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Försäljning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Klubbhuset finns på plats i Duveholmshallen 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under hela cupen, 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Där hämtar Annica ut förbeställda cup-tröjor, 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glöm ej </a:t>
            </a:r>
            <a:r>
              <a:rPr lang="sv-SE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swisha</a:t>
            </a: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Annica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Har man inte förbeställt kan man själv köpa på plats.</a:t>
            </a:r>
          </a:p>
        </p:txBody>
      </p:sp>
    </p:spTree>
    <p:extLst>
      <p:ext uri="{BB962C8B-B14F-4D97-AF65-F5344CB8AC3E}">
        <p14:creationId xmlns:p14="http://schemas.microsoft.com/office/powerpoint/2010/main" val="16648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Bildresultat fÃ¶r vatten flaska">
            <a:extLst>
              <a:ext uri="{FF2B5EF4-FFF2-40B4-BE49-F238E27FC236}">
                <a16:creationId xmlns:a16="http://schemas.microsoft.com/office/drawing/2014/main" id="{55F694E1-EDAA-42E8-A353-C67545BCB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26" y="3679838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Bildresultat fÃ¶r vattenmelon">
            <a:extLst>
              <a:ext uri="{FF2B5EF4-FFF2-40B4-BE49-F238E27FC236}">
                <a16:creationId xmlns:a16="http://schemas.microsoft.com/office/drawing/2014/main" id="{20642436-B90F-428C-98D0-5CFC236A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50" y="3844434"/>
            <a:ext cx="1365907" cy="13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Relaterad bild">
            <a:extLst>
              <a:ext uri="{FF2B5EF4-FFF2-40B4-BE49-F238E27FC236}">
                <a16:creationId xmlns:a16="http://schemas.microsoft.com/office/drawing/2014/main" id="{EFD1A427-444D-4AC7-84F5-627841C2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65" y="2537482"/>
            <a:ext cx="625252" cy="6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Bildresultat fÃ¶r vindruvor">
            <a:extLst>
              <a:ext uri="{FF2B5EF4-FFF2-40B4-BE49-F238E27FC236}">
                <a16:creationId xmlns:a16="http://schemas.microsoft.com/office/drawing/2014/main" id="{4B4C879A-D212-4EC3-ABDC-DE578F3D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85" y="3162734"/>
            <a:ext cx="1210943" cy="7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CED49B-CE18-4EE5-B880-BEB3F6E47235}"/>
              </a:ext>
            </a:extLst>
          </p:cNvPr>
          <p:cNvSpPr/>
          <p:nvPr/>
        </p:nvSpPr>
        <p:spPr>
          <a:xfrm>
            <a:off x="1490355" y="908720"/>
            <a:ext cx="6096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Tips från coachen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BE4709D-4803-4EF7-A3BF-D7CDEA640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2132856"/>
            <a:ext cx="4542085" cy="1399994"/>
          </a:xfrm>
          <a:prstGeom prst="rect">
            <a:avLst/>
          </a:prstGeom>
        </p:spPr>
      </p:pic>
      <p:pic>
        <p:nvPicPr>
          <p:cNvPr id="6146" name="Picture 2" descr="Relaterad bild">
            <a:extLst>
              <a:ext uri="{FF2B5EF4-FFF2-40B4-BE49-F238E27FC236}">
                <a16:creationId xmlns:a16="http://schemas.microsoft.com/office/drawing/2014/main" id="{F82F64B1-04CC-41C1-9E25-B3EDEA28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14" y="5459495"/>
            <a:ext cx="152388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ldresultat fÃ¶r pasta clipart">
            <a:extLst>
              <a:ext uri="{FF2B5EF4-FFF2-40B4-BE49-F238E27FC236}">
                <a16:creationId xmlns:a16="http://schemas.microsoft.com/office/drawing/2014/main" id="{A239240F-9F2C-45CC-A3B5-C2873892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94">
            <a:off x="903067" y="3450560"/>
            <a:ext cx="1773158" cy="14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ldresultat fÃ¶r godisfÃ¶rbud clipart">
            <a:extLst>
              <a:ext uri="{FF2B5EF4-FFF2-40B4-BE49-F238E27FC236}">
                <a16:creationId xmlns:a16="http://schemas.microsoft.com/office/drawing/2014/main" id="{963938A7-A3BD-42CA-B7F5-5091FF2E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54" y="5325347"/>
            <a:ext cx="1294470" cy="1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7A69370-DFCF-4D9C-BBF2-948A1C2659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1505" y="3717032"/>
            <a:ext cx="1040785" cy="1415168"/>
          </a:xfrm>
          <a:prstGeom prst="rect">
            <a:avLst/>
          </a:prstGeom>
        </p:spPr>
      </p:pic>
      <p:pic>
        <p:nvPicPr>
          <p:cNvPr id="6158" name="Picture 14" descr="Bildresultat fÃ¶r banan">
            <a:extLst>
              <a:ext uri="{FF2B5EF4-FFF2-40B4-BE49-F238E27FC236}">
                <a16:creationId xmlns:a16="http://schemas.microsoft.com/office/drawing/2014/main" id="{35D13486-8BDA-4BBB-A84B-EC8C2C80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44" y="2413063"/>
            <a:ext cx="871921" cy="8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ildresultat fÃ¶r kiwi">
            <a:extLst>
              <a:ext uri="{FF2B5EF4-FFF2-40B4-BE49-F238E27FC236}">
                <a16:creationId xmlns:a16="http://schemas.microsoft.com/office/drawing/2014/main" id="{F7948E0D-A70C-4FA5-91BB-6D830EE0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39" y="3074454"/>
            <a:ext cx="396209" cy="3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5BD31EC-3F77-4287-AD2C-E8D34EAE99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675" y="5325347"/>
            <a:ext cx="1335532" cy="9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FB83FD-BC32-4653-9D5E-12940EED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76066"/>
            <a:ext cx="78136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Viktigt att alla respekterar och passar samlingstiderna som vi skickar ut, både till matcher och aktiviteter enligt schema.</a:t>
            </a:r>
          </a:p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Vi vill bibehålla lagsammanhållningen genom att både spelare och föräldrar deltar på planerade aktiviteter mellan matcher.</a:t>
            </a:r>
          </a:p>
          <a:p>
            <a:pPr marL="0" indent="0">
              <a:buNone/>
            </a:pP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Skulle man av någon giltig anledning vara sen kontakta snarast någon av ledarna.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FBAE646-8734-4F08-B0F1-786BD4A6C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1506466" cy="48931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5E0EDC3-5638-4D5A-ACDB-2A16699581DB}"/>
              </a:ext>
            </a:extLst>
          </p:cNvPr>
          <p:cNvSpPr/>
          <p:nvPr/>
        </p:nvSpPr>
        <p:spPr>
          <a:xfrm>
            <a:off x="2941011" y="692696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Kom i tid</a:t>
            </a:r>
          </a:p>
        </p:txBody>
      </p:sp>
    </p:spTree>
    <p:extLst>
      <p:ext uri="{BB962C8B-B14F-4D97-AF65-F5344CB8AC3E}">
        <p14:creationId xmlns:p14="http://schemas.microsoft.com/office/powerpoint/2010/main" val="342064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133E2A0-B918-4B1A-A637-0F71E8996886}"/>
              </a:ext>
            </a:extLst>
          </p:cNvPr>
          <p:cNvSpPr/>
          <p:nvPr/>
        </p:nvSpPr>
        <p:spPr>
          <a:xfrm>
            <a:off x="2267744" y="69269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Matplanering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94D0E6-29BA-4BD5-97CD-9DC79BC54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1506466" cy="48931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6D06B26-179D-4575-B27A-1824A70A58C5}"/>
              </a:ext>
            </a:extLst>
          </p:cNvPr>
          <p:cNvSpPr/>
          <p:nvPr/>
        </p:nvSpPr>
        <p:spPr>
          <a:xfrm>
            <a:off x="467544" y="1772816"/>
            <a:ext cx="844340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Fredag:</a:t>
            </a:r>
            <a:b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Frukost &amp; Lunch: Var och en äter på eget håll innan ankomst i Katrineholm.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Middag:</a:t>
            </a:r>
            <a: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Vidare planering när spelschema kommer.</a:t>
            </a:r>
          </a:p>
          <a:p>
            <a:pPr algn="ctr"/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Lördag: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Frukost: Var och en äter på eget håll</a:t>
            </a:r>
            <a:endParaRPr lang="sv-SE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Lunch: </a:t>
            </a:r>
            <a: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Spelare och Ledare erhåller lättare lunch vi äter tillsammans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Middag: Vidare planering när spelschema kommer.</a:t>
            </a:r>
          </a:p>
          <a:p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Söndag:</a:t>
            </a:r>
          </a:p>
          <a:p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Frukost: Var och en äter på eget håll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Lunch &amp; Middag: Vidare planering när spelschema kommer.</a:t>
            </a:r>
          </a:p>
          <a:p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sv-SE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90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1477E22-5C8B-4319-8F14-AE2F6F479951}"/>
              </a:ext>
            </a:extLst>
          </p:cNvPr>
          <p:cNvSpPr/>
          <p:nvPr/>
        </p:nvSpPr>
        <p:spPr>
          <a:xfrm>
            <a:off x="611560" y="1233283"/>
            <a:ext cx="51507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Dagen innan:</a:t>
            </a:r>
            <a:br>
              <a:rPr lang="sv-SE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Ladda upp med kolhydrater -  Tips! Pastarätt</a:t>
            </a:r>
          </a:p>
          <a:p>
            <a:endParaRPr lang="sv-S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sv-SE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9944C4A-1C40-4AA5-8469-CF192DBB1B45}"/>
              </a:ext>
            </a:extLst>
          </p:cNvPr>
          <p:cNvSpPr/>
          <p:nvPr/>
        </p:nvSpPr>
        <p:spPr>
          <a:xfrm>
            <a:off x="427480" y="314946"/>
            <a:ext cx="83234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Tips om mat inför och under cup: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F2B1F63-8C7F-4D37-9A5A-10BAA7ADDE2D}"/>
              </a:ext>
            </a:extLst>
          </p:cNvPr>
          <p:cNvSpPr/>
          <p:nvPr/>
        </p:nvSpPr>
        <p:spPr>
          <a:xfrm>
            <a:off x="611560" y="1938661"/>
            <a:ext cx="84962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v-SE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Frukost: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En ordentlig frukost så energi finns till första matchen.</a:t>
            </a:r>
          </a:p>
          <a:p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 ex: </a:t>
            </a:r>
            <a:b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sym typeface="Symbol" panose="05050102010706020507" pitchFamily="18" charset="2"/>
              </a:rPr>
              <a:t></a:t>
            </a: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en tallrik fil med müsli och smörgås, ett glas juice eller en frukt </a:t>
            </a:r>
            <a:b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sym typeface="Symbol" panose="05050102010706020507" pitchFamily="18" charset="2"/>
              </a:rPr>
              <a:t></a:t>
            </a: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en tallrik gröt med mjölk och smörgås, ett ägg, ett glas juice eller en frukt</a:t>
            </a:r>
          </a:p>
          <a:p>
            <a:endParaRPr lang="sv-S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sv-SE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23D108B-6160-43F9-82BC-86C95505AAB1}"/>
              </a:ext>
            </a:extLst>
          </p:cNvPr>
          <p:cNvSpPr/>
          <p:nvPr/>
        </p:nvSpPr>
        <p:spPr>
          <a:xfrm>
            <a:off x="618120" y="3995678"/>
            <a:ext cx="79552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Mellan matcherna:</a:t>
            </a:r>
            <a: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v-SE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Viktigt! </a:t>
            </a:r>
            <a:r>
              <a:rPr lang="sv-S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Fylll</a:t>
            </a:r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på med kolhydrater &amp; liten mängd protein</a:t>
            </a:r>
          </a:p>
          <a:p>
            <a:endParaRPr lang="sv-S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Måltidens storlek beror på hur lång tid mellan matcherna: </a:t>
            </a:r>
          </a:p>
          <a:p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Ju mindre tid mellan matcherna desto mindre mål - MEN det är viktigt att fylla på med bra energi. </a:t>
            </a:r>
          </a:p>
          <a:p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 timmar – ex smörgås, drickyoghurt och frukt bra alternativ. </a:t>
            </a:r>
          </a:p>
          <a:p>
            <a: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Minst 3 timmar - fungerar det med ett riktigt mål mat.</a:t>
            </a:r>
            <a:br>
              <a:rPr lang="sv-S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endParaRPr lang="sv-S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sv-SE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5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Hyresgästförenin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9933"/>
      </a:accent1>
      <a:accent2>
        <a:srgbClr val="FFCC33"/>
      </a:accent2>
      <a:accent3>
        <a:srgbClr val="99CC33"/>
      </a:accent3>
      <a:accent4>
        <a:srgbClr val="6699CC"/>
      </a:accent4>
      <a:accent5>
        <a:srgbClr val="999999"/>
      </a:accent5>
      <a:accent6>
        <a:srgbClr val="CC0033"/>
      </a:accent6>
      <a:hlink>
        <a:srgbClr val="0000FF"/>
      </a:hlink>
      <a:folHlink>
        <a:srgbClr val="800080"/>
      </a:folHlink>
    </a:clrScheme>
    <a:fontScheme name="Hyresgäst_PPT_Exc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96E687B-B67D-4588-8558-BBEC6F868B81}" vid="{99EE2551-487C-4072-BCDE-39FF74FD76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3104</TotalTime>
  <Words>331</Words>
  <Application>Microsoft Office PowerPoint</Application>
  <PresentationFormat>Bildspel på skärmen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Blank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Sömn och vila:</vt:lpstr>
      <vt:lpstr>Checklista:</vt:lpstr>
      <vt:lpstr>Truppen nu!</vt:lpstr>
      <vt:lpstr>PowerPoint-presentation</vt:lpstr>
      <vt:lpstr>Åsbrokampen – Kick 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Adrian Efremov</dc:creator>
  <cp:lastModifiedBy>A E</cp:lastModifiedBy>
  <cp:revision>68</cp:revision>
  <dcterms:created xsi:type="dcterms:W3CDTF">2019-03-11T12:17:06Z</dcterms:created>
  <dcterms:modified xsi:type="dcterms:W3CDTF">2019-03-13T16:19:21Z</dcterms:modified>
</cp:coreProperties>
</file>