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a47302f238_0_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7" name="Google Shape;127;ga47302f238_0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9d06d724d0_0_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g9d06d724d0_0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9d06d724d0_0_1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9d06d724d0_0_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a40fe71d57_0_9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a40fe71d57_0_9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a40fe71d57_0_10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ga40fe71d57_0_10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a40fe71d57_0_11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Google Shape;92;ga40fe71d57_0_1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a40fe71d57_0_11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Google Shape;101;ga40fe71d57_0_1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ga40fe71d57_0_13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Google Shape;109;ga40fe71d57_0_13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a40fe71d57_0_12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Google Shape;117;ga40fe71d57_0_1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3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3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3.png"/><Relationship Id="rId4" Type="http://schemas.openxmlformats.org/officeDocument/2006/relationships/image" Target="../media/image2.jp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3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3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3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AIS TEAM 13</a:t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7108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Föräldramöte 2020-10-22</a:t>
            </a:r>
            <a:endParaRPr/>
          </a:p>
        </p:txBody>
      </p:sp>
      <p:pic>
        <p:nvPicPr>
          <p:cNvPr id="56" name="Google Shape;56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1964550" cy="374775"/>
          </a:xfrm>
          <a:prstGeom prst="rect">
            <a:avLst/>
          </a:prstGeom>
          <a:noFill/>
          <a:ln>
            <a:noFill/>
          </a:ln>
        </p:spPr>
      </p:pic>
      <p:sp>
        <p:nvSpPr>
          <p:cNvPr id="57" name="Google Shape;57;p13"/>
          <p:cNvSpPr/>
          <p:nvPr/>
        </p:nvSpPr>
        <p:spPr>
          <a:xfrm>
            <a:off x="0" y="4492000"/>
            <a:ext cx="9147300" cy="651600"/>
          </a:xfrm>
          <a:prstGeom prst="rect">
            <a:avLst/>
          </a:prstGeom>
          <a:solidFill>
            <a:srgbClr val="CC00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2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>
                <a:solidFill>
                  <a:srgbClr val="CC0000"/>
                </a:solidFill>
              </a:rPr>
              <a:t>Frågor och Svar</a:t>
            </a:r>
            <a:endParaRPr b="1">
              <a:solidFill>
                <a:srgbClr val="CC0000"/>
              </a:solidFill>
            </a:endParaRPr>
          </a:p>
        </p:txBody>
      </p:sp>
      <p:pic>
        <p:nvPicPr>
          <p:cNvPr id="130" name="Google Shape;130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1964550" cy="374775"/>
          </a:xfrm>
          <a:prstGeom prst="rect">
            <a:avLst/>
          </a:prstGeom>
          <a:noFill/>
          <a:ln>
            <a:noFill/>
          </a:ln>
        </p:spPr>
      </p:pic>
      <p:sp>
        <p:nvSpPr>
          <p:cNvPr id="131" name="Google Shape;131;p22"/>
          <p:cNvSpPr/>
          <p:nvPr/>
        </p:nvSpPr>
        <p:spPr>
          <a:xfrm>
            <a:off x="0" y="4492000"/>
            <a:ext cx="9147300" cy="651600"/>
          </a:xfrm>
          <a:prstGeom prst="rect">
            <a:avLst/>
          </a:prstGeom>
          <a:solidFill>
            <a:srgbClr val="CC00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Dagordning</a:t>
            </a:r>
            <a:r>
              <a:rPr lang="en-GB"/>
              <a:t>	</a:t>
            </a:r>
            <a:endParaRPr/>
          </a:p>
        </p:txBody>
      </p:sp>
      <p:sp>
        <p:nvSpPr>
          <p:cNvPr id="63" name="Google Shape;63;p14"/>
          <p:cNvSpPr txBox="1"/>
          <p:nvPr>
            <p:ph idx="1" type="body"/>
          </p:nvPr>
        </p:nvSpPr>
        <p:spPr>
          <a:xfrm>
            <a:off x="311700" y="1017725"/>
            <a:ext cx="8520600" cy="384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solidFill>
                  <a:srgbClr val="000000"/>
                </a:solidFill>
              </a:rPr>
              <a:t>Intro och välkommen</a:t>
            </a:r>
            <a:endParaRPr sz="16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-GB" sz="1600">
                <a:solidFill>
                  <a:srgbClr val="000000"/>
                </a:solidFill>
              </a:rPr>
              <a:t>Träningar och Rutiner</a:t>
            </a:r>
            <a:endParaRPr sz="16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-GB" sz="1600">
                <a:solidFill>
                  <a:srgbClr val="000000"/>
                </a:solidFill>
              </a:rPr>
              <a:t>Truppen och laget.se</a:t>
            </a:r>
            <a:endParaRPr sz="16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-GB" sz="1600">
                <a:solidFill>
                  <a:srgbClr val="000000"/>
                </a:solidFill>
              </a:rPr>
              <a:t>Ekonomi</a:t>
            </a:r>
            <a:endParaRPr sz="16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-GB" sz="1600">
                <a:solidFill>
                  <a:srgbClr val="000000"/>
                </a:solidFill>
              </a:rPr>
              <a:t>Vår tränare och lagledare berättar</a:t>
            </a:r>
            <a:endParaRPr sz="16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600">
                <a:solidFill>
                  <a:schemeClr val="dk1"/>
                </a:solidFill>
              </a:rPr>
              <a:t>Presentation av ORCI (se orci.se) för försäljning av disinfectant för lag / Lag kassan</a:t>
            </a:r>
            <a:endParaRPr sz="16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-GB" sz="1600">
                <a:solidFill>
                  <a:srgbClr val="000000"/>
                </a:solidFill>
              </a:rPr>
              <a:t>Frågor och svar</a:t>
            </a:r>
            <a:endParaRPr sz="16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-GB" sz="1600">
                <a:solidFill>
                  <a:srgbClr val="000000"/>
                </a:solidFill>
              </a:rPr>
              <a:t> </a:t>
            </a:r>
            <a:endParaRPr sz="1600">
              <a:solidFill>
                <a:srgbClr val="000000"/>
              </a:solidFill>
            </a:endParaRPr>
          </a:p>
        </p:txBody>
      </p:sp>
      <p:pic>
        <p:nvPicPr>
          <p:cNvPr id="64" name="Google Shape;64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1964550" cy="374775"/>
          </a:xfrm>
          <a:prstGeom prst="rect">
            <a:avLst/>
          </a:prstGeom>
          <a:noFill/>
          <a:ln>
            <a:noFill/>
          </a:ln>
        </p:spPr>
      </p:pic>
      <p:sp>
        <p:nvSpPr>
          <p:cNvPr id="65" name="Google Shape;65;p14"/>
          <p:cNvSpPr/>
          <p:nvPr/>
        </p:nvSpPr>
        <p:spPr>
          <a:xfrm>
            <a:off x="0" y="4492000"/>
            <a:ext cx="9147300" cy="651600"/>
          </a:xfrm>
          <a:prstGeom prst="rect">
            <a:avLst/>
          </a:prstGeom>
          <a:solidFill>
            <a:srgbClr val="CC00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5"/>
          <p:cNvSpPr txBox="1"/>
          <p:nvPr>
            <p:ph type="title"/>
          </p:nvPr>
        </p:nvSpPr>
        <p:spPr>
          <a:xfrm>
            <a:off x="311700" y="37477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>
                <a:solidFill>
                  <a:srgbClr val="CC0000"/>
                </a:solidFill>
              </a:rPr>
              <a:t>Roller och Ledare</a:t>
            </a:r>
            <a:endParaRPr b="1">
              <a:solidFill>
                <a:srgbClr val="CC0000"/>
              </a:solidFill>
            </a:endParaRPr>
          </a:p>
        </p:txBody>
      </p:sp>
      <p:sp>
        <p:nvSpPr>
          <p:cNvPr id="71" name="Google Shape;71;p15"/>
          <p:cNvSpPr txBox="1"/>
          <p:nvPr>
            <p:ph idx="1" type="body"/>
          </p:nvPr>
        </p:nvSpPr>
        <p:spPr>
          <a:xfrm>
            <a:off x="313350" y="863538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None/>
            </a:pPr>
            <a:r>
              <a:rPr lang="en-GB" sz="1750">
                <a:solidFill>
                  <a:srgbClr val="000000"/>
                </a:solidFill>
              </a:rPr>
              <a:t>Huvudtränare: </a:t>
            </a:r>
            <a:r>
              <a:rPr b="1" lang="en-GB" sz="1750">
                <a:solidFill>
                  <a:srgbClr val="000000"/>
                </a:solidFill>
              </a:rPr>
              <a:t>Daniel Gillberg</a:t>
            </a:r>
            <a:endParaRPr b="1" sz="1750"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None/>
            </a:pPr>
            <a:r>
              <a:rPr lang="en-GB" sz="1750">
                <a:solidFill>
                  <a:srgbClr val="000000"/>
                </a:solidFill>
              </a:rPr>
              <a:t>Assisterande tränare: </a:t>
            </a:r>
            <a:r>
              <a:rPr b="1" lang="en-GB" sz="1650">
                <a:solidFill>
                  <a:srgbClr val="000000"/>
                </a:solidFill>
              </a:rPr>
              <a:t>Mattias Strandin, Ida Holm, Rickard Moren, Jonas Rosengren, Dale Botman, Johan Granat, Rickard Isaksson &amp; Marcus Åkerholm</a:t>
            </a:r>
            <a:endParaRPr b="1" sz="1650"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None/>
            </a:pPr>
            <a:r>
              <a:rPr lang="en-GB" sz="1750">
                <a:solidFill>
                  <a:srgbClr val="000000"/>
                </a:solidFill>
              </a:rPr>
              <a:t>Materialförvaltare: </a:t>
            </a:r>
            <a:r>
              <a:rPr b="1" lang="en-GB" sz="1650">
                <a:solidFill>
                  <a:srgbClr val="000000"/>
                </a:solidFill>
              </a:rPr>
              <a:t>Charlie Sjödin, Nils Breitholt</a:t>
            </a:r>
            <a:endParaRPr b="1" sz="1650"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None/>
            </a:pPr>
            <a:r>
              <a:rPr lang="en-GB" sz="1750">
                <a:solidFill>
                  <a:srgbClr val="000000"/>
                </a:solidFill>
              </a:rPr>
              <a:t>Ekonomiansvarig: </a:t>
            </a:r>
            <a:r>
              <a:rPr b="1" lang="en-GB" sz="1750">
                <a:solidFill>
                  <a:srgbClr val="000000"/>
                </a:solidFill>
              </a:rPr>
              <a:t>Tim Conze (+IM/laget.se) och Ingela Sundelin</a:t>
            </a:r>
            <a:endParaRPr b="1" sz="175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None/>
            </a:pPr>
            <a:r>
              <a:rPr lang="en-GB" sz="1750">
                <a:solidFill>
                  <a:schemeClr val="dk1"/>
                </a:solidFill>
              </a:rPr>
              <a:t>Team Leader: </a:t>
            </a:r>
            <a:r>
              <a:rPr b="1" lang="en-GB" sz="1750">
                <a:solidFill>
                  <a:schemeClr val="dk1"/>
                </a:solidFill>
              </a:rPr>
              <a:t>Alexander Gelis</a:t>
            </a:r>
            <a:endParaRPr b="1" sz="175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750">
                <a:solidFill>
                  <a:schemeClr val="dk1"/>
                </a:solidFill>
              </a:rPr>
              <a:t>Almtuna </a:t>
            </a:r>
            <a:r>
              <a:rPr lang="en-GB" sz="1600">
                <a:solidFill>
                  <a:schemeClr val="dk1"/>
                </a:solidFill>
              </a:rPr>
              <a:t>Ungdomshockey</a:t>
            </a:r>
            <a:r>
              <a:rPr lang="en-GB" sz="1750">
                <a:solidFill>
                  <a:schemeClr val="dk1"/>
                </a:solidFill>
              </a:rPr>
              <a:t>: </a:t>
            </a:r>
            <a:r>
              <a:rPr b="1" lang="en-GB" sz="1600">
                <a:solidFill>
                  <a:schemeClr val="dk1"/>
                </a:solidFill>
              </a:rPr>
              <a:t>Kristina Eklund</a:t>
            </a:r>
            <a:endParaRPr b="1" sz="175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None/>
            </a:pPr>
            <a:r>
              <a:rPr lang="en-GB" sz="1750">
                <a:solidFill>
                  <a:srgbClr val="000000"/>
                </a:solidFill>
              </a:rPr>
              <a:t>Försäljningsansvarig</a:t>
            </a:r>
            <a:r>
              <a:rPr lang="en-GB" sz="1750">
                <a:solidFill>
                  <a:srgbClr val="000000"/>
                </a:solidFill>
              </a:rPr>
              <a:t>: To be decided</a:t>
            </a:r>
            <a:endParaRPr sz="1750"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None/>
            </a:pPr>
            <a:r>
              <a:rPr i="1" lang="en-GB" sz="1750">
                <a:solidFill>
                  <a:srgbClr val="000000"/>
                </a:solidFill>
              </a:rPr>
              <a:t>Framtida roller:</a:t>
            </a:r>
            <a:endParaRPr i="1" sz="1750"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None/>
            </a:pPr>
            <a:r>
              <a:rPr lang="en-GB" sz="1750">
                <a:solidFill>
                  <a:srgbClr val="000000"/>
                </a:solidFill>
              </a:rPr>
              <a:t>Kiosk Fördelning</a:t>
            </a:r>
            <a:r>
              <a:rPr lang="en-GB" sz="1750">
                <a:solidFill>
                  <a:srgbClr val="000000"/>
                </a:solidFill>
              </a:rPr>
              <a:t>: 2021-2022 </a:t>
            </a:r>
            <a:r>
              <a:rPr b="1" lang="en-GB" sz="1750">
                <a:solidFill>
                  <a:schemeClr val="dk1"/>
                </a:solidFill>
              </a:rPr>
              <a:t>Ingela Sundelin</a:t>
            </a:r>
            <a:endParaRPr sz="175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None/>
            </a:pPr>
            <a:r>
              <a:rPr lang="en-GB" sz="1750">
                <a:solidFill>
                  <a:srgbClr val="000000"/>
                </a:solidFill>
              </a:rPr>
              <a:t>Domaransvarig: </a:t>
            </a:r>
            <a:r>
              <a:rPr lang="en-GB" sz="1750">
                <a:solidFill>
                  <a:srgbClr val="000000"/>
                </a:solidFill>
              </a:rPr>
              <a:t>2021-2022</a:t>
            </a:r>
            <a:endParaRPr sz="1750"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None/>
            </a:pPr>
            <a:r>
              <a:rPr lang="en-GB" sz="1750">
                <a:solidFill>
                  <a:srgbClr val="000000"/>
                </a:solidFill>
              </a:rPr>
              <a:t>Cup ansvarig: </a:t>
            </a:r>
            <a:r>
              <a:rPr lang="en-GB" sz="1750">
                <a:solidFill>
                  <a:srgbClr val="000000"/>
                </a:solidFill>
              </a:rPr>
              <a:t>2021-2022</a:t>
            </a:r>
            <a:endParaRPr sz="1750"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None/>
            </a:pPr>
            <a:r>
              <a:rPr lang="en-GB" sz="1750">
                <a:solidFill>
                  <a:srgbClr val="000000"/>
                </a:solidFill>
              </a:rPr>
              <a:t>Målvaktstränare: 2021-2022</a:t>
            </a:r>
            <a:endParaRPr sz="1750">
              <a:solidFill>
                <a:srgbClr val="000000"/>
              </a:solidFill>
            </a:endParaRPr>
          </a:p>
        </p:txBody>
      </p:sp>
      <p:pic>
        <p:nvPicPr>
          <p:cNvPr id="72" name="Google Shape;72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1964550" cy="374775"/>
          </a:xfrm>
          <a:prstGeom prst="rect">
            <a:avLst/>
          </a:prstGeom>
          <a:noFill/>
          <a:ln>
            <a:noFill/>
          </a:ln>
        </p:spPr>
      </p:pic>
      <p:sp>
        <p:nvSpPr>
          <p:cNvPr id="73" name="Google Shape;73;p15"/>
          <p:cNvSpPr/>
          <p:nvPr/>
        </p:nvSpPr>
        <p:spPr>
          <a:xfrm>
            <a:off x="0" y="4492000"/>
            <a:ext cx="9147300" cy="651600"/>
          </a:xfrm>
          <a:prstGeom prst="rect">
            <a:avLst/>
          </a:prstGeom>
          <a:solidFill>
            <a:srgbClr val="CC00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>
                <a:solidFill>
                  <a:srgbClr val="CC0000"/>
                </a:solidFill>
              </a:rPr>
              <a:t>Träningar och rutiner</a:t>
            </a:r>
            <a:endParaRPr b="1">
              <a:solidFill>
                <a:srgbClr val="CC0000"/>
              </a:solidFill>
            </a:endParaRPr>
          </a:p>
        </p:txBody>
      </p:sp>
      <p:sp>
        <p:nvSpPr>
          <p:cNvPr id="79" name="Google Shape;79;p16"/>
          <p:cNvSpPr txBox="1"/>
          <p:nvPr>
            <p:ph idx="1" type="body"/>
          </p:nvPr>
        </p:nvSpPr>
        <p:spPr>
          <a:xfrm>
            <a:off x="311700" y="987938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39725" lvl="0" marL="457200" rtl="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rgbClr val="000000"/>
              </a:buClr>
              <a:buSzPts val="1750"/>
              <a:buChar char="●"/>
            </a:pPr>
            <a:r>
              <a:rPr lang="en-GB" sz="1750">
                <a:solidFill>
                  <a:srgbClr val="000000"/>
                </a:solidFill>
              </a:rPr>
              <a:t>Vilka dagar gäller det? 2 veckors framförhållning?</a:t>
            </a:r>
            <a:endParaRPr sz="1750">
              <a:solidFill>
                <a:srgbClr val="000000"/>
              </a:solidFill>
            </a:endParaRPr>
          </a:p>
          <a:p>
            <a:pPr indent="-339725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50"/>
              <a:buChar char="●"/>
            </a:pPr>
            <a:r>
              <a:rPr lang="en-GB" sz="1750">
                <a:solidFill>
                  <a:srgbClr val="000000"/>
                </a:solidFill>
              </a:rPr>
              <a:t>Vilka tider gäller? </a:t>
            </a:r>
            <a:endParaRPr sz="1750">
              <a:solidFill>
                <a:srgbClr val="000000"/>
              </a:solidFill>
            </a:endParaRPr>
          </a:p>
          <a:p>
            <a:pPr indent="-339725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50"/>
              <a:buChar char="●"/>
            </a:pPr>
            <a:r>
              <a:rPr lang="en-GB" sz="1750">
                <a:solidFill>
                  <a:srgbClr val="000000"/>
                </a:solidFill>
              </a:rPr>
              <a:t>Att tänka på (utrustning / </a:t>
            </a:r>
            <a:r>
              <a:rPr lang="en-GB" sz="1750">
                <a:solidFill>
                  <a:srgbClr val="000000"/>
                </a:solidFill>
              </a:rPr>
              <a:t>skridskoslip (10-15 timme per)</a:t>
            </a:r>
            <a:r>
              <a:rPr lang="en-GB" sz="1750">
                <a:solidFill>
                  <a:srgbClr val="000000"/>
                </a:solidFill>
              </a:rPr>
              <a:t> / covid / ombyte / vatten / märkning namn)</a:t>
            </a:r>
            <a:endParaRPr sz="1750">
              <a:solidFill>
                <a:srgbClr val="000000"/>
              </a:solidFill>
            </a:endParaRPr>
          </a:p>
          <a:p>
            <a:pPr indent="-339725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50"/>
              <a:buChar char="●"/>
            </a:pPr>
            <a:r>
              <a:rPr lang="en-GB" sz="1750">
                <a:solidFill>
                  <a:srgbClr val="000000"/>
                </a:solidFill>
              </a:rPr>
              <a:t>Delad istid</a:t>
            </a:r>
            <a:endParaRPr sz="1750">
              <a:solidFill>
                <a:srgbClr val="000000"/>
              </a:solidFill>
            </a:endParaRPr>
          </a:p>
          <a:p>
            <a:pPr indent="-339725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50"/>
              <a:buChar char="●"/>
            </a:pPr>
            <a:r>
              <a:rPr lang="en-GB" sz="1750">
                <a:solidFill>
                  <a:srgbClr val="000000"/>
                </a:solidFill>
              </a:rPr>
              <a:t>Blå puck används</a:t>
            </a:r>
            <a:endParaRPr sz="1750">
              <a:solidFill>
                <a:srgbClr val="000000"/>
              </a:solidFill>
            </a:endParaRPr>
          </a:p>
          <a:p>
            <a:pPr indent="-339725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50"/>
              <a:buChar char="●"/>
            </a:pPr>
            <a:r>
              <a:rPr lang="en-GB" sz="1750">
                <a:solidFill>
                  <a:srgbClr val="000000"/>
                </a:solidFill>
              </a:rPr>
              <a:t>Finns det planerade matcher?</a:t>
            </a:r>
            <a:endParaRPr sz="1750">
              <a:solidFill>
                <a:srgbClr val="000000"/>
              </a:solidFill>
            </a:endParaRPr>
          </a:p>
          <a:p>
            <a:pPr indent="-339725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50"/>
              <a:buChar char="●"/>
            </a:pPr>
            <a:r>
              <a:rPr lang="en-GB" sz="1750">
                <a:solidFill>
                  <a:srgbClr val="000000"/>
                </a:solidFill>
              </a:rPr>
              <a:t>Träningsmatcher?</a:t>
            </a:r>
            <a:endParaRPr sz="1750">
              <a:solidFill>
                <a:srgbClr val="000000"/>
              </a:solidFill>
            </a:endParaRPr>
          </a:p>
          <a:p>
            <a:pPr indent="-339725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50"/>
              <a:buChar char="●"/>
            </a:pPr>
            <a:r>
              <a:rPr lang="en-GB" sz="1750">
                <a:solidFill>
                  <a:srgbClr val="000000"/>
                </a:solidFill>
              </a:rPr>
              <a:t>Tips Tricks utrustning (färger inköp etc)</a:t>
            </a:r>
            <a:endParaRPr sz="1750">
              <a:solidFill>
                <a:srgbClr val="000000"/>
              </a:solidFill>
            </a:endParaRPr>
          </a:p>
        </p:txBody>
      </p:sp>
      <p:pic>
        <p:nvPicPr>
          <p:cNvPr id="80" name="Google Shape;80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1964550" cy="374775"/>
          </a:xfrm>
          <a:prstGeom prst="rect">
            <a:avLst/>
          </a:prstGeom>
          <a:noFill/>
          <a:ln>
            <a:noFill/>
          </a:ln>
        </p:spPr>
      </p:pic>
      <p:sp>
        <p:nvSpPr>
          <p:cNvPr id="81" name="Google Shape;81;p16"/>
          <p:cNvSpPr/>
          <p:nvPr/>
        </p:nvSpPr>
        <p:spPr>
          <a:xfrm>
            <a:off x="0" y="4492000"/>
            <a:ext cx="9147300" cy="651600"/>
          </a:xfrm>
          <a:prstGeom prst="rect">
            <a:avLst/>
          </a:prstGeom>
          <a:solidFill>
            <a:srgbClr val="CC00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>
                <a:solidFill>
                  <a:srgbClr val="CC0000"/>
                </a:solidFill>
              </a:rPr>
              <a:t>Truppen</a:t>
            </a:r>
            <a:endParaRPr b="1">
              <a:solidFill>
                <a:srgbClr val="CC0000"/>
              </a:solidFill>
            </a:endParaRPr>
          </a:p>
        </p:txBody>
      </p:sp>
      <p:sp>
        <p:nvSpPr>
          <p:cNvPr id="87" name="Google Shape;87;p17"/>
          <p:cNvSpPr txBox="1"/>
          <p:nvPr>
            <p:ph idx="1" type="body"/>
          </p:nvPr>
        </p:nvSpPr>
        <p:spPr>
          <a:xfrm>
            <a:off x="311700" y="987938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39725" lvl="0" marL="457200" rtl="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rgbClr val="000000"/>
              </a:buClr>
              <a:buSzPts val="1750"/>
              <a:buChar char="●"/>
            </a:pPr>
            <a:r>
              <a:rPr lang="en-GB" sz="1750">
                <a:solidFill>
                  <a:srgbClr val="000000"/>
                </a:solidFill>
              </a:rPr>
              <a:t>Preliminärt 23 st i team 13</a:t>
            </a:r>
            <a:endParaRPr sz="1750">
              <a:solidFill>
                <a:srgbClr val="000000"/>
              </a:solidFill>
            </a:endParaRPr>
          </a:p>
          <a:p>
            <a:pPr indent="-339725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50"/>
              <a:buChar char="●"/>
            </a:pPr>
            <a:r>
              <a:rPr lang="en-GB" sz="1750">
                <a:solidFill>
                  <a:srgbClr val="000000"/>
                </a:solidFill>
              </a:rPr>
              <a:t>Kompis kort (Daniel G delar)</a:t>
            </a:r>
            <a:endParaRPr sz="1750">
              <a:solidFill>
                <a:srgbClr val="000000"/>
              </a:solidFill>
            </a:endParaRPr>
          </a:p>
        </p:txBody>
      </p:sp>
      <p:pic>
        <p:nvPicPr>
          <p:cNvPr id="88" name="Google Shape;88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1964550" cy="374775"/>
          </a:xfrm>
          <a:prstGeom prst="rect">
            <a:avLst/>
          </a:prstGeom>
          <a:noFill/>
          <a:ln>
            <a:noFill/>
          </a:ln>
        </p:spPr>
      </p:pic>
      <p:sp>
        <p:nvSpPr>
          <p:cNvPr id="89" name="Google Shape;89;p17"/>
          <p:cNvSpPr/>
          <p:nvPr/>
        </p:nvSpPr>
        <p:spPr>
          <a:xfrm>
            <a:off x="0" y="4492000"/>
            <a:ext cx="9147300" cy="651600"/>
          </a:xfrm>
          <a:prstGeom prst="rect">
            <a:avLst/>
          </a:prstGeom>
          <a:solidFill>
            <a:srgbClr val="CC00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>
                <a:solidFill>
                  <a:srgbClr val="CC0000"/>
                </a:solidFill>
              </a:rPr>
              <a:t>Ekonomi</a:t>
            </a:r>
            <a:endParaRPr b="1">
              <a:solidFill>
                <a:srgbClr val="CC0000"/>
              </a:solidFill>
            </a:endParaRPr>
          </a:p>
        </p:txBody>
      </p:sp>
      <p:sp>
        <p:nvSpPr>
          <p:cNvPr id="95" name="Google Shape;95;p18"/>
          <p:cNvSpPr txBox="1"/>
          <p:nvPr>
            <p:ph idx="1" type="body"/>
          </p:nvPr>
        </p:nvSpPr>
        <p:spPr>
          <a:xfrm>
            <a:off x="311700" y="987942"/>
            <a:ext cx="8520600" cy="123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39725" lvl="0" marL="457200" rtl="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rgbClr val="000000"/>
              </a:buClr>
              <a:buSzPts val="1750"/>
              <a:buChar char="●"/>
            </a:pPr>
            <a:r>
              <a:rPr lang="en-GB" sz="1750">
                <a:solidFill>
                  <a:srgbClr val="000000"/>
                </a:solidFill>
              </a:rPr>
              <a:t>Kassa</a:t>
            </a:r>
            <a:endParaRPr sz="1750">
              <a:solidFill>
                <a:srgbClr val="000000"/>
              </a:solidFill>
            </a:endParaRPr>
          </a:p>
          <a:p>
            <a:pPr indent="-339725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50"/>
              <a:buChar char="●"/>
            </a:pPr>
            <a:r>
              <a:rPr lang="en-GB" sz="1750">
                <a:solidFill>
                  <a:srgbClr val="000000"/>
                </a:solidFill>
              </a:rPr>
              <a:t>Intäkter</a:t>
            </a:r>
            <a:endParaRPr sz="1750">
              <a:solidFill>
                <a:srgbClr val="000000"/>
              </a:solidFill>
            </a:endParaRPr>
          </a:p>
          <a:p>
            <a:pPr indent="-339725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50"/>
              <a:buChar char="●"/>
            </a:pPr>
            <a:r>
              <a:rPr lang="en-GB" sz="1750">
                <a:solidFill>
                  <a:srgbClr val="000000"/>
                </a:solidFill>
              </a:rPr>
              <a:t>Aktiviteter</a:t>
            </a:r>
            <a:endParaRPr sz="1750">
              <a:solidFill>
                <a:srgbClr val="000000"/>
              </a:solidFill>
            </a:endParaRPr>
          </a:p>
          <a:p>
            <a:pPr indent="-339725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50"/>
              <a:buChar char="●"/>
            </a:pPr>
            <a:r>
              <a:rPr lang="en-GB" sz="1750">
                <a:solidFill>
                  <a:srgbClr val="000000"/>
                </a:solidFill>
              </a:rPr>
              <a:t>Glöm inte att betala medlemsavgiften + hockeyskolan</a:t>
            </a:r>
            <a:endParaRPr sz="1750">
              <a:solidFill>
                <a:srgbClr val="000000"/>
              </a:solidFill>
            </a:endParaRPr>
          </a:p>
        </p:txBody>
      </p:sp>
      <p:pic>
        <p:nvPicPr>
          <p:cNvPr id="96" name="Google Shape;96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1964550" cy="374775"/>
          </a:xfrm>
          <a:prstGeom prst="rect">
            <a:avLst/>
          </a:prstGeom>
          <a:noFill/>
          <a:ln>
            <a:noFill/>
          </a:ln>
        </p:spPr>
      </p:pic>
      <p:sp>
        <p:nvSpPr>
          <p:cNvPr id="97" name="Google Shape;97;p18"/>
          <p:cNvSpPr/>
          <p:nvPr/>
        </p:nvSpPr>
        <p:spPr>
          <a:xfrm>
            <a:off x="0" y="4492000"/>
            <a:ext cx="9147300" cy="651600"/>
          </a:xfrm>
          <a:prstGeom prst="rect">
            <a:avLst/>
          </a:prstGeom>
          <a:solidFill>
            <a:srgbClr val="CC00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98" name="Google Shape;98;p1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39400" y="2225442"/>
            <a:ext cx="4093535" cy="196175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>
                <a:solidFill>
                  <a:srgbClr val="CC0000"/>
                </a:solidFill>
              </a:rPr>
              <a:t>Vår tränare berättar...</a:t>
            </a:r>
            <a:endParaRPr b="1">
              <a:solidFill>
                <a:srgbClr val="CC0000"/>
              </a:solidFill>
            </a:endParaRPr>
          </a:p>
        </p:txBody>
      </p:sp>
      <p:pic>
        <p:nvPicPr>
          <p:cNvPr id="104" name="Google Shape;104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1964550" cy="374775"/>
          </a:xfrm>
          <a:prstGeom prst="rect">
            <a:avLst/>
          </a:prstGeom>
          <a:noFill/>
          <a:ln>
            <a:noFill/>
          </a:ln>
        </p:spPr>
      </p:pic>
      <p:sp>
        <p:nvSpPr>
          <p:cNvPr id="105" name="Google Shape;105;p19"/>
          <p:cNvSpPr/>
          <p:nvPr/>
        </p:nvSpPr>
        <p:spPr>
          <a:xfrm>
            <a:off x="0" y="4492000"/>
            <a:ext cx="9147300" cy="651600"/>
          </a:xfrm>
          <a:prstGeom prst="rect">
            <a:avLst/>
          </a:prstGeom>
          <a:solidFill>
            <a:srgbClr val="CC00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6" name="Google Shape;106;p19"/>
          <p:cNvSpPr txBox="1"/>
          <p:nvPr>
            <p:ph idx="1" type="body"/>
          </p:nvPr>
        </p:nvSpPr>
        <p:spPr>
          <a:xfrm>
            <a:off x="311700" y="987938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39725" lvl="0" marL="457200" rtl="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rgbClr val="000000"/>
              </a:buClr>
              <a:buSzPts val="1750"/>
              <a:buChar char="●"/>
            </a:pPr>
            <a:r>
              <a:rPr lang="en-GB" sz="1750">
                <a:solidFill>
                  <a:srgbClr val="000000"/>
                </a:solidFill>
              </a:rPr>
              <a:t>Träningsupplägg</a:t>
            </a:r>
            <a:endParaRPr sz="1750">
              <a:solidFill>
                <a:srgbClr val="000000"/>
              </a:solidFill>
            </a:endParaRPr>
          </a:p>
          <a:p>
            <a:pPr indent="-339725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50"/>
              <a:buChar char="●"/>
            </a:pPr>
            <a:r>
              <a:rPr lang="en-GB" sz="1750">
                <a:solidFill>
                  <a:srgbClr val="000000"/>
                </a:solidFill>
              </a:rPr>
              <a:t>Fokus på skridskoåkning</a:t>
            </a:r>
            <a:endParaRPr sz="1750">
              <a:solidFill>
                <a:srgbClr val="000000"/>
              </a:solidFill>
            </a:endParaRPr>
          </a:p>
          <a:p>
            <a:pPr indent="-339725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50"/>
              <a:buChar char="●"/>
            </a:pPr>
            <a:r>
              <a:rPr lang="en-GB" sz="1750">
                <a:solidFill>
                  <a:srgbClr val="000000"/>
                </a:solidFill>
              </a:rPr>
              <a:t>Utbildning via Svenska Ishockeyförbundet</a:t>
            </a:r>
            <a:endParaRPr sz="1750">
              <a:solidFill>
                <a:srgbClr val="000000"/>
              </a:solidFill>
            </a:endParaRPr>
          </a:p>
          <a:p>
            <a:pPr indent="-339725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50"/>
              <a:buChar char="●"/>
            </a:pPr>
            <a:r>
              <a:rPr lang="en-GB" sz="1750">
                <a:solidFill>
                  <a:srgbClr val="000000"/>
                </a:solidFill>
              </a:rPr>
              <a:t>Att vara en god lagkamrat</a:t>
            </a:r>
            <a:endParaRPr sz="1750">
              <a:solidFill>
                <a:srgbClr val="000000"/>
              </a:solidFill>
            </a:endParaRPr>
          </a:p>
          <a:p>
            <a:pPr indent="0" lvl="0" marL="457200" rtl="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None/>
            </a:pPr>
            <a:r>
              <a:t/>
            </a:r>
            <a:endParaRPr sz="175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>
                <a:solidFill>
                  <a:srgbClr val="CC0000"/>
                </a:solidFill>
              </a:rPr>
              <a:t>Övriga</a:t>
            </a:r>
            <a:endParaRPr b="1">
              <a:solidFill>
                <a:srgbClr val="CC0000"/>
              </a:solidFill>
            </a:endParaRPr>
          </a:p>
        </p:txBody>
      </p:sp>
      <p:pic>
        <p:nvPicPr>
          <p:cNvPr id="112" name="Google Shape;112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1964550" cy="374775"/>
          </a:xfrm>
          <a:prstGeom prst="rect">
            <a:avLst/>
          </a:prstGeom>
          <a:noFill/>
          <a:ln>
            <a:noFill/>
          </a:ln>
        </p:spPr>
      </p:pic>
      <p:sp>
        <p:nvSpPr>
          <p:cNvPr id="113" name="Google Shape;113;p20"/>
          <p:cNvSpPr/>
          <p:nvPr/>
        </p:nvSpPr>
        <p:spPr>
          <a:xfrm>
            <a:off x="0" y="4492000"/>
            <a:ext cx="9147300" cy="651600"/>
          </a:xfrm>
          <a:prstGeom prst="rect">
            <a:avLst/>
          </a:prstGeom>
          <a:solidFill>
            <a:srgbClr val="CC00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4" name="Google Shape;114;p20"/>
          <p:cNvSpPr txBox="1"/>
          <p:nvPr>
            <p:ph idx="1" type="body"/>
          </p:nvPr>
        </p:nvSpPr>
        <p:spPr>
          <a:xfrm>
            <a:off x="311700" y="987938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39725" lvl="0" marL="457200" rtl="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rgbClr val="000000"/>
              </a:buClr>
              <a:buSzPts val="1750"/>
              <a:buChar char="●"/>
            </a:pPr>
            <a:r>
              <a:rPr lang="en-GB" sz="1750">
                <a:solidFill>
                  <a:srgbClr val="000000"/>
                </a:solidFill>
              </a:rPr>
              <a:t>Bilforum reklam, finns det intresse?</a:t>
            </a:r>
            <a:endParaRPr sz="175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>
                <a:solidFill>
                  <a:srgbClr val="CC0000"/>
                </a:solidFill>
              </a:rPr>
              <a:t>Försäljning</a:t>
            </a:r>
            <a:endParaRPr b="1">
              <a:solidFill>
                <a:srgbClr val="CC0000"/>
              </a:solidFill>
            </a:endParaRPr>
          </a:p>
        </p:txBody>
      </p:sp>
      <p:pic>
        <p:nvPicPr>
          <p:cNvPr id="120" name="Google Shape;120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1964550" cy="374775"/>
          </a:xfrm>
          <a:prstGeom prst="rect">
            <a:avLst/>
          </a:prstGeom>
          <a:noFill/>
          <a:ln>
            <a:noFill/>
          </a:ln>
        </p:spPr>
      </p:pic>
      <p:sp>
        <p:nvSpPr>
          <p:cNvPr id="121" name="Google Shape;121;p21"/>
          <p:cNvSpPr/>
          <p:nvPr/>
        </p:nvSpPr>
        <p:spPr>
          <a:xfrm>
            <a:off x="0" y="4492000"/>
            <a:ext cx="9147300" cy="651600"/>
          </a:xfrm>
          <a:prstGeom prst="rect">
            <a:avLst/>
          </a:prstGeom>
          <a:solidFill>
            <a:srgbClr val="CC00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22" name="Google Shape;122;p2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34800" y="1046825"/>
            <a:ext cx="2174574" cy="3169477"/>
          </a:xfrm>
          <a:prstGeom prst="rect">
            <a:avLst/>
          </a:prstGeom>
          <a:noFill/>
          <a:ln>
            <a:noFill/>
          </a:ln>
        </p:spPr>
      </p:pic>
      <p:sp>
        <p:nvSpPr>
          <p:cNvPr id="123" name="Google Shape;123;p21"/>
          <p:cNvSpPr txBox="1"/>
          <p:nvPr/>
        </p:nvSpPr>
        <p:spPr>
          <a:xfrm>
            <a:off x="2994500" y="2374500"/>
            <a:ext cx="4938000" cy="1248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500">
                <a:solidFill>
                  <a:srgbClr val="980000"/>
                </a:solidFill>
              </a:rPr>
              <a:t>Försäljnings pris 170kr; 100kr går till lagkassan</a:t>
            </a:r>
            <a:endParaRPr sz="1500">
              <a:solidFill>
                <a:srgbClr val="9800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500">
              <a:solidFill>
                <a:srgbClr val="9800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500">
                <a:solidFill>
                  <a:srgbClr val="980000"/>
                </a:solidFill>
              </a:rPr>
              <a:t>2 eller 4 flaskor per barn? (familj)</a:t>
            </a:r>
            <a:endParaRPr sz="1500">
              <a:solidFill>
                <a:srgbClr val="9800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500">
              <a:solidFill>
                <a:srgbClr val="9800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500">
              <a:solidFill>
                <a:srgbClr val="980000"/>
              </a:solidFill>
            </a:endParaRPr>
          </a:p>
        </p:txBody>
      </p:sp>
      <p:sp>
        <p:nvSpPr>
          <p:cNvPr id="124" name="Google Shape;124;p21"/>
          <p:cNvSpPr txBox="1"/>
          <p:nvPr/>
        </p:nvSpPr>
        <p:spPr>
          <a:xfrm>
            <a:off x="2994500" y="634375"/>
            <a:ext cx="5358300" cy="1550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500">
                <a:solidFill>
                  <a:schemeClr val="dk1"/>
                </a:solidFill>
              </a:rPr>
              <a:t>Väteperoxid är en av 3 Rekommenderade produkter</a:t>
            </a:r>
            <a:endParaRPr sz="15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5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500">
                <a:solidFill>
                  <a:schemeClr val="dk1"/>
                </a:solidFill>
              </a:rPr>
              <a:t>Covid slås ut vid en styrka vid 0,5% väteperoxid.</a:t>
            </a:r>
            <a:endParaRPr sz="15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500">
                <a:solidFill>
                  <a:schemeClr val="dk1"/>
                </a:solidFill>
              </a:rPr>
              <a:t>Vår flaska som är testad från fabrik mot Covid vid 3%</a:t>
            </a:r>
            <a:endParaRPr sz="15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5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