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9" r:id="rId4"/>
    <p:sldMasterId id="2147483721" r:id="rId5"/>
    <p:sldMasterId id="2147483733" r:id="rId6"/>
    <p:sldMasterId id="2147483745" r:id="rId7"/>
    <p:sldMasterId id="2147483757" r:id="rId8"/>
    <p:sldMasterId id="2147483769" r:id="rId9"/>
    <p:sldMasterId id="2147483781" r:id="rId10"/>
    <p:sldMasterId id="2147483793" r:id="rId11"/>
    <p:sldMasterId id="2147483805" r:id="rId12"/>
    <p:sldMasterId id="2147483817" r:id="rId13"/>
  </p:sldMasterIdLst>
  <p:notesMasterIdLst>
    <p:notesMasterId r:id="rId37"/>
  </p:notesMasterIdLst>
  <p:sldIdLst>
    <p:sldId id="379" r:id="rId14"/>
    <p:sldId id="417" r:id="rId15"/>
    <p:sldId id="416" r:id="rId16"/>
    <p:sldId id="418" r:id="rId17"/>
    <p:sldId id="432" r:id="rId18"/>
    <p:sldId id="421" r:id="rId19"/>
    <p:sldId id="428" r:id="rId20"/>
    <p:sldId id="429" r:id="rId21"/>
    <p:sldId id="431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27" r:id="rId33"/>
    <p:sldId id="420" r:id="rId34"/>
    <p:sldId id="422" r:id="rId35"/>
    <p:sldId id="425" r:id="rId36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öms, Annika_SN" initials="BA" lastIdx="0" clrIdx="0">
    <p:extLst>
      <p:ext uri="{19B8F6BF-5375-455C-9EA6-DF929625EA0E}">
        <p15:presenceInfo xmlns:p15="http://schemas.microsoft.com/office/powerpoint/2012/main" userId="S-1-5-21-786987988-1708083205-879972363-287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E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99846" autoAdjust="0"/>
  </p:normalViewPr>
  <p:slideViewPr>
    <p:cSldViewPr>
      <p:cViewPr varScale="1">
        <p:scale>
          <a:sx n="69" d="100"/>
          <a:sy n="69" d="100"/>
        </p:scale>
        <p:origin x="145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62E38-43EE-4C01-942F-1360FB09FF19}" type="datetimeFigureOut">
              <a:rPr lang="sv-SE" smtClean="0"/>
              <a:t>2020-09-27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BDBC3-BC11-4BB0-8B51-53A861AA70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71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2AEAC-8E6C-4CE8-A4B9-B553F60DBE1E}" type="slidenum">
              <a:rPr lang="sv-SE" altLang="sv-SE"/>
              <a:pPr/>
              <a:t>1</a:t>
            </a:fld>
            <a:endParaRPr lang="sv-SE" altLang="sv-SE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30625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15" y="4725174"/>
            <a:ext cx="5067977" cy="4473118"/>
          </a:xfrm>
        </p:spPr>
        <p:txBody>
          <a:bodyPr lIns="91587" tIns="45794" rIns="91587" bIns="45794"/>
          <a:lstStyle/>
          <a:p>
            <a:endParaRPr lang="en-US" altLang="sv-SE" dirty="0"/>
          </a:p>
        </p:txBody>
      </p:sp>
    </p:spTree>
    <p:extLst>
      <p:ext uri="{BB962C8B-B14F-4D97-AF65-F5344CB8AC3E}">
        <p14:creationId xmlns:p14="http://schemas.microsoft.com/office/powerpoint/2010/main" val="4027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00888" y="274638"/>
            <a:ext cx="1585912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339975" y="274638"/>
            <a:ext cx="4608513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543712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3576176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496756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624459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39975" y="1600200"/>
            <a:ext cx="30972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89588" y="1600200"/>
            <a:ext cx="3097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95253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861944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9382337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58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172752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0344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00888" y="274638"/>
            <a:ext cx="1585912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339975" y="274638"/>
            <a:ext cx="4608513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901264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00888" y="274638"/>
            <a:ext cx="1585912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339975" y="274638"/>
            <a:ext cx="4608513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640646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659432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50555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743890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39975" y="1600200"/>
            <a:ext cx="30972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89588" y="1600200"/>
            <a:ext cx="3097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544345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192902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34404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3619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82918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523030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485143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80508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00888" y="274638"/>
            <a:ext cx="1585912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339975" y="274638"/>
            <a:ext cx="4608513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2542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2368286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130756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65863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39975" y="1600200"/>
            <a:ext cx="30972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89588" y="1600200"/>
            <a:ext cx="3097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252895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528009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1522878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454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923558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871286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4693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791314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00888" y="274638"/>
            <a:ext cx="1585912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339975" y="274638"/>
            <a:ext cx="4608513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534295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4009708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522412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157003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39975" y="1600200"/>
            <a:ext cx="30972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89588" y="1600200"/>
            <a:ext cx="3097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433052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675744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99565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227687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8106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225689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9999886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879917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00888" y="274638"/>
            <a:ext cx="1585912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339975" y="274638"/>
            <a:ext cx="4608513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8568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01192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38863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451440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300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3532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71100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53355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69813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75453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281286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83612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14854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39975" y="1600200"/>
            <a:ext cx="30972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89588" y="1600200"/>
            <a:ext cx="3097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93727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68731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20644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330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47213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67737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99584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00888" y="274638"/>
            <a:ext cx="1585912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339975" y="274638"/>
            <a:ext cx="4608513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3121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637684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0670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1198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39975" y="1600200"/>
            <a:ext cx="30972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89588" y="1600200"/>
            <a:ext cx="3097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42321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4490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39975" y="1600200"/>
            <a:ext cx="30972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89588" y="1600200"/>
            <a:ext cx="3097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08302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036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63989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47754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402792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00888" y="274638"/>
            <a:ext cx="1585912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339975" y="274638"/>
            <a:ext cx="4608513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95784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920181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03015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123776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39975" y="1600200"/>
            <a:ext cx="30972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89588" y="1600200"/>
            <a:ext cx="3097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376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45363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13970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598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513321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05194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97549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00888" y="274638"/>
            <a:ext cx="1585912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339975" y="274638"/>
            <a:ext cx="4608513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473260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277823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34164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895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39975" y="1600200"/>
            <a:ext cx="30972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89588" y="1600200"/>
            <a:ext cx="3097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015968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789640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810148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608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33278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57843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485427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00888" y="274638"/>
            <a:ext cx="1585912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339975" y="274638"/>
            <a:ext cx="4608513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812143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2373364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3997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394539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39975" y="1600200"/>
            <a:ext cx="30972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89588" y="1600200"/>
            <a:ext cx="3097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595456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02940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247181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496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685766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58698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583682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00888" y="274638"/>
            <a:ext cx="1585912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339975" y="274638"/>
            <a:ext cx="4608513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873242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27786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405970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979164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39975" y="1600200"/>
            <a:ext cx="30972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89588" y="1600200"/>
            <a:ext cx="3097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922443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396209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424343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0586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91446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675735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318600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00888" y="274638"/>
            <a:ext cx="1585912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339975" y="274638"/>
            <a:ext cx="4608513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4161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665082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128764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528571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39975" y="1600200"/>
            <a:ext cx="30972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89588" y="1600200"/>
            <a:ext cx="3097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93907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89455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2449219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4610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925401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27480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5573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6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7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746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975" y="1600200"/>
            <a:ext cx="6346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pic>
        <p:nvPicPr>
          <p:cNvPr id="1028" name="Picture 8" descr="Wings_head_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02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4" descr="Wings_head_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02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746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975" y="1600200"/>
            <a:ext cx="6346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pic>
        <p:nvPicPr>
          <p:cNvPr id="124933" name="Picture 5" descr="W_23ppt"/>
          <p:cNvPicPr>
            <a:picLocks noChangeAspect="1" noChangeArrowheads="1"/>
          </p:cNvPicPr>
          <p:nvPr userDrawn="1"/>
        </p:nvPicPr>
        <p:blipFill>
          <a:blip r:embed="rId14"/>
          <a:srcRect b="29138"/>
          <a:stretch>
            <a:fillRect/>
          </a:stretch>
        </p:blipFill>
        <p:spPr bwMode="auto">
          <a:xfrm>
            <a:off x="31750" y="33338"/>
            <a:ext cx="194468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45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Wings_head_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02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Bildobjekt 6" descr="WINGS_19_ppt.jpg"/>
          <p:cNvPicPr>
            <a:picLocks noChangeAspect="1"/>
          </p:cNvPicPr>
          <p:nvPr userDrawn="1"/>
        </p:nvPicPr>
        <p:blipFill>
          <a:blip r:embed="rId14"/>
          <a:srcRect l="10254" t="2223" r="32556"/>
          <a:stretch>
            <a:fillRect/>
          </a:stretch>
        </p:blipFill>
        <p:spPr bwMode="auto">
          <a:xfrm>
            <a:off x="66675" y="57150"/>
            <a:ext cx="1916113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Bildobjekt 5" descr="WINGS_19_ppt.jpg"/>
          <p:cNvPicPr>
            <a:picLocks noChangeAspect="1"/>
          </p:cNvPicPr>
          <p:nvPr userDrawn="1"/>
        </p:nvPicPr>
        <p:blipFill>
          <a:blip r:embed="rId14"/>
          <a:srcRect l="13850" r="28828"/>
          <a:stretch>
            <a:fillRect/>
          </a:stretch>
        </p:blipFill>
        <p:spPr bwMode="auto">
          <a:xfrm>
            <a:off x="63500" y="71438"/>
            <a:ext cx="190182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746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</a:t>
            </a:r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975" y="1600200"/>
            <a:ext cx="6346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6840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 descr="Wings_head_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02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746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975" y="1600200"/>
            <a:ext cx="6346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pic>
        <p:nvPicPr>
          <p:cNvPr id="112645" name="Picture 5" descr="W_09ppt"/>
          <p:cNvPicPr>
            <a:picLocks noChangeAspect="1" noChangeArrowheads="1"/>
          </p:cNvPicPr>
          <p:nvPr userDrawn="1"/>
        </p:nvPicPr>
        <p:blipFill>
          <a:blip r:embed="rId14"/>
          <a:srcRect b="26309"/>
          <a:stretch>
            <a:fillRect/>
          </a:stretch>
        </p:blipFill>
        <p:spPr bwMode="auto">
          <a:xfrm>
            <a:off x="36513" y="30163"/>
            <a:ext cx="19446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33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4" descr="Wings_head_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02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746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975" y="1600200"/>
            <a:ext cx="6346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pic>
        <p:nvPicPr>
          <p:cNvPr id="137221" name="Bildobjekt 5" descr="W_sale_6 copy.jpg"/>
          <p:cNvPicPr>
            <a:picLocks noChangeAspect="1"/>
          </p:cNvPicPr>
          <p:nvPr userDrawn="1"/>
        </p:nvPicPr>
        <p:blipFill>
          <a:blip r:embed="rId14"/>
          <a:srcRect l="19257"/>
          <a:stretch>
            <a:fillRect/>
          </a:stretch>
        </p:blipFill>
        <p:spPr bwMode="auto">
          <a:xfrm>
            <a:off x="38100" y="49213"/>
            <a:ext cx="1944688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08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966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Wings_head_pp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02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746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975" y="1600200"/>
            <a:ext cx="6346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pic>
        <p:nvPicPr>
          <p:cNvPr id="37893" name="Picture 7" descr="Middle_job_wings_SOMMAR_12"/>
          <p:cNvPicPr>
            <a:picLocks noChangeAspect="1" noChangeArrowheads="1"/>
          </p:cNvPicPr>
          <p:nvPr userDrawn="1"/>
        </p:nvPicPr>
        <p:blipFill>
          <a:blip r:embed="rId15">
            <a:lum bright="-6000"/>
          </a:blip>
          <a:srcRect t="9294" r="14305"/>
          <a:stretch>
            <a:fillRect/>
          </a:stretch>
        </p:blipFill>
        <p:spPr bwMode="auto">
          <a:xfrm>
            <a:off x="0" y="1268413"/>
            <a:ext cx="2027238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132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4" descr="Wings_head_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02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746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</a:t>
            </a:r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975" y="1600200"/>
            <a:ext cx="6346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pic>
        <p:nvPicPr>
          <p:cNvPr id="149509" name="Picture 5" descr="Middle_job_wings_SOMMAR_12"/>
          <p:cNvPicPr>
            <a:picLocks noChangeAspect="1" noChangeArrowheads="1"/>
          </p:cNvPicPr>
          <p:nvPr userDrawn="1"/>
        </p:nvPicPr>
        <p:blipFill>
          <a:blip r:embed="rId14">
            <a:lum bright="-6000"/>
          </a:blip>
          <a:srcRect t="9294" r="14305"/>
          <a:stretch>
            <a:fillRect/>
          </a:stretch>
        </p:blipFill>
        <p:spPr bwMode="auto">
          <a:xfrm>
            <a:off x="0" y="1268413"/>
            <a:ext cx="2027238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67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Wings_head_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02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746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975" y="1600200"/>
            <a:ext cx="6346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60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4" descr="Wings_head_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02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746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</a:t>
            </a:r>
          </a:p>
        </p:txBody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975" y="1600200"/>
            <a:ext cx="6346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551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4" descr="Wings_head_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02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746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</a:t>
            </a:r>
          </a:p>
        </p:txBody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975" y="1600200"/>
            <a:ext cx="6346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924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Wings_head_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02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746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975" y="1600200"/>
            <a:ext cx="6346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pic>
        <p:nvPicPr>
          <p:cNvPr id="88069" name="Picture 5" descr="W_18-ppt"/>
          <p:cNvPicPr>
            <a:picLocks noChangeAspect="1" noChangeArrowheads="1"/>
          </p:cNvPicPr>
          <p:nvPr userDrawn="1"/>
        </p:nvPicPr>
        <p:blipFill>
          <a:blip r:embed="rId14"/>
          <a:srcRect b="37727"/>
          <a:stretch>
            <a:fillRect/>
          </a:stretch>
        </p:blipFill>
        <p:spPr bwMode="auto">
          <a:xfrm>
            <a:off x="33338" y="31750"/>
            <a:ext cx="194468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Wings_head_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027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746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975" y="1600200"/>
            <a:ext cx="6346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</a:p>
        </p:txBody>
      </p:sp>
      <p:pic>
        <p:nvPicPr>
          <p:cNvPr id="51205" name="Picture 8" descr="W_7ppt"/>
          <p:cNvPicPr>
            <a:picLocks noChangeAspect="1" noChangeArrowheads="1"/>
          </p:cNvPicPr>
          <p:nvPr userDrawn="1"/>
        </p:nvPicPr>
        <p:blipFill>
          <a:blip r:embed="rId14"/>
          <a:srcRect b="28680"/>
          <a:stretch>
            <a:fillRect/>
          </a:stretch>
        </p:blipFill>
        <p:spPr bwMode="auto">
          <a:xfrm>
            <a:off x="39688" y="50800"/>
            <a:ext cx="19415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502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ngshockey.s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5" r="6807" b="41494"/>
          <a:stretch/>
        </p:blipFill>
        <p:spPr>
          <a:xfrm>
            <a:off x="0" y="-16024"/>
            <a:ext cx="9257876" cy="6874024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51520" y="3284984"/>
            <a:ext cx="856895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Impac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Impac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Impac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Impac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Impac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Impac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Impac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Impact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mpact"/>
              </a:rPr>
              <a:t>Föräldramöte Wings Team’12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5400" kern="0" dirty="0">
                <a:solidFill>
                  <a:schemeClr val="bg1">
                    <a:lumMod val="95000"/>
                  </a:schemeClr>
                </a:solidFill>
                <a:latin typeface="Impact"/>
              </a:rPr>
              <a:t>2020-09-27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818346777"/>
      </p:ext>
    </p:extLst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F594BA-9F93-49F6-B053-7397601E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Sportsligt Team ’12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38137E-3877-4BCD-B681-CBEE0B5D5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975" y="1916832"/>
            <a:ext cx="63468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Mål med säsongen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Organisation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Ledarskap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Träningar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Matcher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Föräldrar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725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A3F95-44F4-418A-9C6A-6B6AFD40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WINGS SPORTSLIGT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87F639-9E01-4756-8796-F3C507891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" descr="Bild">
            <a:extLst>
              <a:ext uri="{FF2B5EF4-FFF2-40B4-BE49-F238E27FC236}">
                <a16:creationId xmlns:a16="http://schemas.microsoft.com/office/drawing/2014/main" id="{1175FAC3-3614-430D-9030-0C1371A3E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04" y="1506494"/>
            <a:ext cx="7114096" cy="53355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364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797ED1-0280-4268-832D-6EE32FA0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WINGS LÄROPLAN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A54A88-6951-4CE1-8782-AE43E461C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" descr="Bild">
            <a:extLst>
              <a:ext uri="{FF2B5EF4-FFF2-40B4-BE49-F238E27FC236}">
                <a16:creationId xmlns:a16="http://schemas.microsoft.com/office/drawing/2014/main" id="{55C58B57-44FB-4F89-B3A6-E0966E289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079" y="1504419"/>
            <a:ext cx="7123921" cy="534294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567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5FFB6B-089A-4C0D-BEF1-FE04732C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med säsongen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F364C9-F5A8-4133-9EB7-9F07BDD7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398428">
              <a:spcBef>
                <a:spcPts val="1898"/>
              </a:spcBef>
              <a:buFont typeface="Wingdings" panose="05000000000000000000" pitchFamily="2" charset="2"/>
              <a:buChar char="§"/>
              <a:defRPr sz="4074"/>
            </a:pPr>
            <a:r>
              <a:rPr lang="sv-SE" sz="2000" dirty="0"/>
              <a:t>Skapa livslång kärlek till idrott</a:t>
            </a:r>
          </a:p>
          <a:p>
            <a:pPr defTabSz="398428">
              <a:spcBef>
                <a:spcPts val="1898"/>
              </a:spcBef>
              <a:buFont typeface="Wingdings" panose="05000000000000000000" pitchFamily="2" charset="2"/>
              <a:buChar char="§"/>
              <a:defRPr sz="4074"/>
            </a:pPr>
            <a:r>
              <a:rPr lang="sv-SE" sz="2000" dirty="0"/>
              <a:t>Nya kompisar</a:t>
            </a:r>
          </a:p>
          <a:p>
            <a:pPr defTabSz="398428">
              <a:spcBef>
                <a:spcPts val="1898"/>
              </a:spcBef>
              <a:buFont typeface="Wingdings" panose="05000000000000000000" pitchFamily="2" charset="2"/>
              <a:buChar char="§"/>
              <a:defRPr sz="4074"/>
            </a:pPr>
            <a:r>
              <a:rPr lang="sv-SE" sz="2000" dirty="0"/>
              <a:t>Tillsammans</a:t>
            </a:r>
          </a:p>
          <a:p>
            <a:pPr defTabSz="398428">
              <a:spcBef>
                <a:spcPts val="1898"/>
              </a:spcBef>
              <a:buFont typeface="Wingdings" panose="05000000000000000000" pitchFamily="2" charset="2"/>
              <a:buChar char="§"/>
              <a:defRPr sz="4074"/>
            </a:pPr>
            <a:r>
              <a:rPr lang="sv-SE" sz="2000" dirty="0"/>
              <a:t>Glädje</a:t>
            </a:r>
          </a:p>
          <a:p>
            <a:pPr defTabSz="398428">
              <a:spcBef>
                <a:spcPts val="1898"/>
              </a:spcBef>
              <a:buFont typeface="Wingdings" panose="05000000000000000000" pitchFamily="2" charset="2"/>
              <a:buChar char="§"/>
              <a:defRPr sz="4074"/>
            </a:pPr>
            <a:r>
              <a:rPr lang="sv-SE" sz="2000" dirty="0"/>
              <a:t>Mod</a:t>
            </a:r>
          </a:p>
          <a:p>
            <a:pPr defTabSz="398428">
              <a:spcBef>
                <a:spcPts val="1898"/>
              </a:spcBef>
              <a:buFont typeface="Wingdings" panose="05000000000000000000" pitchFamily="2" charset="2"/>
              <a:buChar char="§"/>
              <a:defRPr sz="4074"/>
            </a:pPr>
            <a:r>
              <a:rPr lang="sv-SE" sz="2000" dirty="0"/>
              <a:t>Lära sig grunderna i ishockey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69571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1B3239-3FA1-4330-B158-0B814AE2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Ledarskap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E9CF00-5235-4673-8BFC-46ED2DC1F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353246">
              <a:spcBef>
                <a:spcPts val="1687"/>
              </a:spcBef>
              <a:buFont typeface="Wingdings" panose="05000000000000000000" pitchFamily="2" charset="2"/>
              <a:buChar char="§"/>
              <a:defRPr sz="2924"/>
            </a:pPr>
            <a:r>
              <a:rPr lang="sv-SE" sz="1600" dirty="0"/>
              <a:t>Ansvar: Alla har ansvar, utveckling, ordning, språk, kvalitet, uppdaterad, söker information, delaktiga.</a:t>
            </a:r>
          </a:p>
          <a:p>
            <a:pPr defTabSz="353246">
              <a:spcBef>
                <a:spcPts val="1687"/>
              </a:spcBef>
              <a:buFont typeface="Wingdings" panose="05000000000000000000" pitchFamily="2" charset="2"/>
              <a:buChar char="§"/>
              <a:defRPr sz="2924"/>
            </a:pPr>
            <a:r>
              <a:rPr lang="sv-SE" sz="1600" dirty="0"/>
              <a:t>Attityd:  Har en vi-kan-attityd, öppen kommunikation, vi fixar det, återkommer, hälsar på alla, behandlar alla lika, pratar väl om föreningen, sätter standarden för laget, leder med exempel, respekterar beslut och organisationen. </a:t>
            </a:r>
          </a:p>
          <a:p>
            <a:pPr defTabSz="353246">
              <a:spcBef>
                <a:spcPts val="1687"/>
              </a:spcBef>
              <a:buFont typeface="Wingdings" panose="05000000000000000000" pitchFamily="2" charset="2"/>
              <a:buChar char="§"/>
              <a:defRPr sz="2924"/>
            </a:pPr>
            <a:r>
              <a:rPr lang="sv-SE" sz="1600" dirty="0"/>
              <a:t>Språk: Talar i samtalston, inga svordomar, tillrättavisar svordomar och dåligt språk vänlig men bestämt.</a:t>
            </a:r>
          </a:p>
          <a:p>
            <a:pPr defTabSz="353246">
              <a:spcBef>
                <a:spcPts val="1687"/>
              </a:spcBef>
              <a:buFont typeface="Wingdings" panose="05000000000000000000" pitchFamily="2" charset="2"/>
              <a:buChar char="§"/>
              <a:defRPr sz="2924"/>
            </a:pPr>
            <a:r>
              <a:rPr lang="sv-SE" sz="1600" dirty="0"/>
              <a:t>Feedback:  Ärlig, direkt, namn, bra alla spelare, vi säger spelare, </a:t>
            </a:r>
            <a:r>
              <a:rPr lang="sv-SE" sz="1600" dirty="0" err="1"/>
              <a:t>måbra</a:t>
            </a:r>
            <a:r>
              <a:rPr lang="sv-SE" sz="1600" dirty="0"/>
              <a:t>-konto, säger det vi vill skall hända, göra så här</a:t>
            </a:r>
          </a:p>
          <a:p>
            <a:pPr defTabSz="353246">
              <a:spcBef>
                <a:spcPts val="1687"/>
              </a:spcBef>
              <a:buFont typeface="Wingdings" panose="05000000000000000000" pitchFamily="2" charset="2"/>
              <a:buChar char="§"/>
              <a:defRPr sz="2924"/>
            </a:pPr>
            <a:r>
              <a:rPr lang="sv-SE" sz="1600" dirty="0"/>
              <a:t>MOD:  Kliv utanför er komfort zon,  utmana dig själva, utmana spelarna, utmana ledarna, hjälpa till i </a:t>
            </a:r>
            <a:r>
              <a:rPr lang="sv-SE" sz="1600" dirty="0" err="1"/>
              <a:t>seket</a:t>
            </a:r>
            <a:endParaRPr lang="sv-SE" sz="1600" dirty="0"/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30049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414842-A54F-4648-8F8E-7393D440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Isträningen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245219-773D-45B9-9CDB-E117C5FD8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353246">
              <a:spcBef>
                <a:spcPts val="1687"/>
              </a:spcBef>
              <a:buFont typeface="Wingdings" panose="05000000000000000000" pitchFamily="2" charset="2"/>
              <a:buChar char="§"/>
              <a:defRPr sz="2924"/>
            </a:pPr>
            <a:r>
              <a:rPr lang="sv-SE" sz="1400" dirty="0"/>
              <a:t>Inlärningsmiljön:    Trygg, lugn, likadan, repetitioner, positiv</a:t>
            </a:r>
          </a:p>
          <a:p>
            <a:pPr defTabSz="353246">
              <a:spcBef>
                <a:spcPts val="1687"/>
              </a:spcBef>
              <a:buFont typeface="Wingdings" panose="05000000000000000000" pitchFamily="2" charset="2"/>
              <a:buChar char="§"/>
              <a:defRPr sz="2924"/>
            </a:pPr>
            <a:r>
              <a:rPr lang="sv-SE" sz="1400" dirty="0"/>
              <a:t>Del inlärning  / Hel inlärning.</a:t>
            </a:r>
          </a:p>
          <a:p>
            <a:pPr defTabSz="353246">
              <a:spcBef>
                <a:spcPts val="1687"/>
              </a:spcBef>
              <a:buFont typeface="Wingdings" panose="05000000000000000000" pitchFamily="2" charset="2"/>
              <a:buChar char="§"/>
              <a:defRPr sz="2924"/>
            </a:pPr>
            <a:r>
              <a:rPr lang="sv-SE" sz="1400" dirty="0"/>
              <a:t>Del = Små grupper, skridskor, kamp, hinderbanor, teknik, spel</a:t>
            </a:r>
          </a:p>
          <a:p>
            <a:pPr defTabSz="353246">
              <a:spcBef>
                <a:spcPts val="1687"/>
              </a:spcBef>
              <a:buFont typeface="Wingdings" panose="05000000000000000000" pitchFamily="2" charset="2"/>
              <a:buChar char="§"/>
              <a:defRPr sz="2924"/>
            </a:pPr>
            <a:r>
              <a:rPr lang="sv-SE" sz="1400" dirty="0"/>
              <a:t>Hel = Matcher i olika former, sätter ihop de olika momenten</a:t>
            </a:r>
          </a:p>
          <a:p>
            <a:pPr defTabSz="353246">
              <a:spcBef>
                <a:spcPts val="1687"/>
              </a:spcBef>
              <a:buFont typeface="Wingdings" panose="05000000000000000000" pitchFamily="2" charset="2"/>
              <a:buChar char="§"/>
              <a:defRPr sz="2924"/>
            </a:pPr>
            <a:r>
              <a:rPr lang="sv-SE" sz="1400" dirty="0"/>
              <a:t>3-4-5 grupper beroende på antal ledare / spelare</a:t>
            </a:r>
          </a:p>
          <a:p>
            <a:pPr defTabSz="353246">
              <a:spcBef>
                <a:spcPts val="1687"/>
              </a:spcBef>
              <a:buFont typeface="Wingdings" panose="05000000000000000000" pitchFamily="2" charset="2"/>
              <a:buChar char="§"/>
              <a:defRPr sz="2924"/>
            </a:pPr>
            <a:r>
              <a:rPr lang="sv-SE" sz="1400" dirty="0"/>
              <a:t>Repetitioner: Fokuserar på samma/liknande saker i ca 4 veckor</a:t>
            </a:r>
          </a:p>
          <a:p>
            <a:pPr defTabSz="353246">
              <a:spcBef>
                <a:spcPts val="1687"/>
              </a:spcBef>
              <a:buFont typeface="Wingdings" panose="05000000000000000000" pitchFamily="2" charset="2"/>
              <a:buChar char="§"/>
              <a:defRPr sz="2924"/>
            </a:pPr>
            <a:r>
              <a:rPr lang="sv-SE" sz="1400" dirty="0"/>
              <a:t>Prestation: Alla försöker efter sin egen förmåga, prestation vs resultat</a:t>
            </a:r>
          </a:p>
          <a:p>
            <a:pPr defTabSz="353246">
              <a:spcBef>
                <a:spcPts val="1687"/>
              </a:spcBef>
              <a:buFont typeface="Wingdings" panose="05000000000000000000" pitchFamily="2" charset="2"/>
              <a:buChar char="§"/>
              <a:defRPr sz="2924"/>
            </a:pPr>
            <a:r>
              <a:rPr lang="sv-SE" sz="1400" dirty="0"/>
              <a:t>Off </a:t>
            </a:r>
            <a:r>
              <a:rPr lang="sv-SE" sz="1400" dirty="0" err="1"/>
              <a:t>ice</a:t>
            </a:r>
            <a:r>
              <a:rPr lang="sv-SE" sz="1400" dirty="0"/>
              <a:t>: 1-2 gånger i veckan tränar vi teknik, rörlighet, koordination , 30-45-60 min</a:t>
            </a:r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16109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F9C9FD-99A5-4953-8D98-29B9D6BC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0D6060-7E2F-480D-B848-E818B2069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5" y="1600200"/>
            <a:ext cx="6419056" cy="5141168"/>
          </a:xfrm>
        </p:spPr>
        <p:txBody>
          <a:bodyPr/>
          <a:lstStyle/>
          <a:p>
            <a:pPr defTabSz="336816">
              <a:spcBef>
                <a:spcPts val="1547"/>
              </a:spcBef>
              <a:buFont typeface="Wingdings" panose="05000000000000000000" pitchFamily="2" charset="2"/>
              <a:buChar char="§"/>
              <a:defRPr sz="2788"/>
            </a:pPr>
            <a:r>
              <a:rPr lang="sv-SE" sz="1600" dirty="0"/>
              <a:t>Fokus på skridskoåkningens grunder hela året.</a:t>
            </a:r>
          </a:p>
          <a:p>
            <a:pPr defTabSz="336816">
              <a:spcBef>
                <a:spcPts val="1547"/>
              </a:spcBef>
              <a:buFont typeface="Wingdings" panose="05000000000000000000" pitchFamily="2" charset="2"/>
              <a:buChar char="§"/>
              <a:defRPr sz="2788"/>
            </a:pPr>
            <a:r>
              <a:rPr lang="sv-SE" sz="1600" dirty="0"/>
              <a:t>Agility: Rörlighet på isen, hinder, upp och ner, hopp, svängar, med och utan puck. </a:t>
            </a:r>
          </a:p>
          <a:p>
            <a:pPr defTabSz="336816">
              <a:spcBef>
                <a:spcPts val="1547"/>
              </a:spcBef>
              <a:buFont typeface="Wingdings" panose="05000000000000000000" pitchFamily="2" charset="2"/>
              <a:buChar char="§"/>
              <a:defRPr sz="2788"/>
            </a:pPr>
            <a:r>
              <a:rPr lang="sv-SE" sz="1600" dirty="0"/>
              <a:t>Teknik: Fokus på grunder, klubbteknik, hur håller vi i klubban, </a:t>
            </a:r>
          </a:p>
          <a:p>
            <a:pPr defTabSz="336816">
              <a:spcBef>
                <a:spcPts val="1547"/>
              </a:spcBef>
              <a:buFont typeface="Wingdings" panose="05000000000000000000" pitchFamily="2" charset="2"/>
              <a:buChar char="§"/>
              <a:defRPr sz="2788"/>
            </a:pPr>
            <a:r>
              <a:rPr lang="sv-SE" sz="1600" dirty="0"/>
              <a:t>Kamp: Vi tränar på att kämpa om pucken, 1mot1, stafetter, tävlingar, </a:t>
            </a:r>
          </a:p>
          <a:p>
            <a:pPr defTabSz="336816">
              <a:spcBef>
                <a:spcPts val="1547"/>
              </a:spcBef>
              <a:buFont typeface="Wingdings" panose="05000000000000000000" pitchFamily="2" charset="2"/>
              <a:buChar char="§"/>
              <a:defRPr sz="2788"/>
            </a:pPr>
            <a:r>
              <a:rPr lang="sv-SE" sz="1600" dirty="0"/>
              <a:t>Match: 3 mot 3, med puck, med boll, vända på klubborna, åka runt mål innan man får göra mål, 3 passningar, osv.</a:t>
            </a:r>
          </a:p>
          <a:p>
            <a:pPr defTabSz="336816">
              <a:spcBef>
                <a:spcPts val="1547"/>
              </a:spcBef>
              <a:buFont typeface="Wingdings" panose="05000000000000000000" pitchFamily="2" charset="2"/>
              <a:buChar char="§"/>
              <a:defRPr sz="2788"/>
            </a:pPr>
            <a:r>
              <a:rPr lang="sv-SE" sz="1600" dirty="0"/>
              <a:t>Viktigt att vi ledare är delaktiga i spelet, hjälper till att visa förklara olika positioner. </a:t>
            </a:r>
          </a:p>
          <a:p>
            <a:pPr defTabSz="336816">
              <a:spcBef>
                <a:spcPts val="1547"/>
              </a:spcBef>
              <a:buFont typeface="Wingdings" panose="05000000000000000000" pitchFamily="2" charset="2"/>
              <a:buChar char="§"/>
              <a:defRPr sz="2788"/>
            </a:pPr>
            <a:r>
              <a:rPr lang="sv-SE" sz="1600" dirty="0"/>
              <a:t>Målgester: , fira, visa glädje, </a:t>
            </a:r>
            <a:r>
              <a:rPr lang="sv-SE" sz="1600" dirty="0" err="1"/>
              <a:t>high-five</a:t>
            </a:r>
            <a:endParaRPr lang="sv-SE" sz="1600" dirty="0"/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25778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CFD2AF-3568-4E6B-869F-39BDAF91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562074"/>
          </a:xfrm>
        </p:spPr>
        <p:txBody>
          <a:bodyPr/>
          <a:lstStyle/>
          <a:p>
            <a:pPr algn="l"/>
            <a:r>
              <a:rPr lang="sv-SE" dirty="0"/>
              <a:t/>
            </a:r>
            <a:br>
              <a:rPr lang="sv-SE" dirty="0"/>
            </a:br>
            <a:r>
              <a:rPr lang="sv-SE" dirty="0"/>
              <a:t>Matcher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D591ABA-8984-4750-95E5-412693DA0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2638262" cy="351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88A72A6-BB3F-4082-922E-91438EE8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9" y="1628801"/>
            <a:ext cx="2304256" cy="3600400"/>
          </a:xfrm>
        </p:spPr>
        <p:txBody>
          <a:bodyPr/>
          <a:lstStyle/>
          <a:p>
            <a:r>
              <a:rPr lang="sv-SE" dirty="0"/>
              <a:t>Upplägg</a:t>
            </a:r>
          </a:p>
          <a:p>
            <a:r>
              <a:rPr lang="sv-SE" dirty="0"/>
              <a:t>Uttagning </a:t>
            </a:r>
          </a:p>
          <a:p>
            <a:r>
              <a:rPr lang="sv-SE" dirty="0"/>
              <a:t>Mål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1049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980CF-E388-4F47-9260-14D9F8D8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FÖRÄLDRAROLLEN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059A65-E5AF-4C16-9D15-13E8AE764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357353">
              <a:spcBef>
                <a:spcPts val="1687"/>
              </a:spcBef>
              <a:buFont typeface="Wingdings" panose="05000000000000000000" pitchFamily="2" charset="2"/>
              <a:buChar char="§"/>
              <a:defRPr sz="2958"/>
            </a:pPr>
            <a:r>
              <a:rPr lang="sv-SE" sz="1600" dirty="0"/>
              <a:t>Er roll är att stötta ert barn i med- och motgång.</a:t>
            </a:r>
          </a:p>
          <a:p>
            <a:pPr defTabSz="357353">
              <a:spcBef>
                <a:spcPts val="1687"/>
              </a:spcBef>
              <a:buFont typeface="Wingdings" panose="05000000000000000000" pitchFamily="2" charset="2"/>
              <a:buChar char="§"/>
              <a:defRPr sz="2958"/>
            </a:pPr>
            <a:r>
              <a:rPr lang="sv-SE" sz="1600" dirty="0"/>
              <a:t>Kommentera aldrig spelet negativt, domaren, föreningen, arrangören</a:t>
            </a:r>
          </a:p>
          <a:p>
            <a:pPr defTabSz="357353">
              <a:spcBef>
                <a:spcPts val="1687"/>
              </a:spcBef>
              <a:buFont typeface="Wingdings" panose="05000000000000000000" pitchFamily="2" charset="2"/>
              <a:buChar char="§"/>
              <a:defRPr sz="2958"/>
            </a:pPr>
            <a:r>
              <a:rPr lang="sv-SE" sz="1600" dirty="0"/>
              <a:t>Ropa inte från läktaren på ert eller andras barn</a:t>
            </a:r>
          </a:p>
          <a:p>
            <a:pPr defTabSz="357353">
              <a:spcBef>
                <a:spcPts val="1687"/>
              </a:spcBef>
              <a:buFont typeface="Wingdings" panose="05000000000000000000" pitchFamily="2" charset="2"/>
              <a:buChar char="§"/>
              <a:defRPr sz="2958"/>
            </a:pPr>
            <a:r>
              <a:rPr lang="sv-SE" sz="1600" dirty="0"/>
              <a:t>”Jag älskar att se dig spela, träna, sporta, ha kul..”</a:t>
            </a:r>
          </a:p>
          <a:p>
            <a:pPr defTabSz="357353">
              <a:spcBef>
                <a:spcPts val="1687"/>
              </a:spcBef>
              <a:buFont typeface="Wingdings" panose="05000000000000000000" pitchFamily="2" charset="2"/>
              <a:buChar char="§"/>
              <a:defRPr sz="2958"/>
            </a:pPr>
            <a:r>
              <a:rPr lang="sv-SE" sz="1600" dirty="0"/>
              <a:t>Bra jobbat, bra kört, grymt kul match.</a:t>
            </a:r>
          </a:p>
          <a:p>
            <a:pPr defTabSz="357353">
              <a:spcBef>
                <a:spcPts val="1687"/>
              </a:spcBef>
              <a:buFont typeface="Wingdings" panose="05000000000000000000" pitchFamily="2" charset="2"/>
              <a:buChar char="§"/>
              <a:defRPr sz="2958"/>
            </a:pPr>
            <a:r>
              <a:rPr lang="sv-SE" sz="1600" dirty="0"/>
              <a:t>Undvik: Du var bäst! , Du missade mål! , Dom andra är inte så bra!</a:t>
            </a:r>
          </a:p>
          <a:p>
            <a:pPr defTabSz="357353">
              <a:spcBef>
                <a:spcPts val="1687"/>
              </a:spcBef>
              <a:buFont typeface="Wingdings" panose="05000000000000000000" pitchFamily="2" charset="2"/>
              <a:buChar char="§"/>
              <a:defRPr sz="2958"/>
            </a:pPr>
            <a:r>
              <a:rPr lang="sv-SE" sz="1600" dirty="0"/>
              <a:t>Coacha aldrig ert barn i bilen, hemma, från läktaren,  Träning / Match</a:t>
            </a:r>
          </a:p>
          <a:p>
            <a:pPr defTabSz="357353">
              <a:spcBef>
                <a:spcPts val="1687"/>
              </a:spcBef>
              <a:buFont typeface="Wingdings" panose="05000000000000000000" pitchFamily="2" charset="2"/>
              <a:buChar char="§"/>
              <a:defRPr sz="2958" b="1" u="sng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sv-SE" sz="1600" dirty="0"/>
              <a:t>Låt tränarna coacha ert barn.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51967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4400B3-0A69-445A-B8E2-F3411B61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Föräldraroll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80D2FF-3A37-46A3-AB0B-B511FF02C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1800" dirty="0"/>
              <a:t>Om missnöje, frågor eller synpunkter finns skall den ges i lugn samlad ton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/>
              <a:t>Inte i samband med match eller träning, 24 timmars regeln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/>
              <a:t>I första hand till: 1. Lagledaren 2. Tränare 3. Föräldrar-gruppen 4.Ungdomsansvarig. 5. Styrelsen.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/>
              <a:t>Avtala tid, för telefon eller personligt möte.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800" dirty="0"/>
              <a:t>Inga mail, sms, eller liknande.</a:t>
            </a:r>
            <a:endParaRPr lang="sv-SE" sz="1600" dirty="0"/>
          </a:p>
          <a:p>
            <a:pPr>
              <a:buFont typeface="Wingdings" panose="05000000000000000000" pitchFamily="2" charset="2"/>
              <a:buChar char="§"/>
            </a:pPr>
            <a:endParaRPr lang="sv-SE" sz="1600" dirty="0"/>
          </a:p>
          <a:p>
            <a:pPr>
              <a:buFont typeface="Wingdings" panose="05000000000000000000" pitchFamily="2" charset="2"/>
              <a:buChar char="§"/>
            </a:pPr>
            <a:endParaRPr lang="sv-SE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sz="1600" dirty="0"/>
              <a:t>Åtgärdstrappan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dirty="0"/>
              <a:t>Spelarnas kontaktperson Thomas Eriksson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dirty="0"/>
              <a:t>Spelarråd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1600" dirty="0"/>
              <a:t>ICA </a:t>
            </a:r>
            <a:r>
              <a:rPr lang="sv-SE" sz="1600"/>
              <a:t>Kvantum Märsta =)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66827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424B6E-1021-4AA7-A6F9-A34A0AA0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1" y="274638"/>
            <a:ext cx="6635080" cy="1143000"/>
          </a:xfrm>
        </p:spPr>
        <p:txBody>
          <a:bodyPr/>
          <a:lstStyle/>
          <a:p>
            <a:pPr algn="l"/>
            <a:r>
              <a:rPr lang="sv-SE" sz="4000" dirty="0"/>
              <a:t>Wings Team ’12 bästa laget!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2BD6AE2-3096-4561-8BC2-FCDCB146E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71F0EF7-5C3B-4F64-ABC1-9D5D15A96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270893"/>
            <a:ext cx="7092279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94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3A4A08-DBFE-4116-95C1-2BE50686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/>
            </a:r>
            <a:br>
              <a:rPr lang="sv-SE" sz="3600" dirty="0"/>
            </a:br>
            <a:r>
              <a:rPr lang="sv-SE" sz="3600" dirty="0"/>
              <a:t/>
            </a:r>
            <a:br>
              <a:rPr lang="sv-SE" sz="3600" dirty="0"/>
            </a:br>
            <a:r>
              <a:rPr lang="sv-SE" dirty="0"/>
              <a:t>Organisation för Team ’12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60C4B2E-2B61-43CB-95A5-9B43A7458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39424"/>
            <a:ext cx="4500867" cy="3070489"/>
          </a:xfrm>
          <a:prstGeom prst="rect">
            <a:avLst/>
          </a:prstGeom>
        </p:spPr>
      </p:pic>
      <p:pic>
        <p:nvPicPr>
          <p:cNvPr id="7" name="Bildobjekt 6" descr="IMG_2635">
            <a:extLst>
              <a:ext uri="{FF2B5EF4-FFF2-40B4-BE49-F238E27FC236}">
                <a16:creationId xmlns:a16="http://schemas.microsoft.com/office/drawing/2014/main" id="{758B9B25-97AA-44A4-AE37-8482112C76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386961"/>
            <a:ext cx="3857029" cy="28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00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3A4A08-DBFE-4116-95C1-2BE50686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/>
            </a:r>
            <a:br>
              <a:rPr lang="sv-SE" sz="3600" dirty="0"/>
            </a:br>
            <a:r>
              <a:rPr lang="sv-SE" sz="3600" dirty="0"/>
              <a:t/>
            </a:r>
            <a:br>
              <a:rPr lang="sv-SE" sz="3600" dirty="0"/>
            </a:br>
            <a:r>
              <a:rPr lang="sv-SE" dirty="0"/>
              <a:t>Organisation för Team’12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E8D854-556A-4189-87E6-FB4FB3711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209" y="1166018"/>
            <a:ext cx="6776295" cy="5691982"/>
          </a:xfrm>
        </p:spPr>
        <p:txBody>
          <a:bodyPr/>
          <a:lstStyle/>
          <a:p>
            <a:r>
              <a:rPr lang="sv-SE" sz="2000" dirty="0"/>
              <a:t>Alla behövs. Blir det laget vi vill vara. </a:t>
            </a:r>
            <a:endParaRPr lang="sv-SE" sz="2000" dirty="0"/>
          </a:p>
          <a:p>
            <a:endParaRPr lang="sv-SE" sz="2000" dirty="0"/>
          </a:p>
          <a:p>
            <a:r>
              <a:rPr lang="sv-SE" sz="2000" dirty="0" smtClean="0"/>
              <a:t>Huvudtränare: Henrik och Fredrik J.</a:t>
            </a:r>
          </a:p>
          <a:p>
            <a:r>
              <a:rPr lang="sv-SE" sz="2000" dirty="0" smtClean="0"/>
              <a:t>Ass tränare: Thomas, David, </a:t>
            </a:r>
            <a:r>
              <a:rPr lang="sv-SE" sz="2000" dirty="0" err="1" smtClean="0"/>
              <a:t>Jan-erik</a:t>
            </a:r>
            <a:r>
              <a:rPr lang="sv-SE" sz="2000" dirty="0" smtClean="0"/>
              <a:t>, Martin, Fredrik H</a:t>
            </a:r>
            <a:endParaRPr lang="sv-SE" sz="2000" dirty="0" smtClean="0"/>
          </a:p>
          <a:p>
            <a:r>
              <a:rPr lang="sv-SE" sz="2000" dirty="0" smtClean="0"/>
              <a:t>Lagledare; Annelie (även kassör) och Micke</a:t>
            </a:r>
          </a:p>
          <a:p>
            <a:r>
              <a:rPr lang="sv-SE" sz="2000" dirty="0" smtClean="0"/>
              <a:t>Materialförvaltare: Peter, Anders och </a:t>
            </a:r>
            <a:r>
              <a:rPr lang="sv-SE" sz="2000" dirty="0" err="1"/>
              <a:t>M</a:t>
            </a:r>
            <a:r>
              <a:rPr lang="sv-SE" sz="2000" dirty="0" err="1" smtClean="0"/>
              <a:t>aciejk</a:t>
            </a:r>
            <a:endParaRPr lang="sv-SE" sz="2000" dirty="0"/>
          </a:p>
          <a:p>
            <a:pPr lvl="0"/>
            <a:r>
              <a:rPr lang="sv-SE" sz="2000" dirty="0" smtClean="0"/>
              <a:t>Taxigrupp </a:t>
            </a:r>
            <a:endParaRPr lang="sv-SE" sz="2000" dirty="0" smtClean="0"/>
          </a:p>
          <a:p>
            <a:pPr lvl="0"/>
            <a:r>
              <a:rPr lang="sv-SE" sz="2000" dirty="0" err="1" smtClean="0"/>
              <a:t>Instagram</a:t>
            </a:r>
            <a:r>
              <a:rPr lang="sv-SE" sz="2000" dirty="0" smtClean="0"/>
              <a:t> </a:t>
            </a:r>
            <a:r>
              <a:rPr lang="sv-SE" sz="2000" dirty="0" smtClean="0"/>
              <a:t>och </a:t>
            </a:r>
            <a:r>
              <a:rPr lang="sv-SE" sz="2000" dirty="0" err="1" smtClean="0"/>
              <a:t>facebook</a:t>
            </a:r>
            <a:r>
              <a:rPr lang="sv-SE" sz="2000" dirty="0" smtClean="0"/>
              <a:t>: </a:t>
            </a:r>
            <a:r>
              <a:rPr lang="sv-SE" sz="2000" dirty="0" smtClean="0"/>
              <a:t>Wings_team12</a:t>
            </a:r>
          </a:p>
          <a:p>
            <a:pPr lvl="0"/>
            <a:r>
              <a:rPr lang="sv-SE" sz="2000" dirty="0" smtClean="0"/>
              <a:t>Ishallsgrupp: Eddie Moretti (Lorenzos pappa)</a:t>
            </a:r>
            <a:r>
              <a:rPr lang="sv-SE" sz="2000" dirty="0"/>
              <a:t> </a:t>
            </a:r>
            <a:endParaRPr lang="sv-SE" sz="2000" dirty="0" smtClean="0"/>
          </a:p>
          <a:p>
            <a:pPr lvl="0"/>
            <a:endParaRPr lang="sv-SE" sz="2000" dirty="0"/>
          </a:p>
          <a:p>
            <a:pPr lvl="0"/>
            <a:endParaRPr lang="sv-SE" sz="2000" dirty="0" smtClean="0"/>
          </a:p>
          <a:p>
            <a:pPr lvl="0"/>
            <a:r>
              <a:rPr lang="sv-SE" sz="2000" dirty="0" smtClean="0"/>
              <a:t>Alla </a:t>
            </a:r>
            <a:r>
              <a:rPr lang="sv-SE" sz="2000" dirty="0"/>
              <a:t>behövs, alla kan bidra.</a:t>
            </a:r>
          </a:p>
          <a:p>
            <a:pPr marL="0" lv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4001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3A4A08-DBFE-4116-95C1-2BE50686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7" y="274638"/>
            <a:ext cx="6491064" cy="1143000"/>
          </a:xfrm>
        </p:spPr>
        <p:txBody>
          <a:bodyPr/>
          <a:lstStyle/>
          <a:p>
            <a:pPr algn="l"/>
            <a:r>
              <a:rPr lang="sv-SE" sz="3600" dirty="0"/>
              <a:t/>
            </a:r>
            <a:br>
              <a:rPr lang="sv-SE" sz="3600" dirty="0"/>
            </a:br>
            <a:r>
              <a:rPr lang="sv-SE" sz="2800" dirty="0"/>
              <a:t>Svenska Hockeyförbundets Föräldrafolder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0EE26B0-0062-41EF-A4B1-AB9C8CEEF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31" y="2877805"/>
            <a:ext cx="3048709" cy="3925030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7741A36-0EC4-4313-B972-24A08F6D9C80}"/>
              </a:ext>
            </a:extLst>
          </p:cNvPr>
          <p:cNvSpPr txBox="1"/>
          <p:nvPr/>
        </p:nvSpPr>
        <p:spPr>
          <a:xfrm>
            <a:off x="2051720" y="1090972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Grundläggande under hela resan </a:t>
            </a:r>
          </a:p>
          <a:p>
            <a:r>
              <a:rPr lang="sv-SE" dirty="0"/>
              <a:t>Glädje, kärlek, support. Hjälpa sitt barn att ha de bästa förutsättningarna. </a:t>
            </a:r>
          </a:p>
          <a:p>
            <a:endParaRPr lang="sv-SE" dirty="0"/>
          </a:p>
          <a:p>
            <a:r>
              <a:rPr lang="sv-SE" dirty="0"/>
              <a:t>http://www.swehockey.se/Hockeyakademin/Malgrupper/foralder</a:t>
            </a:r>
          </a:p>
        </p:txBody>
      </p:sp>
    </p:spTree>
    <p:extLst>
      <p:ext uri="{BB962C8B-B14F-4D97-AF65-F5344CB8AC3E}">
        <p14:creationId xmlns:p14="http://schemas.microsoft.com/office/powerpoint/2010/main" val="1918602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3A4A08-DBFE-4116-95C1-2BE50686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88640"/>
            <a:ext cx="6275387" cy="1143000"/>
          </a:xfrm>
        </p:spPr>
        <p:txBody>
          <a:bodyPr/>
          <a:lstStyle/>
          <a:p>
            <a:r>
              <a:rPr lang="sv-SE" sz="3600" dirty="0"/>
              <a:t/>
            </a:r>
            <a:br>
              <a:rPr lang="sv-SE" sz="3600" dirty="0"/>
            </a:br>
            <a:r>
              <a:rPr lang="sv-SE" sz="3600" dirty="0"/>
              <a:t/>
            </a:r>
            <a:br>
              <a:rPr lang="sv-SE" sz="3600" dirty="0"/>
            </a:br>
            <a:r>
              <a:rPr lang="sv-SE" sz="3600" dirty="0"/>
              <a:t>Övriga frågor ? </a:t>
            </a:r>
            <a:br>
              <a:rPr lang="sv-SE" sz="3600" dirty="0"/>
            </a:br>
            <a:r>
              <a:rPr lang="sv-SE" sz="3600" dirty="0"/>
              <a:t/>
            </a:r>
            <a:br>
              <a:rPr lang="sv-SE" sz="3600" dirty="0"/>
            </a:br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383F7AF-735E-4FA0-B46D-AD70F907B3C3}"/>
              </a:ext>
            </a:extLst>
          </p:cNvPr>
          <p:cNvSpPr txBox="1">
            <a:spLocks/>
          </p:cNvSpPr>
          <p:nvPr/>
        </p:nvSpPr>
        <p:spPr bwMode="auto">
          <a:xfrm>
            <a:off x="2219924" y="5374795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Impac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Impac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Impac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Impact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Impact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Impact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Impact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66"/>
                </a:solidFill>
                <a:latin typeface="Impact" pitchFamily="34" charset="0"/>
              </a:defRPr>
            </a:lvl9pPr>
          </a:lstStyle>
          <a:p>
            <a:r>
              <a:rPr lang="sv-SE" sz="3600" kern="0" dirty="0"/>
              <a:t/>
            </a:r>
            <a:br>
              <a:rPr lang="sv-SE" sz="3600" kern="0" dirty="0"/>
            </a:br>
            <a:r>
              <a:rPr lang="sv-SE" sz="3600" kern="0" dirty="0"/>
              <a:t/>
            </a:r>
            <a:br>
              <a:rPr lang="sv-SE" sz="3600" kern="0" dirty="0"/>
            </a:br>
            <a:r>
              <a:rPr lang="sv-SE" sz="3600" kern="0" dirty="0"/>
              <a:t>NU KÖR VI!!!!</a:t>
            </a:r>
            <a:br>
              <a:rPr lang="sv-SE" sz="3600" kern="0" dirty="0"/>
            </a:br>
            <a:endParaRPr lang="sv-SE" kern="0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B6042D9-2D5F-4F21-AA59-B372FA54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88" y="1231392"/>
            <a:ext cx="5796136" cy="423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53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123728" y="116632"/>
            <a:ext cx="676875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3600" b="1" dirty="0">
              <a:solidFill>
                <a:srgbClr val="000066"/>
              </a:solidFill>
            </a:endParaRPr>
          </a:p>
          <a:p>
            <a:r>
              <a:rPr lang="sv-SE" sz="3600" b="1" dirty="0">
                <a:solidFill>
                  <a:srgbClr val="000066"/>
                </a:solidFill>
              </a:rPr>
              <a:t>Agenda</a:t>
            </a:r>
          </a:p>
          <a:p>
            <a:endParaRPr lang="sv-SE" dirty="0"/>
          </a:p>
          <a:p>
            <a:pPr marL="342900" lvl="0" indent="-342900">
              <a:buFont typeface="+mj-lt"/>
              <a:buAutoNum type="arabicPeriod"/>
            </a:pPr>
            <a:r>
              <a:rPr lang="sv-SE" sz="2400" dirty="0"/>
              <a:t>Välkomna + upplägg för mötet 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Det här är Wings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Ekonomi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Sportsligt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2400" dirty="0"/>
              <a:t>Organisation för Team’12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2400" dirty="0"/>
              <a:t>Skjuts/skolor/kontaktlista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sz="2400" dirty="0"/>
              <a:t>Svenska Hockeyförbundets Föräldrafolder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 err="1"/>
              <a:t>Next</a:t>
            </a:r>
            <a:r>
              <a:rPr lang="sv-SE" sz="2400" dirty="0"/>
              <a:t> step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2400" dirty="0"/>
              <a:t>Övriga frågor</a:t>
            </a:r>
          </a:p>
          <a:p>
            <a:pPr marL="342900" indent="-342900">
              <a:buFont typeface="+mj-lt"/>
              <a:buAutoNum type="arabicPeriod"/>
            </a:pPr>
            <a:endParaRPr lang="sv-SE" sz="2400" dirty="0"/>
          </a:p>
          <a:p>
            <a:pPr algn="ctr"/>
            <a:endParaRPr lang="sv-SE" sz="3600" b="1" dirty="0">
              <a:solidFill>
                <a:srgbClr val="000066"/>
              </a:solidFill>
            </a:endParaRPr>
          </a:p>
          <a:p>
            <a:pPr algn="ctr"/>
            <a:endParaRPr lang="sv-SE" sz="3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8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3A4A08-DBFE-4116-95C1-2BE50686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/>
            </a:r>
            <a:br>
              <a:rPr lang="sv-SE" sz="3600" dirty="0"/>
            </a:br>
            <a:r>
              <a:rPr lang="sv-SE" sz="3600" dirty="0"/>
              <a:t>Wings yngsta ungdomslag Team 12 (U10)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E8D854-556A-4189-87E6-FB4FB3711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975" y="1700808"/>
            <a:ext cx="6346825" cy="4525963"/>
          </a:xfrm>
        </p:spPr>
        <p:txBody>
          <a:bodyPr/>
          <a:lstStyle/>
          <a:p>
            <a:pPr lvl="0"/>
            <a:r>
              <a:rPr lang="sv-SE" sz="2800" dirty="0"/>
              <a:t>Välkommen till Wingsfamiljen!</a:t>
            </a:r>
          </a:p>
          <a:p>
            <a:pPr lvl="0"/>
            <a:r>
              <a:rPr lang="sv-SE" sz="2800" dirty="0"/>
              <a:t>Bredd, spets, HS- A lag, lära för livet.  </a:t>
            </a:r>
          </a:p>
          <a:p>
            <a:pPr lvl="0"/>
            <a:r>
              <a:rPr lang="sv-SE" sz="2800" dirty="0"/>
              <a:t>Vi blir en del av föreningen Wings och delar Wings resa framåt</a:t>
            </a:r>
          </a:p>
          <a:p>
            <a:pPr lvl="0"/>
            <a:r>
              <a:rPr lang="sv-SE" sz="2800" dirty="0"/>
              <a:t>Vi ger mycket, och får mycket tillbaka</a:t>
            </a:r>
          </a:p>
          <a:p>
            <a:pPr lvl="0"/>
            <a:r>
              <a:rPr lang="sv-SE" sz="2800" dirty="0"/>
              <a:t>Engagemang, glädje, obligatoriska aktiviteter</a:t>
            </a:r>
          </a:p>
          <a:p>
            <a:pPr lvl="0"/>
            <a:r>
              <a:rPr lang="sv-SE" sz="2800" dirty="0">
                <a:hlinkClick r:id="rId2"/>
              </a:rPr>
              <a:t>www.wingshockey.se</a:t>
            </a:r>
            <a:endParaRPr lang="sv-SE" sz="2800" dirty="0"/>
          </a:p>
          <a:p>
            <a:pPr lvl="0"/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05211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2BF31A-6795-4E70-8A4C-BD4D958A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E0BBF1-6A27-463D-B9CC-93AAC68A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975" y="1268760"/>
            <a:ext cx="6346825" cy="5589240"/>
          </a:xfrm>
        </p:spPr>
        <p:txBody>
          <a:bodyPr/>
          <a:lstStyle/>
          <a:p>
            <a:r>
              <a:rPr lang="sv-SE" sz="1600" dirty="0"/>
              <a:t>Styrelse </a:t>
            </a:r>
          </a:p>
          <a:p>
            <a:r>
              <a:rPr lang="sv-SE" sz="1600" dirty="0"/>
              <a:t>Sponsorgrupp</a:t>
            </a:r>
          </a:p>
          <a:p>
            <a:r>
              <a:rPr lang="sv-SE" sz="1600" dirty="0"/>
              <a:t>Hockeyettan</a:t>
            </a:r>
          </a:p>
          <a:p>
            <a:r>
              <a:rPr lang="sv-SE" sz="1600" dirty="0"/>
              <a:t>Kansli 50 % + bokföring</a:t>
            </a:r>
          </a:p>
          <a:p>
            <a:r>
              <a:rPr lang="sv-SE" sz="1600" dirty="0"/>
              <a:t>Cafeterian </a:t>
            </a:r>
          </a:p>
          <a:p>
            <a:r>
              <a:rPr lang="sv-SE" sz="1600" dirty="0"/>
              <a:t>Elit + Ungdomsverksamhet</a:t>
            </a:r>
          </a:p>
          <a:p>
            <a:r>
              <a:rPr lang="sv-SE" sz="1600" dirty="0"/>
              <a:t>Sportchef Ungdom</a:t>
            </a:r>
          </a:p>
          <a:p>
            <a:r>
              <a:rPr lang="sv-SE" sz="1600" dirty="0"/>
              <a:t>Tränarmöten</a:t>
            </a:r>
          </a:p>
          <a:p>
            <a:r>
              <a:rPr lang="sv-SE" sz="1600" dirty="0" err="1"/>
              <a:t>Huvudmaterialare</a:t>
            </a:r>
            <a:r>
              <a:rPr lang="sv-SE" sz="1600" dirty="0"/>
              <a:t> ungdom - </a:t>
            </a:r>
            <a:r>
              <a:rPr lang="sv-SE" sz="1600" dirty="0" err="1"/>
              <a:t>materialargrupp</a:t>
            </a:r>
            <a:endParaRPr lang="sv-SE" sz="1600" dirty="0"/>
          </a:p>
          <a:p>
            <a:r>
              <a:rPr lang="sv-SE" sz="1600" dirty="0"/>
              <a:t>Lagledargrupp </a:t>
            </a:r>
          </a:p>
          <a:p>
            <a:r>
              <a:rPr lang="sv-SE" sz="1600" dirty="0"/>
              <a:t>Spelarråd</a:t>
            </a:r>
          </a:p>
          <a:p>
            <a:r>
              <a:rPr lang="sv-SE" sz="1600" dirty="0"/>
              <a:t>Ishallsgrupp</a:t>
            </a:r>
          </a:p>
          <a:p>
            <a:r>
              <a:rPr lang="sv-SE" sz="1600" dirty="0"/>
              <a:t>Föräldragrupper, events</a:t>
            </a:r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r>
              <a:rPr lang="sv-SE" sz="1600" dirty="0"/>
              <a:t>Ad-hoc: Skottrampen, Barnens dag, släpet…</a:t>
            </a:r>
          </a:p>
        </p:txBody>
      </p:sp>
    </p:spTree>
    <p:extLst>
      <p:ext uri="{BB962C8B-B14F-4D97-AF65-F5344CB8AC3E}">
        <p14:creationId xmlns:p14="http://schemas.microsoft.com/office/powerpoint/2010/main" val="286383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3A4A08-DBFE-4116-95C1-2BE50686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/>
            </a:r>
            <a:br>
              <a:rPr lang="sv-SE" sz="3600" dirty="0"/>
            </a:br>
            <a:r>
              <a:rPr lang="sv-SE" sz="3600" dirty="0"/>
              <a:t/>
            </a:r>
            <a:br>
              <a:rPr lang="sv-SE" sz="3600" dirty="0"/>
            </a:br>
            <a:r>
              <a:rPr lang="sv-SE" dirty="0"/>
              <a:t>Ekonomi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E8D854-556A-4189-87E6-FB4FB3711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268760"/>
            <a:ext cx="6706865" cy="4525963"/>
          </a:xfrm>
        </p:spPr>
        <p:txBody>
          <a:bodyPr/>
          <a:lstStyle/>
          <a:p>
            <a:r>
              <a:rPr lang="sv-SE" sz="1800" dirty="0"/>
              <a:t>Förening + Lag + Personligt</a:t>
            </a:r>
          </a:p>
          <a:p>
            <a:endParaRPr lang="sv-SE" sz="1800" dirty="0"/>
          </a:p>
          <a:p>
            <a:r>
              <a:rPr lang="sv-SE" sz="1800" dirty="0"/>
              <a:t>Avgift per säsong Medlemsavgift + spelaravgift (syskonrabatt)</a:t>
            </a:r>
          </a:p>
          <a:p>
            <a:pPr marL="0" indent="0">
              <a:buNone/>
            </a:pPr>
            <a:r>
              <a:rPr lang="sv-SE" sz="1800" dirty="0"/>
              <a:t>	Halva avgiften 31 aug och hela avgiften 31 oktober. </a:t>
            </a:r>
          </a:p>
          <a:p>
            <a:r>
              <a:rPr lang="sv-SE" sz="1800" dirty="0"/>
              <a:t>Lotter eller friköp</a:t>
            </a:r>
          </a:p>
          <a:p>
            <a:r>
              <a:rPr lang="sv-SE" sz="1800" dirty="0"/>
              <a:t>Lagkassa </a:t>
            </a:r>
          </a:p>
          <a:p>
            <a:pPr marL="0" lvl="0" indent="0">
              <a:buNone/>
            </a:pPr>
            <a:r>
              <a:rPr lang="sv-SE" sz="1800" dirty="0"/>
              <a:t>	- Utgifter  (träningströjor, puckar, vattenflaskor, slip 	bollar, cuper, matcher, avslutning, </a:t>
            </a:r>
            <a:r>
              <a:rPr lang="sv-SE" sz="1800" dirty="0" err="1"/>
              <a:t>teambuilding</a:t>
            </a:r>
            <a:r>
              <a:rPr lang="sv-SE" sz="1800" dirty="0"/>
              <a:t> m.m.) </a:t>
            </a:r>
          </a:p>
          <a:p>
            <a:pPr marL="0" lvl="0" indent="0">
              <a:buNone/>
            </a:pPr>
            <a:r>
              <a:rPr lang="sv-SE" sz="1800" dirty="0"/>
              <a:t>	- Inkomster (cuper, A-lagsmatcher, lag-sponsor, 	säljaktiviteter, uppdrag)</a:t>
            </a:r>
          </a:p>
          <a:p>
            <a:r>
              <a:rPr lang="sv-SE" sz="1800" dirty="0"/>
              <a:t>Lagbidrag (sponsring) fr.o.m. nästa år</a:t>
            </a:r>
          </a:p>
          <a:p>
            <a:r>
              <a:rPr lang="sv-SE" sz="1800" dirty="0"/>
              <a:t>Ideellt arbete A-lagsmatch (Wings - Hanviken söndag 18/10 kl. 14:45 +  Wings- Hammarby söndag 15/11 </a:t>
            </a:r>
            <a:r>
              <a:rPr lang="sv-SE" sz="1800" dirty="0" err="1"/>
              <a:t>kl</a:t>
            </a:r>
            <a:r>
              <a:rPr lang="sv-SE" sz="1800" dirty="0"/>
              <a:t> 14:45) , cuper, events</a:t>
            </a:r>
          </a:p>
          <a:p>
            <a:r>
              <a:rPr lang="sv-SE" sz="1800" dirty="0"/>
              <a:t>Personligt – utrustning, overall, </a:t>
            </a:r>
            <a:r>
              <a:rPr lang="sv-SE" sz="1800" dirty="0" err="1"/>
              <a:t>camper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87459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4E4B0C-FBFB-4DC9-942A-2F41CE06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Lotter säsong 20/21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5A5308-15ED-4191-8A98-CDF3D12C6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3" y="1196752"/>
            <a:ext cx="6347048" cy="4929411"/>
          </a:xfrm>
        </p:spPr>
        <p:txBody>
          <a:bodyPr/>
          <a:lstStyle/>
          <a:p>
            <a:r>
              <a:rPr lang="sv-SE" sz="1600" dirty="0"/>
              <a:t>September:  25 remsor Sverigelotter + 10 julkalender 100 kr st. Friköp 1600 kr. Redovisning november. </a:t>
            </a:r>
          </a:p>
          <a:p>
            <a:r>
              <a:rPr lang="sv-SE" sz="1600" dirty="0"/>
              <a:t>December:  30 Bingolotter 100 kr/</a:t>
            </a:r>
            <a:r>
              <a:rPr lang="sv-SE" sz="1600" dirty="0" err="1"/>
              <a:t>st</a:t>
            </a:r>
            <a:r>
              <a:rPr lang="sv-SE" sz="1600" dirty="0"/>
              <a:t> Friköp 1350 kr</a:t>
            </a:r>
          </a:p>
          <a:p>
            <a:r>
              <a:rPr lang="sv-SE" sz="1600" dirty="0"/>
              <a:t>Syskonregel i Wings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00D2BC9-AA1F-453B-AB14-8F84AE838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50958"/>
            <a:ext cx="3277439" cy="218763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9F725E3-46A4-4B95-A2AA-E71024CAA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522237"/>
            <a:ext cx="2148883" cy="246550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7D0FABA-66CC-4929-8B96-912309AD4F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65327"/>
            <a:ext cx="1850707" cy="28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2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657BE7-DA8A-4CCE-8D21-A838667C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Medlemskap + spelaravgift säsong 2020/21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18DEE5C-B9DB-4DCC-BED5-F3D42F41DC09}"/>
              </a:ext>
            </a:extLst>
          </p:cNvPr>
          <p:cNvSpPr txBox="1"/>
          <p:nvPr/>
        </p:nvSpPr>
        <p:spPr>
          <a:xfrm>
            <a:off x="2843808" y="4869160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OBS! Lotterna håller avgifterna nere. </a:t>
            </a:r>
          </a:p>
          <a:p>
            <a:r>
              <a:rPr lang="sv-SE" dirty="0"/>
              <a:t>Friköp för lotter 2 950 kr/ spelare</a:t>
            </a:r>
          </a:p>
        </p:txBody>
      </p:sp>
      <p:pic>
        <p:nvPicPr>
          <p:cNvPr id="12" name="Platshållare för innehåll 11" descr="En bild som visar bord&#10;&#10;Automatiskt genererad beskrivning">
            <a:extLst>
              <a:ext uri="{FF2B5EF4-FFF2-40B4-BE49-F238E27FC236}">
                <a16:creationId xmlns:a16="http://schemas.microsoft.com/office/drawing/2014/main" id="{9ED24231-B68D-47D5-8D59-7E29CE955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56" y="1700808"/>
            <a:ext cx="7076899" cy="2959222"/>
          </a:xfrm>
        </p:spPr>
      </p:pic>
    </p:spTree>
    <p:extLst>
      <p:ext uri="{BB962C8B-B14F-4D97-AF65-F5344CB8AC3E}">
        <p14:creationId xmlns:p14="http://schemas.microsoft.com/office/powerpoint/2010/main" val="301685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E1388A-FB3A-4F37-A0F8-3861DB9B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Sportsligt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68CA42C-77F4-4FCE-B2DC-837556CB3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42" y="1296499"/>
            <a:ext cx="3507768" cy="467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6FDF5468-0116-408F-A27C-3EA9A6CEA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66" y="1296499"/>
            <a:ext cx="3525940" cy="47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715900"/>
      </p:ext>
    </p:extLst>
  </p:cSld>
  <p:clrMapOvr>
    <a:masterClrMapping/>
  </p:clrMapOvr>
</p:sld>
</file>

<file path=ppt/theme/theme1.xml><?xml version="1.0" encoding="utf-8"?>
<a:theme xmlns:a="http://schemas.openxmlformats.org/drawingml/2006/main" name="Wings_PPT_A">
  <a:themeElements>
    <a:clrScheme name="Wings_PPT_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ings_PPT_A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ngs_PPT_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gs_PPT_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gs_PPT_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gs_PPT_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gs_PPT_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gs_PPT_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ngs_PPT_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ngs_PPT_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ngs_PPT_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ngs_PPT_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ngs_PPT_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ngs_PPT_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Wings_PPT_B">
  <a:themeElements>
    <a:clrScheme name="10_Wings_PPT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Wings_PPT_B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Wings_PPT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Wings_PPT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Wings_PPT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Wings_PPT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Wings_PPT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Wings_PPT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Wings_PPT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Wings_PPT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Wings_PPT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Wings_PPT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Wings_PPT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Wings_PPT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Wings_PPT_B">
  <a:themeElements>
    <a:clrScheme name="8_Wings_PPT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ings_PPT_B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Wings_PPT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ings_PPT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ings_PPT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ings_PPT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ings_PPT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ings_PPT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ings_PPT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ings_PPT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ings_PPT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ings_PPT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ings_PPT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ings_PPT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Wings_PPT_B">
  <a:themeElements>
    <a:clrScheme name="9_Wings_PPT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Wings_PPT_B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Wings_PPT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Wings_PPT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Wings_PPT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Wings_PPT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Wings_PPT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Wings_PPT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Wings_PPT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Wings_PPT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Wings_PPT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Wings_PPT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Wings_PPT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Wings_PPT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Wings_PPT_B">
  <a:themeElements>
    <a:clrScheme name="11_Wings_PPT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Wings_PPT_B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Wings_PPT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Wings_PPT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Wings_PPT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Wings_PPT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Wings_PPT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Wings_PPT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Wings_PPT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Wings_PPT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Wings_PPT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Wings_PPT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Wings_PPT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Wings_PPT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Franklin Gothic Medium"/>
        <a:ea typeface=""/>
        <a:cs typeface=""/>
      </a:majorFont>
      <a:minorFont>
        <a:latin typeface="Franklin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546A87"/>
              </a:solidFill>
            </a14:hiddenFill>
          </a:ext>
          <a:ext uri="{91240B29-F687-4F45-9708-019B960494DF}">
            <a14:hiddenLine xmlns:a14="http://schemas.microsoft.com/office/drawing/2010/main" w="15875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Franklin Gothic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546A87"/>
              </a:solidFill>
            </a14:hiddenFill>
          </a:ext>
          <a:ext uri="{91240B29-F687-4F45-9708-019B960494DF}">
            <a14:hiddenLine xmlns:a14="http://schemas.microsoft.com/office/drawing/2010/main" w="15875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4000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Franklin Gothic Medium" pitchFamily="34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Wings_PPT_B">
  <a:themeElements>
    <a:clrScheme name="Wings_PPT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ings_PPT_B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ings_PPT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gs_PPT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gs_PPT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gs_PPT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gs_PPT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gs_PPT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ngs_PPT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ngs_PPT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ngs_PPT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ngs_PPT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ngs_PPT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ngs_PPT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Wings_PPT_B">
  <a:themeElements>
    <a:clrScheme name="12_Wings_PPT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Wings_PPT_B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Wings_PPT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Wings_PPT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Wings_PPT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Wings_PPT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Wings_PPT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Wings_PPT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Wings_PPT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Wings_PPT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Wings_PPT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Wings_PPT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Wings_PPT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Wings_PPT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Wings_PPT_B">
  <a:themeElements>
    <a:clrScheme name="6_Wings_PPT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ings_PPT_B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Wings_PPT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ings_PPT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ings_PPT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ings_PPT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ings_PPT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ings_PPT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ings_PPT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ings_PPT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ings_PPT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ings_PPT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ings_PPT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ings_PPT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Wings_PPT_B">
  <a:themeElements>
    <a:clrScheme name="14_Wings_PPT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Wings_PPT_B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Wings_PPT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Wings_PPT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Wings_PPT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Wings_PPT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Wings_PPT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Wings_PPT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Wings_PPT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Wings_PPT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Wings_PPT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Wings_PPT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Wings_PPT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Wings_PPT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Wings_PPT_B">
  <a:themeElements>
    <a:clrScheme name="13_Wings_PPT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Wings_PPT_B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Wings_PPT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Wings_PPT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Wings_PPT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Wings_PPT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Wings_PPT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Wings_PPT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Wings_PPT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Wings_PPT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Wings_PPT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Wings_PPT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Wings_PPT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Wings_PPT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Wings_PPT_B">
  <a:themeElements>
    <a:clrScheme name="7_Wings_PPT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ings_PPT_B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Wings_PPT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ings_PPT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ings_PPT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ings_PPT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ings_PPT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ings_PPT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ings_PPT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ings_PPT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ings_PPT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ings_PPT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ings_PPT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ings_PPT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ings_PPT_B">
  <a:themeElements>
    <a:clrScheme name="4_Wings_PPT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ings_PPT_B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Wings_PPT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ings_PPT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ings_PPT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ings_PPT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ings_PPT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ings_PPT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ings_PPT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ings_PPT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ings_PPT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ings_PPT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ings_PPT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ings_PPT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Wings_PPT_A</Template>
  <TotalTime>20746</TotalTime>
  <Words>814</Words>
  <Application>Microsoft Office PowerPoint</Application>
  <PresentationFormat>Bildspel på skärmen (4:3)</PresentationFormat>
  <Paragraphs>147</Paragraphs>
  <Slides>23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13</vt:i4>
      </vt:variant>
      <vt:variant>
        <vt:lpstr>Bildrubriker</vt:lpstr>
      </vt:variant>
      <vt:variant>
        <vt:i4>23</vt:i4>
      </vt:variant>
    </vt:vector>
  </HeadingPairs>
  <TitlesOfParts>
    <vt:vector size="43" baseType="lpstr">
      <vt:lpstr>Arial</vt:lpstr>
      <vt:lpstr>Avenir Next</vt:lpstr>
      <vt:lpstr>Calibri</vt:lpstr>
      <vt:lpstr>Franklin Gothic Medium</vt:lpstr>
      <vt:lpstr>FranklinGothic</vt:lpstr>
      <vt:lpstr>Impact</vt:lpstr>
      <vt:lpstr>Wingdings</vt:lpstr>
      <vt:lpstr>Wings_PPT_A</vt:lpstr>
      <vt:lpstr>Standardformgivning</vt:lpstr>
      <vt:lpstr>3_Wings_PPT_B</vt:lpstr>
      <vt:lpstr>12_Wings_PPT_B</vt:lpstr>
      <vt:lpstr>6_Wings_PPT_B</vt:lpstr>
      <vt:lpstr>14_Wings_PPT_B</vt:lpstr>
      <vt:lpstr>13_Wings_PPT_B</vt:lpstr>
      <vt:lpstr>7_Wings_PPT_B</vt:lpstr>
      <vt:lpstr>4_Wings_PPT_B</vt:lpstr>
      <vt:lpstr>10_Wings_PPT_B</vt:lpstr>
      <vt:lpstr>8_Wings_PPT_B</vt:lpstr>
      <vt:lpstr>9_Wings_PPT_B</vt:lpstr>
      <vt:lpstr>11_Wings_PPT_B</vt:lpstr>
      <vt:lpstr>PowerPoint-presentation</vt:lpstr>
      <vt:lpstr>Wings Team ’12 bästa laget! </vt:lpstr>
      <vt:lpstr>PowerPoint-presentation</vt:lpstr>
      <vt:lpstr> Wings yngsta ungdomslag Team 12 (U10) </vt:lpstr>
      <vt:lpstr>Organisation</vt:lpstr>
      <vt:lpstr>  Ekonomi  </vt:lpstr>
      <vt:lpstr>Lotter säsong 20/21</vt:lpstr>
      <vt:lpstr>Medlemskap + spelaravgift säsong 2020/21</vt:lpstr>
      <vt:lpstr>Sportsligt </vt:lpstr>
      <vt:lpstr>Sportsligt Team ’12</vt:lpstr>
      <vt:lpstr>WINGS SPORTSLIGT</vt:lpstr>
      <vt:lpstr>WINGS LÄROPLAN</vt:lpstr>
      <vt:lpstr>Mål med säsongen</vt:lpstr>
      <vt:lpstr>Ledarskap</vt:lpstr>
      <vt:lpstr>Isträningen</vt:lpstr>
      <vt:lpstr>Träningarna</vt:lpstr>
      <vt:lpstr> Matcher</vt:lpstr>
      <vt:lpstr>FÖRÄLDRAROLLEN</vt:lpstr>
      <vt:lpstr>Föräldraroll</vt:lpstr>
      <vt:lpstr>  Organisation för Team ’12  </vt:lpstr>
      <vt:lpstr>  Organisation för Team’12  </vt:lpstr>
      <vt:lpstr> Svenska Hockeyförbundets Föräldrafolder </vt:lpstr>
      <vt:lpstr>  Övriga frågor ?   </vt:lpstr>
    </vt:vector>
  </TitlesOfParts>
  <Company>Advokatfirman Vinge KB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Wings Hockey Club, Arlanda</dc:title>
  <dc:creator>Anna Isakson - Wings Hockey Club Arlanda</dc:creator>
  <cp:lastModifiedBy>Annelie Altberg</cp:lastModifiedBy>
  <cp:revision>292</cp:revision>
  <cp:lastPrinted>2019-03-06T14:19:03Z</cp:lastPrinted>
  <dcterms:created xsi:type="dcterms:W3CDTF">2007-08-10T07:54:04Z</dcterms:created>
  <dcterms:modified xsi:type="dcterms:W3CDTF">2020-09-27T19:34:28Z</dcterms:modified>
</cp:coreProperties>
</file>