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9" r:id="rId4"/>
    <p:sldId id="258" r:id="rId5"/>
    <p:sldId id="259" r:id="rId6"/>
    <p:sldId id="268" r:id="rId7"/>
    <p:sldId id="260" r:id="rId8"/>
    <p:sldId id="261" r:id="rId9"/>
    <p:sldId id="270" r:id="rId10"/>
    <p:sldId id="263" r:id="rId11"/>
    <p:sldId id="264" r:id="rId12"/>
    <p:sldId id="265" r:id="rId13"/>
    <p:sldId id="267" r:id="rId14"/>
    <p:sldId id="266"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9966FF"/>
    <a:srgbClr val="C9C9C9"/>
    <a:srgbClr val="CCFFCC"/>
    <a:srgbClr val="99FF66"/>
    <a:srgbClr val="FF5050"/>
    <a:srgbClr val="FFCCCC"/>
    <a:srgbClr val="FFCF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14" autoAdjust="0"/>
    <p:restoredTop sz="96349" autoAdjust="0"/>
  </p:normalViewPr>
  <p:slideViewPr>
    <p:cSldViewPr snapToGrid="0">
      <p:cViewPr varScale="1">
        <p:scale>
          <a:sx n="114" d="100"/>
          <a:sy n="114" d="100"/>
        </p:scale>
        <p:origin x="6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8AC68-2D33-4B12-B7FA-0012E64E7AFC}" type="datetimeFigureOut">
              <a:rPr lang="sv-SE" smtClean="0"/>
              <a:t>2024-04-09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FFD5E-829F-41B3-855C-A5C6952B0159}" type="slidenum">
              <a:rPr lang="sv-SE" smtClean="0"/>
              <a:t>‹#›</a:t>
            </a:fld>
            <a:endParaRPr lang="sv-SE"/>
          </a:p>
        </p:txBody>
      </p:sp>
    </p:spTree>
    <p:extLst>
      <p:ext uri="{BB962C8B-B14F-4D97-AF65-F5344CB8AC3E}">
        <p14:creationId xmlns:p14="http://schemas.microsoft.com/office/powerpoint/2010/main" val="208510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DECFF9-1AB9-4FA3-84D3-76C187D7AAD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9ED9AB6-339A-471C-B8D8-59894E72F2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D5DACA2-580F-4F4C-B5CA-75F7434B0A60}"/>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5" name="Platshållare för sidfot 4">
            <a:extLst>
              <a:ext uri="{FF2B5EF4-FFF2-40B4-BE49-F238E27FC236}">
                <a16:creationId xmlns:a16="http://schemas.microsoft.com/office/drawing/2014/main" id="{41BA226A-1022-408A-9B59-F757E5EF04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0FE982-E759-48B4-929E-C3EF1F080697}"/>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277407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F26359-16FB-46F7-B9CD-C89851FCAE7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CE8EB1E-A801-4344-841D-0E54F56D53A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7A8BD08-196E-415D-AF3F-436E03C1EC6F}"/>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5" name="Platshållare för sidfot 4">
            <a:extLst>
              <a:ext uri="{FF2B5EF4-FFF2-40B4-BE49-F238E27FC236}">
                <a16:creationId xmlns:a16="http://schemas.microsoft.com/office/drawing/2014/main" id="{A495D515-B64E-4E96-AF05-ACD0392008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89D626-A129-477A-A438-08AC048A3561}"/>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170605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69BE039-A015-4DE2-B380-EB145B9B51D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E2AB1B-30A0-47E1-BFBB-F0C99B470FC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75346EF-F7C2-4809-8A64-391D8AFC4C88}"/>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5" name="Platshållare för sidfot 4">
            <a:extLst>
              <a:ext uri="{FF2B5EF4-FFF2-40B4-BE49-F238E27FC236}">
                <a16:creationId xmlns:a16="http://schemas.microsoft.com/office/drawing/2014/main" id="{D6F12035-9D3E-4541-9F54-0DADBDF623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C54FA66-4F46-493C-9045-9EDC877DD230}"/>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19970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F2556F-2AA3-4693-848E-C88E88B5BF1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B656E9-86B7-4ED3-BEFD-31A9BCBAE3E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0618AD-6E77-4BBB-9CF3-F5DCE1CDC689}"/>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5" name="Platshållare för sidfot 4">
            <a:extLst>
              <a:ext uri="{FF2B5EF4-FFF2-40B4-BE49-F238E27FC236}">
                <a16:creationId xmlns:a16="http://schemas.microsoft.com/office/drawing/2014/main" id="{3731276E-03CA-49B5-83CF-7CB4604A2C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84AEC4F-075D-43D4-B68F-17907F87CD96}"/>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418790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B94070-1657-4840-863F-6D1489B0134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560CB59-6264-490F-B81C-F6F89CDC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04718B2-3322-4FBD-AAF1-26AAB7501317}"/>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5" name="Platshållare för sidfot 4">
            <a:extLst>
              <a:ext uri="{FF2B5EF4-FFF2-40B4-BE49-F238E27FC236}">
                <a16:creationId xmlns:a16="http://schemas.microsoft.com/office/drawing/2014/main" id="{81F95004-AEAB-4A7D-9E32-8E92E587F8B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934F788-DC06-41E2-962A-301EDD2EB04D}"/>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355372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A2EB61-5BFB-47AF-B59E-90E163E8DC2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1912AAF-AFD2-4368-A0B5-78C32FFBA78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867125D-738C-4F98-94DB-9073DD7768B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E3B2F99-0643-4286-8A10-AA7BA865B7DA}"/>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6" name="Platshållare för sidfot 5">
            <a:extLst>
              <a:ext uri="{FF2B5EF4-FFF2-40B4-BE49-F238E27FC236}">
                <a16:creationId xmlns:a16="http://schemas.microsoft.com/office/drawing/2014/main" id="{EC60A6E2-CA00-4B7D-BBD4-B7ABB32F606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F208E9B-76ED-4B1C-B2EB-224F293C0597}"/>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70253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4F5C5-61B0-4555-AD95-3AC65872E17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6836CBA-458A-4E60-8771-0B223C2D1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ABF5263-7B8F-4861-8E89-2E68EB6F96D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E1FC0FC-F1FA-45B1-9460-B4747B744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01A9190-92A4-4AFC-BA92-0A508C8AA7F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ACB675F-34A8-4E03-AA50-772146D6335D}"/>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8" name="Platshållare för sidfot 7">
            <a:extLst>
              <a:ext uri="{FF2B5EF4-FFF2-40B4-BE49-F238E27FC236}">
                <a16:creationId xmlns:a16="http://schemas.microsoft.com/office/drawing/2014/main" id="{EE0AC4F2-A932-4ACC-BEC0-29A2C9555F6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7845D2B-D981-4592-9B28-3F11A882C31C}"/>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222300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41CC2B-76C3-4079-A4EE-4E32655722B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48D102E-1B59-4EE8-B45C-9E9DCF09C9DD}"/>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4" name="Platshållare för sidfot 3">
            <a:extLst>
              <a:ext uri="{FF2B5EF4-FFF2-40B4-BE49-F238E27FC236}">
                <a16:creationId xmlns:a16="http://schemas.microsoft.com/office/drawing/2014/main" id="{85911276-7BB8-46D5-987A-CCD48155606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D952D78-6247-4347-B31A-66425FEED67B}"/>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282181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CAD3FCE-ACC5-4196-8DEB-93C72E3FB6DC}"/>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3" name="Platshållare för sidfot 2">
            <a:extLst>
              <a:ext uri="{FF2B5EF4-FFF2-40B4-BE49-F238E27FC236}">
                <a16:creationId xmlns:a16="http://schemas.microsoft.com/office/drawing/2014/main" id="{E5AE758E-708A-4B41-87A6-B4A2004C1BA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9D86BD6-077A-42F7-9A96-BD0916ACBDA5}"/>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334447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B53DD0-7A2D-4EA2-8D16-4EB33D11183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B6C0B2F-4D6E-430C-B838-472A0F354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A4DEEBD-0865-44D1-ACAC-728437599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19E8A2B-8EFD-40D2-AEC2-299345215A77}"/>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6" name="Platshållare för sidfot 5">
            <a:extLst>
              <a:ext uri="{FF2B5EF4-FFF2-40B4-BE49-F238E27FC236}">
                <a16:creationId xmlns:a16="http://schemas.microsoft.com/office/drawing/2014/main" id="{E9940195-C4A3-4CD0-B0EF-1724FA4C4F4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5C560A8-CF0B-47A1-B7F3-8A56CE76D41C}"/>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156867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E4CF72-E6CF-4ABF-A665-6F31B6ECD0A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97882F2-F3B8-46B0-BA41-0F5151CF7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126881C-85E4-47BA-BCBF-DB80379AD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83D85B0-55CF-465E-AF23-8EF452EAC2DD}"/>
              </a:ext>
            </a:extLst>
          </p:cNvPr>
          <p:cNvSpPr>
            <a:spLocks noGrp="1"/>
          </p:cNvSpPr>
          <p:nvPr>
            <p:ph type="dt" sz="half" idx="10"/>
          </p:nvPr>
        </p:nvSpPr>
        <p:spPr/>
        <p:txBody>
          <a:bodyPr/>
          <a:lstStyle/>
          <a:p>
            <a:fld id="{C1C313E9-126F-4C1E-AF58-B6BF33C00E77}" type="datetimeFigureOut">
              <a:rPr lang="sv-SE" smtClean="0"/>
              <a:t>2024-04-09</a:t>
            </a:fld>
            <a:endParaRPr lang="sv-SE"/>
          </a:p>
        </p:txBody>
      </p:sp>
      <p:sp>
        <p:nvSpPr>
          <p:cNvPr id="6" name="Platshållare för sidfot 5">
            <a:extLst>
              <a:ext uri="{FF2B5EF4-FFF2-40B4-BE49-F238E27FC236}">
                <a16:creationId xmlns:a16="http://schemas.microsoft.com/office/drawing/2014/main" id="{2DF54EF6-F245-41C0-A62B-42FA0F2EAC4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18A3478-3307-4F79-BC3F-2828A2A7733A}"/>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93137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2937F62-CC87-403E-8C5C-2EC49288A4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3BF0A93-C375-454E-B20D-F27FC5018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483247C-D658-4C54-9B14-01C459FF1E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313E9-126F-4C1E-AF58-B6BF33C00E77}" type="datetimeFigureOut">
              <a:rPr lang="sv-SE" smtClean="0"/>
              <a:t>2024-04-09</a:t>
            </a:fld>
            <a:endParaRPr lang="sv-SE"/>
          </a:p>
        </p:txBody>
      </p:sp>
      <p:sp>
        <p:nvSpPr>
          <p:cNvPr id="5" name="Platshållare för sidfot 4">
            <a:extLst>
              <a:ext uri="{FF2B5EF4-FFF2-40B4-BE49-F238E27FC236}">
                <a16:creationId xmlns:a16="http://schemas.microsoft.com/office/drawing/2014/main" id="{F672D52C-C14C-4DBB-B6F2-F379D98D8B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7A32BCF-0B0C-4BB7-A873-50AE5DE013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8C6E8-D097-42B5-8A70-984B8CCE6D1A}" type="slidenum">
              <a:rPr lang="sv-SE" smtClean="0"/>
              <a:t>‹#›</a:t>
            </a:fld>
            <a:endParaRPr lang="sv-SE"/>
          </a:p>
        </p:txBody>
      </p:sp>
    </p:spTree>
    <p:extLst>
      <p:ext uri="{BB962C8B-B14F-4D97-AF65-F5344CB8AC3E}">
        <p14:creationId xmlns:p14="http://schemas.microsoft.com/office/powerpoint/2010/main" val="154714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lf.se/Tavla/juniortavlingar/Teen-Tour/" TargetMode="External"/><Relationship Id="rId2" Type="http://schemas.openxmlformats.org/officeDocument/2006/relationships/hyperlink" Target="http://www.golf.se/Tavla/juniortavlingar/Skandia-Tour/"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ostgolf.se/images/2024/Aktivitetskalender_2024.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vkgk.se/se/tavling/tavlingskalender#/customer/468/schedule" TargetMode="External"/><Relationship Id="rId2" Type="http://schemas.openxmlformats.org/officeDocument/2006/relationships/hyperlink" Target="https://www.vkgk.se/se/trana/barn-ungdom/juniortavlinga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groups/1788558961455294"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instagram.com/golftjej_ostergotla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olf.se/for-spelaren/tavlingar/juniortavlingar/ovriga-tavlingar/teen-cup/"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gajuniorproam.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olf.se/for-spelaren/tavlingar/juniortavlingar/juniortour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Bildobjekt 3" descr="En bild som visar gräs, himmel, utomhus, gräsbevuxen&#10;&#10;Automatiskt genererad beskrivning">
            <a:extLst>
              <a:ext uri="{FF2B5EF4-FFF2-40B4-BE49-F238E27FC236}">
                <a16:creationId xmlns:a16="http://schemas.microsoft.com/office/drawing/2014/main" id="{E23641E1-5B36-44B9-AB49-42B2803A13D8}"/>
              </a:ext>
            </a:extLst>
          </p:cNvPr>
          <p:cNvPicPr>
            <a:picLocks noChangeAspect="1"/>
          </p:cNvPicPr>
          <p:nvPr/>
        </p:nvPicPr>
        <p:blipFill rotWithShape="1">
          <a:blip r:embed="rId2"/>
          <a:srcRect t="6482" b="9265"/>
          <a:stretch/>
        </p:blipFill>
        <p:spPr>
          <a:xfrm>
            <a:off x="20" y="0"/>
            <a:ext cx="12191980" cy="6857990"/>
          </a:xfrm>
          <a:prstGeom prst="rect">
            <a:avLst/>
          </a:prstGeom>
        </p:spPr>
      </p:pic>
      <p:sp>
        <p:nvSpPr>
          <p:cNvPr id="7" name="textruta 6">
            <a:extLst>
              <a:ext uri="{FF2B5EF4-FFF2-40B4-BE49-F238E27FC236}">
                <a16:creationId xmlns:a16="http://schemas.microsoft.com/office/drawing/2014/main" id="{8AA451AC-4F92-40E6-B39A-C0C9D8162D42}"/>
              </a:ext>
            </a:extLst>
          </p:cNvPr>
          <p:cNvSpPr txBox="1"/>
          <p:nvPr/>
        </p:nvSpPr>
        <p:spPr>
          <a:xfrm>
            <a:off x="438150" y="542925"/>
            <a:ext cx="7186070" cy="923330"/>
          </a:xfrm>
          <a:prstGeom prst="rect">
            <a:avLst/>
          </a:prstGeom>
          <a:noFill/>
        </p:spPr>
        <p:txBody>
          <a:bodyPr wrap="none" rtlCol="0">
            <a:spAutoFit/>
          </a:bodyPr>
          <a:lstStyle/>
          <a:p>
            <a:r>
              <a:rPr lang="sv-SE" sz="5400" b="1" dirty="0"/>
              <a:t>JUNIORTÄVLINGAR 2024</a:t>
            </a:r>
            <a:endParaRPr lang="sv-SE" sz="2400" b="1" dirty="0"/>
          </a:p>
        </p:txBody>
      </p:sp>
    </p:spTree>
    <p:extLst>
      <p:ext uri="{BB962C8B-B14F-4D97-AF65-F5344CB8AC3E}">
        <p14:creationId xmlns:p14="http://schemas.microsoft.com/office/powerpoint/2010/main" val="287325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hlinkClick r:id="rId2"/>
          </p:cNvPr>
          <p:cNvSpPr txBox="1"/>
          <p:nvPr/>
        </p:nvSpPr>
        <p:spPr>
          <a:xfrm>
            <a:off x="6888088" y="6237313"/>
            <a:ext cx="3672408" cy="276999"/>
          </a:xfrm>
          <a:prstGeom prst="rect">
            <a:avLst/>
          </a:prstGeom>
          <a:noFill/>
          <a:ln>
            <a:noFill/>
          </a:ln>
        </p:spPr>
        <p:txBody>
          <a:bodyPr wrap="square" rtlCol="0">
            <a:spAutoFit/>
          </a:bodyPr>
          <a:lstStyle/>
          <a:p>
            <a:r>
              <a:rPr lang="sv-SE" sz="1200" dirty="0">
                <a:hlinkClick r:id="rId3"/>
              </a:rPr>
              <a:t>http://www.golf.se/Tavla/juniortavlingar/Teen-Tour/</a:t>
            </a:r>
            <a:endParaRPr lang="sv-SE" sz="1200" dirty="0"/>
          </a:p>
        </p:txBody>
      </p:sp>
      <p:pic>
        <p:nvPicPr>
          <p:cNvPr id="6" name="Bildobjekt 5">
            <a:extLst>
              <a:ext uri="{FF2B5EF4-FFF2-40B4-BE49-F238E27FC236}">
                <a16:creationId xmlns:a16="http://schemas.microsoft.com/office/drawing/2014/main" id="{67F27C5D-3AE7-4E68-A07A-3DDB9DBA1B50}"/>
              </a:ext>
            </a:extLst>
          </p:cNvPr>
          <p:cNvPicPr>
            <a:picLocks noChangeAspect="1"/>
          </p:cNvPicPr>
          <p:nvPr/>
        </p:nvPicPr>
        <p:blipFill>
          <a:blip r:embed="rId4"/>
          <a:stretch>
            <a:fillRect/>
          </a:stretch>
        </p:blipFill>
        <p:spPr>
          <a:xfrm>
            <a:off x="300545" y="652661"/>
            <a:ext cx="3808551" cy="1179904"/>
          </a:xfrm>
          <a:prstGeom prst="rect">
            <a:avLst/>
          </a:prstGeom>
        </p:spPr>
      </p:pic>
      <p:pic>
        <p:nvPicPr>
          <p:cNvPr id="2" name="Bildobjekt 1">
            <a:extLst>
              <a:ext uri="{FF2B5EF4-FFF2-40B4-BE49-F238E27FC236}">
                <a16:creationId xmlns:a16="http://schemas.microsoft.com/office/drawing/2014/main" id="{A41FC0C1-3C85-433E-93D5-7DE701B0D0FB}"/>
              </a:ext>
            </a:extLst>
          </p:cNvPr>
          <p:cNvPicPr>
            <a:picLocks noChangeAspect="1"/>
          </p:cNvPicPr>
          <p:nvPr/>
        </p:nvPicPr>
        <p:blipFill>
          <a:blip r:embed="rId5"/>
          <a:stretch>
            <a:fillRect/>
          </a:stretch>
        </p:blipFill>
        <p:spPr>
          <a:xfrm>
            <a:off x="300545" y="2208725"/>
            <a:ext cx="11590909" cy="1785281"/>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ruta 6">
            <a:extLst>
              <a:ext uri="{FF2B5EF4-FFF2-40B4-BE49-F238E27FC236}">
                <a16:creationId xmlns:a16="http://schemas.microsoft.com/office/drawing/2014/main" id="{09C575C3-B355-4A76-B1E8-AF13C63BE536}"/>
              </a:ext>
            </a:extLst>
          </p:cNvPr>
          <p:cNvSpPr txBox="1"/>
          <p:nvPr/>
        </p:nvSpPr>
        <p:spPr>
          <a:xfrm>
            <a:off x="1402604" y="4746327"/>
            <a:ext cx="938678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v-SE" b="1" dirty="0"/>
              <a:t>Sista dag för anmälan till Svenska Juniortouren är som regel måndagen i veckan före tävlingshelgen. Därefter öppnar deltagarlistan som spelaren måste tacka ja till sin plats.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BF0BB6B-0FB4-48BB-8198-86739854352D}"/>
              </a:ext>
            </a:extLst>
          </p:cNvPr>
          <p:cNvSpPr txBox="1"/>
          <p:nvPr/>
        </p:nvSpPr>
        <p:spPr>
          <a:xfrm>
            <a:off x="1142819" y="200762"/>
            <a:ext cx="3696268" cy="52322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sv-SE" sz="2800" b="1" dirty="0"/>
              <a:t>Anmäl dig till en tävling</a:t>
            </a:r>
          </a:p>
        </p:txBody>
      </p:sp>
      <p:pic>
        <p:nvPicPr>
          <p:cNvPr id="4" name="Bildobjekt 3">
            <a:extLst>
              <a:ext uri="{FF2B5EF4-FFF2-40B4-BE49-F238E27FC236}">
                <a16:creationId xmlns:a16="http://schemas.microsoft.com/office/drawing/2014/main" id="{C1C0ED12-C8AB-40BB-AEF4-DECBB93B2AA6}"/>
              </a:ext>
            </a:extLst>
          </p:cNvPr>
          <p:cNvPicPr>
            <a:picLocks noChangeAspect="1"/>
          </p:cNvPicPr>
          <p:nvPr/>
        </p:nvPicPr>
        <p:blipFill>
          <a:blip r:embed="rId2"/>
          <a:stretch>
            <a:fillRect/>
          </a:stretch>
        </p:blipFill>
        <p:spPr>
          <a:xfrm>
            <a:off x="461952" y="1293377"/>
            <a:ext cx="5236552" cy="2513007"/>
          </a:xfrm>
          <a:prstGeom prst="rect">
            <a:avLst/>
          </a:prstGeom>
        </p:spPr>
      </p:pic>
      <p:sp>
        <p:nvSpPr>
          <p:cNvPr id="6" name="Pil: nedåt 5">
            <a:extLst>
              <a:ext uri="{FF2B5EF4-FFF2-40B4-BE49-F238E27FC236}">
                <a16:creationId xmlns:a16="http://schemas.microsoft.com/office/drawing/2014/main" id="{641BB9FF-0CD1-4BE2-B301-BB8178720E75}"/>
              </a:ext>
            </a:extLst>
          </p:cNvPr>
          <p:cNvSpPr/>
          <p:nvPr/>
        </p:nvSpPr>
        <p:spPr>
          <a:xfrm>
            <a:off x="4107839" y="2197420"/>
            <a:ext cx="409433" cy="1050877"/>
          </a:xfrm>
          <a:prstGeom prst="down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35C0EB7-4940-4179-A0C3-9F386227A23D}"/>
              </a:ext>
            </a:extLst>
          </p:cNvPr>
          <p:cNvSpPr/>
          <p:nvPr/>
        </p:nvSpPr>
        <p:spPr>
          <a:xfrm>
            <a:off x="4975785" y="1982043"/>
            <a:ext cx="481847" cy="217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sv-SE" sz="1200" b="1" dirty="0"/>
              <a:t>+8,0</a:t>
            </a:r>
          </a:p>
        </p:txBody>
      </p:sp>
      <p:pic>
        <p:nvPicPr>
          <p:cNvPr id="9" name="Bildobjekt 8">
            <a:extLst>
              <a:ext uri="{FF2B5EF4-FFF2-40B4-BE49-F238E27FC236}">
                <a16:creationId xmlns:a16="http://schemas.microsoft.com/office/drawing/2014/main" id="{36508DFC-9438-4901-9C19-21BE420CAEAA}"/>
              </a:ext>
            </a:extLst>
          </p:cNvPr>
          <p:cNvPicPr>
            <a:picLocks noChangeAspect="1"/>
          </p:cNvPicPr>
          <p:nvPr/>
        </p:nvPicPr>
        <p:blipFill>
          <a:blip r:embed="rId3"/>
          <a:stretch>
            <a:fillRect/>
          </a:stretch>
        </p:blipFill>
        <p:spPr>
          <a:xfrm>
            <a:off x="6308428" y="1998212"/>
            <a:ext cx="5641523" cy="3008812"/>
          </a:xfrm>
          <a:prstGeom prst="rect">
            <a:avLst/>
          </a:prstGeom>
        </p:spPr>
      </p:pic>
      <p:sp>
        <p:nvSpPr>
          <p:cNvPr id="10" name="Pil: höger 9">
            <a:extLst>
              <a:ext uri="{FF2B5EF4-FFF2-40B4-BE49-F238E27FC236}">
                <a16:creationId xmlns:a16="http://schemas.microsoft.com/office/drawing/2014/main" id="{D551D31E-B4B1-461F-84AF-2DE751DD11B9}"/>
              </a:ext>
            </a:extLst>
          </p:cNvPr>
          <p:cNvSpPr/>
          <p:nvPr/>
        </p:nvSpPr>
        <p:spPr>
          <a:xfrm>
            <a:off x="5565232" y="3051118"/>
            <a:ext cx="656566" cy="3222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Rak pilkoppling 17">
            <a:extLst>
              <a:ext uri="{FF2B5EF4-FFF2-40B4-BE49-F238E27FC236}">
                <a16:creationId xmlns:a16="http://schemas.microsoft.com/office/drawing/2014/main" id="{F9EDE1D3-5768-4CCD-9735-801FD87A9215}"/>
              </a:ext>
            </a:extLst>
          </p:cNvPr>
          <p:cNvCxnSpPr>
            <a:cxnSpLocks/>
          </p:cNvCxnSpPr>
          <p:nvPr/>
        </p:nvCxnSpPr>
        <p:spPr>
          <a:xfrm flipH="1" flipV="1">
            <a:off x="9129189" y="2899954"/>
            <a:ext cx="1207885" cy="23164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DE4FF923-9E97-4266-9828-5F8367C507A9}"/>
              </a:ext>
            </a:extLst>
          </p:cNvPr>
          <p:cNvCxnSpPr/>
          <p:nvPr/>
        </p:nvCxnSpPr>
        <p:spPr>
          <a:xfrm flipH="1">
            <a:off x="7437120" y="1619794"/>
            <a:ext cx="226423" cy="987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712C82E3-152C-4F5D-9638-80503DDA3421}"/>
              </a:ext>
            </a:extLst>
          </p:cNvPr>
          <p:cNvSpPr txBox="1"/>
          <p:nvPr/>
        </p:nvSpPr>
        <p:spPr>
          <a:xfrm>
            <a:off x="7032172" y="971006"/>
            <a:ext cx="2960915" cy="646331"/>
          </a:xfrm>
          <a:prstGeom prst="rect">
            <a:avLst/>
          </a:prstGeom>
          <a:noFill/>
        </p:spPr>
        <p:txBody>
          <a:bodyPr wrap="square" rtlCol="0">
            <a:spAutoFit/>
          </a:bodyPr>
          <a:lstStyle/>
          <a:p>
            <a:r>
              <a:rPr lang="sv-SE" dirty="0"/>
              <a:t>3. Välj tidsperiod, beror på när tävlingen är</a:t>
            </a:r>
          </a:p>
        </p:txBody>
      </p:sp>
      <p:sp>
        <p:nvSpPr>
          <p:cNvPr id="25" name="textruta 24">
            <a:extLst>
              <a:ext uri="{FF2B5EF4-FFF2-40B4-BE49-F238E27FC236}">
                <a16:creationId xmlns:a16="http://schemas.microsoft.com/office/drawing/2014/main" id="{4CA11188-61F1-4D74-BD6D-2D5B14399E72}"/>
              </a:ext>
            </a:extLst>
          </p:cNvPr>
          <p:cNvSpPr txBox="1"/>
          <p:nvPr/>
        </p:nvSpPr>
        <p:spPr>
          <a:xfrm>
            <a:off x="8978537" y="5218891"/>
            <a:ext cx="2960914" cy="646331"/>
          </a:xfrm>
          <a:prstGeom prst="rect">
            <a:avLst/>
          </a:prstGeom>
          <a:noFill/>
        </p:spPr>
        <p:txBody>
          <a:bodyPr wrap="square" rtlCol="0">
            <a:spAutoFit/>
          </a:bodyPr>
          <a:lstStyle/>
          <a:p>
            <a:r>
              <a:rPr lang="sv-SE" dirty="0"/>
              <a:t>4. Välj klubb som du vill spela på alternativt distriktet</a:t>
            </a:r>
          </a:p>
        </p:txBody>
      </p:sp>
      <p:cxnSp>
        <p:nvCxnSpPr>
          <p:cNvPr id="27" name="Rak pilkoppling 26">
            <a:extLst>
              <a:ext uri="{FF2B5EF4-FFF2-40B4-BE49-F238E27FC236}">
                <a16:creationId xmlns:a16="http://schemas.microsoft.com/office/drawing/2014/main" id="{47C935EB-6F84-4DD7-83C2-566985863577}"/>
              </a:ext>
            </a:extLst>
          </p:cNvPr>
          <p:cNvCxnSpPr/>
          <p:nvPr/>
        </p:nvCxnSpPr>
        <p:spPr>
          <a:xfrm flipV="1">
            <a:off x="5216434" y="4728754"/>
            <a:ext cx="3526972" cy="9492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821E4D59-57B6-4182-8795-9C30F9E1DC0C}"/>
              </a:ext>
            </a:extLst>
          </p:cNvPr>
          <p:cNvCxnSpPr>
            <a:cxnSpLocks/>
          </p:cNvCxnSpPr>
          <p:nvPr/>
        </p:nvCxnSpPr>
        <p:spPr>
          <a:xfrm flipV="1">
            <a:off x="4107839" y="3770811"/>
            <a:ext cx="2815475" cy="4354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ruta 33">
            <a:extLst>
              <a:ext uri="{FF2B5EF4-FFF2-40B4-BE49-F238E27FC236}">
                <a16:creationId xmlns:a16="http://schemas.microsoft.com/office/drawing/2014/main" id="{2726A14A-2095-4D61-A1A0-95B35AF17E80}"/>
              </a:ext>
            </a:extLst>
          </p:cNvPr>
          <p:cNvSpPr txBox="1"/>
          <p:nvPr/>
        </p:nvSpPr>
        <p:spPr>
          <a:xfrm>
            <a:off x="1112053" y="3883074"/>
            <a:ext cx="3191590" cy="923330"/>
          </a:xfrm>
          <a:prstGeom prst="rect">
            <a:avLst/>
          </a:prstGeom>
          <a:noFill/>
        </p:spPr>
        <p:txBody>
          <a:bodyPr wrap="square" rtlCol="0">
            <a:spAutoFit/>
          </a:bodyPr>
          <a:lstStyle/>
          <a:p>
            <a:r>
              <a:rPr lang="sv-SE" dirty="0"/>
              <a:t>5. Går att välja mer specifik tävling som, ex Juniortävling eller Svenska Juniortouren</a:t>
            </a:r>
          </a:p>
        </p:txBody>
      </p:sp>
      <p:sp>
        <p:nvSpPr>
          <p:cNvPr id="35" name="textruta 34">
            <a:extLst>
              <a:ext uri="{FF2B5EF4-FFF2-40B4-BE49-F238E27FC236}">
                <a16:creationId xmlns:a16="http://schemas.microsoft.com/office/drawing/2014/main" id="{C301CEAC-084F-40E4-9D9F-1CC4D6FC9526}"/>
              </a:ext>
            </a:extLst>
          </p:cNvPr>
          <p:cNvSpPr txBox="1"/>
          <p:nvPr/>
        </p:nvSpPr>
        <p:spPr>
          <a:xfrm>
            <a:off x="2731847" y="5539433"/>
            <a:ext cx="2690949" cy="369332"/>
          </a:xfrm>
          <a:prstGeom prst="rect">
            <a:avLst/>
          </a:prstGeom>
          <a:noFill/>
        </p:spPr>
        <p:txBody>
          <a:bodyPr wrap="square" rtlCol="0">
            <a:spAutoFit/>
          </a:bodyPr>
          <a:lstStyle/>
          <a:p>
            <a:r>
              <a:rPr lang="sv-SE" dirty="0"/>
              <a:t>6. Sök sen på det du valt</a:t>
            </a:r>
          </a:p>
        </p:txBody>
      </p:sp>
      <p:sp>
        <p:nvSpPr>
          <p:cNvPr id="36" name="textruta 35">
            <a:extLst>
              <a:ext uri="{FF2B5EF4-FFF2-40B4-BE49-F238E27FC236}">
                <a16:creationId xmlns:a16="http://schemas.microsoft.com/office/drawing/2014/main" id="{5C7EFBB2-4335-46E3-B8C9-52ACFC1D0046}"/>
              </a:ext>
            </a:extLst>
          </p:cNvPr>
          <p:cNvSpPr txBox="1"/>
          <p:nvPr/>
        </p:nvSpPr>
        <p:spPr>
          <a:xfrm>
            <a:off x="461952" y="949235"/>
            <a:ext cx="2786345" cy="369332"/>
          </a:xfrm>
          <a:prstGeom prst="rect">
            <a:avLst/>
          </a:prstGeom>
          <a:noFill/>
        </p:spPr>
        <p:txBody>
          <a:bodyPr wrap="square" rtlCol="0">
            <a:spAutoFit/>
          </a:bodyPr>
          <a:lstStyle/>
          <a:p>
            <a:r>
              <a:rPr lang="sv-SE" dirty="0"/>
              <a:t>1. Logga in på </a:t>
            </a:r>
            <a:r>
              <a:rPr lang="sv-SE" dirty="0" err="1"/>
              <a:t>MinGolf</a:t>
            </a:r>
            <a:endParaRPr lang="sv-SE" dirty="0"/>
          </a:p>
        </p:txBody>
      </p:sp>
      <p:sp>
        <p:nvSpPr>
          <p:cNvPr id="37" name="textruta 36">
            <a:extLst>
              <a:ext uri="{FF2B5EF4-FFF2-40B4-BE49-F238E27FC236}">
                <a16:creationId xmlns:a16="http://schemas.microsoft.com/office/drawing/2014/main" id="{E481F342-4922-4DDA-BDFA-388FDDB13AC5}"/>
              </a:ext>
            </a:extLst>
          </p:cNvPr>
          <p:cNvSpPr txBox="1"/>
          <p:nvPr/>
        </p:nvSpPr>
        <p:spPr>
          <a:xfrm>
            <a:off x="1915886" y="2906500"/>
            <a:ext cx="2238965" cy="369332"/>
          </a:xfrm>
          <a:prstGeom prst="rect">
            <a:avLst/>
          </a:prstGeom>
          <a:noFill/>
        </p:spPr>
        <p:txBody>
          <a:bodyPr wrap="square" rtlCol="0">
            <a:spAutoFit/>
          </a:bodyPr>
          <a:lstStyle/>
          <a:p>
            <a:r>
              <a:rPr lang="sv-SE" dirty="0"/>
              <a:t>2. Tryck ”Sök tävling”</a:t>
            </a:r>
          </a:p>
        </p:txBody>
      </p:sp>
    </p:spTree>
    <p:extLst>
      <p:ext uri="{BB962C8B-B14F-4D97-AF65-F5344CB8AC3E}">
        <p14:creationId xmlns:p14="http://schemas.microsoft.com/office/powerpoint/2010/main" val="38478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24" grpId="0"/>
      <p:bldP spid="25"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230935F-9613-4D03-BCEF-D698A5ED960A}"/>
              </a:ext>
            </a:extLst>
          </p:cNvPr>
          <p:cNvPicPr>
            <a:picLocks noChangeAspect="1"/>
          </p:cNvPicPr>
          <p:nvPr/>
        </p:nvPicPr>
        <p:blipFill>
          <a:blip r:embed="rId2"/>
          <a:stretch>
            <a:fillRect/>
          </a:stretch>
        </p:blipFill>
        <p:spPr>
          <a:xfrm>
            <a:off x="223414" y="217714"/>
            <a:ext cx="5748646" cy="3596640"/>
          </a:xfrm>
          <a:prstGeom prst="rect">
            <a:avLst/>
          </a:prstGeom>
        </p:spPr>
      </p:pic>
      <p:cxnSp>
        <p:nvCxnSpPr>
          <p:cNvPr id="5" name="Rak pilkoppling 4">
            <a:extLst>
              <a:ext uri="{FF2B5EF4-FFF2-40B4-BE49-F238E27FC236}">
                <a16:creationId xmlns:a16="http://schemas.microsoft.com/office/drawing/2014/main" id="{D6E46DB5-6185-4B24-BCF8-7F0341F07ABD}"/>
              </a:ext>
            </a:extLst>
          </p:cNvPr>
          <p:cNvCxnSpPr>
            <a:cxnSpLocks/>
          </p:cNvCxnSpPr>
          <p:nvPr/>
        </p:nvCxnSpPr>
        <p:spPr>
          <a:xfrm flipH="1">
            <a:off x="4972594" y="740229"/>
            <a:ext cx="1741715" cy="862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06A78D59-EF9C-4498-A596-9084EBE98846}"/>
              </a:ext>
            </a:extLst>
          </p:cNvPr>
          <p:cNvSpPr txBox="1"/>
          <p:nvPr/>
        </p:nvSpPr>
        <p:spPr>
          <a:xfrm>
            <a:off x="6801395" y="322439"/>
            <a:ext cx="1741715" cy="923330"/>
          </a:xfrm>
          <a:prstGeom prst="rect">
            <a:avLst/>
          </a:prstGeom>
          <a:noFill/>
        </p:spPr>
        <p:txBody>
          <a:bodyPr wrap="square" rtlCol="0">
            <a:spAutoFit/>
          </a:bodyPr>
          <a:lstStyle/>
          <a:p>
            <a:r>
              <a:rPr lang="sv-SE" dirty="0"/>
              <a:t>5. Du har valt tävling och dags att anmäla sig</a:t>
            </a:r>
          </a:p>
        </p:txBody>
      </p:sp>
      <p:pic>
        <p:nvPicPr>
          <p:cNvPr id="9" name="Bildobjekt 8">
            <a:extLst>
              <a:ext uri="{FF2B5EF4-FFF2-40B4-BE49-F238E27FC236}">
                <a16:creationId xmlns:a16="http://schemas.microsoft.com/office/drawing/2014/main" id="{9C38FA51-886F-4758-99AB-2C8CA2DA0FDF}"/>
              </a:ext>
            </a:extLst>
          </p:cNvPr>
          <p:cNvPicPr>
            <a:picLocks noChangeAspect="1"/>
          </p:cNvPicPr>
          <p:nvPr/>
        </p:nvPicPr>
        <p:blipFill>
          <a:blip r:embed="rId3"/>
          <a:stretch>
            <a:fillRect/>
          </a:stretch>
        </p:blipFill>
        <p:spPr>
          <a:xfrm>
            <a:off x="5843451" y="3913460"/>
            <a:ext cx="6095047" cy="2622101"/>
          </a:xfrm>
          <a:prstGeom prst="rect">
            <a:avLst/>
          </a:prstGeom>
        </p:spPr>
      </p:pic>
      <p:cxnSp>
        <p:nvCxnSpPr>
          <p:cNvPr id="11" name="Rak pilkoppling 10">
            <a:extLst>
              <a:ext uri="{FF2B5EF4-FFF2-40B4-BE49-F238E27FC236}">
                <a16:creationId xmlns:a16="http://schemas.microsoft.com/office/drawing/2014/main" id="{9512132D-0F30-4D9C-8BE0-6DE1B508E6C4}"/>
              </a:ext>
            </a:extLst>
          </p:cNvPr>
          <p:cNvCxnSpPr/>
          <p:nvPr/>
        </p:nvCxnSpPr>
        <p:spPr>
          <a:xfrm flipH="1">
            <a:off x="7158446" y="2586446"/>
            <a:ext cx="1384664" cy="1950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92C14BF-3376-4CC3-919B-4C3C51D08C12}"/>
              </a:ext>
            </a:extLst>
          </p:cNvPr>
          <p:cNvSpPr txBox="1"/>
          <p:nvPr/>
        </p:nvSpPr>
        <p:spPr>
          <a:xfrm>
            <a:off x="7865540" y="1921801"/>
            <a:ext cx="2050868" cy="646331"/>
          </a:xfrm>
          <a:prstGeom prst="rect">
            <a:avLst/>
          </a:prstGeom>
          <a:noFill/>
        </p:spPr>
        <p:txBody>
          <a:bodyPr wrap="square" rtlCol="0">
            <a:spAutoFit/>
          </a:bodyPr>
          <a:lstStyle/>
          <a:p>
            <a:r>
              <a:rPr lang="sv-SE" dirty="0"/>
              <a:t>6. Jag kan nu se att jag är anmäld</a:t>
            </a:r>
          </a:p>
        </p:txBody>
      </p:sp>
      <p:sp>
        <p:nvSpPr>
          <p:cNvPr id="13" name="Rektangel 12">
            <a:extLst>
              <a:ext uri="{FF2B5EF4-FFF2-40B4-BE49-F238E27FC236}">
                <a16:creationId xmlns:a16="http://schemas.microsoft.com/office/drawing/2014/main" id="{99EFD845-392A-4D9D-B7AF-0B137E413BC5}"/>
              </a:ext>
            </a:extLst>
          </p:cNvPr>
          <p:cNvSpPr/>
          <p:nvPr/>
        </p:nvSpPr>
        <p:spPr>
          <a:xfrm>
            <a:off x="9209913" y="4927359"/>
            <a:ext cx="519130" cy="117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a:solidFill>
                  <a:schemeClr val="tx1"/>
                </a:solidFill>
              </a:rPr>
              <a:t>+8,0</a:t>
            </a:r>
          </a:p>
        </p:txBody>
      </p:sp>
      <p:cxnSp>
        <p:nvCxnSpPr>
          <p:cNvPr id="15" name="Rak pilkoppling 14">
            <a:extLst>
              <a:ext uri="{FF2B5EF4-FFF2-40B4-BE49-F238E27FC236}">
                <a16:creationId xmlns:a16="http://schemas.microsoft.com/office/drawing/2014/main" id="{7F4EA02B-0BB3-4160-8ACA-531989C7AD5D}"/>
              </a:ext>
            </a:extLst>
          </p:cNvPr>
          <p:cNvCxnSpPr/>
          <p:nvPr/>
        </p:nvCxnSpPr>
        <p:spPr>
          <a:xfrm>
            <a:off x="3004457" y="4441371"/>
            <a:ext cx="2967603" cy="1219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FB5EA13C-327D-44ED-9C10-2721C28AA716}"/>
              </a:ext>
            </a:extLst>
          </p:cNvPr>
          <p:cNvCxnSpPr/>
          <p:nvPr/>
        </p:nvCxnSpPr>
        <p:spPr>
          <a:xfrm flipV="1">
            <a:off x="2717074" y="3429000"/>
            <a:ext cx="121920" cy="603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3F71B3E1-2FD2-4153-842B-A1574B96BD76}"/>
              </a:ext>
            </a:extLst>
          </p:cNvPr>
          <p:cNvSpPr txBox="1"/>
          <p:nvPr/>
        </p:nvSpPr>
        <p:spPr>
          <a:xfrm>
            <a:off x="505097" y="3979818"/>
            <a:ext cx="2786743" cy="646331"/>
          </a:xfrm>
          <a:prstGeom prst="rect">
            <a:avLst/>
          </a:prstGeom>
          <a:noFill/>
        </p:spPr>
        <p:txBody>
          <a:bodyPr wrap="square" rtlCol="0">
            <a:spAutoFit/>
          </a:bodyPr>
          <a:lstStyle/>
          <a:p>
            <a:r>
              <a:rPr lang="sv-SE" dirty="0"/>
              <a:t>7. Publiceras sedan en startlista när jag ska spela</a:t>
            </a:r>
          </a:p>
        </p:txBody>
      </p:sp>
      <p:cxnSp>
        <p:nvCxnSpPr>
          <p:cNvPr id="19" name="Rak pilkoppling 18">
            <a:extLst>
              <a:ext uri="{FF2B5EF4-FFF2-40B4-BE49-F238E27FC236}">
                <a16:creationId xmlns:a16="http://schemas.microsoft.com/office/drawing/2014/main" id="{E81B9E62-6A16-40CF-88C3-FF686BF37852}"/>
              </a:ext>
            </a:extLst>
          </p:cNvPr>
          <p:cNvCxnSpPr>
            <a:cxnSpLocks/>
          </p:cNvCxnSpPr>
          <p:nvPr/>
        </p:nvCxnSpPr>
        <p:spPr>
          <a:xfrm>
            <a:off x="3212453" y="6118823"/>
            <a:ext cx="2759607" cy="282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6C13D904-F412-403B-B4E1-D40FABEEE6A8}"/>
              </a:ext>
            </a:extLst>
          </p:cNvPr>
          <p:cNvSpPr txBox="1"/>
          <p:nvPr/>
        </p:nvSpPr>
        <p:spPr>
          <a:xfrm>
            <a:off x="883921" y="5795657"/>
            <a:ext cx="2516777" cy="646331"/>
          </a:xfrm>
          <a:prstGeom prst="rect">
            <a:avLst/>
          </a:prstGeom>
          <a:noFill/>
        </p:spPr>
        <p:txBody>
          <a:bodyPr wrap="square" rtlCol="0">
            <a:spAutoFit/>
          </a:bodyPr>
          <a:lstStyle/>
          <a:p>
            <a:r>
              <a:rPr lang="sv-SE" dirty="0"/>
              <a:t>8. Efter tävlingen får det ibland att se sitt resultat</a:t>
            </a:r>
          </a:p>
        </p:txBody>
      </p:sp>
    </p:spTree>
    <p:extLst>
      <p:ext uri="{BB962C8B-B14F-4D97-AF65-F5344CB8AC3E}">
        <p14:creationId xmlns:p14="http://schemas.microsoft.com/office/powerpoint/2010/main" val="33480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animBg="1"/>
      <p:bldP spid="18"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18478F9-09E6-4126-AD64-FD82B0B350CD}"/>
              </a:ext>
            </a:extLst>
          </p:cNvPr>
          <p:cNvSpPr txBox="1"/>
          <p:nvPr/>
        </p:nvSpPr>
        <p:spPr>
          <a:xfrm>
            <a:off x="351993" y="1438644"/>
            <a:ext cx="366265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2400" b="1" dirty="0"/>
              <a:t>Planera val av spelplats tillsammans!</a:t>
            </a:r>
          </a:p>
          <a:p>
            <a:pPr algn="ctr"/>
            <a:r>
              <a:rPr lang="sv-SE" sz="2400" b="1" dirty="0"/>
              <a:t>Samåkning till tävlingar</a:t>
            </a:r>
          </a:p>
        </p:txBody>
      </p:sp>
      <p:sp>
        <p:nvSpPr>
          <p:cNvPr id="3" name="textruta 2">
            <a:extLst>
              <a:ext uri="{FF2B5EF4-FFF2-40B4-BE49-F238E27FC236}">
                <a16:creationId xmlns:a16="http://schemas.microsoft.com/office/drawing/2014/main" id="{6EA86219-74ED-4234-9640-4E3B5C44FAAB}"/>
              </a:ext>
            </a:extLst>
          </p:cNvPr>
          <p:cNvSpPr txBox="1"/>
          <p:nvPr/>
        </p:nvSpPr>
        <p:spPr>
          <a:xfrm>
            <a:off x="3785699" y="297822"/>
            <a:ext cx="4620601"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v-SE" sz="3200" b="1" dirty="0"/>
              <a:t>Kom ihåg att:</a:t>
            </a:r>
          </a:p>
        </p:txBody>
      </p:sp>
      <p:pic>
        <p:nvPicPr>
          <p:cNvPr id="4" name="Bildobjekt 3">
            <a:extLst>
              <a:ext uri="{FF2B5EF4-FFF2-40B4-BE49-F238E27FC236}">
                <a16:creationId xmlns:a16="http://schemas.microsoft.com/office/drawing/2014/main" id="{C7ADBF9D-EE85-4051-8794-E05262ACA596}"/>
              </a:ext>
            </a:extLst>
          </p:cNvPr>
          <p:cNvPicPr>
            <a:picLocks noChangeAspect="1"/>
          </p:cNvPicPr>
          <p:nvPr/>
        </p:nvPicPr>
        <p:blipFill>
          <a:blip r:embed="rId2"/>
          <a:stretch>
            <a:fillRect/>
          </a:stretch>
        </p:blipFill>
        <p:spPr>
          <a:xfrm>
            <a:off x="954871" y="2780566"/>
            <a:ext cx="2456901" cy="1871634"/>
          </a:xfrm>
          <a:prstGeom prst="rect">
            <a:avLst/>
          </a:prstGeom>
        </p:spPr>
      </p:pic>
      <p:sp>
        <p:nvSpPr>
          <p:cNvPr id="5" name="textruta 4">
            <a:extLst>
              <a:ext uri="{FF2B5EF4-FFF2-40B4-BE49-F238E27FC236}">
                <a16:creationId xmlns:a16="http://schemas.microsoft.com/office/drawing/2014/main" id="{7B784015-CAC3-4E68-B298-0E096CDAC81B}"/>
              </a:ext>
            </a:extLst>
          </p:cNvPr>
          <p:cNvSpPr txBox="1"/>
          <p:nvPr/>
        </p:nvSpPr>
        <p:spPr>
          <a:xfrm>
            <a:off x="7379809" y="1294955"/>
            <a:ext cx="340140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Font typeface="Arial" pitchFamily="34" charset="0"/>
              <a:buChar char="•"/>
            </a:pPr>
            <a:r>
              <a:rPr lang="sv-SE" b="1" dirty="0"/>
              <a:t> Håll kontakt med varandra</a:t>
            </a:r>
          </a:p>
          <a:p>
            <a:pPr>
              <a:buFont typeface="Arial" pitchFamily="34" charset="0"/>
              <a:buChar char="•"/>
            </a:pPr>
            <a:r>
              <a:rPr lang="sv-SE" b="1" dirty="0"/>
              <a:t> Kontrollera  anmälningslistor</a:t>
            </a:r>
          </a:p>
          <a:p>
            <a:pPr>
              <a:buFont typeface="Arial" pitchFamily="34" charset="0"/>
              <a:buChar char="•"/>
            </a:pPr>
            <a:r>
              <a:rPr lang="sv-SE" b="1" dirty="0"/>
              <a:t> </a:t>
            </a:r>
            <a:r>
              <a:rPr lang="sv-SE" b="1" dirty="0" err="1"/>
              <a:t>MinGolf</a:t>
            </a:r>
            <a:endParaRPr lang="sv-SE" b="1" dirty="0"/>
          </a:p>
        </p:txBody>
      </p:sp>
      <p:pic>
        <p:nvPicPr>
          <p:cNvPr id="6" name="Bildobjekt 5">
            <a:extLst>
              <a:ext uri="{FF2B5EF4-FFF2-40B4-BE49-F238E27FC236}">
                <a16:creationId xmlns:a16="http://schemas.microsoft.com/office/drawing/2014/main" id="{810F96A7-6CA7-4566-AEE2-799CAB44ABEA}"/>
              </a:ext>
            </a:extLst>
          </p:cNvPr>
          <p:cNvPicPr>
            <a:picLocks noChangeAspect="1"/>
          </p:cNvPicPr>
          <p:nvPr/>
        </p:nvPicPr>
        <p:blipFill>
          <a:blip r:embed="rId3"/>
          <a:stretch>
            <a:fillRect/>
          </a:stretch>
        </p:blipFill>
        <p:spPr>
          <a:xfrm>
            <a:off x="5434148" y="2630643"/>
            <a:ext cx="4490464" cy="3611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ruta 6">
            <a:extLst>
              <a:ext uri="{FF2B5EF4-FFF2-40B4-BE49-F238E27FC236}">
                <a16:creationId xmlns:a16="http://schemas.microsoft.com/office/drawing/2014/main" id="{29A41467-EEC8-4E5E-B755-942EFCC3CE65}"/>
              </a:ext>
            </a:extLst>
          </p:cNvPr>
          <p:cNvSpPr txBox="1"/>
          <p:nvPr/>
        </p:nvSpPr>
        <p:spPr>
          <a:xfrm>
            <a:off x="556179" y="5419356"/>
            <a:ext cx="4401852"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3200" b="1" dirty="0">
                <a:hlinkClick r:id="rId4">
                  <a:extLst>
                    <a:ext uri="{A12FA001-AC4F-418D-AE19-62706E023703}">
                      <ahyp:hlinkClr xmlns:ahyp="http://schemas.microsoft.com/office/drawing/2018/hyperlinkcolor" val="tx"/>
                    </a:ext>
                  </a:extLst>
                </a:hlinkClick>
              </a:rPr>
              <a:t>AKTIVITETSKALENDERN</a:t>
            </a:r>
            <a:endParaRPr lang="sv-SE" sz="3200" b="1" dirty="0"/>
          </a:p>
        </p:txBody>
      </p:sp>
    </p:spTree>
    <p:extLst>
      <p:ext uri="{BB962C8B-B14F-4D97-AF65-F5344CB8AC3E}">
        <p14:creationId xmlns:p14="http://schemas.microsoft.com/office/powerpoint/2010/main" val="397509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2744D03-B688-4850-A764-15DCD7883FAC}"/>
              </a:ext>
            </a:extLst>
          </p:cNvPr>
          <p:cNvSpPr txBox="1"/>
          <p:nvPr/>
        </p:nvSpPr>
        <p:spPr>
          <a:xfrm>
            <a:off x="3705497" y="2828835"/>
            <a:ext cx="4781006" cy="1200329"/>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7200" b="1" dirty="0"/>
              <a:t>FRÅGOR?</a:t>
            </a:r>
          </a:p>
        </p:txBody>
      </p:sp>
    </p:spTree>
    <p:extLst>
      <p:ext uri="{BB962C8B-B14F-4D97-AF65-F5344CB8AC3E}">
        <p14:creationId xmlns:p14="http://schemas.microsoft.com/office/powerpoint/2010/main" val="366325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EBD033-520E-4553-ACDD-A82C1782FE62}"/>
              </a:ext>
            </a:extLst>
          </p:cNvPr>
          <p:cNvSpPr>
            <a:spLocks noGrp="1"/>
          </p:cNvSpPr>
          <p:nvPr>
            <p:ph type="title"/>
          </p:nvPr>
        </p:nvSpPr>
        <p:spPr>
          <a:xfrm>
            <a:off x="3260558" y="365125"/>
            <a:ext cx="6858000" cy="789907"/>
          </a:xfr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sv-SE" b="1" dirty="0"/>
              <a:t>Allmänt om juniortävlingar</a:t>
            </a:r>
          </a:p>
        </p:txBody>
      </p:sp>
      <p:sp>
        <p:nvSpPr>
          <p:cNvPr id="3" name="Platshållare för innehåll 2">
            <a:extLst>
              <a:ext uri="{FF2B5EF4-FFF2-40B4-BE49-F238E27FC236}">
                <a16:creationId xmlns:a16="http://schemas.microsoft.com/office/drawing/2014/main" id="{034AF51F-C9D6-4CF2-ADC8-70D21FC1ABA7}"/>
              </a:ext>
            </a:extLst>
          </p:cNvPr>
          <p:cNvSpPr>
            <a:spLocks noGrp="1"/>
          </p:cNvSpPr>
          <p:nvPr>
            <p:ph idx="1"/>
          </p:nvPr>
        </p:nvSpPr>
        <p:spPr>
          <a:xfrm>
            <a:off x="838200" y="2165683"/>
            <a:ext cx="10515600" cy="4011279"/>
          </a:xfrm>
        </p:spPr>
        <p:txBody>
          <a:bodyPr/>
          <a:lstStyle/>
          <a:p>
            <a:r>
              <a:rPr lang="sv-SE" dirty="0"/>
              <a:t>Tävlingar på en teknikträning</a:t>
            </a:r>
          </a:p>
          <a:p>
            <a:r>
              <a:rPr lang="sv-SE" dirty="0"/>
              <a:t>Klubbtävlingar för barn och ungdomar anordnade av juniorledaren</a:t>
            </a:r>
          </a:p>
          <a:p>
            <a:r>
              <a:rPr lang="sv-SE" dirty="0"/>
              <a:t>Klubbtävlingar i distriktet för barn och ungdomar</a:t>
            </a:r>
          </a:p>
          <a:p>
            <a:pPr marL="0" indent="0">
              <a:buNone/>
            </a:pPr>
            <a:endParaRPr lang="sv-SE" dirty="0"/>
          </a:p>
          <a:p>
            <a:r>
              <a:rPr lang="sv-SE" dirty="0"/>
              <a:t>Mer info om olika tävlingar på </a:t>
            </a:r>
            <a:r>
              <a:rPr lang="sv-SE" dirty="0">
                <a:solidFill>
                  <a:srgbClr val="FF0000"/>
                </a:solidFill>
                <a:hlinkClick r:id="rId2">
                  <a:extLst>
                    <a:ext uri="{A12FA001-AC4F-418D-AE19-62706E023703}">
                      <ahyp:hlinkClr xmlns:ahyp="http://schemas.microsoft.com/office/drawing/2018/hyperlinkcolor" val="tx"/>
                    </a:ext>
                  </a:extLst>
                </a:hlinkClick>
              </a:rPr>
              <a:t>hemsidan</a:t>
            </a:r>
            <a:endParaRPr lang="sv-SE" dirty="0">
              <a:solidFill>
                <a:srgbClr val="FF0000"/>
              </a:solidFill>
            </a:endParaRPr>
          </a:p>
          <a:p>
            <a:r>
              <a:rPr lang="sv-SE" dirty="0">
                <a:hlinkClick r:id="rId3"/>
              </a:rPr>
              <a:t>Tävlingsprogram</a:t>
            </a:r>
            <a:r>
              <a:rPr lang="sv-SE" dirty="0"/>
              <a:t> på Vreta Kloster GK för året</a:t>
            </a:r>
          </a:p>
        </p:txBody>
      </p:sp>
      <p:pic>
        <p:nvPicPr>
          <p:cNvPr id="4" name="Picture 6">
            <a:extLst>
              <a:ext uri="{FF2B5EF4-FFF2-40B4-BE49-F238E27FC236}">
                <a16:creationId xmlns:a16="http://schemas.microsoft.com/office/drawing/2014/main" id="{E2F2E1D6-FF16-4DF6-8885-B00C22363588}"/>
              </a:ext>
            </a:extLst>
          </p:cNvPr>
          <p:cNvPicPr>
            <a:picLocks noChangeAspect="1" noChangeArrowheads="1"/>
          </p:cNvPicPr>
          <p:nvPr/>
        </p:nvPicPr>
        <p:blipFill>
          <a:blip r:embed="rId4" cstate="print"/>
          <a:srcRect/>
          <a:stretch>
            <a:fillRect/>
          </a:stretch>
        </p:blipFill>
        <p:spPr bwMode="auto">
          <a:xfrm>
            <a:off x="708720" y="32543"/>
            <a:ext cx="2409825" cy="1990725"/>
          </a:xfrm>
          <a:prstGeom prst="rect">
            <a:avLst/>
          </a:prstGeom>
          <a:ln>
            <a:noFill/>
          </a:ln>
          <a:effectLst>
            <a:softEdge rad="112500"/>
          </a:effectLst>
        </p:spPr>
      </p:pic>
      <p:sp>
        <p:nvSpPr>
          <p:cNvPr id="5" name="Rubrik 1">
            <a:extLst>
              <a:ext uri="{FF2B5EF4-FFF2-40B4-BE49-F238E27FC236}">
                <a16:creationId xmlns:a16="http://schemas.microsoft.com/office/drawing/2014/main" id="{789C3D68-816F-4B17-9CC5-C468608A4731}"/>
              </a:ext>
            </a:extLst>
          </p:cNvPr>
          <p:cNvSpPr txBox="1">
            <a:spLocks/>
          </p:cNvSpPr>
          <p:nvPr/>
        </p:nvSpPr>
        <p:spPr>
          <a:xfrm>
            <a:off x="3260559" y="1155032"/>
            <a:ext cx="6858000" cy="529389"/>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sv-SE" sz="2400" dirty="0"/>
              <a:t>- Det finns en mängd olika tävlingar och på olika nivåer</a:t>
            </a:r>
          </a:p>
        </p:txBody>
      </p:sp>
    </p:spTree>
    <p:extLst>
      <p:ext uri="{BB962C8B-B14F-4D97-AF65-F5344CB8AC3E}">
        <p14:creationId xmlns:p14="http://schemas.microsoft.com/office/powerpoint/2010/main" val="1507042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A616B8-0035-4A72-825B-3EEAFB7550EC}"/>
              </a:ext>
            </a:extLst>
          </p:cNvPr>
          <p:cNvSpPr>
            <a:spLocks noGrp="1"/>
          </p:cNvSpPr>
          <p:nvPr>
            <p:ph type="title"/>
          </p:nvPr>
        </p:nvSpPr>
        <p:spPr>
          <a:xfrm>
            <a:off x="3641557" y="381166"/>
            <a:ext cx="4620128" cy="1325563"/>
          </a:xfr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sv-SE" b="1" dirty="0"/>
              <a:t>KLUBBTÄVLINGAR</a:t>
            </a:r>
          </a:p>
        </p:txBody>
      </p:sp>
      <p:pic>
        <p:nvPicPr>
          <p:cNvPr id="4" name="Picture 6">
            <a:extLst>
              <a:ext uri="{FF2B5EF4-FFF2-40B4-BE49-F238E27FC236}">
                <a16:creationId xmlns:a16="http://schemas.microsoft.com/office/drawing/2014/main" id="{DF957CE5-0CBD-4EBC-BBC0-E8A59EFA98F1}"/>
              </a:ext>
            </a:extLst>
          </p:cNvPr>
          <p:cNvPicPr>
            <a:picLocks noChangeAspect="1" noChangeArrowheads="1"/>
          </p:cNvPicPr>
          <p:nvPr/>
        </p:nvPicPr>
        <p:blipFill>
          <a:blip r:embed="rId2" cstate="print"/>
          <a:srcRect/>
          <a:stretch>
            <a:fillRect/>
          </a:stretch>
        </p:blipFill>
        <p:spPr bwMode="auto">
          <a:xfrm>
            <a:off x="516759" y="48586"/>
            <a:ext cx="2409825" cy="1990725"/>
          </a:xfrm>
          <a:prstGeom prst="rect">
            <a:avLst/>
          </a:prstGeom>
          <a:ln>
            <a:noFill/>
          </a:ln>
          <a:effectLst>
            <a:softEdge rad="112500"/>
          </a:effectLst>
        </p:spPr>
      </p:pic>
      <p:sp>
        <p:nvSpPr>
          <p:cNvPr id="5" name="textruta 4">
            <a:extLst>
              <a:ext uri="{FF2B5EF4-FFF2-40B4-BE49-F238E27FC236}">
                <a16:creationId xmlns:a16="http://schemas.microsoft.com/office/drawing/2014/main" id="{C21342AA-6AAE-4F69-9A48-87042C39B4CA}"/>
              </a:ext>
            </a:extLst>
          </p:cNvPr>
          <p:cNvSpPr txBox="1"/>
          <p:nvPr/>
        </p:nvSpPr>
        <p:spPr>
          <a:xfrm>
            <a:off x="714126" y="1959525"/>
            <a:ext cx="10894471" cy="3970318"/>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sv-SE"/>
            </a:defPPr>
            <a:lvl1pPr>
              <a:buFont typeface="Arial" pitchFamily="34" charset="0"/>
              <a:buChar char="•"/>
            </a:lvl1pPr>
          </a:lstStyle>
          <a:p>
            <a:r>
              <a:rPr lang="sv-SE" sz="2800" b="1" dirty="0">
                <a:solidFill>
                  <a:schemeClr val="tx1"/>
                </a:solidFill>
              </a:rPr>
              <a:t> Fredagsgolfen		- Pågår under hela året</a:t>
            </a:r>
          </a:p>
          <a:p>
            <a:r>
              <a:rPr lang="sv-SE" sz="2800" b="1" dirty="0">
                <a:solidFill>
                  <a:schemeClr val="tx1"/>
                </a:solidFill>
              </a:rPr>
              <a:t> Match KM			- Anmälan under våren, pågår under året</a:t>
            </a:r>
          </a:p>
          <a:p>
            <a:r>
              <a:rPr lang="sv-SE" sz="2800" b="1" dirty="0">
                <a:solidFill>
                  <a:schemeClr val="tx1"/>
                </a:solidFill>
                <a:sym typeface="Wingdings" panose="05000000000000000000" pitchFamily="2" charset="2"/>
              </a:rPr>
              <a:t> Teen Cup </a:t>
            </a:r>
            <a:r>
              <a:rPr lang="sv-SE" sz="2800" b="1" dirty="0" err="1">
                <a:solidFill>
                  <a:schemeClr val="tx1"/>
                </a:solidFill>
                <a:sym typeface="Wingdings" panose="05000000000000000000" pitchFamily="2" charset="2"/>
              </a:rPr>
              <a:t>klubbkval</a:t>
            </a:r>
            <a:r>
              <a:rPr lang="sv-SE" sz="2800" b="1" dirty="0">
                <a:solidFill>
                  <a:schemeClr val="tx1"/>
                </a:solidFill>
                <a:sym typeface="Wingdings" panose="05000000000000000000" pitchFamily="2" charset="2"/>
              </a:rPr>
              <a:t>	- </a:t>
            </a:r>
            <a:r>
              <a:rPr lang="sv-SE" sz="2800" b="1" dirty="0">
                <a:solidFill>
                  <a:srgbClr val="FF0000"/>
                </a:solidFill>
                <a:sym typeface="Wingdings" panose="05000000000000000000" pitchFamily="2" charset="2"/>
              </a:rPr>
              <a:t>20 juni</a:t>
            </a:r>
            <a:endParaRPr lang="sv-SE" sz="2800" b="1" dirty="0">
              <a:solidFill>
                <a:srgbClr val="FF0000"/>
              </a:solidFill>
            </a:endParaRPr>
          </a:p>
          <a:p>
            <a:r>
              <a:rPr lang="sv-SE" sz="2800" b="1" dirty="0">
                <a:solidFill>
                  <a:schemeClr val="tx1"/>
                </a:solidFill>
              </a:rPr>
              <a:t> PGA Junior </a:t>
            </a:r>
            <a:r>
              <a:rPr lang="sv-SE" sz="2800" b="1" dirty="0" err="1">
                <a:solidFill>
                  <a:schemeClr val="tx1"/>
                </a:solidFill>
              </a:rPr>
              <a:t>ProAm</a:t>
            </a:r>
            <a:r>
              <a:rPr lang="sv-SE" sz="2800" b="1" dirty="0">
                <a:solidFill>
                  <a:schemeClr val="tx1"/>
                </a:solidFill>
              </a:rPr>
              <a:t>	- </a:t>
            </a:r>
            <a:r>
              <a:rPr lang="sv-SE" sz="2800" b="1" dirty="0">
                <a:solidFill>
                  <a:srgbClr val="FF0000"/>
                </a:solidFill>
              </a:rPr>
              <a:t>16 juni</a:t>
            </a:r>
            <a:r>
              <a:rPr lang="sv-SE" sz="2800" b="1" dirty="0">
                <a:solidFill>
                  <a:schemeClr val="tx1"/>
                </a:solidFill>
              </a:rPr>
              <a:t> </a:t>
            </a:r>
            <a:r>
              <a:rPr lang="sv-SE" sz="2800" b="1" dirty="0" err="1">
                <a:solidFill>
                  <a:schemeClr val="tx1"/>
                </a:solidFill>
              </a:rPr>
              <a:t>Klubbkval</a:t>
            </a:r>
            <a:endParaRPr lang="sv-SE" sz="2800" b="1" dirty="0">
              <a:solidFill>
                <a:schemeClr val="tx1"/>
              </a:solidFill>
            </a:endParaRPr>
          </a:p>
          <a:p>
            <a:pPr lvl="1"/>
            <a:r>
              <a:rPr lang="sv-SE" sz="2800" b="1" dirty="0">
                <a:solidFill>
                  <a:schemeClr val="tx1"/>
                </a:solidFill>
              </a:rPr>
              <a:t>				- </a:t>
            </a:r>
            <a:r>
              <a:rPr lang="sv-SE" sz="2800" b="1" dirty="0">
                <a:solidFill>
                  <a:srgbClr val="FF0000"/>
                </a:solidFill>
              </a:rPr>
              <a:t>24 juni </a:t>
            </a:r>
            <a:r>
              <a:rPr lang="sv-SE" sz="2800" b="1" dirty="0">
                <a:solidFill>
                  <a:schemeClr val="tx1"/>
                </a:solidFill>
              </a:rPr>
              <a:t>Distriktsfinal</a:t>
            </a:r>
            <a:r>
              <a:rPr lang="sv-SE" sz="2800" b="1" dirty="0">
                <a:solidFill>
                  <a:srgbClr val="FF0000"/>
                </a:solidFill>
              </a:rPr>
              <a:t>		          						</a:t>
            </a:r>
            <a:r>
              <a:rPr lang="sv-SE" sz="2800" b="1" dirty="0">
                <a:solidFill>
                  <a:schemeClr val="tx1"/>
                </a:solidFill>
              </a:rPr>
              <a:t>-</a:t>
            </a:r>
            <a:r>
              <a:rPr lang="sv-SE" sz="2800" b="1" dirty="0">
                <a:solidFill>
                  <a:srgbClr val="FF0000"/>
                </a:solidFill>
              </a:rPr>
              <a:t> 11-13 augusti </a:t>
            </a:r>
            <a:r>
              <a:rPr lang="sv-SE" sz="2800" b="1" dirty="0">
                <a:solidFill>
                  <a:schemeClr val="tx1"/>
                </a:solidFill>
              </a:rPr>
              <a:t>Sverigefinal</a:t>
            </a:r>
            <a:r>
              <a:rPr lang="sv-SE" sz="2800" b="1" dirty="0">
                <a:solidFill>
                  <a:srgbClr val="FF0000"/>
                </a:solidFill>
              </a:rPr>
              <a:t> </a:t>
            </a:r>
            <a:endParaRPr lang="sv-SE" sz="2800" b="1" dirty="0">
              <a:solidFill>
                <a:srgbClr val="FF0000"/>
              </a:solidFill>
              <a:sym typeface="Wingdings" panose="05000000000000000000" pitchFamily="2" charset="2"/>
            </a:endParaRPr>
          </a:p>
          <a:p>
            <a:r>
              <a:rPr lang="sv-SE" sz="2800" b="1" dirty="0">
                <a:solidFill>
                  <a:schemeClr val="tx1"/>
                </a:solidFill>
              </a:rPr>
              <a:t> Junior KM 			- </a:t>
            </a:r>
            <a:r>
              <a:rPr lang="sv-SE" sz="2800" b="1" dirty="0">
                <a:solidFill>
                  <a:srgbClr val="FF0000"/>
                </a:solidFill>
              </a:rPr>
              <a:t>14 augusti </a:t>
            </a:r>
          </a:p>
          <a:p>
            <a:r>
              <a:rPr lang="sv-SE" sz="2800" b="1" dirty="0">
                <a:solidFill>
                  <a:schemeClr val="tx1"/>
                </a:solidFill>
              </a:rPr>
              <a:t> Stora KM	 		- </a:t>
            </a:r>
            <a:r>
              <a:rPr lang="sv-SE" sz="2800" b="1" dirty="0">
                <a:solidFill>
                  <a:srgbClr val="FF0000"/>
                </a:solidFill>
              </a:rPr>
              <a:t>24-25 augusti</a:t>
            </a:r>
          </a:p>
          <a:p>
            <a:r>
              <a:rPr lang="sv-SE" sz="2800" b="1" dirty="0">
                <a:solidFill>
                  <a:schemeClr val="tx1"/>
                </a:solidFill>
              </a:rPr>
              <a:t> Korthåls KM		- </a:t>
            </a:r>
            <a:r>
              <a:rPr lang="sv-SE" sz="2800" b="1" dirty="0">
                <a:solidFill>
                  <a:srgbClr val="FF0000"/>
                </a:solidFill>
              </a:rPr>
              <a:t>21 september</a:t>
            </a:r>
          </a:p>
        </p:txBody>
      </p:sp>
    </p:spTree>
    <p:extLst>
      <p:ext uri="{BB962C8B-B14F-4D97-AF65-F5344CB8AC3E}">
        <p14:creationId xmlns:p14="http://schemas.microsoft.com/office/powerpoint/2010/main" val="57057765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B31D1E5D-5181-455C-81F2-7EA6EA7C3BE7}"/>
              </a:ext>
            </a:extLst>
          </p:cNvPr>
          <p:cNvSpPr txBox="1"/>
          <p:nvPr/>
        </p:nvSpPr>
        <p:spPr>
          <a:xfrm>
            <a:off x="450086" y="2547636"/>
            <a:ext cx="4044634" cy="1015663"/>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sv-SE" sz="2000" b="1" dirty="0"/>
              <a:t>Lagen delas in i två pooler Öst/Väst. Förutbestämt enligt spelschema.</a:t>
            </a:r>
          </a:p>
          <a:p>
            <a:pPr algn="ctr"/>
            <a:r>
              <a:rPr lang="sv-SE" sz="2000" b="1" dirty="0"/>
              <a:t>Troligen åtta lag från åtta klubbar </a:t>
            </a:r>
          </a:p>
        </p:txBody>
      </p:sp>
      <p:sp>
        <p:nvSpPr>
          <p:cNvPr id="5" name="textruta 4">
            <a:extLst>
              <a:ext uri="{FF2B5EF4-FFF2-40B4-BE49-F238E27FC236}">
                <a16:creationId xmlns:a16="http://schemas.microsoft.com/office/drawing/2014/main" id="{91F9D8E3-B3EC-4AFE-AA4A-E51619280EC9}"/>
              </a:ext>
            </a:extLst>
          </p:cNvPr>
          <p:cNvSpPr txBox="1"/>
          <p:nvPr/>
        </p:nvSpPr>
        <p:spPr>
          <a:xfrm>
            <a:off x="444156" y="1439118"/>
            <a:ext cx="4050564" cy="769441"/>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sv-SE" sz="2800" b="1" dirty="0"/>
              <a:t>Östgötaserien 2024</a:t>
            </a:r>
          </a:p>
          <a:p>
            <a:pPr algn="ctr"/>
            <a:r>
              <a:rPr lang="sv-SE" sz="1200" b="1" dirty="0"/>
              <a:t>Pojkar och flickor </a:t>
            </a:r>
            <a:r>
              <a:rPr lang="sv-SE" sz="1600" b="1" dirty="0"/>
              <a:t>16 år och yngre</a:t>
            </a:r>
            <a:endParaRPr lang="sv-SE" sz="2400" b="1" dirty="0"/>
          </a:p>
        </p:txBody>
      </p:sp>
      <p:pic>
        <p:nvPicPr>
          <p:cNvPr id="4" name="Bildobjekt 3">
            <a:extLst>
              <a:ext uri="{FF2B5EF4-FFF2-40B4-BE49-F238E27FC236}">
                <a16:creationId xmlns:a16="http://schemas.microsoft.com/office/drawing/2014/main" id="{44D50408-0207-42F8-8099-6E7100A6223B}"/>
              </a:ext>
            </a:extLst>
          </p:cNvPr>
          <p:cNvPicPr>
            <a:picLocks noChangeAspect="1"/>
          </p:cNvPicPr>
          <p:nvPr/>
        </p:nvPicPr>
        <p:blipFill>
          <a:blip r:embed="rId2"/>
          <a:stretch>
            <a:fillRect/>
          </a:stretch>
        </p:blipFill>
        <p:spPr>
          <a:xfrm>
            <a:off x="3406844" y="300346"/>
            <a:ext cx="5378311" cy="769440"/>
          </a:xfrm>
          <a:prstGeom prst="rect">
            <a:avLst/>
          </a:prstGeom>
        </p:spPr>
      </p:pic>
      <p:sp>
        <p:nvSpPr>
          <p:cNvPr id="7" name="textruta 6">
            <a:extLst>
              <a:ext uri="{FF2B5EF4-FFF2-40B4-BE49-F238E27FC236}">
                <a16:creationId xmlns:a16="http://schemas.microsoft.com/office/drawing/2014/main" id="{522828E1-6C2A-4D6D-B703-AB74D65D4449}"/>
              </a:ext>
            </a:extLst>
          </p:cNvPr>
          <p:cNvSpPr txBox="1"/>
          <p:nvPr/>
        </p:nvSpPr>
        <p:spPr>
          <a:xfrm>
            <a:off x="407155" y="2217235"/>
            <a:ext cx="413468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sv-SE" b="1" dirty="0"/>
              <a:t>Ida </a:t>
            </a:r>
            <a:r>
              <a:rPr lang="sv-SE" b="1" dirty="0" err="1"/>
              <a:t>Delsander</a:t>
            </a:r>
            <a:r>
              <a:rPr lang="sv-SE" b="1" dirty="0"/>
              <a:t>, David </a:t>
            </a:r>
          </a:p>
        </p:txBody>
      </p:sp>
      <p:sp>
        <p:nvSpPr>
          <p:cNvPr id="11" name="textruta 10">
            <a:extLst>
              <a:ext uri="{FF2B5EF4-FFF2-40B4-BE49-F238E27FC236}">
                <a16:creationId xmlns:a16="http://schemas.microsoft.com/office/drawing/2014/main" id="{CDDD4997-2D6E-4E0C-A244-A06DC8868B6A}"/>
              </a:ext>
            </a:extLst>
          </p:cNvPr>
          <p:cNvSpPr txBox="1"/>
          <p:nvPr/>
        </p:nvSpPr>
        <p:spPr>
          <a:xfrm>
            <a:off x="456188" y="3567231"/>
            <a:ext cx="4044635" cy="923330"/>
          </a:xfrm>
          <a:prstGeom prst="rect">
            <a:avLst/>
          </a:prstGeom>
          <a:solidFill>
            <a:schemeClr val="accent1">
              <a:lumMod val="40000"/>
              <a:lumOff val="60000"/>
            </a:schemeClr>
          </a:solidFill>
        </p:spPr>
        <p:txBody>
          <a:bodyPr wrap="square">
            <a:spAutoFit/>
          </a:bodyPr>
          <a:lstStyle/>
          <a:p>
            <a:pPr algn="ctr"/>
            <a:r>
              <a:rPr lang="sv-SE" b="1" dirty="0"/>
              <a:t>Spelformen är matchspel med handicap:</a:t>
            </a:r>
          </a:p>
          <a:p>
            <a:pPr algn="ctr"/>
            <a:r>
              <a:rPr lang="sv-SE" b="1" dirty="0"/>
              <a:t>Första 9:e par </a:t>
            </a:r>
            <a:r>
              <a:rPr lang="sv-SE" b="1" dirty="0" err="1"/>
              <a:t>bästboll</a:t>
            </a:r>
            <a:r>
              <a:rPr lang="sv-SE" b="1" dirty="0"/>
              <a:t> och sista 9:e singel</a:t>
            </a:r>
          </a:p>
        </p:txBody>
      </p:sp>
      <p:sp>
        <p:nvSpPr>
          <p:cNvPr id="13" name="textruta 12">
            <a:extLst>
              <a:ext uri="{FF2B5EF4-FFF2-40B4-BE49-F238E27FC236}">
                <a16:creationId xmlns:a16="http://schemas.microsoft.com/office/drawing/2014/main" id="{4685CC20-4B6D-45DE-9B66-93496D4C8935}"/>
              </a:ext>
            </a:extLst>
          </p:cNvPr>
          <p:cNvSpPr txBox="1"/>
          <p:nvPr/>
        </p:nvSpPr>
        <p:spPr>
          <a:xfrm>
            <a:off x="456188" y="4490561"/>
            <a:ext cx="4038531" cy="646331"/>
          </a:xfrm>
          <a:prstGeom prst="rect">
            <a:avLst/>
          </a:prstGeom>
          <a:solidFill>
            <a:schemeClr val="accent6">
              <a:lumMod val="20000"/>
              <a:lumOff val="80000"/>
            </a:schemeClr>
          </a:solidFill>
        </p:spPr>
        <p:txBody>
          <a:bodyPr wrap="square">
            <a:spAutoFit/>
          </a:bodyPr>
          <a:lstStyle/>
          <a:p>
            <a:pPr algn="ctr"/>
            <a:r>
              <a:rPr lang="sv-SE" sz="1800" b="1" i="0" u="none" strike="noStrike" baseline="0" dirty="0">
                <a:solidFill>
                  <a:srgbClr val="000000"/>
                </a:solidFill>
              </a:rPr>
              <a:t>Högsta handicap som får tillgodoräknas är 36 för flickor och pojkar. </a:t>
            </a:r>
            <a:r>
              <a:rPr lang="sv-SE" b="1" dirty="0"/>
              <a:t> </a:t>
            </a:r>
          </a:p>
        </p:txBody>
      </p:sp>
      <p:sp>
        <p:nvSpPr>
          <p:cNvPr id="15" name="textruta 14">
            <a:extLst>
              <a:ext uri="{FF2B5EF4-FFF2-40B4-BE49-F238E27FC236}">
                <a16:creationId xmlns:a16="http://schemas.microsoft.com/office/drawing/2014/main" id="{C9FF39A1-6474-4104-9842-7457DDE53898}"/>
              </a:ext>
            </a:extLst>
          </p:cNvPr>
          <p:cNvSpPr txBox="1"/>
          <p:nvPr/>
        </p:nvSpPr>
        <p:spPr>
          <a:xfrm>
            <a:off x="456188" y="5136892"/>
            <a:ext cx="4038531" cy="923330"/>
          </a:xfrm>
          <a:prstGeom prst="rect">
            <a:avLst/>
          </a:prstGeom>
          <a:solidFill>
            <a:schemeClr val="accent3">
              <a:lumMod val="20000"/>
              <a:lumOff val="80000"/>
            </a:schemeClr>
          </a:solidFill>
        </p:spPr>
        <p:txBody>
          <a:bodyPr wrap="square">
            <a:spAutoFit/>
          </a:bodyPr>
          <a:lstStyle/>
          <a:p>
            <a:pPr algn="ctr"/>
            <a:r>
              <a:rPr lang="sv-SE" b="1" dirty="0"/>
              <a:t>Varje lag består av fyra spelare, det är fritt vad gäller fördelning av flickor och pojkar</a:t>
            </a:r>
          </a:p>
        </p:txBody>
      </p:sp>
      <p:sp>
        <p:nvSpPr>
          <p:cNvPr id="17" name="textruta 16">
            <a:extLst>
              <a:ext uri="{FF2B5EF4-FFF2-40B4-BE49-F238E27FC236}">
                <a16:creationId xmlns:a16="http://schemas.microsoft.com/office/drawing/2014/main" id="{45950461-21FF-430A-A82A-8206BDAE674D}"/>
              </a:ext>
            </a:extLst>
          </p:cNvPr>
          <p:cNvSpPr txBox="1"/>
          <p:nvPr/>
        </p:nvSpPr>
        <p:spPr>
          <a:xfrm>
            <a:off x="456188" y="6057589"/>
            <a:ext cx="4038531" cy="369332"/>
          </a:xfrm>
          <a:prstGeom prst="rect">
            <a:avLst/>
          </a:prstGeom>
          <a:solidFill>
            <a:schemeClr val="accent4">
              <a:lumMod val="20000"/>
              <a:lumOff val="80000"/>
            </a:schemeClr>
          </a:solidFill>
        </p:spPr>
        <p:txBody>
          <a:bodyPr wrap="square">
            <a:spAutoFit/>
          </a:bodyPr>
          <a:lstStyle/>
          <a:p>
            <a:pPr algn="ctr"/>
            <a:r>
              <a:rPr lang="sv-SE" b="1" dirty="0"/>
              <a:t>Ingen avgift för att tävla</a:t>
            </a:r>
          </a:p>
        </p:txBody>
      </p:sp>
      <p:sp>
        <p:nvSpPr>
          <p:cNvPr id="19" name="textruta 18">
            <a:extLst>
              <a:ext uri="{FF2B5EF4-FFF2-40B4-BE49-F238E27FC236}">
                <a16:creationId xmlns:a16="http://schemas.microsoft.com/office/drawing/2014/main" id="{DF92CAD6-0FA3-46FB-B16D-3AEA40FA4F2E}"/>
              </a:ext>
            </a:extLst>
          </p:cNvPr>
          <p:cNvSpPr txBox="1"/>
          <p:nvPr/>
        </p:nvSpPr>
        <p:spPr>
          <a:xfrm>
            <a:off x="4887138" y="1904140"/>
            <a:ext cx="3559030" cy="923330"/>
          </a:xfrm>
          <a:prstGeom prst="rect">
            <a:avLst/>
          </a:prstGeom>
          <a:solidFill>
            <a:srgbClr val="FFCCFF"/>
          </a:solidFill>
        </p:spPr>
        <p:txBody>
          <a:bodyPr wrap="square" rtlCol="0">
            <a:spAutoFit/>
          </a:bodyPr>
          <a:lstStyle/>
          <a:p>
            <a:pPr algn="ctr"/>
            <a:r>
              <a:rPr lang="sv-SE" b="1" dirty="0"/>
              <a:t>Ett evenemang för tjejer i distriktet att träffas, träna, spela och hitta på aktiviteter ihop</a:t>
            </a:r>
          </a:p>
        </p:txBody>
      </p:sp>
      <p:sp>
        <p:nvSpPr>
          <p:cNvPr id="18" name="textruta 17">
            <a:extLst>
              <a:ext uri="{FF2B5EF4-FFF2-40B4-BE49-F238E27FC236}">
                <a16:creationId xmlns:a16="http://schemas.microsoft.com/office/drawing/2014/main" id="{8EADAD01-EA4A-44F4-BF91-D0AB3DBCEBB2}"/>
              </a:ext>
            </a:extLst>
          </p:cNvPr>
          <p:cNvSpPr txBox="1"/>
          <p:nvPr/>
        </p:nvSpPr>
        <p:spPr>
          <a:xfrm>
            <a:off x="4887137" y="1439118"/>
            <a:ext cx="3559031" cy="461665"/>
          </a:xfrm>
          <a:prstGeom prst="rect">
            <a:avLst/>
          </a:prstGeom>
          <a:solidFill>
            <a:srgbClr val="99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sv-SE" sz="2400" dirty="0"/>
              <a:t>GOLFTJEJ ÖSTERGÖTLAND</a:t>
            </a:r>
          </a:p>
        </p:txBody>
      </p:sp>
      <p:sp>
        <p:nvSpPr>
          <p:cNvPr id="20" name="textruta 19">
            <a:extLst>
              <a:ext uri="{FF2B5EF4-FFF2-40B4-BE49-F238E27FC236}">
                <a16:creationId xmlns:a16="http://schemas.microsoft.com/office/drawing/2014/main" id="{7AFB9D1C-A415-41BE-BE6F-4978FE1C9673}"/>
              </a:ext>
            </a:extLst>
          </p:cNvPr>
          <p:cNvSpPr txBox="1"/>
          <p:nvPr/>
        </p:nvSpPr>
        <p:spPr>
          <a:xfrm>
            <a:off x="4887137" y="2827470"/>
            <a:ext cx="3559029" cy="646331"/>
          </a:xfrm>
          <a:prstGeom prst="rect">
            <a:avLst/>
          </a:prstGeom>
          <a:solidFill>
            <a:srgbClr val="FFCCCC"/>
          </a:solidFill>
        </p:spPr>
        <p:txBody>
          <a:bodyPr wrap="square" rtlCol="0">
            <a:spAutoFit/>
          </a:bodyPr>
          <a:lstStyle/>
          <a:p>
            <a:pPr algn="ctr"/>
            <a:r>
              <a:rPr lang="sv-SE" b="1" dirty="0">
                <a:hlinkClick r:id="rId3">
                  <a:extLst>
                    <a:ext uri="{A12FA001-AC4F-418D-AE19-62706E023703}">
                      <ahyp:hlinkClr xmlns:ahyp="http://schemas.microsoft.com/office/drawing/2018/hyperlinkcolor" val="tx"/>
                    </a:ext>
                  </a:extLst>
                </a:hlinkClick>
              </a:rPr>
              <a:t>Gå med i </a:t>
            </a:r>
            <a:r>
              <a:rPr lang="sv-SE" b="1" dirty="0" err="1">
                <a:hlinkClick r:id="rId3">
                  <a:extLst>
                    <a:ext uri="{A12FA001-AC4F-418D-AE19-62706E023703}">
                      <ahyp:hlinkClr xmlns:ahyp="http://schemas.microsoft.com/office/drawing/2018/hyperlinkcolor" val="tx"/>
                    </a:ext>
                  </a:extLst>
                </a:hlinkClick>
              </a:rPr>
              <a:t>facebookgruppen</a:t>
            </a:r>
            <a:endParaRPr lang="sv-SE" b="1" dirty="0"/>
          </a:p>
          <a:p>
            <a:pPr algn="ctr"/>
            <a:r>
              <a:rPr lang="sv-SE" b="1" dirty="0">
                <a:hlinkClick r:id="rId4">
                  <a:extLst>
                    <a:ext uri="{A12FA001-AC4F-418D-AE19-62706E023703}">
                      <ahyp:hlinkClr xmlns:ahyp="http://schemas.microsoft.com/office/drawing/2018/hyperlinkcolor" val="tx"/>
                    </a:ext>
                  </a:extLst>
                </a:hlinkClick>
              </a:rPr>
              <a:t>Följ deras </a:t>
            </a:r>
            <a:r>
              <a:rPr lang="sv-SE" b="1" dirty="0" err="1">
                <a:hlinkClick r:id="rId4">
                  <a:extLst>
                    <a:ext uri="{A12FA001-AC4F-418D-AE19-62706E023703}">
                      <ahyp:hlinkClr xmlns:ahyp="http://schemas.microsoft.com/office/drawing/2018/hyperlinkcolor" val="tx"/>
                    </a:ext>
                  </a:extLst>
                </a:hlinkClick>
              </a:rPr>
              <a:t>instagram</a:t>
            </a:r>
            <a:endParaRPr lang="sv-SE" b="1" dirty="0"/>
          </a:p>
        </p:txBody>
      </p:sp>
      <p:pic>
        <p:nvPicPr>
          <p:cNvPr id="21" name="Bildobjekt 20">
            <a:extLst>
              <a:ext uri="{FF2B5EF4-FFF2-40B4-BE49-F238E27FC236}">
                <a16:creationId xmlns:a16="http://schemas.microsoft.com/office/drawing/2014/main" id="{5EF55752-3DAB-4F76-9D9C-180A60FA7F91}"/>
              </a:ext>
            </a:extLst>
          </p:cNvPr>
          <p:cNvPicPr>
            <a:picLocks noChangeAspect="1"/>
          </p:cNvPicPr>
          <p:nvPr/>
        </p:nvPicPr>
        <p:blipFill>
          <a:blip r:embed="rId5"/>
          <a:stretch>
            <a:fillRect/>
          </a:stretch>
        </p:blipFill>
        <p:spPr>
          <a:xfrm>
            <a:off x="9014059" y="2120239"/>
            <a:ext cx="2227785" cy="2671454"/>
          </a:xfrm>
          <a:prstGeom prst="rect">
            <a:avLst/>
          </a:prstGeom>
        </p:spPr>
      </p:pic>
      <p:sp>
        <p:nvSpPr>
          <p:cNvPr id="23" name="textruta 22">
            <a:extLst>
              <a:ext uri="{FF2B5EF4-FFF2-40B4-BE49-F238E27FC236}">
                <a16:creationId xmlns:a16="http://schemas.microsoft.com/office/drawing/2014/main" id="{36592651-1CAE-4E4B-968E-F8ED9FCDDFAE}"/>
              </a:ext>
            </a:extLst>
          </p:cNvPr>
          <p:cNvSpPr txBox="1"/>
          <p:nvPr/>
        </p:nvSpPr>
        <p:spPr>
          <a:xfrm>
            <a:off x="4887137" y="5842146"/>
            <a:ext cx="5240815"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3200" b="1" dirty="0">
                <a:solidFill>
                  <a:srgbClr val="FF0000"/>
                </a:solidFill>
              </a:rPr>
              <a:t>Skaffa tävlingserfarenhet !!!</a:t>
            </a:r>
          </a:p>
        </p:txBody>
      </p:sp>
      <p:sp>
        <p:nvSpPr>
          <p:cNvPr id="25" name="Rektangel 24">
            <a:extLst>
              <a:ext uri="{FF2B5EF4-FFF2-40B4-BE49-F238E27FC236}">
                <a16:creationId xmlns:a16="http://schemas.microsoft.com/office/drawing/2014/main" id="{C2F8C948-0511-496D-8112-30AE35CCC803}"/>
              </a:ext>
            </a:extLst>
          </p:cNvPr>
          <p:cNvSpPr/>
          <p:nvPr/>
        </p:nvSpPr>
        <p:spPr>
          <a:xfrm>
            <a:off x="4887137" y="3625602"/>
            <a:ext cx="3559029" cy="1015663"/>
          </a:xfrm>
          <a:prstGeom prst="rect">
            <a:avLst/>
          </a:prstGeom>
          <a:solidFill>
            <a:srgbClr val="FF5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wrap="square">
            <a:spAutoFit/>
          </a:bodyPr>
          <a:lstStyle/>
          <a:p>
            <a:r>
              <a:rPr lang="sv-SE" sz="2000" b="1" dirty="0">
                <a:solidFill>
                  <a:schemeClr val="tx1"/>
                </a:solidFill>
              </a:rPr>
              <a:t>Teen Cup</a:t>
            </a:r>
          </a:p>
          <a:p>
            <a:r>
              <a:rPr lang="sv-SE" sz="2000" b="1" dirty="0">
                <a:solidFill>
                  <a:schemeClr val="tx1"/>
                </a:solidFill>
              </a:rPr>
              <a:t>Svenska juniortouren Rookie</a:t>
            </a:r>
          </a:p>
          <a:p>
            <a:r>
              <a:rPr lang="sv-SE" sz="2000" b="1" dirty="0">
                <a:solidFill>
                  <a:schemeClr val="tx1"/>
                </a:solidFill>
              </a:rPr>
              <a:t>Svenska juniortouren </a:t>
            </a:r>
            <a:r>
              <a:rPr lang="sv-SE" sz="2000" b="1" dirty="0" err="1">
                <a:solidFill>
                  <a:schemeClr val="tx1"/>
                </a:solidFill>
              </a:rPr>
              <a:t>Div</a:t>
            </a:r>
            <a:r>
              <a:rPr lang="sv-SE" sz="2000" b="1" dirty="0">
                <a:solidFill>
                  <a:schemeClr val="tx1"/>
                </a:solidFill>
              </a:rPr>
              <a:t> 3</a:t>
            </a:r>
          </a:p>
        </p:txBody>
      </p:sp>
      <p:sp>
        <p:nvSpPr>
          <p:cNvPr id="16" name="Rektangel 15">
            <a:extLst>
              <a:ext uri="{FF2B5EF4-FFF2-40B4-BE49-F238E27FC236}">
                <a16:creationId xmlns:a16="http://schemas.microsoft.com/office/drawing/2014/main" id="{44DDA309-8222-49A8-9755-098E2C22F3D9}"/>
              </a:ext>
            </a:extLst>
          </p:cNvPr>
          <p:cNvSpPr/>
          <p:nvPr/>
        </p:nvSpPr>
        <p:spPr>
          <a:xfrm>
            <a:off x="5240584" y="4793066"/>
            <a:ext cx="2970767" cy="83099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sv-SE" sz="2400" b="1" dirty="0"/>
              <a:t>Landeryd Juniortour</a:t>
            </a:r>
          </a:p>
          <a:p>
            <a:r>
              <a:rPr lang="sv-SE" sz="2400" b="1" dirty="0"/>
              <a:t>NSGK Junior Tour</a:t>
            </a:r>
          </a:p>
        </p:txBody>
      </p:sp>
    </p:spTree>
    <p:extLst>
      <p:ext uri="{BB962C8B-B14F-4D97-AF65-F5344CB8AC3E}">
        <p14:creationId xmlns:p14="http://schemas.microsoft.com/office/powerpoint/2010/main" val="1618384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7" grpId="0" animBg="1"/>
      <p:bldP spid="11" grpId="0" animBg="1"/>
      <p:bldP spid="13" grpId="0" animBg="1"/>
      <p:bldP spid="15" grpId="0" animBg="1"/>
      <p:bldP spid="17" grpId="0" animBg="1"/>
      <p:bldP spid="19" grpId="0" animBg="1"/>
      <p:bldP spid="18" grpId="0" animBg="1"/>
      <p:bldP spid="20" grpId="0" animBg="1"/>
      <p:bldP spid="23" grpId="0" animBg="1"/>
      <p:bldP spid="2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93F6051-6792-4E25-8D90-3695C1645F01}"/>
              </a:ext>
            </a:extLst>
          </p:cNvPr>
          <p:cNvSpPr txBox="1"/>
          <p:nvPr/>
        </p:nvSpPr>
        <p:spPr>
          <a:xfrm>
            <a:off x="4475747" y="133659"/>
            <a:ext cx="5727032" cy="1384995"/>
          </a:xfrm>
          <a:prstGeom prst="rect">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sv-SE" sz="4400" b="1" dirty="0">
                <a:solidFill>
                  <a:schemeClr val="tx1"/>
                </a:solidFill>
                <a:hlinkClick r:id="rId2">
                  <a:extLst>
                    <a:ext uri="{A12FA001-AC4F-418D-AE19-62706E023703}">
                      <ahyp:hlinkClr xmlns:ahyp="http://schemas.microsoft.com/office/drawing/2018/hyperlinkcolor" val="tx"/>
                    </a:ext>
                  </a:extLst>
                </a:hlinkClick>
              </a:rPr>
              <a:t>Teen CUP </a:t>
            </a:r>
            <a:endParaRPr lang="sv-SE" sz="4400" b="1" dirty="0">
              <a:solidFill>
                <a:schemeClr val="tx1"/>
              </a:solidFill>
            </a:endParaRPr>
          </a:p>
          <a:p>
            <a:pPr marL="342900" indent="-342900">
              <a:buFontTx/>
              <a:buChar char="-"/>
            </a:pPr>
            <a:r>
              <a:rPr lang="sv-SE" sz="2000" b="1" dirty="0">
                <a:solidFill>
                  <a:schemeClr val="tx1"/>
                </a:solidFill>
              </a:rPr>
              <a:t>en av världens största golftävlingar för juniorer</a:t>
            </a:r>
          </a:p>
          <a:p>
            <a:pPr marL="342900" indent="-342900">
              <a:buFontTx/>
              <a:buChar char="-"/>
            </a:pPr>
            <a:r>
              <a:rPr lang="sv-SE" sz="2000" b="1" dirty="0">
                <a:solidFill>
                  <a:schemeClr val="tx1"/>
                </a:solidFill>
              </a:rPr>
              <a:t>Från 13 - 16 år.</a:t>
            </a:r>
          </a:p>
        </p:txBody>
      </p:sp>
      <p:pic>
        <p:nvPicPr>
          <p:cNvPr id="5" name="Bildobjekt 4">
            <a:extLst>
              <a:ext uri="{FF2B5EF4-FFF2-40B4-BE49-F238E27FC236}">
                <a16:creationId xmlns:a16="http://schemas.microsoft.com/office/drawing/2014/main" id="{BA332268-C504-4A9E-97C2-83AB8A8CA5CB}"/>
              </a:ext>
            </a:extLst>
          </p:cNvPr>
          <p:cNvPicPr>
            <a:picLocks noChangeAspect="1"/>
          </p:cNvPicPr>
          <p:nvPr/>
        </p:nvPicPr>
        <p:blipFill>
          <a:blip r:embed="rId3"/>
          <a:stretch>
            <a:fillRect/>
          </a:stretch>
        </p:blipFill>
        <p:spPr>
          <a:xfrm>
            <a:off x="275945" y="133659"/>
            <a:ext cx="3947139" cy="1222839"/>
          </a:xfrm>
          <a:prstGeom prst="rect">
            <a:avLst/>
          </a:prstGeom>
        </p:spPr>
      </p:pic>
      <p:sp>
        <p:nvSpPr>
          <p:cNvPr id="6" name="textruta 5">
            <a:extLst>
              <a:ext uri="{FF2B5EF4-FFF2-40B4-BE49-F238E27FC236}">
                <a16:creationId xmlns:a16="http://schemas.microsoft.com/office/drawing/2014/main" id="{E9FC506F-3640-4BF6-9281-2AFB126D7523}"/>
              </a:ext>
            </a:extLst>
          </p:cNvPr>
          <p:cNvSpPr txBox="1"/>
          <p:nvPr/>
        </p:nvSpPr>
        <p:spPr>
          <a:xfrm>
            <a:off x="1487061" y="1940531"/>
            <a:ext cx="9217877" cy="3970318"/>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sv-SE" sz="2800" b="1" dirty="0"/>
          </a:p>
          <a:p>
            <a:pPr>
              <a:buFont typeface="Arial" pitchFamily="34" charset="0"/>
              <a:buChar char="•"/>
            </a:pPr>
            <a:r>
              <a:rPr lang="sv-SE" sz="2800" b="1" dirty="0" err="1"/>
              <a:t>Klubbkval</a:t>
            </a:r>
            <a:r>
              <a:rPr lang="sv-SE" sz="2800" b="1" dirty="0"/>
              <a:t>		Teen Cup </a:t>
            </a:r>
            <a:r>
              <a:rPr lang="sv-SE" sz="2000" b="1" dirty="0"/>
              <a:t>veckan 25 </a:t>
            </a:r>
            <a:r>
              <a:rPr lang="sv-SE" sz="1600" b="1" dirty="0"/>
              <a:t>(20 juni)</a:t>
            </a:r>
            <a:r>
              <a:rPr lang="sv-SE" sz="2000" b="1" dirty="0"/>
              <a:t> </a:t>
            </a:r>
            <a:endParaRPr lang="sv-SE" sz="2800" b="1" dirty="0"/>
          </a:p>
          <a:p>
            <a:r>
              <a:rPr lang="sv-SE" sz="2800" b="1" dirty="0"/>
              <a:t> </a:t>
            </a:r>
          </a:p>
          <a:p>
            <a:pPr>
              <a:buFont typeface="Arial" pitchFamily="34" charset="0"/>
              <a:buChar char="•"/>
            </a:pPr>
            <a:r>
              <a:rPr lang="sv-SE" sz="2800" b="1" dirty="0"/>
              <a:t> Gruppkval		1 juli			</a:t>
            </a:r>
            <a:r>
              <a:rPr lang="sv-SE" sz="2400" b="1" dirty="0"/>
              <a:t>(Villa </a:t>
            </a:r>
            <a:r>
              <a:rPr lang="sv-SE" sz="2400" b="1" dirty="0" err="1"/>
              <a:t>Baro</a:t>
            </a:r>
            <a:r>
              <a:rPr lang="sv-SE" sz="2400" b="1" dirty="0"/>
              <a:t> Golf) Åtvidaberg</a:t>
            </a:r>
            <a:endParaRPr lang="sv-SE" sz="2800" b="1" dirty="0"/>
          </a:p>
          <a:p>
            <a:endParaRPr lang="sv-SE" sz="2800" b="1" dirty="0"/>
          </a:p>
          <a:p>
            <a:pPr>
              <a:buFont typeface="Arial" pitchFamily="34" charset="0"/>
              <a:buChar char="•"/>
            </a:pPr>
            <a:r>
              <a:rPr lang="sv-SE" sz="2800" b="1" dirty="0"/>
              <a:t> </a:t>
            </a:r>
            <a:r>
              <a:rPr lang="sv-SE" sz="2800" b="1" dirty="0" err="1"/>
              <a:t>Regionkval</a:t>
            </a:r>
            <a:r>
              <a:rPr lang="sv-SE" sz="2800" b="1" dirty="0"/>
              <a:t>		7 aug			</a:t>
            </a:r>
            <a:r>
              <a:rPr lang="sv-SE" sz="2400" b="1" dirty="0"/>
              <a:t>Tranås GK/Åda GK</a:t>
            </a:r>
          </a:p>
          <a:p>
            <a:endParaRPr lang="sv-SE" sz="2800" b="1" dirty="0"/>
          </a:p>
          <a:p>
            <a:pPr>
              <a:buFont typeface="Arial" pitchFamily="34" charset="0"/>
              <a:buChar char="•"/>
            </a:pPr>
            <a:r>
              <a:rPr lang="sv-SE" sz="2800" b="1" dirty="0"/>
              <a:t> Riksfinal		31 aug -1 sep	</a:t>
            </a:r>
            <a:r>
              <a:rPr lang="sv-SE" sz="2400" b="1" dirty="0"/>
              <a:t>Sotenäs GK</a:t>
            </a:r>
          </a:p>
          <a:p>
            <a:endParaRPr lang="sv-SE" sz="2800" b="1" dirty="0"/>
          </a:p>
        </p:txBody>
      </p:sp>
      <p:pic>
        <p:nvPicPr>
          <p:cNvPr id="8" name="Picture 6">
            <a:extLst>
              <a:ext uri="{FF2B5EF4-FFF2-40B4-BE49-F238E27FC236}">
                <a16:creationId xmlns:a16="http://schemas.microsoft.com/office/drawing/2014/main" id="{ED670546-F1F3-4661-BF17-3008CBC18896}"/>
              </a:ext>
            </a:extLst>
          </p:cNvPr>
          <p:cNvPicPr>
            <a:picLocks noChangeAspect="1" noChangeArrowheads="1"/>
          </p:cNvPicPr>
          <p:nvPr/>
        </p:nvPicPr>
        <p:blipFill>
          <a:blip r:embed="rId4" cstate="print"/>
          <a:srcRect/>
          <a:stretch>
            <a:fillRect/>
          </a:stretch>
        </p:blipFill>
        <p:spPr bwMode="auto">
          <a:xfrm>
            <a:off x="9491870" y="2102687"/>
            <a:ext cx="1037516" cy="85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7327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F52DF7-7F1E-43D4-8E29-A7DA550313C5}"/>
              </a:ext>
            </a:extLst>
          </p:cNvPr>
          <p:cNvSpPr>
            <a:spLocks noGrp="1"/>
          </p:cNvSpPr>
          <p:nvPr>
            <p:ph idx="1"/>
          </p:nvPr>
        </p:nvSpPr>
        <p:spPr>
          <a:xfrm>
            <a:off x="260683" y="1888682"/>
            <a:ext cx="11670632" cy="2795409"/>
          </a:xfrm>
        </p:spPr>
        <p:txBody>
          <a:bodyPr>
            <a:noAutofit/>
          </a:bodyPr>
          <a:lstStyle/>
          <a:p>
            <a:r>
              <a:rPr lang="sv-SE" sz="2600" dirty="0"/>
              <a:t>Juniortävling där juniorer får tävla i bästa tänkbara miljö, i lag tillsamman med sin tränare</a:t>
            </a:r>
          </a:p>
          <a:p>
            <a:r>
              <a:rPr lang="sv-SE" sz="2600" dirty="0"/>
              <a:t>Tävlingen spelas som en lagtävling mellan landets alla klubbar med en PGA Pro och tre juniorer i respektive lag. Av juniorerna skall minst en vara av motsats kön.</a:t>
            </a:r>
          </a:p>
          <a:p>
            <a:r>
              <a:rPr lang="sv-SE" sz="2600" dirty="0"/>
              <a:t>16 Juni </a:t>
            </a:r>
            <a:r>
              <a:rPr lang="sv-SE" sz="2600" dirty="0" err="1"/>
              <a:t>Klubbkval</a:t>
            </a:r>
            <a:r>
              <a:rPr lang="sv-SE" sz="2600" dirty="0"/>
              <a:t> - Vreta Kloster GK</a:t>
            </a:r>
          </a:p>
          <a:p>
            <a:r>
              <a:rPr lang="sv-SE" sz="2600" dirty="0"/>
              <a:t>24 Juni </a:t>
            </a:r>
            <a:r>
              <a:rPr lang="sv-SE" sz="2600" dirty="0" err="1"/>
              <a:t>Distriksfinal</a:t>
            </a:r>
            <a:r>
              <a:rPr lang="sv-SE" sz="2600" dirty="0"/>
              <a:t> – Mauritzberg GK</a:t>
            </a:r>
          </a:p>
          <a:p>
            <a:endParaRPr lang="sv-SE" dirty="0"/>
          </a:p>
        </p:txBody>
      </p:sp>
      <p:sp>
        <p:nvSpPr>
          <p:cNvPr id="6" name="textruta 5">
            <a:extLst>
              <a:ext uri="{FF2B5EF4-FFF2-40B4-BE49-F238E27FC236}">
                <a16:creationId xmlns:a16="http://schemas.microsoft.com/office/drawing/2014/main" id="{ECA14825-8390-4947-AEF6-A462478559CD}"/>
              </a:ext>
            </a:extLst>
          </p:cNvPr>
          <p:cNvSpPr txBox="1"/>
          <p:nvPr/>
        </p:nvSpPr>
        <p:spPr>
          <a:xfrm>
            <a:off x="491289" y="4750895"/>
            <a:ext cx="11209421" cy="1508105"/>
          </a:xfrm>
          <a:prstGeom prst="rect">
            <a:avLst/>
          </a:prstGeom>
          <a:noFill/>
        </p:spPr>
        <p:txBody>
          <a:bodyPr wrap="square" rtlCol="0">
            <a:spAutoFit/>
          </a:bodyPr>
          <a:lstStyle/>
          <a:p>
            <a:pPr algn="l"/>
            <a:r>
              <a:rPr lang="sv-SE" sz="2000" b="1" i="0" dirty="0">
                <a:solidFill>
                  <a:srgbClr val="000000"/>
                </a:solidFill>
                <a:effectLst/>
              </a:rPr>
              <a:t>Tävlingen spelas i tre steg:</a:t>
            </a:r>
          </a:p>
          <a:p>
            <a:pPr marL="342900" indent="-342900" algn="l">
              <a:buFont typeface="+mj-lt"/>
              <a:buAutoNum type="arabicPeriod"/>
            </a:pPr>
            <a:r>
              <a:rPr lang="sv-SE" b="0" i="0" dirty="0">
                <a:solidFill>
                  <a:srgbClr val="000000"/>
                </a:solidFill>
                <a:effectLst/>
              </a:rPr>
              <a:t>Klubbkvalstävlingar runt om på landets golfklubbar. (Bästa tjej/kille netto och bästa brutto går vidare)</a:t>
            </a:r>
          </a:p>
          <a:p>
            <a:pPr marL="342900" indent="-342900" algn="l">
              <a:buFont typeface="+mj-lt"/>
              <a:buAutoNum type="arabicPeriod"/>
            </a:pPr>
            <a:r>
              <a:rPr lang="sv-SE" b="0" i="0" dirty="0">
                <a:solidFill>
                  <a:srgbClr val="000000"/>
                </a:solidFill>
                <a:effectLst/>
              </a:rPr>
              <a:t>Distriktsfinaler spelas på klubbar utspridda över Sverige uppdelade geografiskt över PGAs 6 distrikt under juni och juli månad. Spelplats för din klubb kommer fördelas beroende på ert geografiska läge. </a:t>
            </a:r>
          </a:p>
          <a:p>
            <a:pPr marL="342900" indent="-342900" algn="l">
              <a:buFont typeface="+mj-lt"/>
              <a:buAutoNum type="arabicPeriod"/>
            </a:pPr>
            <a:r>
              <a:rPr lang="sv-SE" b="0" i="0" dirty="0">
                <a:solidFill>
                  <a:srgbClr val="000000"/>
                </a:solidFill>
                <a:effectLst/>
              </a:rPr>
              <a:t>Sverigefinalen spelas </a:t>
            </a:r>
            <a:r>
              <a:rPr lang="sv-SE" dirty="0">
                <a:solidFill>
                  <a:srgbClr val="000000"/>
                </a:solidFill>
              </a:rPr>
              <a:t>i augusti</a:t>
            </a:r>
            <a:r>
              <a:rPr lang="sv-SE" b="0" i="0" dirty="0">
                <a:solidFill>
                  <a:srgbClr val="000000"/>
                </a:solidFill>
                <a:effectLst/>
              </a:rPr>
              <a:t>.</a:t>
            </a:r>
          </a:p>
        </p:txBody>
      </p:sp>
      <p:pic>
        <p:nvPicPr>
          <p:cNvPr id="4" name="Bildobjekt 3">
            <a:hlinkClick r:id="rId2"/>
            <a:extLst>
              <a:ext uri="{FF2B5EF4-FFF2-40B4-BE49-F238E27FC236}">
                <a16:creationId xmlns:a16="http://schemas.microsoft.com/office/drawing/2014/main" id="{5FEEDBBE-EA27-F69D-D350-937BBCD896C9}"/>
              </a:ext>
            </a:extLst>
          </p:cNvPr>
          <p:cNvPicPr>
            <a:picLocks noChangeAspect="1"/>
          </p:cNvPicPr>
          <p:nvPr/>
        </p:nvPicPr>
        <p:blipFill>
          <a:blip r:embed="rId3"/>
          <a:stretch>
            <a:fillRect/>
          </a:stretch>
        </p:blipFill>
        <p:spPr>
          <a:xfrm>
            <a:off x="3563223" y="162112"/>
            <a:ext cx="5065551" cy="1486829"/>
          </a:xfrm>
          <a:prstGeom prst="rect">
            <a:avLst/>
          </a:prstGeom>
        </p:spPr>
      </p:pic>
    </p:spTree>
    <p:extLst>
      <p:ext uri="{BB962C8B-B14F-4D97-AF65-F5344CB8AC3E}">
        <p14:creationId xmlns:p14="http://schemas.microsoft.com/office/powerpoint/2010/main" val="83125763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3CAFA752-8099-4C17-BCED-1D761E156B59}"/>
              </a:ext>
            </a:extLst>
          </p:cNvPr>
          <p:cNvSpPr txBox="1"/>
          <p:nvPr/>
        </p:nvSpPr>
        <p:spPr>
          <a:xfrm>
            <a:off x="3884913" y="106110"/>
            <a:ext cx="4422174" cy="646331"/>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v-SE" sz="3600" b="1" dirty="0">
                <a:solidFill>
                  <a:srgbClr val="FFFF00"/>
                </a:solidFill>
                <a:hlinkClick r:id="rId2">
                  <a:extLst>
                    <a:ext uri="{A12FA001-AC4F-418D-AE19-62706E023703}">
                      <ahyp:hlinkClr xmlns:ahyp="http://schemas.microsoft.com/office/drawing/2018/hyperlinkcolor" val="tx"/>
                    </a:ext>
                  </a:extLst>
                </a:hlinkClick>
              </a:rPr>
              <a:t>Svenska</a:t>
            </a:r>
            <a:r>
              <a:rPr lang="sv-SE" sz="3600" b="1" dirty="0">
                <a:solidFill>
                  <a:schemeClr val="accent1"/>
                </a:solidFill>
                <a:hlinkClick r:id="rId2">
                  <a:extLst>
                    <a:ext uri="{A12FA001-AC4F-418D-AE19-62706E023703}">
                      <ahyp:hlinkClr xmlns:ahyp="http://schemas.microsoft.com/office/drawing/2018/hyperlinkcolor" val="tx"/>
                    </a:ext>
                  </a:extLst>
                </a:hlinkClick>
              </a:rPr>
              <a:t> Juniortouren</a:t>
            </a:r>
            <a:endParaRPr lang="sv-SE" sz="3600" b="1" dirty="0">
              <a:solidFill>
                <a:schemeClr val="accent1"/>
              </a:solidFill>
            </a:endParaRPr>
          </a:p>
        </p:txBody>
      </p:sp>
      <p:sp>
        <p:nvSpPr>
          <p:cNvPr id="9" name="textruta 8">
            <a:extLst>
              <a:ext uri="{FF2B5EF4-FFF2-40B4-BE49-F238E27FC236}">
                <a16:creationId xmlns:a16="http://schemas.microsoft.com/office/drawing/2014/main" id="{558C21BA-F0AF-4DAD-B909-2CFE0B4F0C0C}"/>
              </a:ext>
            </a:extLst>
          </p:cNvPr>
          <p:cNvSpPr txBox="1"/>
          <p:nvPr/>
        </p:nvSpPr>
        <p:spPr>
          <a:xfrm>
            <a:off x="140958" y="2619180"/>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a:t>Rookie-klass</a:t>
            </a:r>
            <a:r>
              <a:rPr lang="sv-SE" dirty="0"/>
              <a:t> </a:t>
            </a:r>
            <a:endParaRPr lang="sv-SE" b="1" dirty="0"/>
          </a:p>
        </p:txBody>
      </p:sp>
      <p:sp>
        <p:nvSpPr>
          <p:cNvPr id="10" name="textruta 9">
            <a:extLst>
              <a:ext uri="{FF2B5EF4-FFF2-40B4-BE49-F238E27FC236}">
                <a16:creationId xmlns:a16="http://schemas.microsoft.com/office/drawing/2014/main" id="{191553F8-7725-428E-8305-310E0FFDA136}"/>
              </a:ext>
            </a:extLst>
          </p:cNvPr>
          <p:cNvSpPr txBox="1"/>
          <p:nvPr/>
        </p:nvSpPr>
        <p:spPr>
          <a:xfrm>
            <a:off x="140958" y="3123797"/>
            <a:ext cx="1728192" cy="343170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Spelas i samband med First-tävlingar. Spelas med HCP och inga HCP-krav. Spelas över 9 eller 18 hål.</a:t>
            </a:r>
          </a:p>
          <a:p>
            <a:endParaRPr lang="sv-SE" sz="700" b="1" dirty="0"/>
          </a:p>
          <a:p>
            <a:r>
              <a:rPr lang="sv-SE" sz="1400" b="1" dirty="0"/>
              <a:t>Alla får vara med, om det finns plats. Ett jättebra tillfälle att få tävlingserfarenhet. Värdklubben bestämmer spelupplägg och avgifter. </a:t>
            </a:r>
            <a:endParaRPr lang="sv-SE" sz="1600" b="1" dirty="0"/>
          </a:p>
        </p:txBody>
      </p:sp>
      <p:sp>
        <p:nvSpPr>
          <p:cNvPr id="14" name="Pil: vänster-höger 13">
            <a:extLst>
              <a:ext uri="{FF2B5EF4-FFF2-40B4-BE49-F238E27FC236}">
                <a16:creationId xmlns:a16="http://schemas.microsoft.com/office/drawing/2014/main" id="{04047557-7B9F-4E30-8D6B-9E33D7FEC9CF}"/>
              </a:ext>
            </a:extLst>
          </p:cNvPr>
          <p:cNvSpPr/>
          <p:nvPr/>
        </p:nvSpPr>
        <p:spPr>
          <a:xfrm>
            <a:off x="2096874" y="2726682"/>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15" name="textruta 14">
            <a:extLst>
              <a:ext uri="{FF2B5EF4-FFF2-40B4-BE49-F238E27FC236}">
                <a16:creationId xmlns:a16="http://schemas.microsoft.com/office/drawing/2014/main" id="{637E10C3-E68A-412B-834B-0430F689744A}"/>
              </a:ext>
            </a:extLst>
          </p:cNvPr>
          <p:cNvSpPr txBox="1"/>
          <p:nvPr/>
        </p:nvSpPr>
        <p:spPr>
          <a:xfrm>
            <a:off x="2612630"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3</a:t>
            </a:r>
          </a:p>
        </p:txBody>
      </p:sp>
      <p:sp>
        <p:nvSpPr>
          <p:cNvPr id="16" name="Rektangel 15">
            <a:extLst>
              <a:ext uri="{FF2B5EF4-FFF2-40B4-BE49-F238E27FC236}">
                <a16:creationId xmlns:a16="http://schemas.microsoft.com/office/drawing/2014/main" id="{5250A326-86EC-4BAA-B056-44558153211A}"/>
              </a:ext>
            </a:extLst>
          </p:cNvPr>
          <p:cNvSpPr/>
          <p:nvPr/>
        </p:nvSpPr>
        <p:spPr>
          <a:xfrm>
            <a:off x="2326559" y="3122169"/>
            <a:ext cx="2300333" cy="353943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Spelas över 18 hål, förutom omgång 3 och 4 som spelas över 36 hål. De två omgångarna ingår i SGF Golf Ranking och ger därmed rankingpoäng. Spelformen är slaggolf scratch. Antal deltagare per spelplats är 54 pojkar och 24 flickor. Om spelaren placerar sig topp 10 % på resultatlistan flyttas hen upp till division 2 nästkommande omgång. Samtliga tävlingar spelas över en dag. 200 kr/tävling. HCP-gräns på 30.0. </a:t>
            </a:r>
          </a:p>
        </p:txBody>
      </p:sp>
      <p:sp>
        <p:nvSpPr>
          <p:cNvPr id="17" name="Pil: vänster-höger 16">
            <a:extLst>
              <a:ext uri="{FF2B5EF4-FFF2-40B4-BE49-F238E27FC236}">
                <a16:creationId xmlns:a16="http://schemas.microsoft.com/office/drawing/2014/main" id="{90DCD19B-527A-4680-989D-737421ED1B22}"/>
              </a:ext>
            </a:extLst>
          </p:cNvPr>
          <p:cNvSpPr/>
          <p:nvPr/>
        </p:nvSpPr>
        <p:spPr>
          <a:xfrm>
            <a:off x="4568546" y="2726682"/>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19" name="textruta 18">
            <a:extLst>
              <a:ext uri="{FF2B5EF4-FFF2-40B4-BE49-F238E27FC236}">
                <a16:creationId xmlns:a16="http://schemas.microsoft.com/office/drawing/2014/main" id="{DA5BB388-6BF4-41AB-871F-3697AE021F8A}"/>
              </a:ext>
            </a:extLst>
          </p:cNvPr>
          <p:cNvSpPr txBox="1"/>
          <p:nvPr/>
        </p:nvSpPr>
        <p:spPr>
          <a:xfrm>
            <a:off x="5084302"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2</a:t>
            </a:r>
          </a:p>
        </p:txBody>
      </p:sp>
      <p:sp>
        <p:nvSpPr>
          <p:cNvPr id="20" name="Rektangel 19">
            <a:extLst>
              <a:ext uri="{FF2B5EF4-FFF2-40B4-BE49-F238E27FC236}">
                <a16:creationId xmlns:a16="http://schemas.microsoft.com/office/drawing/2014/main" id="{6CFADFFA-2745-44C0-8D52-A39DA38F07AD}"/>
              </a:ext>
            </a:extLst>
          </p:cNvPr>
          <p:cNvSpPr/>
          <p:nvPr/>
        </p:nvSpPr>
        <p:spPr>
          <a:xfrm>
            <a:off x="4994132" y="3123797"/>
            <a:ext cx="1908532" cy="3108543"/>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Tävlingarna spelas över 36 hål förutom omgång 3 och 4 som spelas över två dagar och 54 hål. Spelformen är slagspel scratch. Antal deltagare per omgång är 39 pojkar och 15 flickor. </a:t>
            </a:r>
          </a:p>
          <a:p>
            <a:r>
              <a:rPr lang="sv-SE" sz="1400" b="1" dirty="0"/>
              <a:t>Anmälningsavgiften för </a:t>
            </a:r>
            <a:r>
              <a:rPr lang="sv-SE" sz="1400" b="1" dirty="0" err="1"/>
              <a:t>Div</a:t>
            </a:r>
            <a:r>
              <a:rPr lang="sv-SE" sz="1400" b="1" dirty="0"/>
              <a:t> 2 är 300 kr/tävling. HCP-gräns på 10.0 Pojkar och 14,0 Flickor. </a:t>
            </a:r>
          </a:p>
          <a:p>
            <a:endParaRPr lang="sv-SE" sz="1400" b="1" dirty="0"/>
          </a:p>
        </p:txBody>
      </p:sp>
      <p:sp>
        <p:nvSpPr>
          <p:cNvPr id="21" name="Pil: vänster-höger 20">
            <a:extLst>
              <a:ext uri="{FF2B5EF4-FFF2-40B4-BE49-F238E27FC236}">
                <a16:creationId xmlns:a16="http://schemas.microsoft.com/office/drawing/2014/main" id="{0B54300C-AFF2-4734-AE97-4473D1869793}"/>
              </a:ext>
            </a:extLst>
          </p:cNvPr>
          <p:cNvSpPr/>
          <p:nvPr/>
        </p:nvSpPr>
        <p:spPr>
          <a:xfrm>
            <a:off x="7040218" y="2725381"/>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22" name="textruta 21">
            <a:extLst>
              <a:ext uri="{FF2B5EF4-FFF2-40B4-BE49-F238E27FC236}">
                <a16:creationId xmlns:a16="http://schemas.microsoft.com/office/drawing/2014/main" id="{C644968C-EA5E-4001-A4BB-813FE4D399A7}"/>
              </a:ext>
            </a:extLst>
          </p:cNvPr>
          <p:cNvSpPr txBox="1"/>
          <p:nvPr/>
        </p:nvSpPr>
        <p:spPr>
          <a:xfrm>
            <a:off x="10027646" y="2619180"/>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a:t>Elit</a:t>
            </a:r>
          </a:p>
        </p:txBody>
      </p:sp>
      <p:sp>
        <p:nvSpPr>
          <p:cNvPr id="23" name="Rektangel 22">
            <a:extLst>
              <a:ext uri="{FF2B5EF4-FFF2-40B4-BE49-F238E27FC236}">
                <a16:creationId xmlns:a16="http://schemas.microsoft.com/office/drawing/2014/main" id="{F37F02CA-C742-4502-9D98-E45D05E53DBF}"/>
              </a:ext>
            </a:extLst>
          </p:cNvPr>
          <p:cNvSpPr/>
          <p:nvPr/>
        </p:nvSpPr>
        <p:spPr>
          <a:xfrm>
            <a:off x="9865441" y="3116207"/>
            <a:ext cx="2088232" cy="2462213"/>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Det är en spelplats per omgång och plats för 24 flickor och 54 pojkar på varje tävling. Är speldagar på 2-4 dagar. Omgång 3 JSM Match och omgång 4 JSM Slag. Anmälningsavgiften för Elit är 500 kr/tävling. HCP-gräns på 3.0 Pojkar och 6,0 Flickor. </a:t>
            </a:r>
          </a:p>
        </p:txBody>
      </p:sp>
      <p:pic>
        <p:nvPicPr>
          <p:cNvPr id="24" name="Bildobjekt 23">
            <a:extLst>
              <a:ext uri="{FF2B5EF4-FFF2-40B4-BE49-F238E27FC236}">
                <a16:creationId xmlns:a16="http://schemas.microsoft.com/office/drawing/2014/main" id="{7C5CD438-9D78-492F-9136-4A4078690FBE}"/>
              </a:ext>
            </a:extLst>
          </p:cNvPr>
          <p:cNvPicPr>
            <a:picLocks noChangeAspect="1"/>
          </p:cNvPicPr>
          <p:nvPr/>
        </p:nvPicPr>
        <p:blipFill>
          <a:blip r:embed="rId3"/>
          <a:stretch>
            <a:fillRect/>
          </a:stretch>
        </p:blipFill>
        <p:spPr>
          <a:xfrm>
            <a:off x="444004" y="-12241"/>
            <a:ext cx="2850291" cy="883031"/>
          </a:xfrm>
          <a:prstGeom prst="rect">
            <a:avLst/>
          </a:prstGeom>
        </p:spPr>
      </p:pic>
      <p:sp>
        <p:nvSpPr>
          <p:cNvPr id="25" name="textruta 24">
            <a:extLst>
              <a:ext uri="{FF2B5EF4-FFF2-40B4-BE49-F238E27FC236}">
                <a16:creationId xmlns:a16="http://schemas.microsoft.com/office/drawing/2014/main" id="{631F7F03-8C08-4714-8BF8-2039D264B6B7}"/>
              </a:ext>
            </a:extLst>
          </p:cNvPr>
          <p:cNvSpPr txBox="1"/>
          <p:nvPr/>
        </p:nvSpPr>
        <p:spPr>
          <a:xfrm>
            <a:off x="3481432" y="2103278"/>
            <a:ext cx="823028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v-SE" b="1" dirty="0"/>
              <a:t>Rankingrundande</a:t>
            </a:r>
          </a:p>
        </p:txBody>
      </p:sp>
      <p:sp>
        <p:nvSpPr>
          <p:cNvPr id="29" name="textruta 28">
            <a:extLst>
              <a:ext uri="{FF2B5EF4-FFF2-40B4-BE49-F238E27FC236}">
                <a16:creationId xmlns:a16="http://schemas.microsoft.com/office/drawing/2014/main" id="{F0C4E978-44F7-4E2C-99A2-91D1314F5D1A}"/>
              </a:ext>
            </a:extLst>
          </p:cNvPr>
          <p:cNvSpPr txBox="1"/>
          <p:nvPr/>
        </p:nvSpPr>
        <p:spPr>
          <a:xfrm>
            <a:off x="1090723" y="2035530"/>
            <a:ext cx="2300333" cy="523220"/>
          </a:xfrm>
          <a:prstGeom prst="rect">
            <a:avLst/>
          </a:prstGeom>
          <a:solidFill>
            <a:schemeClr val="tx1"/>
          </a:solidFill>
        </p:spPr>
        <p:txBody>
          <a:bodyPr wrap="square">
            <a:spAutoFit/>
          </a:bodyPr>
          <a:lstStyle/>
          <a:p>
            <a:r>
              <a:rPr lang="sv-SE" sz="1400" b="1" dirty="0">
                <a:solidFill>
                  <a:schemeClr val="accent5"/>
                </a:solidFill>
              </a:rPr>
              <a:t>Årsavgift för att spela på Svenska Juniortouren </a:t>
            </a:r>
            <a:r>
              <a:rPr lang="sv-SE" sz="1400" b="1" dirty="0">
                <a:solidFill>
                  <a:schemeClr val="accent5"/>
                </a:solidFill>
                <a:sym typeface="Wingdings" panose="05000000000000000000" pitchFamily="2" charset="2"/>
              </a:rPr>
              <a:t></a:t>
            </a:r>
            <a:endParaRPr lang="sv-SE" sz="1400" b="1" dirty="0">
              <a:solidFill>
                <a:schemeClr val="accent5"/>
              </a:solidFill>
            </a:endParaRPr>
          </a:p>
        </p:txBody>
      </p:sp>
      <p:sp>
        <p:nvSpPr>
          <p:cNvPr id="4" name="Rektangel 3">
            <a:extLst>
              <a:ext uri="{FF2B5EF4-FFF2-40B4-BE49-F238E27FC236}">
                <a16:creationId xmlns:a16="http://schemas.microsoft.com/office/drawing/2014/main" id="{6254D75E-4C5B-4C6D-AE1B-C9026E793BCC}"/>
              </a:ext>
            </a:extLst>
          </p:cNvPr>
          <p:cNvSpPr/>
          <p:nvPr/>
        </p:nvSpPr>
        <p:spPr>
          <a:xfrm>
            <a:off x="416614" y="795003"/>
            <a:ext cx="1135877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sv-SE" b="1" dirty="0">
                <a:solidFill>
                  <a:schemeClr val="accent5"/>
                </a:solidFill>
              </a:rPr>
              <a:t>Svenska Juniortouren är ett toursystem för juniorer 13-21 år som kan tävla på olika nivåer. Teen Tour genomförs som individuella tävlingar under sex omgångar på fyra nivåer, </a:t>
            </a:r>
            <a:r>
              <a:rPr lang="sv-SE" b="1" dirty="0" err="1">
                <a:solidFill>
                  <a:schemeClr val="accent5"/>
                </a:solidFill>
              </a:rPr>
              <a:t>Div</a:t>
            </a:r>
            <a:r>
              <a:rPr lang="sv-SE" b="1" dirty="0">
                <a:solidFill>
                  <a:schemeClr val="accent5"/>
                </a:solidFill>
              </a:rPr>
              <a:t> 3, </a:t>
            </a:r>
            <a:r>
              <a:rPr lang="sv-SE" b="1" dirty="0" err="1">
                <a:solidFill>
                  <a:schemeClr val="accent5"/>
                </a:solidFill>
              </a:rPr>
              <a:t>Div</a:t>
            </a:r>
            <a:r>
              <a:rPr lang="sv-SE" b="1" dirty="0">
                <a:solidFill>
                  <a:schemeClr val="accent5"/>
                </a:solidFill>
              </a:rPr>
              <a:t> 2, </a:t>
            </a:r>
            <a:r>
              <a:rPr lang="sv-SE" b="1" dirty="0" err="1">
                <a:solidFill>
                  <a:schemeClr val="accent5"/>
                </a:solidFill>
              </a:rPr>
              <a:t>Div</a:t>
            </a:r>
            <a:r>
              <a:rPr lang="sv-SE" b="1" dirty="0">
                <a:solidFill>
                  <a:schemeClr val="accent5"/>
                </a:solidFill>
              </a:rPr>
              <a:t> 1 och Elit. Varje omgång omfattar 1-3 dagar och tävlingarna genomförs under samma tidsperiod/dagar. Mellan varje omgång sker uppflyttningar baserat på placering. För att spela Svenska Juniortouren behövs en touravgift betalas på 350 kronor/år.</a:t>
            </a:r>
          </a:p>
        </p:txBody>
      </p:sp>
      <p:sp>
        <p:nvSpPr>
          <p:cNvPr id="2" name="textruta 1">
            <a:extLst>
              <a:ext uri="{FF2B5EF4-FFF2-40B4-BE49-F238E27FC236}">
                <a16:creationId xmlns:a16="http://schemas.microsoft.com/office/drawing/2014/main" id="{66B7BDC5-5AD0-4780-547F-90290085C507}"/>
              </a:ext>
            </a:extLst>
          </p:cNvPr>
          <p:cNvSpPr txBox="1"/>
          <p:nvPr/>
        </p:nvSpPr>
        <p:spPr>
          <a:xfrm>
            <a:off x="7555974"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1</a:t>
            </a:r>
          </a:p>
        </p:txBody>
      </p:sp>
      <p:sp>
        <p:nvSpPr>
          <p:cNvPr id="3" name="Pil: vänster-höger 2">
            <a:extLst>
              <a:ext uri="{FF2B5EF4-FFF2-40B4-BE49-F238E27FC236}">
                <a16:creationId xmlns:a16="http://schemas.microsoft.com/office/drawing/2014/main" id="{6E719831-3A2F-5F4F-3875-BA93CA45ADC1}"/>
              </a:ext>
            </a:extLst>
          </p:cNvPr>
          <p:cNvSpPr/>
          <p:nvPr/>
        </p:nvSpPr>
        <p:spPr>
          <a:xfrm>
            <a:off x="9512620" y="2734781"/>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5" name="Rektangel 4">
            <a:extLst>
              <a:ext uri="{FF2B5EF4-FFF2-40B4-BE49-F238E27FC236}">
                <a16:creationId xmlns:a16="http://schemas.microsoft.com/office/drawing/2014/main" id="{4B7AF9C7-9F92-5E7A-DD4E-7088C8112C5F}"/>
              </a:ext>
            </a:extLst>
          </p:cNvPr>
          <p:cNvSpPr/>
          <p:nvPr/>
        </p:nvSpPr>
        <p:spPr>
          <a:xfrm>
            <a:off x="7465804" y="3123797"/>
            <a:ext cx="1908532" cy="3108543"/>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Spelformen är 54 hål slagspel scratch över två dagar, förutom omgång tre som spelas som matchspel. Antal deltagare är 54 pojkar per spelplats samt 24 flickor på en av spelplatserna. Anmälningsavgiften för </a:t>
            </a:r>
            <a:r>
              <a:rPr lang="sv-SE" sz="1400" b="1" dirty="0" err="1"/>
              <a:t>Div</a:t>
            </a:r>
            <a:r>
              <a:rPr lang="sv-SE" sz="1400" b="1" dirty="0"/>
              <a:t> 1 är 400 kr/tävling. HCP-gräns på 6.0 Pojkar och 10,0 Flickor. </a:t>
            </a:r>
          </a:p>
          <a:p>
            <a:endParaRPr lang="sv-SE" sz="1400" b="1" dirty="0"/>
          </a:p>
        </p:txBody>
      </p:sp>
    </p:spTree>
    <p:extLst>
      <p:ext uri="{BB962C8B-B14F-4D97-AF65-F5344CB8AC3E}">
        <p14:creationId xmlns:p14="http://schemas.microsoft.com/office/powerpoint/2010/main" val="39146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17" grpId="0" animBg="1"/>
      <p:bldP spid="19" grpId="0" animBg="1"/>
      <p:bldP spid="20" grpId="0" animBg="1"/>
      <p:bldP spid="21" grpId="0" animBg="1"/>
      <p:bldP spid="22" grpId="0" animBg="1"/>
      <p:bldP spid="23" grpId="0" animBg="1"/>
      <p:bldP spid="25" grpId="0" animBg="1"/>
      <p:bldP spid="29" grpId="0" animBg="1"/>
      <p:bldP spid="2"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790217DD-CBC3-4386-A931-B93D6F0F3643}"/>
              </a:ext>
            </a:extLst>
          </p:cNvPr>
          <p:cNvSpPr txBox="1"/>
          <p:nvPr/>
        </p:nvSpPr>
        <p:spPr>
          <a:xfrm>
            <a:off x="4727847" y="1306153"/>
            <a:ext cx="2736304"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sv-SE" b="1" dirty="0" err="1"/>
              <a:t>Div</a:t>
            </a:r>
            <a:r>
              <a:rPr lang="sv-SE" b="1" dirty="0"/>
              <a:t> 3 finns alltid i distriktet </a:t>
            </a:r>
          </a:p>
        </p:txBody>
      </p:sp>
      <p:sp>
        <p:nvSpPr>
          <p:cNvPr id="5" name="textruta 4">
            <a:extLst>
              <a:ext uri="{FF2B5EF4-FFF2-40B4-BE49-F238E27FC236}">
                <a16:creationId xmlns:a16="http://schemas.microsoft.com/office/drawing/2014/main" id="{B7A5252B-12DC-4BF5-B38D-5D152B453294}"/>
              </a:ext>
            </a:extLst>
          </p:cNvPr>
          <p:cNvSpPr txBox="1"/>
          <p:nvPr/>
        </p:nvSpPr>
        <p:spPr>
          <a:xfrm>
            <a:off x="4430975" y="1627949"/>
            <a:ext cx="3330048" cy="369332"/>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sv-SE" b="1" dirty="0"/>
              <a:t>Med stor säkerhet även Rookie </a:t>
            </a:r>
          </a:p>
        </p:txBody>
      </p:sp>
      <p:graphicFrame>
        <p:nvGraphicFramePr>
          <p:cNvPr id="7" name="Tabell 6">
            <a:extLst>
              <a:ext uri="{FF2B5EF4-FFF2-40B4-BE49-F238E27FC236}">
                <a16:creationId xmlns:a16="http://schemas.microsoft.com/office/drawing/2014/main" id="{5ABF121F-0D98-4489-BBA2-8294A0233444}"/>
              </a:ext>
            </a:extLst>
          </p:cNvPr>
          <p:cNvGraphicFramePr>
            <a:graphicFrameLocks noGrp="1"/>
          </p:cNvGraphicFramePr>
          <p:nvPr>
            <p:extLst>
              <p:ext uri="{D42A27DB-BD31-4B8C-83A1-F6EECF244321}">
                <p14:modId xmlns:p14="http://schemas.microsoft.com/office/powerpoint/2010/main" val="2466720712"/>
              </p:ext>
            </p:extLst>
          </p:nvPr>
        </p:nvGraphicFramePr>
        <p:xfrm>
          <a:off x="3290250" y="2089086"/>
          <a:ext cx="5611500" cy="4232581"/>
        </p:xfrm>
        <a:graphic>
          <a:graphicData uri="http://schemas.openxmlformats.org/drawingml/2006/table">
            <a:tbl>
              <a:tblPr>
                <a:effectLst>
                  <a:innerShdw blurRad="63500" dist="50800">
                    <a:prstClr val="black">
                      <a:alpha val="50000"/>
                    </a:prstClr>
                  </a:innerShdw>
                </a:effectLst>
              </a:tblPr>
              <a:tblGrid>
                <a:gridCol w="291699">
                  <a:extLst>
                    <a:ext uri="{9D8B030D-6E8A-4147-A177-3AD203B41FA5}">
                      <a16:colId xmlns:a16="http://schemas.microsoft.com/office/drawing/2014/main" val="4051192439"/>
                    </a:ext>
                  </a:extLst>
                </a:gridCol>
                <a:gridCol w="2219740">
                  <a:extLst>
                    <a:ext uri="{9D8B030D-6E8A-4147-A177-3AD203B41FA5}">
                      <a16:colId xmlns:a16="http://schemas.microsoft.com/office/drawing/2014/main" val="20000"/>
                    </a:ext>
                  </a:extLst>
                </a:gridCol>
                <a:gridCol w="689930">
                  <a:extLst>
                    <a:ext uri="{9D8B030D-6E8A-4147-A177-3AD203B41FA5}">
                      <a16:colId xmlns:a16="http://schemas.microsoft.com/office/drawing/2014/main" val="20001"/>
                    </a:ext>
                  </a:extLst>
                </a:gridCol>
                <a:gridCol w="1603505">
                  <a:extLst>
                    <a:ext uri="{9D8B030D-6E8A-4147-A177-3AD203B41FA5}">
                      <a16:colId xmlns:a16="http://schemas.microsoft.com/office/drawing/2014/main" val="20002"/>
                    </a:ext>
                  </a:extLst>
                </a:gridCol>
                <a:gridCol w="806626">
                  <a:extLst>
                    <a:ext uri="{9D8B030D-6E8A-4147-A177-3AD203B41FA5}">
                      <a16:colId xmlns:a16="http://schemas.microsoft.com/office/drawing/2014/main" val="20003"/>
                    </a:ext>
                  </a:extLst>
                </a:gridCol>
              </a:tblGrid>
              <a:tr h="398338">
                <a:tc gridSpan="2">
                  <a:txBody>
                    <a:bodyPr/>
                    <a:lstStyle/>
                    <a:p>
                      <a:pPr algn="ctr">
                        <a:lnSpc>
                          <a:spcPct val="115000"/>
                        </a:lnSpc>
                        <a:spcAft>
                          <a:spcPts val="0"/>
                        </a:spcAft>
                      </a:pPr>
                      <a:r>
                        <a:rPr lang="sv-SE" sz="1400" b="1" dirty="0">
                          <a:solidFill>
                            <a:srgbClr val="000000"/>
                          </a:solidFill>
                          <a:latin typeface="Calibri"/>
                          <a:ea typeface="Times New Roman"/>
                          <a:cs typeface="Times New Roman"/>
                        </a:rPr>
                        <a:t> </a:t>
                      </a:r>
                      <a:r>
                        <a:rPr lang="sv-SE" sz="2000" b="1" dirty="0" err="1">
                          <a:solidFill>
                            <a:srgbClr val="000000"/>
                          </a:solidFill>
                          <a:latin typeface="Calibri"/>
                          <a:ea typeface="Times New Roman"/>
                          <a:cs typeface="Times New Roman"/>
                        </a:rPr>
                        <a:t>Div</a:t>
                      </a:r>
                      <a:r>
                        <a:rPr lang="sv-SE" sz="2000" b="1" dirty="0">
                          <a:solidFill>
                            <a:srgbClr val="000000"/>
                          </a:solidFill>
                          <a:latin typeface="Calibri"/>
                          <a:ea typeface="Times New Roman"/>
                          <a:cs typeface="Times New Roman"/>
                        </a:rPr>
                        <a:t> 3 / Rookie</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Datum</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Klubb</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Hål</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7170">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Maj</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sv-SE" sz="1100" b="1"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5553">
                <a:tc>
                  <a:txBody>
                    <a:bodyPr/>
                    <a:lstStyle/>
                    <a:p>
                      <a:pPr algn="ctr">
                        <a:lnSpc>
                          <a:spcPct val="115000"/>
                        </a:lnSpc>
                        <a:spcAft>
                          <a:spcPts val="0"/>
                        </a:spcAft>
                      </a:pPr>
                      <a:r>
                        <a:rPr lang="sv-SE" sz="1200" b="1" dirty="0">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Lördag</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18</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err="1">
                          <a:solidFill>
                            <a:srgbClr val="000000"/>
                          </a:solidFill>
                          <a:latin typeface="+mn-lt"/>
                          <a:ea typeface="Calibri"/>
                          <a:cs typeface="Times New Roman"/>
                        </a:rPr>
                        <a:t>Ingelsta</a:t>
                      </a:r>
                      <a:r>
                        <a:rPr lang="sv-SE" sz="1200" b="1" kern="1200" dirty="0">
                          <a:solidFill>
                            <a:srgbClr val="000000"/>
                          </a:solidFill>
                          <a:latin typeface="+mn-lt"/>
                          <a:ea typeface="Calibri"/>
                          <a:cs typeface="Times New Roman"/>
                        </a:rPr>
                        <a:t>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18</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27170">
                <a:tc>
                  <a:txBody>
                    <a:bodyPr/>
                    <a:lstStyle/>
                    <a:p>
                      <a:pPr algn="ctr">
                        <a:lnSpc>
                          <a:spcPct val="115000"/>
                        </a:lnSpc>
                        <a:spcAft>
                          <a:spcPts val="0"/>
                        </a:spcAft>
                      </a:pPr>
                      <a:endParaRPr lang="sv-SE" sz="1200" b="1" kern="1200"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kern="1200" dirty="0">
                          <a:solidFill>
                            <a:srgbClr val="000000"/>
                          </a:solidFill>
                          <a:latin typeface="Calibri"/>
                          <a:ea typeface="Times New Roman"/>
                          <a:cs typeface="Times New Roman"/>
                        </a:rPr>
                        <a:t>Juni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sv-SE" sz="1100" b="1"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8910">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Söndag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Villa </a:t>
                      </a:r>
                      <a:r>
                        <a:rPr lang="sv-SE" sz="1200" b="1" kern="1200" dirty="0" err="1">
                          <a:solidFill>
                            <a:srgbClr val="000000"/>
                          </a:solidFill>
                          <a:latin typeface="Calibri"/>
                          <a:ea typeface="Calibri"/>
                          <a:cs typeface="Times New Roman"/>
                        </a:rPr>
                        <a:t>Baro</a:t>
                      </a:r>
                      <a:r>
                        <a:rPr lang="sv-SE" sz="1200" b="1" kern="1200" dirty="0">
                          <a:solidFill>
                            <a:srgbClr val="000000"/>
                          </a:solidFill>
                          <a:latin typeface="Calibri"/>
                          <a:ea typeface="Calibri"/>
                          <a:cs typeface="Times New Roman"/>
                        </a:rPr>
                        <a:t> Golf</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18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88516694"/>
                  </a:ext>
                </a:extLst>
              </a:tr>
              <a:tr h="362492">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Fredag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Vadstena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017506"/>
                  </a:ext>
                </a:extLst>
              </a:tr>
              <a:tr h="323735">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100" b="1" dirty="0">
                          <a:latin typeface="Calibri"/>
                          <a:ea typeface="Calibri"/>
                          <a:cs typeface="Times New Roman"/>
                        </a:rPr>
                        <a:t>Juli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988250"/>
                  </a:ext>
                </a:extLst>
              </a:tr>
              <a:tr h="323735">
                <a:tc>
                  <a:txBody>
                    <a:bodyPr/>
                    <a:lstStyle/>
                    <a:p>
                      <a:pPr algn="ctr">
                        <a:lnSpc>
                          <a:spcPct val="115000"/>
                        </a:lnSpc>
                        <a:spcAft>
                          <a:spcPts val="0"/>
                        </a:spcAft>
                      </a:pPr>
                      <a:r>
                        <a:rPr lang="sv-SE" sz="1200" b="1" dirty="0">
                          <a:solidFill>
                            <a:schemeClr val="tx1"/>
                          </a:solidFill>
                          <a:latin typeface="Calibri"/>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100" b="1" dirty="0">
                          <a:solidFill>
                            <a:schemeClr val="tx1"/>
                          </a:solidFill>
                          <a:latin typeface="Calibri"/>
                          <a:ea typeface="Calibri"/>
                          <a:cs typeface="Times New Roman"/>
                        </a:rPr>
                        <a:t>Fredag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26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Vreta Kloster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391917"/>
                  </a:ext>
                </a:extLst>
              </a:tr>
              <a:tr h="323735">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Augusti</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847">
                <a:tc>
                  <a:txBody>
                    <a:bodyPr/>
                    <a:lstStyle/>
                    <a:p>
                      <a:pPr algn="ctr">
                        <a:lnSpc>
                          <a:spcPct val="115000"/>
                        </a:lnSpc>
                        <a:spcAft>
                          <a:spcPts val="0"/>
                        </a:spcAft>
                      </a:pPr>
                      <a:r>
                        <a:rPr lang="sv-SE" sz="1200" b="1" dirty="0">
                          <a:latin typeface="Calibri"/>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Söndag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18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mn-lt"/>
                          <a:ea typeface="Calibri"/>
                          <a:cs typeface="Times New Roman"/>
                        </a:rPr>
                        <a:t>Finspångs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18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0701767"/>
                  </a:ext>
                </a:extLst>
              </a:tr>
              <a:tr h="286547">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a:lnSpc>
                          <a:spcPct val="115000"/>
                        </a:lnSpc>
                        <a:spcAft>
                          <a:spcPts val="0"/>
                        </a:spcAft>
                      </a:pPr>
                      <a:r>
                        <a:rPr lang="sv-SE" sz="1200" b="1" kern="1200" dirty="0">
                          <a:solidFill>
                            <a:srgbClr val="000000"/>
                          </a:solidFill>
                          <a:latin typeface="Calibri"/>
                          <a:ea typeface="Calibri"/>
                          <a:cs typeface="Times New Roman"/>
                        </a:rPr>
                        <a:t>September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15000"/>
                        </a:lnSpc>
                        <a:spcAft>
                          <a:spcPts val="0"/>
                        </a:spcAft>
                      </a:pP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3071807"/>
                  </a:ext>
                </a:extLst>
              </a:tr>
              <a:tr h="381349">
                <a:tc>
                  <a:txBody>
                    <a:bodyPr/>
                    <a:lstStyle/>
                    <a:p>
                      <a:pPr algn="ctr">
                        <a:lnSpc>
                          <a:spcPct val="115000"/>
                        </a:lnSpc>
                        <a:spcAft>
                          <a:spcPts val="0"/>
                        </a:spcAft>
                      </a:pPr>
                      <a:r>
                        <a:rPr lang="sv-SE" sz="1200" b="1" dirty="0">
                          <a:latin typeface="Calibri"/>
                          <a:ea typeface="Calibri"/>
                          <a:cs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Söndag</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Calibri"/>
                          <a:cs typeface="Times New Roman"/>
                        </a:rPr>
                        <a:t>15</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Östad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18</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pic>
        <p:nvPicPr>
          <p:cNvPr id="9" name="Bildobjekt 8">
            <a:extLst>
              <a:ext uri="{FF2B5EF4-FFF2-40B4-BE49-F238E27FC236}">
                <a16:creationId xmlns:a16="http://schemas.microsoft.com/office/drawing/2014/main" id="{E4E73CB6-CA92-4AE8-8542-578125DFA87E}"/>
              </a:ext>
            </a:extLst>
          </p:cNvPr>
          <p:cNvPicPr>
            <a:picLocks noChangeAspect="1"/>
          </p:cNvPicPr>
          <p:nvPr/>
        </p:nvPicPr>
        <p:blipFill>
          <a:blip r:embed="rId2"/>
          <a:stretch>
            <a:fillRect/>
          </a:stretch>
        </p:blipFill>
        <p:spPr>
          <a:xfrm>
            <a:off x="170590" y="295012"/>
            <a:ext cx="3631969" cy="1125198"/>
          </a:xfrm>
          <a:prstGeom prst="rect">
            <a:avLst/>
          </a:prstGeom>
        </p:spPr>
      </p:pic>
      <p:pic>
        <p:nvPicPr>
          <p:cNvPr id="10" name="Picture 2" descr="http://www.leksand.se/Images/Omsorg%20och%20hj%C3%A4lp/V%C3%A5rd%20och%20omsorg/2943612-pengar.jpg">
            <a:extLst>
              <a:ext uri="{FF2B5EF4-FFF2-40B4-BE49-F238E27FC236}">
                <a16:creationId xmlns:a16="http://schemas.microsoft.com/office/drawing/2014/main" id="{2D95DBB5-7DA3-4BB4-AABE-B281167A2A12}"/>
              </a:ext>
            </a:extLst>
          </p:cNvPr>
          <p:cNvPicPr>
            <a:picLocks noChangeAspect="1" noChangeArrowheads="1"/>
          </p:cNvPicPr>
          <p:nvPr/>
        </p:nvPicPr>
        <p:blipFill>
          <a:blip r:embed="rId3" cstate="print"/>
          <a:srcRect/>
          <a:stretch>
            <a:fillRect/>
          </a:stretch>
        </p:blipFill>
        <p:spPr bwMode="auto">
          <a:xfrm>
            <a:off x="9104292" y="489003"/>
            <a:ext cx="1985417" cy="1323612"/>
          </a:xfrm>
          <a:prstGeom prst="rect">
            <a:avLst/>
          </a:prstGeom>
          <a:noFill/>
        </p:spPr>
      </p:pic>
      <p:sp>
        <p:nvSpPr>
          <p:cNvPr id="11" name="textruta 10">
            <a:extLst>
              <a:ext uri="{FF2B5EF4-FFF2-40B4-BE49-F238E27FC236}">
                <a16:creationId xmlns:a16="http://schemas.microsoft.com/office/drawing/2014/main" id="{2450B748-EC63-46C0-B281-A88B13FFC503}"/>
              </a:ext>
            </a:extLst>
          </p:cNvPr>
          <p:cNvSpPr txBox="1"/>
          <p:nvPr/>
        </p:nvSpPr>
        <p:spPr>
          <a:xfrm rot="20249095">
            <a:off x="9145328" y="823046"/>
            <a:ext cx="1861087" cy="584775"/>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sv-SE" sz="1600" b="1" dirty="0">
                <a:highlight>
                  <a:srgbClr val="FF0000"/>
                </a:highlight>
              </a:rPr>
              <a:t>TOURAVGIFT 400 kr</a:t>
            </a:r>
          </a:p>
          <a:p>
            <a:pPr algn="ctr"/>
            <a:r>
              <a:rPr lang="sv-SE" sz="1600" b="1" dirty="0"/>
              <a:t>Öppnar i mars.</a:t>
            </a:r>
          </a:p>
        </p:txBody>
      </p:sp>
      <p:sp>
        <p:nvSpPr>
          <p:cNvPr id="2" name="textruta 1">
            <a:extLst>
              <a:ext uri="{FF2B5EF4-FFF2-40B4-BE49-F238E27FC236}">
                <a16:creationId xmlns:a16="http://schemas.microsoft.com/office/drawing/2014/main" id="{A2B0B8FA-A502-B548-E706-A12A413C386A}"/>
              </a:ext>
            </a:extLst>
          </p:cNvPr>
          <p:cNvSpPr txBox="1"/>
          <p:nvPr/>
        </p:nvSpPr>
        <p:spPr>
          <a:xfrm>
            <a:off x="3912819" y="44269"/>
            <a:ext cx="5081211" cy="126188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4000" b="1" dirty="0">
                <a:solidFill>
                  <a:srgbClr val="FFFF00"/>
                </a:solidFill>
              </a:rPr>
              <a:t>Svenska </a:t>
            </a:r>
            <a:r>
              <a:rPr lang="sv-SE" sz="3600" dirty="0">
                <a:solidFill>
                  <a:srgbClr val="FFFF00"/>
                </a:solidFill>
              </a:rPr>
              <a:t>Juniortouren-helger</a:t>
            </a:r>
            <a:endParaRPr lang="sv-SE" sz="4000" dirty="0">
              <a:solidFill>
                <a:srgbClr val="FFFF00"/>
              </a:solidFill>
            </a:endParaRPr>
          </a:p>
        </p:txBody>
      </p:sp>
    </p:spTree>
    <p:extLst>
      <p:ext uri="{BB962C8B-B14F-4D97-AF65-F5344CB8AC3E}">
        <p14:creationId xmlns:p14="http://schemas.microsoft.com/office/powerpoint/2010/main" val="24017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383600-2070-4F8E-AB45-60111738CEC4}"/>
              </a:ext>
            </a:extLst>
          </p:cNvPr>
          <p:cNvSpPr>
            <a:spLocks noGrp="1"/>
          </p:cNvSpPr>
          <p:nvPr>
            <p:ph type="title"/>
          </p:nvPr>
        </p:nvSpPr>
        <p:spPr>
          <a:xfrm>
            <a:off x="1550068" y="771476"/>
            <a:ext cx="9091863" cy="1325563"/>
          </a:xfr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sv-SE" b="1" dirty="0"/>
              <a:t>Det lokala utbudet och juniortävlingar</a:t>
            </a:r>
          </a:p>
        </p:txBody>
      </p:sp>
      <p:sp>
        <p:nvSpPr>
          <p:cNvPr id="4" name="Rektangel 3">
            <a:extLst>
              <a:ext uri="{FF2B5EF4-FFF2-40B4-BE49-F238E27FC236}">
                <a16:creationId xmlns:a16="http://schemas.microsoft.com/office/drawing/2014/main" id="{BC286747-44FD-4B8F-A467-8587CF37DE7E}"/>
              </a:ext>
            </a:extLst>
          </p:cNvPr>
          <p:cNvSpPr/>
          <p:nvPr/>
        </p:nvSpPr>
        <p:spPr>
          <a:xfrm>
            <a:off x="3577500" y="2945314"/>
            <a:ext cx="5037000" cy="132343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sv-SE" sz="4000" b="1" dirty="0"/>
              <a:t>Landeryd Juniortour </a:t>
            </a:r>
          </a:p>
          <a:p>
            <a:pPr algn="ctr"/>
            <a:r>
              <a:rPr lang="sv-SE" sz="4000" b="1" dirty="0"/>
              <a:t>NSGK Junior Tour</a:t>
            </a:r>
          </a:p>
        </p:txBody>
      </p:sp>
    </p:spTree>
    <p:extLst>
      <p:ext uri="{BB962C8B-B14F-4D97-AF65-F5344CB8AC3E}">
        <p14:creationId xmlns:p14="http://schemas.microsoft.com/office/powerpoint/2010/main" val="23235757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935</TotalTime>
  <Words>1089</Words>
  <Application>Microsoft Office PowerPoint</Application>
  <PresentationFormat>Bredbild</PresentationFormat>
  <Paragraphs>148</Paragraphs>
  <Slides>14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Calibri Light</vt:lpstr>
      <vt:lpstr>Wingdings</vt:lpstr>
      <vt:lpstr>Office-tema</vt:lpstr>
      <vt:lpstr>PowerPoint-presentation</vt:lpstr>
      <vt:lpstr>Allmänt om juniortävlingar</vt:lpstr>
      <vt:lpstr>KLUBBTÄVLINGAR</vt:lpstr>
      <vt:lpstr>PowerPoint-presentation</vt:lpstr>
      <vt:lpstr>PowerPoint-presentation</vt:lpstr>
      <vt:lpstr>PowerPoint-presentation</vt:lpstr>
      <vt:lpstr>PowerPoint-presentation</vt:lpstr>
      <vt:lpstr>PowerPoint-presentation</vt:lpstr>
      <vt:lpstr>Det lokala utbudet och juniortävlingar</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Rickardsson</dc:creator>
  <cp:lastModifiedBy>David Rickardsson</cp:lastModifiedBy>
  <cp:revision>35</cp:revision>
  <dcterms:created xsi:type="dcterms:W3CDTF">2022-02-28T15:48:42Z</dcterms:created>
  <dcterms:modified xsi:type="dcterms:W3CDTF">2024-04-09T09:51:32Z</dcterms:modified>
</cp:coreProperties>
</file>