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94" r:id="rId4"/>
    <p:sldId id="262" r:id="rId5"/>
    <p:sldId id="293" r:id="rId6"/>
    <p:sldId id="295" r:id="rId7"/>
    <p:sldId id="297" r:id="rId8"/>
    <p:sldId id="298" r:id="rId9"/>
    <p:sldId id="299" r:id="rId10"/>
    <p:sldId id="300" r:id="rId11"/>
    <p:sldId id="267" r:id="rId12"/>
    <p:sldId id="268" r:id="rId13"/>
    <p:sldId id="269" r:id="rId14"/>
    <p:sldId id="276" r:id="rId15"/>
    <p:sldId id="301" r:id="rId16"/>
    <p:sldId id="263" r:id="rId17"/>
    <p:sldId id="318" r:id="rId18"/>
    <p:sldId id="264" r:id="rId19"/>
    <p:sldId id="302" r:id="rId20"/>
    <p:sldId id="303" r:id="rId21"/>
    <p:sldId id="281" r:id="rId22"/>
    <p:sldId id="282" r:id="rId23"/>
    <p:sldId id="304" r:id="rId24"/>
    <p:sldId id="305" r:id="rId25"/>
    <p:sldId id="320" r:id="rId26"/>
    <p:sldId id="306" r:id="rId27"/>
    <p:sldId id="307" r:id="rId28"/>
    <p:sldId id="308" r:id="rId29"/>
    <p:sldId id="280" r:id="rId30"/>
    <p:sldId id="309" r:id="rId31"/>
    <p:sldId id="284" r:id="rId32"/>
    <p:sldId id="285" r:id="rId33"/>
    <p:sldId id="286" r:id="rId34"/>
    <p:sldId id="310" r:id="rId35"/>
    <p:sldId id="288" r:id="rId36"/>
    <p:sldId id="289" r:id="rId37"/>
    <p:sldId id="319" r:id="rId38"/>
    <p:sldId id="311" r:id="rId39"/>
    <p:sldId id="312" r:id="rId40"/>
    <p:sldId id="317" r:id="rId41"/>
    <p:sldId id="313" r:id="rId42"/>
    <p:sldId id="316" r:id="rId43"/>
    <p:sldId id="314" r:id="rId4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630"/>
  </p:normalViewPr>
  <p:slideViewPr>
    <p:cSldViewPr snapToGrid="0">
      <p:cViewPr>
        <p:scale>
          <a:sx n="113" d="100"/>
          <a:sy n="113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9A9BAD-F819-1A97-D1CF-A61296DEE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AE3A553-8CC1-310A-8971-01591106E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2F6530C-5702-B199-9017-6891DDB0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5C4D0A4-C6D3-1A36-DD48-B9309BEBE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8F7DA3-A683-3CF3-53AA-A4514B5F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651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E57529-EBCB-F373-3C00-CBA8A5F6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6C554DD-D4BB-1AC6-62C3-2B880F275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00B2CD-0635-7002-23F7-D12E963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64BFF1-7384-B632-34D9-6C4A8F75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917A1AC-05C0-5FD5-F4E2-3A659A9F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702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EF1016E-F44A-B25E-BBB1-5FE2D0C92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C31092C-55BF-864E-5302-7FD765878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6FCD08-4516-7AE5-E27B-62047427C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730E0E1-4790-42F6-C5E4-2720A5A9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0F533BC-0CD6-41D8-BC41-420DAF9F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055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612EC9-6976-835B-38D9-A4BABA13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D8D439E-462B-996F-2719-EC7A3B20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8D703E-A93F-6666-8309-4336F54F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D8D0A8C-6B06-DE46-91F8-545458B3F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6F9BF7A-A558-9E4F-40BF-DD3D9407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79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CA012-B2DB-7543-83C9-FEDC88275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0460D8-69B5-5C31-491D-51EE3F1E9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51A7D7-2948-66F8-507E-97E9B4892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CA3E56-4FE8-B8E0-673D-768BA555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3F4A690-BCE8-E8D0-EFD9-A351EFB8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9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F0CE48-AEA0-592B-6FD6-CEBAD67B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FC949F2-E0F1-672E-8E78-1847F2B07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B266E9A-064F-4A1A-7DE1-865C114B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8EF449-13D3-BE7A-A9A6-6E59613C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BCAE7E0-AC4B-5FF2-14CE-EDB49FD2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236EB9D-8946-CDEB-3EEA-B6132F55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BC39D3-9D66-9512-6246-E819D1EB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AF1E61A-93D6-2938-8C28-28D3EFB7B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C8AEAA5-58A3-4393-C8FA-BF2A9C22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D3A263-2DF0-CF70-CAC9-D5152626A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8E131DD-BD84-81A4-40F4-6D817CDA5C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4FFD7B8-0CB4-6076-324D-EB93E9158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29235D9-FBE4-D6F9-9A85-361E768F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F5E5DE2-040C-55C0-B25B-43E9D89E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12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8F14F3-96CA-EC6B-41CF-DF695053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7226D76-384A-AC3B-0398-595A312CA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F496DAD-E1E1-B672-97E2-63EC9FE2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DADDAFB-CF82-00C8-EDE2-330F9E6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41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863B7BB-FF4C-ADE5-6971-722CE19A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42CFF-1DF2-EB2B-B5BF-A8FB1E189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C3CF2EA-44CD-0B48-E9EF-B1E312E6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366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7B3A96-EEB0-8E9E-953A-1AFC8DB3A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743F57-37E6-E44B-62CF-0D90B90A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6B8723-CD4C-D137-952A-D0D395202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6D2662-E36B-A385-DFBD-39C02976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9BC6CE-B99C-E944-29FD-5640937A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1C73AB-2D9C-B41D-4333-C3570A27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66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E62AE-DE94-3B53-6DA1-03A376171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1C97E10-0E69-8A78-E95B-65B92D7E47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745233-0E5E-83D8-B3D7-8BB432ED4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D5D339-B66A-3015-68C6-51CD7965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64986FF-155B-AAA6-B286-3246B84B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A41163-68A1-42A7-C9BC-74708F25A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685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0731CFC-C957-ECBD-184B-9D760B89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DF3DBD-9E90-8AE7-5389-DE7A44E8A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CEC50E6-C5B6-288F-0837-90A9B216E2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902A7B-D96D-7B4D-8A1D-C3D1B3ED2972}" type="datetimeFigureOut">
              <a:rPr lang="sv-SE" smtClean="0"/>
              <a:t>2024-09-08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5C130C0-12C0-83C7-233E-4445BC4B18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D5C968-BDD4-FBDF-279C-8A7B41590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7BFB6E-BE69-A04A-80DD-46EE10560B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65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ACDE0B-4A32-CB41-8A64-1FCD8D40A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586257"/>
            <a:ext cx="6926703" cy="804161"/>
          </a:xfrm>
        </p:spPr>
        <p:txBody>
          <a:bodyPr anchor="ctr">
            <a:normAutofit/>
          </a:bodyPr>
          <a:lstStyle/>
          <a:p>
            <a:pPr algn="l"/>
            <a:r>
              <a:rPr lang="sv-SE" sz="3200" dirty="0"/>
              <a:t>P10-11 Föräldramöte 15/9 2024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E69356-E529-FA34-9860-17018C782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64904" y="5586258"/>
            <a:ext cx="3588895" cy="804160"/>
          </a:xfrm>
        </p:spPr>
        <p:txBody>
          <a:bodyPr anchor="ctr">
            <a:normAutofit/>
          </a:bodyPr>
          <a:lstStyle/>
          <a:p>
            <a:pPr algn="r"/>
            <a:endParaRPr lang="sv-SE" sz="1800"/>
          </a:p>
        </p:txBody>
      </p:sp>
      <p:pic>
        <p:nvPicPr>
          <p:cNvPr id="5" name="Bildobjekt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A8FD4273-F454-CB91-48B0-256E16CF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75" b="9542"/>
          <a:stretch/>
        </p:blipFill>
        <p:spPr>
          <a:xfrm>
            <a:off x="20" y="10"/>
            <a:ext cx="12191980" cy="52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Laget.se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47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191363-07D7-CC3D-E08A-5C255AF37D71}"/>
              </a:ext>
            </a:extLst>
          </p:cNvPr>
          <p:cNvSpPr txBox="1"/>
          <p:nvPr/>
        </p:nvSpPr>
        <p:spPr>
          <a:xfrm>
            <a:off x="1431235" y="127220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12" name="Bildobjekt 11" descr="En bild som visar text, skärmbild, Teckensnitt, dokument&#10;&#10;Automatiskt genererad beskrivning">
            <a:extLst>
              <a:ext uri="{FF2B5EF4-FFF2-40B4-BE49-F238E27FC236}">
                <a16:creationId xmlns:a16="http://schemas.microsoft.com/office/drawing/2014/main" id="{CF4AA0F8-041C-1667-FA6B-9B5C80B84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43" y="76201"/>
            <a:ext cx="5704113" cy="67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191363-07D7-CC3D-E08A-5C255AF37D71}"/>
              </a:ext>
            </a:extLst>
          </p:cNvPr>
          <p:cNvSpPr txBox="1"/>
          <p:nvPr/>
        </p:nvSpPr>
        <p:spPr>
          <a:xfrm>
            <a:off x="1431235" y="127220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3" name="Bildobjekt 2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C07887E9-1A1E-AC67-647C-19FB4E91C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719" y="375410"/>
            <a:ext cx="6566494" cy="61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8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191363-07D7-CC3D-E08A-5C255AF37D71}"/>
              </a:ext>
            </a:extLst>
          </p:cNvPr>
          <p:cNvSpPr txBox="1"/>
          <p:nvPr/>
        </p:nvSpPr>
        <p:spPr>
          <a:xfrm>
            <a:off x="1431235" y="127220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6" name="Bildobjekt 5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E0060397-915F-AE1B-0B60-AD2351B78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11" y="378310"/>
            <a:ext cx="6005724" cy="60370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495D856-6379-8E33-463F-8F8F10506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415314"/>
            <a:ext cx="7061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32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C2191363-07D7-CC3D-E08A-5C255AF37D71}"/>
              </a:ext>
            </a:extLst>
          </p:cNvPr>
          <p:cNvSpPr txBox="1"/>
          <p:nvPr/>
        </p:nvSpPr>
        <p:spPr>
          <a:xfrm>
            <a:off x="1431235" y="127220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 </a:t>
            </a:r>
          </a:p>
        </p:txBody>
      </p:sp>
      <p:pic>
        <p:nvPicPr>
          <p:cNvPr id="12" name="Bildobjekt 11" descr="En bild som visar text, skärmbild, programvara, nummer&#10;&#10;Automatiskt genererad beskrivning">
            <a:extLst>
              <a:ext uri="{FF2B5EF4-FFF2-40B4-BE49-F238E27FC236}">
                <a16:creationId xmlns:a16="http://schemas.microsoft.com/office/drawing/2014/main" id="{77DB6199-AA26-FDDF-CCE8-04B515AC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22" y="0"/>
            <a:ext cx="3086100" cy="6858000"/>
          </a:xfrm>
          <a:prstGeom prst="rect">
            <a:avLst/>
          </a:prstGeom>
        </p:spPr>
      </p:pic>
      <p:pic>
        <p:nvPicPr>
          <p:cNvPr id="14" name="Bildobjekt 13" descr="En bild som visar text, skärmbild, programvara, Webbsida&#10;&#10;Automatiskt genererad beskrivning">
            <a:extLst>
              <a:ext uri="{FF2B5EF4-FFF2-40B4-BE49-F238E27FC236}">
                <a16:creationId xmlns:a16="http://schemas.microsoft.com/office/drawing/2014/main" id="{AA077C66-E7C2-F4D4-04A4-A4A17FD60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578" y="0"/>
            <a:ext cx="3086100" cy="6858000"/>
          </a:xfrm>
          <a:prstGeom prst="rect">
            <a:avLst/>
          </a:prstGeom>
        </p:spPr>
      </p:pic>
      <p:pic>
        <p:nvPicPr>
          <p:cNvPr id="16" name="Bildobjekt 15" descr="En bild som visar text, skärmbild, design&#10;&#10;Automatiskt genererad beskrivning">
            <a:extLst>
              <a:ext uri="{FF2B5EF4-FFF2-40B4-BE49-F238E27FC236}">
                <a16:creationId xmlns:a16="http://schemas.microsoft.com/office/drawing/2014/main" id="{4752E04F-0225-0330-DBF7-D6D6BD3A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635" y="0"/>
            <a:ext cx="3086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4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Träningsupplägg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96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3" name="Bildobjekt 2" descr="En bild som visar text, skärmbild, Teckensnitt, Grafik&#10;&#10;Automatiskt genererad beskrivning">
            <a:extLst>
              <a:ext uri="{FF2B5EF4-FFF2-40B4-BE49-F238E27FC236}">
                <a16:creationId xmlns:a16="http://schemas.microsoft.com/office/drawing/2014/main" id="{29975439-7A4A-3B22-EE44-3BC175D08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" y="628357"/>
            <a:ext cx="116459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54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cirkel, skärmbild, växel, Teckensnitt&#10;&#10;Automatiskt genererad beskrivning">
            <a:extLst>
              <a:ext uri="{FF2B5EF4-FFF2-40B4-BE49-F238E27FC236}">
                <a16:creationId xmlns:a16="http://schemas.microsoft.com/office/drawing/2014/main" id="{200939BE-C8F4-B141-1010-BFF41AF7C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152566"/>
            <a:ext cx="10905066" cy="45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0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tx2"/>
                </a:solidFill>
              </a:rPr>
              <a:t>Träningsupplägg</a:t>
            </a: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r>
              <a:rPr lang="sv-SE" u="sng" dirty="0"/>
              <a:t>Måndagar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15:15-17:00</a:t>
            </a:r>
            <a:br>
              <a:rPr lang="sv-SE" dirty="0"/>
            </a:br>
            <a:br>
              <a:rPr lang="sv-SE" dirty="0"/>
            </a:br>
            <a:r>
              <a:rPr lang="sv-SE" dirty="0"/>
              <a:t>15:15 Spontanbasket</a:t>
            </a:r>
            <a:br>
              <a:rPr lang="sv-SE" dirty="0"/>
            </a:br>
            <a:r>
              <a:rPr lang="sv-SE" dirty="0"/>
              <a:t>15:45 Gemensam uppvärmning</a:t>
            </a:r>
            <a:br>
              <a:rPr lang="sv-SE" dirty="0"/>
            </a:br>
            <a:br>
              <a:rPr lang="sv-SE" u="sng" dirty="0"/>
            </a:br>
            <a:r>
              <a:rPr lang="sv-SE" u="sng" dirty="0"/>
              <a:t>Torsdagar</a:t>
            </a:r>
            <a:br>
              <a:rPr lang="sv-SE" u="sng" dirty="0"/>
            </a:br>
            <a:br>
              <a:rPr lang="sv-SE" u="sng" dirty="0"/>
            </a:br>
            <a:r>
              <a:rPr lang="sv-SE" dirty="0"/>
              <a:t>16:00-17:00</a:t>
            </a:r>
            <a:br>
              <a:rPr lang="sv-SE" dirty="0"/>
            </a:br>
            <a:br>
              <a:rPr lang="sv-SE" dirty="0"/>
            </a:br>
            <a:r>
              <a:rPr lang="sv-SE" u="sng" dirty="0"/>
              <a:t>Söndagar</a:t>
            </a:r>
            <a:br>
              <a:rPr lang="sv-SE" dirty="0"/>
            </a:br>
            <a:br>
              <a:rPr lang="sv-SE" dirty="0"/>
            </a:br>
            <a:r>
              <a:rPr lang="sv-SE" dirty="0"/>
              <a:t>14:30-16:00 (något senare vid sena matcher)</a:t>
            </a: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Matchschema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5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59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kvitto, Teckensnitt, skärmbild&#10;&#10;Automatiskt genererad beskrivning">
            <a:extLst>
              <a:ext uri="{FF2B5EF4-FFF2-40B4-BE49-F238E27FC236}">
                <a16:creationId xmlns:a16="http://schemas.microsoft.com/office/drawing/2014/main" id="{134E5841-BC7A-4C8C-49DB-7E77B11C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15811"/>
            <a:ext cx="10905066" cy="24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05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5483482" cy="5154936"/>
          </a:xfrm>
        </p:spPr>
        <p:txBody>
          <a:bodyPr>
            <a:normAutofit fontScale="47500" lnSpcReduction="20000"/>
          </a:bodyPr>
          <a:lstStyle/>
          <a:p>
            <a:r>
              <a:rPr lang="sv-SE" sz="4300" dirty="0"/>
              <a:t>Trygghet</a:t>
            </a:r>
          </a:p>
          <a:p>
            <a:endParaRPr lang="sv-SE" sz="4300" dirty="0"/>
          </a:p>
          <a:p>
            <a:r>
              <a:rPr lang="sv-SE" sz="4300" dirty="0"/>
              <a:t>Glädje</a:t>
            </a:r>
          </a:p>
          <a:p>
            <a:endParaRPr lang="sv-SE" sz="4300" dirty="0"/>
          </a:p>
          <a:p>
            <a:r>
              <a:rPr lang="sv-SE" sz="4300" dirty="0"/>
              <a:t>Utveckling (prestation, person, grupp)</a:t>
            </a:r>
          </a:p>
          <a:p>
            <a:endParaRPr lang="sv-SE" sz="4300" dirty="0"/>
          </a:p>
          <a:p>
            <a:pPr marL="0" indent="0">
              <a:buNone/>
            </a:pPr>
            <a:r>
              <a:rPr lang="sv-SE" sz="4300" dirty="0"/>
              <a:t>_______________________________</a:t>
            </a:r>
            <a:br>
              <a:rPr lang="sv-SE" sz="4300" dirty="0"/>
            </a:br>
            <a:br>
              <a:rPr lang="sv-SE" sz="4300" dirty="0"/>
            </a:br>
            <a:endParaRPr lang="sv-SE" sz="4300" dirty="0"/>
          </a:p>
          <a:p>
            <a:pPr marL="0" indent="0">
              <a:buNone/>
            </a:pPr>
            <a:br>
              <a:rPr lang="sv-SE" sz="4300" dirty="0"/>
            </a:br>
            <a:endParaRPr lang="sv-SE" sz="4300" dirty="0">
              <a:solidFill>
                <a:srgbClr val="FF0000"/>
              </a:solidFill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5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5483482" cy="5154936"/>
          </a:xfrm>
        </p:spPr>
        <p:txBody>
          <a:bodyPr>
            <a:normAutofit fontScale="47500" lnSpcReduction="20000"/>
          </a:bodyPr>
          <a:lstStyle/>
          <a:p>
            <a:r>
              <a:rPr lang="sv-SE" sz="4300" dirty="0"/>
              <a:t>Trygghet</a:t>
            </a:r>
          </a:p>
          <a:p>
            <a:endParaRPr lang="sv-SE" sz="4300" dirty="0"/>
          </a:p>
          <a:p>
            <a:r>
              <a:rPr lang="sv-SE" sz="4300" dirty="0"/>
              <a:t>Glädje</a:t>
            </a:r>
          </a:p>
          <a:p>
            <a:endParaRPr lang="sv-SE" sz="4300" dirty="0"/>
          </a:p>
          <a:p>
            <a:r>
              <a:rPr lang="sv-SE" sz="4300" dirty="0"/>
              <a:t>Utveckling (prestation, person, grupp)</a:t>
            </a:r>
          </a:p>
          <a:p>
            <a:endParaRPr lang="sv-SE" sz="4300" dirty="0"/>
          </a:p>
          <a:p>
            <a:pPr marL="0" indent="0">
              <a:buNone/>
            </a:pPr>
            <a:r>
              <a:rPr lang="sv-SE" sz="4300" dirty="0"/>
              <a:t>_______________________________</a:t>
            </a:r>
            <a:br>
              <a:rPr lang="sv-SE" sz="4300" dirty="0"/>
            </a:br>
            <a:br>
              <a:rPr lang="sv-SE" sz="4300" dirty="0"/>
            </a:br>
            <a:endParaRPr lang="sv-SE" sz="4300" dirty="0"/>
          </a:p>
          <a:p>
            <a:pPr marL="0" indent="0">
              <a:buNone/>
            </a:pPr>
            <a:br>
              <a:rPr lang="sv-SE" sz="4300" dirty="0"/>
            </a:br>
            <a:r>
              <a:rPr lang="sv-SE" sz="4300" dirty="0">
                <a:solidFill>
                  <a:srgbClr val="FF0000"/>
                </a:solidFill>
              </a:rPr>
              <a:t>Vi – spelare, ledare och föräldrar - klagar aldrig på varandra, motspelare eller domare.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8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Åtaganden</a:t>
            </a:r>
            <a:r>
              <a:rPr lang="en-US" sz="2000" b="1" dirty="0">
                <a:solidFill>
                  <a:schemeClr val="tx2"/>
                </a:solidFill>
              </a:rPr>
              <a:t> vid </a:t>
            </a:r>
            <a:r>
              <a:rPr lang="en-US" sz="2000" b="1" dirty="0" err="1">
                <a:solidFill>
                  <a:schemeClr val="tx2"/>
                </a:solidFill>
              </a:rPr>
              <a:t>hemmamatcher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69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45A5AD-DA13-E679-C618-54D625B88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2784180"/>
            <a:ext cx="9664846" cy="111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84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BCB2B28-060B-C973-F4DA-B85C64E18CDB}"/>
              </a:ext>
            </a:extLst>
          </p:cNvPr>
          <p:cNvSpPr txBox="1"/>
          <p:nvPr/>
        </p:nvSpPr>
        <p:spPr>
          <a:xfrm>
            <a:off x="1285241" y="1008993"/>
            <a:ext cx="9231410" cy="35420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Kiosk</a:t>
            </a:r>
            <a:b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Kallar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alla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föräldrar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till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spelare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som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är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med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och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spelar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matchen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Förhoppningsvis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tackar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manga ja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så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det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blir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samma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varje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gang. Vi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hjälps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åt</a:t>
            </a:r>
            <a: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5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9688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Sekretariatkurs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47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4A2D4A-356C-5D7C-C272-75A937CCD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73" y="1935669"/>
            <a:ext cx="8074815" cy="280039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/>
              <a:t>Sekretariatskurs med Emma Gustafsson, RF-SISU</a:t>
            </a:r>
            <a:br>
              <a:rPr lang="sv-SE" sz="2400" b="1" dirty="0"/>
            </a:br>
            <a:br>
              <a:rPr lang="sv-SE" sz="2400" b="1" dirty="0"/>
            </a:br>
            <a:r>
              <a:rPr lang="sv-SE" sz="2400" dirty="0"/>
              <a:t>Välj ett av två utbildningstillfällen, eller båda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Söndag 22/9, 14-16, A7-hallen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Måndag 30/9, 16-18, A7-hallen</a:t>
            </a:r>
            <a:br>
              <a:rPr lang="sv-SE" sz="2400" dirty="0"/>
            </a:br>
            <a:br>
              <a:rPr lang="sv-SE" sz="2400" dirty="0"/>
            </a:br>
            <a:r>
              <a:rPr lang="sv-SE" sz="2400" dirty="0"/>
              <a:t>Svara på kallelsen</a:t>
            </a:r>
          </a:p>
        </p:txBody>
      </p:sp>
    </p:spTree>
    <p:extLst>
      <p:ext uri="{BB962C8B-B14F-4D97-AF65-F5344CB8AC3E}">
        <p14:creationId xmlns:p14="http://schemas.microsoft.com/office/powerpoint/2010/main" val="2319695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Medföljande</a:t>
            </a:r>
            <a:r>
              <a:rPr lang="en-US" sz="2000" b="1" dirty="0">
                <a:solidFill>
                  <a:schemeClr val="tx2"/>
                </a:solidFill>
              </a:rPr>
              <a:t> vid </a:t>
            </a:r>
            <a:r>
              <a:rPr lang="en-US" sz="2000" b="1" dirty="0" err="1">
                <a:solidFill>
                  <a:schemeClr val="tx2"/>
                </a:solidFill>
              </a:rPr>
              <a:t>bortamatcher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07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BE6BC116-5249-C23B-7CD4-2B612ED1C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78" y="2808343"/>
            <a:ext cx="9664846" cy="1063131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2191363-07D7-CC3D-E08A-5C255AF37D71}"/>
              </a:ext>
            </a:extLst>
          </p:cNvPr>
          <p:cNvSpPr txBox="1"/>
          <p:nvPr/>
        </p:nvSpPr>
        <p:spPr>
          <a:xfrm>
            <a:off x="1431235" y="127220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011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000" b="1" dirty="0" err="1">
                <a:solidFill>
                  <a:schemeClr val="tx2"/>
                </a:solidFill>
              </a:rPr>
              <a:t>Laget</a:t>
            </a:r>
            <a:endParaRPr lang="en-US" sz="20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Tvätt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82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915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Ekonomi</a:t>
            </a:r>
          </a:p>
          <a:p>
            <a:pPr marL="0" indent="0">
              <a:buNone/>
            </a:pPr>
            <a:r>
              <a:rPr lang="en-US" sz="1600" dirty="0" err="1"/>
              <a:t>Medlemsavgift</a:t>
            </a:r>
            <a:r>
              <a:rPr lang="en-US" sz="1600" dirty="0"/>
              <a:t> per </a:t>
            </a:r>
            <a:r>
              <a:rPr lang="en-US" sz="1600" dirty="0" err="1"/>
              <a:t>säsong</a:t>
            </a:r>
            <a:r>
              <a:rPr lang="en-US" sz="1600" dirty="0"/>
              <a:t>: </a:t>
            </a:r>
            <a:r>
              <a:rPr lang="en-US" sz="1600" b="1" dirty="0"/>
              <a:t>500 kronor </a:t>
            </a:r>
            <a:r>
              <a:rPr lang="en-US" sz="1600" dirty="0"/>
              <a:t>(700 för </a:t>
            </a:r>
            <a:r>
              <a:rPr lang="en-US" sz="1600" dirty="0" err="1"/>
              <a:t>familj</a:t>
            </a:r>
            <a:r>
              <a:rPr lang="en-US" sz="1600" dirty="0"/>
              <a:t>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Deltagaravgift</a:t>
            </a:r>
            <a:r>
              <a:rPr lang="en-US" sz="1600" dirty="0"/>
              <a:t> per </a:t>
            </a:r>
            <a:r>
              <a:rPr lang="en-US" sz="1600" dirty="0" err="1"/>
              <a:t>säsong</a:t>
            </a:r>
            <a:r>
              <a:rPr lang="en-US" sz="1600" dirty="0"/>
              <a:t>: </a:t>
            </a:r>
            <a:r>
              <a:rPr lang="en-US" sz="1600" b="1" dirty="0"/>
              <a:t>1000 kronor </a:t>
            </a:r>
            <a:r>
              <a:rPr lang="en-US" sz="1600" dirty="0"/>
              <a:t>(</a:t>
            </a:r>
            <a:r>
              <a:rPr lang="en-US" sz="1600" dirty="0" err="1"/>
              <a:t>ej</a:t>
            </a:r>
            <a:r>
              <a:rPr lang="en-US" sz="1600" dirty="0"/>
              <a:t> </a:t>
            </a:r>
            <a:r>
              <a:rPr lang="en-US" sz="1600" dirty="0" err="1"/>
              <a:t>fastställt</a:t>
            </a:r>
            <a:r>
              <a:rPr lang="en-US" sz="1600" dirty="0"/>
              <a:t>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Faktureras</a:t>
            </a:r>
            <a:r>
              <a:rPr lang="en-US" sz="1600" dirty="0"/>
              <a:t> via </a:t>
            </a:r>
            <a:r>
              <a:rPr lang="en-US" sz="1600" dirty="0" err="1"/>
              <a:t>Laget.se</a:t>
            </a:r>
            <a:r>
              <a:rPr lang="en-US" sz="1600" dirty="0"/>
              <a:t> </a:t>
            </a:r>
            <a:r>
              <a:rPr lang="en-US" sz="1600" dirty="0" err="1"/>
              <a:t>inom</a:t>
            </a:r>
            <a:r>
              <a:rPr lang="en-US" sz="1600" dirty="0"/>
              <a:t> </a:t>
            </a:r>
            <a:r>
              <a:rPr lang="en-US" sz="1600" dirty="0" err="1"/>
              <a:t>kort</a:t>
            </a:r>
            <a:endParaRPr lang="en-US" sz="1600" dirty="0"/>
          </a:p>
        </p:txBody>
      </p:sp>
      <p:pic>
        <p:nvPicPr>
          <p:cNvPr id="6" name="Bildobjekt 5" descr="En bild som visar text, programvara, Webbsida, Webbplats&#10;&#10;Automatiskt genererad beskrivning">
            <a:extLst>
              <a:ext uri="{FF2B5EF4-FFF2-40B4-BE49-F238E27FC236}">
                <a16:creationId xmlns:a16="http://schemas.microsoft.com/office/drawing/2014/main" id="{01BFD795-41BB-42F2-E0FF-281AEB46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874" y="2355034"/>
            <a:ext cx="1579139" cy="35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54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Ekonomi</a:t>
            </a:r>
          </a:p>
          <a:p>
            <a:pPr marL="0" indent="0">
              <a:buNone/>
            </a:pPr>
            <a:r>
              <a:rPr lang="en-US" sz="1600" dirty="0" err="1"/>
              <a:t>Medlemsavgift</a:t>
            </a:r>
            <a:r>
              <a:rPr lang="en-US" sz="1600" dirty="0"/>
              <a:t> per </a:t>
            </a:r>
            <a:r>
              <a:rPr lang="en-US" sz="1600" dirty="0" err="1"/>
              <a:t>säsong</a:t>
            </a:r>
            <a:r>
              <a:rPr lang="en-US" sz="1600" dirty="0"/>
              <a:t>: </a:t>
            </a:r>
            <a:r>
              <a:rPr lang="en-US" sz="1600" b="1" dirty="0"/>
              <a:t>500 kronor </a:t>
            </a:r>
            <a:r>
              <a:rPr lang="en-US" sz="1600" dirty="0"/>
              <a:t>(700 för </a:t>
            </a:r>
            <a:r>
              <a:rPr lang="en-US" sz="1600" dirty="0" err="1"/>
              <a:t>familj</a:t>
            </a:r>
            <a:r>
              <a:rPr lang="en-US" sz="1600" dirty="0"/>
              <a:t>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Deltagaravgift</a:t>
            </a:r>
            <a:r>
              <a:rPr lang="en-US" sz="1600" dirty="0"/>
              <a:t> per </a:t>
            </a:r>
            <a:r>
              <a:rPr lang="en-US" sz="1600" dirty="0" err="1"/>
              <a:t>säsong</a:t>
            </a:r>
            <a:r>
              <a:rPr lang="en-US" sz="1600" dirty="0"/>
              <a:t>: </a:t>
            </a:r>
            <a:r>
              <a:rPr lang="en-US" sz="1600" b="1" dirty="0"/>
              <a:t>1000 kronor </a:t>
            </a:r>
            <a:r>
              <a:rPr lang="en-US" sz="1600" dirty="0"/>
              <a:t>(</a:t>
            </a:r>
            <a:r>
              <a:rPr lang="en-US" sz="1600" dirty="0" err="1"/>
              <a:t>ej</a:t>
            </a:r>
            <a:r>
              <a:rPr lang="en-US" sz="1600" dirty="0"/>
              <a:t> </a:t>
            </a:r>
            <a:r>
              <a:rPr lang="en-US" sz="1600" dirty="0" err="1"/>
              <a:t>fastställt</a:t>
            </a:r>
            <a:r>
              <a:rPr lang="en-US" sz="1600" dirty="0"/>
              <a:t>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Faktureras</a:t>
            </a:r>
            <a:r>
              <a:rPr lang="en-US" sz="1600" dirty="0"/>
              <a:t> via </a:t>
            </a:r>
            <a:r>
              <a:rPr lang="en-US" sz="1600" dirty="0" err="1"/>
              <a:t>Laget.se</a:t>
            </a:r>
            <a:r>
              <a:rPr lang="en-US" sz="1600" dirty="0"/>
              <a:t> </a:t>
            </a:r>
            <a:r>
              <a:rPr lang="en-US" sz="1600" dirty="0" err="1"/>
              <a:t>inom</a:t>
            </a:r>
            <a:r>
              <a:rPr lang="en-US" sz="1600" dirty="0"/>
              <a:t> </a:t>
            </a:r>
            <a:r>
              <a:rPr lang="en-US" sz="1600" dirty="0" err="1"/>
              <a:t>kort</a:t>
            </a:r>
            <a:br>
              <a:rPr lang="en-US" sz="1600" dirty="0"/>
            </a:br>
            <a:br>
              <a:rPr lang="en-US" sz="1600" dirty="0"/>
            </a:br>
            <a:r>
              <a:rPr lang="en-US" sz="2000" b="1" dirty="0" err="1"/>
              <a:t>Försäljning</a:t>
            </a:r>
            <a:endParaRPr lang="en-US" sz="2000" b="1" dirty="0"/>
          </a:p>
          <a:p>
            <a:pPr marL="0" indent="0">
              <a:buNone/>
            </a:pPr>
            <a:r>
              <a:rPr lang="en-US" sz="1600" dirty="0" err="1"/>
              <a:t>Idrottsrabatten</a:t>
            </a:r>
            <a:r>
              <a:rPr lang="en-US" sz="1600" dirty="0"/>
              <a:t>, </a:t>
            </a:r>
            <a:r>
              <a:rPr lang="en-US" sz="1600" dirty="0" err="1"/>
              <a:t>oktober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april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Bingolotter</a:t>
            </a:r>
            <a:r>
              <a:rPr lang="en-US" sz="1600" dirty="0"/>
              <a:t>, </a:t>
            </a:r>
            <a:r>
              <a:rPr lang="en-US" sz="1600" dirty="0" err="1"/>
              <a:t>jul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påsk</a:t>
            </a:r>
            <a:br>
              <a:rPr lang="en-US" sz="1600" dirty="0">
                <a:solidFill>
                  <a:schemeClr val="tx2"/>
                </a:solidFill>
              </a:rPr>
            </a:br>
            <a:br>
              <a:rPr lang="en-US" sz="1600" dirty="0">
                <a:solidFill>
                  <a:schemeClr val="tx2"/>
                </a:solidFill>
              </a:rPr>
            </a:b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88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4779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Ekonomi</a:t>
            </a:r>
          </a:p>
          <a:p>
            <a:pPr marL="0" indent="0">
              <a:buNone/>
            </a:pPr>
            <a:r>
              <a:rPr lang="en-US" sz="1600" dirty="0" err="1"/>
              <a:t>Medlemsavgift</a:t>
            </a:r>
            <a:r>
              <a:rPr lang="en-US" sz="1600" dirty="0"/>
              <a:t> per </a:t>
            </a:r>
            <a:r>
              <a:rPr lang="en-US" sz="1600" dirty="0" err="1"/>
              <a:t>säsong</a:t>
            </a:r>
            <a:r>
              <a:rPr lang="en-US" sz="1600" dirty="0"/>
              <a:t>: </a:t>
            </a:r>
            <a:r>
              <a:rPr lang="en-US" sz="1600" b="1" dirty="0"/>
              <a:t>500 kronor</a:t>
            </a:r>
            <a:r>
              <a:rPr lang="en-US" sz="1600" dirty="0"/>
              <a:t> (700 för </a:t>
            </a:r>
            <a:r>
              <a:rPr lang="en-US" sz="1600" dirty="0" err="1"/>
              <a:t>familj</a:t>
            </a:r>
            <a:r>
              <a:rPr lang="en-US" sz="1600" dirty="0"/>
              <a:t>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Deltagaravgift</a:t>
            </a:r>
            <a:r>
              <a:rPr lang="en-US" sz="1600" dirty="0"/>
              <a:t> per </a:t>
            </a:r>
            <a:r>
              <a:rPr lang="en-US" sz="1600" dirty="0" err="1"/>
              <a:t>säsong</a:t>
            </a:r>
            <a:r>
              <a:rPr lang="en-US" sz="1600" dirty="0"/>
              <a:t>: </a:t>
            </a:r>
            <a:r>
              <a:rPr lang="en-US" sz="1600" b="1" dirty="0"/>
              <a:t>1000 kronor </a:t>
            </a:r>
            <a:r>
              <a:rPr lang="en-US" sz="1600" dirty="0"/>
              <a:t>(</a:t>
            </a:r>
            <a:r>
              <a:rPr lang="en-US" sz="1600" dirty="0" err="1"/>
              <a:t>ej</a:t>
            </a:r>
            <a:r>
              <a:rPr lang="en-US" sz="1600" dirty="0"/>
              <a:t> </a:t>
            </a:r>
            <a:r>
              <a:rPr lang="en-US" sz="1600" dirty="0" err="1"/>
              <a:t>fastställt</a:t>
            </a:r>
            <a:r>
              <a:rPr lang="en-US" sz="1600" dirty="0"/>
              <a:t>)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Faktureras</a:t>
            </a:r>
            <a:r>
              <a:rPr lang="en-US" sz="1600" dirty="0"/>
              <a:t> via </a:t>
            </a:r>
            <a:r>
              <a:rPr lang="en-US" sz="1600" dirty="0" err="1"/>
              <a:t>Laget.se</a:t>
            </a:r>
            <a:r>
              <a:rPr lang="en-US" sz="1600" dirty="0"/>
              <a:t> </a:t>
            </a:r>
            <a:r>
              <a:rPr lang="en-US" sz="1600" dirty="0" err="1"/>
              <a:t>inom</a:t>
            </a:r>
            <a:r>
              <a:rPr lang="en-US" sz="1600" dirty="0"/>
              <a:t> </a:t>
            </a:r>
            <a:r>
              <a:rPr lang="en-US" sz="1600" dirty="0" err="1"/>
              <a:t>kort</a:t>
            </a:r>
            <a:br>
              <a:rPr lang="en-US" sz="1600" dirty="0"/>
            </a:br>
            <a:br>
              <a:rPr lang="en-US" sz="1600" dirty="0"/>
            </a:br>
            <a:r>
              <a:rPr lang="en-US" sz="2000" b="1" dirty="0" err="1"/>
              <a:t>Försäljning</a:t>
            </a:r>
            <a:endParaRPr lang="en-US" sz="2000" b="1" dirty="0"/>
          </a:p>
          <a:p>
            <a:pPr marL="0" indent="0">
              <a:buNone/>
            </a:pPr>
            <a:r>
              <a:rPr lang="en-US" sz="1600" dirty="0" err="1"/>
              <a:t>Idrottsrabatten</a:t>
            </a:r>
            <a:r>
              <a:rPr lang="en-US" sz="1600" dirty="0"/>
              <a:t>, </a:t>
            </a:r>
            <a:r>
              <a:rPr lang="en-US" sz="1600" dirty="0" err="1"/>
              <a:t>oktober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april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 err="1"/>
              <a:t>Bingolotter</a:t>
            </a:r>
            <a:r>
              <a:rPr lang="en-US" sz="1600" dirty="0"/>
              <a:t>, </a:t>
            </a:r>
            <a:r>
              <a:rPr lang="en-US" sz="1600" dirty="0" err="1"/>
              <a:t>jul</a:t>
            </a:r>
            <a:r>
              <a:rPr lang="en-US" sz="1600" dirty="0"/>
              <a:t> </a:t>
            </a:r>
            <a:r>
              <a:rPr lang="en-US" sz="1600" dirty="0" err="1"/>
              <a:t>och</a:t>
            </a:r>
            <a:r>
              <a:rPr lang="en-US" sz="1600" dirty="0"/>
              <a:t> </a:t>
            </a:r>
            <a:r>
              <a:rPr lang="en-US" sz="1600" dirty="0" err="1"/>
              <a:t>påsk</a:t>
            </a:r>
            <a:br>
              <a:rPr lang="en-US" sz="1600" dirty="0"/>
            </a:br>
            <a:br>
              <a:rPr lang="en-US" sz="1600" dirty="0"/>
            </a:br>
            <a:r>
              <a:rPr lang="en-US" sz="2000" b="1" dirty="0" err="1"/>
              <a:t>Klubben</a:t>
            </a:r>
            <a:r>
              <a:rPr lang="en-US" sz="2000" b="1" dirty="0"/>
              <a:t> </a:t>
            </a:r>
            <a:r>
              <a:rPr lang="en-US" sz="2000" b="1" dirty="0" err="1"/>
              <a:t>betalar</a:t>
            </a:r>
            <a:r>
              <a:rPr lang="en-US" sz="2000" b="1" dirty="0"/>
              <a:t> vid </a:t>
            </a:r>
            <a:r>
              <a:rPr lang="en-US" sz="2000" b="1" dirty="0" err="1"/>
              <a:t>seriespel</a:t>
            </a:r>
            <a:endParaRPr lang="en-US" sz="2000" b="1" dirty="0"/>
          </a:p>
          <a:p>
            <a:pPr marL="0" indent="0">
              <a:buNone/>
            </a:pPr>
            <a:r>
              <a:rPr lang="en-US" sz="1600" dirty="0" err="1"/>
              <a:t>Båtresor</a:t>
            </a:r>
            <a:r>
              <a:rPr lang="en-US" sz="1600" dirty="0"/>
              <a:t> (2 </a:t>
            </a:r>
            <a:r>
              <a:rPr lang="en-US" sz="1600" dirty="0" err="1"/>
              <a:t>ledare</a:t>
            </a:r>
            <a:r>
              <a:rPr lang="en-US" sz="1600" dirty="0"/>
              <a:t>, 12 </a:t>
            </a:r>
            <a:r>
              <a:rPr lang="en-US" sz="1600" dirty="0" err="1"/>
              <a:t>spelare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 err="1"/>
              <a:t>Hyra</a:t>
            </a:r>
            <a:r>
              <a:rPr lang="en-US" sz="1600" dirty="0"/>
              <a:t> av </a:t>
            </a:r>
            <a:r>
              <a:rPr lang="en-US" sz="1600" dirty="0" err="1"/>
              <a:t>minibuss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Boende</a:t>
            </a: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Milersättning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9057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Laget.se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Träningsupplägg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Matchschema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Åtaganden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hemmamatcher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Sekretariatkurs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Medföljande</a:t>
            </a:r>
            <a:r>
              <a:rPr lang="en-US" sz="2000" dirty="0">
                <a:solidFill>
                  <a:schemeClr val="tx2"/>
                </a:solidFill>
              </a:rPr>
              <a:t> vid </a:t>
            </a:r>
            <a:r>
              <a:rPr lang="en-US" sz="2000" dirty="0" err="1">
                <a:solidFill>
                  <a:schemeClr val="tx2"/>
                </a:solidFill>
              </a:rPr>
              <a:t>bortamatcher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2"/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tx2"/>
                </a:solidFill>
              </a:rPr>
              <a:t>Frågor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2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7919BC6-431D-ABC6-3141-6C6750392F13}"/>
              </a:ext>
            </a:extLst>
          </p:cNvPr>
          <p:cNvSpPr txBox="1"/>
          <p:nvPr/>
        </p:nvSpPr>
        <p:spPr>
          <a:xfrm>
            <a:off x="6096000" y="1042664"/>
            <a:ext cx="4633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Ladies</a:t>
            </a:r>
          </a:p>
          <a:p>
            <a:br>
              <a:rPr lang="sv-SE" dirty="0"/>
            </a:br>
            <a:r>
              <a:rPr lang="sv-SE" dirty="0"/>
              <a:t>Matchvärdar: golvtorkare, städa läktare</a:t>
            </a:r>
          </a:p>
        </p:txBody>
      </p:sp>
      <p:pic>
        <p:nvPicPr>
          <p:cNvPr id="4" name="Bildobjekt 3" descr="En bild som visar Grafik, grafisk design, logotyp, Teckensnitt&#10;&#10;Automatiskt genererad beskrivning">
            <a:extLst>
              <a:ext uri="{FF2B5EF4-FFF2-40B4-BE49-F238E27FC236}">
                <a16:creationId xmlns:a16="http://schemas.microsoft.com/office/drawing/2014/main" id="{6EE70180-A110-5AD9-8F93-39F0B687A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44" y="2894664"/>
            <a:ext cx="3562556" cy="29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3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Grafik, röd, logotyp&#10;&#10;Automatiskt genererad beskrivning">
            <a:extLst>
              <a:ext uri="{FF2B5EF4-FFF2-40B4-BE49-F238E27FC236}">
                <a16:creationId xmlns:a16="http://schemas.microsoft.com/office/drawing/2014/main" id="{8F0A0CD5-3445-A473-A93D-F7B9CE82B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1" r="24053" b="1"/>
          <a:stretch/>
        </p:blipFill>
        <p:spPr>
          <a:xfrm>
            <a:off x="612518" y="1042664"/>
            <a:ext cx="4793644" cy="477923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06963"/>
            <a:ext cx="4953000" cy="35734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Sekretariatkurs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Träningsupplägg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Laget.se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Matchschema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Åtaganden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vid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hemmamatcher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Medföljande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vid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bortamatcher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Ekonomi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Ladies</a:t>
            </a:r>
          </a:p>
          <a:p>
            <a:pPr marL="0" indent="0">
              <a:buNone/>
            </a:pPr>
            <a:r>
              <a:rPr lang="en-US" sz="2000" b="1" dirty="0" err="1"/>
              <a:t>Frågor</a:t>
            </a:r>
            <a:endParaRPr lang="en-US" sz="2000" b="1" dirty="0"/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2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Bildobjekt 4" descr="En bild som visar himmel, sport, utomhus, träd&#10;&#10;Automatiskt genererad beskrivning">
            <a:extLst>
              <a:ext uri="{FF2B5EF4-FFF2-40B4-BE49-F238E27FC236}">
                <a16:creationId xmlns:a16="http://schemas.microsoft.com/office/drawing/2014/main" id="{FBFE553C-C067-B596-E7A9-D760466ABF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42" b="617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82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sport, person, fotbeklädnader, idrott&#10;&#10;Automatiskt genererad beskrivning">
            <a:extLst>
              <a:ext uri="{FF2B5EF4-FFF2-40B4-BE49-F238E27FC236}">
                <a16:creationId xmlns:a16="http://schemas.microsoft.com/office/drawing/2014/main" id="{E989C464-730B-0324-9BC0-C1101CA7E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0541" b="272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06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Idrottsbyggnad, sport, personer, idrott&#10;&#10;Automatiskt genererad beskrivning">
            <a:extLst>
              <a:ext uri="{FF2B5EF4-FFF2-40B4-BE49-F238E27FC236}">
                <a16:creationId xmlns:a16="http://schemas.microsoft.com/office/drawing/2014/main" id="{A7D40008-D791-C57C-45F6-50335EDF33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279" b="22735"/>
          <a:stretch/>
        </p:blipFill>
        <p:spPr>
          <a:xfrm>
            <a:off x="132531" y="75170"/>
            <a:ext cx="11926937" cy="67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1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72671D-980B-E956-20E5-F4BA142B2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042664"/>
            <a:ext cx="4953000" cy="3573493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b="1" dirty="0">
                <a:solidFill>
                  <a:schemeClr val="tx2"/>
                </a:solidFill>
              </a:rPr>
            </a:br>
            <a:br>
              <a:rPr lang="en-US" b="1" dirty="0">
                <a:solidFill>
                  <a:schemeClr val="tx2"/>
                </a:solidFill>
              </a:rPr>
            </a:br>
            <a:endParaRPr lang="en-US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br>
              <a:rPr lang="en-US" sz="1600" dirty="0">
                <a:solidFill>
                  <a:schemeClr val="tx2"/>
                </a:solidFill>
              </a:rPr>
            </a:b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" name="Bildobjekt 9" descr="En bild som visar text, skärmbild, person, Människoansikte&#10;&#10;Automatiskt genererad beskrivning">
            <a:extLst>
              <a:ext uri="{FF2B5EF4-FFF2-40B4-BE49-F238E27FC236}">
                <a16:creationId xmlns:a16="http://schemas.microsoft.com/office/drawing/2014/main" id="{2CA288F8-ED88-D810-209C-830253EE7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421" y="0"/>
            <a:ext cx="62451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42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tshållare för innehåll 4" descr="En bild som visar Människoansikte, person, klädsel, person&#10;&#10;Automatiskt genererad beskrivning">
            <a:extLst>
              <a:ext uri="{FF2B5EF4-FFF2-40B4-BE49-F238E27FC236}">
                <a16:creationId xmlns:a16="http://schemas.microsoft.com/office/drawing/2014/main" id="{C900C4F4-D3F7-7EF3-4170-4CDA322C2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949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klädsel, fotbeklädnader, person, person&#10;&#10;Automatiskt genererad beskrivning">
            <a:extLst>
              <a:ext uri="{FF2B5EF4-FFF2-40B4-BE49-F238E27FC236}">
                <a16:creationId xmlns:a16="http://schemas.microsoft.com/office/drawing/2014/main" id="{E2A1ED08-60E3-CD57-0B6F-884D0B6F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17" y="88900"/>
            <a:ext cx="5010150" cy="6680200"/>
          </a:xfrm>
          <a:prstGeom prst="rect">
            <a:avLst/>
          </a:prstGeom>
        </p:spPr>
      </p:pic>
      <p:pic>
        <p:nvPicPr>
          <p:cNvPr id="7" name="Bildobjekt 6" descr="En bild som visar sport, inomhus, Idrottsbyggnad, basket&#10;&#10;Automatiskt genererad beskrivning">
            <a:extLst>
              <a:ext uri="{FF2B5EF4-FFF2-40B4-BE49-F238E27FC236}">
                <a16:creationId xmlns:a16="http://schemas.microsoft.com/office/drawing/2014/main" id="{32D6EF39-3B33-9326-DC3E-E7A046AB9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4716" y="88900"/>
            <a:ext cx="4558967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112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person, volleyboll, klädsel, idrott&#10;&#10;Automatiskt genererad beskrivning">
            <a:extLst>
              <a:ext uri="{FF2B5EF4-FFF2-40B4-BE49-F238E27FC236}">
                <a16:creationId xmlns:a16="http://schemas.microsoft.com/office/drawing/2014/main" id="{076B4EA4-1EA2-7628-1C37-B2BD1785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35" b="2"/>
          <a:stretch/>
        </p:blipFill>
        <p:spPr>
          <a:xfrm>
            <a:off x="2743201" y="0"/>
            <a:ext cx="6936390" cy="685799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E3423B9-3C88-D197-C816-E0BC15C13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07054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person, sport, fotbeklädnader, idrott&#10;&#10;Automatiskt genererad beskrivning">
            <a:extLst>
              <a:ext uri="{FF2B5EF4-FFF2-40B4-BE49-F238E27FC236}">
                <a16:creationId xmlns:a16="http://schemas.microsoft.com/office/drawing/2014/main" id="{2C967B91-587A-4813-9C74-A0E059E9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157" y="2889706"/>
            <a:ext cx="6665843" cy="3968294"/>
          </a:xfrm>
          <a:prstGeom prst="rect">
            <a:avLst/>
          </a:prstGeom>
        </p:spPr>
      </p:pic>
      <p:pic>
        <p:nvPicPr>
          <p:cNvPr id="11" name="Bildobjekt 10" descr="En bild som visar person, volleyboll, klädsel, idrott&#10;&#10;Automatiskt genererad beskrivning">
            <a:extLst>
              <a:ext uri="{FF2B5EF4-FFF2-40B4-BE49-F238E27FC236}">
                <a16:creationId xmlns:a16="http://schemas.microsoft.com/office/drawing/2014/main" id="{76A217AE-4F31-B0D7-2A0B-0BBD0299D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273421" cy="409492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2618B7DE-F0E6-4002-2E16-8404F680FDCA}"/>
              </a:ext>
            </a:extLst>
          </p:cNvPr>
          <p:cNvSpPr txBox="1"/>
          <p:nvPr/>
        </p:nvSpPr>
        <p:spPr>
          <a:xfrm>
            <a:off x="889123" y="5291795"/>
            <a:ext cx="374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TACK FÖR IDAG!  1…2…3…VISBY!</a:t>
            </a:r>
          </a:p>
        </p:txBody>
      </p:sp>
    </p:spTree>
    <p:extLst>
      <p:ext uri="{BB962C8B-B14F-4D97-AF65-F5344CB8AC3E}">
        <p14:creationId xmlns:p14="http://schemas.microsoft.com/office/powerpoint/2010/main" val="164698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Bildobjekt 6" descr="En bild som visar volleyboll, person, idrott, sport&#10;&#10;Automatiskt genererad beskrivning">
            <a:extLst>
              <a:ext uri="{FF2B5EF4-FFF2-40B4-BE49-F238E27FC236}">
                <a16:creationId xmlns:a16="http://schemas.microsoft.com/office/drawing/2014/main" id="{676F68ED-CC0C-77F4-372B-7C469F1003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05" r="1" b="2550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1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0240C6E-54BE-3953-9A86-69C3C71B1A0C}"/>
              </a:ext>
            </a:extLst>
          </p:cNvPr>
          <p:cNvSpPr txBox="1"/>
          <p:nvPr/>
        </p:nvSpPr>
        <p:spPr>
          <a:xfrm>
            <a:off x="925690" y="2228671"/>
            <a:ext cx="10690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LAGETS TRE REGLER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0738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0240C6E-54BE-3953-9A86-69C3C71B1A0C}"/>
              </a:ext>
            </a:extLst>
          </p:cNvPr>
          <p:cNvSpPr txBox="1"/>
          <p:nvPr/>
        </p:nvSpPr>
        <p:spPr>
          <a:xfrm>
            <a:off x="925690" y="2228671"/>
            <a:ext cx="10690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LAGETS TRE REGLER</a:t>
            </a:r>
            <a:br>
              <a:rPr lang="sv-SE" dirty="0"/>
            </a:br>
            <a:r>
              <a:rPr lang="sv-SE" dirty="0"/>
              <a:t>1. 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ProximaNova"/>
              </a:rPr>
              <a:t>Vi </a:t>
            </a: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peppar och lyfter alltid varandra. Vi kritiserar och sänker aldrig varandra. Varken i eller utanför baskethallen.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1602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0240C6E-54BE-3953-9A86-69C3C71B1A0C}"/>
              </a:ext>
            </a:extLst>
          </p:cNvPr>
          <p:cNvSpPr txBox="1"/>
          <p:nvPr/>
        </p:nvSpPr>
        <p:spPr>
          <a:xfrm>
            <a:off x="925690" y="2228671"/>
            <a:ext cx="1069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LAGETS TRE REGLER</a:t>
            </a:r>
            <a:br>
              <a:rPr lang="sv-SE" dirty="0"/>
            </a:br>
            <a:r>
              <a:rPr lang="sv-SE" dirty="0"/>
              <a:t>1. 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ProximaNova"/>
              </a:rPr>
              <a:t>Vi </a:t>
            </a: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peppar och lyfter alltid varandra. Vi kritiserar och sänker aldrig varandra. Varken i eller utanför baskethallen.</a:t>
            </a:r>
            <a:br>
              <a:rPr lang="sv-SE" dirty="0"/>
            </a:br>
            <a:r>
              <a:rPr lang="sv-SE" dirty="0"/>
              <a:t>2. 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ProximaNova"/>
              </a:rPr>
              <a:t>Vi </a:t>
            </a: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gör så gott vi kan i varje övning med stort fokus och kämparvilja.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55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D0240C6E-54BE-3953-9A86-69C3C71B1A0C}"/>
              </a:ext>
            </a:extLst>
          </p:cNvPr>
          <p:cNvSpPr txBox="1"/>
          <p:nvPr/>
        </p:nvSpPr>
        <p:spPr>
          <a:xfrm>
            <a:off x="925690" y="2228671"/>
            <a:ext cx="10690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LAGETS TRE REGLER</a:t>
            </a:r>
            <a:br>
              <a:rPr lang="sv-SE" dirty="0"/>
            </a:br>
            <a:r>
              <a:rPr lang="sv-SE" dirty="0"/>
              <a:t>1. 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ProximaNova"/>
              </a:rPr>
              <a:t>Vi </a:t>
            </a: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peppar och lyfter alltid varandra. Vi kritiserar och sänker aldrig varandra. Varken i eller utanför baskethallen.</a:t>
            </a:r>
            <a:br>
              <a:rPr lang="sv-SE" dirty="0"/>
            </a:br>
            <a:r>
              <a:rPr lang="sv-SE" dirty="0"/>
              <a:t>2. </a:t>
            </a: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ProximaNova"/>
              </a:rPr>
              <a:t>Vi </a:t>
            </a: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gör så gott vi kan i varje övning med stort fokus och kämparvilja.</a:t>
            </a:r>
            <a:br>
              <a:rPr lang="sv-SE" dirty="0"/>
            </a:br>
            <a:r>
              <a:rPr lang="sv-SE" dirty="0">
                <a:solidFill>
                  <a:srgbClr val="000000"/>
                </a:solidFill>
                <a:highlight>
                  <a:srgbClr val="FFFFFF"/>
                </a:highlight>
                <a:latin typeface="ProximaNova"/>
              </a:rPr>
              <a:t>3. Vi </a:t>
            </a:r>
            <a:r>
              <a:rPr lang="sv-SE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ProximaNova"/>
              </a:rPr>
              <a:t>spelar en passnings- och lagorienterad basket där alla involveras i spelet.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228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16792</TotalTime>
  <Words>665</Words>
  <Application>Microsoft Macintosh PowerPoint</Application>
  <PresentationFormat>Bredbild</PresentationFormat>
  <Paragraphs>186</Paragraphs>
  <Slides>43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43</vt:i4>
      </vt:variant>
    </vt:vector>
  </HeadingPairs>
  <TitlesOfParts>
    <vt:vector size="48" baseType="lpstr">
      <vt:lpstr>Aptos</vt:lpstr>
      <vt:lpstr>Aptos Display</vt:lpstr>
      <vt:lpstr>Arial</vt:lpstr>
      <vt:lpstr>ProximaNova</vt:lpstr>
      <vt:lpstr>Office-tema</vt:lpstr>
      <vt:lpstr>P10-11 Föräldramöte 15/9 2024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Jakob Larsson</dc:creator>
  <cp:lastModifiedBy>Jakob Larsson</cp:lastModifiedBy>
  <cp:revision>11</cp:revision>
  <dcterms:created xsi:type="dcterms:W3CDTF">2024-09-08T16:28:46Z</dcterms:created>
  <dcterms:modified xsi:type="dcterms:W3CDTF">2024-09-20T08:21:29Z</dcterms:modified>
</cp:coreProperties>
</file>