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4"/>
  </p:sldMasterIdLst>
  <p:sldIdLst>
    <p:sldId id="256" r:id="rId5"/>
    <p:sldId id="260" r:id="rId6"/>
    <p:sldId id="261" r:id="rId7"/>
    <p:sldId id="262" r:id="rId8"/>
    <p:sldId id="267" r:id="rId9"/>
    <p:sldId id="287" r:id="rId10"/>
    <p:sldId id="271" r:id="rId11"/>
    <p:sldId id="289" r:id="rId12"/>
    <p:sldId id="285" r:id="rId13"/>
    <p:sldId id="272" r:id="rId14"/>
    <p:sldId id="273" r:id="rId15"/>
    <p:sldId id="275" r:id="rId16"/>
    <p:sldId id="277" r:id="rId17"/>
    <p:sldId id="278" r:id="rId18"/>
    <p:sldId id="282" r:id="rId19"/>
    <p:sldId id="288" r:id="rId20"/>
    <p:sldId id="279" r:id="rId21"/>
    <p:sldId id="280" r:id="rId22"/>
    <p:sldId id="283" r:id="rId23"/>
    <p:sldId id="286" r:id="rId24"/>
    <p:sldId id="284" r:id="rId25"/>
  </p:sldIdLst>
  <p:sldSz cx="9144000" cy="6858000" type="screen4x3"/>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21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sv-SE"/>
              <a:t>Klicka här för att ändra format</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endParaRPr lang="en-US" dirty="0"/>
          </a:p>
        </p:txBody>
      </p:sp>
      <p:sp>
        <p:nvSpPr>
          <p:cNvPr id="7" name="Date Placeholder 6"/>
          <p:cNvSpPr>
            <a:spLocks noGrp="1"/>
          </p:cNvSpPr>
          <p:nvPr>
            <p:ph type="dt" sz="half" idx="10"/>
          </p:nvPr>
        </p:nvSpPr>
        <p:spPr/>
        <p:txBody>
          <a:bodyPr/>
          <a:lstStyle/>
          <a:p>
            <a:fld id="{7E8CBEF8-3C11-4F14-B9D2-9AB9994A491C}" type="datetimeFigureOut">
              <a:rPr lang="sv-SE" smtClean="0"/>
              <a:pPr/>
              <a:t>2020-08-21</a:t>
            </a:fld>
            <a:endParaRPr lang="sv-SE"/>
          </a:p>
        </p:txBody>
      </p:sp>
      <p:sp>
        <p:nvSpPr>
          <p:cNvPr id="8" name="Slide Number Placeholder 7"/>
          <p:cNvSpPr>
            <a:spLocks noGrp="1"/>
          </p:cNvSpPr>
          <p:nvPr>
            <p:ph type="sldNum" sz="quarter" idx="11"/>
          </p:nvPr>
        </p:nvSpPr>
        <p:spPr/>
        <p:txBody>
          <a:bodyPr/>
          <a:lstStyle/>
          <a:p>
            <a:fld id="{AE1FF1BE-F194-43CE-A765-D5A318179E05}" type="slidenum">
              <a:rPr lang="sv-SE" smtClean="0"/>
              <a:pPr/>
              <a:t>‹#›</a:t>
            </a:fld>
            <a:endParaRPr lang="sv-SE"/>
          </a:p>
        </p:txBody>
      </p:sp>
      <p:sp>
        <p:nvSpPr>
          <p:cNvPr id="9" name="Footer Placeholder 8"/>
          <p:cNvSpPr>
            <a:spLocks noGrp="1"/>
          </p:cNvSpPr>
          <p:nvPr>
            <p:ph type="ftr" sz="quarter" idx="12"/>
          </p:nvPr>
        </p:nvSpPr>
        <p:spPr/>
        <p:txBody>
          <a:bodyPr/>
          <a:lstStyle/>
          <a:p>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fld id="{7E8CBEF8-3C11-4F14-B9D2-9AB9994A491C}" type="datetimeFigureOut">
              <a:rPr lang="sv-SE" smtClean="0"/>
              <a:pPr/>
              <a:t>2020-08-21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E1FF1BE-F194-43CE-A765-D5A318179E05}"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v-SE"/>
              <a:t>Klicka här för att ändra format</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fld id="{7E8CBEF8-3C11-4F14-B9D2-9AB9994A491C}" type="datetimeFigureOut">
              <a:rPr lang="sv-SE" smtClean="0"/>
              <a:pPr/>
              <a:t>2020-08-21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E1FF1BE-F194-43CE-A765-D5A318179E05}"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7E8CBEF8-3C11-4F14-B9D2-9AB9994A491C}" type="datetimeFigureOut">
              <a:rPr lang="sv-SE" smtClean="0"/>
              <a:pPr/>
              <a:t>2020-08-21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E1FF1BE-F194-43CE-A765-D5A318179E05}"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sv-SE"/>
              <a:t>Klicka här för att ändra format</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7E8CBEF8-3C11-4F14-B9D2-9AB9994A491C}" type="datetimeFigureOut">
              <a:rPr lang="sv-SE" smtClean="0"/>
              <a:pPr/>
              <a:t>2020-08-21</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E1FF1BE-F194-43CE-A765-D5A318179E05}" type="slidenum">
              <a:rPr lang="sv-SE" smtClean="0"/>
              <a:pPr/>
              <a:t>‹#›</a:t>
            </a:fld>
            <a:endParaRPr lang="sv-SE"/>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7E8CBEF8-3C11-4F14-B9D2-9AB9994A491C}" type="datetimeFigureOut">
              <a:rPr lang="sv-SE" smtClean="0"/>
              <a:pPr/>
              <a:t>2020-08-21</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E1FF1BE-F194-43CE-A765-D5A318179E05}" type="slidenum">
              <a:rPr lang="sv-SE" smtClean="0"/>
              <a:pPr/>
              <a:t>‹#›</a:t>
            </a:fld>
            <a:endParaRPr lang="sv-SE"/>
          </a:p>
        </p:txBody>
      </p:sp>
      <p:sp>
        <p:nvSpPr>
          <p:cNvPr id="9" name="Content Placeholder 8"/>
          <p:cNvSpPr>
            <a:spLocks noGrp="1"/>
          </p:cNvSpPr>
          <p:nvPr>
            <p:ph sz="quarter" idx="13"/>
          </p:nvPr>
        </p:nvSpPr>
        <p:spPr>
          <a:xfrm>
            <a:off x="365760" y="1600200"/>
            <a:ext cx="4041648" cy="452628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format</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7" name="Date Placeholder 6"/>
          <p:cNvSpPr>
            <a:spLocks noGrp="1"/>
          </p:cNvSpPr>
          <p:nvPr>
            <p:ph type="dt" sz="half" idx="10"/>
          </p:nvPr>
        </p:nvSpPr>
        <p:spPr/>
        <p:txBody>
          <a:bodyPr/>
          <a:lstStyle/>
          <a:p>
            <a:fld id="{7E8CBEF8-3C11-4F14-B9D2-9AB9994A491C}" type="datetimeFigureOut">
              <a:rPr lang="sv-SE" smtClean="0"/>
              <a:pPr/>
              <a:t>2020-08-21</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AE1FF1BE-F194-43CE-A765-D5A318179E05}" type="slidenum">
              <a:rPr lang="sv-SE" smtClean="0"/>
              <a:pPr/>
              <a:t>‹#›</a:t>
            </a:fld>
            <a:endParaRPr lang="sv-SE"/>
          </a:p>
        </p:txBody>
      </p:sp>
      <p:sp>
        <p:nvSpPr>
          <p:cNvPr id="11" name="Content Placeholder 10"/>
          <p:cNvSpPr>
            <a:spLocks noGrp="1"/>
          </p:cNvSpPr>
          <p:nvPr>
            <p:ph sz="quarter" idx="13"/>
          </p:nvPr>
        </p:nvSpPr>
        <p:spPr>
          <a:xfrm>
            <a:off x="457200" y="2212848"/>
            <a:ext cx="4041648" cy="391363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Date Placeholder 2"/>
          <p:cNvSpPr>
            <a:spLocks noGrp="1"/>
          </p:cNvSpPr>
          <p:nvPr>
            <p:ph type="dt" sz="half" idx="10"/>
          </p:nvPr>
        </p:nvSpPr>
        <p:spPr/>
        <p:txBody>
          <a:bodyPr/>
          <a:lstStyle/>
          <a:p>
            <a:fld id="{7E8CBEF8-3C11-4F14-B9D2-9AB9994A491C}" type="datetimeFigureOut">
              <a:rPr lang="sv-SE" smtClean="0"/>
              <a:pPr/>
              <a:t>2020-08-21</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AE1FF1BE-F194-43CE-A765-D5A318179E05}"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8CBEF8-3C11-4F14-B9D2-9AB9994A491C}" type="datetimeFigureOut">
              <a:rPr lang="sv-SE" smtClean="0"/>
              <a:pPr/>
              <a:t>2020-08-21</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AE1FF1BE-F194-43CE-A765-D5A318179E05}"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sv-SE"/>
              <a:t>Klicka här för att ändra format</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7E8CBEF8-3C11-4F14-B9D2-9AB9994A491C}" type="datetimeFigureOut">
              <a:rPr lang="sv-SE" smtClean="0"/>
              <a:pPr/>
              <a:t>2020-08-21</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E1FF1BE-F194-43CE-A765-D5A318179E05}"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sv-SE"/>
              <a:t>Klicka här för att ändra format</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7E8CBEF8-3C11-4F14-B9D2-9AB9994A491C}" type="datetimeFigureOut">
              <a:rPr lang="sv-SE" smtClean="0"/>
              <a:pPr/>
              <a:t>2020-08-21</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E1FF1BE-F194-43CE-A765-D5A318179E05}"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sv-SE"/>
              <a:t>Klicka här för att ändra format</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7E8CBEF8-3C11-4F14-B9D2-9AB9994A491C}" type="datetimeFigureOut">
              <a:rPr lang="sv-SE" smtClean="0"/>
              <a:pPr/>
              <a:t>2020-08-21</a:t>
            </a:fld>
            <a:endParaRPr lang="sv-SE"/>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sv-SE"/>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E1FF1BE-F194-43CE-A765-D5A318179E05}" type="slidenum">
              <a:rPr lang="sv-SE" smtClean="0"/>
              <a:pPr/>
              <a:t>‹#›</a:t>
            </a:fld>
            <a:endParaRPr lang="sv-SE"/>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laget.se/VaxjoIBK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stefan.angeskog@vaxjovipers.s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file:///\\itab.se\koncern$\Users\132frfa\3%20PRIVAT\Innebandy\2020-2021\Ungdomssektionen\Matris-gallande-traning-match%2020_21.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file:///\\itab.se\koncern$\Users\132frfa\3%20PRIVAT\Innebandy\2020-2021\Ungdomssektionen\Tr&#228;ningstider\Tr&#228;ningstider\Traningstider-2020-2021%20utg.%204.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innebandy.se/smaland/utbildning/aktuella-utbildninga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11560" y="1124744"/>
            <a:ext cx="7772400" cy="4176464"/>
          </a:xfrm>
        </p:spPr>
        <p:txBody>
          <a:bodyPr/>
          <a:lstStyle/>
          <a:p>
            <a:r>
              <a:rPr lang="sv-SE" dirty="0"/>
              <a:t>Välkomna till ledarträff i</a:t>
            </a:r>
            <a:br>
              <a:rPr lang="sv-SE" dirty="0"/>
            </a:br>
            <a:r>
              <a:rPr lang="sv-SE" dirty="0"/>
              <a:t>Växjö IBK Utveckling</a:t>
            </a:r>
          </a:p>
        </p:txBody>
      </p:sp>
      <p:pic>
        <p:nvPicPr>
          <p:cNvPr id="1026" name="Picture 2" descr="http://s3.amazonaws.com/standoutcms/files/7598/original/viperstex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5517232"/>
            <a:ext cx="1743404" cy="7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0814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1124744"/>
            <a:ext cx="8229600" cy="5400600"/>
          </a:xfrm>
        </p:spPr>
        <p:txBody>
          <a:bodyPr>
            <a:normAutofit/>
          </a:bodyPr>
          <a:lstStyle/>
          <a:p>
            <a:pPr marL="0" indent="0">
              <a:buNone/>
            </a:pPr>
            <a:r>
              <a:rPr lang="sv-SE" dirty="0">
                <a:solidFill>
                  <a:schemeClr val="tx1"/>
                </a:solidFill>
              </a:rPr>
              <a:t>Vi är en ledande förening i södra Sverige och vi har ögonen på oss. Styrelsen har beslutat att vi skall jobba mot en tydlig enhetlig profil och därmed, med tydliga riktlinjer när det gäller material och utrustning:</a:t>
            </a:r>
          </a:p>
          <a:p>
            <a:r>
              <a:rPr lang="sv-SE" dirty="0">
                <a:solidFill>
                  <a:schemeClr val="tx1"/>
                </a:solidFill>
              </a:rPr>
              <a:t>Föreningens logga får endast användas på ut av föreningen godkända platser och sammanhang.</a:t>
            </a:r>
          </a:p>
          <a:p>
            <a:r>
              <a:rPr lang="sv-SE" dirty="0">
                <a:solidFill>
                  <a:schemeClr val="tx1"/>
                </a:solidFill>
              </a:rPr>
              <a:t>Föreningens kläder skall användas när vi representerar föreningen på inneplan, under uppvärmning och match.</a:t>
            </a:r>
          </a:p>
          <a:p>
            <a:r>
              <a:rPr lang="sv-SE" dirty="0">
                <a:solidFill>
                  <a:schemeClr val="tx1"/>
                </a:solidFill>
              </a:rPr>
              <a:t>Inga namn och/eller reklam får tryckas på matchkläder eller målvaktsställ. </a:t>
            </a:r>
          </a:p>
          <a:p>
            <a:pPr marL="0" indent="0">
              <a:buNone/>
            </a:pPr>
            <a:endParaRPr lang="sv-SE" dirty="0">
              <a:solidFill>
                <a:schemeClr val="tx1"/>
              </a:solidFill>
            </a:endParaRPr>
          </a:p>
          <a:p>
            <a:endParaRPr lang="sv-SE" dirty="0">
              <a:solidFill>
                <a:schemeClr val="tx1"/>
              </a:solidFill>
            </a:endParaRPr>
          </a:p>
          <a:p>
            <a:endParaRPr lang="sv-SE" dirty="0">
              <a:solidFill>
                <a:schemeClr val="tx1"/>
              </a:solidFill>
            </a:endParaRPr>
          </a:p>
        </p:txBody>
      </p:sp>
      <p:sp>
        <p:nvSpPr>
          <p:cNvPr id="4" name="Rubrik 1"/>
          <p:cNvSpPr>
            <a:spLocks noGrp="1"/>
          </p:cNvSpPr>
          <p:nvPr>
            <p:ph type="title"/>
          </p:nvPr>
        </p:nvSpPr>
        <p:spPr>
          <a:xfrm>
            <a:off x="467544" y="-171400"/>
            <a:ext cx="8229600" cy="1124744"/>
          </a:xfrm>
        </p:spPr>
        <p:txBody>
          <a:bodyPr/>
          <a:lstStyle/>
          <a:p>
            <a:r>
              <a:rPr lang="sv-SE" dirty="0"/>
              <a:t>Profil/material/utrustning</a:t>
            </a:r>
          </a:p>
        </p:txBody>
      </p:sp>
      <p:pic>
        <p:nvPicPr>
          <p:cNvPr id="5" name="Picture 2" descr="http://s3.amazonaws.com/standoutcms/files/7598/original/viperstex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5517232"/>
            <a:ext cx="1743404" cy="7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4353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1052736"/>
            <a:ext cx="8229600" cy="5616624"/>
          </a:xfrm>
        </p:spPr>
        <p:txBody>
          <a:bodyPr>
            <a:normAutofit/>
          </a:bodyPr>
          <a:lstStyle/>
          <a:p>
            <a:r>
              <a:rPr lang="sv-SE" dirty="0">
                <a:solidFill>
                  <a:schemeClr val="tx1"/>
                </a:solidFill>
              </a:rPr>
              <a:t>Föreningen står för och äger samtliga matchställ. Varje lag ansvarar för sina matchställ. Inga egna införskaffade matchställ får användas.</a:t>
            </a:r>
            <a:br>
              <a:rPr lang="sv-SE" dirty="0">
                <a:solidFill>
                  <a:schemeClr val="tx1"/>
                </a:solidFill>
              </a:rPr>
            </a:br>
            <a:r>
              <a:rPr lang="sv-SE" dirty="0">
                <a:solidFill>
                  <a:schemeClr val="tx1"/>
                </a:solidFill>
              </a:rPr>
              <a:t>Det är otroligt viktigt att man samlar in matchställ från spelare som ev. slutar. </a:t>
            </a:r>
          </a:p>
          <a:p>
            <a:r>
              <a:rPr lang="sv-SE" dirty="0">
                <a:solidFill>
                  <a:schemeClr val="tx1"/>
                </a:solidFill>
              </a:rPr>
              <a:t>När det gäller målvakter så </a:t>
            </a:r>
            <a:r>
              <a:rPr lang="sv-SE" b="1" dirty="0">
                <a:solidFill>
                  <a:schemeClr val="tx1"/>
                </a:solidFill>
              </a:rPr>
              <a:t>lånar</a:t>
            </a:r>
            <a:r>
              <a:rPr lang="sv-SE" dirty="0">
                <a:solidFill>
                  <a:schemeClr val="tx1"/>
                </a:solidFill>
              </a:rPr>
              <a:t> föreningen ut byxa, tröja och knäskydd den dagen man har bestämt sig för att satsa på att vara målvakt. Om man slutar eller har önskemål om att byta ut sitt ställ så skall det man haft lämnas tillbaka. I de yngre lagen så får varje lag låna 2-4 st. hela målvaktsutrustningar. De skall alltid finnas i lagets gemensamma lagväska.  </a:t>
            </a:r>
          </a:p>
          <a:p>
            <a:pPr marL="0" indent="0">
              <a:buNone/>
            </a:pPr>
            <a:endParaRPr lang="sv-SE" dirty="0">
              <a:solidFill>
                <a:schemeClr val="tx1"/>
              </a:solidFill>
            </a:endParaRPr>
          </a:p>
        </p:txBody>
      </p:sp>
      <p:sp>
        <p:nvSpPr>
          <p:cNvPr id="7" name="Rubrik 1"/>
          <p:cNvSpPr>
            <a:spLocks noGrp="1"/>
          </p:cNvSpPr>
          <p:nvPr>
            <p:ph type="title"/>
          </p:nvPr>
        </p:nvSpPr>
        <p:spPr>
          <a:xfrm>
            <a:off x="467544" y="-171400"/>
            <a:ext cx="8229600" cy="1124744"/>
          </a:xfrm>
        </p:spPr>
        <p:txBody>
          <a:bodyPr/>
          <a:lstStyle/>
          <a:p>
            <a:r>
              <a:rPr lang="sv-SE" dirty="0"/>
              <a:t>Profil/material/utrustning</a:t>
            </a:r>
          </a:p>
        </p:txBody>
      </p:sp>
    </p:spTree>
    <p:extLst>
      <p:ext uri="{BB962C8B-B14F-4D97-AF65-F5344CB8AC3E}">
        <p14:creationId xmlns:p14="http://schemas.microsoft.com/office/powerpoint/2010/main" val="2011151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1052736"/>
            <a:ext cx="8229600" cy="5073427"/>
          </a:xfrm>
        </p:spPr>
        <p:txBody>
          <a:bodyPr/>
          <a:lstStyle/>
          <a:p>
            <a:r>
              <a:rPr lang="sv-SE" dirty="0">
                <a:solidFill>
                  <a:schemeClr val="tx1"/>
                </a:solidFill>
              </a:rPr>
              <a:t>Viktigt – samla in utrustning från spelare som ev. slutar, matchställ/målvaktsställ och knäskydd.</a:t>
            </a:r>
          </a:p>
          <a:p>
            <a:r>
              <a:rPr lang="sv-SE" dirty="0">
                <a:solidFill>
                  <a:schemeClr val="tx1"/>
                </a:solidFill>
              </a:rPr>
              <a:t>Vi kommer inte att köpa in några nya matchställ den här säsongen, tyvärr. Vissa lag behöver komplettera sin ställ med några större storlekar, så därför ber vi er ledare att lämna ner ev. extra ställ till kansliet.</a:t>
            </a:r>
          </a:p>
          <a:p>
            <a:r>
              <a:rPr lang="sv-SE" dirty="0">
                <a:solidFill>
                  <a:schemeClr val="tx1"/>
                </a:solidFill>
              </a:rPr>
              <a:t>Ravelli sport (Adidas) och Salming är våra partners. Ravelli textilier och Salming klubbor och skor. Det innebär att nya profilkläder kommer att presenteras inom kort. Utprovning av dessa återkommer vi med.  </a:t>
            </a:r>
          </a:p>
        </p:txBody>
      </p:sp>
      <p:sp>
        <p:nvSpPr>
          <p:cNvPr id="7" name="Rubrik 1"/>
          <p:cNvSpPr>
            <a:spLocks noGrp="1"/>
          </p:cNvSpPr>
          <p:nvPr>
            <p:ph type="title"/>
          </p:nvPr>
        </p:nvSpPr>
        <p:spPr>
          <a:xfrm>
            <a:off x="467544" y="-171400"/>
            <a:ext cx="8229600" cy="1124744"/>
          </a:xfrm>
        </p:spPr>
        <p:txBody>
          <a:bodyPr/>
          <a:lstStyle/>
          <a:p>
            <a:r>
              <a:rPr lang="sv-SE" dirty="0"/>
              <a:t>Profil/material/utrustning</a:t>
            </a:r>
          </a:p>
        </p:txBody>
      </p:sp>
      <p:pic>
        <p:nvPicPr>
          <p:cNvPr id="8" name="Picture 2" descr="http://s3.amazonaws.com/standoutcms/files/7598/original/viperstex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5517232"/>
            <a:ext cx="1743404" cy="7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5395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67544" y="953344"/>
            <a:ext cx="8435280" cy="5716016"/>
          </a:xfrm>
        </p:spPr>
        <p:txBody>
          <a:bodyPr>
            <a:normAutofit/>
          </a:bodyPr>
          <a:lstStyle/>
          <a:p>
            <a:r>
              <a:rPr lang="sv-SE" dirty="0">
                <a:solidFill>
                  <a:schemeClr val="tx1"/>
                </a:solidFill>
              </a:rPr>
              <a:t>Städning på stan from v. 34</a:t>
            </a:r>
          </a:p>
          <a:p>
            <a:r>
              <a:rPr lang="sv-SE" dirty="0">
                <a:solidFill>
                  <a:schemeClr val="tx1"/>
                </a:solidFill>
              </a:rPr>
              <a:t>Mixturnering inställd</a:t>
            </a:r>
          </a:p>
          <a:p>
            <a:r>
              <a:rPr lang="sv-SE" dirty="0">
                <a:solidFill>
                  <a:schemeClr val="tx1"/>
                </a:solidFill>
              </a:rPr>
              <a:t>Teknik/sekretariatsutbildning Fortnox arena??</a:t>
            </a:r>
          </a:p>
          <a:p>
            <a:r>
              <a:rPr lang="sv-SE" dirty="0">
                <a:solidFill>
                  <a:schemeClr val="tx1"/>
                </a:solidFill>
              </a:rPr>
              <a:t>3-4 oktober, Swedbank kick off </a:t>
            </a:r>
            <a:r>
              <a:rPr lang="sv-SE" dirty="0" err="1">
                <a:solidFill>
                  <a:schemeClr val="tx1"/>
                </a:solidFill>
              </a:rPr>
              <a:t>challenge</a:t>
            </a:r>
            <a:r>
              <a:rPr lang="sv-SE" dirty="0">
                <a:solidFill>
                  <a:schemeClr val="tx1"/>
                </a:solidFill>
              </a:rPr>
              <a:t> försäsongsturnering ålder F04-07 och P05-08.</a:t>
            </a:r>
          </a:p>
          <a:p>
            <a:r>
              <a:rPr lang="sv-SE" dirty="0">
                <a:solidFill>
                  <a:schemeClr val="tx1"/>
                </a:solidFill>
              </a:rPr>
              <a:t>Lagfotografering, återkommer med datum.</a:t>
            </a:r>
          </a:p>
          <a:p>
            <a:r>
              <a:rPr lang="sv-SE" dirty="0">
                <a:solidFill>
                  <a:schemeClr val="tx1"/>
                </a:solidFill>
              </a:rPr>
              <a:t>SSL herr – matcharrangemang, hemmapremiär 30/9.</a:t>
            </a:r>
          </a:p>
          <a:p>
            <a:r>
              <a:rPr lang="sv-SE" dirty="0">
                <a:solidFill>
                  <a:schemeClr val="tx1"/>
                </a:solidFill>
              </a:rPr>
              <a:t>Seniorlag seriematcher - sargvakter</a:t>
            </a:r>
          </a:p>
          <a:p>
            <a:r>
              <a:rPr lang="sv-SE" dirty="0">
                <a:solidFill>
                  <a:schemeClr val="tx1"/>
                </a:solidFill>
              </a:rPr>
              <a:t>Försäljning Ravelli oktober/november</a:t>
            </a:r>
          </a:p>
          <a:p>
            <a:r>
              <a:rPr lang="sv-SE" dirty="0">
                <a:solidFill>
                  <a:schemeClr val="tx1"/>
                </a:solidFill>
              </a:rPr>
              <a:t>Fortnox Cup 27-28/12</a:t>
            </a:r>
          </a:p>
          <a:p>
            <a:r>
              <a:rPr lang="sv-SE" dirty="0">
                <a:solidFill>
                  <a:schemeClr val="tx1"/>
                </a:solidFill>
              </a:rPr>
              <a:t>Vipers Cup</a:t>
            </a:r>
          </a:p>
        </p:txBody>
      </p:sp>
      <p:sp>
        <p:nvSpPr>
          <p:cNvPr id="4" name="Rubrik 1"/>
          <p:cNvSpPr>
            <a:spLocks noGrp="1"/>
          </p:cNvSpPr>
          <p:nvPr>
            <p:ph type="title"/>
          </p:nvPr>
        </p:nvSpPr>
        <p:spPr>
          <a:xfrm>
            <a:off x="467544" y="-171400"/>
            <a:ext cx="8229600" cy="1124744"/>
          </a:xfrm>
        </p:spPr>
        <p:txBody>
          <a:bodyPr/>
          <a:lstStyle/>
          <a:p>
            <a:r>
              <a:rPr lang="sv-SE" dirty="0"/>
              <a:t>Aktiviteter/arrangemang</a:t>
            </a:r>
          </a:p>
        </p:txBody>
      </p:sp>
    </p:spTree>
    <p:extLst>
      <p:ext uri="{BB962C8B-B14F-4D97-AF65-F5344CB8AC3E}">
        <p14:creationId xmlns:p14="http://schemas.microsoft.com/office/powerpoint/2010/main" val="1844005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1052736"/>
            <a:ext cx="8229600" cy="5073427"/>
          </a:xfrm>
        </p:spPr>
        <p:txBody>
          <a:bodyPr/>
          <a:lstStyle/>
          <a:p>
            <a:r>
              <a:rPr lang="sv-SE" dirty="0">
                <a:solidFill>
                  <a:schemeClr val="tx1"/>
                </a:solidFill>
              </a:rPr>
              <a:t>Samtliga träningsgrupper har en hemsida. Adressen till huvudsidan är </a:t>
            </a:r>
            <a:r>
              <a:rPr lang="sv-SE" dirty="0">
                <a:solidFill>
                  <a:schemeClr val="tx1"/>
                </a:solidFill>
                <a:hlinkClick r:id="rId2"/>
              </a:rPr>
              <a:t>www.laget.se/VaxjoIBKU</a:t>
            </a:r>
            <a:endParaRPr lang="sv-SE" dirty="0">
              <a:solidFill>
                <a:schemeClr val="tx1"/>
              </a:solidFill>
            </a:endParaRPr>
          </a:p>
          <a:p>
            <a:r>
              <a:rPr lang="sv-SE" dirty="0">
                <a:solidFill>
                  <a:schemeClr val="tx1"/>
                </a:solidFill>
              </a:rPr>
              <a:t>Uppdatera era </a:t>
            </a:r>
            <a:r>
              <a:rPr lang="sv-SE" dirty="0" err="1">
                <a:solidFill>
                  <a:schemeClr val="tx1"/>
                </a:solidFill>
              </a:rPr>
              <a:t>lagsidor</a:t>
            </a:r>
            <a:r>
              <a:rPr lang="sv-SE" dirty="0">
                <a:solidFill>
                  <a:schemeClr val="tx1"/>
                </a:solidFill>
              </a:rPr>
              <a:t>, framför allt spelarna. Varje spelare måste ha en målsman knuten till sig och till den måste en mejladress finnas. Klart v. 34. VIKTIGT!</a:t>
            </a:r>
          </a:p>
          <a:p>
            <a:r>
              <a:rPr lang="sv-SE" dirty="0">
                <a:solidFill>
                  <a:schemeClr val="tx1"/>
                </a:solidFill>
              </a:rPr>
              <a:t>Försök att hålla era hemsidor levande. Mycket viktigt att ni lägg in alla er aktiviteter kalendern och sköt närvarorapporteringen via laget.se </a:t>
            </a:r>
            <a:r>
              <a:rPr lang="sv-SE" dirty="0" err="1">
                <a:solidFill>
                  <a:schemeClr val="tx1"/>
                </a:solidFill>
              </a:rPr>
              <a:t>appen</a:t>
            </a:r>
            <a:r>
              <a:rPr lang="sv-SE" dirty="0">
                <a:solidFill>
                  <a:schemeClr val="tx1"/>
                </a:solidFill>
              </a:rPr>
              <a:t>. Glöm inte att fylla i plats på era aktiviteter.  </a:t>
            </a:r>
          </a:p>
          <a:p>
            <a:pPr marL="363538" indent="-363538">
              <a:buNone/>
            </a:pPr>
            <a:r>
              <a:rPr lang="sv-SE" dirty="0">
                <a:solidFill>
                  <a:schemeClr val="tx1"/>
                </a:solidFill>
              </a:rPr>
              <a:t>	Hur gör jag, sök på </a:t>
            </a:r>
            <a:r>
              <a:rPr lang="sv-SE" dirty="0" err="1">
                <a:solidFill>
                  <a:schemeClr val="tx1"/>
                </a:solidFill>
              </a:rPr>
              <a:t>youtube</a:t>
            </a:r>
            <a:r>
              <a:rPr lang="sv-SE" dirty="0">
                <a:solidFill>
                  <a:schemeClr val="tx1"/>
                </a:solidFill>
              </a:rPr>
              <a:t> eller på laget.se egna hemsida.</a:t>
            </a:r>
          </a:p>
          <a:p>
            <a:pPr marL="0" indent="0">
              <a:buNone/>
            </a:pPr>
            <a:endParaRPr lang="sv-SE" dirty="0">
              <a:solidFill>
                <a:schemeClr val="tx1"/>
              </a:solidFill>
            </a:endParaRPr>
          </a:p>
        </p:txBody>
      </p:sp>
      <p:sp>
        <p:nvSpPr>
          <p:cNvPr id="4" name="Rubrik 1"/>
          <p:cNvSpPr>
            <a:spLocks noGrp="1"/>
          </p:cNvSpPr>
          <p:nvPr>
            <p:ph type="title"/>
          </p:nvPr>
        </p:nvSpPr>
        <p:spPr>
          <a:xfrm>
            <a:off x="467544" y="-171400"/>
            <a:ext cx="8229600" cy="1124744"/>
          </a:xfrm>
        </p:spPr>
        <p:txBody>
          <a:bodyPr/>
          <a:lstStyle/>
          <a:p>
            <a:r>
              <a:rPr lang="sv-SE" dirty="0"/>
              <a:t>Laget.se</a:t>
            </a:r>
          </a:p>
        </p:txBody>
      </p:sp>
    </p:spTree>
    <p:extLst>
      <p:ext uri="{BB962C8B-B14F-4D97-AF65-F5344CB8AC3E}">
        <p14:creationId xmlns:p14="http://schemas.microsoft.com/office/powerpoint/2010/main" val="2575978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953344"/>
            <a:ext cx="8229600" cy="5172819"/>
          </a:xfrm>
        </p:spPr>
        <p:txBody>
          <a:bodyPr>
            <a:normAutofit fontScale="92500" lnSpcReduction="10000"/>
          </a:bodyPr>
          <a:lstStyle/>
          <a:p>
            <a:r>
              <a:rPr lang="sv-SE" dirty="0">
                <a:solidFill>
                  <a:schemeClr val="tx1"/>
                </a:solidFill>
              </a:rPr>
              <a:t>Närvarorapportering from 1 jan – 30 juni skall vara inrapporterad senast 23 augusti.</a:t>
            </a:r>
          </a:p>
          <a:p>
            <a:r>
              <a:rPr lang="sv-SE" dirty="0">
                <a:solidFill>
                  <a:schemeClr val="tx1"/>
                </a:solidFill>
              </a:rPr>
              <a:t>Faktura för tränings och medlemsavgifter kommer att skickas ut med början i v. 35. Då går det även ut ett medlemsbrev. </a:t>
            </a:r>
          </a:p>
          <a:p>
            <a:r>
              <a:rPr lang="sv-SE" dirty="0">
                <a:solidFill>
                  <a:schemeClr val="tx1"/>
                </a:solidFill>
              </a:rPr>
              <a:t>På laget.se skall man sedan kunna se vilka som har betalt. Vid betalning så licensieras spelaren. Innan dess får man inte deltaga på en serie eller poolspelsmatch. Från att man betalt tills att man är licensierad räknar vi med 5 arbetsdagar. </a:t>
            </a:r>
          </a:p>
          <a:p>
            <a:r>
              <a:rPr lang="sv-SE" dirty="0">
                <a:solidFill>
                  <a:schemeClr val="tx1"/>
                </a:solidFill>
              </a:rPr>
              <a:t>Aktiviteter som utförs i föreningen och som ger pengar till lagkassan sköts av föreningen och betalas ut mot faktura. Varje lag har en inloggning på </a:t>
            </a:r>
            <a:r>
              <a:rPr lang="sv-SE" dirty="0" err="1">
                <a:solidFill>
                  <a:schemeClr val="tx1"/>
                </a:solidFill>
              </a:rPr>
              <a:t>googlekonto</a:t>
            </a:r>
            <a:r>
              <a:rPr lang="sv-SE" dirty="0">
                <a:solidFill>
                  <a:schemeClr val="tx1"/>
                </a:solidFill>
              </a:rPr>
              <a:t> så man kan följa sin kassa. </a:t>
            </a:r>
          </a:p>
          <a:p>
            <a:pPr marL="0" indent="0">
              <a:buNone/>
              <a:tabLst>
                <a:tab pos="363538" algn="l"/>
              </a:tabLst>
            </a:pPr>
            <a:r>
              <a:rPr lang="sv-SE" dirty="0">
                <a:solidFill>
                  <a:schemeClr val="tx1"/>
                </a:solidFill>
              </a:rPr>
              <a:t>	För info om det, kontakta kansliet!</a:t>
            </a:r>
          </a:p>
        </p:txBody>
      </p:sp>
      <p:sp>
        <p:nvSpPr>
          <p:cNvPr id="4" name="Rubrik 1"/>
          <p:cNvSpPr>
            <a:spLocks noGrp="1"/>
          </p:cNvSpPr>
          <p:nvPr>
            <p:ph type="title"/>
          </p:nvPr>
        </p:nvSpPr>
        <p:spPr>
          <a:xfrm>
            <a:off x="467544" y="-171400"/>
            <a:ext cx="8229600" cy="1124744"/>
          </a:xfrm>
        </p:spPr>
        <p:txBody>
          <a:bodyPr/>
          <a:lstStyle/>
          <a:p>
            <a:r>
              <a:rPr lang="sv-SE" dirty="0"/>
              <a:t>Ekonomi</a:t>
            </a:r>
          </a:p>
        </p:txBody>
      </p:sp>
      <p:pic>
        <p:nvPicPr>
          <p:cNvPr id="5" name="Picture 2" descr="http://s3.amazonaws.com/standoutcms/files/7598/original/viperstex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8304" y="5661248"/>
            <a:ext cx="1743404" cy="7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6483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03AE3F11-3441-4D1D-9418-CBED8C88AFE8}"/>
              </a:ext>
            </a:extLst>
          </p:cNvPr>
          <p:cNvSpPr>
            <a:spLocks noGrp="1"/>
          </p:cNvSpPr>
          <p:nvPr>
            <p:ph idx="1"/>
          </p:nvPr>
        </p:nvSpPr>
        <p:spPr>
          <a:xfrm>
            <a:off x="457200" y="953344"/>
            <a:ext cx="8229600" cy="5172819"/>
          </a:xfrm>
        </p:spPr>
        <p:txBody>
          <a:bodyPr/>
          <a:lstStyle/>
          <a:p>
            <a:r>
              <a:rPr lang="sv-SE" dirty="0">
                <a:solidFill>
                  <a:schemeClr val="tx1"/>
                </a:solidFill>
              </a:rPr>
              <a:t>Påminn era föräldrar om att vi verkligen förväntar oss att man följer de trafikregler som gäller när vi kör till och från träning, samt till och från matcher. Håll giltig hastighetsgräns. </a:t>
            </a:r>
          </a:p>
          <a:p>
            <a:r>
              <a:rPr lang="sv-SE" dirty="0">
                <a:solidFill>
                  <a:schemeClr val="tx1"/>
                </a:solidFill>
              </a:rPr>
              <a:t>När man kör så skall man vara utvilad och nykter. </a:t>
            </a:r>
          </a:p>
          <a:p>
            <a:r>
              <a:rPr lang="sv-SE" dirty="0">
                <a:solidFill>
                  <a:schemeClr val="tx1"/>
                </a:solidFill>
              </a:rPr>
              <a:t>I samband med våra ungdomars cuper/matcher så är det inte tillåtet för ledare att dricka alkohol.</a:t>
            </a:r>
          </a:p>
          <a:p>
            <a:endParaRPr lang="sv-SE" dirty="0">
              <a:solidFill>
                <a:schemeClr val="tx1"/>
              </a:solidFill>
            </a:endParaRPr>
          </a:p>
          <a:p>
            <a:pPr marL="0" indent="0">
              <a:buNone/>
            </a:pPr>
            <a:r>
              <a:rPr lang="sv-SE" dirty="0">
                <a:solidFill>
                  <a:schemeClr val="tx1"/>
                </a:solidFill>
              </a:rPr>
              <a:t>Policys är på väg att tas fram och de kommer att finnas tillgängliga på vår hemsida och skall skickas ut till samtliga föräldrar.  </a:t>
            </a:r>
          </a:p>
        </p:txBody>
      </p:sp>
      <p:sp>
        <p:nvSpPr>
          <p:cNvPr id="6" name="Rubrik 1">
            <a:extLst>
              <a:ext uri="{FF2B5EF4-FFF2-40B4-BE49-F238E27FC236}">
                <a16:creationId xmlns:a16="http://schemas.microsoft.com/office/drawing/2014/main" id="{FF8D58FA-8C34-47A5-B1D7-065879482FAF}"/>
              </a:ext>
            </a:extLst>
          </p:cNvPr>
          <p:cNvSpPr>
            <a:spLocks noGrp="1"/>
          </p:cNvSpPr>
          <p:nvPr>
            <p:ph type="title"/>
          </p:nvPr>
        </p:nvSpPr>
        <p:spPr>
          <a:xfrm>
            <a:off x="467544" y="-171400"/>
            <a:ext cx="8229600" cy="1124744"/>
          </a:xfrm>
        </p:spPr>
        <p:txBody>
          <a:bodyPr/>
          <a:lstStyle/>
          <a:p>
            <a:r>
              <a:rPr lang="sv-SE" dirty="0"/>
              <a:t>Att tänka på!	</a:t>
            </a:r>
          </a:p>
        </p:txBody>
      </p:sp>
    </p:spTree>
    <p:extLst>
      <p:ext uri="{BB962C8B-B14F-4D97-AF65-F5344CB8AC3E}">
        <p14:creationId xmlns:p14="http://schemas.microsoft.com/office/powerpoint/2010/main" val="2518646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953344"/>
            <a:ext cx="8229600" cy="5172819"/>
          </a:xfrm>
        </p:spPr>
        <p:txBody>
          <a:bodyPr>
            <a:normAutofit/>
          </a:bodyPr>
          <a:lstStyle/>
          <a:p>
            <a:r>
              <a:rPr lang="sv-SE" dirty="0">
                <a:solidFill>
                  <a:schemeClr val="tx1"/>
                </a:solidFill>
              </a:rPr>
              <a:t>Glöm ej att plocka ner sargen i SAMTLIGA hallar om ni är sist för dagen, eller om det inte kommer några efter er. Det gäller helg som vardag. Många söndagar har vi fått plocka ner sargen.  </a:t>
            </a:r>
          </a:p>
          <a:p>
            <a:r>
              <a:rPr lang="sv-SE" dirty="0">
                <a:solidFill>
                  <a:schemeClr val="tx1"/>
                </a:solidFill>
              </a:rPr>
              <a:t>Tänk på att släcka i respektive hall om det inte kommer någon efter er.</a:t>
            </a:r>
          </a:p>
          <a:p>
            <a:r>
              <a:rPr lang="sv-SE" dirty="0">
                <a:solidFill>
                  <a:schemeClr val="tx1"/>
                </a:solidFill>
              </a:rPr>
              <a:t>Det jobbas på att förenkla matchsekretariat i B-hallen. </a:t>
            </a:r>
          </a:p>
          <a:p>
            <a:r>
              <a:rPr lang="sv-SE" dirty="0">
                <a:solidFill>
                  <a:schemeClr val="tx1"/>
                </a:solidFill>
              </a:rPr>
              <a:t>Skrivare finns på kansliet för utskrift av matchprogram.</a:t>
            </a:r>
          </a:p>
          <a:p>
            <a:r>
              <a:rPr lang="sv-SE" dirty="0">
                <a:solidFill>
                  <a:schemeClr val="tx1"/>
                </a:solidFill>
              </a:rPr>
              <a:t>När det gäller kiosken, samt utlämning av nycklar till omklädningsrum vid matcher så jobbar vi på hur det kommer att se ut under året. </a:t>
            </a:r>
          </a:p>
          <a:p>
            <a:endParaRPr lang="sv-SE" dirty="0">
              <a:solidFill>
                <a:schemeClr val="tx1"/>
              </a:solidFill>
            </a:endParaRPr>
          </a:p>
        </p:txBody>
      </p:sp>
      <p:sp>
        <p:nvSpPr>
          <p:cNvPr id="4" name="Rubrik 1"/>
          <p:cNvSpPr>
            <a:spLocks noGrp="1"/>
          </p:cNvSpPr>
          <p:nvPr>
            <p:ph type="title"/>
          </p:nvPr>
        </p:nvSpPr>
        <p:spPr>
          <a:xfrm>
            <a:off x="467544" y="-171400"/>
            <a:ext cx="8229600" cy="1124744"/>
          </a:xfrm>
        </p:spPr>
        <p:txBody>
          <a:bodyPr/>
          <a:lstStyle/>
          <a:p>
            <a:r>
              <a:rPr lang="sv-SE" dirty="0"/>
              <a:t>Fortnox arena</a:t>
            </a:r>
          </a:p>
        </p:txBody>
      </p:sp>
    </p:spTree>
    <p:extLst>
      <p:ext uri="{BB962C8B-B14F-4D97-AF65-F5344CB8AC3E}">
        <p14:creationId xmlns:p14="http://schemas.microsoft.com/office/powerpoint/2010/main" val="2992083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836712"/>
            <a:ext cx="8229600" cy="5289451"/>
          </a:xfrm>
        </p:spPr>
        <p:txBody>
          <a:bodyPr>
            <a:normAutofit/>
          </a:bodyPr>
          <a:lstStyle/>
          <a:p>
            <a:r>
              <a:rPr lang="sv-SE" dirty="0">
                <a:solidFill>
                  <a:schemeClr val="tx1"/>
                </a:solidFill>
              </a:rPr>
              <a:t>Vid varje matchtillfälle så skall ni efter avslutad match kontrollera ert egna och motståndarnas omklädningsrum lämnas snyggt och prydligt, samt så skall läktaren städas. Det gäller båda hallarna. Taggar/nycklar till arenan sköts av Stefan Angeskog. Kontakta Stefan vid frågor, </a:t>
            </a:r>
            <a:r>
              <a:rPr lang="sv-SE" dirty="0">
                <a:solidFill>
                  <a:schemeClr val="tx1"/>
                </a:solidFill>
                <a:hlinkClick r:id="rId2"/>
              </a:rPr>
              <a:t>stefan.angeskog@vaxjovipers.se</a:t>
            </a:r>
            <a:r>
              <a:rPr lang="sv-SE" dirty="0">
                <a:solidFill>
                  <a:schemeClr val="tx1"/>
                </a:solidFill>
              </a:rPr>
              <a:t>. </a:t>
            </a:r>
          </a:p>
          <a:p>
            <a:r>
              <a:rPr lang="sv-SE" dirty="0">
                <a:solidFill>
                  <a:schemeClr val="tx1"/>
                </a:solidFill>
              </a:rPr>
              <a:t>Vid andra frågor och funderingar, kontakta Stefan Angeskog på mejl eller telefon 0708-39 83 54. </a:t>
            </a:r>
          </a:p>
        </p:txBody>
      </p:sp>
      <p:sp>
        <p:nvSpPr>
          <p:cNvPr id="4" name="Rubrik 1"/>
          <p:cNvSpPr>
            <a:spLocks noGrp="1"/>
          </p:cNvSpPr>
          <p:nvPr>
            <p:ph type="title"/>
          </p:nvPr>
        </p:nvSpPr>
        <p:spPr>
          <a:xfrm>
            <a:off x="467544" y="-171400"/>
            <a:ext cx="8229600" cy="1124744"/>
          </a:xfrm>
        </p:spPr>
        <p:txBody>
          <a:bodyPr/>
          <a:lstStyle/>
          <a:p>
            <a:r>
              <a:rPr lang="sv-SE" dirty="0"/>
              <a:t>Fortnox arena</a:t>
            </a:r>
          </a:p>
        </p:txBody>
      </p:sp>
      <p:pic>
        <p:nvPicPr>
          <p:cNvPr id="5" name="Picture 2" descr="http://s3.amazonaws.com/standoutcms/files/7598/original/viperstext.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280" y="5517232"/>
            <a:ext cx="1743404" cy="7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2083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1052736"/>
            <a:ext cx="8229600" cy="5073427"/>
          </a:xfrm>
        </p:spPr>
        <p:txBody>
          <a:bodyPr>
            <a:normAutofit/>
          </a:bodyPr>
          <a:lstStyle/>
          <a:p>
            <a:pPr marL="0" indent="0">
              <a:buNone/>
            </a:pPr>
            <a:r>
              <a:rPr lang="sv-SE" dirty="0">
                <a:solidFill>
                  <a:schemeClr val="tx1"/>
                </a:solidFill>
              </a:rPr>
              <a:t>På övriga frågor tog vi upp:</a:t>
            </a:r>
          </a:p>
          <a:p>
            <a:r>
              <a:rPr lang="sv-SE" dirty="0">
                <a:solidFill>
                  <a:schemeClr val="tx1"/>
                </a:solidFill>
              </a:rPr>
              <a:t>Inträde seniormatcher inkl. SSL matcherna: Samtliga aktiva, spelare som ledare i Växjö IBK Utveckling och Växjö IBK har fri entré mot uppvisande av säsongskort. Dock är det begränsat till 200 biljetter om det är stort intresse på biljetter. Sektion D är reserverat för dessa platser (ca. 160 platser) där utöver är det ståplatser som gäller. </a:t>
            </a:r>
          </a:p>
          <a:p>
            <a:r>
              <a:rPr lang="sv-SE" dirty="0">
                <a:solidFill>
                  <a:schemeClr val="tx1"/>
                </a:solidFill>
              </a:rPr>
              <a:t>Vad händer när det gäller tillbyggnad av Fortnox arena samt byggnation </a:t>
            </a:r>
            <a:r>
              <a:rPr lang="sv-SE">
                <a:solidFill>
                  <a:schemeClr val="tx1"/>
                </a:solidFill>
              </a:rPr>
              <a:t>av bostäder!?</a:t>
            </a:r>
            <a:endParaRPr lang="sv-SE" dirty="0">
              <a:solidFill>
                <a:schemeClr val="tx1"/>
              </a:solidFill>
            </a:endParaRPr>
          </a:p>
        </p:txBody>
      </p:sp>
      <p:sp>
        <p:nvSpPr>
          <p:cNvPr id="4" name="Rubrik 1"/>
          <p:cNvSpPr>
            <a:spLocks noGrp="1"/>
          </p:cNvSpPr>
          <p:nvPr>
            <p:ph type="title"/>
          </p:nvPr>
        </p:nvSpPr>
        <p:spPr>
          <a:xfrm>
            <a:off x="467544" y="-171400"/>
            <a:ext cx="8229600" cy="1124744"/>
          </a:xfrm>
        </p:spPr>
        <p:txBody>
          <a:bodyPr/>
          <a:lstStyle/>
          <a:p>
            <a:r>
              <a:rPr lang="sv-SE" dirty="0"/>
              <a:t>Övriga frågor?</a:t>
            </a:r>
          </a:p>
        </p:txBody>
      </p:sp>
    </p:spTree>
    <p:extLst>
      <p:ext uri="{BB962C8B-B14F-4D97-AF65-F5344CB8AC3E}">
        <p14:creationId xmlns:p14="http://schemas.microsoft.com/office/powerpoint/2010/main" val="1607978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p:cNvSpPr>
            <a:spLocks noGrp="1"/>
          </p:cNvSpPr>
          <p:nvPr>
            <p:ph type="title"/>
          </p:nvPr>
        </p:nvSpPr>
        <p:spPr>
          <a:xfrm>
            <a:off x="467544" y="-171400"/>
            <a:ext cx="8229600" cy="1124744"/>
          </a:xfrm>
        </p:spPr>
        <p:txBody>
          <a:bodyPr/>
          <a:lstStyle/>
          <a:p>
            <a:r>
              <a:rPr lang="sv-SE" dirty="0"/>
              <a:t>Organisation</a:t>
            </a:r>
          </a:p>
        </p:txBody>
      </p:sp>
      <p:sp>
        <p:nvSpPr>
          <p:cNvPr id="8" name="Likbent triangel 7"/>
          <p:cNvSpPr/>
          <p:nvPr/>
        </p:nvSpPr>
        <p:spPr>
          <a:xfrm>
            <a:off x="683568" y="1124744"/>
            <a:ext cx="7591082" cy="122413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4000" b="1" dirty="0">
                <a:solidFill>
                  <a:schemeClr val="tx1"/>
                </a:solidFill>
              </a:rPr>
              <a:t>Styrelsen</a:t>
            </a:r>
          </a:p>
        </p:txBody>
      </p:sp>
      <p:sp>
        <p:nvSpPr>
          <p:cNvPr id="10" name="Rektangel 9"/>
          <p:cNvSpPr/>
          <p:nvPr/>
        </p:nvSpPr>
        <p:spPr>
          <a:xfrm>
            <a:off x="683568" y="2420888"/>
            <a:ext cx="1512168" cy="4104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Växjö IBK</a:t>
            </a:r>
          </a:p>
          <a:p>
            <a:pPr algn="ctr"/>
            <a:r>
              <a:rPr lang="sv-SE" dirty="0"/>
              <a:t>1 herrlag</a:t>
            </a:r>
          </a:p>
          <a:p>
            <a:pPr algn="ctr"/>
            <a:r>
              <a:rPr lang="sv-SE" dirty="0"/>
              <a:t>1 damlag</a:t>
            </a:r>
          </a:p>
          <a:p>
            <a:pPr algn="ctr"/>
            <a:r>
              <a:rPr lang="sv-SE" sz="1600" dirty="0"/>
              <a:t>Dream Team 1</a:t>
            </a:r>
            <a:br>
              <a:rPr lang="sv-SE" sz="1600" dirty="0"/>
            </a:br>
            <a:r>
              <a:rPr lang="sv-SE" sz="1600" dirty="0"/>
              <a:t>Dream Team 2</a:t>
            </a:r>
          </a:p>
          <a:p>
            <a:pPr algn="ctr"/>
            <a:r>
              <a:rPr lang="sv-SE" sz="1400" dirty="0"/>
              <a:t>Innebandylek*2</a:t>
            </a:r>
          </a:p>
        </p:txBody>
      </p:sp>
      <p:sp>
        <p:nvSpPr>
          <p:cNvPr id="11" name="Rektangel 10"/>
          <p:cNvSpPr/>
          <p:nvPr/>
        </p:nvSpPr>
        <p:spPr>
          <a:xfrm>
            <a:off x="6834490" y="2420888"/>
            <a:ext cx="1440160" cy="4104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Växjö IBK</a:t>
            </a:r>
          </a:p>
          <a:p>
            <a:pPr algn="ctr"/>
            <a:r>
              <a:rPr lang="sv-SE" dirty="0"/>
              <a:t>Utveckling</a:t>
            </a:r>
          </a:p>
          <a:p>
            <a:pPr algn="ctr"/>
            <a:r>
              <a:rPr lang="sv-SE" dirty="0"/>
              <a:t>31 tränings-grupper</a:t>
            </a:r>
          </a:p>
        </p:txBody>
      </p:sp>
      <p:sp>
        <p:nvSpPr>
          <p:cNvPr id="12" name="Rektangel 11"/>
          <p:cNvSpPr/>
          <p:nvPr/>
        </p:nvSpPr>
        <p:spPr>
          <a:xfrm>
            <a:off x="2265476" y="4976986"/>
            <a:ext cx="446449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Herrsektion</a:t>
            </a:r>
          </a:p>
        </p:txBody>
      </p:sp>
      <p:sp>
        <p:nvSpPr>
          <p:cNvPr id="13" name="Rektangel 12"/>
          <p:cNvSpPr/>
          <p:nvPr/>
        </p:nvSpPr>
        <p:spPr>
          <a:xfrm>
            <a:off x="2265476" y="5486168"/>
            <a:ext cx="4464496" cy="3779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Damsektion</a:t>
            </a:r>
          </a:p>
        </p:txBody>
      </p:sp>
      <p:sp>
        <p:nvSpPr>
          <p:cNvPr id="14" name="Rektangel 13"/>
          <p:cNvSpPr/>
          <p:nvPr/>
        </p:nvSpPr>
        <p:spPr>
          <a:xfrm>
            <a:off x="4497724" y="5942022"/>
            <a:ext cx="2232248" cy="395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Ungdomssektion</a:t>
            </a:r>
          </a:p>
        </p:txBody>
      </p:sp>
      <p:sp>
        <p:nvSpPr>
          <p:cNvPr id="15" name="Rektangel 14"/>
          <p:cNvSpPr/>
          <p:nvPr/>
        </p:nvSpPr>
        <p:spPr>
          <a:xfrm>
            <a:off x="2266988" y="2420888"/>
            <a:ext cx="4464496" cy="4136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Ekonomi</a:t>
            </a:r>
          </a:p>
        </p:txBody>
      </p:sp>
      <p:sp>
        <p:nvSpPr>
          <p:cNvPr id="16" name="Rektangel 15"/>
          <p:cNvSpPr/>
          <p:nvPr/>
        </p:nvSpPr>
        <p:spPr>
          <a:xfrm>
            <a:off x="2265476" y="2934983"/>
            <a:ext cx="4464496" cy="4315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Marknad</a:t>
            </a:r>
          </a:p>
        </p:txBody>
      </p:sp>
      <p:sp>
        <p:nvSpPr>
          <p:cNvPr id="17" name="Rektangel 16"/>
          <p:cNvSpPr/>
          <p:nvPr/>
        </p:nvSpPr>
        <p:spPr>
          <a:xfrm>
            <a:off x="2265476" y="3430534"/>
            <a:ext cx="4464496" cy="4315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Kommunikation</a:t>
            </a:r>
          </a:p>
        </p:txBody>
      </p:sp>
      <p:sp>
        <p:nvSpPr>
          <p:cNvPr id="18" name="Rektangel 17"/>
          <p:cNvSpPr/>
          <p:nvPr/>
        </p:nvSpPr>
        <p:spPr>
          <a:xfrm>
            <a:off x="2265476" y="3934590"/>
            <a:ext cx="4464496" cy="4315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Arrangemang</a:t>
            </a:r>
          </a:p>
        </p:txBody>
      </p:sp>
      <p:sp>
        <p:nvSpPr>
          <p:cNvPr id="19" name="Rektangel 18"/>
          <p:cNvSpPr/>
          <p:nvPr/>
        </p:nvSpPr>
        <p:spPr>
          <a:xfrm>
            <a:off x="2265476" y="4455788"/>
            <a:ext cx="4464496" cy="4315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Material</a:t>
            </a:r>
          </a:p>
        </p:txBody>
      </p:sp>
      <p:sp>
        <p:nvSpPr>
          <p:cNvPr id="21" name="Rektangel 20"/>
          <p:cNvSpPr/>
          <p:nvPr/>
        </p:nvSpPr>
        <p:spPr>
          <a:xfrm>
            <a:off x="1619672" y="2028133"/>
            <a:ext cx="172819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Åke Axelsson</a:t>
            </a:r>
          </a:p>
        </p:txBody>
      </p:sp>
      <p:sp>
        <p:nvSpPr>
          <p:cNvPr id="23" name="Rektangel 22"/>
          <p:cNvSpPr/>
          <p:nvPr/>
        </p:nvSpPr>
        <p:spPr>
          <a:xfrm>
            <a:off x="5625974" y="2028133"/>
            <a:ext cx="172819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t>Anders </a:t>
            </a:r>
            <a:r>
              <a:rPr lang="sv-SE" dirty="0" err="1"/>
              <a:t>Tegvall</a:t>
            </a:r>
            <a:endParaRPr lang="sv-SE" dirty="0"/>
          </a:p>
        </p:txBody>
      </p:sp>
    </p:spTree>
    <p:extLst>
      <p:ext uri="{BB962C8B-B14F-4D97-AF65-F5344CB8AC3E}">
        <p14:creationId xmlns:p14="http://schemas.microsoft.com/office/powerpoint/2010/main" val="4079473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953344"/>
            <a:ext cx="8229600" cy="5172819"/>
          </a:xfrm>
        </p:spPr>
        <p:txBody>
          <a:bodyPr/>
          <a:lstStyle/>
          <a:p>
            <a:r>
              <a:rPr lang="sv-SE" dirty="0">
                <a:solidFill>
                  <a:schemeClr val="tx1"/>
                </a:solidFill>
              </a:rPr>
              <a:t>Det är viktigt att vi tillsammans skapar en positiv stämning. Vårt mål är att göra det här så bra som möjligt utifrån det engagemang som finns och de ekonomiska förutsättningar vi har. </a:t>
            </a:r>
          </a:p>
          <a:p>
            <a:pPr marL="360363" indent="0">
              <a:buNone/>
            </a:pPr>
            <a:r>
              <a:rPr lang="sv-SE" dirty="0">
                <a:solidFill>
                  <a:schemeClr val="tx1"/>
                </a:solidFill>
              </a:rPr>
              <a:t>På ett konstruktivt sätt tar vi upp förslag/synpunkter.</a:t>
            </a:r>
          </a:p>
          <a:p>
            <a:pPr marL="360363" indent="0">
              <a:buNone/>
            </a:pPr>
            <a:r>
              <a:rPr lang="sv-SE" dirty="0">
                <a:solidFill>
                  <a:schemeClr val="tx1"/>
                </a:solidFill>
              </a:rPr>
              <a:t>Vi är rädda om vår arena och vi representerar föreningen på ett korrekt och positivt sätt.   </a:t>
            </a:r>
          </a:p>
        </p:txBody>
      </p:sp>
      <p:sp>
        <p:nvSpPr>
          <p:cNvPr id="4" name="Rubrik 1"/>
          <p:cNvSpPr>
            <a:spLocks noGrp="1"/>
          </p:cNvSpPr>
          <p:nvPr>
            <p:ph type="title"/>
          </p:nvPr>
        </p:nvSpPr>
        <p:spPr>
          <a:xfrm>
            <a:off x="467544" y="-171400"/>
            <a:ext cx="8229600" cy="1124744"/>
          </a:xfrm>
        </p:spPr>
        <p:txBody>
          <a:bodyPr/>
          <a:lstStyle/>
          <a:p>
            <a:r>
              <a:rPr lang="sv-SE" dirty="0"/>
              <a:t>Positiv stämning</a:t>
            </a:r>
          </a:p>
        </p:txBody>
      </p:sp>
    </p:spTree>
    <p:extLst>
      <p:ext uri="{BB962C8B-B14F-4D97-AF65-F5344CB8AC3E}">
        <p14:creationId xmlns:p14="http://schemas.microsoft.com/office/powerpoint/2010/main" val="28858403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953344"/>
            <a:ext cx="8229600" cy="5172819"/>
          </a:xfrm>
        </p:spPr>
        <p:txBody>
          <a:bodyPr/>
          <a:lstStyle/>
          <a:p>
            <a:r>
              <a:rPr lang="sv-SE" dirty="0">
                <a:solidFill>
                  <a:schemeClr val="tx1"/>
                </a:solidFill>
              </a:rPr>
              <a:t>Är det något lag som vill undersöka möjligheterna till förändring gällande sina träningstider så kan de stanna kvar för en diskussion. </a:t>
            </a:r>
          </a:p>
        </p:txBody>
      </p:sp>
      <p:sp>
        <p:nvSpPr>
          <p:cNvPr id="4" name="Rubrik 1"/>
          <p:cNvSpPr>
            <a:spLocks noGrp="1"/>
          </p:cNvSpPr>
          <p:nvPr>
            <p:ph type="title"/>
          </p:nvPr>
        </p:nvSpPr>
        <p:spPr>
          <a:xfrm>
            <a:off x="467544" y="-171400"/>
            <a:ext cx="8229600" cy="1124744"/>
          </a:xfrm>
        </p:spPr>
        <p:txBody>
          <a:bodyPr/>
          <a:lstStyle/>
          <a:p>
            <a:r>
              <a:rPr lang="sv-SE" dirty="0"/>
              <a:t>Träningstider</a:t>
            </a:r>
          </a:p>
        </p:txBody>
      </p:sp>
      <p:sp>
        <p:nvSpPr>
          <p:cNvPr id="5" name="textruta 4"/>
          <p:cNvSpPr txBox="1"/>
          <p:nvPr/>
        </p:nvSpPr>
        <p:spPr>
          <a:xfrm>
            <a:off x="899592" y="2729701"/>
            <a:ext cx="7920880" cy="830997"/>
          </a:xfrm>
          <a:prstGeom prst="rect">
            <a:avLst/>
          </a:prstGeom>
          <a:noFill/>
        </p:spPr>
        <p:txBody>
          <a:bodyPr wrap="square" rtlCol="0">
            <a:spAutoFit/>
          </a:bodyPr>
          <a:lstStyle/>
          <a:p>
            <a:pPr algn="ctr"/>
            <a:r>
              <a:rPr lang="sv-SE" sz="2400" dirty="0">
                <a:solidFill>
                  <a:schemeClr val="tx1">
                    <a:lumMod val="50000"/>
                    <a:lumOff val="50000"/>
                  </a:schemeClr>
                </a:solidFill>
                <a:latin typeface="+mj-lt"/>
              </a:rPr>
              <a:t>Stort tack för ert engagemang och vi önskar väl varandra ett stort lycka till med säsongen!</a:t>
            </a:r>
          </a:p>
        </p:txBody>
      </p:sp>
      <p:pic>
        <p:nvPicPr>
          <p:cNvPr id="6" name="Picture 2" descr="http://s3.amazonaws.com/standoutcms/files/7598/original/viperstex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800" y="4797152"/>
            <a:ext cx="3471596" cy="14657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7234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1"/>
          <p:cNvSpPr>
            <a:spLocks noGrp="1"/>
          </p:cNvSpPr>
          <p:nvPr>
            <p:ph type="title"/>
          </p:nvPr>
        </p:nvSpPr>
        <p:spPr>
          <a:xfrm>
            <a:off x="467544" y="-171400"/>
            <a:ext cx="8229600" cy="1124744"/>
          </a:xfrm>
        </p:spPr>
        <p:txBody>
          <a:bodyPr/>
          <a:lstStyle/>
          <a:p>
            <a:r>
              <a:rPr lang="sv-SE" dirty="0"/>
              <a:t>Organisation</a:t>
            </a:r>
          </a:p>
        </p:txBody>
      </p:sp>
      <p:sp>
        <p:nvSpPr>
          <p:cNvPr id="6" name="Platshållare för innehåll 2"/>
          <p:cNvSpPr>
            <a:spLocks noGrp="1"/>
          </p:cNvSpPr>
          <p:nvPr>
            <p:ph idx="1"/>
          </p:nvPr>
        </p:nvSpPr>
        <p:spPr>
          <a:xfrm>
            <a:off x="467544" y="927417"/>
            <a:ext cx="8229600" cy="5544616"/>
          </a:xfrm>
        </p:spPr>
        <p:txBody>
          <a:bodyPr>
            <a:normAutofit/>
          </a:bodyPr>
          <a:lstStyle/>
          <a:p>
            <a:r>
              <a:rPr lang="sv-SE" b="1" dirty="0">
                <a:solidFill>
                  <a:schemeClr val="tx1"/>
                </a:solidFill>
              </a:rPr>
              <a:t>Totalt 37 träningsgrupper</a:t>
            </a:r>
          </a:p>
          <a:p>
            <a:r>
              <a:rPr lang="sv-SE" b="1" dirty="0">
                <a:solidFill>
                  <a:schemeClr val="tx1"/>
                </a:solidFill>
              </a:rPr>
              <a:t>800 - 900 aktiva spelare</a:t>
            </a:r>
          </a:p>
          <a:p>
            <a:r>
              <a:rPr lang="sv-SE" b="1" dirty="0">
                <a:solidFill>
                  <a:schemeClr val="tx1"/>
                </a:solidFill>
              </a:rPr>
              <a:t>200 - 250 ledare</a:t>
            </a:r>
          </a:p>
          <a:p>
            <a:r>
              <a:rPr lang="sv-SE" b="1" dirty="0">
                <a:solidFill>
                  <a:schemeClr val="tx1"/>
                </a:solidFill>
              </a:rPr>
              <a:t>Anställda</a:t>
            </a:r>
          </a:p>
          <a:p>
            <a:pPr lvl="1"/>
            <a:r>
              <a:rPr lang="sv-SE" sz="1800" b="1" dirty="0">
                <a:solidFill>
                  <a:schemeClr val="tx1"/>
                </a:solidFill>
              </a:rPr>
              <a:t>Klubbchef/arenachef (Stefan Angeskog)</a:t>
            </a:r>
          </a:p>
          <a:p>
            <a:pPr lvl="1"/>
            <a:r>
              <a:rPr lang="sv-SE" sz="1800" b="1" dirty="0">
                <a:solidFill>
                  <a:schemeClr val="tx1"/>
                </a:solidFill>
              </a:rPr>
              <a:t>Säljare (Anders Lundin)</a:t>
            </a:r>
          </a:p>
          <a:p>
            <a:pPr lvl="1"/>
            <a:r>
              <a:rPr lang="sv-SE" sz="1800" b="1" dirty="0">
                <a:solidFill>
                  <a:schemeClr val="tx1"/>
                </a:solidFill>
              </a:rPr>
              <a:t>Arrangemangsansvarig (Edward Wiberg)</a:t>
            </a:r>
          </a:p>
          <a:p>
            <a:pPr lvl="1"/>
            <a:r>
              <a:rPr lang="sv-SE" sz="1800" b="1" dirty="0">
                <a:solidFill>
                  <a:schemeClr val="tx1"/>
                </a:solidFill>
              </a:rPr>
              <a:t>2 </a:t>
            </a:r>
            <a:r>
              <a:rPr lang="sv-SE" sz="1800" b="1" dirty="0" err="1">
                <a:solidFill>
                  <a:schemeClr val="tx1"/>
                </a:solidFill>
              </a:rPr>
              <a:t>st</a:t>
            </a:r>
            <a:r>
              <a:rPr lang="sv-SE" sz="1800" b="1" dirty="0">
                <a:solidFill>
                  <a:schemeClr val="tx1"/>
                </a:solidFill>
              </a:rPr>
              <a:t> kanslister (Katarina </a:t>
            </a:r>
            <a:r>
              <a:rPr lang="sv-SE" sz="1800" b="1" dirty="0" err="1">
                <a:solidFill>
                  <a:schemeClr val="tx1"/>
                </a:solidFill>
              </a:rPr>
              <a:t>Orehovacki</a:t>
            </a:r>
            <a:r>
              <a:rPr lang="sv-SE" sz="1800" b="1" dirty="0">
                <a:solidFill>
                  <a:schemeClr val="tx1"/>
                </a:solidFill>
              </a:rPr>
              <a:t> och Weronica Karlsson)</a:t>
            </a:r>
          </a:p>
          <a:p>
            <a:pPr lvl="1"/>
            <a:r>
              <a:rPr lang="sv-SE" sz="1800" b="1" dirty="0">
                <a:solidFill>
                  <a:schemeClr val="tx1"/>
                </a:solidFill>
              </a:rPr>
              <a:t>Utvecklingsansvarig ungdom (?)</a:t>
            </a:r>
          </a:p>
          <a:p>
            <a:pPr lvl="1"/>
            <a:r>
              <a:rPr lang="sv-SE" sz="1800" b="1" dirty="0">
                <a:solidFill>
                  <a:schemeClr val="tx1"/>
                </a:solidFill>
              </a:rPr>
              <a:t>Tränare för seniorlagen </a:t>
            </a:r>
          </a:p>
          <a:p>
            <a:r>
              <a:rPr lang="sv-SE" b="1" dirty="0">
                <a:solidFill>
                  <a:schemeClr val="tx1"/>
                </a:solidFill>
              </a:rPr>
              <a:t>Omsättning Växjö IBK + Växjö IBK U ca. 10 milj. </a:t>
            </a:r>
          </a:p>
          <a:p>
            <a:r>
              <a:rPr lang="sv-SE" b="1" dirty="0">
                <a:solidFill>
                  <a:schemeClr val="tx1"/>
                </a:solidFill>
              </a:rPr>
              <a:t>Ägare av Fortnox arena AB</a:t>
            </a:r>
          </a:p>
          <a:p>
            <a:endParaRPr lang="sv-SE" b="1" dirty="0">
              <a:solidFill>
                <a:schemeClr val="tx1"/>
              </a:solidFill>
            </a:endParaRPr>
          </a:p>
          <a:p>
            <a:pPr marL="0" indent="0">
              <a:buNone/>
            </a:pPr>
            <a:endParaRPr lang="sv-SE" b="1" dirty="0">
              <a:solidFill>
                <a:schemeClr val="tx1"/>
              </a:solidFill>
            </a:endParaRPr>
          </a:p>
        </p:txBody>
      </p:sp>
    </p:spTree>
    <p:extLst>
      <p:ext uri="{BB962C8B-B14F-4D97-AF65-F5344CB8AC3E}">
        <p14:creationId xmlns:p14="http://schemas.microsoft.com/office/powerpoint/2010/main" val="1206065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953344"/>
            <a:ext cx="8229600" cy="5172819"/>
          </a:xfrm>
        </p:spPr>
        <p:txBody>
          <a:bodyPr/>
          <a:lstStyle/>
          <a:p>
            <a:r>
              <a:rPr lang="sv-SE" b="1" dirty="0">
                <a:solidFill>
                  <a:schemeClr val="tx1"/>
                </a:solidFill>
              </a:rPr>
              <a:t>Ungdomssektionen</a:t>
            </a:r>
          </a:p>
          <a:p>
            <a:pPr lvl="1"/>
            <a:r>
              <a:rPr lang="sv-SE" sz="1800" b="1" dirty="0">
                <a:solidFill>
                  <a:schemeClr val="tx1"/>
                </a:solidFill>
              </a:rPr>
              <a:t>Ekonomi</a:t>
            </a:r>
          </a:p>
          <a:p>
            <a:pPr lvl="1"/>
            <a:r>
              <a:rPr lang="sv-SE" sz="1800" b="1" dirty="0">
                <a:solidFill>
                  <a:schemeClr val="tx1"/>
                </a:solidFill>
              </a:rPr>
              <a:t>Arrangemang</a:t>
            </a:r>
          </a:p>
          <a:p>
            <a:pPr lvl="1"/>
            <a:r>
              <a:rPr lang="sv-SE" sz="1800" b="1" dirty="0">
                <a:solidFill>
                  <a:schemeClr val="tx1"/>
                </a:solidFill>
              </a:rPr>
              <a:t>Sport</a:t>
            </a:r>
          </a:p>
          <a:p>
            <a:pPr lvl="1"/>
            <a:r>
              <a:rPr lang="sv-SE" sz="1800" b="1" dirty="0">
                <a:solidFill>
                  <a:schemeClr val="tx1"/>
                </a:solidFill>
              </a:rPr>
              <a:t>Domare</a:t>
            </a:r>
          </a:p>
          <a:p>
            <a:pPr lvl="1"/>
            <a:r>
              <a:rPr lang="sv-SE" sz="1800" b="1" dirty="0">
                <a:solidFill>
                  <a:schemeClr val="tx1"/>
                </a:solidFill>
              </a:rPr>
              <a:t>Material</a:t>
            </a:r>
          </a:p>
          <a:p>
            <a:pPr lvl="1"/>
            <a:r>
              <a:rPr lang="sv-SE" sz="1800" b="1" dirty="0">
                <a:solidFill>
                  <a:schemeClr val="tx1"/>
                </a:solidFill>
              </a:rPr>
              <a:t>Information</a:t>
            </a:r>
          </a:p>
        </p:txBody>
      </p:sp>
      <p:sp>
        <p:nvSpPr>
          <p:cNvPr id="4" name="Rubrik 1"/>
          <p:cNvSpPr>
            <a:spLocks noGrp="1"/>
          </p:cNvSpPr>
          <p:nvPr>
            <p:ph type="title"/>
          </p:nvPr>
        </p:nvSpPr>
        <p:spPr>
          <a:xfrm>
            <a:off x="467544" y="-171400"/>
            <a:ext cx="8229600" cy="1124744"/>
          </a:xfrm>
        </p:spPr>
        <p:txBody>
          <a:bodyPr/>
          <a:lstStyle/>
          <a:p>
            <a:r>
              <a:rPr lang="sv-SE" dirty="0"/>
              <a:t>Organisation</a:t>
            </a:r>
          </a:p>
        </p:txBody>
      </p:sp>
      <p:pic>
        <p:nvPicPr>
          <p:cNvPr id="5" name="Picture 2" descr="http://s3.amazonaws.com/standoutcms/files/7598/original/viperstex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5517232"/>
            <a:ext cx="1743404" cy="7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3491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67544" y="930022"/>
            <a:ext cx="8229600" cy="5312771"/>
          </a:xfrm>
        </p:spPr>
        <p:txBody>
          <a:bodyPr>
            <a:normAutofit/>
          </a:bodyPr>
          <a:lstStyle/>
          <a:p>
            <a:pPr marL="0" indent="0">
              <a:buNone/>
            </a:pPr>
            <a:r>
              <a:rPr lang="sv-SE" sz="2200" b="1" dirty="0">
                <a:solidFill>
                  <a:schemeClr val="tx1"/>
                </a:solidFill>
              </a:rPr>
              <a:t>Respektive lags organisation</a:t>
            </a:r>
          </a:p>
        </p:txBody>
      </p:sp>
      <p:sp>
        <p:nvSpPr>
          <p:cNvPr id="4" name="Rubrik 1"/>
          <p:cNvSpPr>
            <a:spLocks noGrp="1"/>
          </p:cNvSpPr>
          <p:nvPr>
            <p:ph type="title"/>
          </p:nvPr>
        </p:nvSpPr>
        <p:spPr>
          <a:xfrm>
            <a:off x="467544" y="-171400"/>
            <a:ext cx="8229600" cy="1124744"/>
          </a:xfrm>
        </p:spPr>
        <p:txBody>
          <a:bodyPr/>
          <a:lstStyle/>
          <a:p>
            <a:r>
              <a:rPr lang="sv-SE" dirty="0"/>
              <a:t>Organisation</a:t>
            </a:r>
          </a:p>
        </p:txBody>
      </p:sp>
      <p:graphicFrame>
        <p:nvGraphicFramePr>
          <p:cNvPr id="5" name="Tabell 4"/>
          <p:cNvGraphicFramePr>
            <a:graphicFrameLocks noGrp="1"/>
          </p:cNvGraphicFramePr>
          <p:nvPr>
            <p:extLst>
              <p:ext uri="{D42A27DB-BD31-4B8C-83A1-F6EECF244321}">
                <p14:modId xmlns:p14="http://schemas.microsoft.com/office/powerpoint/2010/main" val="3569815"/>
              </p:ext>
            </p:extLst>
          </p:nvPr>
        </p:nvGraphicFramePr>
        <p:xfrm>
          <a:off x="717085" y="1368003"/>
          <a:ext cx="7730517" cy="4874790"/>
        </p:xfrm>
        <a:graphic>
          <a:graphicData uri="http://schemas.openxmlformats.org/drawingml/2006/table">
            <a:tbl>
              <a:tblPr>
                <a:tableStyleId>{5C22544A-7EE6-4342-B048-85BDC9FD1C3A}</a:tableStyleId>
              </a:tblPr>
              <a:tblGrid>
                <a:gridCol w="2889913">
                  <a:extLst>
                    <a:ext uri="{9D8B030D-6E8A-4147-A177-3AD203B41FA5}">
                      <a16:colId xmlns:a16="http://schemas.microsoft.com/office/drawing/2014/main" val="3127532550"/>
                    </a:ext>
                  </a:extLst>
                </a:gridCol>
                <a:gridCol w="1661700">
                  <a:extLst>
                    <a:ext uri="{9D8B030D-6E8A-4147-A177-3AD203B41FA5}">
                      <a16:colId xmlns:a16="http://schemas.microsoft.com/office/drawing/2014/main" val="967604090"/>
                    </a:ext>
                  </a:extLst>
                </a:gridCol>
                <a:gridCol w="1517204">
                  <a:extLst>
                    <a:ext uri="{9D8B030D-6E8A-4147-A177-3AD203B41FA5}">
                      <a16:colId xmlns:a16="http://schemas.microsoft.com/office/drawing/2014/main" val="2747581290"/>
                    </a:ext>
                  </a:extLst>
                </a:gridCol>
                <a:gridCol w="1661700">
                  <a:extLst>
                    <a:ext uri="{9D8B030D-6E8A-4147-A177-3AD203B41FA5}">
                      <a16:colId xmlns:a16="http://schemas.microsoft.com/office/drawing/2014/main" val="1213425782"/>
                    </a:ext>
                  </a:extLst>
                </a:gridCol>
              </a:tblGrid>
              <a:tr h="715824">
                <a:tc>
                  <a:txBody>
                    <a:bodyPr/>
                    <a:lstStyle/>
                    <a:p>
                      <a:pPr>
                        <a:spcAft>
                          <a:spcPts val="0"/>
                        </a:spcAft>
                      </a:pPr>
                      <a:r>
                        <a:rPr lang="sv-SE" sz="1500" b="1" kern="150" dirty="0">
                          <a:effectLst/>
                        </a:rPr>
                        <a:t>Aktivitet</a:t>
                      </a:r>
                      <a:endParaRPr lang="sv-SE" sz="1500" b="1"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b="1" kern="150" dirty="0">
                          <a:effectLst/>
                        </a:rPr>
                        <a:t>Tränare/</a:t>
                      </a:r>
                    </a:p>
                    <a:p>
                      <a:pPr algn="ctr">
                        <a:spcAft>
                          <a:spcPts val="0"/>
                        </a:spcAft>
                      </a:pPr>
                      <a:r>
                        <a:rPr lang="sv-SE" sz="1500" b="1" kern="150" dirty="0">
                          <a:effectLst/>
                        </a:rPr>
                        <a:t>hjälptränare</a:t>
                      </a:r>
                    </a:p>
                    <a:p>
                      <a:pPr algn="ctr">
                        <a:spcAft>
                          <a:spcPts val="0"/>
                        </a:spcAft>
                      </a:pPr>
                      <a:r>
                        <a:rPr lang="sv-SE" sz="1500" b="1" kern="150" dirty="0">
                          <a:effectLst/>
                        </a:rPr>
                        <a:t>2-6 </a:t>
                      </a:r>
                      <a:r>
                        <a:rPr lang="sv-SE" sz="1500" b="1" kern="150" dirty="0" err="1">
                          <a:effectLst/>
                        </a:rPr>
                        <a:t>st</a:t>
                      </a:r>
                      <a:endParaRPr lang="sv-SE" sz="1500" b="1"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b="1" kern="150" dirty="0">
                          <a:effectLst/>
                        </a:rPr>
                        <a:t>Lagledare</a:t>
                      </a:r>
                    </a:p>
                    <a:p>
                      <a:pPr algn="ctr">
                        <a:spcAft>
                          <a:spcPts val="0"/>
                        </a:spcAft>
                      </a:pPr>
                      <a:r>
                        <a:rPr lang="sv-SE" sz="1500" b="1" kern="150" dirty="0">
                          <a:effectLst/>
                        </a:rPr>
                        <a:t>1-2 </a:t>
                      </a:r>
                      <a:r>
                        <a:rPr lang="sv-SE" sz="1500" b="1" kern="150" dirty="0" err="1">
                          <a:effectLst/>
                        </a:rPr>
                        <a:t>st</a:t>
                      </a:r>
                      <a:endParaRPr lang="sv-SE" sz="1500" b="1"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b="1" kern="150" dirty="0">
                          <a:effectLst/>
                        </a:rPr>
                        <a:t>Vårdnadshavare</a:t>
                      </a:r>
                      <a:endParaRPr lang="sv-SE" sz="1500" b="1"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3092262429"/>
                  </a:ext>
                </a:extLst>
              </a:tr>
              <a:tr h="278049">
                <a:tc>
                  <a:txBody>
                    <a:bodyPr/>
                    <a:lstStyle/>
                    <a:p>
                      <a:pPr>
                        <a:spcAft>
                          <a:spcPts val="0"/>
                        </a:spcAft>
                      </a:pPr>
                      <a:r>
                        <a:rPr lang="sv-SE" sz="1500" kern="150" dirty="0">
                          <a:effectLst/>
                        </a:rPr>
                        <a:t>Träningar</a:t>
                      </a:r>
                      <a:endParaRPr lang="sv-SE" sz="1500"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2420776906"/>
                  </a:ext>
                </a:extLst>
              </a:tr>
              <a:tr h="278049">
                <a:tc>
                  <a:txBody>
                    <a:bodyPr/>
                    <a:lstStyle/>
                    <a:p>
                      <a:pPr>
                        <a:spcAft>
                          <a:spcPts val="0"/>
                        </a:spcAft>
                      </a:pPr>
                      <a:r>
                        <a:rPr lang="sv-SE" sz="1500" kern="150">
                          <a:effectLst/>
                        </a:rPr>
                        <a:t>Matcher</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3111005801"/>
                  </a:ext>
                </a:extLst>
              </a:tr>
              <a:tr h="278049">
                <a:tc>
                  <a:txBody>
                    <a:bodyPr/>
                    <a:lstStyle/>
                    <a:p>
                      <a:pPr>
                        <a:spcAft>
                          <a:spcPts val="0"/>
                        </a:spcAft>
                      </a:pPr>
                      <a:r>
                        <a:rPr lang="sv-SE" sz="1500" kern="150">
                          <a:effectLst/>
                        </a:rPr>
                        <a:t>Närvaroregistrering</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2283852348"/>
                  </a:ext>
                </a:extLst>
              </a:tr>
              <a:tr h="278049">
                <a:tc>
                  <a:txBody>
                    <a:bodyPr/>
                    <a:lstStyle/>
                    <a:p>
                      <a:pPr>
                        <a:spcAft>
                          <a:spcPts val="0"/>
                        </a:spcAft>
                      </a:pPr>
                      <a:r>
                        <a:rPr lang="sv-SE" sz="1500" kern="150">
                          <a:effectLst/>
                        </a:rPr>
                        <a:t>Cuper</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2661554721"/>
                  </a:ext>
                </a:extLst>
              </a:tr>
              <a:tr h="278049">
                <a:tc>
                  <a:txBody>
                    <a:bodyPr/>
                    <a:lstStyle/>
                    <a:p>
                      <a:pPr>
                        <a:spcAft>
                          <a:spcPts val="0"/>
                        </a:spcAft>
                      </a:pPr>
                      <a:r>
                        <a:rPr lang="sv-SE" sz="1500" kern="150">
                          <a:effectLst/>
                        </a:rPr>
                        <a:t>Adressuppgifter</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2888101052"/>
                  </a:ext>
                </a:extLst>
              </a:tr>
              <a:tr h="278049">
                <a:tc>
                  <a:txBody>
                    <a:bodyPr/>
                    <a:lstStyle/>
                    <a:p>
                      <a:pPr>
                        <a:spcAft>
                          <a:spcPts val="0"/>
                        </a:spcAft>
                      </a:pPr>
                      <a:r>
                        <a:rPr lang="sv-SE" sz="1500" kern="150">
                          <a:effectLst/>
                        </a:rPr>
                        <a:t>Uppstart ny säsong</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955950262"/>
                  </a:ext>
                </a:extLst>
              </a:tr>
              <a:tr h="278049">
                <a:tc>
                  <a:txBody>
                    <a:bodyPr/>
                    <a:lstStyle/>
                    <a:p>
                      <a:pPr>
                        <a:spcAft>
                          <a:spcPts val="0"/>
                        </a:spcAft>
                      </a:pPr>
                      <a:r>
                        <a:rPr lang="sv-SE" sz="1500" kern="150">
                          <a:effectLst/>
                        </a:rPr>
                        <a:t>Säsongavslutning</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1681312776"/>
                  </a:ext>
                </a:extLst>
              </a:tr>
              <a:tr h="278049">
                <a:tc>
                  <a:txBody>
                    <a:bodyPr/>
                    <a:lstStyle/>
                    <a:p>
                      <a:pPr>
                        <a:spcAft>
                          <a:spcPts val="0"/>
                        </a:spcAft>
                      </a:pPr>
                      <a:r>
                        <a:rPr lang="sv-SE" sz="1500" kern="150">
                          <a:effectLst/>
                        </a:rPr>
                        <a:t>Tvätt o körschema</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1901004742"/>
                  </a:ext>
                </a:extLst>
              </a:tr>
              <a:tr h="278049">
                <a:tc>
                  <a:txBody>
                    <a:bodyPr/>
                    <a:lstStyle/>
                    <a:p>
                      <a:pPr>
                        <a:spcAft>
                          <a:spcPts val="0"/>
                        </a:spcAft>
                      </a:pPr>
                      <a:r>
                        <a:rPr lang="sv-SE" sz="1500" kern="150">
                          <a:effectLst/>
                        </a:rPr>
                        <a:t>Lagkassa</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3856726771"/>
                  </a:ext>
                </a:extLst>
              </a:tr>
              <a:tr h="278049">
                <a:tc>
                  <a:txBody>
                    <a:bodyPr/>
                    <a:lstStyle/>
                    <a:p>
                      <a:pPr>
                        <a:spcAft>
                          <a:spcPts val="0"/>
                        </a:spcAft>
                      </a:pPr>
                      <a:r>
                        <a:rPr lang="sv-SE" sz="1500" kern="150" dirty="0">
                          <a:effectLst/>
                        </a:rPr>
                        <a:t>Inkomstbringande aktiviteter</a:t>
                      </a:r>
                      <a:endParaRPr lang="sv-SE" sz="1500"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endParaRPr lang="sv-SE" sz="1500"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endParaRPr lang="sv-SE" sz="1500"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dirty="0">
                          <a:effectLst/>
                        </a:rPr>
                        <a:t>X</a:t>
                      </a:r>
                      <a:endParaRPr lang="sv-SE" sz="1500"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2818444470"/>
                  </a:ext>
                </a:extLst>
              </a:tr>
              <a:tr h="278049">
                <a:tc>
                  <a:txBody>
                    <a:bodyPr/>
                    <a:lstStyle/>
                    <a:p>
                      <a:pPr>
                        <a:spcAft>
                          <a:spcPts val="0"/>
                        </a:spcAft>
                      </a:pPr>
                      <a:r>
                        <a:rPr lang="sv-SE" sz="1500" kern="150" dirty="0">
                          <a:effectLst/>
                        </a:rPr>
                        <a:t>Arenahjälp A-lagsmatcher</a:t>
                      </a:r>
                      <a:endParaRPr lang="sv-SE" sz="1500"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endParaRPr lang="sv-SE" sz="1500"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dirty="0">
                          <a:effectLst/>
                        </a:rPr>
                        <a:t>X</a:t>
                      </a:r>
                      <a:endParaRPr lang="sv-SE" sz="1500"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3459801511"/>
                  </a:ext>
                </a:extLst>
              </a:tr>
              <a:tr h="278049">
                <a:tc>
                  <a:txBody>
                    <a:bodyPr/>
                    <a:lstStyle/>
                    <a:p>
                      <a:pPr>
                        <a:spcAft>
                          <a:spcPts val="0"/>
                        </a:spcAft>
                      </a:pPr>
                      <a:r>
                        <a:rPr lang="sv-SE" sz="1500" kern="150">
                          <a:effectLst/>
                        </a:rPr>
                        <a:t>Hemsideansvarig för laget</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extLst>
                  <a:ext uri="{0D108BD9-81ED-4DB2-BD59-A6C34878D82A}">
                    <a16:rowId xmlns:a16="http://schemas.microsoft.com/office/drawing/2014/main" val="3381651153"/>
                  </a:ext>
                </a:extLst>
              </a:tr>
              <a:tr h="278049">
                <a:tc>
                  <a:txBody>
                    <a:bodyPr/>
                    <a:lstStyle/>
                    <a:p>
                      <a:pPr>
                        <a:spcAft>
                          <a:spcPts val="0"/>
                        </a:spcAft>
                      </a:pPr>
                      <a:r>
                        <a:rPr lang="sv-SE" sz="1500" kern="150">
                          <a:effectLst/>
                        </a:rPr>
                        <a:t>Uppdaterad kalender</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nchor="b"/>
                </a:tc>
                <a:extLst>
                  <a:ext uri="{0D108BD9-81ED-4DB2-BD59-A6C34878D82A}">
                    <a16:rowId xmlns:a16="http://schemas.microsoft.com/office/drawing/2014/main" val="4177281239"/>
                  </a:ext>
                </a:extLst>
              </a:tr>
              <a:tr h="278049">
                <a:tc>
                  <a:txBody>
                    <a:bodyPr/>
                    <a:lstStyle/>
                    <a:p>
                      <a:pPr>
                        <a:spcAft>
                          <a:spcPts val="0"/>
                        </a:spcAft>
                      </a:pPr>
                      <a:r>
                        <a:rPr lang="sv-SE" sz="1500" kern="150" dirty="0">
                          <a:effectLst/>
                        </a:rPr>
                        <a:t>Ungdomssektionen</a:t>
                      </a:r>
                      <a:endParaRPr lang="sv-SE" sz="1500"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 </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a:effectLst/>
                        </a:rPr>
                        <a:t>X</a:t>
                      </a:r>
                      <a:endParaRPr lang="sv-SE" sz="1500" kern="15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tc>
                <a:tc>
                  <a:txBody>
                    <a:bodyPr/>
                    <a:lstStyle/>
                    <a:p>
                      <a:pPr algn="ctr">
                        <a:spcAft>
                          <a:spcPts val="0"/>
                        </a:spcAft>
                      </a:pPr>
                      <a:r>
                        <a:rPr lang="sv-SE" sz="1500" kern="150" dirty="0">
                          <a:effectLst/>
                        </a:rPr>
                        <a:t>X</a:t>
                      </a:r>
                      <a:endParaRPr lang="sv-SE" sz="1500" kern="150" dirty="0">
                        <a:effectLst/>
                        <a:latin typeface="Times New Roman" panose="02020603050405020304" pitchFamily="18" charset="0"/>
                        <a:ea typeface="SimSun" panose="02010600030101010101" pitchFamily="2" charset="-122"/>
                        <a:cs typeface="Mangal" panose="02040503050203030202" pitchFamily="18" charset="0"/>
                      </a:endParaRPr>
                    </a:p>
                  </a:txBody>
                  <a:tcPr marL="32953" marR="32953" marT="32953" marB="32953" anchor="b"/>
                </a:tc>
                <a:extLst>
                  <a:ext uri="{0D108BD9-81ED-4DB2-BD59-A6C34878D82A}">
                    <a16:rowId xmlns:a16="http://schemas.microsoft.com/office/drawing/2014/main" val="1529686599"/>
                  </a:ext>
                </a:extLst>
              </a:tr>
            </a:tbl>
          </a:graphicData>
        </a:graphic>
      </p:graphicFrame>
      <p:sp>
        <p:nvSpPr>
          <p:cNvPr id="2" name="textruta 1">
            <a:extLst>
              <a:ext uri="{FF2B5EF4-FFF2-40B4-BE49-F238E27FC236}">
                <a16:creationId xmlns:a16="http://schemas.microsoft.com/office/drawing/2014/main" id="{FC29281A-0984-4C7F-A3B9-CD3A6D1D5C66}"/>
              </a:ext>
            </a:extLst>
          </p:cNvPr>
          <p:cNvSpPr txBox="1"/>
          <p:nvPr/>
        </p:nvSpPr>
        <p:spPr>
          <a:xfrm>
            <a:off x="2631713" y="6242793"/>
            <a:ext cx="3960440" cy="461665"/>
          </a:xfrm>
          <a:prstGeom prst="rect">
            <a:avLst/>
          </a:prstGeom>
          <a:noFill/>
        </p:spPr>
        <p:txBody>
          <a:bodyPr wrap="square" rtlCol="0">
            <a:spAutoFit/>
          </a:bodyPr>
          <a:lstStyle/>
          <a:p>
            <a:pPr algn="ctr"/>
            <a:r>
              <a:rPr lang="sv-SE" sz="2400" b="1" dirty="0">
                <a:solidFill>
                  <a:srgbClr val="FFC000"/>
                </a:solidFill>
                <a:highlight>
                  <a:srgbClr val="FFFF00"/>
                </a:highlight>
                <a:hlinkClick r:id="rId2" action="ppaction://hlinkfile"/>
              </a:rPr>
              <a:t>Matris</a:t>
            </a:r>
            <a:endParaRPr lang="sv-SE" sz="2400" b="1" dirty="0">
              <a:solidFill>
                <a:srgbClr val="FFC000"/>
              </a:solidFill>
              <a:highlight>
                <a:srgbClr val="FFFF00"/>
              </a:highlight>
            </a:endParaRPr>
          </a:p>
        </p:txBody>
      </p:sp>
    </p:spTree>
    <p:extLst>
      <p:ext uri="{BB962C8B-B14F-4D97-AF65-F5344CB8AC3E}">
        <p14:creationId xmlns:p14="http://schemas.microsoft.com/office/powerpoint/2010/main" val="3743230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3C513E8-B7DD-421A-955B-D4987CAE537D}"/>
              </a:ext>
            </a:extLst>
          </p:cNvPr>
          <p:cNvSpPr>
            <a:spLocks noGrp="1"/>
          </p:cNvSpPr>
          <p:nvPr>
            <p:ph type="title"/>
          </p:nvPr>
        </p:nvSpPr>
        <p:spPr/>
        <p:txBody>
          <a:bodyPr/>
          <a:lstStyle/>
          <a:p>
            <a:r>
              <a:rPr lang="sv-SE" dirty="0"/>
              <a:t>Utdrag ur belastningsregistret</a:t>
            </a:r>
          </a:p>
        </p:txBody>
      </p:sp>
      <p:sp>
        <p:nvSpPr>
          <p:cNvPr id="3" name="Platshållare för innehåll 2">
            <a:extLst>
              <a:ext uri="{FF2B5EF4-FFF2-40B4-BE49-F238E27FC236}">
                <a16:creationId xmlns:a16="http://schemas.microsoft.com/office/drawing/2014/main" id="{1ECD0D0E-9E8D-4F56-884D-57970211532F}"/>
              </a:ext>
            </a:extLst>
          </p:cNvPr>
          <p:cNvSpPr>
            <a:spLocks noGrp="1"/>
          </p:cNvSpPr>
          <p:nvPr>
            <p:ph idx="1"/>
          </p:nvPr>
        </p:nvSpPr>
        <p:spPr/>
        <p:txBody>
          <a:bodyPr>
            <a:normAutofit/>
          </a:bodyPr>
          <a:lstStyle/>
          <a:p>
            <a:r>
              <a:rPr lang="sv-SE" b="1" dirty="0">
                <a:solidFill>
                  <a:schemeClr val="tx1"/>
                </a:solidFill>
              </a:rPr>
              <a:t>Kultur- och fritidsnämnden har tagit beslut om att alla föreningar i Växjö kommun ska begära utdrag ur belastningsregistret för sina barn -och ungdomsledare för att beviljas ekonomiskt stöd. Alla föreningar måste därför organisera sin hantering av registerutdrag och även informera sina medlemmar och befintliga/nya ledare. Kravet på utdrag ur belastningsregistret är en del i det förebyggande arbetet för att skapa trygga föreningsmiljöer för barn och ungdomar.</a:t>
            </a:r>
            <a:endParaRPr lang="sv-SE" dirty="0">
              <a:solidFill>
                <a:schemeClr val="tx1"/>
              </a:solidFill>
            </a:endParaRPr>
          </a:p>
        </p:txBody>
      </p:sp>
    </p:spTree>
    <p:extLst>
      <p:ext uri="{BB962C8B-B14F-4D97-AF65-F5344CB8AC3E}">
        <p14:creationId xmlns:p14="http://schemas.microsoft.com/office/powerpoint/2010/main" val="500730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p:cNvSpPr>
            <a:spLocks noGrp="1"/>
          </p:cNvSpPr>
          <p:nvPr>
            <p:ph type="title"/>
          </p:nvPr>
        </p:nvSpPr>
        <p:spPr>
          <a:xfrm>
            <a:off x="467544" y="-171400"/>
            <a:ext cx="8229600" cy="1124744"/>
          </a:xfrm>
        </p:spPr>
        <p:txBody>
          <a:bodyPr/>
          <a:lstStyle/>
          <a:p>
            <a:r>
              <a:rPr lang="sv-SE" dirty="0"/>
              <a:t>Träningstider</a:t>
            </a:r>
          </a:p>
        </p:txBody>
      </p:sp>
      <p:sp>
        <p:nvSpPr>
          <p:cNvPr id="5" name="Rektangel 4"/>
          <p:cNvSpPr/>
          <p:nvPr/>
        </p:nvSpPr>
        <p:spPr>
          <a:xfrm>
            <a:off x="765920" y="856357"/>
            <a:ext cx="7632848" cy="6001643"/>
          </a:xfrm>
          <a:prstGeom prst="rect">
            <a:avLst/>
          </a:prstGeom>
        </p:spPr>
        <p:txBody>
          <a:bodyPr wrap="square">
            <a:spAutoFit/>
          </a:bodyPr>
          <a:lstStyle/>
          <a:p>
            <a:pPr>
              <a:spcAft>
                <a:spcPts val="0"/>
              </a:spcAft>
            </a:pPr>
            <a:r>
              <a:rPr lang="sv-SE" sz="2400" dirty="0">
                <a:latin typeface="Calibri" panose="020F0502020204030204" pitchFamily="34" charset="0"/>
                <a:ea typeface="MS Mincho" panose="02020609040205080304" pitchFamily="49" charset="-128"/>
                <a:cs typeface="Times New Roman" panose="02020603050405020304" pitchFamily="18" charset="0"/>
              </a:rPr>
              <a:t>Vi har 37 träningsgrupper. Ett gediget pussel att få fram något som är rimligt. </a:t>
            </a:r>
          </a:p>
          <a:p>
            <a:pPr>
              <a:spcAft>
                <a:spcPts val="0"/>
              </a:spcAft>
            </a:pPr>
            <a:endParaRPr lang="sv-SE" dirty="0">
              <a:latin typeface="Calibri" panose="020F0502020204030204" pitchFamily="34" charset="0"/>
              <a:ea typeface="MS Mincho" panose="02020609040205080304" pitchFamily="49" charset="-128"/>
              <a:cs typeface="Times New Roman" panose="02020603050405020304" pitchFamily="18" charset="0"/>
            </a:endParaRPr>
          </a:p>
          <a:p>
            <a:pPr>
              <a:spcAft>
                <a:spcPts val="0"/>
              </a:spcAft>
            </a:pPr>
            <a:r>
              <a:rPr lang="sv-SE" sz="2400" b="1" dirty="0">
                <a:latin typeface="Calibri" panose="020F0502020204030204" pitchFamily="34" charset="0"/>
                <a:ea typeface="MS Mincho" panose="02020609040205080304" pitchFamily="49" charset="-128"/>
                <a:cs typeface="Times New Roman" panose="02020603050405020304" pitchFamily="18" charset="0"/>
                <a:hlinkClick r:id="rId2" action="ppaction://hlinkfile"/>
              </a:rPr>
              <a:t>Träningstider</a:t>
            </a:r>
            <a:endParaRPr lang="sv-SE" sz="2400" b="1" dirty="0">
              <a:latin typeface="Calibri" panose="020F0502020204030204" pitchFamily="34" charset="0"/>
              <a:ea typeface="MS Mincho" panose="02020609040205080304" pitchFamily="49" charset="-128"/>
              <a:cs typeface="Times New Roman" panose="02020603050405020304" pitchFamily="18" charset="0"/>
            </a:endParaRPr>
          </a:p>
          <a:p>
            <a:pPr>
              <a:spcAft>
                <a:spcPts val="0"/>
              </a:spcAft>
            </a:pPr>
            <a:endParaRPr lang="sv-SE" dirty="0">
              <a:latin typeface="Calibri" panose="020F0502020204030204" pitchFamily="34" charset="0"/>
              <a:ea typeface="MS Mincho" panose="02020609040205080304" pitchFamily="49" charset="-128"/>
              <a:cs typeface="Times New Roman" panose="02020603050405020304" pitchFamily="18" charset="0"/>
            </a:endParaRPr>
          </a:p>
          <a:p>
            <a:pPr>
              <a:spcAft>
                <a:spcPts val="0"/>
              </a:spcAft>
            </a:pPr>
            <a:r>
              <a:rPr lang="sv-SE" sz="2400" dirty="0">
                <a:latin typeface="Calibri" panose="020F0502020204030204" pitchFamily="34" charset="0"/>
                <a:ea typeface="MS Mincho" panose="02020609040205080304" pitchFamily="49" charset="-128"/>
                <a:cs typeface="Times New Roman" panose="02020603050405020304" pitchFamily="18" charset="0"/>
              </a:rPr>
              <a:t>Träningstiderna gäller from v. 36, förutom på Olympen då de gäller from v. 37. Den 28 sept. kommer vi in i Futurum. Fram till dess så jobbas det på andra alternativ, ex. planerar man för planer i Tipshallen. </a:t>
            </a:r>
          </a:p>
          <a:p>
            <a:pPr>
              <a:spcAft>
                <a:spcPts val="0"/>
              </a:spcAft>
            </a:pPr>
            <a:r>
              <a:rPr lang="sv-SE" sz="2400" dirty="0">
                <a:latin typeface="Calibri" panose="020F0502020204030204" pitchFamily="34" charset="0"/>
                <a:ea typeface="MS Mincho" panose="02020609040205080304" pitchFamily="49" charset="-128"/>
                <a:cs typeface="Times New Roman" panose="02020603050405020304" pitchFamily="18" charset="0"/>
              </a:rPr>
              <a:t>Fortnox är uthyrt vid några tillfällen under året, samt så spelas en del matcher under vardagskvällar. Info om det kommer löpande från kansliet. </a:t>
            </a:r>
          </a:p>
          <a:p>
            <a:r>
              <a:rPr lang="sv-SE" sz="2400" dirty="0">
                <a:latin typeface="Calibri" panose="020F0502020204030204" pitchFamily="34" charset="0"/>
                <a:ea typeface="MS Mincho" panose="02020609040205080304" pitchFamily="49" charset="-128"/>
                <a:cs typeface="Times New Roman" panose="02020603050405020304" pitchFamily="18" charset="0"/>
              </a:rPr>
              <a:t>För taggar till </a:t>
            </a:r>
            <a:r>
              <a:rPr lang="sv-SE" sz="2400" b="1" dirty="0">
                <a:latin typeface="Calibri" panose="020F0502020204030204" pitchFamily="34" charset="0"/>
                <a:ea typeface="MS Mincho" panose="02020609040205080304" pitchFamily="49" charset="-128"/>
                <a:cs typeface="Times New Roman" panose="02020603050405020304" pitchFamily="18" charset="0"/>
              </a:rPr>
              <a:t>Teknikum, </a:t>
            </a:r>
            <a:r>
              <a:rPr lang="sv-SE" sz="2400" b="1" dirty="0" err="1">
                <a:latin typeface="Calibri" panose="020F0502020204030204" pitchFamily="34" charset="0"/>
                <a:ea typeface="MS Mincho" panose="02020609040205080304" pitchFamily="49" charset="-128"/>
                <a:cs typeface="Times New Roman" panose="02020603050405020304" pitchFamily="18" charset="0"/>
              </a:rPr>
              <a:t>Fagrabäck</a:t>
            </a:r>
            <a:r>
              <a:rPr lang="sv-SE" sz="2400" b="1" dirty="0">
                <a:latin typeface="Calibri" panose="020F0502020204030204" pitchFamily="34" charset="0"/>
                <a:ea typeface="MS Mincho" panose="02020609040205080304" pitchFamily="49" charset="-128"/>
                <a:cs typeface="Times New Roman" panose="02020603050405020304" pitchFamily="18" charset="0"/>
              </a:rPr>
              <a:t> och Tipshallen</a:t>
            </a:r>
            <a:r>
              <a:rPr lang="sv-SE" sz="2400" dirty="0">
                <a:latin typeface="Calibri" panose="020F0502020204030204" pitchFamily="34" charset="0"/>
                <a:ea typeface="MS Mincho" panose="02020609040205080304" pitchFamily="49" charset="-128"/>
                <a:cs typeface="Times New Roman" panose="02020603050405020304" pitchFamily="18" charset="0"/>
              </a:rPr>
              <a:t>, kontakta vaktmästaren på respektive skola.</a:t>
            </a:r>
          </a:p>
          <a:p>
            <a:r>
              <a:rPr lang="sv-SE" sz="2400" b="1" dirty="0">
                <a:latin typeface="Calibri" panose="020F0502020204030204" pitchFamily="34" charset="0"/>
                <a:ea typeface="MS Mincho" panose="02020609040205080304" pitchFamily="49" charset="-128"/>
                <a:cs typeface="Times New Roman" panose="02020603050405020304" pitchFamily="18" charset="0"/>
              </a:rPr>
              <a:t>Futurum</a:t>
            </a:r>
            <a:r>
              <a:rPr lang="sv-SE" sz="2400" dirty="0">
                <a:latin typeface="Calibri" panose="020F0502020204030204" pitchFamily="34" charset="0"/>
                <a:ea typeface="MS Mincho" panose="02020609040205080304" pitchFamily="49" charset="-128"/>
                <a:cs typeface="Times New Roman" panose="02020603050405020304" pitchFamily="18" charset="0"/>
              </a:rPr>
              <a:t> fritidsförvaltningen Växjö kommun.</a:t>
            </a:r>
          </a:p>
          <a:p>
            <a:pPr>
              <a:spcAft>
                <a:spcPts val="0"/>
              </a:spcAft>
            </a:pPr>
            <a:r>
              <a:rPr lang="sv-SE" sz="2400" b="1" dirty="0" err="1">
                <a:latin typeface="Calibri" panose="020F0502020204030204" pitchFamily="34" charset="0"/>
                <a:ea typeface="MS Mincho" panose="02020609040205080304" pitchFamily="49" charset="-128"/>
                <a:cs typeface="Times New Roman" panose="02020603050405020304" pitchFamily="18" charset="0"/>
              </a:rPr>
              <a:t>Araby</a:t>
            </a:r>
            <a:r>
              <a:rPr lang="sv-SE" sz="2400" b="1" dirty="0">
                <a:latin typeface="Calibri" panose="020F0502020204030204" pitchFamily="34" charset="0"/>
                <a:ea typeface="MS Mincho" panose="02020609040205080304" pitchFamily="49" charset="-128"/>
                <a:cs typeface="Times New Roman" panose="02020603050405020304" pitchFamily="18" charset="0"/>
              </a:rPr>
              <a:t> Park Arena </a:t>
            </a:r>
            <a:r>
              <a:rPr lang="sv-SE" sz="2400" dirty="0">
                <a:latin typeface="Calibri" panose="020F0502020204030204" pitchFamily="34" charset="0"/>
                <a:ea typeface="MS Mincho" panose="02020609040205080304" pitchFamily="49" charset="-128"/>
                <a:cs typeface="Times New Roman" panose="02020603050405020304" pitchFamily="18" charset="0"/>
              </a:rPr>
              <a:t>är bemannat med vaktmästare.</a:t>
            </a:r>
          </a:p>
        </p:txBody>
      </p:sp>
    </p:spTree>
    <p:extLst>
      <p:ext uri="{BB962C8B-B14F-4D97-AF65-F5344CB8AC3E}">
        <p14:creationId xmlns:p14="http://schemas.microsoft.com/office/powerpoint/2010/main" val="3694522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D50718C1-336A-4E63-8FFE-9434916CD636}"/>
              </a:ext>
            </a:extLst>
          </p:cNvPr>
          <p:cNvSpPr>
            <a:spLocks noGrp="1"/>
          </p:cNvSpPr>
          <p:nvPr>
            <p:ph idx="1"/>
          </p:nvPr>
        </p:nvSpPr>
        <p:spPr>
          <a:xfrm>
            <a:off x="457200" y="960488"/>
            <a:ext cx="8229600" cy="5400600"/>
          </a:xfrm>
        </p:spPr>
        <p:txBody>
          <a:bodyPr>
            <a:normAutofit fontScale="85000" lnSpcReduction="10000"/>
          </a:bodyPr>
          <a:lstStyle/>
          <a:p>
            <a:r>
              <a:rPr lang="sv-SE" dirty="0">
                <a:solidFill>
                  <a:schemeClr val="tx1"/>
                </a:solidFill>
              </a:rPr>
              <a:t>Det är Folkhälsomyndighetens rekommendationer som gäller.</a:t>
            </a:r>
          </a:p>
          <a:p>
            <a:r>
              <a:rPr lang="sv-SE" dirty="0">
                <a:solidFill>
                  <a:schemeClr val="tx1"/>
                </a:solidFill>
              </a:rPr>
              <a:t>Om möjligt, byt om och duscha hemma.</a:t>
            </a:r>
          </a:p>
          <a:p>
            <a:r>
              <a:rPr lang="sv-SE" dirty="0">
                <a:solidFill>
                  <a:schemeClr val="tx1"/>
                </a:solidFill>
              </a:rPr>
              <a:t>Tvätta händer innan och efter träningar.</a:t>
            </a:r>
          </a:p>
          <a:p>
            <a:r>
              <a:rPr lang="sv-SE" dirty="0">
                <a:solidFill>
                  <a:schemeClr val="tx1"/>
                </a:solidFill>
              </a:rPr>
              <a:t>Tänk på att hålla avstånd, framför allt till aktiva i annan grupp.</a:t>
            </a:r>
          </a:p>
          <a:p>
            <a:r>
              <a:rPr lang="sv-SE" dirty="0">
                <a:solidFill>
                  <a:schemeClr val="tx1"/>
                </a:solidFill>
              </a:rPr>
              <a:t>Visar man upp minsta sjuksymptom tränar man inte och vistas heller inte i hallen, det gäller självklart både spelare och ledare. Också viktigt att man avbryter att träna om man börjar känna sig krasslig. </a:t>
            </a:r>
          </a:p>
          <a:p>
            <a:r>
              <a:rPr lang="sv-SE" dirty="0">
                <a:solidFill>
                  <a:schemeClr val="tx1"/>
                </a:solidFill>
              </a:rPr>
              <a:t>Du ska ha varit frisk i två dygn innan träningen får återupptas.</a:t>
            </a:r>
          </a:p>
          <a:p>
            <a:r>
              <a:rPr lang="sv-SE" dirty="0">
                <a:solidFill>
                  <a:schemeClr val="tx1"/>
                </a:solidFill>
              </a:rPr>
              <a:t>Bara de som tränar vistas i hallen, vi undanber oss därför anhöriga på träningen.</a:t>
            </a:r>
          </a:p>
          <a:p>
            <a:r>
              <a:rPr lang="sv-SE" dirty="0">
                <a:solidFill>
                  <a:schemeClr val="tx1"/>
                </a:solidFill>
              </a:rPr>
              <a:t>Ledare har rätt att skicka hem spelare som inte bedöms vara 100% friska</a:t>
            </a:r>
          </a:p>
          <a:p>
            <a:r>
              <a:rPr lang="sv-SE" dirty="0">
                <a:solidFill>
                  <a:schemeClr val="tx1"/>
                </a:solidFill>
              </a:rPr>
              <a:t>Att alla har egen vattenflaska och inte dricka ur andras flaskor är viktigt.</a:t>
            </a:r>
          </a:p>
          <a:p>
            <a:r>
              <a:rPr lang="sv-SE" dirty="0">
                <a:solidFill>
                  <a:schemeClr val="tx1"/>
                </a:solidFill>
              </a:rPr>
              <a:t>Att man håller sig till sin utrustning och inte provar andras.</a:t>
            </a:r>
          </a:p>
          <a:p>
            <a:r>
              <a:rPr lang="sv-SE" dirty="0">
                <a:solidFill>
                  <a:schemeClr val="tx1"/>
                </a:solidFill>
              </a:rPr>
              <a:t>Matcher spelas utan publik</a:t>
            </a:r>
            <a:r>
              <a:rPr lang="sv-SE">
                <a:solidFill>
                  <a:schemeClr val="tx1"/>
                </a:solidFill>
              </a:rPr>
              <a:t>, viktigt </a:t>
            </a:r>
            <a:r>
              <a:rPr lang="sv-SE" dirty="0">
                <a:solidFill>
                  <a:schemeClr val="tx1"/>
                </a:solidFill>
              </a:rPr>
              <a:t>att vi följer det. </a:t>
            </a:r>
          </a:p>
          <a:p>
            <a:endParaRPr lang="sv-SE" dirty="0">
              <a:solidFill>
                <a:schemeClr val="tx1"/>
              </a:solidFill>
            </a:endParaRPr>
          </a:p>
        </p:txBody>
      </p:sp>
      <p:sp>
        <p:nvSpPr>
          <p:cNvPr id="4" name="Rubrik 1">
            <a:extLst>
              <a:ext uri="{FF2B5EF4-FFF2-40B4-BE49-F238E27FC236}">
                <a16:creationId xmlns:a16="http://schemas.microsoft.com/office/drawing/2014/main" id="{35AAF793-53E5-4C4C-A137-FFF3B0CC9B3E}"/>
              </a:ext>
            </a:extLst>
          </p:cNvPr>
          <p:cNvSpPr>
            <a:spLocks noGrp="1"/>
          </p:cNvSpPr>
          <p:nvPr>
            <p:ph type="title"/>
          </p:nvPr>
        </p:nvSpPr>
        <p:spPr>
          <a:xfrm>
            <a:off x="467544" y="-171400"/>
            <a:ext cx="8229600" cy="1124744"/>
          </a:xfrm>
        </p:spPr>
        <p:txBody>
          <a:bodyPr/>
          <a:lstStyle/>
          <a:p>
            <a:r>
              <a:rPr lang="sv-SE" dirty="0"/>
              <a:t>Regler för hösten just nu!</a:t>
            </a:r>
          </a:p>
        </p:txBody>
      </p:sp>
    </p:spTree>
    <p:extLst>
      <p:ext uri="{BB962C8B-B14F-4D97-AF65-F5344CB8AC3E}">
        <p14:creationId xmlns:p14="http://schemas.microsoft.com/office/powerpoint/2010/main" val="4151975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p:cNvSpPr>
            <a:spLocks noGrp="1"/>
          </p:cNvSpPr>
          <p:nvPr>
            <p:ph type="title"/>
          </p:nvPr>
        </p:nvSpPr>
        <p:spPr>
          <a:xfrm>
            <a:off x="457200" y="0"/>
            <a:ext cx="8229600" cy="908720"/>
          </a:xfrm>
        </p:spPr>
        <p:txBody>
          <a:bodyPr/>
          <a:lstStyle/>
          <a:p>
            <a:r>
              <a:rPr lang="sv-SE" dirty="0"/>
              <a:t>Utbildning</a:t>
            </a:r>
          </a:p>
        </p:txBody>
      </p:sp>
      <p:sp>
        <p:nvSpPr>
          <p:cNvPr id="3" name="AutoShape 2" descr="ttp://www.innebandy.se/Global/SIBF/Forbundsinfo/Utveckling/bilder/Utbildningsstruktur.jpg"/>
          <p:cNvSpPr>
            <a:spLocks noChangeAspect="1" noChangeArrowheads="1"/>
          </p:cNvSpPr>
          <p:nvPr/>
        </p:nvSpPr>
        <p:spPr bwMode="auto">
          <a:xfrm>
            <a:off x="0" y="0"/>
            <a:ext cx="7200900" cy="7086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5" name="Platshållare för innehåll 4">
            <a:extLst>
              <a:ext uri="{FF2B5EF4-FFF2-40B4-BE49-F238E27FC236}">
                <a16:creationId xmlns:a16="http://schemas.microsoft.com/office/drawing/2014/main" id="{0F737B67-4070-4172-A4E1-9EB71F869216}"/>
              </a:ext>
            </a:extLst>
          </p:cNvPr>
          <p:cNvSpPr>
            <a:spLocks noGrp="1"/>
          </p:cNvSpPr>
          <p:nvPr>
            <p:ph idx="1"/>
          </p:nvPr>
        </p:nvSpPr>
        <p:spPr>
          <a:xfrm>
            <a:off x="457200" y="908720"/>
            <a:ext cx="8229600" cy="5217443"/>
          </a:xfrm>
        </p:spPr>
        <p:txBody>
          <a:bodyPr/>
          <a:lstStyle/>
          <a:p>
            <a:r>
              <a:rPr lang="sv-SE" dirty="0">
                <a:solidFill>
                  <a:schemeClr val="tx1"/>
                </a:solidFill>
              </a:rPr>
              <a:t>Det är nu viktigt att se över hur det ser ut gällande ledarlicenser i respektive lag. Minst 1 ledare i båset/match måste ha ledarlicens. I september arrangeras det ett antal utbildningar i Växjö.</a:t>
            </a:r>
          </a:p>
          <a:p>
            <a:endParaRPr lang="sv-SE" dirty="0">
              <a:solidFill>
                <a:schemeClr val="tx1"/>
              </a:solidFill>
            </a:endParaRPr>
          </a:p>
          <a:p>
            <a:pPr marL="0" indent="0">
              <a:buNone/>
              <a:tabLst>
                <a:tab pos="363538" algn="l"/>
              </a:tabLst>
            </a:pPr>
            <a:r>
              <a:rPr lang="sv-SE" dirty="0">
                <a:solidFill>
                  <a:schemeClr val="tx1"/>
                </a:solidFill>
              </a:rPr>
              <a:t>	</a:t>
            </a:r>
            <a:r>
              <a:rPr lang="sv-SE" b="1" dirty="0">
                <a:solidFill>
                  <a:schemeClr val="tx1"/>
                </a:solidFill>
                <a:latin typeface="Calibri" panose="020F0502020204030204" pitchFamily="34" charset="0"/>
                <a:ea typeface="MS Mincho" panose="02020609040205080304" pitchFamily="49" charset="-128"/>
                <a:cs typeface="Times New Roman" panose="02020603050405020304" pitchFamily="18" charset="0"/>
                <a:hlinkClick r:id="rId2">
                  <a:extLst>
                    <a:ext uri="{A12FA001-AC4F-418D-AE19-62706E023703}">
                      <ahyp:hlinkClr xmlns:ahyp="http://schemas.microsoft.com/office/drawing/2018/hyperlinkcolor" val="tx"/>
                    </a:ext>
                  </a:extLst>
                </a:hlinkClick>
              </a:rPr>
              <a:t>Utbildningar</a:t>
            </a:r>
            <a:r>
              <a:rPr lang="sv-SE" b="1" dirty="0">
                <a:solidFill>
                  <a:schemeClr val="tx1"/>
                </a:solidFill>
                <a:latin typeface="Calibri" panose="020F0502020204030204" pitchFamily="34" charset="0"/>
                <a:ea typeface="MS Mincho" panose="02020609040205080304" pitchFamily="49" charset="-128"/>
                <a:cs typeface="Times New Roman" panose="02020603050405020304" pitchFamily="18" charset="0"/>
              </a:rPr>
              <a:t> </a:t>
            </a:r>
          </a:p>
        </p:txBody>
      </p:sp>
    </p:spTree>
    <p:extLst>
      <p:ext uri="{BB962C8B-B14F-4D97-AF65-F5344CB8AC3E}">
        <p14:creationId xmlns:p14="http://schemas.microsoft.com/office/powerpoint/2010/main" val="28522243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E0CD919351EF46BB7628E704A8D883" ma:contentTypeVersion="11" ma:contentTypeDescription="Create a new document." ma:contentTypeScope="" ma:versionID="35e557117be1f3ec7db24598bbb0a1f2">
  <xsd:schema xmlns:xsd="http://www.w3.org/2001/XMLSchema" xmlns:xs="http://www.w3.org/2001/XMLSchema" xmlns:p="http://schemas.microsoft.com/office/2006/metadata/properties" xmlns:ns3="ffcd1536-f466-442d-94ef-5b3b1e16fe5c" xmlns:ns4="90abfb35-42ac-4665-b459-d0fa3d518595" targetNamespace="http://schemas.microsoft.com/office/2006/metadata/properties" ma:root="true" ma:fieldsID="72f772f11bdbb9275afa752d58153a91" ns3:_="" ns4:_="">
    <xsd:import namespace="ffcd1536-f466-442d-94ef-5b3b1e16fe5c"/>
    <xsd:import namespace="90abfb35-42ac-4665-b459-d0fa3d51859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cd1536-f466-442d-94ef-5b3b1e16fe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0abfb35-42ac-4665-b459-d0fa3d51859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0C4D438-89EA-405A-A1BE-81BE7505D0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fcd1536-f466-442d-94ef-5b3b1e16fe5c"/>
    <ds:schemaRef ds:uri="90abfb35-42ac-4665-b459-d0fa3d5185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CDE4A92-5E7D-4BF4-840B-FF14632B8C1F}">
  <ds:schemaRefs>
    <ds:schemaRef ds:uri="http://schemas.microsoft.com/sharepoint/v3/contenttype/forms"/>
  </ds:schemaRefs>
</ds:datastoreItem>
</file>

<file path=customXml/itemProps3.xml><?xml version="1.0" encoding="utf-8"?>
<ds:datastoreItem xmlns:ds="http://schemas.openxmlformats.org/officeDocument/2006/customXml" ds:itemID="{A40B2C90-BF2A-48D8-BF0B-E3E44F2E37EB}">
  <ds:schemaRefs>
    <ds:schemaRef ds:uri="http://purl.org/dc/terms/"/>
    <ds:schemaRef ds:uri="http://schemas.openxmlformats.org/package/2006/metadata/core-properties"/>
    <ds:schemaRef ds:uri="http://schemas.microsoft.com/office/2006/documentManagement/types"/>
    <ds:schemaRef ds:uri="90abfb35-42ac-4665-b459-d0fa3d518595"/>
    <ds:schemaRef ds:uri="http://purl.org/dc/elements/1.1/"/>
    <ds:schemaRef ds:uri="http://schemas.microsoft.com/office/2006/metadata/properties"/>
    <ds:schemaRef ds:uri="http://schemas.microsoft.com/office/infopath/2007/PartnerControls"/>
    <ds:schemaRef ds:uri="ffcd1536-f466-442d-94ef-5b3b1e16fe5c"/>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Executive</Template>
  <TotalTime>4499</TotalTime>
  <Words>1494</Words>
  <Application>Microsoft Office PowerPoint</Application>
  <PresentationFormat>Bildspel på skärmen (4:3)</PresentationFormat>
  <Paragraphs>194</Paragraphs>
  <Slides>21</Slides>
  <Notes>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21</vt:i4>
      </vt:variant>
    </vt:vector>
  </HeadingPairs>
  <TitlesOfParts>
    <vt:vector size="28" baseType="lpstr">
      <vt:lpstr>Arial</vt:lpstr>
      <vt:lpstr>Calibri</vt:lpstr>
      <vt:lpstr>Century Gothic</vt:lpstr>
      <vt:lpstr>Courier New</vt:lpstr>
      <vt:lpstr>Palatino Linotype</vt:lpstr>
      <vt:lpstr>Times New Roman</vt:lpstr>
      <vt:lpstr>Executive</vt:lpstr>
      <vt:lpstr>Välkomna till ledarträff i Växjö IBK Utveckling</vt:lpstr>
      <vt:lpstr>Organisation</vt:lpstr>
      <vt:lpstr>Organisation</vt:lpstr>
      <vt:lpstr>Organisation</vt:lpstr>
      <vt:lpstr>Organisation</vt:lpstr>
      <vt:lpstr>Utdrag ur belastningsregistret</vt:lpstr>
      <vt:lpstr>Träningstider</vt:lpstr>
      <vt:lpstr>Regler för hösten just nu!</vt:lpstr>
      <vt:lpstr>Utbildning</vt:lpstr>
      <vt:lpstr>Profil/material/utrustning</vt:lpstr>
      <vt:lpstr>Profil/material/utrustning</vt:lpstr>
      <vt:lpstr>Profil/material/utrustning</vt:lpstr>
      <vt:lpstr>Aktiviteter/arrangemang</vt:lpstr>
      <vt:lpstr>Laget.se</vt:lpstr>
      <vt:lpstr>Ekonomi</vt:lpstr>
      <vt:lpstr>Att tänka på! </vt:lpstr>
      <vt:lpstr>Fortnox arena</vt:lpstr>
      <vt:lpstr>Fortnox arena</vt:lpstr>
      <vt:lpstr>Övriga frågor?</vt:lpstr>
      <vt:lpstr>Positiv stämning</vt:lpstr>
      <vt:lpstr>Träningstider</vt:lpstr>
    </vt:vector>
  </TitlesOfParts>
  <Company>Växjö kommun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Vaxjo kommun</dc:creator>
  <cp:lastModifiedBy>Sandberg Monica</cp:lastModifiedBy>
  <cp:revision>132</cp:revision>
  <cp:lastPrinted>2014-09-10T12:54:40Z</cp:lastPrinted>
  <dcterms:created xsi:type="dcterms:W3CDTF">2012-12-04T09:44:17Z</dcterms:created>
  <dcterms:modified xsi:type="dcterms:W3CDTF">2020-08-21T06:44:34Z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0x0101007BE0CD919351EF46BB7628E704A8D883</vt:lpwstr>
  </property>
</Properties>
</file>