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60" r:id="rId3"/>
    <p:sldId id="261" r:id="rId4"/>
    <p:sldId id="262" r:id="rId5"/>
    <p:sldId id="267" r:id="rId6"/>
    <p:sldId id="287" r:id="rId7"/>
    <p:sldId id="271" r:id="rId8"/>
    <p:sldId id="285" r:id="rId9"/>
    <p:sldId id="272" r:id="rId10"/>
    <p:sldId id="273" r:id="rId11"/>
    <p:sldId id="275" r:id="rId12"/>
    <p:sldId id="274" r:id="rId13"/>
    <p:sldId id="277" r:id="rId14"/>
    <p:sldId id="278" r:id="rId15"/>
    <p:sldId id="282" r:id="rId16"/>
    <p:sldId id="279" r:id="rId17"/>
    <p:sldId id="280" r:id="rId18"/>
    <p:sldId id="283" r:id="rId19"/>
    <p:sldId id="286" r:id="rId20"/>
    <p:sldId id="284" r:id="rId21"/>
  </p:sldIdLst>
  <p:sldSz cx="9144000" cy="6858000" type="screen4x3"/>
  <p:notesSz cx="6797675" cy="99266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596" y="1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sv-SE"/>
              <a:t>Klicka här för att ändra format</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endParaRPr lang="en-US" dirty="0"/>
          </a:p>
        </p:txBody>
      </p:sp>
      <p:sp>
        <p:nvSpPr>
          <p:cNvPr id="7" name="Date Placeholder 6"/>
          <p:cNvSpPr>
            <a:spLocks noGrp="1"/>
          </p:cNvSpPr>
          <p:nvPr>
            <p:ph type="dt" sz="half" idx="10"/>
          </p:nvPr>
        </p:nvSpPr>
        <p:spPr/>
        <p:txBody>
          <a:bodyPr/>
          <a:lstStyle/>
          <a:p>
            <a:fld id="{7E8CBEF8-3C11-4F14-B9D2-9AB9994A491C}" type="datetimeFigureOut">
              <a:rPr lang="sv-SE" smtClean="0"/>
              <a:pPr/>
              <a:t>2019-08-19</a:t>
            </a:fld>
            <a:endParaRPr lang="sv-SE"/>
          </a:p>
        </p:txBody>
      </p:sp>
      <p:sp>
        <p:nvSpPr>
          <p:cNvPr id="8" name="Slide Number Placeholder 7"/>
          <p:cNvSpPr>
            <a:spLocks noGrp="1"/>
          </p:cNvSpPr>
          <p:nvPr>
            <p:ph type="sldNum" sz="quarter" idx="11"/>
          </p:nvPr>
        </p:nvSpPr>
        <p:spPr/>
        <p:txBody>
          <a:bodyPr/>
          <a:lstStyle/>
          <a:p>
            <a:fld id="{AE1FF1BE-F194-43CE-A765-D5A318179E05}" type="slidenum">
              <a:rPr lang="sv-SE" smtClean="0"/>
              <a:pPr/>
              <a:t>‹#›</a:t>
            </a:fld>
            <a:endParaRPr lang="sv-SE"/>
          </a:p>
        </p:txBody>
      </p:sp>
      <p:sp>
        <p:nvSpPr>
          <p:cNvPr id="9" name="Footer Placeholder 8"/>
          <p:cNvSpPr>
            <a:spLocks noGrp="1"/>
          </p:cNvSpPr>
          <p:nvPr>
            <p:ph type="ftr" sz="quarter" idx="12"/>
          </p:nvPr>
        </p:nvSpPr>
        <p:spPr/>
        <p:txBody>
          <a:bodyPr/>
          <a:lstStyle/>
          <a:p>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dirty="0"/>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Date Placeholder 3"/>
          <p:cNvSpPr>
            <a:spLocks noGrp="1"/>
          </p:cNvSpPr>
          <p:nvPr>
            <p:ph type="dt" sz="half" idx="10"/>
          </p:nvPr>
        </p:nvSpPr>
        <p:spPr/>
        <p:txBody>
          <a:bodyPr/>
          <a:lstStyle/>
          <a:p>
            <a:fld id="{7E8CBEF8-3C11-4F14-B9D2-9AB9994A491C}" type="datetimeFigureOut">
              <a:rPr lang="sv-SE" smtClean="0"/>
              <a:pPr/>
              <a:t>2019-08-19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AE1FF1BE-F194-43CE-A765-D5A318179E05}" type="slidenum">
              <a:rPr lang="sv-SE" smtClean="0"/>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sv-SE"/>
              <a:t>Klicka här för att ändra format</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Date Placeholder 3"/>
          <p:cNvSpPr>
            <a:spLocks noGrp="1"/>
          </p:cNvSpPr>
          <p:nvPr>
            <p:ph type="dt" sz="half" idx="10"/>
          </p:nvPr>
        </p:nvSpPr>
        <p:spPr/>
        <p:txBody>
          <a:bodyPr/>
          <a:lstStyle/>
          <a:p>
            <a:fld id="{7E8CBEF8-3C11-4F14-B9D2-9AB9994A491C}" type="datetimeFigureOut">
              <a:rPr lang="sv-SE" smtClean="0"/>
              <a:pPr/>
              <a:t>2019-08-19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AE1FF1BE-F194-43CE-A765-D5A318179E05}" type="slidenum">
              <a:rPr lang="sv-SE" smtClean="0"/>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7E8CBEF8-3C11-4F14-B9D2-9AB9994A491C}" type="datetimeFigureOut">
              <a:rPr lang="sv-SE" smtClean="0"/>
              <a:pPr/>
              <a:t>2019-08-19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AE1FF1BE-F194-43CE-A765-D5A318179E05}" type="slidenum">
              <a:rPr lang="sv-SE" smtClean="0"/>
              <a:pPr/>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sv-SE"/>
              <a:t>Klicka här för att ändra format</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7E8CBEF8-3C11-4F14-B9D2-9AB9994A491C}" type="datetimeFigureOut">
              <a:rPr lang="sv-SE" smtClean="0"/>
              <a:pPr/>
              <a:t>2019-08-19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AE1FF1BE-F194-43CE-A765-D5A318179E05}" type="slidenum">
              <a:rPr lang="sv-SE" smtClean="0"/>
              <a:pPr/>
              <a:t>‹#›</a:t>
            </a:fld>
            <a:endParaRPr lang="sv-SE"/>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7E8CBEF8-3C11-4F14-B9D2-9AB9994A491C}" type="datetimeFigureOut">
              <a:rPr lang="sv-SE" smtClean="0"/>
              <a:pPr/>
              <a:t>2019-08-19</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AE1FF1BE-F194-43CE-A765-D5A318179E05}" type="slidenum">
              <a:rPr lang="sv-SE" smtClean="0"/>
              <a:pPr/>
              <a:t>‹#›</a:t>
            </a:fld>
            <a:endParaRPr lang="sv-SE"/>
          </a:p>
        </p:txBody>
      </p:sp>
      <p:sp>
        <p:nvSpPr>
          <p:cNvPr id="9" name="Content Placeholder 8"/>
          <p:cNvSpPr>
            <a:spLocks noGrp="1"/>
          </p:cNvSpPr>
          <p:nvPr>
            <p:ph sz="quarter" idx="13"/>
          </p:nvPr>
        </p:nvSpPr>
        <p:spPr>
          <a:xfrm>
            <a:off x="365760" y="1600200"/>
            <a:ext cx="4041648" cy="452628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a:t>Klicka här för att ändra format</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7" name="Date Placeholder 6"/>
          <p:cNvSpPr>
            <a:spLocks noGrp="1"/>
          </p:cNvSpPr>
          <p:nvPr>
            <p:ph type="dt" sz="half" idx="10"/>
          </p:nvPr>
        </p:nvSpPr>
        <p:spPr/>
        <p:txBody>
          <a:bodyPr/>
          <a:lstStyle/>
          <a:p>
            <a:fld id="{7E8CBEF8-3C11-4F14-B9D2-9AB9994A491C}" type="datetimeFigureOut">
              <a:rPr lang="sv-SE" smtClean="0"/>
              <a:pPr/>
              <a:t>2019-08-19</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AE1FF1BE-F194-43CE-A765-D5A318179E05}" type="slidenum">
              <a:rPr lang="sv-SE" smtClean="0"/>
              <a:pPr/>
              <a:t>‹#›</a:t>
            </a:fld>
            <a:endParaRPr lang="sv-SE"/>
          </a:p>
        </p:txBody>
      </p:sp>
      <p:sp>
        <p:nvSpPr>
          <p:cNvPr id="11" name="Content Placeholder 10"/>
          <p:cNvSpPr>
            <a:spLocks noGrp="1"/>
          </p:cNvSpPr>
          <p:nvPr>
            <p:ph sz="quarter" idx="13"/>
          </p:nvPr>
        </p:nvSpPr>
        <p:spPr>
          <a:xfrm>
            <a:off x="457200" y="2212848"/>
            <a:ext cx="4041648" cy="3913632"/>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dirty="0"/>
          </a:p>
        </p:txBody>
      </p:sp>
      <p:sp>
        <p:nvSpPr>
          <p:cNvPr id="3" name="Date Placeholder 2"/>
          <p:cNvSpPr>
            <a:spLocks noGrp="1"/>
          </p:cNvSpPr>
          <p:nvPr>
            <p:ph type="dt" sz="half" idx="10"/>
          </p:nvPr>
        </p:nvSpPr>
        <p:spPr/>
        <p:txBody>
          <a:bodyPr/>
          <a:lstStyle/>
          <a:p>
            <a:fld id="{7E8CBEF8-3C11-4F14-B9D2-9AB9994A491C}" type="datetimeFigureOut">
              <a:rPr lang="sv-SE" smtClean="0"/>
              <a:pPr/>
              <a:t>2019-08-19</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AE1FF1BE-F194-43CE-A765-D5A318179E05}" type="slidenum">
              <a:rPr lang="sv-SE" smtClean="0"/>
              <a:pPr/>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8CBEF8-3C11-4F14-B9D2-9AB9994A491C}" type="datetimeFigureOut">
              <a:rPr lang="sv-SE" smtClean="0"/>
              <a:pPr/>
              <a:t>2019-08-19</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AE1FF1BE-F194-43CE-A765-D5A318179E05}" type="slidenum">
              <a:rPr lang="sv-SE" smtClean="0"/>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sv-SE"/>
              <a:t>Klicka här för att ändra format</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7E8CBEF8-3C11-4F14-B9D2-9AB9994A491C}" type="datetimeFigureOut">
              <a:rPr lang="sv-SE" smtClean="0"/>
              <a:pPr/>
              <a:t>2019-08-19</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AE1FF1BE-F194-43CE-A765-D5A318179E05}" type="slidenum">
              <a:rPr lang="sv-SE" smtClean="0"/>
              <a:pPr/>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sv-SE"/>
              <a:t>Klicka här för att ändra format</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7E8CBEF8-3C11-4F14-B9D2-9AB9994A491C}" type="datetimeFigureOut">
              <a:rPr lang="sv-SE" smtClean="0"/>
              <a:pPr/>
              <a:t>2019-08-19</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AE1FF1BE-F194-43CE-A765-D5A318179E05}" type="slidenum">
              <a:rPr lang="sv-SE" smtClean="0"/>
              <a:pPr/>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sv-SE"/>
              <a:t>Klicka här för att ändra format</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7E8CBEF8-3C11-4F14-B9D2-9AB9994A491C}" type="datetimeFigureOut">
              <a:rPr lang="sv-SE" smtClean="0"/>
              <a:pPr/>
              <a:t>2019-08-19</a:t>
            </a:fld>
            <a:endParaRPr lang="sv-SE"/>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sv-SE"/>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AE1FF1BE-F194-43CE-A765-D5A318179E05}" type="slidenum">
              <a:rPr lang="sv-SE" smtClean="0"/>
              <a:pPr/>
              <a:t>‹#›</a:t>
            </a:fld>
            <a:endParaRPr lang="sv-SE"/>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laget.se/VaxjoIBKU"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mailto:stefan.angeskog@vaxjovipers.se"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2019-2020/Ungdomssektionen/Matris-gallande-traning-match%202019_2020.xls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2019-2020/Tr&#228;ningstider/Tr&#228;ningstider%202019-2020%20rev%205%20ledartr&#228;ff.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611560" y="1124744"/>
            <a:ext cx="7772400" cy="4176464"/>
          </a:xfrm>
        </p:spPr>
        <p:txBody>
          <a:bodyPr/>
          <a:lstStyle/>
          <a:p>
            <a:r>
              <a:rPr lang="sv-SE" dirty="0"/>
              <a:t>Välkomna till ledarträff i</a:t>
            </a:r>
            <a:br>
              <a:rPr lang="sv-SE" dirty="0"/>
            </a:br>
            <a:r>
              <a:rPr lang="sv-SE" dirty="0"/>
              <a:t>Växjö IBK Utveckling</a:t>
            </a:r>
          </a:p>
        </p:txBody>
      </p:sp>
      <p:pic>
        <p:nvPicPr>
          <p:cNvPr id="1026" name="Picture 2" descr="http://s3.amazonaws.com/standoutcms/files/7598/original/viperstex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5517232"/>
            <a:ext cx="1743404" cy="7361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08141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457200" y="1052736"/>
            <a:ext cx="8229600" cy="5616624"/>
          </a:xfrm>
        </p:spPr>
        <p:txBody>
          <a:bodyPr>
            <a:normAutofit/>
          </a:bodyPr>
          <a:lstStyle/>
          <a:p>
            <a:r>
              <a:rPr lang="sv-SE" dirty="0">
                <a:solidFill>
                  <a:schemeClr val="tx1"/>
                </a:solidFill>
              </a:rPr>
              <a:t>Föreningen står för och äger samtliga matchställ. Varje lag ansvarar för sina matchställ. Inga egna införskaffade matchställ får användas.</a:t>
            </a:r>
            <a:br>
              <a:rPr lang="sv-SE" dirty="0">
                <a:solidFill>
                  <a:schemeClr val="tx1"/>
                </a:solidFill>
              </a:rPr>
            </a:br>
            <a:r>
              <a:rPr lang="sv-SE" dirty="0">
                <a:solidFill>
                  <a:schemeClr val="tx1"/>
                </a:solidFill>
              </a:rPr>
              <a:t>Det är otroligt viktigt att man samlar in matchställ från spelare som ev. slutar. </a:t>
            </a:r>
          </a:p>
          <a:p>
            <a:r>
              <a:rPr lang="sv-SE" dirty="0">
                <a:solidFill>
                  <a:schemeClr val="tx1"/>
                </a:solidFill>
              </a:rPr>
              <a:t>När det gäller målvakter så </a:t>
            </a:r>
            <a:r>
              <a:rPr lang="sv-SE" b="1" dirty="0">
                <a:solidFill>
                  <a:schemeClr val="tx1"/>
                </a:solidFill>
              </a:rPr>
              <a:t>lånar</a:t>
            </a:r>
            <a:r>
              <a:rPr lang="sv-SE" dirty="0">
                <a:solidFill>
                  <a:schemeClr val="tx1"/>
                </a:solidFill>
              </a:rPr>
              <a:t> föreningen ut byxa, tröja och knäskydd den dagen man har bestämt sig för att satsa på att vara målvakt. Om man slutar eller har önskemål om att byta ut sitt ställ så skall det man haft lämnas tillbaka. I de yngre lagen så får varje lag låna 2-4 st. hela målvaktsutrustningar. De skall alltid finnas i lagets gemensamma lagväska.  </a:t>
            </a:r>
          </a:p>
          <a:p>
            <a:pPr marL="0" indent="0">
              <a:buNone/>
            </a:pPr>
            <a:endParaRPr lang="sv-SE" dirty="0">
              <a:solidFill>
                <a:schemeClr val="tx1"/>
              </a:solidFill>
            </a:endParaRPr>
          </a:p>
        </p:txBody>
      </p:sp>
      <p:sp>
        <p:nvSpPr>
          <p:cNvPr id="7" name="Rubrik 1"/>
          <p:cNvSpPr>
            <a:spLocks noGrp="1"/>
          </p:cNvSpPr>
          <p:nvPr>
            <p:ph type="title"/>
          </p:nvPr>
        </p:nvSpPr>
        <p:spPr>
          <a:xfrm>
            <a:off x="467544" y="-171400"/>
            <a:ext cx="8229600" cy="1124744"/>
          </a:xfrm>
        </p:spPr>
        <p:txBody>
          <a:bodyPr/>
          <a:lstStyle/>
          <a:p>
            <a:r>
              <a:rPr lang="sv-SE" dirty="0"/>
              <a:t>Profil/material/utrustning</a:t>
            </a:r>
          </a:p>
        </p:txBody>
      </p:sp>
    </p:spTree>
    <p:extLst>
      <p:ext uri="{BB962C8B-B14F-4D97-AF65-F5344CB8AC3E}">
        <p14:creationId xmlns:p14="http://schemas.microsoft.com/office/powerpoint/2010/main" val="20111516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457200" y="1052736"/>
            <a:ext cx="8229600" cy="5073427"/>
          </a:xfrm>
        </p:spPr>
        <p:txBody>
          <a:bodyPr/>
          <a:lstStyle/>
          <a:p>
            <a:r>
              <a:rPr lang="sv-SE" dirty="0">
                <a:solidFill>
                  <a:schemeClr val="tx1"/>
                </a:solidFill>
              </a:rPr>
              <a:t>Ravelli sport (</a:t>
            </a:r>
            <a:r>
              <a:rPr lang="sv-SE" dirty="0" err="1">
                <a:solidFill>
                  <a:schemeClr val="tx1"/>
                </a:solidFill>
              </a:rPr>
              <a:t>Errea</a:t>
            </a:r>
            <a:r>
              <a:rPr lang="sv-SE" dirty="0">
                <a:solidFill>
                  <a:schemeClr val="tx1"/>
                </a:solidFill>
              </a:rPr>
              <a:t>), Salming och Intersport är fortsatt våra partners. Ravelli textilier och Salming klubbor och skor. </a:t>
            </a:r>
          </a:p>
        </p:txBody>
      </p:sp>
      <p:sp>
        <p:nvSpPr>
          <p:cNvPr id="7" name="Rubrik 1"/>
          <p:cNvSpPr>
            <a:spLocks noGrp="1"/>
          </p:cNvSpPr>
          <p:nvPr>
            <p:ph type="title"/>
          </p:nvPr>
        </p:nvSpPr>
        <p:spPr>
          <a:xfrm>
            <a:off x="467544" y="-171400"/>
            <a:ext cx="8229600" cy="1124744"/>
          </a:xfrm>
        </p:spPr>
        <p:txBody>
          <a:bodyPr/>
          <a:lstStyle/>
          <a:p>
            <a:r>
              <a:rPr lang="sv-SE" dirty="0"/>
              <a:t>Profil/material/utrustning</a:t>
            </a:r>
          </a:p>
        </p:txBody>
      </p:sp>
      <p:pic>
        <p:nvPicPr>
          <p:cNvPr id="8" name="Picture 2" descr="http://s3.amazonaws.com/standoutcms/files/7598/original/viperstex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5517232"/>
            <a:ext cx="1743404" cy="7361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53959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1"/>
          <p:cNvSpPr>
            <a:spLocks noGrp="1"/>
          </p:cNvSpPr>
          <p:nvPr>
            <p:ph type="title"/>
          </p:nvPr>
        </p:nvSpPr>
        <p:spPr>
          <a:xfrm>
            <a:off x="467544" y="-171400"/>
            <a:ext cx="8229600" cy="1124744"/>
          </a:xfrm>
        </p:spPr>
        <p:txBody>
          <a:bodyPr/>
          <a:lstStyle/>
          <a:p>
            <a:r>
              <a:rPr lang="sv-SE" dirty="0"/>
              <a:t>Profilkläder</a:t>
            </a:r>
          </a:p>
        </p:txBody>
      </p:sp>
      <p:sp>
        <p:nvSpPr>
          <p:cNvPr id="6" name="textruta 5"/>
          <p:cNvSpPr txBox="1"/>
          <p:nvPr/>
        </p:nvSpPr>
        <p:spPr>
          <a:xfrm>
            <a:off x="1043607" y="5750247"/>
            <a:ext cx="7056784" cy="769441"/>
          </a:xfrm>
          <a:prstGeom prst="rect">
            <a:avLst/>
          </a:prstGeom>
          <a:noFill/>
        </p:spPr>
        <p:txBody>
          <a:bodyPr wrap="square" rtlCol="0">
            <a:spAutoFit/>
          </a:bodyPr>
          <a:lstStyle/>
          <a:p>
            <a:pPr algn="ctr"/>
            <a:r>
              <a:rPr lang="sv-SE" sz="2200" b="1" dirty="0"/>
              <a:t>5 september, i samband med Mixturneringen, så är våra samarbetspartners på plats för första gången i år! </a:t>
            </a:r>
          </a:p>
        </p:txBody>
      </p:sp>
      <p:pic>
        <p:nvPicPr>
          <p:cNvPr id="2" name="Bildobjekt 1">
            <a:extLst>
              <a:ext uri="{FF2B5EF4-FFF2-40B4-BE49-F238E27FC236}">
                <a16:creationId xmlns:a16="http://schemas.microsoft.com/office/drawing/2014/main" id="{99A14113-2659-4E56-94EA-7161726D5D55}"/>
              </a:ext>
            </a:extLst>
          </p:cNvPr>
          <p:cNvPicPr>
            <a:picLocks noChangeAspect="1"/>
          </p:cNvPicPr>
          <p:nvPr/>
        </p:nvPicPr>
        <p:blipFill>
          <a:blip r:embed="rId2"/>
          <a:stretch>
            <a:fillRect/>
          </a:stretch>
        </p:blipFill>
        <p:spPr>
          <a:xfrm>
            <a:off x="1566862" y="778197"/>
            <a:ext cx="6010275" cy="4972050"/>
          </a:xfrm>
          <a:prstGeom prst="rect">
            <a:avLst/>
          </a:prstGeom>
        </p:spPr>
      </p:pic>
    </p:spTree>
    <p:extLst>
      <p:ext uri="{BB962C8B-B14F-4D97-AF65-F5344CB8AC3E}">
        <p14:creationId xmlns:p14="http://schemas.microsoft.com/office/powerpoint/2010/main" val="9170274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446856" y="764704"/>
            <a:ext cx="8435280" cy="5716016"/>
          </a:xfrm>
        </p:spPr>
        <p:txBody>
          <a:bodyPr>
            <a:normAutofit fontScale="92500" lnSpcReduction="20000"/>
          </a:bodyPr>
          <a:lstStyle/>
          <a:p>
            <a:r>
              <a:rPr lang="sv-SE" dirty="0">
                <a:solidFill>
                  <a:schemeClr val="tx1"/>
                </a:solidFill>
              </a:rPr>
              <a:t>23-26/8 Sibylla Cup</a:t>
            </a:r>
          </a:p>
          <a:p>
            <a:r>
              <a:rPr lang="sv-SE" dirty="0">
                <a:solidFill>
                  <a:schemeClr val="tx1"/>
                </a:solidFill>
              </a:rPr>
              <a:t>Städning på stan from v. 34</a:t>
            </a:r>
          </a:p>
          <a:p>
            <a:r>
              <a:rPr lang="sv-SE" dirty="0">
                <a:solidFill>
                  <a:schemeClr val="tx1"/>
                </a:solidFill>
              </a:rPr>
              <a:t>5/9, kick off profilkläder</a:t>
            </a:r>
          </a:p>
          <a:p>
            <a:r>
              <a:rPr lang="sv-SE" dirty="0">
                <a:solidFill>
                  <a:schemeClr val="tx1"/>
                </a:solidFill>
              </a:rPr>
              <a:t>5/9 mixturnering, anmälan senast 28/8</a:t>
            </a:r>
          </a:p>
          <a:p>
            <a:r>
              <a:rPr lang="sv-SE" dirty="0">
                <a:solidFill>
                  <a:schemeClr val="tx1"/>
                </a:solidFill>
              </a:rPr>
              <a:t>? teknik/sekretariatsutbildning Fortnox arena</a:t>
            </a:r>
          </a:p>
          <a:p>
            <a:r>
              <a:rPr lang="sv-SE" dirty="0">
                <a:solidFill>
                  <a:schemeClr val="tx1"/>
                </a:solidFill>
              </a:rPr>
              <a:t>5-6 oktober, Nordea försäsongsturnering ålder 03/04, 04/05 och 05/06.</a:t>
            </a:r>
          </a:p>
          <a:p>
            <a:r>
              <a:rPr lang="sv-SE" dirty="0">
                <a:solidFill>
                  <a:schemeClr val="tx1"/>
                </a:solidFill>
              </a:rPr>
              <a:t>Lagfotografering 14-17/10</a:t>
            </a:r>
          </a:p>
          <a:p>
            <a:r>
              <a:rPr lang="sv-SE" dirty="0">
                <a:solidFill>
                  <a:schemeClr val="tx1"/>
                </a:solidFill>
              </a:rPr>
              <a:t>SSL herr – matcharrangemang, hemmapremiär 29/9.</a:t>
            </a:r>
          </a:p>
          <a:p>
            <a:r>
              <a:rPr lang="sv-SE" dirty="0">
                <a:solidFill>
                  <a:schemeClr val="tx1"/>
                </a:solidFill>
              </a:rPr>
              <a:t>Seniorlag seriematcher - sargvakter</a:t>
            </a:r>
          </a:p>
          <a:p>
            <a:r>
              <a:rPr lang="sv-SE" dirty="0">
                <a:solidFill>
                  <a:schemeClr val="tx1"/>
                </a:solidFill>
              </a:rPr>
              <a:t>Försäljning Ravelli oktober/november</a:t>
            </a:r>
          </a:p>
          <a:p>
            <a:r>
              <a:rPr lang="sv-SE" dirty="0">
                <a:solidFill>
                  <a:schemeClr val="tx1"/>
                </a:solidFill>
              </a:rPr>
              <a:t>Fortnox Cup 28-29/12</a:t>
            </a:r>
          </a:p>
          <a:p>
            <a:r>
              <a:rPr lang="sv-SE" dirty="0">
                <a:solidFill>
                  <a:schemeClr val="tx1"/>
                </a:solidFill>
              </a:rPr>
              <a:t>Vipers Cup 28-29/3 och 4-5/4</a:t>
            </a:r>
          </a:p>
          <a:p>
            <a:r>
              <a:rPr lang="sv-SE" dirty="0">
                <a:solidFill>
                  <a:schemeClr val="tx1"/>
                </a:solidFill>
              </a:rPr>
              <a:t>Innebandyfesten 17-19/4 (16 år och juniorlag)</a:t>
            </a:r>
          </a:p>
          <a:p>
            <a:r>
              <a:rPr lang="sv-SE" dirty="0">
                <a:solidFill>
                  <a:schemeClr val="tx1"/>
                </a:solidFill>
              </a:rPr>
              <a:t>Egen ev. aktivitet för att tjäna pengar till laget </a:t>
            </a:r>
            <a:br>
              <a:rPr lang="sv-SE" dirty="0">
                <a:solidFill>
                  <a:schemeClr val="tx1"/>
                </a:solidFill>
              </a:rPr>
            </a:br>
            <a:r>
              <a:rPr lang="sv-SE" dirty="0">
                <a:solidFill>
                  <a:schemeClr val="tx1"/>
                </a:solidFill>
              </a:rPr>
              <a:t>(klubbkaffe, RC-häftet)</a:t>
            </a:r>
          </a:p>
          <a:p>
            <a:endParaRPr lang="sv-SE" dirty="0">
              <a:solidFill>
                <a:schemeClr val="tx1"/>
              </a:solidFill>
            </a:endParaRPr>
          </a:p>
          <a:p>
            <a:endParaRPr lang="sv-SE" dirty="0">
              <a:solidFill>
                <a:schemeClr val="tx1"/>
              </a:solidFill>
            </a:endParaRPr>
          </a:p>
        </p:txBody>
      </p:sp>
      <p:sp>
        <p:nvSpPr>
          <p:cNvPr id="4" name="Rubrik 1"/>
          <p:cNvSpPr>
            <a:spLocks noGrp="1"/>
          </p:cNvSpPr>
          <p:nvPr>
            <p:ph type="title"/>
          </p:nvPr>
        </p:nvSpPr>
        <p:spPr>
          <a:xfrm>
            <a:off x="467544" y="-171400"/>
            <a:ext cx="8229600" cy="1124744"/>
          </a:xfrm>
        </p:spPr>
        <p:txBody>
          <a:bodyPr/>
          <a:lstStyle/>
          <a:p>
            <a:r>
              <a:rPr lang="sv-SE" dirty="0"/>
              <a:t>Aktiviteter/arrangemang</a:t>
            </a:r>
          </a:p>
        </p:txBody>
      </p:sp>
    </p:spTree>
    <p:extLst>
      <p:ext uri="{BB962C8B-B14F-4D97-AF65-F5344CB8AC3E}">
        <p14:creationId xmlns:p14="http://schemas.microsoft.com/office/powerpoint/2010/main" val="18440051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457200" y="1052736"/>
            <a:ext cx="8229600" cy="5073427"/>
          </a:xfrm>
        </p:spPr>
        <p:txBody>
          <a:bodyPr/>
          <a:lstStyle/>
          <a:p>
            <a:r>
              <a:rPr lang="sv-SE" dirty="0">
                <a:solidFill>
                  <a:schemeClr val="tx1"/>
                </a:solidFill>
              </a:rPr>
              <a:t>Samtliga träningsgrupper har en hemsida. Adressen till huvudsidan är </a:t>
            </a:r>
            <a:r>
              <a:rPr lang="sv-SE" dirty="0">
                <a:solidFill>
                  <a:schemeClr val="tx1"/>
                </a:solidFill>
                <a:hlinkClick r:id="rId2"/>
              </a:rPr>
              <a:t>www.laget.se/VaxjoIBKU</a:t>
            </a:r>
            <a:endParaRPr lang="sv-SE" dirty="0">
              <a:solidFill>
                <a:schemeClr val="tx1"/>
              </a:solidFill>
            </a:endParaRPr>
          </a:p>
          <a:p>
            <a:r>
              <a:rPr lang="sv-SE" dirty="0">
                <a:solidFill>
                  <a:schemeClr val="tx1"/>
                </a:solidFill>
              </a:rPr>
              <a:t>Uppdatera era </a:t>
            </a:r>
            <a:r>
              <a:rPr lang="sv-SE" dirty="0" err="1">
                <a:solidFill>
                  <a:schemeClr val="tx1"/>
                </a:solidFill>
              </a:rPr>
              <a:t>lagsidor</a:t>
            </a:r>
            <a:r>
              <a:rPr lang="sv-SE" dirty="0">
                <a:solidFill>
                  <a:schemeClr val="tx1"/>
                </a:solidFill>
              </a:rPr>
              <a:t>, framför allt spelarna. Varje spelare måste ha en målsman knuten till sig och till den måste en mejladress finnas. Klart v. 34. VIKTIGT!</a:t>
            </a:r>
          </a:p>
          <a:p>
            <a:r>
              <a:rPr lang="sv-SE" dirty="0">
                <a:solidFill>
                  <a:schemeClr val="tx1"/>
                </a:solidFill>
              </a:rPr>
              <a:t>Försök att hålla era hemsidor levande. Mycket viktigt att ni lägg in alla er aktiviteter kalendern och sköt närvarorapporteringen via laget.se </a:t>
            </a:r>
            <a:r>
              <a:rPr lang="sv-SE" dirty="0" err="1">
                <a:solidFill>
                  <a:schemeClr val="tx1"/>
                </a:solidFill>
              </a:rPr>
              <a:t>appen</a:t>
            </a:r>
            <a:r>
              <a:rPr lang="sv-SE" dirty="0">
                <a:solidFill>
                  <a:schemeClr val="tx1"/>
                </a:solidFill>
              </a:rPr>
              <a:t>. Glöm inte att fylla i plats på era aktiviteter.  </a:t>
            </a:r>
          </a:p>
          <a:p>
            <a:pPr marL="363538" indent="-363538">
              <a:buNone/>
            </a:pPr>
            <a:r>
              <a:rPr lang="sv-SE" dirty="0">
                <a:solidFill>
                  <a:schemeClr val="tx1"/>
                </a:solidFill>
              </a:rPr>
              <a:t>	Hur gör jag, sök på </a:t>
            </a:r>
            <a:r>
              <a:rPr lang="sv-SE" dirty="0" err="1">
                <a:solidFill>
                  <a:schemeClr val="tx1"/>
                </a:solidFill>
              </a:rPr>
              <a:t>youtube</a:t>
            </a:r>
            <a:r>
              <a:rPr lang="sv-SE" dirty="0">
                <a:solidFill>
                  <a:schemeClr val="tx1"/>
                </a:solidFill>
              </a:rPr>
              <a:t> eller på laget.se egna hemsida.</a:t>
            </a:r>
          </a:p>
          <a:p>
            <a:pPr marL="0" indent="0">
              <a:buNone/>
            </a:pPr>
            <a:endParaRPr lang="sv-SE" dirty="0">
              <a:solidFill>
                <a:schemeClr val="tx1"/>
              </a:solidFill>
            </a:endParaRPr>
          </a:p>
        </p:txBody>
      </p:sp>
      <p:sp>
        <p:nvSpPr>
          <p:cNvPr id="4" name="Rubrik 1"/>
          <p:cNvSpPr>
            <a:spLocks noGrp="1"/>
          </p:cNvSpPr>
          <p:nvPr>
            <p:ph type="title"/>
          </p:nvPr>
        </p:nvSpPr>
        <p:spPr>
          <a:xfrm>
            <a:off x="467544" y="-171400"/>
            <a:ext cx="8229600" cy="1124744"/>
          </a:xfrm>
        </p:spPr>
        <p:txBody>
          <a:bodyPr/>
          <a:lstStyle/>
          <a:p>
            <a:r>
              <a:rPr lang="sv-SE" dirty="0"/>
              <a:t>Laget.se</a:t>
            </a:r>
          </a:p>
        </p:txBody>
      </p:sp>
    </p:spTree>
    <p:extLst>
      <p:ext uri="{BB962C8B-B14F-4D97-AF65-F5344CB8AC3E}">
        <p14:creationId xmlns:p14="http://schemas.microsoft.com/office/powerpoint/2010/main" val="25759789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457200" y="953344"/>
            <a:ext cx="8229600" cy="5172819"/>
          </a:xfrm>
        </p:spPr>
        <p:txBody>
          <a:bodyPr>
            <a:normAutofit lnSpcReduction="10000"/>
          </a:bodyPr>
          <a:lstStyle/>
          <a:p>
            <a:r>
              <a:rPr lang="sv-SE" dirty="0">
                <a:solidFill>
                  <a:schemeClr val="tx1"/>
                </a:solidFill>
              </a:rPr>
              <a:t>Närvarorapportering from 1 jan – 30 juni skall vara inrapporterad senast 23 augusti.</a:t>
            </a:r>
          </a:p>
          <a:p>
            <a:r>
              <a:rPr lang="sv-SE" dirty="0">
                <a:solidFill>
                  <a:schemeClr val="tx1"/>
                </a:solidFill>
              </a:rPr>
              <a:t>Faktura för tränings och medlemsavgifter kommer att skickas ut med början i v. 35. Då går det även ut ett medlemsbrev. </a:t>
            </a:r>
          </a:p>
          <a:p>
            <a:r>
              <a:rPr lang="sv-SE" dirty="0">
                <a:solidFill>
                  <a:schemeClr val="tx1"/>
                </a:solidFill>
              </a:rPr>
              <a:t>På laget.se skall man sedan kunna se vilka som har betalt. Vid betalning så licensieras spelaren. Innan dess får man inte deltaga på en serie eller poolspelsmatch. Från att man betalt tills att man är licensierad räknar vi med 5 arbetsdagar. </a:t>
            </a:r>
          </a:p>
          <a:p>
            <a:r>
              <a:rPr lang="sv-SE" dirty="0">
                <a:solidFill>
                  <a:schemeClr val="tx1"/>
                </a:solidFill>
              </a:rPr>
              <a:t>Aktiviteter som utförs i föreningen och som ger pengar till lagkassan sköts av föreningen och betalas ut mot faktura. Varje lag har en inloggning på </a:t>
            </a:r>
            <a:r>
              <a:rPr lang="sv-SE" dirty="0" err="1">
                <a:solidFill>
                  <a:schemeClr val="tx1"/>
                </a:solidFill>
              </a:rPr>
              <a:t>googlekonto</a:t>
            </a:r>
            <a:r>
              <a:rPr lang="sv-SE" dirty="0">
                <a:solidFill>
                  <a:schemeClr val="tx1"/>
                </a:solidFill>
              </a:rPr>
              <a:t> så man kan följa sin kassa. </a:t>
            </a:r>
          </a:p>
        </p:txBody>
      </p:sp>
      <p:sp>
        <p:nvSpPr>
          <p:cNvPr id="4" name="Rubrik 1"/>
          <p:cNvSpPr>
            <a:spLocks noGrp="1"/>
          </p:cNvSpPr>
          <p:nvPr>
            <p:ph type="title"/>
          </p:nvPr>
        </p:nvSpPr>
        <p:spPr>
          <a:xfrm>
            <a:off x="467544" y="-171400"/>
            <a:ext cx="8229600" cy="1124744"/>
          </a:xfrm>
        </p:spPr>
        <p:txBody>
          <a:bodyPr/>
          <a:lstStyle/>
          <a:p>
            <a:r>
              <a:rPr lang="sv-SE" dirty="0"/>
              <a:t>Ekonomi</a:t>
            </a:r>
          </a:p>
        </p:txBody>
      </p:sp>
      <p:pic>
        <p:nvPicPr>
          <p:cNvPr id="5" name="Picture 2" descr="http://s3.amazonaws.com/standoutcms/files/7598/original/viperstex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08304" y="5661248"/>
            <a:ext cx="1743404" cy="7361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64837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457200" y="953344"/>
            <a:ext cx="8229600" cy="5172819"/>
          </a:xfrm>
        </p:spPr>
        <p:txBody>
          <a:bodyPr>
            <a:normAutofit fontScale="92500"/>
          </a:bodyPr>
          <a:lstStyle/>
          <a:p>
            <a:r>
              <a:rPr lang="sv-SE" dirty="0">
                <a:solidFill>
                  <a:schemeClr val="tx1"/>
                </a:solidFill>
              </a:rPr>
              <a:t>Glöm ej att plocka ner sargen i SAMTLIGA hallar om ni är sist för dagen, eller om det inte kommer några efter er. Det gäller helg som vardag. Många söndagar har vi fått plocka ner sargen.  </a:t>
            </a:r>
          </a:p>
          <a:p>
            <a:r>
              <a:rPr lang="sv-SE" dirty="0">
                <a:solidFill>
                  <a:schemeClr val="tx1"/>
                </a:solidFill>
              </a:rPr>
              <a:t>Tänk på att släcka i respektive hall om det inte kommer någon efter er.</a:t>
            </a:r>
          </a:p>
          <a:p>
            <a:r>
              <a:rPr lang="sv-SE" dirty="0">
                <a:solidFill>
                  <a:schemeClr val="tx1"/>
                </a:solidFill>
              </a:rPr>
              <a:t>Det jobbas på att förenkla matchsekretariat i B-hallen. </a:t>
            </a:r>
          </a:p>
          <a:p>
            <a:r>
              <a:rPr lang="sv-SE" dirty="0">
                <a:solidFill>
                  <a:schemeClr val="tx1"/>
                </a:solidFill>
              </a:rPr>
              <a:t>Skrivare finns på kansliet för utskrift av matchprogram.</a:t>
            </a:r>
          </a:p>
          <a:p>
            <a:r>
              <a:rPr lang="sv-SE" dirty="0">
                <a:solidFill>
                  <a:schemeClr val="tx1"/>
                </a:solidFill>
              </a:rPr>
              <a:t>Målet är att kiosken skall vara bemannad vid samtliga matcher. Dock kan undantag ske vi veckomatcher och vid sjukdom. Taggar till omklädningsrummen hämtas i kiosken. Ev. andra frågor skall tas med kioskpersonalen. </a:t>
            </a:r>
          </a:p>
          <a:p>
            <a:endParaRPr lang="sv-SE" dirty="0">
              <a:solidFill>
                <a:schemeClr val="tx1"/>
              </a:solidFill>
            </a:endParaRPr>
          </a:p>
        </p:txBody>
      </p:sp>
      <p:sp>
        <p:nvSpPr>
          <p:cNvPr id="4" name="Rubrik 1"/>
          <p:cNvSpPr>
            <a:spLocks noGrp="1"/>
          </p:cNvSpPr>
          <p:nvPr>
            <p:ph type="title"/>
          </p:nvPr>
        </p:nvSpPr>
        <p:spPr>
          <a:xfrm>
            <a:off x="467544" y="-171400"/>
            <a:ext cx="8229600" cy="1124744"/>
          </a:xfrm>
        </p:spPr>
        <p:txBody>
          <a:bodyPr/>
          <a:lstStyle/>
          <a:p>
            <a:r>
              <a:rPr lang="sv-SE" dirty="0"/>
              <a:t>Fortnox arena</a:t>
            </a:r>
          </a:p>
        </p:txBody>
      </p:sp>
    </p:spTree>
    <p:extLst>
      <p:ext uri="{BB962C8B-B14F-4D97-AF65-F5344CB8AC3E}">
        <p14:creationId xmlns:p14="http://schemas.microsoft.com/office/powerpoint/2010/main" val="29920838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457200" y="836712"/>
            <a:ext cx="8229600" cy="5289451"/>
          </a:xfrm>
        </p:spPr>
        <p:txBody>
          <a:bodyPr>
            <a:normAutofit/>
          </a:bodyPr>
          <a:lstStyle/>
          <a:p>
            <a:r>
              <a:rPr lang="sv-SE" dirty="0">
                <a:solidFill>
                  <a:schemeClr val="tx1"/>
                </a:solidFill>
              </a:rPr>
              <a:t>Vid varje matchtillfälle så skall ni efter avslutad match kontrollera ert egna och motståndarnas omklädningsrum lämnas snyggt och prydligt, samt så skall läktaren städas. Det gäller båda hallarna. Kommer ni till en match där ni bedömer att inte detta är gjort, så meddelar ni kioskpersonalen det.</a:t>
            </a:r>
          </a:p>
          <a:p>
            <a:r>
              <a:rPr lang="sv-SE" dirty="0">
                <a:solidFill>
                  <a:schemeClr val="tx1"/>
                </a:solidFill>
              </a:rPr>
              <a:t>Taggar/nycklar till arenan sköts av Stefan Angeskog. Kontakta Stefan vid frågor, </a:t>
            </a:r>
            <a:r>
              <a:rPr lang="sv-SE" dirty="0">
                <a:solidFill>
                  <a:schemeClr val="tx1"/>
                </a:solidFill>
                <a:hlinkClick r:id="rId2"/>
              </a:rPr>
              <a:t>stefan.angeskog@vaxjovipers.se</a:t>
            </a:r>
            <a:r>
              <a:rPr lang="sv-SE" dirty="0">
                <a:solidFill>
                  <a:schemeClr val="tx1"/>
                </a:solidFill>
              </a:rPr>
              <a:t>. </a:t>
            </a:r>
          </a:p>
          <a:p>
            <a:r>
              <a:rPr lang="sv-SE" dirty="0">
                <a:solidFill>
                  <a:schemeClr val="tx1"/>
                </a:solidFill>
              </a:rPr>
              <a:t>Vid andra frågor och funderingar, kontakta Stefan Angeskog på mejl eller telefon 0708-39 83 54. </a:t>
            </a:r>
          </a:p>
        </p:txBody>
      </p:sp>
      <p:sp>
        <p:nvSpPr>
          <p:cNvPr id="4" name="Rubrik 1"/>
          <p:cNvSpPr>
            <a:spLocks noGrp="1"/>
          </p:cNvSpPr>
          <p:nvPr>
            <p:ph type="title"/>
          </p:nvPr>
        </p:nvSpPr>
        <p:spPr>
          <a:xfrm>
            <a:off x="467544" y="-171400"/>
            <a:ext cx="8229600" cy="1124744"/>
          </a:xfrm>
        </p:spPr>
        <p:txBody>
          <a:bodyPr/>
          <a:lstStyle/>
          <a:p>
            <a:r>
              <a:rPr lang="sv-SE" dirty="0"/>
              <a:t>Fortnox arena</a:t>
            </a:r>
          </a:p>
        </p:txBody>
      </p:sp>
      <p:pic>
        <p:nvPicPr>
          <p:cNvPr id="5" name="Picture 2" descr="http://s3.amazonaws.com/standoutcms/files/7598/original/viperstext.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92280" y="5517232"/>
            <a:ext cx="1743404" cy="7361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20837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457200" y="1052736"/>
            <a:ext cx="8229600" cy="5073427"/>
          </a:xfrm>
        </p:spPr>
        <p:txBody>
          <a:bodyPr>
            <a:normAutofit fontScale="92500" lnSpcReduction="10000"/>
          </a:bodyPr>
          <a:lstStyle/>
          <a:p>
            <a:pPr marL="0" indent="0">
              <a:buNone/>
            </a:pPr>
            <a:r>
              <a:rPr lang="sv-SE" dirty="0"/>
              <a:t>På övriga frågor tog vi upp:</a:t>
            </a:r>
          </a:p>
          <a:p>
            <a:r>
              <a:rPr lang="sv-SE" dirty="0"/>
              <a:t>Inträde seniormatcher inkl. SSL matcherna: Samtliga aktiva, spelare som ledare i Växjö IBK Utveckling och Växjö IBK har fri entré mot uppvisande av medlemskort. När man visar sitt medlemskort i entrén så får man en biljett. Dock är det begränsat till 200 biljetter om det är stort intresse på biljetter. Sektion D är reserverat för dessa platser (ca. 160 platser) där utöver är det ståplatser som gäller. </a:t>
            </a:r>
          </a:p>
          <a:p>
            <a:r>
              <a:rPr lang="sv-SE" dirty="0"/>
              <a:t>Medlemskort – När man betalt sin medlemsavgift, spelare som ledare så ska man via laget.se (hemsidan eller </a:t>
            </a:r>
            <a:r>
              <a:rPr lang="sv-SE" dirty="0" err="1"/>
              <a:t>appen</a:t>
            </a:r>
            <a:r>
              <a:rPr lang="sv-SE" dirty="0"/>
              <a:t>) kunna visa/skriva ut sitt medlemskort där igenom. Det här är en ny funktion som vi hoppas kommer att fungera smidigt. Viktigt är dock att man blir medlem i föreningen som ledare och som spelare har betalt tränings och medlemsavgiften.  </a:t>
            </a:r>
          </a:p>
        </p:txBody>
      </p:sp>
      <p:sp>
        <p:nvSpPr>
          <p:cNvPr id="4" name="Rubrik 1"/>
          <p:cNvSpPr>
            <a:spLocks noGrp="1"/>
          </p:cNvSpPr>
          <p:nvPr>
            <p:ph type="title"/>
          </p:nvPr>
        </p:nvSpPr>
        <p:spPr>
          <a:xfrm>
            <a:off x="467544" y="-171400"/>
            <a:ext cx="8229600" cy="1124744"/>
          </a:xfrm>
        </p:spPr>
        <p:txBody>
          <a:bodyPr/>
          <a:lstStyle/>
          <a:p>
            <a:r>
              <a:rPr lang="sv-SE" dirty="0"/>
              <a:t>Övriga frågor?</a:t>
            </a:r>
          </a:p>
        </p:txBody>
      </p:sp>
    </p:spTree>
    <p:extLst>
      <p:ext uri="{BB962C8B-B14F-4D97-AF65-F5344CB8AC3E}">
        <p14:creationId xmlns:p14="http://schemas.microsoft.com/office/powerpoint/2010/main" val="16079781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457200" y="953344"/>
            <a:ext cx="8229600" cy="5172819"/>
          </a:xfrm>
        </p:spPr>
        <p:txBody>
          <a:bodyPr/>
          <a:lstStyle/>
          <a:p>
            <a:r>
              <a:rPr lang="sv-SE" dirty="0"/>
              <a:t>Det är viktigt att vi tillsammans skapar en positiv stämning. Vårt mål är att göra det här så bra som möjligt utifrån det engagemang som finns och de ekonomiska förutsättningar vi har. </a:t>
            </a:r>
          </a:p>
          <a:p>
            <a:pPr marL="360363" indent="0">
              <a:buNone/>
            </a:pPr>
            <a:r>
              <a:rPr lang="sv-SE" dirty="0"/>
              <a:t>På ett konstruktivt sätt tar vi upp förslag/synpunkter.</a:t>
            </a:r>
          </a:p>
          <a:p>
            <a:pPr marL="360363" indent="0">
              <a:buNone/>
            </a:pPr>
            <a:r>
              <a:rPr lang="sv-SE" dirty="0"/>
              <a:t>Vi är rädda om vår arena och vi representerar föreningen på ett korrekt och positivt sätt.   </a:t>
            </a:r>
          </a:p>
        </p:txBody>
      </p:sp>
      <p:sp>
        <p:nvSpPr>
          <p:cNvPr id="4" name="Rubrik 1"/>
          <p:cNvSpPr>
            <a:spLocks noGrp="1"/>
          </p:cNvSpPr>
          <p:nvPr>
            <p:ph type="title"/>
          </p:nvPr>
        </p:nvSpPr>
        <p:spPr>
          <a:xfrm>
            <a:off x="467544" y="-171400"/>
            <a:ext cx="8229600" cy="1124744"/>
          </a:xfrm>
        </p:spPr>
        <p:txBody>
          <a:bodyPr/>
          <a:lstStyle/>
          <a:p>
            <a:r>
              <a:rPr lang="sv-SE" dirty="0"/>
              <a:t>Positiv stämning</a:t>
            </a:r>
          </a:p>
        </p:txBody>
      </p:sp>
    </p:spTree>
    <p:extLst>
      <p:ext uri="{BB962C8B-B14F-4D97-AF65-F5344CB8AC3E}">
        <p14:creationId xmlns:p14="http://schemas.microsoft.com/office/powerpoint/2010/main" val="2885840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1"/>
          <p:cNvSpPr>
            <a:spLocks noGrp="1"/>
          </p:cNvSpPr>
          <p:nvPr>
            <p:ph type="title"/>
          </p:nvPr>
        </p:nvSpPr>
        <p:spPr>
          <a:xfrm>
            <a:off x="467544" y="-171400"/>
            <a:ext cx="8229600" cy="1124744"/>
          </a:xfrm>
        </p:spPr>
        <p:txBody>
          <a:bodyPr/>
          <a:lstStyle/>
          <a:p>
            <a:r>
              <a:rPr lang="sv-SE" dirty="0"/>
              <a:t>Organisation</a:t>
            </a:r>
          </a:p>
        </p:txBody>
      </p:sp>
      <p:sp>
        <p:nvSpPr>
          <p:cNvPr id="8" name="Likbent triangel 7"/>
          <p:cNvSpPr/>
          <p:nvPr/>
        </p:nvSpPr>
        <p:spPr>
          <a:xfrm>
            <a:off x="683568" y="1124744"/>
            <a:ext cx="7591082" cy="1224136"/>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4000" b="1" dirty="0">
                <a:solidFill>
                  <a:schemeClr val="tx1"/>
                </a:solidFill>
              </a:rPr>
              <a:t>Styrelsen</a:t>
            </a:r>
          </a:p>
        </p:txBody>
      </p:sp>
      <p:sp>
        <p:nvSpPr>
          <p:cNvPr id="10" name="Rektangel 9"/>
          <p:cNvSpPr/>
          <p:nvPr/>
        </p:nvSpPr>
        <p:spPr>
          <a:xfrm>
            <a:off x="683568" y="2420888"/>
            <a:ext cx="1512168" cy="41044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Växjö IBK</a:t>
            </a:r>
          </a:p>
          <a:p>
            <a:pPr algn="ctr"/>
            <a:r>
              <a:rPr lang="sv-SE" dirty="0"/>
              <a:t>1 herrlag</a:t>
            </a:r>
          </a:p>
          <a:p>
            <a:pPr algn="ctr"/>
            <a:r>
              <a:rPr lang="sv-SE" dirty="0"/>
              <a:t>2 damlag</a:t>
            </a:r>
          </a:p>
          <a:p>
            <a:pPr algn="ctr"/>
            <a:r>
              <a:rPr lang="sv-SE" sz="1600" dirty="0"/>
              <a:t>Dream Team 1</a:t>
            </a:r>
            <a:br>
              <a:rPr lang="sv-SE" sz="1600" dirty="0"/>
            </a:br>
            <a:r>
              <a:rPr lang="sv-SE" sz="1600" dirty="0"/>
              <a:t>Dream Team 2</a:t>
            </a:r>
          </a:p>
        </p:txBody>
      </p:sp>
      <p:sp>
        <p:nvSpPr>
          <p:cNvPr id="11" name="Rektangel 10"/>
          <p:cNvSpPr/>
          <p:nvPr/>
        </p:nvSpPr>
        <p:spPr>
          <a:xfrm>
            <a:off x="6834490" y="2420888"/>
            <a:ext cx="1440160" cy="41044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Växjö IBK</a:t>
            </a:r>
          </a:p>
          <a:p>
            <a:pPr algn="ctr"/>
            <a:r>
              <a:rPr lang="sv-SE" dirty="0"/>
              <a:t>Utveckling</a:t>
            </a:r>
          </a:p>
          <a:p>
            <a:pPr algn="ctr"/>
            <a:r>
              <a:rPr lang="sv-SE" dirty="0"/>
              <a:t>28 tränings-grupper</a:t>
            </a:r>
          </a:p>
        </p:txBody>
      </p:sp>
      <p:sp>
        <p:nvSpPr>
          <p:cNvPr id="12" name="Rektangel 11"/>
          <p:cNvSpPr/>
          <p:nvPr/>
        </p:nvSpPr>
        <p:spPr>
          <a:xfrm>
            <a:off x="2265476" y="4976986"/>
            <a:ext cx="4464496"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Herrsektion</a:t>
            </a:r>
          </a:p>
        </p:txBody>
      </p:sp>
      <p:sp>
        <p:nvSpPr>
          <p:cNvPr id="13" name="Rektangel 12"/>
          <p:cNvSpPr/>
          <p:nvPr/>
        </p:nvSpPr>
        <p:spPr>
          <a:xfrm>
            <a:off x="2265476" y="5486168"/>
            <a:ext cx="4464496" cy="3779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Damsektion</a:t>
            </a:r>
          </a:p>
        </p:txBody>
      </p:sp>
      <p:sp>
        <p:nvSpPr>
          <p:cNvPr id="14" name="Rektangel 13"/>
          <p:cNvSpPr/>
          <p:nvPr/>
        </p:nvSpPr>
        <p:spPr>
          <a:xfrm>
            <a:off x="4497724" y="5942022"/>
            <a:ext cx="2232248" cy="395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Ungdomssektion</a:t>
            </a:r>
          </a:p>
        </p:txBody>
      </p:sp>
      <p:sp>
        <p:nvSpPr>
          <p:cNvPr id="15" name="Rektangel 14"/>
          <p:cNvSpPr/>
          <p:nvPr/>
        </p:nvSpPr>
        <p:spPr>
          <a:xfrm>
            <a:off x="2266988" y="2420888"/>
            <a:ext cx="4464496" cy="4136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Ekonomi</a:t>
            </a:r>
          </a:p>
        </p:txBody>
      </p:sp>
      <p:sp>
        <p:nvSpPr>
          <p:cNvPr id="16" name="Rektangel 15"/>
          <p:cNvSpPr/>
          <p:nvPr/>
        </p:nvSpPr>
        <p:spPr>
          <a:xfrm>
            <a:off x="2265476" y="2934983"/>
            <a:ext cx="4464496" cy="4315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Marknad</a:t>
            </a:r>
          </a:p>
        </p:txBody>
      </p:sp>
      <p:sp>
        <p:nvSpPr>
          <p:cNvPr id="17" name="Rektangel 16"/>
          <p:cNvSpPr/>
          <p:nvPr/>
        </p:nvSpPr>
        <p:spPr>
          <a:xfrm>
            <a:off x="2265476" y="3430534"/>
            <a:ext cx="4464496" cy="4315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Kommunikation</a:t>
            </a:r>
          </a:p>
        </p:txBody>
      </p:sp>
      <p:sp>
        <p:nvSpPr>
          <p:cNvPr id="18" name="Rektangel 17"/>
          <p:cNvSpPr/>
          <p:nvPr/>
        </p:nvSpPr>
        <p:spPr>
          <a:xfrm>
            <a:off x="2265476" y="3934590"/>
            <a:ext cx="4464496" cy="4315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Arrangemang</a:t>
            </a:r>
          </a:p>
        </p:txBody>
      </p:sp>
      <p:sp>
        <p:nvSpPr>
          <p:cNvPr id="19" name="Rektangel 18"/>
          <p:cNvSpPr/>
          <p:nvPr/>
        </p:nvSpPr>
        <p:spPr>
          <a:xfrm>
            <a:off x="2265476" y="4455788"/>
            <a:ext cx="4464496" cy="4315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Material</a:t>
            </a:r>
          </a:p>
        </p:txBody>
      </p:sp>
      <p:sp>
        <p:nvSpPr>
          <p:cNvPr id="21" name="Rektangel 20"/>
          <p:cNvSpPr/>
          <p:nvPr/>
        </p:nvSpPr>
        <p:spPr>
          <a:xfrm>
            <a:off x="1691680" y="1991130"/>
            <a:ext cx="1728192"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Åke Axelsson</a:t>
            </a:r>
          </a:p>
        </p:txBody>
      </p:sp>
      <p:sp>
        <p:nvSpPr>
          <p:cNvPr id="23" name="Rektangel 22"/>
          <p:cNvSpPr/>
          <p:nvPr/>
        </p:nvSpPr>
        <p:spPr>
          <a:xfrm>
            <a:off x="5596367" y="1927507"/>
            <a:ext cx="1728192"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Maria Simonsson</a:t>
            </a:r>
          </a:p>
        </p:txBody>
      </p:sp>
    </p:spTree>
    <p:extLst>
      <p:ext uri="{BB962C8B-B14F-4D97-AF65-F5344CB8AC3E}">
        <p14:creationId xmlns:p14="http://schemas.microsoft.com/office/powerpoint/2010/main" val="40794737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457200" y="953344"/>
            <a:ext cx="8229600" cy="5172819"/>
          </a:xfrm>
        </p:spPr>
        <p:txBody>
          <a:bodyPr/>
          <a:lstStyle/>
          <a:p>
            <a:r>
              <a:rPr lang="sv-SE" dirty="0"/>
              <a:t>Är det något lag som vill undersöka möjligheterna till förändring gällande sina träningstider så kan de stanna kvar för en diskussion. </a:t>
            </a:r>
          </a:p>
        </p:txBody>
      </p:sp>
      <p:sp>
        <p:nvSpPr>
          <p:cNvPr id="4" name="Rubrik 1"/>
          <p:cNvSpPr>
            <a:spLocks noGrp="1"/>
          </p:cNvSpPr>
          <p:nvPr>
            <p:ph type="title"/>
          </p:nvPr>
        </p:nvSpPr>
        <p:spPr>
          <a:xfrm>
            <a:off x="467544" y="-171400"/>
            <a:ext cx="8229600" cy="1124744"/>
          </a:xfrm>
        </p:spPr>
        <p:txBody>
          <a:bodyPr/>
          <a:lstStyle/>
          <a:p>
            <a:r>
              <a:rPr lang="sv-SE" dirty="0"/>
              <a:t>Träningstider</a:t>
            </a:r>
          </a:p>
        </p:txBody>
      </p:sp>
      <p:sp>
        <p:nvSpPr>
          <p:cNvPr id="5" name="textruta 4"/>
          <p:cNvSpPr txBox="1"/>
          <p:nvPr/>
        </p:nvSpPr>
        <p:spPr>
          <a:xfrm>
            <a:off x="899592" y="2729701"/>
            <a:ext cx="7920880" cy="830997"/>
          </a:xfrm>
          <a:prstGeom prst="rect">
            <a:avLst/>
          </a:prstGeom>
          <a:noFill/>
        </p:spPr>
        <p:txBody>
          <a:bodyPr wrap="square" rtlCol="0">
            <a:spAutoFit/>
          </a:bodyPr>
          <a:lstStyle/>
          <a:p>
            <a:pPr algn="ctr"/>
            <a:r>
              <a:rPr lang="sv-SE" sz="2400" dirty="0">
                <a:solidFill>
                  <a:schemeClr val="tx1">
                    <a:lumMod val="50000"/>
                    <a:lumOff val="50000"/>
                  </a:schemeClr>
                </a:solidFill>
                <a:latin typeface="+mj-lt"/>
              </a:rPr>
              <a:t>Stort tack för ert engagemang och vi önskar väl varandra ett stort lycka till med säsongen!</a:t>
            </a:r>
          </a:p>
        </p:txBody>
      </p:sp>
      <p:pic>
        <p:nvPicPr>
          <p:cNvPr id="6" name="Picture 2" descr="http://s3.amazonaws.com/standoutcms/files/7598/original/viperstex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71800" y="4797152"/>
            <a:ext cx="3471596" cy="14657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7234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1"/>
          <p:cNvSpPr>
            <a:spLocks noGrp="1"/>
          </p:cNvSpPr>
          <p:nvPr>
            <p:ph type="title"/>
          </p:nvPr>
        </p:nvSpPr>
        <p:spPr>
          <a:xfrm>
            <a:off x="467544" y="-171400"/>
            <a:ext cx="8229600" cy="1124744"/>
          </a:xfrm>
        </p:spPr>
        <p:txBody>
          <a:bodyPr/>
          <a:lstStyle/>
          <a:p>
            <a:r>
              <a:rPr lang="sv-SE" dirty="0"/>
              <a:t>Organisation</a:t>
            </a:r>
          </a:p>
        </p:txBody>
      </p:sp>
      <p:sp>
        <p:nvSpPr>
          <p:cNvPr id="6" name="Platshållare för innehåll 2"/>
          <p:cNvSpPr>
            <a:spLocks noGrp="1"/>
          </p:cNvSpPr>
          <p:nvPr>
            <p:ph idx="1"/>
          </p:nvPr>
        </p:nvSpPr>
        <p:spPr>
          <a:xfrm>
            <a:off x="467544" y="927417"/>
            <a:ext cx="8229600" cy="5544616"/>
          </a:xfrm>
        </p:spPr>
        <p:txBody>
          <a:bodyPr>
            <a:normAutofit/>
          </a:bodyPr>
          <a:lstStyle/>
          <a:p>
            <a:r>
              <a:rPr lang="sv-SE" b="1" dirty="0">
                <a:solidFill>
                  <a:schemeClr val="tx1"/>
                </a:solidFill>
              </a:rPr>
              <a:t>Totalt 32 träningsgrupper, ca. 53 anmälda lag</a:t>
            </a:r>
          </a:p>
          <a:p>
            <a:r>
              <a:rPr lang="sv-SE" b="1" dirty="0">
                <a:solidFill>
                  <a:schemeClr val="tx1"/>
                </a:solidFill>
              </a:rPr>
              <a:t>800 - 900 aktiva spelare</a:t>
            </a:r>
          </a:p>
          <a:p>
            <a:r>
              <a:rPr lang="sv-SE" b="1" dirty="0">
                <a:solidFill>
                  <a:schemeClr val="tx1"/>
                </a:solidFill>
              </a:rPr>
              <a:t>200 - 250 ledare</a:t>
            </a:r>
          </a:p>
          <a:p>
            <a:r>
              <a:rPr lang="sv-SE" b="1" dirty="0">
                <a:solidFill>
                  <a:schemeClr val="tx1"/>
                </a:solidFill>
              </a:rPr>
              <a:t>Anställda</a:t>
            </a:r>
          </a:p>
          <a:p>
            <a:pPr lvl="1"/>
            <a:r>
              <a:rPr lang="sv-SE" sz="1800" b="1" dirty="0">
                <a:solidFill>
                  <a:schemeClr val="tx1"/>
                </a:solidFill>
              </a:rPr>
              <a:t>Klubbchef/arenachef (Stefan Angeskog)</a:t>
            </a:r>
          </a:p>
          <a:p>
            <a:pPr lvl="1"/>
            <a:r>
              <a:rPr lang="sv-SE" sz="1800" b="1" dirty="0">
                <a:solidFill>
                  <a:schemeClr val="tx1"/>
                </a:solidFill>
              </a:rPr>
              <a:t>Säljare (Anders Lundin)</a:t>
            </a:r>
          </a:p>
          <a:p>
            <a:pPr lvl="1"/>
            <a:r>
              <a:rPr lang="sv-SE" sz="1800" b="1" dirty="0">
                <a:solidFill>
                  <a:schemeClr val="tx1"/>
                </a:solidFill>
              </a:rPr>
              <a:t>Arrangemangsansvarig (Johan </a:t>
            </a:r>
            <a:r>
              <a:rPr lang="sv-SE" sz="1800" b="1" dirty="0" err="1">
                <a:solidFill>
                  <a:schemeClr val="tx1"/>
                </a:solidFill>
              </a:rPr>
              <a:t>Schönbäck</a:t>
            </a:r>
            <a:r>
              <a:rPr lang="sv-SE" sz="1800" b="1" dirty="0">
                <a:solidFill>
                  <a:schemeClr val="tx1"/>
                </a:solidFill>
              </a:rPr>
              <a:t>)</a:t>
            </a:r>
          </a:p>
          <a:p>
            <a:pPr lvl="1"/>
            <a:r>
              <a:rPr lang="sv-SE" sz="1800" b="1" dirty="0">
                <a:solidFill>
                  <a:schemeClr val="tx1"/>
                </a:solidFill>
              </a:rPr>
              <a:t>2 </a:t>
            </a:r>
            <a:r>
              <a:rPr lang="sv-SE" sz="1800" b="1" dirty="0" err="1">
                <a:solidFill>
                  <a:schemeClr val="tx1"/>
                </a:solidFill>
              </a:rPr>
              <a:t>st</a:t>
            </a:r>
            <a:r>
              <a:rPr lang="sv-SE" sz="1800" b="1" dirty="0">
                <a:solidFill>
                  <a:schemeClr val="tx1"/>
                </a:solidFill>
              </a:rPr>
              <a:t> kanslister (Katarina </a:t>
            </a:r>
            <a:r>
              <a:rPr lang="sv-SE" sz="1800" b="1" dirty="0" err="1">
                <a:solidFill>
                  <a:schemeClr val="tx1"/>
                </a:solidFill>
              </a:rPr>
              <a:t>Orehovacki</a:t>
            </a:r>
            <a:r>
              <a:rPr lang="sv-SE" sz="1800" b="1" dirty="0">
                <a:solidFill>
                  <a:schemeClr val="tx1"/>
                </a:solidFill>
              </a:rPr>
              <a:t> och Weronica Karlsson)</a:t>
            </a:r>
          </a:p>
          <a:p>
            <a:pPr lvl="1"/>
            <a:r>
              <a:rPr lang="sv-SE" sz="1800" b="1" dirty="0">
                <a:solidFill>
                  <a:schemeClr val="tx1"/>
                </a:solidFill>
              </a:rPr>
              <a:t>Utvecklingsansvarig ungdom (Edward Wiberg)</a:t>
            </a:r>
          </a:p>
          <a:p>
            <a:pPr lvl="1"/>
            <a:r>
              <a:rPr lang="sv-SE" sz="1800" b="1" dirty="0">
                <a:solidFill>
                  <a:schemeClr val="tx1"/>
                </a:solidFill>
              </a:rPr>
              <a:t>Tränare för </a:t>
            </a:r>
            <a:r>
              <a:rPr lang="sv-SE" sz="1800" b="1" dirty="0" err="1">
                <a:solidFill>
                  <a:schemeClr val="tx1"/>
                </a:solidFill>
              </a:rPr>
              <a:t>seniolagen</a:t>
            </a:r>
            <a:r>
              <a:rPr lang="sv-SE" sz="1800" b="1" dirty="0">
                <a:solidFill>
                  <a:schemeClr val="tx1"/>
                </a:solidFill>
              </a:rPr>
              <a:t> </a:t>
            </a:r>
          </a:p>
          <a:p>
            <a:r>
              <a:rPr lang="sv-SE" b="1" dirty="0">
                <a:solidFill>
                  <a:schemeClr val="tx1"/>
                </a:solidFill>
              </a:rPr>
              <a:t>Omsättning Växjö IBK + Växjö IBK U ca. 10 milj. </a:t>
            </a:r>
          </a:p>
          <a:p>
            <a:r>
              <a:rPr lang="sv-SE" b="1" dirty="0">
                <a:solidFill>
                  <a:schemeClr val="tx1"/>
                </a:solidFill>
              </a:rPr>
              <a:t>Ägare av Fortnox arena AB</a:t>
            </a:r>
          </a:p>
          <a:p>
            <a:endParaRPr lang="sv-SE" b="1" dirty="0">
              <a:solidFill>
                <a:schemeClr val="tx1"/>
              </a:solidFill>
            </a:endParaRPr>
          </a:p>
          <a:p>
            <a:pPr marL="0" indent="0">
              <a:buNone/>
            </a:pPr>
            <a:endParaRPr lang="sv-SE" b="1" dirty="0">
              <a:solidFill>
                <a:schemeClr val="tx1"/>
              </a:solidFill>
            </a:endParaRPr>
          </a:p>
        </p:txBody>
      </p:sp>
    </p:spTree>
    <p:extLst>
      <p:ext uri="{BB962C8B-B14F-4D97-AF65-F5344CB8AC3E}">
        <p14:creationId xmlns:p14="http://schemas.microsoft.com/office/powerpoint/2010/main" val="12060659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457200" y="953344"/>
            <a:ext cx="8229600" cy="5172819"/>
          </a:xfrm>
        </p:spPr>
        <p:txBody>
          <a:bodyPr/>
          <a:lstStyle/>
          <a:p>
            <a:r>
              <a:rPr lang="sv-SE" b="1" dirty="0">
                <a:solidFill>
                  <a:schemeClr val="tx1"/>
                </a:solidFill>
              </a:rPr>
              <a:t>Ungdomssektionen</a:t>
            </a:r>
          </a:p>
          <a:p>
            <a:pPr lvl="1"/>
            <a:r>
              <a:rPr lang="sv-SE" sz="1800" b="1" dirty="0">
                <a:solidFill>
                  <a:schemeClr val="tx1"/>
                </a:solidFill>
              </a:rPr>
              <a:t>Ekonomi</a:t>
            </a:r>
          </a:p>
          <a:p>
            <a:pPr lvl="1"/>
            <a:r>
              <a:rPr lang="sv-SE" sz="1800" b="1" dirty="0">
                <a:solidFill>
                  <a:schemeClr val="tx1"/>
                </a:solidFill>
              </a:rPr>
              <a:t>Arrangemang</a:t>
            </a:r>
          </a:p>
          <a:p>
            <a:pPr lvl="1"/>
            <a:r>
              <a:rPr lang="sv-SE" sz="1800" b="1" dirty="0">
                <a:solidFill>
                  <a:schemeClr val="tx1"/>
                </a:solidFill>
              </a:rPr>
              <a:t>Sport</a:t>
            </a:r>
          </a:p>
          <a:p>
            <a:pPr lvl="1"/>
            <a:r>
              <a:rPr lang="sv-SE" sz="1800" b="1" dirty="0">
                <a:solidFill>
                  <a:schemeClr val="tx1"/>
                </a:solidFill>
              </a:rPr>
              <a:t>Domare</a:t>
            </a:r>
          </a:p>
          <a:p>
            <a:pPr lvl="1"/>
            <a:r>
              <a:rPr lang="sv-SE" sz="1800" b="1" dirty="0">
                <a:solidFill>
                  <a:schemeClr val="tx1"/>
                </a:solidFill>
              </a:rPr>
              <a:t>Material</a:t>
            </a:r>
          </a:p>
          <a:p>
            <a:pPr lvl="1"/>
            <a:r>
              <a:rPr lang="sv-SE" sz="1800" b="1" dirty="0">
                <a:solidFill>
                  <a:schemeClr val="tx1"/>
                </a:solidFill>
              </a:rPr>
              <a:t>Information</a:t>
            </a:r>
          </a:p>
        </p:txBody>
      </p:sp>
      <p:sp>
        <p:nvSpPr>
          <p:cNvPr id="4" name="Rubrik 1"/>
          <p:cNvSpPr>
            <a:spLocks noGrp="1"/>
          </p:cNvSpPr>
          <p:nvPr>
            <p:ph type="title"/>
          </p:nvPr>
        </p:nvSpPr>
        <p:spPr>
          <a:xfrm>
            <a:off x="467544" y="-171400"/>
            <a:ext cx="8229600" cy="1124744"/>
          </a:xfrm>
        </p:spPr>
        <p:txBody>
          <a:bodyPr/>
          <a:lstStyle/>
          <a:p>
            <a:r>
              <a:rPr lang="sv-SE" dirty="0"/>
              <a:t>Organisation</a:t>
            </a:r>
          </a:p>
        </p:txBody>
      </p:sp>
      <p:pic>
        <p:nvPicPr>
          <p:cNvPr id="5" name="Picture 2" descr="http://s3.amazonaws.com/standoutcms/files/7598/original/viperstex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5517232"/>
            <a:ext cx="1743404" cy="7361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3491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467544" y="930022"/>
            <a:ext cx="8229600" cy="5312771"/>
          </a:xfrm>
        </p:spPr>
        <p:txBody>
          <a:bodyPr>
            <a:normAutofit/>
          </a:bodyPr>
          <a:lstStyle/>
          <a:p>
            <a:pPr marL="0" indent="0">
              <a:buNone/>
            </a:pPr>
            <a:r>
              <a:rPr lang="sv-SE" sz="2200" b="1" dirty="0">
                <a:solidFill>
                  <a:schemeClr val="tx1"/>
                </a:solidFill>
              </a:rPr>
              <a:t>Respektive lags organisation</a:t>
            </a:r>
          </a:p>
        </p:txBody>
      </p:sp>
      <p:sp>
        <p:nvSpPr>
          <p:cNvPr id="4" name="Rubrik 1"/>
          <p:cNvSpPr>
            <a:spLocks noGrp="1"/>
          </p:cNvSpPr>
          <p:nvPr>
            <p:ph type="title"/>
          </p:nvPr>
        </p:nvSpPr>
        <p:spPr>
          <a:xfrm>
            <a:off x="467544" y="-171400"/>
            <a:ext cx="8229600" cy="1124744"/>
          </a:xfrm>
        </p:spPr>
        <p:txBody>
          <a:bodyPr/>
          <a:lstStyle/>
          <a:p>
            <a:r>
              <a:rPr lang="sv-SE" dirty="0"/>
              <a:t>Organisation</a:t>
            </a:r>
          </a:p>
        </p:txBody>
      </p:sp>
      <p:graphicFrame>
        <p:nvGraphicFramePr>
          <p:cNvPr id="5" name="Tabell 4"/>
          <p:cNvGraphicFramePr>
            <a:graphicFrameLocks noGrp="1"/>
          </p:cNvGraphicFramePr>
          <p:nvPr>
            <p:extLst>
              <p:ext uri="{D42A27DB-BD31-4B8C-83A1-F6EECF244321}">
                <p14:modId xmlns:p14="http://schemas.microsoft.com/office/powerpoint/2010/main" val="3759394212"/>
              </p:ext>
            </p:extLst>
          </p:nvPr>
        </p:nvGraphicFramePr>
        <p:xfrm>
          <a:off x="717085" y="1368003"/>
          <a:ext cx="7730517" cy="4874790"/>
        </p:xfrm>
        <a:graphic>
          <a:graphicData uri="http://schemas.openxmlformats.org/drawingml/2006/table">
            <a:tbl>
              <a:tblPr>
                <a:tableStyleId>{5C22544A-7EE6-4342-B048-85BDC9FD1C3A}</a:tableStyleId>
              </a:tblPr>
              <a:tblGrid>
                <a:gridCol w="2889913">
                  <a:extLst>
                    <a:ext uri="{9D8B030D-6E8A-4147-A177-3AD203B41FA5}">
                      <a16:colId xmlns:a16="http://schemas.microsoft.com/office/drawing/2014/main" val="3127532550"/>
                    </a:ext>
                  </a:extLst>
                </a:gridCol>
                <a:gridCol w="1661700">
                  <a:extLst>
                    <a:ext uri="{9D8B030D-6E8A-4147-A177-3AD203B41FA5}">
                      <a16:colId xmlns:a16="http://schemas.microsoft.com/office/drawing/2014/main" val="967604090"/>
                    </a:ext>
                  </a:extLst>
                </a:gridCol>
                <a:gridCol w="1517204">
                  <a:extLst>
                    <a:ext uri="{9D8B030D-6E8A-4147-A177-3AD203B41FA5}">
                      <a16:colId xmlns:a16="http://schemas.microsoft.com/office/drawing/2014/main" val="2747581290"/>
                    </a:ext>
                  </a:extLst>
                </a:gridCol>
                <a:gridCol w="1661700">
                  <a:extLst>
                    <a:ext uri="{9D8B030D-6E8A-4147-A177-3AD203B41FA5}">
                      <a16:colId xmlns:a16="http://schemas.microsoft.com/office/drawing/2014/main" val="1213425782"/>
                    </a:ext>
                  </a:extLst>
                </a:gridCol>
              </a:tblGrid>
              <a:tr h="715824">
                <a:tc>
                  <a:txBody>
                    <a:bodyPr/>
                    <a:lstStyle/>
                    <a:p>
                      <a:pPr>
                        <a:spcAft>
                          <a:spcPts val="0"/>
                        </a:spcAft>
                      </a:pPr>
                      <a:r>
                        <a:rPr lang="sv-SE" sz="1500" b="1" kern="150" dirty="0">
                          <a:effectLst/>
                        </a:rPr>
                        <a:t>Aktivitet</a:t>
                      </a:r>
                      <a:endParaRPr lang="sv-SE" sz="1500" b="1" kern="150" dirty="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b="1" kern="150" dirty="0">
                          <a:effectLst/>
                        </a:rPr>
                        <a:t>Tränare/</a:t>
                      </a:r>
                    </a:p>
                    <a:p>
                      <a:pPr algn="ctr">
                        <a:spcAft>
                          <a:spcPts val="0"/>
                        </a:spcAft>
                      </a:pPr>
                      <a:r>
                        <a:rPr lang="sv-SE" sz="1500" b="1" kern="150" dirty="0">
                          <a:effectLst/>
                        </a:rPr>
                        <a:t>hjälptränare</a:t>
                      </a:r>
                    </a:p>
                    <a:p>
                      <a:pPr algn="ctr">
                        <a:spcAft>
                          <a:spcPts val="0"/>
                        </a:spcAft>
                      </a:pPr>
                      <a:r>
                        <a:rPr lang="sv-SE" sz="1500" b="1" kern="150" dirty="0">
                          <a:effectLst/>
                        </a:rPr>
                        <a:t>2-6 </a:t>
                      </a:r>
                      <a:r>
                        <a:rPr lang="sv-SE" sz="1500" b="1" kern="150" dirty="0" err="1">
                          <a:effectLst/>
                        </a:rPr>
                        <a:t>st</a:t>
                      </a:r>
                      <a:endParaRPr lang="sv-SE" sz="1500" b="1" kern="150" dirty="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b="1" kern="150" dirty="0">
                          <a:effectLst/>
                        </a:rPr>
                        <a:t>Lagledare</a:t>
                      </a:r>
                    </a:p>
                    <a:p>
                      <a:pPr algn="ctr">
                        <a:spcAft>
                          <a:spcPts val="0"/>
                        </a:spcAft>
                      </a:pPr>
                      <a:r>
                        <a:rPr lang="sv-SE" sz="1500" b="1" kern="150" dirty="0">
                          <a:effectLst/>
                        </a:rPr>
                        <a:t>1-2 </a:t>
                      </a:r>
                      <a:r>
                        <a:rPr lang="sv-SE" sz="1500" b="1" kern="150" dirty="0" err="1">
                          <a:effectLst/>
                        </a:rPr>
                        <a:t>st</a:t>
                      </a:r>
                      <a:endParaRPr lang="sv-SE" sz="1500" b="1" kern="150" dirty="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b="1" kern="150" dirty="0">
                          <a:effectLst/>
                        </a:rPr>
                        <a:t>Vårdnadshavare</a:t>
                      </a:r>
                      <a:endParaRPr lang="sv-SE" sz="1500" b="1" kern="150" dirty="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extLst>
                  <a:ext uri="{0D108BD9-81ED-4DB2-BD59-A6C34878D82A}">
                    <a16:rowId xmlns:a16="http://schemas.microsoft.com/office/drawing/2014/main" val="3092262429"/>
                  </a:ext>
                </a:extLst>
              </a:tr>
              <a:tr h="278049">
                <a:tc>
                  <a:txBody>
                    <a:bodyPr/>
                    <a:lstStyle/>
                    <a:p>
                      <a:pPr>
                        <a:spcAft>
                          <a:spcPts val="0"/>
                        </a:spcAft>
                      </a:pPr>
                      <a:r>
                        <a:rPr lang="sv-SE" sz="1500" kern="150" dirty="0">
                          <a:effectLst/>
                        </a:rPr>
                        <a:t>Träningar</a:t>
                      </a:r>
                      <a:endParaRPr lang="sv-SE" sz="1500" kern="150" dirty="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X</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 </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 </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extLst>
                  <a:ext uri="{0D108BD9-81ED-4DB2-BD59-A6C34878D82A}">
                    <a16:rowId xmlns:a16="http://schemas.microsoft.com/office/drawing/2014/main" val="2420776906"/>
                  </a:ext>
                </a:extLst>
              </a:tr>
              <a:tr h="278049">
                <a:tc>
                  <a:txBody>
                    <a:bodyPr/>
                    <a:lstStyle/>
                    <a:p>
                      <a:pPr>
                        <a:spcAft>
                          <a:spcPts val="0"/>
                        </a:spcAft>
                      </a:pPr>
                      <a:r>
                        <a:rPr lang="sv-SE" sz="1500" kern="150">
                          <a:effectLst/>
                        </a:rPr>
                        <a:t>Matcher</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X</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X</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 </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extLst>
                  <a:ext uri="{0D108BD9-81ED-4DB2-BD59-A6C34878D82A}">
                    <a16:rowId xmlns:a16="http://schemas.microsoft.com/office/drawing/2014/main" val="3111005801"/>
                  </a:ext>
                </a:extLst>
              </a:tr>
              <a:tr h="278049">
                <a:tc>
                  <a:txBody>
                    <a:bodyPr/>
                    <a:lstStyle/>
                    <a:p>
                      <a:pPr>
                        <a:spcAft>
                          <a:spcPts val="0"/>
                        </a:spcAft>
                      </a:pPr>
                      <a:r>
                        <a:rPr lang="sv-SE" sz="1500" kern="150">
                          <a:effectLst/>
                        </a:rPr>
                        <a:t>Närvaroregistrering</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X</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X</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 </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extLst>
                  <a:ext uri="{0D108BD9-81ED-4DB2-BD59-A6C34878D82A}">
                    <a16:rowId xmlns:a16="http://schemas.microsoft.com/office/drawing/2014/main" val="2283852348"/>
                  </a:ext>
                </a:extLst>
              </a:tr>
              <a:tr h="278049">
                <a:tc>
                  <a:txBody>
                    <a:bodyPr/>
                    <a:lstStyle/>
                    <a:p>
                      <a:pPr>
                        <a:spcAft>
                          <a:spcPts val="0"/>
                        </a:spcAft>
                      </a:pPr>
                      <a:r>
                        <a:rPr lang="sv-SE" sz="1500" kern="150">
                          <a:effectLst/>
                        </a:rPr>
                        <a:t>Cuper</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 </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X</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 </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extLst>
                  <a:ext uri="{0D108BD9-81ED-4DB2-BD59-A6C34878D82A}">
                    <a16:rowId xmlns:a16="http://schemas.microsoft.com/office/drawing/2014/main" val="2661554721"/>
                  </a:ext>
                </a:extLst>
              </a:tr>
              <a:tr h="278049">
                <a:tc>
                  <a:txBody>
                    <a:bodyPr/>
                    <a:lstStyle/>
                    <a:p>
                      <a:pPr>
                        <a:spcAft>
                          <a:spcPts val="0"/>
                        </a:spcAft>
                      </a:pPr>
                      <a:r>
                        <a:rPr lang="sv-SE" sz="1500" kern="150">
                          <a:effectLst/>
                        </a:rPr>
                        <a:t>Adressuppgifter</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 </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X</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 </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extLst>
                  <a:ext uri="{0D108BD9-81ED-4DB2-BD59-A6C34878D82A}">
                    <a16:rowId xmlns:a16="http://schemas.microsoft.com/office/drawing/2014/main" val="2888101052"/>
                  </a:ext>
                </a:extLst>
              </a:tr>
              <a:tr h="278049">
                <a:tc>
                  <a:txBody>
                    <a:bodyPr/>
                    <a:lstStyle/>
                    <a:p>
                      <a:pPr>
                        <a:spcAft>
                          <a:spcPts val="0"/>
                        </a:spcAft>
                      </a:pPr>
                      <a:r>
                        <a:rPr lang="sv-SE" sz="1500" kern="150">
                          <a:effectLst/>
                        </a:rPr>
                        <a:t>Uppstart ny säsong</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 </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X</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 </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extLst>
                  <a:ext uri="{0D108BD9-81ED-4DB2-BD59-A6C34878D82A}">
                    <a16:rowId xmlns:a16="http://schemas.microsoft.com/office/drawing/2014/main" val="955950262"/>
                  </a:ext>
                </a:extLst>
              </a:tr>
              <a:tr h="278049">
                <a:tc>
                  <a:txBody>
                    <a:bodyPr/>
                    <a:lstStyle/>
                    <a:p>
                      <a:pPr>
                        <a:spcAft>
                          <a:spcPts val="0"/>
                        </a:spcAft>
                      </a:pPr>
                      <a:r>
                        <a:rPr lang="sv-SE" sz="1500" kern="150">
                          <a:effectLst/>
                        </a:rPr>
                        <a:t>Säsongavslutning</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 </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X</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 </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extLst>
                  <a:ext uri="{0D108BD9-81ED-4DB2-BD59-A6C34878D82A}">
                    <a16:rowId xmlns:a16="http://schemas.microsoft.com/office/drawing/2014/main" val="1681312776"/>
                  </a:ext>
                </a:extLst>
              </a:tr>
              <a:tr h="278049">
                <a:tc>
                  <a:txBody>
                    <a:bodyPr/>
                    <a:lstStyle/>
                    <a:p>
                      <a:pPr>
                        <a:spcAft>
                          <a:spcPts val="0"/>
                        </a:spcAft>
                      </a:pPr>
                      <a:r>
                        <a:rPr lang="sv-SE" sz="1500" kern="150">
                          <a:effectLst/>
                        </a:rPr>
                        <a:t>Tvätt o körschema</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 </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 </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X</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extLst>
                  <a:ext uri="{0D108BD9-81ED-4DB2-BD59-A6C34878D82A}">
                    <a16:rowId xmlns:a16="http://schemas.microsoft.com/office/drawing/2014/main" val="1901004742"/>
                  </a:ext>
                </a:extLst>
              </a:tr>
              <a:tr h="278049">
                <a:tc>
                  <a:txBody>
                    <a:bodyPr/>
                    <a:lstStyle/>
                    <a:p>
                      <a:pPr>
                        <a:spcAft>
                          <a:spcPts val="0"/>
                        </a:spcAft>
                      </a:pPr>
                      <a:r>
                        <a:rPr lang="sv-SE" sz="1500" kern="150">
                          <a:effectLst/>
                        </a:rPr>
                        <a:t>Lagkassa</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 </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 </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X</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extLst>
                  <a:ext uri="{0D108BD9-81ED-4DB2-BD59-A6C34878D82A}">
                    <a16:rowId xmlns:a16="http://schemas.microsoft.com/office/drawing/2014/main" val="3856726771"/>
                  </a:ext>
                </a:extLst>
              </a:tr>
              <a:tr h="278049">
                <a:tc>
                  <a:txBody>
                    <a:bodyPr/>
                    <a:lstStyle/>
                    <a:p>
                      <a:pPr>
                        <a:spcAft>
                          <a:spcPts val="0"/>
                        </a:spcAft>
                      </a:pPr>
                      <a:r>
                        <a:rPr lang="sv-SE" sz="1500" kern="150" dirty="0">
                          <a:effectLst/>
                        </a:rPr>
                        <a:t>Inkomstbringande aktiviteter</a:t>
                      </a:r>
                      <a:endParaRPr lang="sv-SE" sz="1500" kern="150" dirty="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endParaRPr lang="sv-SE" sz="1500" kern="150" dirty="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endParaRPr lang="sv-SE" sz="1500" kern="150" dirty="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dirty="0">
                          <a:effectLst/>
                        </a:rPr>
                        <a:t>X</a:t>
                      </a:r>
                      <a:endParaRPr lang="sv-SE" sz="1500" kern="150" dirty="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extLst>
                  <a:ext uri="{0D108BD9-81ED-4DB2-BD59-A6C34878D82A}">
                    <a16:rowId xmlns:a16="http://schemas.microsoft.com/office/drawing/2014/main" val="2818444470"/>
                  </a:ext>
                </a:extLst>
              </a:tr>
              <a:tr h="278049">
                <a:tc>
                  <a:txBody>
                    <a:bodyPr/>
                    <a:lstStyle/>
                    <a:p>
                      <a:pPr>
                        <a:spcAft>
                          <a:spcPts val="0"/>
                        </a:spcAft>
                      </a:pPr>
                      <a:r>
                        <a:rPr lang="sv-SE" sz="1500" kern="150" dirty="0">
                          <a:effectLst/>
                        </a:rPr>
                        <a:t>Arenahjälp A-lagsmatcher</a:t>
                      </a:r>
                      <a:endParaRPr lang="sv-SE" sz="1500" kern="150" dirty="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endParaRPr lang="sv-SE" sz="1500" kern="150" dirty="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 </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dirty="0">
                          <a:effectLst/>
                        </a:rPr>
                        <a:t>X</a:t>
                      </a:r>
                      <a:endParaRPr lang="sv-SE" sz="1500" kern="150" dirty="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extLst>
                  <a:ext uri="{0D108BD9-81ED-4DB2-BD59-A6C34878D82A}">
                    <a16:rowId xmlns:a16="http://schemas.microsoft.com/office/drawing/2014/main" val="3459801511"/>
                  </a:ext>
                </a:extLst>
              </a:tr>
              <a:tr h="278049">
                <a:tc>
                  <a:txBody>
                    <a:bodyPr/>
                    <a:lstStyle/>
                    <a:p>
                      <a:pPr>
                        <a:spcAft>
                          <a:spcPts val="0"/>
                        </a:spcAft>
                      </a:pPr>
                      <a:r>
                        <a:rPr lang="sv-SE" sz="1500" kern="150">
                          <a:effectLst/>
                        </a:rPr>
                        <a:t>Hemsideansvarig för laget</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 </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 </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X</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extLst>
                  <a:ext uri="{0D108BD9-81ED-4DB2-BD59-A6C34878D82A}">
                    <a16:rowId xmlns:a16="http://schemas.microsoft.com/office/drawing/2014/main" val="3381651153"/>
                  </a:ext>
                </a:extLst>
              </a:tr>
              <a:tr h="278049">
                <a:tc>
                  <a:txBody>
                    <a:bodyPr/>
                    <a:lstStyle/>
                    <a:p>
                      <a:pPr>
                        <a:spcAft>
                          <a:spcPts val="0"/>
                        </a:spcAft>
                      </a:pPr>
                      <a:r>
                        <a:rPr lang="sv-SE" sz="1500" kern="150">
                          <a:effectLst/>
                        </a:rPr>
                        <a:t>Uppdaterad kalender</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 </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 </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X</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nchor="b"/>
                </a:tc>
                <a:extLst>
                  <a:ext uri="{0D108BD9-81ED-4DB2-BD59-A6C34878D82A}">
                    <a16:rowId xmlns:a16="http://schemas.microsoft.com/office/drawing/2014/main" val="4177281239"/>
                  </a:ext>
                </a:extLst>
              </a:tr>
              <a:tr h="278049">
                <a:tc>
                  <a:txBody>
                    <a:bodyPr/>
                    <a:lstStyle/>
                    <a:p>
                      <a:pPr>
                        <a:spcAft>
                          <a:spcPts val="0"/>
                        </a:spcAft>
                      </a:pPr>
                      <a:r>
                        <a:rPr lang="sv-SE" sz="1500" kern="150" dirty="0" err="1">
                          <a:effectLst/>
                        </a:rPr>
                        <a:t>Ungdomsektionen</a:t>
                      </a:r>
                      <a:endParaRPr lang="sv-SE" sz="1500" kern="150" dirty="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 </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X</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dirty="0">
                          <a:effectLst/>
                        </a:rPr>
                        <a:t>X</a:t>
                      </a:r>
                      <a:endParaRPr lang="sv-SE" sz="1500" kern="150" dirty="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nchor="b"/>
                </a:tc>
                <a:extLst>
                  <a:ext uri="{0D108BD9-81ED-4DB2-BD59-A6C34878D82A}">
                    <a16:rowId xmlns:a16="http://schemas.microsoft.com/office/drawing/2014/main" val="1529686599"/>
                  </a:ext>
                </a:extLst>
              </a:tr>
            </a:tbl>
          </a:graphicData>
        </a:graphic>
      </p:graphicFrame>
      <p:sp>
        <p:nvSpPr>
          <p:cNvPr id="2" name="textruta 1">
            <a:extLst>
              <a:ext uri="{FF2B5EF4-FFF2-40B4-BE49-F238E27FC236}">
                <a16:creationId xmlns:a16="http://schemas.microsoft.com/office/drawing/2014/main" id="{FC29281A-0984-4C7F-A3B9-CD3A6D1D5C66}"/>
              </a:ext>
            </a:extLst>
          </p:cNvPr>
          <p:cNvSpPr txBox="1"/>
          <p:nvPr/>
        </p:nvSpPr>
        <p:spPr>
          <a:xfrm>
            <a:off x="2631713" y="6242793"/>
            <a:ext cx="3960440" cy="461665"/>
          </a:xfrm>
          <a:prstGeom prst="rect">
            <a:avLst/>
          </a:prstGeom>
          <a:noFill/>
        </p:spPr>
        <p:txBody>
          <a:bodyPr wrap="square" rtlCol="0">
            <a:spAutoFit/>
          </a:bodyPr>
          <a:lstStyle/>
          <a:p>
            <a:pPr algn="ctr"/>
            <a:r>
              <a:rPr lang="sv-SE" sz="2400" b="1" dirty="0">
                <a:solidFill>
                  <a:srgbClr val="FFC000"/>
                </a:solidFill>
                <a:highlight>
                  <a:srgbClr val="FFFF00"/>
                </a:highlight>
                <a:hlinkClick r:id="rId2" action="ppaction://hlinkfile"/>
              </a:rPr>
              <a:t>Matris</a:t>
            </a:r>
            <a:endParaRPr lang="sv-SE" sz="2400" b="1" dirty="0">
              <a:solidFill>
                <a:srgbClr val="FFC000"/>
              </a:solidFill>
              <a:highlight>
                <a:srgbClr val="FFFF00"/>
              </a:highlight>
            </a:endParaRPr>
          </a:p>
        </p:txBody>
      </p:sp>
    </p:spTree>
    <p:extLst>
      <p:ext uri="{BB962C8B-B14F-4D97-AF65-F5344CB8AC3E}">
        <p14:creationId xmlns:p14="http://schemas.microsoft.com/office/powerpoint/2010/main" val="3743230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3C513E8-B7DD-421A-955B-D4987CAE537D}"/>
              </a:ext>
            </a:extLst>
          </p:cNvPr>
          <p:cNvSpPr>
            <a:spLocks noGrp="1"/>
          </p:cNvSpPr>
          <p:nvPr>
            <p:ph type="title"/>
          </p:nvPr>
        </p:nvSpPr>
        <p:spPr/>
        <p:txBody>
          <a:bodyPr/>
          <a:lstStyle/>
          <a:p>
            <a:r>
              <a:rPr lang="sv-SE" dirty="0"/>
              <a:t>Utdrag ur belastningsregistret</a:t>
            </a:r>
          </a:p>
        </p:txBody>
      </p:sp>
      <p:sp>
        <p:nvSpPr>
          <p:cNvPr id="3" name="Platshållare för innehåll 2">
            <a:extLst>
              <a:ext uri="{FF2B5EF4-FFF2-40B4-BE49-F238E27FC236}">
                <a16:creationId xmlns:a16="http://schemas.microsoft.com/office/drawing/2014/main" id="{1ECD0D0E-9E8D-4F56-884D-57970211532F}"/>
              </a:ext>
            </a:extLst>
          </p:cNvPr>
          <p:cNvSpPr>
            <a:spLocks noGrp="1"/>
          </p:cNvSpPr>
          <p:nvPr>
            <p:ph idx="1"/>
          </p:nvPr>
        </p:nvSpPr>
        <p:spPr/>
        <p:txBody>
          <a:bodyPr>
            <a:normAutofit/>
          </a:bodyPr>
          <a:lstStyle/>
          <a:p>
            <a:r>
              <a:rPr lang="sv-SE" b="1" dirty="0">
                <a:solidFill>
                  <a:schemeClr val="tx1"/>
                </a:solidFill>
              </a:rPr>
              <a:t>Kultur- och fritidsnämnden har tagit beslut om att alla föreningar i Växjö kommun ska begära utdrag ur belastningsregistret för sina barn -och ungdomsledare för att beviljas ekonomiskt stöd. Alla föreningar måste därför organisera sin hantering av registerutdrag och även informera sina medlemmar och befintliga/nya ledare. Kravet på utdrag ur belastningsregistret är en del i det förebyggande arbetet för att skapa trygga föreningsmiljöer för barn och ungdomar.</a:t>
            </a:r>
            <a:endParaRPr lang="sv-SE" dirty="0">
              <a:solidFill>
                <a:schemeClr val="tx1"/>
              </a:solidFill>
            </a:endParaRPr>
          </a:p>
        </p:txBody>
      </p:sp>
    </p:spTree>
    <p:extLst>
      <p:ext uri="{BB962C8B-B14F-4D97-AF65-F5344CB8AC3E}">
        <p14:creationId xmlns:p14="http://schemas.microsoft.com/office/powerpoint/2010/main" val="500730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1"/>
          <p:cNvSpPr>
            <a:spLocks noGrp="1"/>
          </p:cNvSpPr>
          <p:nvPr>
            <p:ph type="title"/>
          </p:nvPr>
        </p:nvSpPr>
        <p:spPr>
          <a:xfrm>
            <a:off x="467544" y="-171400"/>
            <a:ext cx="8229600" cy="1124744"/>
          </a:xfrm>
        </p:spPr>
        <p:txBody>
          <a:bodyPr/>
          <a:lstStyle/>
          <a:p>
            <a:r>
              <a:rPr lang="sv-SE" dirty="0"/>
              <a:t>Träningstider</a:t>
            </a:r>
          </a:p>
        </p:txBody>
      </p:sp>
      <p:sp>
        <p:nvSpPr>
          <p:cNvPr id="5" name="Rektangel 4"/>
          <p:cNvSpPr/>
          <p:nvPr/>
        </p:nvSpPr>
        <p:spPr>
          <a:xfrm>
            <a:off x="765920" y="856357"/>
            <a:ext cx="7632848" cy="5632311"/>
          </a:xfrm>
          <a:prstGeom prst="rect">
            <a:avLst/>
          </a:prstGeom>
        </p:spPr>
        <p:txBody>
          <a:bodyPr wrap="square">
            <a:spAutoFit/>
          </a:bodyPr>
          <a:lstStyle/>
          <a:p>
            <a:pPr>
              <a:spcAft>
                <a:spcPts val="0"/>
              </a:spcAft>
            </a:pPr>
            <a:r>
              <a:rPr lang="sv-SE" sz="2400" dirty="0">
                <a:latin typeface="Calibri" panose="020F0502020204030204" pitchFamily="34" charset="0"/>
                <a:ea typeface="MS Mincho" panose="02020609040205080304" pitchFamily="49" charset="-128"/>
                <a:cs typeface="Times New Roman" panose="02020603050405020304" pitchFamily="18" charset="0"/>
              </a:rPr>
              <a:t>Vi har 32 träningsgrupper. Ett gediget pussel att få fram något som är rimligt. </a:t>
            </a:r>
          </a:p>
          <a:p>
            <a:pPr>
              <a:spcAft>
                <a:spcPts val="0"/>
              </a:spcAft>
            </a:pPr>
            <a:r>
              <a:rPr lang="sv-SE" sz="2400" dirty="0">
                <a:latin typeface="Calibri" panose="020F0502020204030204" pitchFamily="34" charset="0"/>
                <a:ea typeface="MS Mincho" panose="02020609040205080304" pitchFamily="49" charset="-128"/>
                <a:cs typeface="Times New Roman" panose="02020603050405020304" pitchFamily="18" charset="0"/>
              </a:rPr>
              <a:t>Har man träningar 1 h och 15 min/pass så får man vara nöjd. Viktigt att utnyttja tiden i omklädningsrummet innan träningen för genomgång, så att man kan köra igång direkt när man kommer in på planen. </a:t>
            </a:r>
          </a:p>
          <a:p>
            <a:pPr>
              <a:spcAft>
                <a:spcPts val="0"/>
              </a:spcAft>
            </a:pPr>
            <a:endParaRPr lang="sv-SE" sz="2400" dirty="0">
              <a:latin typeface="Calibri" panose="020F0502020204030204" pitchFamily="34" charset="0"/>
              <a:ea typeface="MS Mincho" panose="02020609040205080304" pitchFamily="49" charset="-128"/>
              <a:cs typeface="Times New Roman" panose="02020603050405020304" pitchFamily="18" charset="0"/>
            </a:endParaRPr>
          </a:p>
          <a:p>
            <a:pPr>
              <a:spcAft>
                <a:spcPts val="0"/>
              </a:spcAft>
            </a:pPr>
            <a:r>
              <a:rPr lang="sv-SE" sz="2400" b="1" dirty="0">
                <a:latin typeface="Calibri" panose="020F0502020204030204" pitchFamily="34" charset="0"/>
                <a:ea typeface="MS Mincho" panose="02020609040205080304" pitchFamily="49" charset="-128"/>
                <a:cs typeface="Times New Roman" panose="02020603050405020304" pitchFamily="18" charset="0"/>
                <a:hlinkClick r:id="rId2" action="ppaction://hlinkfile"/>
              </a:rPr>
              <a:t>Träningstider</a:t>
            </a:r>
            <a:endParaRPr lang="sv-SE" sz="2400" b="1" dirty="0">
              <a:latin typeface="Calibri" panose="020F0502020204030204" pitchFamily="34" charset="0"/>
              <a:ea typeface="MS Mincho" panose="02020609040205080304" pitchFamily="49" charset="-128"/>
              <a:cs typeface="Times New Roman" panose="02020603050405020304" pitchFamily="18" charset="0"/>
            </a:endParaRPr>
          </a:p>
          <a:p>
            <a:pPr>
              <a:spcAft>
                <a:spcPts val="0"/>
              </a:spcAft>
            </a:pPr>
            <a:endParaRPr lang="sv-SE" sz="2400" dirty="0">
              <a:latin typeface="Calibri" panose="020F0502020204030204" pitchFamily="34" charset="0"/>
              <a:ea typeface="MS Mincho" panose="02020609040205080304" pitchFamily="49" charset="-128"/>
              <a:cs typeface="Times New Roman" panose="02020603050405020304" pitchFamily="18" charset="0"/>
            </a:endParaRPr>
          </a:p>
          <a:p>
            <a:pPr>
              <a:spcAft>
                <a:spcPts val="0"/>
              </a:spcAft>
            </a:pPr>
            <a:r>
              <a:rPr lang="sv-SE" sz="2400" dirty="0">
                <a:latin typeface="Calibri" panose="020F0502020204030204" pitchFamily="34" charset="0"/>
                <a:ea typeface="MS Mincho" panose="02020609040205080304" pitchFamily="49" charset="-128"/>
                <a:cs typeface="Times New Roman" panose="02020603050405020304" pitchFamily="18" charset="0"/>
              </a:rPr>
              <a:t>Fortnox är uthyrt vid några tillfällen under året, samt så spelas en del matcher under vardagskvällar.</a:t>
            </a:r>
          </a:p>
          <a:p>
            <a:r>
              <a:rPr lang="sv-SE" sz="2400" dirty="0">
                <a:latin typeface="Calibri" panose="020F0502020204030204" pitchFamily="34" charset="0"/>
                <a:ea typeface="MS Mincho" panose="02020609040205080304" pitchFamily="49" charset="-128"/>
                <a:cs typeface="Times New Roman" panose="02020603050405020304" pitchFamily="18" charset="0"/>
              </a:rPr>
              <a:t>För taggar till </a:t>
            </a:r>
            <a:r>
              <a:rPr lang="sv-SE" sz="2400" b="1" dirty="0">
                <a:latin typeface="Calibri" panose="020F0502020204030204" pitchFamily="34" charset="0"/>
                <a:ea typeface="MS Mincho" panose="02020609040205080304" pitchFamily="49" charset="-128"/>
                <a:cs typeface="Times New Roman" panose="02020603050405020304" pitchFamily="18" charset="0"/>
              </a:rPr>
              <a:t>Teknikum</a:t>
            </a:r>
            <a:r>
              <a:rPr lang="sv-SE" sz="2400" dirty="0">
                <a:latin typeface="Calibri" panose="020F0502020204030204" pitchFamily="34" charset="0"/>
                <a:ea typeface="MS Mincho" panose="02020609040205080304" pitchFamily="49" charset="-128"/>
                <a:cs typeface="Times New Roman" panose="02020603050405020304" pitchFamily="18" charset="0"/>
              </a:rPr>
              <a:t> och </a:t>
            </a:r>
            <a:r>
              <a:rPr lang="sv-SE" sz="2400" b="1" dirty="0" err="1">
                <a:latin typeface="Calibri" panose="020F0502020204030204" pitchFamily="34" charset="0"/>
                <a:ea typeface="MS Mincho" panose="02020609040205080304" pitchFamily="49" charset="-128"/>
                <a:cs typeface="Times New Roman" panose="02020603050405020304" pitchFamily="18" charset="0"/>
              </a:rPr>
              <a:t>Fagrabäck</a:t>
            </a:r>
            <a:r>
              <a:rPr lang="sv-SE" sz="2400" dirty="0">
                <a:latin typeface="Calibri" panose="020F0502020204030204" pitchFamily="34" charset="0"/>
                <a:ea typeface="MS Mincho" panose="02020609040205080304" pitchFamily="49" charset="-128"/>
                <a:cs typeface="Times New Roman" panose="02020603050405020304" pitchFamily="18" charset="0"/>
              </a:rPr>
              <a:t>, kontakta vaktmästaren på respektive skola.</a:t>
            </a:r>
          </a:p>
          <a:p>
            <a:r>
              <a:rPr lang="sv-SE" sz="2400" b="1" dirty="0">
                <a:latin typeface="Calibri" panose="020F0502020204030204" pitchFamily="34" charset="0"/>
                <a:ea typeface="MS Mincho" panose="02020609040205080304" pitchFamily="49" charset="-128"/>
                <a:cs typeface="Times New Roman" panose="02020603050405020304" pitchFamily="18" charset="0"/>
              </a:rPr>
              <a:t>Futurum</a:t>
            </a:r>
            <a:r>
              <a:rPr lang="sv-SE" sz="2400" dirty="0">
                <a:latin typeface="Calibri" panose="020F0502020204030204" pitchFamily="34" charset="0"/>
                <a:ea typeface="MS Mincho" panose="02020609040205080304" pitchFamily="49" charset="-128"/>
                <a:cs typeface="Times New Roman" panose="02020603050405020304" pitchFamily="18" charset="0"/>
              </a:rPr>
              <a:t> fritidsförvaltningen Växjö kommun.</a:t>
            </a:r>
          </a:p>
          <a:p>
            <a:pPr>
              <a:spcAft>
                <a:spcPts val="0"/>
              </a:spcAft>
            </a:pPr>
            <a:r>
              <a:rPr lang="sv-SE" sz="2400" b="1" dirty="0" err="1">
                <a:latin typeface="Calibri" panose="020F0502020204030204" pitchFamily="34" charset="0"/>
                <a:ea typeface="MS Mincho" panose="02020609040205080304" pitchFamily="49" charset="-128"/>
                <a:cs typeface="Times New Roman" panose="02020603050405020304" pitchFamily="18" charset="0"/>
              </a:rPr>
              <a:t>Araby</a:t>
            </a:r>
            <a:r>
              <a:rPr lang="sv-SE" sz="2400" b="1" dirty="0">
                <a:latin typeface="Calibri" panose="020F0502020204030204" pitchFamily="34" charset="0"/>
                <a:ea typeface="MS Mincho" panose="02020609040205080304" pitchFamily="49" charset="-128"/>
                <a:cs typeface="Times New Roman" panose="02020603050405020304" pitchFamily="18" charset="0"/>
              </a:rPr>
              <a:t> Park Arena </a:t>
            </a:r>
            <a:r>
              <a:rPr lang="sv-SE" sz="2400" dirty="0">
                <a:latin typeface="Calibri" panose="020F0502020204030204" pitchFamily="34" charset="0"/>
                <a:ea typeface="MS Mincho" panose="02020609040205080304" pitchFamily="49" charset="-128"/>
                <a:cs typeface="Times New Roman" panose="02020603050405020304" pitchFamily="18" charset="0"/>
              </a:rPr>
              <a:t>är bemannat med vaktmästare.</a:t>
            </a:r>
          </a:p>
        </p:txBody>
      </p:sp>
    </p:spTree>
    <p:extLst>
      <p:ext uri="{BB962C8B-B14F-4D97-AF65-F5344CB8AC3E}">
        <p14:creationId xmlns:p14="http://schemas.microsoft.com/office/powerpoint/2010/main" val="36945225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1"/>
          <p:cNvSpPr>
            <a:spLocks noGrp="1"/>
          </p:cNvSpPr>
          <p:nvPr>
            <p:ph type="title"/>
          </p:nvPr>
        </p:nvSpPr>
        <p:spPr>
          <a:xfrm>
            <a:off x="457200" y="0"/>
            <a:ext cx="8229600" cy="908720"/>
          </a:xfrm>
        </p:spPr>
        <p:txBody>
          <a:bodyPr/>
          <a:lstStyle/>
          <a:p>
            <a:r>
              <a:rPr lang="sv-SE" dirty="0"/>
              <a:t>Utbildning</a:t>
            </a:r>
          </a:p>
        </p:txBody>
      </p:sp>
      <p:sp>
        <p:nvSpPr>
          <p:cNvPr id="3" name="AutoShape 2" descr="ttp://www.innebandy.se/Global/SIBF/Forbundsinfo/Utveckling/bilder/Utbildningsstruktur.jpg"/>
          <p:cNvSpPr>
            <a:spLocks noChangeAspect="1" noChangeArrowheads="1"/>
          </p:cNvSpPr>
          <p:nvPr/>
        </p:nvSpPr>
        <p:spPr bwMode="auto">
          <a:xfrm>
            <a:off x="0" y="0"/>
            <a:ext cx="7200900" cy="7086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v-SE"/>
          </a:p>
        </p:txBody>
      </p:sp>
      <p:graphicFrame>
        <p:nvGraphicFramePr>
          <p:cNvPr id="8" name="Platshållare för innehåll 7">
            <a:extLst>
              <a:ext uri="{FF2B5EF4-FFF2-40B4-BE49-F238E27FC236}">
                <a16:creationId xmlns:a16="http://schemas.microsoft.com/office/drawing/2014/main" id="{4F0CBC80-9957-40E6-8813-3A5AD03C9C15}"/>
              </a:ext>
            </a:extLst>
          </p:cNvPr>
          <p:cNvGraphicFramePr>
            <a:graphicFrameLocks noGrp="1"/>
          </p:cNvGraphicFramePr>
          <p:nvPr>
            <p:ph idx="1"/>
            <p:extLst>
              <p:ext uri="{D42A27DB-BD31-4B8C-83A1-F6EECF244321}">
                <p14:modId xmlns:p14="http://schemas.microsoft.com/office/powerpoint/2010/main" val="3666245885"/>
              </p:ext>
            </p:extLst>
          </p:nvPr>
        </p:nvGraphicFramePr>
        <p:xfrm>
          <a:off x="598939" y="908720"/>
          <a:ext cx="7946122" cy="5564153"/>
        </p:xfrm>
        <a:graphic>
          <a:graphicData uri="http://schemas.openxmlformats.org/drawingml/2006/table">
            <a:tbl>
              <a:tblPr/>
              <a:tblGrid>
                <a:gridCol w="3973061">
                  <a:extLst>
                    <a:ext uri="{9D8B030D-6E8A-4147-A177-3AD203B41FA5}">
                      <a16:colId xmlns:a16="http://schemas.microsoft.com/office/drawing/2014/main" val="86187258"/>
                    </a:ext>
                  </a:extLst>
                </a:gridCol>
                <a:gridCol w="3973061">
                  <a:extLst>
                    <a:ext uri="{9D8B030D-6E8A-4147-A177-3AD203B41FA5}">
                      <a16:colId xmlns:a16="http://schemas.microsoft.com/office/drawing/2014/main" val="38959160"/>
                    </a:ext>
                  </a:extLst>
                </a:gridCol>
              </a:tblGrid>
              <a:tr h="371197">
                <a:tc>
                  <a:txBody>
                    <a:bodyPr/>
                    <a:lstStyle/>
                    <a:p>
                      <a:r>
                        <a:rPr lang="sv-SE" sz="1200" b="1">
                          <a:effectLst/>
                        </a:rPr>
                        <a:t>Grundutbildning Grön, Blå, Röd</a:t>
                      </a:r>
                      <a:br>
                        <a:rPr lang="sv-SE" sz="1200">
                          <a:effectLst/>
                        </a:rPr>
                      </a:br>
                      <a:r>
                        <a:rPr lang="sv-SE" sz="1200">
                          <a:effectLst/>
                        </a:rPr>
                        <a:t>3 timmars teoriutbildning (4 kurstim.)</a:t>
                      </a:r>
                    </a:p>
                  </a:txBody>
                  <a:tcPr marL="50174" marR="50174" marT="25087" marB="25087" anchor="ctr">
                    <a:lnL>
                      <a:noFill/>
                    </a:lnL>
                    <a:lnR>
                      <a:noFill/>
                    </a:lnR>
                    <a:lnT>
                      <a:noFill/>
                    </a:lnT>
                    <a:lnB>
                      <a:noFill/>
                    </a:lnB>
                  </a:tcPr>
                </a:tc>
                <a:tc>
                  <a:txBody>
                    <a:bodyPr/>
                    <a:lstStyle/>
                    <a:p>
                      <a:r>
                        <a:rPr lang="sv-SE" sz="1200" u="sng">
                          <a:effectLst/>
                        </a:rPr>
                        <a:t>Central utbildning</a:t>
                      </a:r>
                      <a:r>
                        <a:rPr lang="sv-SE" sz="1200">
                          <a:effectLst/>
                        </a:rPr>
                        <a:t>: 1 400 kr/deltagare. </a:t>
                      </a:r>
                      <a:br>
                        <a:rPr lang="sv-SE" sz="1200">
                          <a:effectLst/>
                        </a:rPr>
                      </a:br>
                      <a:r>
                        <a:rPr lang="sv-SE" sz="1200">
                          <a:effectLst/>
                        </a:rPr>
                        <a:t>Sök tillbaka 700 kr via Idrottslyftet.</a:t>
                      </a:r>
                    </a:p>
                  </a:txBody>
                  <a:tcPr marL="50174" marR="50174" marT="25087" marB="25087" anchor="ctr">
                    <a:lnL>
                      <a:noFill/>
                    </a:lnL>
                    <a:lnR>
                      <a:noFill/>
                    </a:lnR>
                    <a:lnT>
                      <a:noFill/>
                    </a:lnT>
                    <a:lnB>
                      <a:noFill/>
                    </a:lnB>
                  </a:tcPr>
                </a:tc>
                <a:extLst>
                  <a:ext uri="{0D108BD9-81ED-4DB2-BD59-A6C34878D82A}">
                    <a16:rowId xmlns:a16="http://schemas.microsoft.com/office/drawing/2014/main" val="3224142675"/>
                  </a:ext>
                </a:extLst>
              </a:tr>
              <a:tr h="849292">
                <a:tc>
                  <a:txBody>
                    <a:bodyPr/>
                    <a:lstStyle/>
                    <a:p>
                      <a:r>
                        <a:rPr lang="sv-SE" sz="1200">
                          <a:effectLst/>
                        </a:rPr>
                        <a:t> </a:t>
                      </a:r>
                    </a:p>
                  </a:txBody>
                  <a:tcPr marL="50174" marR="50174" marT="25087" marB="25087" anchor="ctr">
                    <a:lnL>
                      <a:noFill/>
                    </a:lnL>
                    <a:lnR>
                      <a:noFill/>
                    </a:lnR>
                    <a:lnT>
                      <a:noFill/>
                    </a:lnT>
                    <a:lnB>
                      <a:noFill/>
                    </a:lnB>
                  </a:tcPr>
                </a:tc>
                <a:tc>
                  <a:txBody>
                    <a:bodyPr/>
                    <a:lstStyle/>
                    <a:p>
                      <a:r>
                        <a:rPr lang="sv-SE" sz="1200" u="sng">
                          <a:effectLst/>
                        </a:rPr>
                        <a:t>Köpa Loss</a:t>
                      </a:r>
                      <a:r>
                        <a:rPr lang="sv-SE" sz="1200">
                          <a:effectLst/>
                        </a:rPr>
                        <a:t>: 14 000 kr/12 deltagare. </a:t>
                      </a:r>
                      <a:br>
                        <a:rPr lang="sv-SE" sz="1200">
                          <a:effectLst/>
                        </a:rPr>
                      </a:br>
                      <a:r>
                        <a:rPr lang="sv-SE" sz="1200">
                          <a:effectLst/>
                        </a:rPr>
                        <a:t>Vid flera deltagare tillkommer en kostnad på 500 kr för deltagare 13 och uppåt - sök tillbaka 70% av den slutliga faktura via idrottslyftet.</a:t>
                      </a:r>
                    </a:p>
                  </a:txBody>
                  <a:tcPr marL="50174" marR="50174" marT="25087" marB="25087" anchor="ctr">
                    <a:lnL>
                      <a:noFill/>
                    </a:lnL>
                    <a:lnR>
                      <a:noFill/>
                    </a:lnR>
                    <a:lnT>
                      <a:noFill/>
                    </a:lnT>
                    <a:lnB>
                      <a:noFill/>
                    </a:lnB>
                  </a:tcPr>
                </a:tc>
                <a:extLst>
                  <a:ext uri="{0D108BD9-81ED-4DB2-BD59-A6C34878D82A}">
                    <a16:rowId xmlns:a16="http://schemas.microsoft.com/office/drawing/2014/main" val="529898659"/>
                  </a:ext>
                </a:extLst>
              </a:tr>
              <a:tr h="689927">
                <a:tc>
                  <a:txBody>
                    <a:bodyPr/>
                    <a:lstStyle/>
                    <a:p>
                      <a:r>
                        <a:rPr lang="sv-SE" sz="1200" b="1">
                          <a:effectLst/>
                        </a:rPr>
                        <a:t>Fördjupningsutbildning steg 1 - Grön</a:t>
                      </a:r>
                      <a:br>
                        <a:rPr lang="sv-SE" sz="1200">
                          <a:effectLst/>
                        </a:rPr>
                      </a:br>
                      <a:r>
                        <a:rPr lang="sv-SE" sz="1200">
                          <a:effectLst/>
                        </a:rPr>
                        <a:t>6 timmars utbildning, viss del i hall (8 kurstim.)</a:t>
                      </a:r>
                    </a:p>
                  </a:txBody>
                  <a:tcPr marL="50174" marR="50174" marT="25087" marB="25087" anchor="ctr">
                    <a:lnL>
                      <a:noFill/>
                    </a:lnL>
                    <a:lnR>
                      <a:noFill/>
                    </a:lnR>
                    <a:lnT>
                      <a:noFill/>
                    </a:lnT>
                    <a:lnB>
                      <a:noFill/>
                    </a:lnB>
                  </a:tcPr>
                </a:tc>
                <a:tc>
                  <a:txBody>
                    <a:bodyPr/>
                    <a:lstStyle/>
                    <a:p>
                      <a:r>
                        <a:rPr lang="sv-SE" sz="1200" u="sng">
                          <a:effectLst/>
                        </a:rPr>
                        <a:t>Central utbildning</a:t>
                      </a:r>
                      <a:r>
                        <a:rPr lang="sv-SE" sz="1200">
                          <a:effectLst/>
                        </a:rPr>
                        <a:t>: 1 500 kr/deltagare. </a:t>
                      </a:r>
                      <a:br>
                        <a:rPr lang="sv-SE" sz="1200">
                          <a:effectLst/>
                        </a:rPr>
                      </a:br>
                      <a:r>
                        <a:rPr lang="sv-SE" sz="1200">
                          <a:effectLst/>
                        </a:rPr>
                        <a:t>Sök tillbaka 1100 kr via Idrottslyftet.</a:t>
                      </a:r>
                    </a:p>
                  </a:txBody>
                  <a:tcPr marL="50174" marR="50174" marT="25087" marB="25087" anchor="ctr">
                    <a:lnL>
                      <a:noFill/>
                    </a:lnL>
                    <a:lnR>
                      <a:noFill/>
                    </a:lnR>
                    <a:lnT>
                      <a:noFill/>
                    </a:lnT>
                    <a:lnB>
                      <a:noFill/>
                    </a:lnB>
                  </a:tcPr>
                </a:tc>
                <a:extLst>
                  <a:ext uri="{0D108BD9-81ED-4DB2-BD59-A6C34878D82A}">
                    <a16:rowId xmlns:a16="http://schemas.microsoft.com/office/drawing/2014/main" val="4109418805"/>
                  </a:ext>
                </a:extLst>
              </a:tr>
              <a:tr h="849292">
                <a:tc>
                  <a:txBody>
                    <a:bodyPr/>
                    <a:lstStyle/>
                    <a:p>
                      <a:r>
                        <a:rPr lang="sv-SE" sz="1200">
                          <a:effectLst/>
                        </a:rPr>
                        <a:t> </a:t>
                      </a:r>
                    </a:p>
                  </a:txBody>
                  <a:tcPr marL="50174" marR="50174" marT="25087" marB="25087" anchor="ctr">
                    <a:lnL>
                      <a:noFill/>
                    </a:lnL>
                    <a:lnR>
                      <a:noFill/>
                    </a:lnR>
                    <a:lnT>
                      <a:noFill/>
                    </a:lnT>
                    <a:lnB>
                      <a:noFill/>
                    </a:lnB>
                  </a:tcPr>
                </a:tc>
                <a:tc>
                  <a:txBody>
                    <a:bodyPr/>
                    <a:lstStyle/>
                    <a:p>
                      <a:r>
                        <a:rPr lang="sv-SE" sz="1200" u="sng" dirty="0">
                          <a:effectLst/>
                        </a:rPr>
                        <a:t>Köpa Loss</a:t>
                      </a:r>
                      <a:r>
                        <a:rPr lang="sv-SE" sz="1200" dirty="0">
                          <a:effectLst/>
                        </a:rPr>
                        <a:t>: 15 500 kr/12 deltagare. </a:t>
                      </a:r>
                      <a:br>
                        <a:rPr lang="sv-SE" sz="1200" dirty="0">
                          <a:effectLst/>
                        </a:rPr>
                      </a:br>
                      <a:r>
                        <a:rPr lang="sv-SE" sz="1200" dirty="0">
                          <a:effectLst/>
                        </a:rPr>
                        <a:t>Vid fler deltagare tillkommer en kostnad på 500 kr för deltagare 13 och uppåt - sök tillbaka 70% av den slutliga fakturan via idrottslyftet.</a:t>
                      </a:r>
                    </a:p>
                  </a:txBody>
                  <a:tcPr marL="50174" marR="50174" marT="25087" marB="25087" anchor="ctr">
                    <a:lnL>
                      <a:noFill/>
                    </a:lnL>
                    <a:lnR>
                      <a:noFill/>
                    </a:lnR>
                    <a:lnT>
                      <a:noFill/>
                    </a:lnT>
                    <a:lnB>
                      <a:noFill/>
                    </a:lnB>
                  </a:tcPr>
                </a:tc>
                <a:extLst>
                  <a:ext uri="{0D108BD9-81ED-4DB2-BD59-A6C34878D82A}">
                    <a16:rowId xmlns:a16="http://schemas.microsoft.com/office/drawing/2014/main" val="1400302194"/>
                  </a:ext>
                </a:extLst>
              </a:tr>
              <a:tr h="530562">
                <a:tc>
                  <a:txBody>
                    <a:bodyPr/>
                    <a:lstStyle/>
                    <a:p>
                      <a:r>
                        <a:rPr lang="sv-SE" sz="1200" b="1">
                          <a:effectLst/>
                        </a:rPr>
                        <a:t>Fördjupningsutbildning steg 1 - Blå</a:t>
                      </a:r>
                      <a:br>
                        <a:rPr lang="sv-SE" sz="1200">
                          <a:effectLst/>
                        </a:rPr>
                      </a:br>
                      <a:r>
                        <a:rPr lang="sv-SE" sz="1200">
                          <a:effectLst/>
                        </a:rPr>
                        <a:t>6 timmars utbildning, viss del i hall (8 kurstim.)</a:t>
                      </a:r>
                    </a:p>
                  </a:txBody>
                  <a:tcPr marL="50174" marR="50174" marT="25087" marB="25087" anchor="ctr">
                    <a:lnL>
                      <a:noFill/>
                    </a:lnL>
                    <a:lnR>
                      <a:noFill/>
                    </a:lnR>
                    <a:lnT>
                      <a:noFill/>
                    </a:lnT>
                    <a:lnB>
                      <a:noFill/>
                    </a:lnB>
                  </a:tcPr>
                </a:tc>
                <a:tc>
                  <a:txBody>
                    <a:bodyPr/>
                    <a:lstStyle/>
                    <a:p>
                      <a:r>
                        <a:rPr lang="sv-SE" sz="1200" u="sng">
                          <a:effectLst/>
                        </a:rPr>
                        <a:t>Central utbildning</a:t>
                      </a:r>
                      <a:r>
                        <a:rPr lang="sv-SE" sz="1200">
                          <a:effectLst/>
                        </a:rPr>
                        <a:t>: 1 500 kr/deltagare. </a:t>
                      </a:r>
                      <a:br>
                        <a:rPr lang="sv-SE" sz="1200">
                          <a:effectLst/>
                        </a:rPr>
                      </a:br>
                      <a:r>
                        <a:rPr lang="sv-SE" sz="1200">
                          <a:effectLst/>
                        </a:rPr>
                        <a:t>Sök tillbaka 1100 kr via Idrottslyftet.</a:t>
                      </a:r>
                    </a:p>
                  </a:txBody>
                  <a:tcPr marL="50174" marR="50174" marT="25087" marB="25087" anchor="ctr">
                    <a:lnL>
                      <a:noFill/>
                    </a:lnL>
                    <a:lnR>
                      <a:noFill/>
                    </a:lnR>
                    <a:lnT>
                      <a:noFill/>
                    </a:lnT>
                    <a:lnB>
                      <a:noFill/>
                    </a:lnB>
                  </a:tcPr>
                </a:tc>
                <a:extLst>
                  <a:ext uri="{0D108BD9-81ED-4DB2-BD59-A6C34878D82A}">
                    <a16:rowId xmlns:a16="http://schemas.microsoft.com/office/drawing/2014/main" val="3738366176"/>
                  </a:ext>
                </a:extLst>
              </a:tr>
              <a:tr h="849292">
                <a:tc>
                  <a:txBody>
                    <a:bodyPr/>
                    <a:lstStyle/>
                    <a:p>
                      <a:r>
                        <a:rPr lang="sv-SE" sz="1200">
                          <a:effectLst/>
                        </a:rPr>
                        <a:t> </a:t>
                      </a:r>
                    </a:p>
                  </a:txBody>
                  <a:tcPr marL="50174" marR="50174" marT="25087" marB="25087" anchor="ctr">
                    <a:lnL>
                      <a:noFill/>
                    </a:lnL>
                    <a:lnR>
                      <a:noFill/>
                    </a:lnR>
                    <a:lnT>
                      <a:noFill/>
                    </a:lnT>
                    <a:lnB>
                      <a:noFill/>
                    </a:lnB>
                  </a:tcPr>
                </a:tc>
                <a:tc>
                  <a:txBody>
                    <a:bodyPr/>
                    <a:lstStyle/>
                    <a:p>
                      <a:r>
                        <a:rPr lang="sv-SE" sz="1200" u="sng">
                          <a:effectLst/>
                        </a:rPr>
                        <a:t>Köpa Loss</a:t>
                      </a:r>
                      <a:r>
                        <a:rPr lang="sv-SE" sz="1200">
                          <a:effectLst/>
                        </a:rPr>
                        <a:t>: 15 500 kr/12 deltagare. </a:t>
                      </a:r>
                      <a:br>
                        <a:rPr lang="sv-SE" sz="1200">
                          <a:effectLst/>
                        </a:rPr>
                      </a:br>
                      <a:r>
                        <a:rPr lang="sv-SE" sz="1200">
                          <a:effectLst/>
                        </a:rPr>
                        <a:t>Vid fler deltagare tillkommer en kostnad på 500 kr för deltagare 13 och uppåt - sök tillbaka 70% av den slutliga fakturan via idrottslyftet.</a:t>
                      </a:r>
                    </a:p>
                  </a:txBody>
                  <a:tcPr marL="50174" marR="50174" marT="25087" marB="25087" anchor="ctr">
                    <a:lnL>
                      <a:noFill/>
                    </a:lnL>
                    <a:lnR>
                      <a:noFill/>
                    </a:lnR>
                    <a:lnT>
                      <a:noFill/>
                    </a:lnT>
                    <a:lnB>
                      <a:noFill/>
                    </a:lnB>
                  </a:tcPr>
                </a:tc>
                <a:extLst>
                  <a:ext uri="{0D108BD9-81ED-4DB2-BD59-A6C34878D82A}">
                    <a16:rowId xmlns:a16="http://schemas.microsoft.com/office/drawing/2014/main" val="3754937932"/>
                  </a:ext>
                </a:extLst>
              </a:tr>
              <a:tr h="530562">
                <a:tc>
                  <a:txBody>
                    <a:bodyPr/>
                    <a:lstStyle/>
                    <a:p>
                      <a:r>
                        <a:rPr lang="sv-SE" sz="1200" b="1">
                          <a:effectLst/>
                        </a:rPr>
                        <a:t>Fördjupningsutbildning steg 1 - Röd</a:t>
                      </a:r>
                      <a:br>
                        <a:rPr lang="sv-SE" sz="1200">
                          <a:effectLst/>
                        </a:rPr>
                      </a:br>
                      <a:r>
                        <a:rPr lang="sv-SE" sz="1200">
                          <a:effectLst/>
                        </a:rPr>
                        <a:t>6 timmars utbildning, viss del i hall (8 kurstim.)</a:t>
                      </a:r>
                    </a:p>
                  </a:txBody>
                  <a:tcPr marL="50174" marR="50174" marT="25087" marB="25087" anchor="ctr">
                    <a:lnL>
                      <a:noFill/>
                    </a:lnL>
                    <a:lnR>
                      <a:noFill/>
                    </a:lnR>
                    <a:lnT>
                      <a:noFill/>
                    </a:lnT>
                    <a:lnB>
                      <a:noFill/>
                    </a:lnB>
                  </a:tcPr>
                </a:tc>
                <a:tc>
                  <a:txBody>
                    <a:bodyPr/>
                    <a:lstStyle/>
                    <a:p>
                      <a:r>
                        <a:rPr lang="sv-SE" sz="1200" u="sng">
                          <a:effectLst/>
                        </a:rPr>
                        <a:t>Central utbildning</a:t>
                      </a:r>
                      <a:r>
                        <a:rPr lang="sv-SE" sz="1200">
                          <a:effectLst/>
                        </a:rPr>
                        <a:t>: 1 500 kr/deltagare. </a:t>
                      </a:r>
                      <a:br>
                        <a:rPr lang="sv-SE" sz="1200">
                          <a:effectLst/>
                        </a:rPr>
                      </a:br>
                      <a:r>
                        <a:rPr lang="sv-SE" sz="1200">
                          <a:effectLst/>
                        </a:rPr>
                        <a:t>Sök tillbaka 1100 kr via Idrottslyftet.</a:t>
                      </a:r>
                    </a:p>
                  </a:txBody>
                  <a:tcPr marL="50174" marR="50174" marT="25087" marB="25087" anchor="ctr">
                    <a:lnL>
                      <a:noFill/>
                    </a:lnL>
                    <a:lnR>
                      <a:noFill/>
                    </a:lnR>
                    <a:lnT>
                      <a:noFill/>
                    </a:lnT>
                    <a:lnB>
                      <a:noFill/>
                    </a:lnB>
                  </a:tcPr>
                </a:tc>
                <a:extLst>
                  <a:ext uri="{0D108BD9-81ED-4DB2-BD59-A6C34878D82A}">
                    <a16:rowId xmlns:a16="http://schemas.microsoft.com/office/drawing/2014/main" val="3174395075"/>
                  </a:ext>
                </a:extLst>
              </a:tr>
              <a:tr h="849292">
                <a:tc>
                  <a:txBody>
                    <a:bodyPr/>
                    <a:lstStyle/>
                    <a:p>
                      <a:r>
                        <a:rPr lang="sv-SE" sz="1200">
                          <a:effectLst/>
                        </a:rPr>
                        <a:t> </a:t>
                      </a:r>
                    </a:p>
                  </a:txBody>
                  <a:tcPr marL="50174" marR="50174" marT="25087" marB="25087" anchor="ctr">
                    <a:lnL>
                      <a:noFill/>
                    </a:lnL>
                    <a:lnR>
                      <a:noFill/>
                    </a:lnR>
                    <a:lnT>
                      <a:noFill/>
                    </a:lnT>
                    <a:lnB>
                      <a:noFill/>
                    </a:lnB>
                  </a:tcPr>
                </a:tc>
                <a:tc>
                  <a:txBody>
                    <a:bodyPr/>
                    <a:lstStyle/>
                    <a:p>
                      <a:r>
                        <a:rPr lang="sv-SE" sz="1200" u="sng" dirty="0">
                          <a:effectLst/>
                        </a:rPr>
                        <a:t>Köpa Loss</a:t>
                      </a:r>
                      <a:r>
                        <a:rPr lang="sv-SE" sz="1200" dirty="0">
                          <a:effectLst/>
                        </a:rPr>
                        <a:t>: 15 500 kr/12 deltagare. </a:t>
                      </a:r>
                      <a:br>
                        <a:rPr lang="sv-SE" sz="1200" dirty="0">
                          <a:effectLst/>
                        </a:rPr>
                      </a:br>
                      <a:r>
                        <a:rPr lang="sv-SE" sz="1200" dirty="0">
                          <a:effectLst/>
                        </a:rPr>
                        <a:t>Vd fler deltagare tillkommer en kostnad på 500 kr för deltagare 13 och uppåt - sök tillbaka 70% av den slutliga fakturan via idrottslyftet.</a:t>
                      </a:r>
                    </a:p>
                  </a:txBody>
                  <a:tcPr marL="50174" marR="50174" marT="25087" marB="25087" anchor="ctr">
                    <a:lnL>
                      <a:noFill/>
                    </a:lnL>
                    <a:lnR>
                      <a:noFill/>
                    </a:lnR>
                    <a:lnT>
                      <a:noFill/>
                    </a:lnT>
                    <a:lnB>
                      <a:noFill/>
                    </a:lnB>
                  </a:tcPr>
                </a:tc>
                <a:extLst>
                  <a:ext uri="{0D108BD9-81ED-4DB2-BD59-A6C34878D82A}">
                    <a16:rowId xmlns:a16="http://schemas.microsoft.com/office/drawing/2014/main" val="1490726778"/>
                  </a:ext>
                </a:extLst>
              </a:tr>
            </a:tbl>
          </a:graphicData>
        </a:graphic>
      </p:graphicFrame>
    </p:spTree>
    <p:extLst>
      <p:ext uri="{BB962C8B-B14F-4D97-AF65-F5344CB8AC3E}">
        <p14:creationId xmlns:p14="http://schemas.microsoft.com/office/powerpoint/2010/main" val="28522243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457200" y="1124744"/>
            <a:ext cx="8229600" cy="5400600"/>
          </a:xfrm>
        </p:spPr>
        <p:txBody>
          <a:bodyPr>
            <a:normAutofit/>
          </a:bodyPr>
          <a:lstStyle/>
          <a:p>
            <a:pPr marL="0" indent="0">
              <a:buNone/>
            </a:pPr>
            <a:r>
              <a:rPr lang="sv-SE" dirty="0">
                <a:solidFill>
                  <a:schemeClr val="tx1"/>
                </a:solidFill>
              </a:rPr>
              <a:t>Vi är en ledande förening i södra Sverige och vi har ögonen på oss. Styrelsen har beslutat att vi skall jobba mot en tydlig enhetlig profil och därmed, med tydliga riktlinjer när det gäller material och utrustning:</a:t>
            </a:r>
          </a:p>
          <a:p>
            <a:r>
              <a:rPr lang="sv-SE" dirty="0">
                <a:solidFill>
                  <a:schemeClr val="tx1"/>
                </a:solidFill>
              </a:rPr>
              <a:t>Föreningens logga får endast användas på ut av föreningen godkända platser och sammanhang.</a:t>
            </a:r>
          </a:p>
          <a:p>
            <a:r>
              <a:rPr lang="sv-SE" dirty="0">
                <a:solidFill>
                  <a:schemeClr val="tx1"/>
                </a:solidFill>
              </a:rPr>
              <a:t>Föreningens kläder skall användas när vi representerar föreningen på inneplan, under uppvärmning och match.</a:t>
            </a:r>
          </a:p>
          <a:p>
            <a:r>
              <a:rPr lang="sv-SE" dirty="0">
                <a:solidFill>
                  <a:schemeClr val="tx1"/>
                </a:solidFill>
              </a:rPr>
              <a:t>Inga namn och/eller reklam får tryckas på matchkläder eller målvaktsställ. </a:t>
            </a:r>
          </a:p>
          <a:p>
            <a:pPr marL="0" indent="0">
              <a:buNone/>
            </a:pPr>
            <a:endParaRPr lang="sv-SE" dirty="0">
              <a:solidFill>
                <a:schemeClr val="tx1"/>
              </a:solidFill>
            </a:endParaRPr>
          </a:p>
          <a:p>
            <a:endParaRPr lang="sv-SE" dirty="0">
              <a:solidFill>
                <a:schemeClr val="tx1"/>
              </a:solidFill>
            </a:endParaRPr>
          </a:p>
          <a:p>
            <a:endParaRPr lang="sv-SE" dirty="0">
              <a:solidFill>
                <a:schemeClr val="tx1"/>
              </a:solidFill>
            </a:endParaRPr>
          </a:p>
        </p:txBody>
      </p:sp>
      <p:sp>
        <p:nvSpPr>
          <p:cNvPr id="4" name="Rubrik 1"/>
          <p:cNvSpPr>
            <a:spLocks noGrp="1"/>
          </p:cNvSpPr>
          <p:nvPr>
            <p:ph type="title"/>
          </p:nvPr>
        </p:nvSpPr>
        <p:spPr>
          <a:xfrm>
            <a:off x="467544" y="-171400"/>
            <a:ext cx="8229600" cy="1124744"/>
          </a:xfrm>
        </p:spPr>
        <p:txBody>
          <a:bodyPr/>
          <a:lstStyle/>
          <a:p>
            <a:r>
              <a:rPr lang="sv-SE" dirty="0"/>
              <a:t>Profil/material/utrustning</a:t>
            </a:r>
          </a:p>
        </p:txBody>
      </p:sp>
      <p:pic>
        <p:nvPicPr>
          <p:cNvPr id="5" name="Picture 2" descr="http://s3.amazonaws.com/standoutcms/files/7598/original/viperstex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5517232"/>
            <a:ext cx="1743404" cy="7361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43534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3526</TotalTime>
  <Words>1364</Words>
  <Application>Microsoft Office PowerPoint</Application>
  <PresentationFormat>Bildspel på skärmen (4:3)</PresentationFormat>
  <Paragraphs>192</Paragraphs>
  <Slides>20</Slides>
  <Notes>0</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20</vt:i4>
      </vt:variant>
    </vt:vector>
  </HeadingPairs>
  <TitlesOfParts>
    <vt:vector size="27" baseType="lpstr">
      <vt:lpstr>Arial</vt:lpstr>
      <vt:lpstr>Calibri</vt:lpstr>
      <vt:lpstr>Century Gothic</vt:lpstr>
      <vt:lpstr>Courier New</vt:lpstr>
      <vt:lpstr>Palatino Linotype</vt:lpstr>
      <vt:lpstr>Times New Roman</vt:lpstr>
      <vt:lpstr>Executive</vt:lpstr>
      <vt:lpstr>Välkomna till ledarträff i Växjö IBK Utveckling</vt:lpstr>
      <vt:lpstr>Organisation</vt:lpstr>
      <vt:lpstr>Organisation</vt:lpstr>
      <vt:lpstr>Organisation</vt:lpstr>
      <vt:lpstr>Organisation</vt:lpstr>
      <vt:lpstr>Utdrag ur belastningsregistret</vt:lpstr>
      <vt:lpstr>Träningstider</vt:lpstr>
      <vt:lpstr>Utbildning</vt:lpstr>
      <vt:lpstr>Profil/material/utrustning</vt:lpstr>
      <vt:lpstr>Profil/material/utrustning</vt:lpstr>
      <vt:lpstr>Profil/material/utrustning</vt:lpstr>
      <vt:lpstr>Profilkläder</vt:lpstr>
      <vt:lpstr>Aktiviteter/arrangemang</vt:lpstr>
      <vt:lpstr>Laget.se</vt:lpstr>
      <vt:lpstr>Ekonomi</vt:lpstr>
      <vt:lpstr>Fortnox arena</vt:lpstr>
      <vt:lpstr>Fortnox arena</vt:lpstr>
      <vt:lpstr>Övriga frågor?</vt:lpstr>
      <vt:lpstr>Positiv stämning</vt:lpstr>
      <vt:lpstr>Träningstider</vt:lpstr>
    </vt:vector>
  </TitlesOfParts>
  <Company>Växjö kommun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Vaxjo kommun</dc:creator>
  <cp:lastModifiedBy>Fredric Fagerberg</cp:lastModifiedBy>
  <cp:revision>109</cp:revision>
  <cp:lastPrinted>2014-09-10T12:54:40Z</cp:lastPrinted>
  <dcterms:created xsi:type="dcterms:W3CDTF">2012-12-04T09:44:17Z</dcterms:created>
  <dcterms:modified xsi:type="dcterms:W3CDTF">2019-08-19T18:34:50Z</dcterms:modified>
</cp:coreProperties>
</file>