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52" r:id="rId3"/>
    <p:sldId id="401" r:id="rId4"/>
    <p:sldId id="405" r:id="rId5"/>
    <p:sldId id="404" r:id="rId6"/>
    <p:sldId id="403" r:id="rId7"/>
    <p:sldId id="402" r:id="rId8"/>
    <p:sldId id="366" r:id="rId9"/>
    <p:sldId id="388" r:id="rId10"/>
    <p:sldId id="293" r:id="rId11"/>
    <p:sldId id="287" r:id="rId12"/>
    <p:sldId id="303" r:id="rId13"/>
    <p:sldId id="305" r:id="rId14"/>
    <p:sldId id="399" r:id="rId15"/>
    <p:sldId id="398" r:id="rId16"/>
    <p:sldId id="311" r:id="rId17"/>
    <p:sldId id="306" r:id="rId18"/>
    <p:sldId id="400" r:id="rId19"/>
    <p:sldId id="310" r:id="rId20"/>
    <p:sldId id="304" r:id="rId21"/>
    <p:sldId id="406" r:id="rId22"/>
    <p:sldId id="269" r:id="rId23"/>
    <p:sldId id="3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9F6090-F773-4557-8786-DC296D181C4F}" v="156" dt="2023-03-13T17:23:36.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704" autoAdjust="0"/>
  </p:normalViewPr>
  <p:slideViewPr>
    <p:cSldViewPr snapToGrid="0">
      <p:cViewPr varScale="1">
        <p:scale>
          <a:sx n="78" d="100"/>
          <a:sy n="78" d="100"/>
        </p:scale>
        <p:origin x="878"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2E45C-9970-4C11-BA67-AC7C16C71C2D}" type="datetimeFigureOut">
              <a:rPr lang="sv-SE" smtClean="0"/>
              <a:t>2023-05-01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1E5CA-470F-4CAD-8F46-F72A9A1D419F}" type="slidenum">
              <a:rPr lang="sv-SE" smtClean="0"/>
              <a:t>‹#›</a:t>
            </a:fld>
            <a:endParaRPr lang="sv-SE"/>
          </a:p>
        </p:txBody>
      </p:sp>
    </p:spTree>
    <p:extLst>
      <p:ext uri="{BB962C8B-B14F-4D97-AF65-F5344CB8AC3E}">
        <p14:creationId xmlns:p14="http://schemas.microsoft.com/office/powerpoint/2010/main" val="339348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Spegla upp Excelblad</a:t>
            </a:r>
          </a:p>
        </p:txBody>
      </p:sp>
      <p:sp>
        <p:nvSpPr>
          <p:cNvPr id="4" name="Platshållare för bildnummer 3"/>
          <p:cNvSpPr>
            <a:spLocks noGrp="1"/>
          </p:cNvSpPr>
          <p:nvPr>
            <p:ph type="sldNum" sz="quarter" idx="5"/>
          </p:nvPr>
        </p:nvSpPr>
        <p:spPr/>
        <p:txBody>
          <a:bodyPr/>
          <a:lstStyle/>
          <a:p>
            <a:fld id="{4231E5CA-470F-4CAD-8F46-F72A9A1D419F}" type="slidenum">
              <a:rPr lang="sv-SE" smtClean="0"/>
              <a:t>20</a:t>
            </a:fld>
            <a:endParaRPr lang="sv-SE"/>
          </a:p>
        </p:txBody>
      </p:sp>
    </p:spTree>
    <p:extLst>
      <p:ext uri="{BB962C8B-B14F-4D97-AF65-F5344CB8AC3E}">
        <p14:creationId xmlns:p14="http://schemas.microsoft.com/office/powerpoint/2010/main" val="269702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BCAD1E-1AC7-4055-9D1C-E198C02AE5AA}"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856862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BCAD1E-1AC7-4055-9D1C-E198C02AE5AA}"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61944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BCAD1E-1AC7-4055-9D1C-E198C02AE5AA}"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66202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BCAD1E-1AC7-4055-9D1C-E198C02AE5AA}"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36565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BCAD1E-1AC7-4055-9D1C-E198C02AE5AA}"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261205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BCAD1E-1AC7-4055-9D1C-E198C02AE5AA}" type="datetimeFigureOut">
              <a:rPr lang="en-GB" smtClean="0"/>
              <a:t>01/05/2023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3539584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BCAD1E-1AC7-4055-9D1C-E198C02AE5AA}" type="datetimeFigureOut">
              <a:rPr lang="en-GB" smtClean="0"/>
              <a:t>01/05/2023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850970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BCAD1E-1AC7-4055-9D1C-E198C02AE5AA}" type="datetimeFigureOut">
              <a:rPr lang="en-GB" smtClean="0"/>
              <a:t>01/05/2023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2604036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CAD1E-1AC7-4055-9D1C-E198C02AE5AA}" type="datetimeFigureOut">
              <a:rPr lang="en-GB" smtClean="0"/>
              <a:t>01/05/2023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1779346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BCAD1E-1AC7-4055-9D1C-E198C02AE5AA}" type="datetimeFigureOut">
              <a:rPr lang="en-GB" smtClean="0"/>
              <a:t>01/05/2023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71212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BCAD1E-1AC7-4055-9D1C-E198C02AE5AA}" type="datetimeFigureOut">
              <a:rPr lang="en-GB" smtClean="0"/>
              <a:t>01/05/2023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258465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CAD1E-1AC7-4055-9D1C-E198C02AE5AA}" type="datetimeFigureOut">
              <a:rPr lang="en-GB" smtClean="0"/>
              <a:t>01/05/2023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5C78C-8CCE-4756-A0A4-73DB801852EC}" type="slidenum">
              <a:rPr lang="en-GB" smtClean="0"/>
              <a:t>‹#›</a:t>
            </a:fld>
            <a:endParaRPr lang="en-GB"/>
          </a:p>
        </p:txBody>
      </p:sp>
    </p:spTree>
    <p:extLst>
      <p:ext uri="{BB962C8B-B14F-4D97-AF65-F5344CB8AC3E}">
        <p14:creationId xmlns:p14="http://schemas.microsoft.com/office/powerpoint/2010/main" val="2210474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03120" y="4532830"/>
            <a:ext cx="7985760" cy="2325170"/>
          </a:xfrm>
        </p:spPr>
        <p:txBody>
          <a:bodyPr anchor="ctr">
            <a:normAutofit/>
          </a:bodyPr>
          <a:lstStyle/>
          <a:p>
            <a:r>
              <a:rPr lang="sv-SE" sz="4400" dirty="0"/>
              <a:t>2023-03-13</a:t>
            </a:r>
            <a:br>
              <a:rPr lang="sv-SE" sz="4400" dirty="0"/>
            </a:br>
            <a:r>
              <a:rPr lang="sv-SE" sz="4400" dirty="0"/>
              <a:t>Föräldramöte inför säsongen</a:t>
            </a:r>
            <a:endParaRPr lang="en-GB" sz="4400" dirty="0"/>
          </a:p>
        </p:txBody>
      </p:sp>
      <p:sp>
        <p:nvSpPr>
          <p:cNvPr id="9" name="Rectangle 8">
            <a:extLst>
              <a:ext uri="{FF2B5EF4-FFF2-40B4-BE49-F238E27FC236}">
                <a16:creationId xmlns:a16="http://schemas.microsoft.com/office/drawing/2014/main" id="{92EA0DEB-983C-4A94-9B9A-51E32098C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03120" cy="6858000"/>
          </a:xfrm>
          <a:prstGeom prst="rect">
            <a:avLst/>
          </a:prstGeom>
          <a:solidFill>
            <a:srgbClr val="237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E197AD2-3004-4188-A389-E9EAC108A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917129"/>
            <a:ext cx="1920240" cy="1920240"/>
          </a:xfrm>
          <a:prstGeom prst="ellipse">
            <a:avLst/>
          </a:prstGeom>
          <a:solidFill>
            <a:srgbClr val="FFFFFF"/>
          </a:solidFill>
          <a:ln w="19050">
            <a:solidFill>
              <a:srgbClr val="2379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2D0C51-DE81-4DC1-8D2D-1A3EE14E6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37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2BB4610-0EDA-440B-9F7A-474E81934D5F}"/>
              </a:ext>
            </a:extLst>
          </p:cNvPr>
          <p:cNvPicPr>
            <a:picLocks noChangeAspect="1"/>
          </p:cNvPicPr>
          <p:nvPr/>
        </p:nvPicPr>
        <p:blipFill>
          <a:blip r:embed="rId2"/>
          <a:stretch>
            <a:fillRect/>
          </a:stretch>
        </p:blipFill>
        <p:spPr>
          <a:xfrm>
            <a:off x="2753771" y="220731"/>
            <a:ext cx="6684457" cy="4872497"/>
          </a:xfrm>
          <a:prstGeom prst="rect">
            <a:avLst/>
          </a:prstGeom>
        </p:spPr>
      </p:pic>
      <p:pic>
        <p:nvPicPr>
          <p:cNvPr id="10" name="Picture 9">
            <a:extLst>
              <a:ext uri="{FF2B5EF4-FFF2-40B4-BE49-F238E27FC236}">
                <a16:creationId xmlns:a16="http://schemas.microsoft.com/office/drawing/2014/main" id="{B8B05B03-EE94-4601-93F9-79C977C531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6325" y="316424"/>
            <a:ext cx="1392796" cy="1392796"/>
          </a:xfrm>
          <a:prstGeom prst="rect">
            <a:avLst/>
          </a:prstGeom>
        </p:spPr>
      </p:pic>
    </p:spTree>
    <p:extLst>
      <p:ext uri="{BB962C8B-B14F-4D97-AF65-F5344CB8AC3E}">
        <p14:creationId xmlns:p14="http://schemas.microsoft.com/office/powerpoint/2010/main" val="283069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highlight>
                  <a:srgbClr val="FFFF00"/>
                </a:highlight>
              </a:rPr>
              <a:t>Värdeord från förra säsongen</a:t>
            </a:r>
            <a:br>
              <a:rPr lang="sv-SE" dirty="0"/>
            </a:br>
            <a:endParaRPr lang="en-GB" dirty="0"/>
          </a:p>
        </p:txBody>
      </p:sp>
      <p:sp>
        <p:nvSpPr>
          <p:cNvPr id="3" name="Content Placeholder 2"/>
          <p:cNvSpPr>
            <a:spLocks noGrp="1"/>
          </p:cNvSpPr>
          <p:nvPr>
            <p:ph idx="1"/>
          </p:nvPr>
        </p:nvSpPr>
        <p:spPr>
          <a:xfrm>
            <a:off x="644050" y="1528231"/>
            <a:ext cx="10515600" cy="4351338"/>
          </a:xfrm>
        </p:spPr>
        <p:txBody>
          <a:bodyPr>
            <a:normAutofit/>
          </a:bodyPr>
          <a:lstStyle/>
          <a:p>
            <a:pPr marL="0" indent="0">
              <a:buNone/>
            </a:pPr>
            <a:endParaRPr lang="sv-SE" dirty="0"/>
          </a:p>
          <a:p>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
        <p:nvSpPr>
          <p:cNvPr id="5" name="textruta 4">
            <a:extLst>
              <a:ext uri="{FF2B5EF4-FFF2-40B4-BE49-F238E27FC236}">
                <a16:creationId xmlns:a16="http://schemas.microsoft.com/office/drawing/2014/main" id="{5381AEC8-6EF8-4D1C-B0D6-61FC36437786}"/>
              </a:ext>
            </a:extLst>
          </p:cNvPr>
          <p:cNvSpPr txBox="1"/>
          <p:nvPr/>
        </p:nvSpPr>
        <p:spPr>
          <a:xfrm>
            <a:off x="467032" y="1282425"/>
            <a:ext cx="11257936" cy="5355312"/>
          </a:xfrm>
          <a:prstGeom prst="rect">
            <a:avLst/>
          </a:prstGeom>
          <a:noFill/>
        </p:spPr>
        <p:txBody>
          <a:bodyPr wrap="square" numCol="2" rtlCol="0">
            <a:spAutoFit/>
          </a:bodyPr>
          <a:lstStyle/>
          <a:p>
            <a:pPr marL="285750" indent="-285750">
              <a:buFont typeface="Arial" panose="020B0604020202020204" pitchFamily="34" charset="0"/>
              <a:buChar char="•"/>
            </a:pPr>
            <a:r>
              <a:rPr lang="sv-SE" dirty="0"/>
              <a:t>Tillit</a:t>
            </a:r>
          </a:p>
          <a:p>
            <a:pPr marL="285750" indent="-285750">
              <a:buFont typeface="Arial" panose="020B0604020202020204" pitchFamily="34" charset="0"/>
              <a:buChar char="•"/>
            </a:pPr>
            <a:r>
              <a:rPr lang="sv-SE" dirty="0"/>
              <a:t>Mod</a:t>
            </a:r>
          </a:p>
          <a:p>
            <a:pPr marL="285750" indent="-285750">
              <a:buFont typeface="Arial" panose="020B0604020202020204" pitchFamily="34" charset="0"/>
              <a:buChar char="•"/>
            </a:pPr>
            <a:r>
              <a:rPr lang="sv-SE" dirty="0"/>
              <a:t>Ärlighet</a:t>
            </a:r>
          </a:p>
          <a:p>
            <a:pPr marL="285750" indent="-285750">
              <a:buFont typeface="Arial" panose="020B0604020202020204" pitchFamily="34" charset="0"/>
              <a:buChar char="•"/>
            </a:pPr>
            <a:r>
              <a:rPr lang="sv-SE" dirty="0"/>
              <a:t>Respekt</a:t>
            </a:r>
          </a:p>
          <a:p>
            <a:pPr marL="285750" indent="-285750">
              <a:buFont typeface="Arial" panose="020B0604020202020204" pitchFamily="34" charset="0"/>
              <a:buChar char="•"/>
            </a:pPr>
            <a:r>
              <a:rPr lang="sv-SE" dirty="0"/>
              <a:t>Gemenskap</a:t>
            </a:r>
          </a:p>
          <a:p>
            <a:pPr marL="285750" indent="-285750">
              <a:buFont typeface="Arial" panose="020B0604020202020204" pitchFamily="34" charset="0"/>
              <a:buChar char="•"/>
            </a:pPr>
            <a:r>
              <a:rPr lang="sv-SE" dirty="0"/>
              <a:t>Vänskap</a:t>
            </a:r>
          </a:p>
          <a:p>
            <a:pPr marL="285750" indent="-285750">
              <a:buFont typeface="Arial" panose="020B0604020202020204" pitchFamily="34" charset="0"/>
              <a:buChar char="•"/>
            </a:pPr>
            <a:r>
              <a:rPr lang="sv-SE" dirty="0"/>
              <a:t>Tålamod</a:t>
            </a:r>
          </a:p>
          <a:p>
            <a:pPr marL="285750" indent="-285750">
              <a:buFont typeface="Arial" panose="020B0604020202020204" pitchFamily="34" charset="0"/>
              <a:buChar char="•"/>
            </a:pPr>
            <a:r>
              <a:rPr lang="sv-SE" dirty="0"/>
              <a:t>Hänsyn</a:t>
            </a:r>
          </a:p>
          <a:p>
            <a:pPr marL="285750" indent="-285750">
              <a:buFont typeface="Arial" panose="020B0604020202020204" pitchFamily="34" charset="0"/>
              <a:buChar char="•"/>
            </a:pPr>
            <a:r>
              <a:rPr lang="sv-SE" dirty="0"/>
              <a:t>Ansvar</a:t>
            </a:r>
          </a:p>
          <a:p>
            <a:pPr marL="285750" indent="-285750">
              <a:buFont typeface="Arial" panose="020B0604020202020204" pitchFamily="34" charset="0"/>
              <a:buChar char="•"/>
            </a:pPr>
            <a:r>
              <a:rPr lang="sv-SE" dirty="0"/>
              <a:t>Trygghet</a:t>
            </a:r>
          </a:p>
          <a:p>
            <a:pPr marL="285750" indent="-285750">
              <a:buFont typeface="Arial" panose="020B0604020202020204" pitchFamily="34" charset="0"/>
              <a:buChar char="•"/>
            </a:pPr>
            <a:r>
              <a:rPr lang="sv-SE" dirty="0"/>
              <a:t>Samarbete</a:t>
            </a:r>
          </a:p>
          <a:p>
            <a:pPr marL="285750" indent="-285750">
              <a:buFont typeface="Arial" panose="020B0604020202020204" pitchFamily="34" charset="0"/>
              <a:buChar char="•"/>
            </a:pPr>
            <a:r>
              <a:rPr lang="sv-SE" dirty="0"/>
              <a:t>Fred</a:t>
            </a:r>
          </a:p>
          <a:p>
            <a:pPr marL="285750" indent="-285750">
              <a:buFont typeface="Arial" panose="020B0604020202020204" pitchFamily="34" charset="0"/>
              <a:buChar char="•"/>
            </a:pPr>
            <a:r>
              <a:rPr lang="sv-SE" dirty="0"/>
              <a:t>Glädje</a:t>
            </a:r>
          </a:p>
          <a:p>
            <a:pPr marL="285750" indent="-285750">
              <a:buFont typeface="Arial" panose="020B0604020202020204" pitchFamily="34" charset="0"/>
              <a:buChar char="•"/>
            </a:pPr>
            <a:r>
              <a:rPr lang="sv-SE" dirty="0"/>
              <a:t>Självförtroende</a:t>
            </a:r>
          </a:p>
          <a:p>
            <a:pPr marL="285750" indent="-285750">
              <a:buFont typeface="Arial" panose="020B0604020202020204" pitchFamily="34" charset="0"/>
              <a:buChar char="•"/>
            </a:pPr>
            <a:r>
              <a:rPr lang="sv-SE" dirty="0"/>
              <a:t>Kämpa</a:t>
            </a:r>
          </a:p>
          <a:p>
            <a:pPr marL="285750" indent="-285750">
              <a:buFont typeface="Arial" panose="020B0604020202020204" pitchFamily="34" charset="0"/>
              <a:buChar char="•"/>
            </a:pPr>
            <a:r>
              <a:rPr lang="sv-SE" dirty="0"/>
              <a:t>Peppa</a:t>
            </a:r>
          </a:p>
          <a:p>
            <a:pPr marL="285750" indent="-285750">
              <a:buFont typeface="Arial" panose="020B0604020202020204" pitchFamily="34" charset="0"/>
              <a:buChar char="•"/>
            </a:pPr>
            <a:r>
              <a:rPr lang="sv-SE" dirty="0"/>
              <a:t>Lyssna</a:t>
            </a:r>
          </a:p>
          <a:p>
            <a:pPr marL="285750" indent="-285750">
              <a:buFont typeface="Arial" panose="020B0604020202020204" pitchFamily="34" charset="0"/>
              <a:buChar char="•"/>
            </a:pPr>
            <a:r>
              <a:rPr lang="sv-SE" dirty="0"/>
              <a:t>Våga </a:t>
            </a:r>
          </a:p>
          <a:p>
            <a:pPr marL="285750" indent="-285750">
              <a:buFont typeface="Arial" panose="020B0604020202020204" pitchFamily="34" charset="0"/>
              <a:buChar char="•"/>
            </a:pPr>
            <a:r>
              <a:rPr lang="sv-SE" dirty="0"/>
              <a:t>Bestämma</a:t>
            </a:r>
          </a:p>
          <a:p>
            <a:endParaRPr lang="sv-SE" dirty="0"/>
          </a:p>
          <a:p>
            <a:endParaRPr lang="sv-SE" dirty="0"/>
          </a:p>
          <a:p>
            <a:endParaRPr lang="sv-SE" dirty="0"/>
          </a:p>
          <a:p>
            <a:endParaRPr lang="sv-SE" dirty="0"/>
          </a:p>
          <a:p>
            <a:endParaRPr lang="sv-SE" dirty="0"/>
          </a:p>
          <a:p>
            <a:endParaRPr lang="sv-SE" dirty="0"/>
          </a:p>
          <a:p>
            <a:r>
              <a:rPr lang="sv-SE" dirty="0"/>
              <a:t>Vi kommer att fortsätta dialogen med tjejerna på kommande träningar. Prata gärna om värdeord hemma.</a:t>
            </a:r>
          </a:p>
          <a:p>
            <a:r>
              <a:rPr lang="sv-SE" dirty="0"/>
              <a:t> </a:t>
            </a:r>
          </a:p>
          <a:p>
            <a:r>
              <a:rPr lang="sv-SE" dirty="0"/>
              <a:t>Vi funderar även över ”personliga utvecklingssamtal” i samband med träningar.  </a:t>
            </a:r>
          </a:p>
        </p:txBody>
      </p:sp>
    </p:spTree>
    <p:extLst>
      <p:ext uri="{BB962C8B-B14F-4D97-AF65-F5344CB8AC3E}">
        <p14:creationId xmlns:p14="http://schemas.microsoft.com/office/powerpoint/2010/main" val="1166094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Träningstider mars/april</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096" y="70482"/>
            <a:ext cx="1392796" cy="1392796"/>
          </a:xfrm>
          <a:prstGeom prst="rect">
            <a:avLst/>
          </a:prstGeom>
        </p:spPr>
      </p:pic>
      <p:sp>
        <p:nvSpPr>
          <p:cNvPr id="5" name="Platshållare för innehåll 4">
            <a:extLst>
              <a:ext uri="{FF2B5EF4-FFF2-40B4-BE49-F238E27FC236}">
                <a16:creationId xmlns:a16="http://schemas.microsoft.com/office/drawing/2014/main" id="{24F50CA0-ADD1-4591-8BA1-5A5FFB9A8C72}"/>
              </a:ext>
            </a:extLst>
          </p:cNvPr>
          <p:cNvSpPr>
            <a:spLocks noGrp="1"/>
          </p:cNvSpPr>
          <p:nvPr>
            <p:ph idx="1"/>
          </p:nvPr>
        </p:nvSpPr>
        <p:spPr/>
        <p:txBody>
          <a:bodyPr>
            <a:normAutofit/>
          </a:bodyPr>
          <a:lstStyle/>
          <a:p>
            <a:r>
              <a:rPr lang="sv-SE" u="sng" dirty="0"/>
              <a:t>Mars:</a:t>
            </a:r>
          </a:p>
          <a:p>
            <a:pPr marL="0" indent="0">
              <a:buNone/>
            </a:pPr>
            <a:r>
              <a:rPr lang="sv-SE" b="1" dirty="0"/>
              <a:t>Lördagar</a:t>
            </a:r>
            <a:r>
              <a:rPr lang="sv-SE" dirty="0"/>
              <a:t> </a:t>
            </a:r>
            <a:r>
              <a:rPr lang="sv-SE" b="1" dirty="0"/>
              <a:t>på Lillegården </a:t>
            </a:r>
            <a:r>
              <a:rPr lang="sv-SE" dirty="0"/>
              <a:t>(18/3 samt 25/3). </a:t>
            </a:r>
            <a:r>
              <a:rPr lang="sv-SE" dirty="0" err="1"/>
              <a:t>Kl</a:t>
            </a:r>
            <a:r>
              <a:rPr lang="sv-SE" dirty="0"/>
              <a:t> 10:00-11:30.</a:t>
            </a:r>
          </a:p>
          <a:p>
            <a:pPr marL="0" indent="0">
              <a:buNone/>
            </a:pPr>
            <a:endParaRPr lang="sv-SE" dirty="0"/>
          </a:p>
          <a:p>
            <a:r>
              <a:rPr lang="sv-SE" u="sng" dirty="0"/>
              <a:t>April:</a:t>
            </a:r>
          </a:p>
          <a:p>
            <a:pPr marL="0" indent="0">
              <a:buNone/>
            </a:pPr>
            <a:r>
              <a:rPr lang="sv-SE" b="1" dirty="0"/>
              <a:t>Torsdagar på Lillegården</a:t>
            </a:r>
            <a:r>
              <a:rPr lang="sv-SE" dirty="0"/>
              <a:t>. Vi börjar </a:t>
            </a:r>
            <a:r>
              <a:rPr lang="sv-SE" dirty="0" err="1"/>
              <a:t>kl</a:t>
            </a:r>
            <a:r>
              <a:rPr lang="sv-SE" dirty="0"/>
              <a:t> 17.30 med uppvärmning och teknik (plats: sidoytan/utomhushockeyrinken. </a:t>
            </a:r>
            <a:r>
              <a:rPr lang="sv-SE" dirty="0" err="1"/>
              <a:t>Kl</a:t>
            </a:r>
            <a:r>
              <a:rPr lang="sv-SE" dirty="0"/>
              <a:t> 18-19 har vi halva C-planen</a:t>
            </a:r>
          </a:p>
          <a:p>
            <a:pPr marL="0" indent="0">
              <a:buNone/>
            </a:pPr>
            <a:r>
              <a:rPr lang="sv-SE" b="1" dirty="0"/>
              <a:t>Söndagar på Lillegården. </a:t>
            </a:r>
            <a:r>
              <a:rPr lang="sv-SE" dirty="0"/>
              <a:t>Tid 10.00-11.30 (OBS, endast 2/4 och 9/4 klart i nuläget)</a:t>
            </a:r>
            <a:endParaRPr lang="sv-SE" b="1" dirty="0"/>
          </a:p>
        </p:txBody>
      </p:sp>
    </p:spTree>
    <p:extLst>
      <p:ext uri="{BB962C8B-B14F-4D97-AF65-F5344CB8AC3E}">
        <p14:creationId xmlns:p14="http://schemas.microsoft.com/office/powerpoint/2010/main" val="1813280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Träningstider maj: Claesborg</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096" y="70482"/>
            <a:ext cx="1392796" cy="1392796"/>
          </a:xfrm>
          <a:prstGeom prst="rect">
            <a:avLst/>
          </a:prstGeom>
        </p:spPr>
      </p:pic>
      <p:sp>
        <p:nvSpPr>
          <p:cNvPr id="5" name="Platshållare för innehåll 4">
            <a:extLst>
              <a:ext uri="{FF2B5EF4-FFF2-40B4-BE49-F238E27FC236}">
                <a16:creationId xmlns:a16="http://schemas.microsoft.com/office/drawing/2014/main" id="{F6B9CDCE-9E04-44F7-8E6C-DB8058744D11}"/>
              </a:ext>
            </a:extLst>
          </p:cNvPr>
          <p:cNvSpPr>
            <a:spLocks noGrp="1"/>
          </p:cNvSpPr>
          <p:nvPr>
            <p:ph idx="1"/>
          </p:nvPr>
        </p:nvSpPr>
        <p:spPr>
          <a:xfrm>
            <a:off x="838200" y="1825625"/>
            <a:ext cx="10515600" cy="4667250"/>
          </a:xfrm>
        </p:spPr>
        <p:txBody>
          <a:bodyPr vert="horz" lIns="91440" tIns="45720" rIns="91440" bIns="45720" rtlCol="0" anchor="t">
            <a:normAutofit/>
          </a:bodyPr>
          <a:lstStyle/>
          <a:p>
            <a:r>
              <a:rPr lang="sv-SE" dirty="0"/>
              <a:t>Måndag: Södermalm 17.00-18.30 </a:t>
            </a:r>
          </a:p>
          <a:p>
            <a:r>
              <a:rPr lang="sv-SE" dirty="0"/>
              <a:t>Onsdag: Claesborg 17.30-19.00</a:t>
            </a:r>
          </a:p>
          <a:p>
            <a:r>
              <a:rPr lang="sv-SE" dirty="0"/>
              <a:t>Torsdag: Claesborg 17.30-19.00	</a:t>
            </a:r>
          </a:p>
          <a:p>
            <a:endParaRPr lang="sv-SE" dirty="0"/>
          </a:p>
          <a:p>
            <a:r>
              <a:rPr lang="sv-SE" dirty="0"/>
              <a:t>Lämna återbud vid förhinder, </a:t>
            </a:r>
            <a:r>
              <a:rPr lang="sv-SE" b="1" dirty="0"/>
              <a:t>nytt för i år </a:t>
            </a:r>
            <a:r>
              <a:rPr lang="sv-SE" dirty="0"/>
              <a:t>att de tar </a:t>
            </a:r>
            <a:r>
              <a:rPr lang="sv-SE" b="1" dirty="0"/>
              <a:t>eget ansvar </a:t>
            </a:r>
            <a:r>
              <a:rPr lang="sv-SE" dirty="0"/>
              <a:t>och meddelar oss i en ny </a:t>
            </a:r>
            <a:r>
              <a:rPr lang="sv-SE" dirty="0" err="1"/>
              <a:t>supertext</a:t>
            </a:r>
            <a:r>
              <a:rPr lang="sv-SE" dirty="0"/>
              <a:t>-grupp.</a:t>
            </a:r>
          </a:p>
          <a:p>
            <a:r>
              <a:rPr lang="sv-SE" dirty="0"/>
              <a:t>Nytt för i år: laguttagning efter onsdagsträningen, torsdagsträningen blir fokus på matchförberedelser och ”sin” position.</a:t>
            </a:r>
          </a:p>
          <a:p>
            <a:endParaRPr lang="sv-SE" dirty="0"/>
          </a:p>
        </p:txBody>
      </p:sp>
    </p:spTree>
    <p:extLst>
      <p:ext uri="{BB962C8B-B14F-4D97-AF65-F5344CB8AC3E}">
        <p14:creationId xmlns:p14="http://schemas.microsoft.com/office/powerpoint/2010/main" val="3170576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Matcher/seriespel</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096" y="70482"/>
            <a:ext cx="1392796" cy="1392796"/>
          </a:xfrm>
          <a:prstGeom prst="rect">
            <a:avLst/>
          </a:prstGeom>
        </p:spPr>
      </p:pic>
      <p:sp>
        <p:nvSpPr>
          <p:cNvPr id="5" name="Platshållare för innehåll 4">
            <a:extLst>
              <a:ext uri="{FF2B5EF4-FFF2-40B4-BE49-F238E27FC236}">
                <a16:creationId xmlns:a16="http://schemas.microsoft.com/office/drawing/2014/main" id="{F6B9CDCE-9E04-44F7-8E6C-DB8058744D11}"/>
              </a:ext>
            </a:extLst>
          </p:cNvPr>
          <p:cNvSpPr>
            <a:spLocks noGrp="1"/>
          </p:cNvSpPr>
          <p:nvPr>
            <p:ph idx="1"/>
          </p:nvPr>
        </p:nvSpPr>
        <p:spPr>
          <a:xfrm>
            <a:off x="838200" y="1825625"/>
            <a:ext cx="10515600" cy="4667250"/>
          </a:xfrm>
        </p:spPr>
        <p:txBody>
          <a:bodyPr>
            <a:normAutofit/>
          </a:bodyPr>
          <a:lstStyle/>
          <a:p>
            <a:r>
              <a:rPr lang="sv-SE" dirty="0"/>
              <a:t>9 mot 9 division 5 Skövde, flickor födda -10. Serien har lottats preliminärt (nästa </a:t>
            </a:r>
            <a:r>
              <a:rPr lang="sv-SE" dirty="0" err="1"/>
              <a:t>slide</a:t>
            </a:r>
            <a:r>
              <a:rPr lang="sv-SE" dirty="0"/>
              <a:t>)</a:t>
            </a:r>
          </a:p>
          <a:p>
            <a:r>
              <a:rPr lang="sv-SE" dirty="0"/>
              <a:t>Kallelser skickas ut till matcher via laget.se och besvaras så fort som möjligt. Detsamma gäller eventuella återbud.</a:t>
            </a:r>
          </a:p>
          <a:p>
            <a:r>
              <a:rPr lang="sv-SE" dirty="0"/>
              <a:t>Vi kommer fr o m i år att kalla 13 spelare per match. Vi kommer till viss del utgå ifrån träningsnärvaro, men alla kommer att få spela matcher.</a:t>
            </a:r>
          </a:p>
          <a:p>
            <a:r>
              <a:rPr lang="sv-SE" dirty="0"/>
              <a:t>Alla matcher läggs upp i kalendern på laget.se när spelprogrammet är klart.</a:t>
            </a:r>
          </a:p>
          <a:p>
            <a:endParaRPr lang="sv-SE" dirty="0"/>
          </a:p>
        </p:txBody>
      </p:sp>
    </p:spTree>
    <p:extLst>
      <p:ext uri="{BB962C8B-B14F-4D97-AF65-F5344CB8AC3E}">
        <p14:creationId xmlns:p14="http://schemas.microsoft.com/office/powerpoint/2010/main" val="46722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Preliminära serielag</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096" y="70482"/>
            <a:ext cx="1392796" cy="1392796"/>
          </a:xfrm>
          <a:prstGeom prst="rect">
            <a:avLst/>
          </a:prstGeom>
        </p:spPr>
      </p:pic>
      <p:sp>
        <p:nvSpPr>
          <p:cNvPr id="5" name="Platshållare för innehåll 4">
            <a:extLst>
              <a:ext uri="{FF2B5EF4-FFF2-40B4-BE49-F238E27FC236}">
                <a16:creationId xmlns:a16="http://schemas.microsoft.com/office/drawing/2014/main" id="{F6B9CDCE-9E04-44F7-8E6C-DB8058744D11}"/>
              </a:ext>
            </a:extLst>
          </p:cNvPr>
          <p:cNvSpPr>
            <a:spLocks noGrp="1"/>
          </p:cNvSpPr>
          <p:nvPr>
            <p:ph idx="1"/>
          </p:nvPr>
        </p:nvSpPr>
        <p:spPr>
          <a:xfrm>
            <a:off x="838200" y="1825625"/>
            <a:ext cx="10515600" cy="4667250"/>
          </a:xfrm>
        </p:spPr>
        <p:txBody>
          <a:bodyPr>
            <a:normAutofit/>
          </a:bodyPr>
          <a:lstStyle/>
          <a:p>
            <a:r>
              <a:rPr lang="sv-SE" dirty="0"/>
              <a:t>Fagersanna IF</a:t>
            </a:r>
          </a:p>
          <a:p>
            <a:r>
              <a:rPr lang="sv-SE" dirty="0"/>
              <a:t>Falköpings KIK</a:t>
            </a:r>
          </a:p>
          <a:p>
            <a:r>
              <a:rPr lang="sv-SE" dirty="0"/>
              <a:t>Hörnebo</a:t>
            </a:r>
          </a:p>
          <a:p>
            <a:r>
              <a:rPr lang="sv-SE" dirty="0"/>
              <a:t>IFK Tidaholm</a:t>
            </a:r>
          </a:p>
          <a:p>
            <a:r>
              <a:rPr lang="sv-SE" dirty="0"/>
              <a:t>IFK Värsås</a:t>
            </a:r>
          </a:p>
          <a:p>
            <a:r>
              <a:rPr lang="sv-SE" dirty="0"/>
              <a:t>Skara FC</a:t>
            </a:r>
          </a:p>
          <a:p>
            <a:r>
              <a:rPr lang="sv-SE" dirty="0"/>
              <a:t>Skultorps IF</a:t>
            </a:r>
          </a:p>
          <a:p>
            <a:r>
              <a:rPr lang="sv-SE" dirty="0"/>
              <a:t>Skövde KIK</a:t>
            </a:r>
          </a:p>
          <a:p>
            <a:r>
              <a:rPr lang="sv-SE" dirty="0"/>
              <a:t>Ulvåkers IF</a:t>
            </a:r>
          </a:p>
        </p:txBody>
      </p:sp>
    </p:spTree>
    <p:extLst>
      <p:ext uri="{BB962C8B-B14F-4D97-AF65-F5344CB8AC3E}">
        <p14:creationId xmlns:p14="http://schemas.microsoft.com/office/powerpoint/2010/main" val="123988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096" y="70482"/>
            <a:ext cx="1392796" cy="1392796"/>
          </a:xfrm>
          <a:prstGeom prst="rect">
            <a:avLst/>
          </a:prstGeom>
        </p:spPr>
      </p:pic>
      <p:pic>
        <p:nvPicPr>
          <p:cNvPr id="6" name="Picture 5">
            <a:extLst>
              <a:ext uri="{FF2B5EF4-FFF2-40B4-BE49-F238E27FC236}">
                <a16:creationId xmlns:a16="http://schemas.microsoft.com/office/drawing/2014/main" id="{34C63867-5318-47D2-B8C3-4E7008C7B93B}"/>
              </a:ext>
            </a:extLst>
          </p:cNvPr>
          <p:cNvPicPr>
            <a:picLocks noChangeAspect="1"/>
          </p:cNvPicPr>
          <p:nvPr/>
        </p:nvPicPr>
        <p:blipFill>
          <a:blip r:embed="rId3"/>
          <a:stretch>
            <a:fillRect/>
          </a:stretch>
        </p:blipFill>
        <p:spPr>
          <a:xfrm>
            <a:off x="1104457" y="514350"/>
            <a:ext cx="7048500" cy="5829300"/>
          </a:xfrm>
          <a:prstGeom prst="rect">
            <a:avLst/>
          </a:prstGeom>
        </p:spPr>
      </p:pic>
    </p:spTree>
    <p:extLst>
      <p:ext uri="{BB962C8B-B14F-4D97-AF65-F5344CB8AC3E}">
        <p14:creationId xmlns:p14="http://schemas.microsoft.com/office/powerpoint/2010/main" val="3952086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336ACB-CEE0-46DB-AE20-35B82DB3665E}"/>
              </a:ext>
            </a:extLst>
          </p:cNvPr>
          <p:cNvSpPr>
            <a:spLocks noGrp="1"/>
          </p:cNvSpPr>
          <p:nvPr>
            <p:ph type="title"/>
          </p:nvPr>
        </p:nvSpPr>
        <p:spPr/>
        <p:txBody>
          <a:bodyPr/>
          <a:lstStyle/>
          <a:p>
            <a:r>
              <a:rPr lang="sv-SE" dirty="0"/>
              <a:t>Cuper 2023</a:t>
            </a:r>
          </a:p>
        </p:txBody>
      </p:sp>
      <p:sp>
        <p:nvSpPr>
          <p:cNvPr id="3" name="Platshållare för innehåll 2">
            <a:extLst>
              <a:ext uri="{FF2B5EF4-FFF2-40B4-BE49-F238E27FC236}">
                <a16:creationId xmlns:a16="http://schemas.microsoft.com/office/drawing/2014/main" id="{9D379B9E-4FD0-4648-9D45-960E06D0D411}"/>
              </a:ext>
            </a:extLst>
          </p:cNvPr>
          <p:cNvSpPr>
            <a:spLocks noGrp="1"/>
          </p:cNvSpPr>
          <p:nvPr>
            <p:ph idx="1"/>
          </p:nvPr>
        </p:nvSpPr>
        <p:spPr/>
        <p:txBody>
          <a:bodyPr/>
          <a:lstStyle/>
          <a:p>
            <a:endParaRPr lang="sv-SE" dirty="0"/>
          </a:p>
          <a:p>
            <a:r>
              <a:rPr lang="sv-SE" dirty="0"/>
              <a:t>GIFF-cupen gruppspel lördag 15 April och slutspel söndag 16 april</a:t>
            </a:r>
          </a:p>
          <a:p>
            <a:pPr marL="0" indent="0">
              <a:buNone/>
            </a:pPr>
            <a:endParaRPr lang="sv-SE" dirty="0"/>
          </a:p>
          <a:p>
            <a:r>
              <a:rPr lang="sv-SE" dirty="0" err="1"/>
              <a:t>Skadevi</a:t>
            </a:r>
            <a:r>
              <a:rPr lang="sv-SE" dirty="0"/>
              <a:t> Cup 30/6 - 2/7</a:t>
            </a:r>
          </a:p>
          <a:p>
            <a:pPr marL="0" indent="0">
              <a:buNone/>
            </a:pPr>
            <a:endParaRPr lang="sv-SE" dirty="0"/>
          </a:p>
          <a:p>
            <a:r>
              <a:rPr lang="sv-SE" dirty="0"/>
              <a:t>Cup i augusti, </a:t>
            </a:r>
            <a:r>
              <a:rPr lang="sv-SE" dirty="0" err="1"/>
              <a:t>Oddebollen</a:t>
            </a:r>
            <a:r>
              <a:rPr lang="sv-SE" dirty="0"/>
              <a:t> 4-6/8 alt. Forwardcupen 11-13/8? </a:t>
            </a:r>
          </a:p>
          <a:p>
            <a:pPr marL="0" indent="0">
              <a:buNone/>
            </a:pPr>
            <a:endParaRPr lang="sv-SE" dirty="0"/>
          </a:p>
        </p:txBody>
      </p:sp>
      <p:pic>
        <p:nvPicPr>
          <p:cNvPr id="4" name="Picture 3">
            <a:extLst>
              <a:ext uri="{FF2B5EF4-FFF2-40B4-BE49-F238E27FC236}">
                <a16:creationId xmlns:a16="http://schemas.microsoft.com/office/drawing/2014/main" id="{3771D7E0-88D4-48B5-8546-58A7BD272D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41629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Ombyte vid träning/match</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096" y="70482"/>
            <a:ext cx="1392796" cy="1392796"/>
          </a:xfrm>
          <a:prstGeom prst="rect">
            <a:avLst/>
          </a:prstGeom>
        </p:spPr>
      </p:pic>
      <p:sp>
        <p:nvSpPr>
          <p:cNvPr id="5" name="Platshållare för innehåll 4">
            <a:extLst>
              <a:ext uri="{FF2B5EF4-FFF2-40B4-BE49-F238E27FC236}">
                <a16:creationId xmlns:a16="http://schemas.microsoft.com/office/drawing/2014/main" id="{F6B9CDCE-9E04-44F7-8E6C-DB8058744D11}"/>
              </a:ext>
            </a:extLst>
          </p:cNvPr>
          <p:cNvSpPr>
            <a:spLocks noGrp="1"/>
          </p:cNvSpPr>
          <p:nvPr>
            <p:ph idx="1"/>
          </p:nvPr>
        </p:nvSpPr>
        <p:spPr>
          <a:xfrm>
            <a:off x="838200" y="1825625"/>
            <a:ext cx="10515600" cy="4667250"/>
          </a:xfrm>
        </p:spPr>
        <p:txBody>
          <a:bodyPr>
            <a:normAutofit lnSpcReduction="10000"/>
          </a:bodyPr>
          <a:lstStyle/>
          <a:p>
            <a:r>
              <a:rPr lang="sv-SE" dirty="0"/>
              <a:t>Vi tror på att lagsammanhållningen stärks via ”tugget” i omklädningsrummet och ser helst att så många som möjligt byter om till träning på Claesborg</a:t>
            </a:r>
          </a:p>
          <a:p>
            <a:endParaRPr lang="sv-SE" dirty="0"/>
          </a:p>
          <a:p>
            <a:r>
              <a:rPr lang="sv-SE" dirty="0"/>
              <a:t>Samma sak avseende matcher, ombyte innan match i omklädningsrum.</a:t>
            </a:r>
          </a:p>
          <a:p>
            <a:endParaRPr lang="sv-SE" dirty="0"/>
          </a:p>
          <a:p>
            <a:r>
              <a:rPr lang="sv-SE" dirty="0"/>
              <a:t>Dusch?</a:t>
            </a:r>
          </a:p>
          <a:p>
            <a:endParaRPr lang="sv-SE" dirty="0"/>
          </a:p>
          <a:p>
            <a:r>
              <a:rPr lang="sv-SE" dirty="0"/>
              <a:t>Minst en ledare kvar tills alla lämnat omklädningsrummet</a:t>
            </a:r>
          </a:p>
        </p:txBody>
      </p:sp>
    </p:spTree>
    <p:extLst>
      <p:ext uri="{BB962C8B-B14F-4D97-AF65-F5344CB8AC3E}">
        <p14:creationId xmlns:p14="http://schemas.microsoft.com/office/powerpoint/2010/main" val="3978640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Domaruppdrag</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096" y="70482"/>
            <a:ext cx="1392796" cy="1392796"/>
          </a:xfrm>
          <a:prstGeom prst="rect">
            <a:avLst/>
          </a:prstGeom>
        </p:spPr>
      </p:pic>
      <p:sp>
        <p:nvSpPr>
          <p:cNvPr id="5" name="Platshållare för innehåll 4">
            <a:extLst>
              <a:ext uri="{FF2B5EF4-FFF2-40B4-BE49-F238E27FC236}">
                <a16:creationId xmlns:a16="http://schemas.microsoft.com/office/drawing/2014/main" id="{F6B9CDCE-9E04-44F7-8E6C-DB8058744D11}"/>
              </a:ext>
            </a:extLst>
          </p:cNvPr>
          <p:cNvSpPr>
            <a:spLocks noGrp="1"/>
          </p:cNvSpPr>
          <p:nvPr>
            <p:ph idx="1"/>
          </p:nvPr>
        </p:nvSpPr>
        <p:spPr>
          <a:xfrm>
            <a:off x="838200" y="1825625"/>
            <a:ext cx="10515600" cy="4667250"/>
          </a:xfrm>
        </p:spPr>
        <p:txBody>
          <a:bodyPr>
            <a:normAutofit/>
          </a:bodyPr>
          <a:lstStyle/>
          <a:p>
            <a:r>
              <a:rPr lang="sv-SE" dirty="0"/>
              <a:t>Likt förra säsongen ställer våra tjejer upp att döma matcher</a:t>
            </a:r>
          </a:p>
          <a:p>
            <a:r>
              <a:rPr lang="sv-SE" dirty="0"/>
              <a:t>Alla erbjuds att döma – inget tvång.</a:t>
            </a:r>
          </a:p>
        </p:txBody>
      </p:sp>
    </p:spTree>
    <p:extLst>
      <p:ext uri="{BB962C8B-B14F-4D97-AF65-F5344CB8AC3E}">
        <p14:creationId xmlns:p14="http://schemas.microsoft.com/office/powerpoint/2010/main" val="2264058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8B0D50-987F-46B6-B683-458039EE7FB4}"/>
              </a:ext>
            </a:extLst>
          </p:cNvPr>
          <p:cNvSpPr>
            <a:spLocks noGrp="1"/>
          </p:cNvSpPr>
          <p:nvPr>
            <p:ph type="title"/>
          </p:nvPr>
        </p:nvSpPr>
        <p:spPr/>
        <p:txBody>
          <a:bodyPr/>
          <a:lstStyle/>
          <a:p>
            <a:r>
              <a:rPr lang="sv-SE" dirty="0"/>
              <a:t>Trivselaktiviteter </a:t>
            </a:r>
          </a:p>
        </p:txBody>
      </p:sp>
      <p:sp>
        <p:nvSpPr>
          <p:cNvPr id="3" name="Platshållare för innehåll 2">
            <a:extLst>
              <a:ext uri="{FF2B5EF4-FFF2-40B4-BE49-F238E27FC236}">
                <a16:creationId xmlns:a16="http://schemas.microsoft.com/office/drawing/2014/main" id="{8F01C345-B613-4196-8FB5-987E0902AB14}"/>
              </a:ext>
            </a:extLst>
          </p:cNvPr>
          <p:cNvSpPr>
            <a:spLocks noGrp="1"/>
          </p:cNvSpPr>
          <p:nvPr>
            <p:ph idx="1"/>
          </p:nvPr>
        </p:nvSpPr>
        <p:spPr/>
        <p:txBody>
          <a:bodyPr/>
          <a:lstStyle/>
          <a:p>
            <a:pPr marL="0" indent="0">
              <a:buNone/>
            </a:pPr>
            <a:r>
              <a:rPr lang="sv-SE" dirty="0"/>
              <a:t>Vi ser över möjligheten till övernattning i samband med ”hemmacuperna”. </a:t>
            </a:r>
          </a:p>
          <a:p>
            <a:pPr marL="0" indent="0">
              <a:buNone/>
            </a:pPr>
            <a:endParaRPr lang="sv-SE" dirty="0"/>
          </a:p>
          <a:p>
            <a:pPr marL="0" indent="0">
              <a:buNone/>
            </a:pPr>
            <a:r>
              <a:rPr lang="sv-SE" dirty="0"/>
              <a:t>”Sommaravslutning i samband med </a:t>
            </a:r>
            <a:r>
              <a:rPr lang="sv-SE" dirty="0" err="1"/>
              <a:t>Skadevi</a:t>
            </a:r>
            <a:r>
              <a:rPr lang="sv-SE" dirty="0"/>
              <a:t> Cup – aktivitetsförslag?</a:t>
            </a:r>
          </a:p>
          <a:p>
            <a:pPr marL="0" indent="0">
              <a:buNone/>
            </a:pPr>
            <a:endParaRPr lang="sv-SE" dirty="0"/>
          </a:p>
          <a:p>
            <a:pPr marL="0" indent="0">
              <a:buNone/>
            </a:pPr>
            <a:r>
              <a:rPr lang="sv-SE" dirty="0"/>
              <a:t>Säsongsavslutning – vi återkommer när seriematcherna är spikade</a:t>
            </a:r>
          </a:p>
          <a:p>
            <a:pPr marL="0" indent="0">
              <a:buNone/>
            </a:pPr>
            <a:endParaRPr lang="sv-SE" dirty="0"/>
          </a:p>
        </p:txBody>
      </p:sp>
      <p:pic>
        <p:nvPicPr>
          <p:cNvPr id="4" name="Picture 3">
            <a:extLst>
              <a:ext uri="{FF2B5EF4-FFF2-40B4-BE49-F238E27FC236}">
                <a16:creationId xmlns:a16="http://schemas.microsoft.com/office/drawing/2014/main" id="{2D9E2485-3ED7-499C-A728-60827D3018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426252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Agenda</a:t>
            </a:r>
          </a:p>
        </p:txBody>
      </p:sp>
      <p:sp>
        <p:nvSpPr>
          <p:cNvPr id="3" name="Platshållare för innehåll 2"/>
          <p:cNvSpPr>
            <a:spLocks noGrp="1"/>
          </p:cNvSpPr>
          <p:nvPr>
            <p:ph idx="1"/>
          </p:nvPr>
        </p:nvSpPr>
        <p:spPr>
          <a:xfrm>
            <a:off x="946298" y="1481646"/>
            <a:ext cx="9264502" cy="4873752"/>
          </a:xfrm>
        </p:spPr>
        <p:txBody>
          <a:bodyPr>
            <a:normAutofit fontScale="92500" lnSpcReduction="10000"/>
          </a:bodyPr>
          <a:lstStyle/>
          <a:p>
            <a:endParaRPr lang="sv-SE" dirty="0"/>
          </a:p>
          <a:p>
            <a:r>
              <a:rPr lang="sv-SE" dirty="0"/>
              <a:t>Våmbs IF – arbetet från styrelse och </a:t>
            </a:r>
            <a:r>
              <a:rPr lang="sv-SE" dirty="0" err="1"/>
              <a:t>sportgrupp</a:t>
            </a:r>
            <a:endParaRPr lang="sv-SE" dirty="0"/>
          </a:p>
          <a:p>
            <a:r>
              <a:rPr lang="sv-SE" dirty="0"/>
              <a:t>Ledare för året</a:t>
            </a:r>
          </a:p>
          <a:p>
            <a:r>
              <a:rPr lang="sv-SE" dirty="0"/>
              <a:t>Årets planering</a:t>
            </a:r>
          </a:p>
          <a:p>
            <a:pPr lvl="1"/>
            <a:r>
              <a:rPr lang="sv-SE" dirty="0"/>
              <a:t>Träningstider</a:t>
            </a:r>
          </a:p>
          <a:p>
            <a:pPr lvl="1"/>
            <a:r>
              <a:rPr lang="sv-SE" dirty="0"/>
              <a:t>Matcher (9 mot 9)</a:t>
            </a:r>
          </a:p>
          <a:p>
            <a:pPr lvl="1"/>
            <a:r>
              <a:rPr lang="sv-SE" dirty="0"/>
              <a:t>Cuper</a:t>
            </a:r>
          </a:p>
          <a:p>
            <a:r>
              <a:rPr lang="sv-SE" dirty="0"/>
              <a:t>Före / efter aktivitet</a:t>
            </a:r>
          </a:p>
          <a:p>
            <a:r>
              <a:rPr lang="sv-SE" dirty="0"/>
              <a:t>Domaruppdrag</a:t>
            </a:r>
          </a:p>
          <a:p>
            <a:r>
              <a:rPr lang="sv-SE" dirty="0"/>
              <a:t>Arbetsinsatser / försäljning</a:t>
            </a:r>
          </a:p>
          <a:p>
            <a:r>
              <a:rPr lang="sv-SE" dirty="0"/>
              <a:t>Övriga frågor</a:t>
            </a:r>
            <a:br>
              <a:rPr lang="sv-SE" dirty="0"/>
            </a:br>
            <a:endParaRPr lang="sv-SE" dirty="0"/>
          </a:p>
        </p:txBody>
      </p:sp>
      <p:pic>
        <p:nvPicPr>
          <p:cNvPr id="4" name="Picture 3">
            <a:extLst>
              <a:ext uri="{FF2B5EF4-FFF2-40B4-BE49-F238E27FC236}">
                <a16:creationId xmlns:a16="http://schemas.microsoft.com/office/drawing/2014/main" id="{7E8F04F6-ADE8-408E-8E8B-1E47341F0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4156402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Arbetsuppgifter och försäljning</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096" y="70482"/>
            <a:ext cx="1392796" cy="1392796"/>
          </a:xfrm>
          <a:prstGeom prst="rect">
            <a:avLst/>
          </a:prstGeom>
        </p:spPr>
      </p:pic>
      <p:sp>
        <p:nvSpPr>
          <p:cNvPr id="10" name="Platshållare för innehåll 8">
            <a:extLst>
              <a:ext uri="{FF2B5EF4-FFF2-40B4-BE49-F238E27FC236}">
                <a16:creationId xmlns:a16="http://schemas.microsoft.com/office/drawing/2014/main" id="{82DA58CC-0BDD-4D27-B52F-848138D6C7C0}"/>
              </a:ext>
            </a:extLst>
          </p:cNvPr>
          <p:cNvSpPr>
            <a:spLocks noGrp="1"/>
          </p:cNvSpPr>
          <p:nvPr>
            <p:ph idx="1"/>
          </p:nvPr>
        </p:nvSpPr>
        <p:spPr>
          <a:xfrm>
            <a:off x="838200" y="1814052"/>
            <a:ext cx="10515600" cy="4362911"/>
          </a:xfrm>
        </p:spPr>
        <p:txBody>
          <a:bodyPr vert="horz" lIns="91440" tIns="45720" rIns="91440" bIns="45720" rtlCol="0" anchor="t">
            <a:normAutofit/>
          </a:bodyPr>
          <a:lstStyle/>
          <a:p>
            <a:r>
              <a:rPr lang="sv-SE" dirty="0"/>
              <a:t>Fotboll är en billig sport att utöva, men vi behöver er hjälp som föräldrar till de inkomstbringande aktiviteter som föreningen och laget förväntas göra. Vi återkommer när vi fått mer info.</a:t>
            </a:r>
          </a:p>
          <a:p>
            <a:endParaRPr lang="sv-SE" dirty="0"/>
          </a:p>
          <a:p>
            <a:r>
              <a:rPr lang="sv-SE" dirty="0"/>
              <a:t>Inbetalning till lagkassan?</a:t>
            </a:r>
          </a:p>
          <a:p>
            <a:endParaRPr lang="sv-SE" dirty="0"/>
          </a:p>
          <a:p>
            <a:r>
              <a:rPr lang="sv-SE" dirty="0"/>
              <a:t>Försäljning av </a:t>
            </a:r>
            <a:r>
              <a:rPr lang="sv-SE" dirty="0" err="1"/>
              <a:t>Newbody</a:t>
            </a:r>
            <a:r>
              <a:rPr lang="sv-SE" dirty="0"/>
              <a:t>? </a:t>
            </a:r>
            <a:r>
              <a:rPr lang="sv-SE" dirty="0" err="1"/>
              <a:t>Tvättmästarn</a:t>
            </a:r>
            <a:r>
              <a:rPr lang="sv-SE" dirty="0"/>
              <a:t>?</a:t>
            </a:r>
          </a:p>
          <a:p>
            <a:endParaRPr lang="sv-SE" dirty="0"/>
          </a:p>
        </p:txBody>
      </p:sp>
    </p:spTree>
    <p:extLst>
      <p:ext uri="{BB962C8B-B14F-4D97-AF65-F5344CB8AC3E}">
        <p14:creationId xmlns:p14="http://schemas.microsoft.com/office/powerpoint/2010/main" val="2946284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3E6559-B0E4-8320-A556-2A8CB0709C51}"/>
              </a:ext>
            </a:extLst>
          </p:cNvPr>
          <p:cNvSpPr>
            <a:spLocks noGrp="1"/>
          </p:cNvSpPr>
          <p:nvPr>
            <p:ph type="title"/>
          </p:nvPr>
        </p:nvSpPr>
        <p:spPr/>
        <p:txBody>
          <a:bodyPr/>
          <a:lstStyle/>
          <a:p>
            <a:r>
              <a:rPr lang="sv-SE" dirty="0">
                <a:ea typeface="Calibri Light"/>
                <a:cs typeface="Calibri Light"/>
              </a:rPr>
              <a:t>Fördelning</a:t>
            </a:r>
            <a:endParaRPr lang="sv-SE" dirty="0"/>
          </a:p>
        </p:txBody>
      </p:sp>
      <p:sp>
        <p:nvSpPr>
          <p:cNvPr id="3" name="Platshållare för innehåll 2">
            <a:extLst>
              <a:ext uri="{FF2B5EF4-FFF2-40B4-BE49-F238E27FC236}">
                <a16:creationId xmlns:a16="http://schemas.microsoft.com/office/drawing/2014/main" id="{A61FD5B6-D9B0-5ED7-0DD1-300DE2714D16}"/>
              </a:ext>
            </a:extLst>
          </p:cNvPr>
          <p:cNvSpPr>
            <a:spLocks noGrp="1"/>
          </p:cNvSpPr>
          <p:nvPr>
            <p:ph idx="1"/>
          </p:nvPr>
        </p:nvSpPr>
        <p:spPr/>
        <p:txBody>
          <a:bodyPr vert="horz" lIns="91440" tIns="45720" rIns="91440" bIns="45720" rtlCol="0" anchor="t">
            <a:normAutofit/>
          </a:bodyPr>
          <a:lstStyle/>
          <a:p>
            <a:pPr lvl="1"/>
            <a:r>
              <a:rPr lang="sv-SE" dirty="0">
                <a:ea typeface="+mn-lt"/>
                <a:cs typeface="+mn-lt"/>
              </a:rPr>
              <a:t>Fixardag (1 </a:t>
            </a:r>
            <a:r>
              <a:rPr lang="sv-SE" dirty="0" err="1">
                <a:ea typeface="+mn-lt"/>
                <a:cs typeface="+mn-lt"/>
              </a:rPr>
              <a:t>st</a:t>
            </a:r>
            <a:r>
              <a:rPr lang="sv-SE" dirty="0">
                <a:ea typeface="+mn-lt"/>
                <a:cs typeface="+mn-lt"/>
              </a:rPr>
              <a:t>), Emelie Bylin</a:t>
            </a:r>
            <a:endParaRPr lang="en-US" dirty="0">
              <a:ea typeface="+mn-lt"/>
              <a:cs typeface="+mn-lt"/>
            </a:endParaRPr>
          </a:p>
          <a:p>
            <a:pPr lvl="1"/>
            <a:r>
              <a:rPr lang="sv-SE" dirty="0" err="1">
                <a:ea typeface="+mn-lt"/>
                <a:cs typeface="+mn-lt"/>
              </a:rPr>
              <a:t>Hentorpsdagen</a:t>
            </a:r>
            <a:r>
              <a:rPr lang="sv-SE" dirty="0">
                <a:ea typeface="+mn-lt"/>
                <a:cs typeface="+mn-lt"/>
              </a:rPr>
              <a:t> (2 </a:t>
            </a:r>
            <a:r>
              <a:rPr lang="sv-SE" dirty="0" err="1">
                <a:ea typeface="+mn-lt"/>
                <a:cs typeface="+mn-lt"/>
              </a:rPr>
              <a:t>st</a:t>
            </a:r>
            <a:r>
              <a:rPr lang="sv-SE" dirty="0">
                <a:ea typeface="+mn-lt"/>
                <a:cs typeface="+mn-lt"/>
              </a:rPr>
              <a:t>), Vilma Larsson Häggmark</a:t>
            </a:r>
            <a:endParaRPr lang="en-US" dirty="0">
              <a:ea typeface="+mn-lt"/>
              <a:cs typeface="+mn-lt"/>
            </a:endParaRPr>
          </a:p>
          <a:p>
            <a:pPr lvl="1"/>
            <a:r>
              <a:rPr lang="sv-SE" dirty="0" err="1">
                <a:ea typeface="+mn-lt"/>
                <a:cs typeface="+mn-lt"/>
              </a:rPr>
              <a:t>Futsal</a:t>
            </a:r>
            <a:r>
              <a:rPr lang="sv-SE" dirty="0">
                <a:ea typeface="+mn-lt"/>
                <a:cs typeface="+mn-lt"/>
              </a:rPr>
              <a:t> Cup (3 </a:t>
            </a:r>
            <a:r>
              <a:rPr lang="sv-SE" dirty="0" err="1">
                <a:ea typeface="+mn-lt"/>
                <a:cs typeface="+mn-lt"/>
              </a:rPr>
              <a:t>st</a:t>
            </a:r>
            <a:r>
              <a:rPr lang="sv-SE" dirty="0">
                <a:ea typeface="+mn-lt"/>
                <a:cs typeface="+mn-lt"/>
              </a:rPr>
              <a:t>), Hillevi Hagelin, ?, ? </a:t>
            </a:r>
            <a:endParaRPr lang="en-US" dirty="0">
              <a:ea typeface="+mn-lt"/>
              <a:cs typeface="+mn-lt"/>
            </a:endParaRPr>
          </a:p>
          <a:p>
            <a:pPr lvl="1"/>
            <a:r>
              <a:rPr lang="sv-SE" dirty="0">
                <a:ea typeface="+mn-lt"/>
                <a:cs typeface="+mn-lt"/>
              </a:rPr>
              <a:t> ansvarig för domaruppdrag (Thomas Sjölin), </a:t>
            </a:r>
            <a:endParaRPr lang="en-US">
              <a:ea typeface="+mn-lt"/>
              <a:cs typeface="+mn-lt"/>
            </a:endParaRPr>
          </a:p>
          <a:p>
            <a:pPr lvl="1"/>
            <a:r>
              <a:rPr lang="sv-SE" dirty="0">
                <a:ea typeface="+mn-lt"/>
                <a:cs typeface="+mn-lt"/>
              </a:rPr>
              <a:t>ansvarig försäljning (1 </a:t>
            </a:r>
            <a:r>
              <a:rPr lang="sv-SE" dirty="0" err="1">
                <a:ea typeface="+mn-lt"/>
                <a:cs typeface="+mn-lt"/>
              </a:rPr>
              <a:t>st</a:t>
            </a:r>
            <a:r>
              <a:rPr lang="sv-SE" dirty="0">
                <a:ea typeface="+mn-lt"/>
                <a:cs typeface="+mn-lt"/>
              </a:rPr>
              <a:t>), Saga Lindgren</a:t>
            </a:r>
            <a:endParaRPr lang="en-US" dirty="0">
              <a:ea typeface="+mn-lt"/>
              <a:cs typeface="+mn-lt"/>
            </a:endParaRPr>
          </a:p>
          <a:p>
            <a:pPr lvl="1"/>
            <a:r>
              <a:rPr lang="sv-SE" dirty="0">
                <a:ea typeface="+mn-lt"/>
                <a:cs typeface="+mn-lt"/>
              </a:rPr>
              <a:t>matgrupp vid övernattning (2 </a:t>
            </a:r>
            <a:r>
              <a:rPr lang="sv-SE" dirty="0" err="1">
                <a:ea typeface="+mn-lt"/>
                <a:cs typeface="+mn-lt"/>
              </a:rPr>
              <a:t>st</a:t>
            </a:r>
            <a:r>
              <a:rPr lang="sv-SE" dirty="0">
                <a:ea typeface="+mn-lt"/>
                <a:cs typeface="+mn-lt"/>
              </a:rPr>
              <a:t>), Lova </a:t>
            </a:r>
            <a:r>
              <a:rPr lang="sv-SE" dirty="0" err="1">
                <a:ea typeface="+mn-lt"/>
                <a:cs typeface="+mn-lt"/>
              </a:rPr>
              <a:t>Måremo</a:t>
            </a:r>
            <a:r>
              <a:rPr lang="sv-SE" dirty="0">
                <a:ea typeface="+mn-lt"/>
                <a:cs typeface="+mn-lt"/>
              </a:rPr>
              <a:t>, Selma Palmér</a:t>
            </a:r>
            <a:endParaRPr lang="en-US" dirty="0">
              <a:ea typeface="+mn-lt"/>
              <a:cs typeface="+mn-lt"/>
            </a:endParaRPr>
          </a:p>
          <a:p>
            <a:pPr lvl="1"/>
            <a:r>
              <a:rPr lang="sv-SE" dirty="0">
                <a:ea typeface="+mn-lt"/>
                <a:cs typeface="+mn-lt"/>
              </a:rPr>
              <a:t>sommaravslutning (2 </a:t>
            </a:r>
            <a:r>
              <a:rPr lang="sv-SE" dirty="0" err="1">
                <a:ea typeface="+mn-lt"/>
                <a:cs typeface="+mn-lt"/>
              </a:rPr>
              <a:t>st</a:t>
            </a:r>
            <a:r>
              <a:rPr lang="sv-SE" dirty="0">
                <a:ea typeface="+mn-lt"/>
                <a:cs typeface="+mn-lt"/>
              </a:rPr>
              <a:t>), Tuva Strandberg, Isabell Skoog</a:t>
            </a:r>
            <a:endParaRPr lang="en-US" dirty="0">
              <a:ea typeface="+mn-lt"/>
              <a:cs typeface="+mn-lt"/>
            </a:endParaRPr>
          </a:p>
          <a:p>
            <a:pPr lvl="1"/>
            <a:r>
              <a:rPr lang="sv-SE" dirty="0">
                <a:ea typeface="+mn-lt"/>
                <a:cs typeface="+mn-lt"/>
              </a:rPr>
              <a:t>säsongsavslutning (2 </a:t>
            </a:r>
            <a:r>
              <a:rPr lang="sv-SE" dirty="0" err="1">
                <a:ea typeface="+mn-lt"/>
                <a:cs typeface="+mn-lt"/>
              </a:rPr>
              <a:t>st</a:t>
            </a:r>
            <a:r>
              <a:rPr lang="sv-SE" dirty="0">
                <a:ea typeface="+mn-lt"/>
                <a:cs typeface="+mn-lt"/>
              </a:rPr>
              <a:t>) Vilma Nystedt, Idun Jakobsson</a:t>
            </a:r>
            <a:endParaRPr lang="en-US" dirty="0">
              <a:ea typeface="+mn-lt"/>
              <a:cs typeface="+mn-lt"/>
            </a:endParaRPr>
          </a:p>
          <a:p>
            <a:endParaRPr lang="sv-SE" dirty="0">
              <a:ea typeface="Calibri"/>
              <a:cs typeface="Calibri"/>
            </a:endParaRPr>
          </a:p>
        </p:txBody>
      </p:sp>
    </p:spTree>
    <p:extLst>
      <p:ext uri="{BB962C8B-B14F-4D97-AF65-F5344CB8AC3E}">
        <p14:creationId xmlns:p14="http://schemas.microsoft.com/office/powerpoint/2010/main" val="3733314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898" y="1415845"/>
            <a:ext cx="10515600" cy="5125012"/>
          </a:xfrm>
        </p:spPr>
        <p:txBody>
          <a:bodyPr>
            <a:normAutofit/>
          </a:bodyPr>
          <a:lstStyle/>
          <a:p>
            <a:endParaRPr lang="sv-SE" dirty="0"/>
          </a:p>
          <a:p>
            <a:endParaRPr lang="sv-SE" dirty="0"/>
          </a:p>
          <a:p>
            <a:pPr marL="0" indent="0">
              <a:buNone/>
            </a:pPr>
            <a:r>
              <a:rPr lang="sv-SE" b="1" dirty="0"/>
              <a:t>Klädköp</a:t>
            </a:r>
          </a:p>
          <a:p>
            <a:pPr marL="0" indent="0">
              <a:buNone/>
            </a:pPr>
            <a:endParaRPr lang="sv-SE" dirty="0"/>
          </a:p>
          <a:p>
            <a:pPr marL="0" indent="0">
              <a:buNone/>
            </a:pPr>
            <a:r>
              <a:rPr lang="sv-SE" dirty="0"/>
              <a:t>Se utbudet på Intersports hemsida och gör era beställningar direkt på hemsidan.</a:t>
            </a:r>
          </a:p>
          <a:p>
            <a:endParaRPr lang="sv-SE" dirty="0"/>
          </a:p>
          <a:p>
            <a:endParaRPr lang="sv-SE" dirty="0"/>
          </a:p>
          <a:p>
            <a:endParaRPr lang="sv-SE" dirty="0"/>
          </a:p>
          <a:p>
            <a:endParaRPr lang="sv-SE" dirty="0"/>
          </a:p>
          <a:p>
            <a:pPr marL="0" indent="0">
              <a:buNone/>
            </a:pPr>
            <a:endParaRPr lang="sv-SE" dirty="0"/>
          </a:p>
          <a:p>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en-GB" dirty="0"/>
          </a:p>
        </p:txBody>
      </p:sp>
      <p:sp>
        <p:nvSpPr>
          <p:cNvPr id="2" name="Title 1"/>
          <p:cNvSpPr>
            <a:spLocks noGrp="1"/>
          </p:cNvSpPr>
          <p:nvPr>
            <p:ph type="title"/>
          </p:nvPr>
        </p:nvSpPr>
        <p:spPr/>
        <p:txBody>
          <a:bodyPr/>
          <a:lstStyle/>
          <a:p>
            <a:r>
              <a:rPr lang="sv-SE" dirty="0"/>
              <a:t>Köp av kläder</a:t>
            </a:r>
            <a:br>
              <a:rPr lang="sv-SE" dirty="0"/>
            </a:b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948063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E2C719-42F1-4375-BB8A-FEBB3E2CA523}"/>
              </a:ext>
            </a:extLst>
          </p:cNvPr>
          <p:cNvSpPr>
            <a:spLocks noGrp="1"/>
          </p:cNvSpPr>
          <p:nvPr>
            <p:ph type="title"/>
          </p:nvPr>
        </p:nvSpPr>
        <p:spPr/>
        <p:txBody>
          <a:bodyPr/>
          <a:lstStyle/>
          <a:p>
            <a:r>
              <a:rPr lang="sv-SE" dirty="0"/>
              <a:t>Tack för ikväll</a:t>
            </a:r>
          </a:p>
        </p:txBody>
      </p:sp>
      <p:sp>
        <p:nvSpPr>
          <p:cNvPr id="3" name="Platshållare för innehåll 2">
            <a:extLst>
              <a:ext uri="{FF2B5EF4-FFF2-40B4-BE49-F238E27FC236}">
                <a16:creationId xmlns:a16="http://schemas.microsoft.com/office/drawing/2014/main" id="{3587A436-C1A2-4762-9470-4AC6B339BFFE}"/>
              </a:ext>
            </a:extLst>
          </p:cNvPr>
          <p:cNvSpPr>
            <a:spLocks noGrp="1"/>
          </p:cNvSpPr>
          <p:nvPr>
            <p:ph idx="1"/>
          </p:nvPr>
        </p:nvSpPr>
        <p:spPr/>
        <p:txBody>
          <a:bodyPr/>
          <a:lstStyle/>
          <a:p>
            <a:r>
              <a:rPr lang="sv-SE" dirty="0"/>
              <a:t>Vi ser fram emot säsongen!!</a:t>
            </a:r>
          </a:p>
        </p:txBody>
      </p:sp>
      <p:pic>
        <p:nvPicPr>
          <p:cNvPr id="6" name="Picture 5">
            <a:extLst>
              <a:ext uri="{FF2B5EF4-FFF2-40B4-BE49-F238E27FC236}">
                <a16:creationId xmlns:a16="http://schemas.microsoft.com/office/drawing/2014/main" id="{730D677B-E669-404D-90B5-B596EB7DFED8}"/>
              </a:ext>
            </a:extLst>
          </p:cNvPr>
          <p:cNvPicPr>
            <a:picLocks noChangeAspect="1"/>
          </p:cNvPicPr>
          <p:nvPr/>
        </p:nvPicPr>
        <p:blipFill>
          <a:blip r:embed="rId2"/>
          <a:stretch>
            <a:fillRect/>
          </a:stretch>
        </p:blipFill>
        <p:spPr>
          <a:xfrm>
            <a:off x="5418246" y="294562"/>
            <a:ext cx="6773754" cy="6198313"/>
          </a:xfrm>
          <a:prstGeom prst="rect">
            <a:avLst/>
          </a:prstGeom>
        </p:spPr>
      </p:pic>
    </p:spTree>
    <p:extLst>
      <p:ext uri="{BB962C8B-B14F-4D97-AF65-F5344CB8AC3E}">
        <p14:creationId xmlns:p14="http://schemas.microsoft.com/office/powerpoint/2010/main" val="251134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Våmbs IF – under ombyggnation</a:t>
            </a:r>
          </a:p>
        </p:txBody>
      </p:sp>
      <p:sp>
        <p:nvSpPr>
          <p:cNvPr id="3" name="Platshållare för innehåll 2"/>
          <p:cNvSpPr>
            <a:spLocks noGrp="1"/>
          </p:cNvSpPr>
          <p:nvPr>
            <p:ph idx="1"/>
          </p:nvPr>
        </p:nvSpPr>
        <p:spPr>
          <a:xfrm>
            <a:off x="925033" y="1481646"/>
            <a:ext cx="9285767" cy="4873752"/>
          </a:xfrm>
        </p:spPr>
        <p:txBody>
          <a:bodyPr>
            <a:normAutofit/>
          </a:bodyPr>
          <a:lstStyle/>
          <a:p>
            <a:endParaRPr lang="sv-SE" dirty="0"/>
          </a:p>
          <a:p>
            <a:r>
              <a:rPr lang="sv-SE" dirty="0"/>
              <a:t>Aktiv styrelse</a:t>
            </a:r>
          </a:p>
          <a:p>
            <a:r>
              <a:rPr lang="sv-SE" dirty="0" err="1"/>
              <a:t>Sportgrupp</a:t>
            </a:r>
            <a:endParaRPr lang="sv-SE" dirty="0"/>
          </a:p>
          <a:p>
            <a:r>
              <a:rPr lang="sv-SE" dirty="0"/>
              <a:t>Ledarenkät</a:t>
            </a:r>
          </a:p>
          <a:p>
            <a:r>
              <a:rPr lang="sv-SE" dirty="0"/>
              <a:t>Förändringar och åtgärder från svaren</a:t>
            </a:r>
          </a:p>
          <a:p>
            <a:r>
              <a:rPr lang="sv-SE" dirty="0"/>
              <a:t>Fadderverksamhet</a:t>
            </a:r>
          </a:p>
          <a:p>
            <a:r>
              <a:rPr lang="sv-SE" dirty="0"/>
              <a:t>Gröna tråden – skall uppdateras</a:t>
            </a:r>
            <a:br>
              <a:rPr lang="sv-SE" dirty="0"/>
            </a:br>
            <a:endParaRPr lang="sv-SE" dirty="0"/>
          </a:p>
        </p:txBody>
      </p:sp>
      <p:pic>
        <p:nvPicPr>
          <p:cNvPr id="4" name="Picture 3">
            <a:extLst>
              <a:ext uri="{FF2B5EF4-FFF2-40B4-BE49-F238E27FC236}">
                <a16:creationId xmlns:a16="http://schemas.microsoft.com/office/drawing/2014/main" id="{7E8F04F6-ADE8-408E-8E8B-1E47341F0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427715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Våmbs IF – på gång</a:t>
            </a:r>
          </a:p>
        </p:txBody>
      </p:sp>
      <p:sp>
        <p:nvSpPr>
          <p:cNvPr id="3" name="Platshållare för innehåll 2"/>
          <p:cNvSpPr>
            <a:spLocks noGrp="1"/>
          </p:cNvSpPr>
          <p:nvPr>
            <p:ph idx="1"/>
          </p:nvPr>
        </p:nvSpPr>
        <p:spPr>
          <a:xfrm>
            <a:off x="925033" y="1481646"/>
            <a:ext cx="9285767" cy="4873752"/>
          </a:xfrm>
        </p:spPr>
        <p:txBody>
          <a:bodyPr>
            <a:normAutofit/>
          </a:bodyPr>
          <a:lstStyle/>
          <a:p>
            <a:pPr marL="0" indent="0">
              <a:buNone/>
            </a:pPr>
            <a:br>
              <a:rPr lang="sv-SE" dirty="0"/>
            </a:br>
            <a:endParaRPr lang="sv-SE" dirty="0"/>
          </a:p>
        </p:txBody>
      </p:sp>
      <p:pic>
        <p:nvPicPr>
          <p:cNvPr id="4" name="Picture 3">
            <a:extLst>
              <a:ext uri="{FF2B5EF4-FFF2-40B4-BE49-F238E27FC236}">
                <a16:creationId xmlns:a16="http://schemas.microsoft.com/office/drawing/2014/main" id="{7E8F04F6-ADE8-408E-8E8B-1E47341F0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pic>
        <p:nvPicPr>
          <p:cNvPr id="7" name="Picture 6">
            <a:extLst>
              <a:ext uri="{FF2B5EF4-FFF2-40B4-BE49-F238E27FC236}">
                <a16:creationId xmlns:a16="http://schemas.microsoft.com/office/drawing/2014/main" id="{4D550933-72A6-4F7B-AF0D-AB74520B4A39}"/>
              </a:ext>
            </a:extLst>
          </p:cNvPr>
          <p:cNvPicPr>
            <a:picLocks noChangeAspect="1"/>
          </p:cNvPicPr>
          <p:nvPr/>
        </p:nvPicPr>
        <p:blipFill>
          <a:blip r:embed="rId3"/>
          <a:stretch>
            <a:fillRect/>
          </a:stretch>
        </p:blipFill>
        <p:spPr>
          <a:xfrm>
            <a:off x="576779" y="1571252"/>
            <a:ext cx="9285768" cy="5105380"/>
          </a:xfrm>
          <a:prstGeom prst="rect">
            <a:avLst/>
          </a:prstGeom>
        </p:spPr>
      </p:pic>
    </p:spTree>
    <p:extLst>
      <p:ext uri="{BB962C8B-B14F-4D97-AF65-F5344CB8AC3E}">
        <p14:creationId xmlns:p14="http://schemas.microsoft.com/office/powerpoint/2010/main" val="283224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Våmbs IF – ekonomi</a:t>
            </a:r>
          </a:p>
        </p:txBody>
      </p:sp>
      <p:sp>
        <p:nvSpPr>
          <p:cNvPr id="3" name="Platshållare för innehåll 2"/>
          <p:cNvSpPr>
            <a:spLocks noGrp="1"/>
          </p:cNvSpPr>
          <p:nvPr>
            <p:ph idx="1"/>
          </p:nvPr>
        </p:nvSpPr>
        <p:spPr>
          <a:xfrm>
            <a:off x="925033" y="1481646"/>
            <a:ext cx="9285767" cy="4873752"/>
          </a:xfrm>
        </p:spPr>
        <p:txBody>
          <a:bodyPr>
            <a:normAutofit/>
          </a:bodyPr>
          <a:lstStyle/>
          <a:p>
            <a:pPr marL="0" indent="0">
              <a:buNone/>
            </a:pPr>
            <a:br>
              <a:rPr lang="sv-SE" dirty="0"/>
            </a:br>
            <a:endParaRPr lang="sv-SE" dirty="0"/>
          </a:p>
        </p:txBody>
      </p:sp>
      <p:pic>
        <p:nvPicPr>
          <p:cNvPr id="4" name="Picture 3">
            <a:extLst>
              <a:ext uri="{FF2B5EF4-FFF2-40B4-BE49-F238E27FC236}">
                <a16:creationId xmlns:a16="http://schemas.microsoft.com/office/drawing/2014/main" id="{7E8F04F6-ADE8-408E-8E8B-1E47341F0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pic>
        <p:nvPicPr>
          <p:cNvPr id="6" name="Picture 5">
            <a:extLst>
              <a:ext uri="{FF2B5EF4-FFF2-40B4-BE49-F238E27FC236}">
                <a16:creationId xmlns:a16="http://schemas.microsoft.com/office/drawing/2014/main" id="{2D4FDE86-4105-4B1F-BCB8-4E29814C1355}"/>
              </a:ext>
            </a:extLst>
          </p:cNvPr>
          <p:cNvPicPr>
            <a:picLocks noChangeAspect="1"/>
          </p:cNvPicPr>
          <p:nvPr/>
        </p:nvPicPr>
        <p:blipFill>
          <a:blip r:embed="rId3"/>
          <a:stretch>
            <a:fillRect/>
          </a:stretch>
        </p:blipFill>
        <p:spPr>
          <a:xfrm>
            <a:off x="329610" y="1481646"/>
            <a:ext cx="9640186" cy="5239084"/>
          </a:xfrm>
          <a:prstGeom prst="rect">
            <a:avLst/>
          </a:prstGeom>
        </p:spPr>
      </p:pic>
    </p:spTree>
    <p:extLst>
      <p:ext uri="{BB962C8B-B14F-4D97-AF65-F5344CB8AC3E}">
        <p14:creationId xmlns:p14="http://schemas.microsoft.com/office/powerpoint/2010/main" val="345950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Årets Ledare</a:t>
            </a:r>
          </a:p>
        </p:txBody>
      </p:sp>
      <p:sp>
        <p:nvSpPr>
          <p:cNvPr id="3" name="Platshållare för innehåll 2"/>
          <p:cNvSpPr>
            <a:spLocks noGrp="1"/>
          </p:cNvSpPr>
          <p:nvPr>
            <p:ph idx="1"/>
          </p:nvPr>
        </p:nvSpPr>
        <p:spPr>
          <a:xfrm>
            <a:off x="1981200" y="1481646"/>
            <a:ext cx="8229600" cy="4873752"/>
          </a:xfrm>
        </p:spPr>
        <p:txBody>
          <a:bodyPr>
            <a:normAutofit/>
          </a:bodyPr>
          <a:lstStyle/>
          <a:p>
            <a:pPr marL="0" indent="0">
              <a:buNone/>
            </a:pPr>
            <a:endParaRPr lang="sv-SE" dirty="0"/>
          </a:p>
          <a:p>
            <a:pPr marL="0" indent="0">
              <a:buNone/>
            </a:pPr>
            <a:r>
              <a:rPr lang="sv-SE" dirty="0"/>
              <a:t>1. Peter (huvudtränare)			</a:t>
            </a:r>
          </a:p>
          <a:p>
            <a:pPr marL="0" indent="0">
              <a:buNone/>
            </a:pPr>
            <a:r>
              <a:rPr lang="sv-SE" dirty="0"/>
              <a:t>2. Niclas (huvudtränare)</a:t>
            </a:r>
          </a:p>
          <a:p>
            <a:pPr marL="0" indent="0">
              <a:buNone/>
            </a:pPr>
            <a:r>
              <a:rPr lang="sv-SE" dirty="0"/>
              <a:t>3. Jonas (assisterande/lagledare)		</a:t>
            </a:r>
          </a:p>
          <a:p>
            <a:pPr marL="0" indent="0">
              <a:buNone/>
            </a:pPr>
            <a:r>
              <a:rPr lang="sv-SE" dirty="0"/>
              <a:t>4. Martin (assisterande/lagledare)	</a:t>
            </a:r>
          </a:p>
          <a:p>
            <a:pPr marL="0" indent="0">
              <a:buNone/>
            </a:pPr>
            <a:r>
              <a:rPr lang="sv-SE" dirty="0"/>
              <a:t>5. Joakim (assisterande/målvaktstränare)</a:t>
            </a:r>
            <a:br>
              <a:rPr lang="sv-SE" dirty="0"/>
            </a:br>
            <a:endParaRPr lang="sv-SE" dirty="0"/>
          </a:p>
        </p:txBody>
      </p:sp>
      <p:pic>
        <p:nvPicPr>
          <p:cNvPr id="4" name="Picture 3">
            <a:extLst>
              <a:ext uri="{FF2B5EF4-FFF2-40B4-BE49-F238E27FC236}">
                <a16:creationId xmlns:a16="http://schemas.microsoft.com/office/drawing/2014/main" id="{7E8F04F6-ADE8-408E-8E8B-1E47341F0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216086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898" y="1415845"/>
            <a:ext cx="10515600" cy="5125012"/>
          </a:xfrm>
        </p:spPr>
        <p:txBody>
          <a:bodyPr>
            <a:normAutofit/>
          </a:bodyPr>
          <a:lstStyle/>
          <a:p>
            <a:endParaRPr lang="sv-SE" dirty="0"/>
          </a:p>
          <a:p>
            <a:r>
              <a:rPr lang="sv-SE" dirty="0"/>
              <a:t>Grundutbildning</a:t>
            </a:r>
          </a:p>
          <a:p>
            <a:r>
              <a:rPr lang="sv-SE" dirty="0"/>
              <a:t>Spelformsutbildning 9 mot 9</a:t>
            </a:r>
          </a:p>
          <a:p>
            <a:r>
              <a:rPr lang="sv-SE" dirty="0"/>
              <a:t>Fotbollssymposium</a:t>
            </a:r>
          </a:p>
          <a:p>
            <a:r>
              <a:rPr lang="sv-SE" dirty="0"/>
              <a:t>Förebyggande och akut omhändertagande av skada</a:t>
            </a:r>
          </a:p>
          <a:p>
            <a:r>
              <a:rPr lang="sv-SE" dirty="0"/>
              <a:t>Belastningsregistret</a:t>
            </a:r>
          </a:p>
          <a:p>
            <a:endParaRPr lang="sv-SE" dirty="0"/>
          </a:p>
          <a:p>
            <a:endParaRPr lang="sv-SE" dirty="0"/>
          </a:p>
          <a:p>
            <a:pPr marL="0" indent="0">
              <a:buNone/>
            </a:pPr>
            <a:endParaRPr lang="sv-SE" dirty="0"/>
          </a:p>
          <a:p>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en-GB" dirty="0"/>
          </a:p>
        </p:txBody>
      </p:sp>
      <p:sp>
        <p:nvSpPr>
          <p:cNvPr id="2" name="Title 1"/>
          <p:cNvSpPr>
            <a:spLocks noGrp="1"/>
          </p:cNvSpPr>
          <p:nvPr>
            <p:ph type="title"/>
          </p:nvPr>
        </p:nvSpPr>
        <p:spPr/>
        <p:txBody>
          <a:bodyPr/>
          <a:lstStyle/>
          <a:p>
            <a:r>
              <a:rPr lang="sv-SE" dirty="0"/>
              <a:t>Utbildning tränare</a:t>
            </a:r>
            <a:br>
              <a:rPr lang="sv-SE" dirty="0"/>
            </a:b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204042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Träningar</a:t>
            </a:r>
          </a:p>
        </p:txBody>
      </p:sp>
      <p:sp>
        <p:nvSpPr>
          <p:cNvPr id="3" name="Platshållare för innehåll 2"/>
          <p:cNvSpPr>
            <a:spLocks noGrp="1"/>
          </p:cNvSpPr>
          <p:nvPr>
            <p:ph idx="1"/>
          </p:nvPr>
        </p:nvSpPr>
        <p:spPr/>
        <p:txBody>
          <a:bodyPr>
            <a:normAutofit/>
          </a:bodyPr>
          <a:lstStyle/>
          <a:p>
            <a:endParaRPr lang="sv-SE" dirty="0"/>
          </a:p>
          <a:p>
            <a:r>
              <a:rPr lang="sv-SE" dirty="0"/>
              <a:t>Variation i övningar vs igenkänning</a:t>
            </a:r>
          </a:p>
          <a:p>
            <a:r>
              <a:rPr lang="sv-SE" dirty="0"/>
              <a:t>Teknik, passningar, skott, spelförståelse</a:t>
            </a:r>
          </a:p>
          <a:p>
            <a:r>
              <a:rPr lang="sv-SE" dirty="0"/>
              <a:t>Med tjejer behöver man ofta förklara </a:t>
            </a:r>
            <a:r>
              <a:rPr lang="sv-SE" b="1" dirty="0"/>
              <a:t>varför – </a:t>
            </a:r>
            <a:r>
              <a:rPr lang="sv-SE" dirty="0"/>
              <a:t>”börja med storheter och jobba oss ner”</a:t>
            </a:r>
          </a:p>
          <a:p>
            <a:r>
              <a:rPr lang="sv-SE" dirty="0"/>
              <a:t>Pedagogik i att bryta övningar/spel för att berömma när någon utför saker vi övat på… </a:t>
            </a:r>
          </a:p>
          <a:p>
            <a:r>
              <a:rPr lang="sv-SE" dirty="0"/>
              <a:t>”Specialträning”  -där vi punktar en tjej på en ledare och nöter in färdigheter (brukar uppskattas enligt tidigare erfarenheter)</a:t>
            </a:r>
          </a:p>
        </p:txBody>
      </p:sp>
      <p:pic>
        <p:nvPicPr>
          <p:cNvPr id="4" name="Picture 3">
            <a:extLst>
              <a:ext uri="{FF2B5EF4-FFF2-40B4-BE49-F238E27FC236}">
                <a16:creationId xmlns:a16="http://schemas.microsoft.com/office/drawing/2014/main" id="{1E3F47A9-19BD-43C3-A720-22DF8D62CB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36033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8A041D-083C-492C-A3B3-521A6857AD11}"/>
              </a:ext>
            </a:extLst>
          </p:cNvPr>
          <p:cNvSpPr>
            <a:spLocks noGrp="1"/>
          </p:cNvSpPr>
          <p:nvPr>
            <p:ph type="title"/>
          </p:nvPr>
        </p:nvSpPr>
        <p:spPr/>
        <p:txBody>
          <a:bodyPr/>
          <a:lstStyle/>
          <a:p>
            <a:r>
              <a:rPr lang="sv-SE" dirty="0"/>
              <a:t>Pedagogik</a:t>
            </a:r>
          </a:p>
        </p:txBody>
      </p:sp>
      <p:sp>
        <p:nvSpPr>
          <p:cNvPr id="3" name="Platshållare för innehåll 2">
            <a:extLst>
              <a:ext uri="{FF2B5EF4-FFF2-40B4-BE49-F238E27FC236}">
                <a16:creationId xmlns:a16="http://schemas.microsoft.com/office/drawing/2014/main" id="{96F054FD-A381-4A15-919E-EC0EDC9FAAEB}"/>
              </a:ext>
            </a:extLst>
          </p:cNvPr>
          <p:cNvSpPr>
            <a:spLocks noGrp="1"/>
          </p:cNvSpPr>
          <p:nvPr>
            <p:ph idx="1"/>
          </p:nvPr>
        </p:nvSpPr>
        <p:spPr/>
        <p:txBody>
          <a:bodyPr>
            <a:norm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Vad kan du göra nu när du fick bollen på det här sättet?.... Å vad behöver du som står här (lagkompisen) då tänka på då?.....Varför?..... Vad händer om…? </a:t>
            </a:r>
            <a:r>
              <a:rPr lang="sv-SE" dirty="0" err="1">
                <a:latin typeface="Calibri" panose="020F0502020204030204" pitchFamily="34" charset="0"/>
                <a:ea typeface="Calibri" panose="020F0502020204030204" pitchFamily="34" charset="0"/>
                <a:cs typeface="Times New Roman" panose="02020603050405020304" pitchFamily="18" charset="0"/>
              </a:rPr>
              <a:t>etc</a:t>
            </a:r>
            <a:r>
              <a:rPr lang="sv-SE"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Lärandet ökar genom att tjejerna får tänka. Det är bättre än att ge dem alltför många instruktioner.</a:t>
            </a:r>
          </a:p>
          <a:p>
            <a:pPr>
              <a:lnSpc>
                <a:spcPct val="107000"/>
              </a:lnSpc>
              <a:spcAft>
                <a:spcPts val="800"/>
              </a:spcAft>
            </a:pPr>
            <a:r>
              <a:rPr lang="sv-SE" dirty="0">
                <a:latin typeface="Calibri" panose="020F0502020204030204" pitchFamily="34" charset="0"/>
                <a:cs typeface="Times New Roman" panose="02020603050405020304" pitchFamily="18" charset="0"/>
              </a:rPr>
              <a:t>Vi ledare ställer frågor istället för att komma med alla svar.</a:t>
            </a:r>
            <a:endParaRPr lang="sv-SE" dirty="0"/>
          </a:p>
        </p:txBody>
      </p:sp>
      <p:pic>
        <p:nvPicPr>
          <p:cNvPr id="4" name="Picture 3">
            <a:extLst>
              <a:ext uri="{FF2B5EF4-FFF2-40B4-BE49-F238E27FC236}">
                <a16:creationId xmlns:a16="http://schemas.microsoft.com/office/drawing/2014/main" id="{783B470D-E6B1-4D03-A562-2CADA3E4D8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1617449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838</Words>
  <Application>Microsoft Office PowerPoint</Application>
  <PresentationFormat>Bredbild</PresentationFormat>
  <Paragraphs>175</Paragraphs>
  <Slides>23</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23</vt:i4>
      </vt:variant>
    </vt:vector>
  </HeadingPairs>
  <TitlesOfParts>
    <vt:vector size="27" baseType="lpstr">
      <vt:lpstr>Arial</vt:lpstr>
      <vt:lpstr>Calibri</vt:lpstr>
      <vt:lpstr>Calibri Light</vt:lpstr>
      <vt:lpstr>Office Theme</vt:lpstr>
      <vt:lpstr>2023-03-13 Föräldramöte inför säsongen</vt:lpstr>
      <vt:lpstr>Agenda</vt:lpstr>
      <vt:lpstr>Våmbs IF – under ombyggnation</vt:lpstr>
      <vt:lpstr>Våmbs IF – på gång</vt:lpstr>
      <vt:lpstr>Våmbs IF – ekonomi</vt:lpstr>
      <vt:lpstr>Årets Ledare</vt:lpstr>
      <vt:lpstr>Utbildning tränare </vt:lpstr>
      <vt:lpstr>Träningar</vt:lpstr>
      <vt:lpstr>Pedagogik</vt:lpstr>
      <vt:lpstr>Värdeord från förra säsongen </vt:lpstr>
      <vt:lpstr>Träningstider mars/april</vt:lpstr>
      <vt:lpstr>Träningstider maj: Claesborg</vt:lpstr>
      <vt:lpstr>Matcher/seriespel</vt:lpstr>
      <vt:lpstr>Preliminära serielag</vt:lpstr>
      <vt:lpstr>PowerPoint-presentation</vt:lpstr>
      <vt:lpstr>Cuper 2023</vt:lpstr>
      <vt:lpstr>Ombyte vid träning/match</vt:lpstr>
      <vt:lpstr>Domaruppdrag</vt:lpstr>
      <vt:lpstr>Trivselaktiviteter </vt:lpstr>
      <vt:lpstr>Arbetsuppgifter och försäljning</vt:lpstr>
      <vt:lpstr>Fördelning</vt:lpstr>
      <vt:lpstr>Köp av kläder </vt:lpstr>
      <vt:lpstr>Tack för ikväll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2021-04-12</dc:title>
  <dc:creator>Daniel Strandberg</dc:creator>
  <cp:lastModifiedBy>Peter Hjortmar</cp:lastModifiedBy>
  <cp:revision>67</cp:revision>
  <dcterms:created xsi:type="dcterms:W3CDTF">2021-03-31T19:39:59Z</dcterms:created>
  <dcterms:modified xsi:type="dcterms:W3CDTF">2023-05-01T17:24:32Z</dcterms:modified>
</cp:coreProperties>
</file>