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29"/>
  </p:notesMasterIdLst>
  <p:sldIdLst>
    <p:sldId id="256" r:id="rId3"/>
    <p:sldId id="258" r:id="rId4"/>
    <p:sldId id="260" r:id="rId5"/>
    <p:sldId id="262" r:id="rId6"/>
    <p:sldId id="263" r:id="rId7"/>
    <p:sldId id="264" r:id="rId8"/>
    <p:sldId id="285" r:id="rId9"/>
    <p:sldId id="287" r:id="rId10"/>
    <p:sldId id="268" r:id="rId11"/>
    <p:sldId id="269" r:id="rId12"/>
    <p:sldId id="271" r:id="rId13"/>
    <p:sldId id="270" r:id="rId14"/>
    <p:sldId id="273" r:id="rId15"/>
    <p:sldId id="274" r:id="rId16"/>
    <p:sldId id="275" r:id="rId17"/>
    <p:sldId id="286" r:id="rId18"/>
    <p:sldId id="272" r:id="rId19"/>
    <p:sldId id="295" r:id="rId20"/>
    <p:sldId id="276" r:id="rId21"/>
    <p:sldId id="279" r:id="rId22"/>
    <p:sldId id="278" r:id="rId23"/>
    <p:sldId id="290" r:id="rId24"/>
    <p:sldId id="281" r:id="rId25"/>
    <p:sldId id="297" r:id="rId26"/>
    <p:sldId id="292" r:id="rId27"/>
    <p:sldId id="294" r:id="rId2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6" roundtripDataSignature="AMtx7miPtiM+zL1qBBnT3D8K60iu0M/H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llanmörkt format 1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0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975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40551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8454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4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9" name="Google Shape;79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4" name="Google Shape;34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delar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3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med bildtext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1" name="Google Shape;71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1" name="Google Shape;2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5" name="Bildobjekt 4" descr="En bild som visar symbol, logotyp, Teckensnitt, Grafik&#10;&#10;Automatiskt genererad beskrivning">
            <a:extLst>
              <a:ext uri="{FF2B5EF4-FFF2-40B4-BE49-F238E27FC236}">
                <a16:creationId xmlns:a16="http://schemas.microsoft.com/office/drawing/2014/main" id="{2A19310A-0769-6964-94E2-BA26CF07793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423011" y="469301"/>
            <a:ext cx="930789" cy="1176937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iffcupen.se/group.php?groupID=2367&amp;cupID=28" TargetMode="External"/><Relationship Id="rId5" Type="http://schemas.openxmlformats.org/officeDocument/2006/relationships/image" Target="../media/image8.png"/><Relationship Id="rId4" Type="http://schemas.openxmlformats.org/officeDocument/2006/relationships/hyperlink" Target="https://www.giffcupen.se/group.php?groupID=2366&amp;cupID=28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sv-SE" sz="4800" dirty="0">
                <a:solidFill>
                  <a:schemeClr val="tx1"/>
                </a:solidFill>
              </a:rPr>
              <a:t>Våmbs IF P13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267835" y="3504931"/>
            <a:ext cx="3977640" cy="182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Bildobjekt 2" descr="En bild som visar boll, fotboll, sportutrustning, svart och vit&#10;&#10;Automatiskt genererad beskrivning">
            <a:extLst>
              <a:ext uri="{FF2B5EF4-FFF2-40B4-BE49-F238E27FC236}">
                <a16:creationId xmlns:a16="http://schemas.microsoft.com/office/drawing/2014/main" id="{98C56EC4-181C-49C6-646F-3CD5CCC89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402" y="3911507"/>
            <a:ext cx="2612514" cy="2546094"/>
          </a:xfrm>
          <a:prstGeom prst="rect">
            <a:avLst/>
          </a:prstGeom>
        </p:spPr>
      </p:pic>
      <p:pic>
        <p:nvPicPr>
          <p:cNvPr id="5" name="Bildobjekt 4" descr="En bild som visar symbol, logotyp, Teckensnitt, Grafik&#10;&#10;Automatiskt genererad beskrivning">
            <a:extLst>
              <a:ext uri="{FF2B5EF4-FFF2-40B4-BE49-F238E27FC236}">
                <a16:creationId xmlns:a16="http://schemas.microsoft.com/office/drawing/2014/main" id="{C8E07A2D-09FF-ACBA-A74F-9486884972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8302" y="1146"/>
            <a:ext cx="542369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dirty="0"/>
              <a:t>Träning 1/5-30/9 Claesborg </a:t>
            </a:r>
            <a:endParaRPr dirty="0"/>
          </a:p>
        </p:txBody>
      </p:sp>
      <p:sp>
        <p:nvSpPr>
          <p:cNvPr id="187" name="Google Shape;187;p14"/>
          <p:cNvSpPr txBox="1"/>
          <p:nvPr/>
        </p:nvSpPr>
        <p:spPr>
          <a:xfrm rot="10800000" flipV="1">
            <a:off x="7113362" y="3939739"/>
            <a:ext cx="3570679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Sommaruppehåll v 27-30, </a:t>
            </a:r>
            <a:r>
              <a:rPr lang="sv-SE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Oddebollen</a:t>
            </a:r>
            <a:r>
              <a:rPr lang="sv-SE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helgen v 31</a:t>
            </a:r>
            <a:endParaRPr sz="180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63C9B2C-905B-5007-9B7C-3231628696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Tisdagar 17.30-19.00</a:t>
            </a:r>
          </a:p>
          <a:p>
            <a:endParaRPr lang="sv-SE" dirty="0"/>
          </a:p>
          <a:p>
            <a:r>
              <a:rPr lang="sv-SE" dirty="0"/>
              <a:t>Torsdagar 17.30-19.00</a:t>
            </a:r>
          </a:p>
          <a:p>
            <a:endParaRPr lang="sv-SE" dirty="0"/>
          </a:p>
          <a:p>
            <a:pPr marL="114300" indent="0"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Träningsupplägg 1 maj framåt</a:t>
            </a:r>
            <a:endParaRPr/>
          </a:p>
        </p:txBody>
      </p:sp>
      <p:sp>
        <p:nvSpPr>
          <p:cNvPr id="199" name="Google Shape;199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Vi önskar hög träningsnärvaro, blir så mycket roligare träningar när vi är 15-20 stycken</a:t>
            </a:r>
            <a:endParaRPr sz="2000" dirty="0">
              <a:highlight>
                <a:srgbClr val="FFFF00"/>
              </a:highlight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Rörlighet/teknik/</a:t>
            </a:r>
            <a:r>
              <a:rPr lang="sv-SE" sz="2000" dirty="0" err="1"/>
              <a:t>fys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Bollen är i centrum på planen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Närkampsspel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Målvaktsträning kommer köras för de som vill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Spelförståelse och positionsspel 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Samarbete och bygga laganda</a:t>
            </a:r>
            <a:endParaRPr sz="2000" dirty="0"/>
          </a:p>
        </p:txBody>
      </p:sp>
      <p:sp>
        <p:nvSpPr>
          <p:cNvPr id="2" name="Google Shape;167;p11">
            <a:extLst>
              <a:ext uri="{FF2B5EF4-FFF2-40B4-BE49-F238E27FC236}">
                <a16:creationId xmlns:a16="http://schemas.microsoft.com/office/drawing/2014/main" id="{681E24D1-6070-0418-C0C1-186AF96487E4}"/>
              </a:ext>
            </a:extLst>
          </p:cNvPr>
          <p:cNvSpPr txBox="1">
            <a:spLocks/>
          </p:cNvSpPr>
          <p:nvPr/>
        </p:nvSpPr>
        <p:spPr>
          <a:xfrm>
            <a:off x="7110662" y="3416973"/>
            <a:ext cx="4395537" cy="2394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1600"/>
              <a:buNone/>
            </a:pPr>
            <a:r>
              <a:rPr lang="sv-SE" sz="2400" dirty="0"/>
              <a:t>Målvakt</a:t>
            </a:r>
          </a:p>
          <a:p>
            <a:pPr marL="228600" indent="-228600"/>
            <a:r>
              <a:rPr lang="sv-SE" sz="2000" dirty="0"/>
              <a:t>Alla som vill får prova men står man på träning ska man vara beredd att kunna stå på match, helst två-tre barn som vill stå i mål</a:t>
            </a:r>
          </a:p>
          <a:p>
            <a:pPr marL="228600" indent="-228600"/>
            <a:r>
              <a:rPr lang="sv-SE" sz="2000" dirty="0"/>
              <a:t>Viktigt att stötta de som vågar vara målvakt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Seriespel</a:t>
            </a:r>
            <a:endParaRPr/>
          </a:p>
        </p:txBody>
      </p:sp>
      <p:sp>
        <p:nvSpPr>
          <p:cNvPr id="193" name="Google Shape;19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Matchspel brukar dra igång i slutet av april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2 lag så matcher varje helg, se kalender 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Finns barn i året yngre eller äldre som kan lånas in vid behov, även vid träning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Grupper roteras under året så alla får spela med alla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Ska vi fixa samåkning till matcher? Föräldrauppgift!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Vi samlas 45 minuter innan match på spelplatsen</a:t>
            </a:r>
            <a:endParaRPr sz="2000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924ED2B5-374B-29ED-269B-928630F4174D}"/>
              </a:ext>
            </a:extLst>
          </p:cNvPr>
          <p:cNvSpPr txBox="1"/>
          <p:nvPr/>
        </p:nvSpPr>
        <p:spPr>
          <a:xfrm>
            <a:off x="8158649" y="5245768"/>
            <a:ext cx="3195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Blankett för registrering i </a:t>
            </a:r>
            <a:r>
              <a:rPr lang="sv-SE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Fogis</a:t>
            </a: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fylls i av föräldrar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Anmälda i två serier</a:t>
            </a:r>
            <a:endParaRPr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13A1F46D-6F37-E985-288B-3A817714CB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8"/>
            <a:ext cx="3509930" cy="407640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2FA3C818-D421-6CEA-3CCA-419048F137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6991" y="1802501"/>
            <a:ext cx="2997913" cy="4247044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1B3AB7DC-C72A-0291-69FF-4C82A3A72E08}"/>
              </a:ext>
            </a:extLst>
          </p:cNvPr>
          <p:cNvSpPr/>
          <p:nvPr/>
        </p:nvSpPr>
        <p:spPr>
          <a:xfrm>
            <a:off x="6990347" y="1900989"/>
            <a:ext cx="709864" cy="324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F2994BF-7C6D-871A-2D50-AA52AD755C13}"/>
              </a:ext>
            </a:extLst>
          </p:cNvPr>
          <p:cNvSpPr/>
          <p:nvPr/>
        </p:nvSpPr>
        <p:spPr>
          <a:xfrm>
            <a:off x="2814316" y="1890962"/>
            <a:ext cx="1059851" cy="334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När vi spelar match</a:t>
            </a:r>
            <a:endParaRPr/>
          </a:p>
        </p:txBody>
      </p:sp>
      <p:sp>
        <p:nvSpPr>
          <p:cNvPr id="218" name="Google Shape;218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Vi förväntar oss att barnen alltid är förberedda med mat och fyllda med energi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Samling 45 minuter innan matchstart, omklädningsrum finns. Mobil läggs undan.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Har alltid ett pep-snack innan match 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Resultat inte alltid lika med vinst, vi sätter upp olika mål inför varje match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Samåkning uppmuntras - två samlingstider?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Föräldrar hejar, ledare ger </a:t>
            </a:r>
            <a:r>
              <a:rPr lang="sv-SE" sz="2000" u="sng" dirty="0"/>
              <a:t>instruktioner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Vi hejar på båda lagen för att skapa en go stämning på planen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Vi ledare fokuserar på olika saker i matcher, kan vara tex väggspel/våga gå in i närkamper m.m.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sv-SE" sz="2000" dirty="0"/>
              <a:t>Vi sköter oss alltid mot domaren, finns det inga domare så kan man ej spela fotboll</a:t>
            </a:r>
            <a:endParaRPr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Omklädningsrum match</a:t>
            </a:r>
            <a:endParaRPr/>
          </a:p>
        </p:txBody>
      </p:sp>
      <p:sp>
        <p:nvSpPr>
          <p:cNvPr id="224" name="Google Shape;22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400" dirty="0"/>
              <a:t>Inget omklädningsrum vid träning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400" dirty="0"/>
              <a:t>Vid match använder vi omklädningsrum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400" dirty="0"/>
              <a:t>Dusch finns om man vill </a:t>
            </a: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dirty="0"/>
              <a:t>Matchförälder</a:t>
            </a:r>
            <a:endParaRPr dirty="0"/>
          </a:p>
        </p:txBody>
      </p:sp>
      <p:sp>
        <p:nvSpPr>
          <p:cNvPr id="224" name="Google Shape;22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400" dirty="0"/>
              <a:t>1-2 föräldrar per match som kommer till samlingen och hjälper till med bland annat: </a:t>
            </a:r>
          </a:p>
          <a:p>
            <a:pPr marL="685800" lvl="1" indent="-228600">
              <a:spcBef>
                <a:spcPts val="0"/>
              </a:spcBef>
              <a:buSzPts val="2800"/>
            </a:pPr>
            <a:r>
              <a:rPr lang="sv-SE" sz="2000" dirty="0"/>
              <a:t>ställa i ordning mål, </a:t>
            </a:r>
          </a:p>
          <a:p>
            <a:pPr marL="685800" lvl="1" indent="-228600">
              <a:spcBef>
                <a:spcPts val="0"/>
              </a:spcBef>
              <a:buSzPts val="2800"/>
            </a:pPr>
            <a:r>
              <a:rPr lang="sv-SE" sz="2000" dirty="0"/>
              <a:t>pumpa bollar,</a:t>
            </a:r>
          </a:p>
          <a:p>
            <a:pPr marL="685800" lvl="1" indent="-228600">
              <a:spcBef>
                <a:spcPts val="0"/>
              </a:spcBef>
              <a:buSzPts val="2800"/>
            </a:pPr>
            <a:r>
              <a:rPr lang="sv-SE" sz="2000" dirty="0"/>
              <a:t>ta emot domare, </a:t>
            </a:r>
          </a:p>
          <a:p>
            <a:pPr marL="685800" lvl="1" indent="-228600">
              <a:spcBef>
                <a:spcPts val="0"/>
              </a:spcBef>
              <a:buSzPts val="2800"/>
            </a:pPr>
            <a:r>
              <a:rPr lang="sv-SE" sz="2000" dirty="0"/>
              <a:t>ta emot motståndarlag etc. </a:t>
            </a:r>
          </a:p>
          <a:p>
            <a:pPr marL="457200" lvl="1" indent="0">
              <a:spcBef>
                <a:spcPts val="0"/>
              </a:spcBef>
              <a:buSzPts val="2800"/>
              <a:buNone/>
            </a:pPr>
            <a:endParaRPr lang="sv-SE" sz="2000" dirty="0"/>
          </a:p>
          <a:p>
            <a:pPr marL="0" lvl="1" indent="0">
              <a:spcBef>
                <a:spcPts val="0"/>
              </a:spcBef>
              <a:buSzPts val="2800"/>
              <a:buNone/>
            </a:pPr>
            <a:r>
              <a:rPr lang="sv-SE" dirty="0"/>
              <a:t>Detta för att ledarna ska kunna fokusera på spelarna och matchen!</a:t>
            </a:r>
          </a:p>
          <a:p>
            <a:pPr marL="0" lvl="1" indent="0">
              <a:spcBef>
                <a:spcPts val="0"/>
              </a:spcBef>
              <a:buSzPts val="2800"/>
              <a:buNone/>
            </a:pPr>
            <a:r>
              <a:rPr lang="sv-SE" dirty="0"/>
              <a:t>Instruktion för detta får man av ledarna vid samlingen.</a:t>
            </a:r>
          </a:p>
        </p:txBody>
      </p:sp>
    </p:spTree>
    <p:extLst>
      <p:ext uri="{BB962C8B-B14F-4D97-AF65-F5344CB8AC3E}">
        <p14:creationId xmlns:p14="http://schemas.microsoft.com/office/powerpoint/2010/main" val="542687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Cuper</a:t>
            </a:r>
            <a:endParaRPr/>
          </a:p>
        </p:txBody>
      </p:sp>
      <p:sp>
        <p:nvSpPr>
          <p:cNvPr id="205" name="Google Shape;205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dirty="0" err="1"/>
              <a:t>Giff</a:t>
            </a:r>
            <a:r>
              <a:rPr lang="sv-SE" dirty="0"/>
              <a:t>-cupen 27-28/4</a:t>
            </a:r>
          </a:p>
          <a:p>
            <a:pPr marL="685800" lvl="1" indent="-228600">
              <a:spcBef>
                <a:spcPts val="0"/>
              </a:spcBef>
              <a:buSzPct val="100000"/>
            </a:pPr>
            <a:r>
              <a:rPr lang="sv-SE" dirty="0"/>
              <a:t>2 lag anmälda</a:t>
            </a:r>
          </a:p>
          <a:p>
            <a:pPr marL="228600" lvl="0" indent="-774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dirty="0" err="1"/>
              <a:t>Ulvacupen</a:t>
            </a:r>
            <a:r>
              <a:rPr lang="sv-SE" dirty="0"/>
              <a:t> 15-16/6 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dirty="0"/>
              <a:t>2 lag anmälda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dirty="0" err="1"/>
              <a:t>Oddebollen</a:t>
            </a:r>
            <a:r>
              <a:rPr lang="sv-SE" dirty="0"/>
              <a:t> 3-5/8</a:t>
            </a:r>
          </a:p>
          <a:p>
            <a:pPr marL="685800" lvl="1" indent="-228600">
              <a:spcBef>
                <a:spcPts val="1000"/>
              </a:spcBef>
              <a:buSzPct val="100000"/>
            </a:pPr>
            <a:r>
              <a:rPr lang="sv-SE" dirty="0"/>
              <a:t>1 lag anmält</a:t>
            </a:r>
            <a:endParaRPr dirty="0"/>
          </a:p>
          <a:p>
            <a:pPr marL="685800" lvl="1" indent="-990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sv-SE" dirty="0" err="1"/>
              <a:t>Giff</a:t>
            </a:r>
            <a:r>
              <a:rPr lang="sv-SE" dirty="0"/>
              <a:t>-cupen 27-28 april</a:t>
            </a:r>
          </a:p>
        </p:txBody>
      </p:sp>
      <p:pic>
        <p:nvPicPr>
          <p:cNvPr id="2" name="Picture 1" descr="A screenshot of a phone&#10;&#10;Description automatically generated">
            <a:extLst>
              <a:ext uri="{FF2B5EF4-FFF2-40B4-BE49-F238E27FC236}">
                <a16:creationId xmlns:a16="http://schemas.microsoft.com/office/drawing/2014/main" id="{B968C62E-A5DF-5E77-D73D-FFE64CF51B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743" y="1738313"/>
            <a:ext cx="2952750" cy="338137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A5C035-3E75-C5DF-AB49-EEC2688C8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5494" y="1738313"/>
            <a:ext cx="2952750" cy="440736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b="1" dirty="0" err="1"/>
              <a:t>Lördag</a:t>
            </a:r>
            <a:r>
              <a:rPr lang="en-US" sz="2000" b="1" dirty="0"/>
              <a:t> 27/4  </a:t>
            </a:r>
          </a:p>
          <a:p>
            <a:pPr marL="571500" lvl="1" indent="0">
              <a:buNone/>
            </a:pPr>
            <a:r>
              <a:rPr lang="en-US" sz="1800" dirty="0"/>
              <a:t>09.30		</a:t>
            </a:r>
          </a:p>
          <a:p>
            <a:pPr marL="571500" lvl="1" indent="0">
              <a:buNone/>
            </a:pPr>
            <a:r>
              <a:rPr lang="en-US" sz="1800" dirty="0"/>
              <a:t>11.30</a:t>
            </a:r>
          </a:p>
          <a:p>
            <a:pPr marL="571500" lvl="1" indent="0">
              <a:buNone/>
            </a:pPr>
            <a:r>
              <a:rPr lang="en-US" sz="1800" dirty="0"/>
              <a:t>13.00</a:t>
            </a:r>
          </a:p>
          <a:p>
            <a:pPr lvl="1"/>
            <a:endParaRPr lang="en-US" sz="2000" dirty="0"/>
          </a:p>
          <a:p>
            <a:pPr marL="114300" lvl="1" indent="0">
              <a:buNone/>
            </a:pPr>
            <a:r>
              <a:rPr lang="en-US" sz="2000" b="1" dirty="0" err="1"/>
              <a:t>Söndag</a:t>
            </a:r>
            <a:r>
              <a:rPr lang="en-US" sz="2000" b="1" dirty="0"/>
              <a:t> 28/4</a:t>
            </a:r>
          </a:p>
          <a:p>
            <a:pPr marL="571500" lvl="1" indent="0">
              <a:buNone/>
            </a:pPr>
            <a:r>
              <a:rPr lang="en-US" sz="1800" dirty="0"/>
              <a:t>14.00</a:t>
            </a:r>
          </a:p>
          <a:p>
            <a:pPr marL="571500" lvl="1" indent="0">
              <a:buNone/>
            </a:pPr>
            <a:r>
              <a:rPr lang="en-US" sz="1800" dirty="0"/>
              <a:t>16.00</a:t>
            </a:r>
          </a:p>
          <a:p>
            <a:pPr marL="571500" lvl="1" indent="0">
              <a:buNone/>
            </a:pPr>
            <a:r>
              <a:rPr lang="en-US" sz="1800" dirty="0"/>
              <a:t>17.30</a:t>
            </a:r>
          </a:p>
          <a:p>
            <a:pPr marL="571500" lvl="1" indent="0">
              <a:buNone/>
            </a:pPr>
            <a:endParaRPr lang="en-US" sz="1800" dirty="0"/>
          </a:p>
          <a:p>
            <a:pPr marL="84138" lvl="1" indent="0">
              <a:buNone/>
            </a:pPr>
            <a:r>
              <a:rPr lang="en-US" sz="2000" b="1" dirty="0" err="1"/>
              <a:t>Spelplats</a:t>
            </a:r>
            <a:r>
              <a:rPr lang="en-US" sz="2000" b="1" dirty="0"/>
              <a:t> </a:t>
            </a:r>
            <a:r>
              <a:rPr lang="en-US" sz="2000" b="1" dirty="0" err="1"/>
              <a:t>Nyborg</a:t>
            </a:r>
            <a:r>
              <a:rPr lang="en-US" sz="2000" b="1" dirty="0"/>
              <a:t> 2</a:t>
            </a:r>
          </a:p>
          <a:p>
            <a:pPr marL="84138" lvl="1" indent="0">
              <a:buNone/>
            </a:pPr>
            <a:endParaRPr lang="en-US" sz="2000" b="1" dirty="0"/>
          </a:p>
          <a:p>
            <a:pPr marL="84138" lvl="1" indent="0">
              <a:buNone/>
            </a:pPr>
            <a:r>
              <a:rPr lang="en-US" sz="2000" b="1" dirty="0" err="1">
                <a:hlinkClick r:id="rId4"/>
              </a:rPr>
              <a:t>Spelprogram</a:t>
            </a:r>
            <a:endParaRPr lang="en-US" sz="2000" b="1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7E708D1-47E1-EA91-F250-03EF8EA5322E}"/>
              </a:ext>
            </a:extLst>
          </p:cNvPr>
          <p:cNvSpPr txBox="1"/>
          <p:nvPr/>
        </p:nvSpPr>
        <p:spPr>
          <a:xfrm>
            <a:off x="838200" y="5263352"/>
            <a:ext cx="29527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Speltid 2 X 12 min</a:t>
            </a:r>
          </a:p>
          <a:p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 återkommer inom kort med lagindelning.</a:t>
            </a:r>
          </a:p>
        </p:txBody>
      </p:sp>
      <p:pic>
        <p:nvPicPr>
          <p:cNvPr id="5" name="Picture 2" descr="A screenshot of a phone&#10;&#10;Description automatically generated">
            <a:extLst>
              <a:ext uri="{FF2B5EF4-FFF2-40B4-BE49-F238E27FC236}">
                <a16:creationId xmlns:a16="http://schemas.microsoft.com/office/drawing/2014/main" id="{BC70AAC0-3979-6D01-F9DF-99F6A6A2470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67" t="-702" r="13989" b="328"/>
          <a:stretch/>
        </p:blipFill>
        <p:spPr>
          <a:xfrm>
            <a:off x="6558244" y="1738313"/>
            <a:ext cx="2431412" cy="3422696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DB96C47-777E-5E86-D6F4-A54F94BFD57E}"/>
              </a:ext>
            </a:extLst>
          </p:cNvPr>
          <p:cNvSpPr txBox="1">
            <a:spLocks/>
          </p:cNvSpPr>
          <p:nvPr/>
        </p:nvSpPr>
        <p:spPr>
          <a:xfrm>
            <a:off x="9093953" y="1738127"/>
            <a:ext cx="2848453" cy="4754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>
              <a:buFont typeface="Arial"/>
              <a:buNone/>
            </a:pPr>
            <a:r>
              <a:rPr lang="en-US" sz="2000" b="1" dirty="0" err="1"/>
              <a:t>Lördag</a:t>
            </a:r>
            <a:r>
              <a:rPr lang="en-US" sz="2000" b="1" dirty="0"/>
              <a:t> 27/4 </a:t>
            </a:r>
          </a:p>
          <a:p>
            <a:pPr marL="114300" indent="0">
              <a:buFont typeface="Arial"/>
              <a:buNone/>
            </a:pPr>
            <a:r>
              <a:rPr lang="en-US" sz="2000" b="1" dirty="0" err="1"/>
              <a:t>Spelplats</a:t>
            </a:r>
            <a:r>
              <a:rPr lang="en-US" sz="2000" b="1" dirty="0"/>
              <a:t> </a:t>
            </a:r>
            <a:r>
              <a:rPr lang="en-US" sz="2000" b="1" dirty="0" err="1"/>
              <a:t>Ulvesborg</a:t>
            </a:r>
            <a:r>
              <a:rPr lang="en-US" sz="2000" b="1" dirty="0"/>
              <a:t> 6</a:t>
            </a:r>
          </a:p>
          <a:p>
            <a:pPr marL="114300" indent="0">
              <a:buFont typeface="Arial"/>
              <a:buNone/>
            </a:pPr>
            <a:r>
              <a:rPr lang="en-US" sz="1800" dirty="0"/>
              <a:t>09.00</a:t>
            </a:r>
            <a:br>
              <a:rPr lang="en-US" sz="1800" dirty="0"/>
            </a:br>
            <a:r>
              <a:rPr lang="en-US" sz="1800" dirty="0"/>
              <a:t>11.00</a:t>
            </a:r>
            <a:br>
              <a:rPr lang="en-US" sz="1800" dirty="0"/>
            </a:br>
            <a:r>
              <a:rPr lang="en-US" sz="1800" dirty="0"/>
              <a:t>12.00</a:t>
            </a:r>
            <a:br>
              <a:rPr lang="en-US" sz="1800" dirty="0"/>
            </a:br>
            <a:endParaRPr lang="en-US" sz="2000" dirty="0"/>
          </a:p>
          <a:p>
            <a:pPr marL="114300" lvl="1" indent="0">
              <a:buFont typeface="Arial"/>
              <a:buNone/>
            </a:pPr>
            <a:r>
              <a:rPr lang="en-US" sz="2000" b="1" dirty="0" err="1"/>
              <a:t>Söndag</a:t>
            </a:r>
            <a:r>
              <a:rPr lang="en-US" sz="2000" b="1" dirty="0"/>
              <a:t> 28/4 </a:t>
            </a:r>
          </a:p>
          <a:p>
            <a:pPr marL="114300" lvl="1" indent="0">
              <a:buFont typeface="Arial"/>
              <a:buNone/>
            </a:pPr>
            <a:r>
              <a:rPr lang="en-US" sz="2000" b="1" dirty="0" err="1"/>
              <a:t>Spelplats</a:t>
            </a:r>
            <a:r>
              <a:rPr lang="en-US" sz="2000" b="1" dirty="0"/>
              <a:t> </a:t>
            </a:r>
            <a:r>
              <a:rPr lang="en-US" sz="2000" b="1" dirty="0" err="1"/>
              <a:t>Nyborg</a:t>
            </a:r>
            <a:r>
              <a:rPr lang="en-US" sz="2000" b="1" dirty="0"/>
              <a:t> 3</a:t>
            </a:r>
            <a:br>
              <a:rPr lang="en-US" sz="2000" b="1" dirty="0"/>
            </a:br>
            <a:r>
              <a:rPr lang="en-US" sz="1800" dirty="0"/>
              <a:t>13.00</a:t>
            </a:r>
            <a:br>
              <a:rPr lang="en-US" sz="1800" dirty="0"/>
            </a:br>
            <a:r>
              <a:rPr lang="en-US" sz="1800" dirty="0"/>
              <a:t>14.30</a:t>
            </a:r>
            <a:br>
              <a:rPr lang="en-US" sz="1800" dirty="0"/>
            </a:br>
            <a:r>
              <a:rPr lang="en-US" sz="1800" dirty="0"/>
              <a:t>17.00</a:t>
            </a:r>
          </a:p>
          <a:p>
            <a:pPr marL="114300" lvl="1" indent="0">
              <a:buFont typeface="Arial"/>
              <a:buNone/>
            </a:pPr>
            <a:endParaRPr lang="en-US" sz="1800" dirty="0"/>
          </a:p>
          <a:p>
            <a:pPr marL="114300" lvl="1" indent="0">
              <a:buFont typeface="Arial"/>
              <a:buNone/>
            </a:pPr>
            <a:r>
              <a:rPr lang="en-US" sz="2000" b="1" dirty="0" err="1">
                <a:hlinkClick r:id="rId6"/>
              </a:rPr>
              <a:t>Spelprogram</a:t>
            </a:r>
            <a:br>
              <a:rPr lang="en-US" sz="1800" dirty="0"/>
            </a:br>
            <a:endParaRPr lang="en-US" sz="1800" dirty="0"/>
          </a:p>
        </p:txBody>
      </p:sp>
      <p:pic>
        <p:nvPicPr>
          <p:cNvPr id="7" name="Picture 1" descr="A screenshot of a phone&#10;&#10;Description automatically generated">
            <a:extLst>
              <a:ext uri="{FF2B5EF4-FFF2-40B4-BE49-F238E27FC236}">
                <a16:creationId xmlns:a16="http://schemas.microsoft.com/office/drawing/2014/main" id="{C873D805-7BF0-FF21-8A1F-3B1ECF1394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48" r="11274"/>
          <a:stretch/>
        </p:blipFill>
        <p:spPr>
          <a:xfrm>
            <a:off x="838200" y="1738127"/>
            <a:ext cx="2326106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61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dirty="0" err="1"/>
              <a:t>Oddebollen</a:t>
            </a:r>
            <a:r>
              <a:rPr lang="sv-SE" dirty="0"/>
              <a:t> 2024</a:t>
            </a:r>
            <a:endParaRPr dirty="0"/>
          </a:p>
        </p:txBody>
      </p:sp>
      <p:sp>
        <p:nvSpPr>
          <p:cNvPr id="230" name="Google Shape;230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Årets </a:t>
            </a:r>
            <a:r>
              <a:rPr lang="sv-SE" dirty="0" err="1"/>
              <a:t>föreningscup</a:t>
            </a:r>
            <a:r>
              <a:rPr lang="sv-SE" dirty="0"/>
              <a:t>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Ledare och barn bor på skola.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Minst 5 matcher (2+2+1).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Matchtid 2 x 15 min.</a:t>
            </a:r>
          </a:p>
          <a:p>
            <a:pPr marL="228600" indent="-228600">
              <a:spcBef>
                <a:spcPts val="0"/>
              </a:spcBef>
              <a:buSzPts val="2800"/>
            </a:pPr>
            <a:r>
              <a:rPr lang="sv-SE" dirty="0"/>
              <a:t>De flesta matcherna spelas vid Gustafsberg men även andra planer runt om i Uddevalla samt konstgräs kommer användas.</a:t>
            </a:r>
          </a:p>
          <a:p>
            <a:pPr marL="228600" indent="-228600">
              <a:spcBef>
                <a:spcPts val="0"/>
              </a:spcBef>
              <a:buSzPts val="2800"/>
            </a:pPr>
            <a:r>
              <a:rPr lang="sv-SE" dirty="0"/>
              <a:t>Deltagaravgift för mat och logi 3-dagars turnering (3 övernattningar &amp; 8 måltider) 1.450:- per spelare/ledare.</a:t>
            </a:r>
            <a:br>
              <a:rPr lang="sv-SE" dirty="0"/>
            </a:br>
            <a:r>
              <a:rPr lang="sv-SE" dirty="0"/>
              <a:t>Betalas senast 31 maj till Johanna. </a:t>
            </a:r>
          </a:p>
          <a:p>
            <a:pPr marL="228600" indent="-228600">
              <a:spcBef>
                <a:spcPts val="0"/>
              </a:spcBef>
              <a:buSzPts val="2800"/>
            </a:pPr>
            <a:r>
              <a:rPr lang="sv-SE" dirty="0"/>
              <a:t>Logistik m.m. återkommer vi kring.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Agenda (vi har 1,5 timme)</a:t>
            </a:r>
            <a:endParaRPr/>
          </a:p>
        </p:txBody>
      </p:sp>
      <p:sp>
        <p:nvSpPr>
          <p:cNvPr id="115" name="Google Shape;11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sz="2400" dirty="0"/>
              <a:t>Laget 2024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sz="2400" dirty="0"/>
              <a:t>Gröna tråden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sz="2400" dirty="0"/>
              <a:t>Förväntningar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sz="2400" dirty="0"/>
              <a:t>Träningar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sz="2400" dirty="0"/>
              <a:t>Seriespel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sz="2400" dirty="0"/>
              <a:t>När vi spelar match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sz="2400" dirty="0"/>
              <a:t>Cuper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v-SE" sz="2400" dirty="0"/>
              <a:t>Föräldrauppgifter</a:t>
            </a:r>
            <a:endParaRPr sz="2400" dirty="0"/>
          </a:p>
          <a:p>
            <a:pPr marL="228600" lvl="0" indent="-774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774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5739063" y="2828835"/>
            <a:ext cx="5125453" cy="13233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Varför föräldramöte?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Gö</a:t>
            </a:r>
            <a:r>
              <a:rPr lang="sv-SE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 er föräldrar delaktiga i våra tankar – skapa förståelse och samsyn, alla föräldrars delaktighet är viktig!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Praktiskt</a:t>
            </a:r>
            <a:endParaRPr/>
          </a:p>
        </p:txBody>
      </p:sp>
      <p:sp>
        <p:nvSpPr>
          <p:cNvPr id="251" name="Google Shape;251;p24"/>
          <p:cNvSpPr txBox="1">
            <a:spLocks noGrp="1"/>
          </p:cNvSpPr>
          <p:nvPr>
            <p:ph type="body" idx="1"/>
          </p:nvPr>
        </p:nvSpPr>
        <p:spPr>
          <a:xfrm>
            <a:off x="838200" y="169115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Vi skickar kallelser till träning och match, SVARA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Alla matcher och träningar läggs in i kalendern i början av säsongen, vi meddelar sedan ändringar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Vi kommunicerar främst via laget.se, kan även vara via </a:t>
            </a:r>
            <a:r>
              <a:rPr lang="sv-SE" dirty="0" err="1"/>
              <a:t>Supertext</a:t>
            </a:r>
            <a:endParaRPr dirty="0" err="1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Kom i tid och se till så barn har ätit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Hjälp barn att pumpa bollar till träning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Så som ni snackar om motståndare så snackar barnen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dirty="0"/>
              <a:t>Säg till oss om det är något, stort som smått.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dirty="0"/>
              <a:t>Föräldrauppgifter</a:t>
            </a:r>
            <a:endParaRPr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CD160B6F-203C-78B7-4EE8-F17572349F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453507"/>
              </p:ext>
            </p:extLst>
          </p:nvPr>
        </p:nvGraphicFramePr>
        <p:xfrm>
          <a:off x="838200" y="1852863"/>
          <a:ext cx="10515600" cy="482592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2635049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7273726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963943379"/>
                    </a:ext>
                  </a:extLst>
                </a:gridCol>
              </a:tblGrid>
              <a:tr h="454286">
                <a:tc>
                  <a:txBody>
                    <a:bodyPr/>
                    <a:lstStyle/>
                    <a:p>
                      <a:r>
                        <a:rPr lang="sv-SE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Uppdrag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v-SE" sz="2400" b="1" i="0" u="none" strike="noStrike" cap="none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709415"/>
                  </a:ext>
                </a:extLst>
              </a:tr>
              <a:tr h="45428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Bollkallar och inträde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Säsong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Kontaktperson och schemaansvarig</a:t>
                      </a:r>
                    </a:p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spelare + 2 föräldrar/match</a:t>
                      </a:r>
                    </a:p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Ansvaret delas med P12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4749708"/>
                  </a:ext>
                </a:extLst>
              </a:tr>
              <a:tr h="45428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Hentorpsdagen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14 september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Bemanning 2 föräldrar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7400007"/>
                  </a:ext>
                </a:extLst>
              </a:tr>
              <a:tr h="45428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Futsalcupen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 november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Bemanning 3 föräldrar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0646434"/>
                  </a:ext>
                </a:extLst>
              </a:tr>
              <a:tr h="45428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Klubbförsäljning </a:t>
                      </a:r>
                      <a:r>
                        <a:rPr lang="sv-SE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GrönVita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Vår (senast vecka 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Försäljningsansvarig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598679"/>
                  </a:ext>
                </a:extLst>
              </a:tr>
              <a:tr h="45428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Klubbförsäljning </a:t>
                      </a:r>
                      <a:r>
                        <a:rPr lang="sv-SE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Bambusa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Höst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Försäljningsansvarig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0900905"/>
                  </a:ext>
                </a:extLst>
              </a:tr>
              <a:tr h="45428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Matchförälder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Säsong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Schemaansvarig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3287207"/>
                  </a:ext>
                </a:extLst>
              </a:tr>
              <a:tr h="45428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Lagförsäljning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Vår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Försäljningsansvarig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0426907"/>
                  </a:ext>
                </a:extLst>
              </a:tr>
              <a:tr h="454286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Lagaktivitet??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sv-SE" sz="18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Trivselansvarig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6900147"/>
                  </a:ext>
                </a:extLst>
              </a:tr>
            </a:tbl>
          </a:graphicData>
        </a:graphic>
      </p:graphicFrame>
      <p:sp>
        <p:nvSpPr>
          <p:cNvPr id="5" name="Google Shape;239;p22">
            <a:extLst>
              <a:ext uri="{FF2B5EF4-FFF2-40B4-BE49-F238E27FC236}">
                <a16:creationId xmlns:a16="http://schemas.microsoft.com/office/drawing/2014/main" id="{A7F59917-B556-72E7-3E31-E33BE21EA8E3}"/>
              </a:ext>
            </a:extLst>
          </p:cNvPr>
          <p:cNvSpPr txBox="1"/>
          <p:nvPr/>
        </p:nvSpPr>
        <p:spPr>
          <a:xfrm>
            <a:off x="5217694" y="427762"/>
            <a:ext cx="53340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 ledare lägger många timmar på ett år, vi behöver hjälp av er. Bidrar alla med x antal timmar var så underlättar det för alla, bonus på det – sammanhållningen ökar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835541-45CD-71B9-A895-AADAE5C7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Bollkallar + inträde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2C3E77-1023-C1D8-5B62-A926C8C1D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33101"/>
              </p:ext>
            </p:extLst>
          </p:nvPr>
        </p:nvGraphicFramePr>
        <p:xfrm>
          <a:off x="833887" y="1926566"/>
          <a:ext cx="7874760" cy="3737391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891608">
                  <a:extLst>
                    <a:ext uri="{9D8B030D-6E8A-4147-A177-3AD203B41FA5}">
                      <a16:colId xmlns:a16="http://schemas.microsoft.com/office/drawing/2014/main" val="3930440516"/>
                    </a:ext>
                  </a:extLst>
                </a:gridCol>
                <a:gridCol w="1727198">
                  <a:extLst>
                    <a:ext uri="{9D8B030D-6E8A-4147-A177-3AD203B41FA5}">
                      <a16:colId xmlns:a16="http://schemas.microsoft.com/office/drawing/2014/main" val="30957822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744624303"/>
                    </a:ext>
                  </a:extLst>
                </a:gridCol>
                <a:gridCol w="1969954">
                  <a:extLst>
                    <a:ext uri="{9D8B030D-6E8A-4147-A177-3AD203B41FA5}">
                      <a16:colId xmlns:a16="http://schemas.microsoft.com/office/drawing/2014/main" val="2594291918"/>
                    </a:ext>
                  </a:extLst>
                </a:gridCol>
              </a:tblGrid>
              <a:tr h="46717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2400" b="1" noProof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Speldag</a:t>
                      </a:r>
                      <a:endParaRPr lang="sv-SE" sz="2400" b="1" i="0" u="none" strike="noStrike" cap="none" noProof="0">
                        <a:solidFill>
                          <a:schemeClr val="bg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28575" marR="28575" marT="19050" marB="1905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sv-SE" sz="2400" b="1" noProof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Matchstart</a:t>
                      </a:r>
                    </a:p>
                  </a:txBody>
                  <a:tcPr marL="28575" marR="28575" marT="19050" marB="1905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sv-SE" sz="1600" noProof="0" dirty="0">
                        <a:effectLst/>
                        <a:latin typeface="Calibri"/>
                      </a:endParaRPr>
                    </a:p>
                  </a:txBody>
                  <a:tcPr marL="28575" marR="28575" marT="19050" marB="1905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sv-SE" sz="1600" noProof="0" dirty="0">
                        <a:effectLst/>
                        <a:latin typeface="Calibri"/>
                      </a:endParaRPr>
                    </a:p>
                  </a:txBody>
                  <a:tcPr marL="28575" marR="28575" marT="19050" marB="1905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078019"/>
                  </a:ext>
                </a:extLst>
              </a:tr>
              <a:tr h="467174"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20 april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Hova/Wiemer </a:t>
                      </a:r>
                      <a:r>
                        <a:rPr lang="sv-SE" sz="1600" noProof="0" err="1">
                          <a:effectLst/>
                          <a:latin typeface="Calibri"/>
                        </a:rPr>
                        <a:t>Lyrestad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Claesborgs IP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208874121"/>
                  </a:ext>
                </a:extLst>
              </a:tr>
              <a:tr h="467174"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18 maj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Tomtens IF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Claesborgs IP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968784011"/>
                  </a:ext>
                </a:extLst>
              </a:tr>
              <a:tr h="467174"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13 juni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19.30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Mölltorp-Breviks IF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Claesborgs IP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482664811"/>
                  </a:ext>
                </a:extLst>
              </a:tr>
              <a:tr h="467174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endParaRPr lang="sv-SE" sz="1600" noProof="0" dirty="0">
                        <a:effectLst/>
                        <a:latin typeface="Calibri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endParaRPr lang="sv-SE" sz="1600" noProof="0" dirty="0">
                        <a:effectLst/>
                        <a:latin typeface="Calibri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endParaRPr lang="sv-SE" sz="1600" noProof="0" dirty="0">
                        <a:effectLst/>
                        <a:latin typeface="Calibri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endParaRPr lang="sv-SE" sz="1600" noProof="0" dirty="0">
                        <a:effectLst/>
                        <a:latin typeface="Calibri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330763484"/>
                  </a:ext>
                </a:extLst>
              </a:tr>
              <a:tr h="467174"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11 augusti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17.00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Mariestads BK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Claesborgs IP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353957189"/>
                  </a:ext>
                </a:extLst>
              </a:tr>
              <a:tr h="467174"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8 september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17.00</a:t>
                      </a:r>
                      <a:endParaRPr lang="sv-SE" noProof="0">
                        <a:latin typeface="Calibri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Fagersanna IF</a:t>
                      </a:r>
                      <a:endParaRPr lang="sv-SE" noProof="0">
                        <a:latin typeface="Calibri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Claesborgs IP</a:t>
                      </a:r>
                      <a:endParaRPr lang="sv-SE" noProof="0">
                        <a:latin typeface="Calibri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787573552"/>
                  </a:ext>
                </a:extLst>
              </a:tr>
              <a:tr h="467174"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5 oktober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13.00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IF Tymer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sv-SE" sz="1600" noProof="0" dirty="0">
                          <a:effectLst/>
                          <a:latin typeface="Calibri"/>
                        </a:rPr>
                        <a:t>Claesborgs IP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93550207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4A8854F-B7E4-D8B8-61A7-41491F006735}"/>
              </a:ext>
            </a:extLst>
          </p:cNvPr>
          <p:cNvSpPr txBox="1"/>
          <p:nvPr/>
        </p:nvSpPr>
        <p:spPr>
          <a:xfrm>
            <a:off x="884290" y="5870705"/>
            <a:ext cx="6386541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dirty="0">
                <a:latin typeface="Calibri"/>
              </a:rPr>
              <a:t>Instruktion finns sist i bildspelet.</a:t>
            </a:r>
          </a:p>
        </p:txBody>
      </p:sp>
    </p:spTree>
    <p:extLst>
      <p:ext uri="{BB962C8B-B14F-4D97-AF65-F5344CB8AC3E}">
        <p14:creationId xmlns:p14="http://schemas.microsoft.com/office/powerpoint/2010/main" val="1153177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Föräldrar har ordet</a:t>
            </a:r>
            <a:endParaRPr/>
          </a:p>
        </p:txBody>
      </p:sp>
      <p:sp>
        <p:nvSpPr>
          <p:cNvPr id="263" name="Google Shape;26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sv-SE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sv-SE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sv-SE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sv-SE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 dirty="0"/>
              <a:t>Frågor, tankar, synpunkter?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835541-45CD-71B9-A895-AADAE5C7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Bollkajsor/Bollkallar + inträde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961AB6E-FB24-3048-0910-A5899B0210DC}"/>
              </a:ext>
            </a:extLst>
          </p:cNvPr>
          <p:cNvSpPr txBox="1"/>
          <p:nvPr/>
        </p:nvSpPr>
        <p:spPr>
          <a:xfrm>
            <a:off x="678095" y="1726030"/>
            <a:ext cx="10994760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Minst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4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stycken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men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gärna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6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stycken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så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kan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stå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2 och 2.</a:t>
            </a:r>
            <a:endParaRPr lang="en-US" sz="200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Samling 45 min innan matchstart iklädda </a:t>
            </a:r>
            <a:r>
              <a:rPr lang="sv-SE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Våmbskläder</a:t>
            </a:r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Uppställda runt planen 20 minuter innan matchstart.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Bollkajsor/Bollkallar ska bära västar. Fyra konor ska ställas ut runt planen, 1 bakom respektive mål samt 1 på respektive långsida enligt nästa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bild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Västar och konor finns i tvättstugan – gaveln mot c-plan i huset med omklädningsrum, använd nyckel märkt ”Juniorrum”, hänger på nyckeltavlan i köket i klubbstugan.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Bollkajsor/Bollkallar står minst 1 bakom respektive mål samt 2 på långsidan (ej avbytarbänken, där har tränarna i det spelande laget koll). Vid brist på Bollkajsor/Bollkallar, prioritera </a:t>
            </a:r>
            <a:r>
              <a:rPr lang="sv-SE" sz="2000" dirty="0">
                <a:solidFill>
                  <a:srgbClr val="000000"/>
                </a:solidFill>
                <a:latin typeface="Calibri" panose="020F0502020204030204" pitchFamily="34" charset="0"/>
              </a:rPr>
              <a:t>kort</a:t>
            </a:r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sidan mot kiosken.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Informera före matchstart att Bollkajsor/Bollkallar ska låta bollen ligga still på konen och vara förberedda när spelarna behöver bollen.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 halvlek får Bollkajsor/Bollkallar en korv med bröd och </a:t>
            </a:r>
            <a:r>
              <a:rPr lang="sv-SE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festis</a:t>
            </a:r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(de behöver inte stå i vanliga kön till kiosken utan ska gå direkt till dörren på sidan). </a:t>
            </a:r>
          </a:p>
        </p:txBody>
      </p:sp>
    </p:spTree>
    <p:extLst>
      <p:ext uri="{BB962C8B-B14F-4D97-AF65-F5344CB8AC3E}">
        <p14:creationId xmlns:p14="http://schemas.microsoft.com/office/powerpoint/2010/main" val="41507587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835541-45CD-71B9-A895-AADAE5C7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Bollkajsor/Bollkallar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DB27DC0-A5EF-08AD-20D1-898665186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512" y="1437544"/>
            <a:ext cx="6091654" cy="4613097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9366CAE9-59F2-59F4-EB0F-2C4C259D0132}"/>
              </a:ext>
            </a:extLst>
          </p:cNvPr>
          <p:cNvSpPr txBox="1"/>
          <p:nvPr/>
        </p:nvSpPr>
        <p:spPr>
          <a:xfrm>
            <a:off x="1223210" y="3482482"/>
            <a:ext cx="188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sv-S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bollkajsor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/bollkallar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039C0E06-5FB3-042D-5608-6EF11E627C91}"/>
              </a:ext>
            </a:extLst>
          </p:cNvPr>
          <p:cNvSpPr txBox="1"/>
          <p:nvPr/>
        </p:nvSpPr>
        <p:spPr>
          <a:xfrm>
            <a:off x="8847220" y="3482482"/>
            <a:ext cx="188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sv-S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bollkajsor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/bollkallar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7586A565-A0C7-2924-BAB5-DCA923F309DE}"/>
              </a:ext>
            </a:extLst>
          </p:cNvPr>
          <p:cNvSpPr txBox="1"/>
          <p:nvPr/>
        </p:nvSpPr>
        <p:spPr>
          <a:xfrm>
            <a:off x="5261810" y="5969235"/>
            <a:ext cx="188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sv-S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bollkajsor</a:t>
            </a:r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/bollkallar</a:t>
            </a:r>
          </a:p>
        </p:txBody>
      </p:sp>
    </p:spTree>
    <p:extLst>
      <p:ext uri="{BB962C8B-B14F-4D97-AF65-F5344CB8AC3E}">
        <p14:creationId xmlns:p14="http://schemas.microsoft.com/office/powerpoint/2010/main" val="4293800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835541-45CD-71B9-A895-AADAE5C7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Inträde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5BF8785-0232-41FF-3C18-E899D83A388E}"/>
              </a:ext>
            </a:extLst>
          </p:cNvPr>
          <p:cNvSpPr txBox="1"/>
          <p:nvPr/>
        </p:nvSpPr>
        <p:spPr>
          <a:xfrm>
            <a:off x="780836" y="1533934"/>
            <a:ext cx="10335802" cy="5678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alibri" panose="020F0502020204030204" pitchFamily="34" charset="0"/>
              </a:rPr>
              <a:t>Föräldrar hämtar inträdesväskorna och spelprogram, finns i en svart väska i köket i klubbstugan. Enbart betalning via </a:t>
            </a:r>
            <a:r>
              <a:rPr lang="sv-SE" sz="2000" dirty="0" err="1">
                <a:latin typeface="Calibri" panose="020F0502020204030204" pitchFamily="34" charset="0"/>
              </a:rPr>
              <a:t>Swish</a:t>
            </a:r>
            <a:r>
              <a:rPr lang="sv-SE" sz="2000" dirty="0">
                <a:latin typeface="Calibri" panose="020F0502020204030204" pitchFamily="34" charset="0"/>
              </a:rPr>
              <a:t>, om </a:t>
            </a:r>
            <a:r>
              <a:rPr lang="sv-SE" sz="2000" dirty="0" err="1">
                <a:latin typeface="Calibri" panose="020F0502020204030204" pitchFamily="34" charset="0"/>
              </a:rPr>
              <a:t>Swish</a:t>
            </a:r>
            <a:r>
              <a:rPr lang="sv-SE" sz="2000" dirty="0">
                <a:latin typeface="Calibri" panose="020F0502020204030204" pitchFamily="34" charset="0"/>
              </a:rPr>
              <a:t> ligger nere är det ok med kontant betalning.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alibri" panose="020F0502020204030204" pitchFamily="34" charset="0"/>
              </a:rPr>
              <a:t>Båda ingångarna till Claesborg ska bemannas fram till 2:a halvleks start. 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Calibri" panose="020F0502020204030204" pitchFamily="34" charset="0"/>
              </a:rPr>
              <a:t>	1. Ingången upp från parkeringen 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Calibri" panose="020F0502020204030204" pitchFamily="34" charset="0"/>
              </a:rPr>
              <a:t>	2. Ingången i staketet bakom målet på A-plan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alibri" panose="020F0502020204030204" pitchFamily="34" charset="0"/>
              </a:rPr>
              <a:t>Gatupratare finns i klubbstugan, denna ställs upp mitt i gången (ingången upp från parkeringen) för att lättare få kontakt med publiken, vid köbildning kan publiken själva påbörja betalning.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libri" panose="020F0502020204030204" pitchFamily="34" charset="0"/>
              </a:rPr>
              <a:t>Summor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</a:rPr>
              <a:t>inträde</a:t>
            </a:r>
            <a:r>
              <a:rPr lang="en-US" sz="2000" dirty="0">
                <a:latin typeface="Calibri" panose="020F0502020204030204" pitchFamily="34" charset="0"/>
              </a:rPr>
              <a:t>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      DIV 3 Dam </a:t>
            </a:r>
            <a:r>
              <a:rPr lang="en-US" sz="2000" dirty="0" err="1">
                <a:latin typeface="Calibri" panose="020F0502020204030204" pitchFamily="34" charset="0"/>
              </a:rPr>
              <a:t>xxkr</a:t>
            </a:r>
            <a:r>
              <a:rPr lang="en-US" sz="2000" dirty="0">
                <a:latin typeface="Calibri" panose="020F0502020204030204" pitchFamily="34" charset="0"/>
              </a:rPr>
              <a:t> DIV 6 Herr </a:t>
            </a:r>
            <a:r>
              <a:rPr lang="en-US" sz="2000" dirty="0" err="1">
                <a:latin typeface="Calibri" panose="020F0502020204030204" pitchFamily="34" charset="0"/>
              </a:rPr>
              <a:t>xxkr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alibri" panose="020F0502020204030204" pitchFamily="34" charset="0"/>
              </a:rPr>
              <a:t>Barn och ungdomar upp till 18 år samt medlemmar (mot uppvisat medlemskort) har fritt inträde.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alibri" panose="020F0502020204030204" pitchFamily="34" charset="0"/>
              </a:rPr>
              <a:t>De svarta väskorna läggs tillbaka i köket efter matchen. Har man tagit emot kontantbetalning lägger man pengarna i ett kuvert, skriver ”Inträde match” utanpå och stoppar in det i kanslist brevinkastet. </a:t>
            </a: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11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Status i laget</a:t>
            </a:r>
            <a:endParaRPr/>
          </a:p>
        </p:txBody>
      </p:sp>
      <p:sp>
        <p:nvSpPr>
          <p:cNvPr id="131" name="Google Shape;1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400" dirty="0"/>
              <a:t>Ledare: Rikard, Jimmy, Jacob, Stefan, Joakim K, Joakim W (ny för i år) och Johanna</a:t>
            </a:r>
            <a:endParaRPr sz="2400" dirty="0"/>
          </a:p>
          <a:p>
            <a:pPr marL="228600" indent="-228600">
              <a:buSzPts val="2800"/>
            </a:pPr>
            <a:r>
              <a:rPr lang="sv-SE" sz="2400" dirty="0"/>
              <a:t>20 barn inskrivna + 2 nyförvärv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400" dirty="0"/>
              <a:t>Spelform 7 mot 7, </a:t>
            </a:r>
            <a:r>
              <a:rPr lang="sv-SE" sz="2400" dirty="0" err="1"/>
              <a:t>bollstorlek</a:t>
            </a:r>
            <a:r>
              <a:rPr lang="sv-SE" sz="2400" dirty="0"/>
              <a:t> 4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400" dirty="0"/>
              <a:t>Två lag anmälda till seriespel</a:t>
            </a: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400" dirty="0"/>
              <a:t>Lagkassa 10 192 kr </a:t>
            </a:r>
            <a:endParaRPr sz="24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dirty="0"/>
              <a:t>Våra värderingar och förutsättningar</a:t>
            </a:r>
            <a:endParaRPr dirty="0"/>
          </a:p>
        </p:txBody>
      </p:sp>
      <p:sp>
        <p:nvSpPr>
          <p:cNvPr id="143" name="Google Shape;1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20027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Vi jobbar efter föreningens värderingar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Det ska vara kul att spela i vårt lag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Målet är att så många som möjligt ska vilja vara med så länge som möjligt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Alla spelar lika mycket och vi kommer rotera positioner över säsongen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Glöm inte att det är barn vi har att göra med och fotboll är en lek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Det är individer som utvecklas olika men som spelar tillsammans i samma lag - alltid en utmaning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Spelare som har olika ambitionsnivåer</a:t>
            </a: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sv-SE" sz="2000" dirty="0"/>
              <a:t>Beroende på utvecklingskurva så kan det skilja uppemot 2 år biologiskt, det gör skillnad</a:t>
            </a:r>
            <a:endParaRPr sz="20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9CF76360-5597-427A-4E2C-46B4C2B640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5179" y="3798843"/>
            <a:ext cx="2153653" cy="215365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9504BFCC-5604-7CAB-BB67-4301792D88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5537" y="4602817"/>
            <a:ext cx="2152800" cy="215280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2373577D-978C-4603-3928-3D6B568F496A}"/>
              </a:ext>
            </a:extLst>
          </p:cNvPr>
          <p:cNvSpPr txBox="1"/>
          <p:nvPr/>
        </p:nvSpPr>
        <p:spPr>
          <a:xfrm>
            <a:off x="7507705" y="1690688"/>
            <a:ext cx="41990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Våmbs IFs verksamhet kännetecknas av ett sportsligt såväl som socialt ansvarstagande, där fotbollen står i centrum. Vi sätter människan före resultaten och stänger inte ute någon som ställer upp på klubbens ideal och riktlinjer. 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dirty="0"/>
              <a:t>Från Gröna Tråden – Ungdom 11-12 år</a:t>
            </a:r>
            <a:endParaRPr dirty="0"/>
          </a:p>
        </p:txBody>
      </p:sp>
      <p:sp>
        <p:nvSpPr>
          <p:cNvPr id="149" name="Google Shape;149;p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503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195" algn="l"/>
              </a:tabLs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Träning 2-3 ggr/vecka.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195" algn="l"/>
              </a:tabLs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Fortsatt utbildning av ledare, styrd till </a:t>
            </a:r>
            <a:r>
              <a:rPr lang="sv-SE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VFF:s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och SFF:s utbildningsstege.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195" algn="l"/>
              </a:tabLs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Träningens innehåll </a:t>
            </a:r>
            <a:r>
              <a:rPr lang="sv-SE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nivåhöjs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enligt den gröna tråden, med hänsyn till spelarnas fysiska mognad.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195" algn="l"/>
              </a:tabLs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Ingen specialisering av positioner under träning och match. Alla ska få pröva på att spela alla positioner, inklusive målvakt för de som så önskar.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6195" algn="l"/>
              </a:tabLs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Fysträning bestående i form av löpning, arm och ryggövningar införs i begränsad omfattning, i syfte att skapa förståelse för att detta är en del i fotbollsträningen.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sociala kraven ökar  med flera ansvarsuppdrag hos varje spelare. Idrottsligt fortsätter vi som hos 10-åringarna men tar även med kollektivt försvarsspel och ökar svårighetsgraden något.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Spelarna är nu i Guldåldern, den ålder som innebär att individen har som störst förutsättningar att ta emot instruktioner, muntligt som visuellt under hela ungdomsåren.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Förslag till alternativ träningsmetod visuell träning med hjälp av video.</a:t>
            </a:r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dirty="0"/>
              <a:t>Från Gröna Tråden – Matchspel</a:t>
            </a:r>
            <a:endParaRPr dirty="0"/>
          </a:p>
        </p:txBody>
      </p:sp>
      <p:sp>
        <p:nvSpPr>
          <p:cNvPr id="155" name="Google Shape;155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Matchspel ses som ett led i utbildningen, som ett extra träningstillfälle, därför spelar resultatet mindre roll.</a:t>
            </a:r>
            <a:endParaRPr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Alla deltar och provar på olika platser i laget</a:t>
            </a:r>
            <a:endParaRPr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Uppmuntra stor personlig kreativitet i spelet. Individen i centrum</a:t>
            </a:r>
            <a:endParaRPr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Endast kortfattad, enkel instruktion före och efter match</a:t>
            </a:r>
            <a:endParaRPr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Uppvärmning med boll</a:t>
            </a:r>
            <a:endParaRPr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Delta i seriespel</a:t>
            </a:r>
            <a:endParaRPr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Lära sig att ta med- och motgångar</a:t>
            </a:r>
            <a:endParaRPr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−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”Göra sina lagkamrater bättre”</a:t>
            </a:r>
            <a:endParaRPr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dirty="0"/>
              <a:t>Avspark med spelarna inför säsongen</a:t>
            </a:r>
            <a:endParaRPr dirty="0"/>
          </a:p>
        </p:txBody>
      </p:sp>
      <p:sp>
        <p:nvSpPr>
          <p:cNvPr id="287" name="Google Shape;287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  <a:buSzPts val="2800"/>
              <a:buNone/>
            </a:pPr>
            <a:r>
              <a:rPr lang="sv-SE" sz="2000" dirty="0"/>
              <a:t>Lördag 27 april i klubbstugan </a:t>
            </a:r>
            <a:r>
              <a:rPr lang="sv-SE" sz="2000" dirty="0" err="1"/>
              <a:t>kl</a:t>
            </a:r>
            <a:r>
              <a:rPr lang="sv-SE" sz="2000" dirty="0"/>
              <a:t> 15.00-17.00</a:t>
            </a:r>
          </a:p>
          <a:p>
            <a:pPr marL="228600" indent="-228600">
              <a:spcBef>
                <a:spcPts val="0"/>
              </a:spcBef>
              <a:buSzPts val="2800"/>
            </a:pPr>
            <a:endParaRPr lang="sv-SE" sz="2000" dirty="0"/>
          </a:p>
          <a:p>
            <a:pPr marL="2286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Sätta mål – varför spelar jag fotboll?</a:t>
            </a:r>
            <a:endParaRPr lang="sv-SE" sz="2400" dirty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Laganda – hur är en bra lagkamrat?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Egna tankar och funderingar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sv-SE" sz="2000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sv-SE" sz="1800" dirty="0"/>
              <a:t>Hur vill vi ha det i laget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sv-SE" sz="1800" dirty="0"/>
              <a:t>Resultat, vad är viktigt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sv-SE" sz="1800" dirty="0"/>
              <a:t>Antal mål/antal passningar mm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sv-SE" sz="1800" dirty="0"/>
              <a:t>Vad ska vi ha nått när året är slut</a:t>
            </a:r>
          </a:p>
          <a:p>
            <a:pPr mar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sv-SE" dirty="0"/>
          </a:p>
          <a:p>
            <a:pPr mar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 sz="2400" dirty="0"/>
              <a:t>Vi pratar ihop oss om säsongen och äter tillsammans.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C1F981D1-EF45-7CC0-A85D-6DCF8A2949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0032" y="1471847"/>
            <a:ext cx="3102970" cy="3102970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26DD094F-3F53-E5A9-8C46-5EBB0CFE2F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1897" y="3429000"/>
            <a:ext cx="3101741" cy="310174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dirty="0"/>
              <a:t>Förväntningar på barnen</a:t>
            </a:r>
            <a:endParaRPr dirty="0"/>
          </a:p>
        </p:txBody>
      </p:sp>
      <p:sp>
        <p:nvSpPr>
          <p:cNvPr id="251" name="Google Shape;25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None/>
            </a:pPr>
            <a:r>
              <a:rPr lang="sv-SE" sz="2000" dirty="0"/>
              <a:t>Man ska…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vara redo för träning/match på utsatt tid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ha rätt utrustning – benskydd, fotbollsskor, boll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ha en pumpad boll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vara påfylld med energi inför träning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ha fokus på fotboll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ha rätt inställning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alltid tacka efter match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Char char="•"/>
            </a:pPr>
            <a:r>
              <a:rPr lang="sv-SE" sz="2000" dirty="0"/>
              <a:t>alltid uppträda korrekt på planen mot motspelare, medspelare, domare, ledare (egna/motståndarnas), föräldrar (egna/motståndarnas)</a:t>
            </a:r>
          </a:p>
        </p:txBody>
      </p:sp>
    </p:spTree>
    <p:extLst>
      <p:ext uri="{BB962C8B-B14F-4D97-AF65-F5344CB8AC3E}">
        <p14:creationId xmlns:p14="http://schemas.microsoft.com/office/powerpoint/2010/main" val="890797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dirty="0"/>
              <a:t>Träningar v 15-17 Lillegården</a:t>
            </a:r>
            <a:endParaRPr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207DC2-5723-4C4C-3E44-C5AF42293C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Onsdagar 17.20</a:t>
            </a:r>
          </a:p>
          <a:p>
            <a:pPr lvl="1"/>
            <a:r>
              <a:rPr lang="sv-SE" dirty="0"/>
              <a:t>Löpning innan vi går på gräset</a:t>
            </a:r>
          </a:p>
          <a:p>
            <a:pPr marL="571500" lvl="1" indent="0">
              <a:buNone/>
            </a:pPr>
            <a:endParaRPr lang="sv-SE" dirty="0"/>
          </a:p>
          <a:p>
            <a:r>
              <a:rPr lang="sv-SE" dirty="0"/>
              <a:t>Fredagar 17.00-18.00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1728</Words>
  <Application>Microsoft Office PowerPoint</Application>
  <PresentationFormat>Bredbild</PresentationFormat>
  <Paragraphs>257</Paragraphs>
  <Slides>26</Slides>
  <Notes>22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26</vt:i4>
      </vt:variant>
    </vt:vector>
  </HeadingPairs>
  <TitlesOfParts>
    <vt:vector size="32" baseType="lpstr">
      <vt:lpstr>Arial</vt:lpstr>
      <vt:lpstr>Calibri</vt:lpstr>
      <vt:lpstr>Noto Sans Symbols</vt:lpstr>
      <vt:lpstr>Symbol</vt:lpstr>
      <vt:lpstr>Office-tema</vt:lpstr>
      <vt:lpstr>Office-tema</vt:lpstr>
      <vt:lpstr>Våmbs IF P13</vt:lpstr>
      <vt:lpstr>Agenda (vi har 1,5 timme)</vt:lpstr>
      <vt:lpstr>Status i laget</vt:lpstr>
      <vt:lpstr>Våra värderingar och förutsättningar</vt:lpstr>
      <vt:lpstr>Från Gröna Tråden – Ungdom 11-12 år</vt:lpstr>
      <vt:lpstr>Från Gröna Tråden – Matchspel</vt:lpstr>
      <vt:lpstr>Avspark med spelarna inför säsongen</vt:lpstr>
      <vt:lpstr>Förväntningar på barnen</vt:lpstr>
      <vt:lpstr>Träningar v 15-17 Lillegården</vt:lpstr>
      <vt:lpstr>Träning 1/5-30/9 Claesborg </vt:lpstr>
      <vt:lpstr>Träningsupplägg 1 maj framåt</vt:lpstr>
      <vt:lpstr>Seriespel</vt:lpstr>
      <vt:lpstr>Anmälda i två serier</vt:lpstr>
      <vt:lpstr>När vi spelar match</vt:lpstr>
      <vt:lpstr>Omklädningsrum match</vt:lpstr>
      <vt:lpstr>Matchförälder</vt:lpstr>
      <vt:lpstr>Cuper</vt:lpstr>
      <vt:lpstr>Giff-cupen 27-28 april</vt:lpstr>
      <vt:lpstr>Oddebollen 2024</vt:lpstr>
      <vt:lpstr>Praktiskt</vt:lpstr>
      <vt:lpstr>Föräldrauppgifter</vt:lpstr>
      <vt:lpstr>Bollkallar + inträde</vt:lpstr>
      <vt:lpstr>Föräldrar har ordet</vt:lpstr>
      <vt:lpstr>Bollkajsor/Bollkallar + inträde</vt:lpstr>
      <vt:lpstr>Bollkajsor/Bollkallar</vt:lpstr>
      <vt:lpstr>Inträde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Våmbs IF P13</dc:title>
  <dc:creator>Otto Bogren</dc:creator>
  <cp:lastModifiedBy>Johanna Låstberg</cp:lastModifiedBy>
  <cp:revision>207</cp:revision>
  <dcterms:created xsi:type="dcterms:W3CDTF">2022-04-19T18:43:53Z</dcterms:created>
  <dcterms:modified xsi:type="dcterms:W3CDTF">2024-04-03T19:50:26Z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8a2199f-8e61-4f5c-a479-edf3283e170d_Enabled">
    <vt:lpwstr>true</vt:lpwstr>
  </property>
  <property fmtid="{D5CDD505-2E9C-101B-9397-08002B2CF9AE}" pid="3" name="MSIP_Label_18a2199f-8e61-4f5c-a479-edf3283e170d_SetDate">
    <vt:lpwstr>2024-03-06T19:20:08Z</vt:lpwstr>
  </property>
  <property fmtid="{D5CDD505-2E9C-101B-9397-08002B2CF9AE}" pid="4" name="MSIP_Label_18a2199f-8e61-4f5c-a479-edf3283e170d_Method">
    <vt:lpwstr>Privileged</vt:lpwstr>
  </property>
  <property fmtid="{D5CDD505-2E9C-101B-9397-08002B2CF9AE}" pid="5" name="MSIP_Label_18a2199f-8e61-4f5c-a479-edf3283e170d_Name">
    <vt:lpwstr>Privat</vt:lpwstr>
  </property>
  <property fmtid="{D5CDD505-2E9C-101B-9397-08002B2CF9AE}" pid="6" name="MSIP_Label_18a2199f-8e61-4f5c-a479-edf3283e170d_SiteId">
    <vt:lpwstr>1e4e7cc6-7b26-46be-915e-cd1c8633e92f</vt:lpwstr>
  </property>
  <property fmtid="{D5CDD505-2E9C-101B-9397-08002B2CF9AE}" pid="7" name="MSIP_Label_18a2199f-8e61-4f5c-a479-edf3283e170d_ActionId">
    <vt:lpwstr>21f07f3d-d90a-48c1-88b9-24751c09a02a</vt:lpwstr>
  </property>
  <property fmtid="{D5CDD505-2E9C-101B-9397-08002B2CF9AE}" pid="8" name="MSIP_Label_18a2199f-8e61-4f5c-a479-edf3283e170d_ContentBits">
    <vt:lpwstr>2</vt:lpwstr>
  </property>
</Properties>
</file>