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61" r:id="rId4"/>
    <p:sldId id="262" r:id="rId5"/>
    <p:sldId id="258" r:id="rId6"/>
    <p:sldId id="263" r:id="rId7"/>
    <p:sldId id="264" r:id="rId8"/>
    <p:sldId id="260" r:id="rId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5" d="100"/>
          <a:sy n="145" d="100"/>
        </p:scale>
        <p:origin x="546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218705679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218705679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2187056793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12187056793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2187056793_1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12187056793_1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2187056793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12187056793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12187056793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12187056793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dirty="0">
                <a:latin typeface="Arial Black" panose="020B0A04020102020204" pitchFamily="34" charset="0"/>
              </a:rPr>
              <a:t>Föräldramöte inför säsongen 2022</a:t>
            </a:r>
            <a:endParaRPr dirty="0">
              <a:latin typeface="Arial Black" panose="020B0A04020102020204" pitchFamily="34" charset="0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/>
              <a:t>Våmbs P-12</a:t>
            </a:r>
            <a:endParaRPr/>
          </a:p>
        </p:txBody>
      </p:sp>
      <p:sp>
        <p:nvSpPr>
          <p:cNvPr id="56" name="Google Shape;56;p13"/>
          <p:cNvSpPr txBox="1"/>
          <p:nvPr/>
        </p:nvSpPr>
        <p:spPr>
          <a:xfrm>
            <a:off x="239875" y="3351400"/>
            <a:ext cx="2335500" cy="1477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dirty="0"/>
              <a:t>Markus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dirty="0"/>
              <a:t>Jimmy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dirty="0"/>
              <a:t>Martin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dirty="0"/>
              <a:t>Herman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dirty="0">
                <a:solidFill>
                  <a:schemeClr val="tx1"/>
                </a:solidFill>
              </a:rPr>
              <a:t>Björn</a:t>
            </a:r>
            <a:endParaRPr dirty="0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dirty="0"/>
              <a:t>(Simon)</a:t>
            </a:r>
            <a:endParaRPr dirty="0"/>
          </a:p>
        </p:txBody>
      </p:sp>
      <p:sp>
        <p:nvSpPr>
          <p:cNvPr id="5" name="Google Shape;56;p13">
            <a:extLst>
              <a:ext uri="{FF2B5EF4-FFF2-40B4-BE49-F238E27FC236}">
                <a16:creationId xmlns:a16="http://schemas.microsoft.com/office/drawing/2014/main" id="{84EAC1E6-F24E-473C-8712-30A220ADF059}"/>
              </a:ext>
            </a:extLst>
          </p:cNvPr>
          <p:cNvSpPr txBox="1"/>
          <p:nvPr/>
        </p:nvSpPr>
        <p:spPr>
          <a:xfrm>
            <a:off x="3536759" y="3396745"/>
            <a:ext cx="2335500" cy="1477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dirty="0"/>
              <a:t>Agenda: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dirty="0"/>
              <a:t>Träningar och matcher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dirty="0"/>
              <a:t>Arbetsuppgifter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dirty="0"/>
              <a:t>Cuper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dirty="0"/>
              <a:t>Förhållningssätt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/>
              <a:t>Övriga frågor</a:t>
            </a:r>
            <a:endParaRPr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A6C7C825-C714-4D0B-9711-71916E2FDD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1208" y="4189228"/>
            <a:ext cx="894820" cy="89482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sv" sz="2400" b="1" dirty="0">
                <a:latin typeface="Arial Black" panose="020B0A04020102020204" pitchFamily="34" charset="0"/>
              </a:rPr>
              <a:t>Träningstider från den 1/5 till den 30/9</a:t>
            </a:r>
            <a:endParaRPr sz="2400" b="1" dirty="0">
              <a:latin typeface="Arial Black" panose="020B0A04020102020204" pitchFamily="34" charset="0"/>
            </a:endParaRPr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indent="0">
              <a:buNone/>
            </a:pPr>
            <a:r>
              <a:rPr lang="sv-SE" dirty="0"/>
              <a:t>Onsdagar 		17:30-19:00	Claesborg B2 </a:t>
            </a:r>
          </a:p>
          <a:p>
            <a:pPr marL="0" indent="0">
              <a:buNone/>
            </a:pPr>
            <a:r>
              <a:rPr lang="sv" dirty="0"/>
              <a:t>Torsdagar		17:00-18:30	Södermalms IP (Ansvarig Markus)</a:t>
            </a:r>
            <a:endParaRPr dirty="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lang="sv-SE" dirty="0"/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sv-SE" dirty="0"/>
              <a:t>Matchdagar  främst på helgerna.</a:t>
            </a: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lang="sv-SE" dirty="0"/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sv-SE" dirty="0"/>
              <a:t>Matchställ: </a:t>
            </a: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sv-SE" dirty="0"/>
              <a:t>Tröja och shorts, </a:t>
            </a:r>
            <a:r>
              <a:rPr lang="sv-SE" u="sng" dirty="0"/>
              <a:t>egna sockar (gröna)</a:t>
            </a:r>
            <a:r>
              <a:rPr lang="sv-SE" dirty="0"/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2BDFBF1D-CAA5-49E5-8C02-16579584D3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1960" y="2408528"/>
            <a:ext cx="3760340" cy="250689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/>
          <p:cNvSpPr txBox="1">
            <a:spLocks noGrp="1"/>
          </p:cNvSpPr>
          <p:nvPr>
            <p:ph type="title"/>
          </p:nvPr>
        </p:nvSpPr>
        <p:spPr>
          <a:xfrm>
            <a:off x="311700" y="389078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dirty="0"/>
              <a:t>Serien - </a:t>
            </a:r>
            <a:r>
              <a:rPr lang="sv" sz="1800" dirty="0">
                <a:solidFill>
                  <a:schemeClr val="dk2"/>
                </a:solidFill>
              </a:rPr>
              <a:t>GRÖN - Div. 13 Skövde Pojkar</a:t>
            </a:r>
            <a:endParaRPr dirty="0"/>
          </a:p>
        </p:txBody>
      </p:sp>
      <p:sp>
        <p:nvSpPr>
          <p:cNvPr id="87" name="Google Shape;87;p18"/>
          <p:cNvSpPr txBox="1">
            <a:spLocks noGrp="1"/>
          </p:cNvSpPr>
          <p:nvPr>
            <p:ph type="body" idx="1"/>
          </p:nvPr>
        </p:nvSpPr>
        <p:spPr>
          <a:xfrm>
            <a:off x="1139172" y="1232427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sz="1600" dirty="0">
                <a:solidFill>
                  <a:schemeClr val="tx1"/>
                </a:solidFill>
              </a:rPr>
              <a:t>1: 2022-05-08 13:30 Våmbs IF Grön - IFK Mariestad Vit 	Claesborgs B-plan</a:t>
            </a:r>
            <a:endParaRPr sz="1600" dirty="0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sv" sz="1600" dirty="0">
                <a:solidFill>
                  <a:srgbClr val="00B050"/>
                </a:solidFill>
              </a:rPr>
              <a:t>2: 2022-05-15 	 IFK Skövde FK Blå - Våmbs IF Grön 	Lillegårdens IP, 7 mot 7</a:t>
            </a:r>
            <a:endParaRPr sz="1600" dirty="0">
              <a:solidFill>
                <a:srgbClr val="00B05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sv" sz="1600" dirty="0">
                <a:solidFill>
                  <a:schemeClr val="tx1"/>
                </a:solidFill>
              </a:rPr>
              <a:t>3: 2022-05-22 13:30 Våmbs IF Grön - IFK Hjo Blå 		Claesborgs B-plan </a:t>
            </a:r>
            <a:endParaRPr sz="1600" dirty="0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sv" sz="1600" dirty="0">
                <a:solidFill>
                  <a:srgbClr val="00B050"/>
                </a:solidFill>
              </a:rPr>
              <a:t>4: 2022-05-29 13:30 Skultorps IF - Våmbs IF Grön 	Orkanvallen C</a:t>
            </a:r>
            <a:endParaRPr sz="1600" dirty="0">
              <a:solidFill>
                <a:srgbClr val="00B05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sv" sz="1600" dirty="0">
                <a:solidFill>
                  <a:schemeClr val="dk1"/>
                </a:solidFill>
              </a:rPr>
              <a:t>5: 2022-06-05 12:15 Våmbs IF Grön - Mariestads BK Röd 	Claesborgs B-plan</a:t>
            </a:r>
            <a:endParaRPr sz="16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sv" sz="1600" dirty="0">
                <a:solidFill>
                  <a:srgbClr val="00B050"/>
                </a:solidFill>
              </a:rPr>
              <a:t>6: 2022-06-12 10:45 IFK Falköping FF Vit - Våmbs IF Grön 	Dotorpsplan E</a:t>
            </a:r>
            <a:endParaRPr sz="1600" dirty="0">
              <a:solidFill>
                <a:srgbClr val="00B05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sv" sz="1600" dirty="0">
                <a:solidFill>
                  <a:schemeClr val="dk1"/>
                </a:solidFill>
              </a:rPr>
              <a:t>7: 2022-06-18 12:15 Våmbs IF Grön - Skövde AIK Röd 	Claesborgs B-plan</a:t>
            </a:r>
            <a:endParaRPr sz="16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600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FA246C4-DEC2-4B68-93F5-5BB518BBFA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9475" y="118430"/>
            <a:ext cx="2419541" cy="1113997"/>
          </a:xfrm>
          <a:prstGeom prst="rect">
            <a:avLst/>
          </a:prstGeom>
        </p:spPr>
      </p:pic>
      <p:graphicFrame>
        <p:nvGraphicFramePr>
          <p:cNvPr id="2" name="Tabell 1">
            <a:extLst>
              <a:ext uri="{FF2B5EF4-FFF2-40B4-BE49-F238E27FC236}">
                <a16:creationId xmlns:a16="http://schemas.microsoft.com/office/drawing/2014/main" id="{22A740E0-0B2B-4332-9F34-B1ED635976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3023272"/>
              </p:ext>
            </p:extLst>
          </p:nvPr>
        </p:nvGraphicFramePr>
        <p:xfrm>
          <a:off x="92149" y="1232427"/>
          <a:ext cx="942753" cy="3662809"/>
        </p:xfrm>
        <a:graphic>
          <a:graphicData uri="http://schemas.openxmlformats.org/drawingml/2006/table">
            <a:tbl>
              <a:tblPr/>
              <a:tblGrid>
                <a:gridCol w="942753">
                  <a:extLst>
                    <a:ext uri="{9D8B030D-6E8A-4147-A177-3AD203B41FA5}">
                      <a16:colId xmlns:a16="http://schemas.microsoft.com/office/drawing/2014/main" val="1095564968"/>
                    </a:ext>
                  </a:extLst>
                </a:gridCol>
              </a:tblGrid>
              <a:tr h="238689">
                <a:tc>
                  <a:txBody>
                    <a:bodyPr/>
                    <a:lstStyle/>
                    <a:p>
                      <a:pPr algn="ctr" rtl="0" fontAlgn="b"/>
                      <a:r>
                        <a:rPr lang="sv-SE" sz="1000" b="1" dirty="0">
                          <a:effectLst/>
                        </a:rPr>
                        <a:t>GRÖN</a:t>
                      </a:r>
                    </a:p>
                  </a:txBody>
                  <a:tcPr marL="21281" marR="21281" marT="14187" marB="1418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5836689"/>
                  </a:ext>
                </a:extLst>
              </a:tr>
              <a:tr h="402323">
                <a:tc>
                  <a:txBody>
                    <a:bodyPr/>
                    <a:lstStyle/>
                    <a:p>
                      <a:pPr algn="ctr" rtl="0" fontAlgn="b"/>
                      <a:r>
                        <a:rPr lang="sv-SE" sz="1000" b="1" dirty="0">
                          <a:effectLst/>
                        </a:rPr>
                        <a:t>Martin</a:t>
                      </a:r>
                    </a:p>
                    <a:p>
                      <a:pPr algn="ctr" rtl="0" fontAlgn="b"/>
                      <a:r>
                        <a:rPr lang="sv-SE" sz="1000" b="1" dirty="0">
                          <a:effectLst/>
                        </a:rPr>
                        <a:t>Herman</a:t>
                      </a:r>
                    </a:p>
                    <a:p>
                      <a:pPr algn="ctr" rtl="0" fontAlgn="b"/>
                      <a:r>
                        <a:rPr lang="sv-SE" sz="1000" b="1" dirty="0">
                          <a:effectLst/>
                        </a:rPr>
                        <a:t>Markus</a:t>
                      </a:r>
                    </a:p>
                  </a:txBody>
                  <a:tcPr marL="21281" marR="21281" marT="14187" marB="1418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4851045"/>
                  </a:ext>
                </a:extLst>
              </a:tr>
              <a:tr h="248357">
                <a:tc>
                  <a:txBody>
                    <a:bodyPr/>
                    <a:lstStyle/>
                    <a:p>
                      <a:pPr algn="ctr" rtl="0" fontAlgn="b"/>
                      <a:r>
                        <a:rPr lang="sv-SE" sz="1000" dirty="0">
                          <a:effectLst/>
                        </a:rPr>
                        <a:t>Samuel B.</a:t>
                      </a:r>
                    </a:p>
                  </a:txBody>
                  <a:tcPr marL="21281" marR="21281" marT="14187" marB="1418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0253746"/>
                  </a:ext>
                </a:extLst>
              </a:tr>
              <a:tr h="230352">
                <a:tc>
                  <a:txBody>
                    <a:bodyPr/>
                    <a:lstStyle/>
                    <a:p>
                      <a:pPr algn="ctr" rtl="0" fontAlgn="b"/>
                      <a:r>
                        <a:rPr lang="sv-SE" sz="1000" dirty="0">
                          <a:effectLst/>
                        </a:rPr>
                        <a:t>Göte J.</a:t>
                      </a:r>
                    </a:p>
                  </a:txBody>
                  <a:tcPr marL="21281" marR="21281" marT="14187" marB="1418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9913734"/>
                  </a:ext>
                </a:extLst>
              </a:tr>
              <a:tr h="251576">
                <a:tc>
                  <a:txBody>
                    <a:bodyPr/>
                    <a:lstStyle/>
                    <a:p>
                      <a:pPr algn="ctr" rtl="0" fontAlgn="b"/>
                      <a:r>
                        <a:rPr lang="sv-SE" sz="1000" dirty="0">
                          <a:effectLst/>
                        </a:rPr>
                        <a:t>Tim J. </a:t>
                      </a:r>
                    </a:p>
                  </a:txBody>
                  <a:tcPr marL="21281" marR="21281" marT="14187" marB="1418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2320335"/>
                  </a:ext>
                </a:extLst>
              </a:tr>
              <a:tr h="238689">
                <a:tc>
                  <a:txBody>
                    <a:bodyPr/>
                    <a:lstStyle/>
                    <a:p>
                      <a:pPr algn="ctr" rtl="0" fontAlgn="b"/>
                      <a:r>
                        <a:rPr lang="sv-SE" sz="1000" dirty="0">
                          <a:effectLst/>
                        </a:rPr>
                        <a:t>Benjamin S.</a:t>
                      </a:r>
                    </a:p>
                  </a:txBody>
                  <a:tcPr marL="21281" marR="21281" marT="14187" marB="1418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6763949"/>
                  </a:ext>
                </a:extLst>
              </a:tr>
              <a:tr h="238689">
                <a:tc>
                  <a:txBody>
                    <a:bodyPr/>
                    <a:lstStyle/>
                    <a:p>
                      <a:pPr algn="ctr" rtl="0" fontAlgn="b"/>
                      <a:r>
                        <a:rPr lang="sv-SE" sz="1000" dirty="0">
                          <a:effectLst/>
                        </a:rPr>
                        <a:t>Aron Ljung</a:t>
                      </a:r>
                    </a:p>
                  </a:txBody>
                  <a:tcPr marL="21281" marR="21281" marT="14187" marB="1418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0135401"/>
                  </a:ext>
                </a:extLst>
              </a:tr>
              <a:tr h="247269">
                <a:tc>
                  <a:txBody>
                    <a:bodyPr/>
                    <a:lstStyle/>
                    <a:p>
                      <a:pPr algn="ctr" rtl="0" fontAlgn="b"/>
                      <a:r>
                        <a:rPr lang="sv-SE" sz="1000" dirty="0">
                          <a:effectLst/>
                        </a:rPr>
                        <a:t>Oliver O. </a:t>
                      </a:r>
                    </a:p>
                  </a:txBody>
                  <a:tcPr marL="21281" marR="21281" marT="14187" marB="1418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8040812"/>
                  </a:ext>
                </a:extLst>
              </a:tr>
              <a:tr h="247269">
                <a:tc>
                  <a:txBody>
                    <a:bodyPr/>
                    <a:lstStyle/>
                    <a:p>
                      <a:pPr algn="ctr" rtl="0" fontAlgn="b"/>
                      <a:r>
                        <a:rPr lang="sv-SE" sz="1000" dirty="0">
                          <a:effectLst/>
                        </a:rPr>
                        <a:t>Josua L.</a:t>
                      </a:r>
                    </a:p>
                  </a:txBody>
                  <a:tcPr marL="21281" marR="21281" marT="14187" marB="1418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810729"/>
                  </a:ext>
                </a:extLst>
              </a:tr>
              <a:tr h="247269">
                <a:tc>
                  <a:txBody>
                    <a:bodyPr/>
                    <a:lstStyle/>
                    <a:p>
                      <a:pPr algn="ctr" rtl="0" fontAlgn="b"/>
                      <a:r>
                        <a:rPr lang="sv-SE" sz="1000" dirty="0">
                          <a:effectLst/>
                        </a:rPr>
                        <a:t>Hugo E.</a:t>
                      </a:r>
                    </a:p>
                  </a:txBody>
                  <a:tcPr marL="21281" marR="21281" marT="14187" marB="1418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2707639"/>
                  </a:ext>
                </a:extLst>
              </a:tr>
              <a:tr h="247269">
                <a:tc>
                  <a:txBody>
                    <a:bodyPr/>
                    <a:lstStyle/>
                    <a:p>
                      <a:pPr algn="ctr" rtl="0" fontAlgn="b"/>
                      <a:r>
                        <a:rPr lang="sv-SE" sz="1000" dirty="0">
                          <a:effectLst/>
                        </a:rPr>
                        <a:t>Alfred L </a:t>
                      </a:r>
                    </a:p>
                  </a:txBody>
                  <a:tcPr marL="21281" marR="21281" marT="14187" marB="1418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6328452"/>
                  </a:ext>
                </a:extLst>
              </a:tr>
              <a:tr h="247269">
                <a:tc>
                  <a:txBody>
                    <a:bodyPr/>
                    <a:lstStyle/>
                    <a:p>
                      <a:pPr algn="ctr" rtl="0" fontAlgn="b"/>
                      <a:r>
                        <a:rPr lang="sv-SE" sz="1000" dirty="0">
                          <a:effectLst/>
                        </a:rPr>
                        <a:t>Arvid L.</a:t>
                      </a:r>
                    </a:p>
                  </a:txBody>
                  <a:tcPr marL="21281" marR="21281" marT="14187" marB="1418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6064363"/>
                  </a:ext>
                </a:extLst>
              </a:tr>
              <a:tr h="247269">
                <a:tc>
                  <a:txBody>
                    <a:bodyPr/>
                    <a:lstStyle/>
                    <a:p>
                      <a:pPr algn="ctr" rtl="0" fontAlgn="b"/>
                      <a:r>
                        <a:rPr lang="sv-SE" sz="1000" dirty="0">
                          <a:effectLst/>
                        </a:rPr>
                        <a:t>Valter dB.</a:t>
                      </a:r>
                    </a:p>
                  </a:txBody>
                  <a:tcPr marL="21281" marR="21281" marT="14187" marB="1418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8112344"/>
                  </a:ext>
                </a:extLst>
              </a:tr>
              <a:tr h="247269">
                <a:tc>
                  <a:txBody>
                    <a:bodyPr/>
                    <a:lstStyle/>
                    <a:p>
                      <a:pPr algn="ctr" rtl="0" fontAlgn="b"/>
                      <a:r>
                        <a:rPr lang="sv-SE" sz="1000" dirty="0">
                          <a:effectLst/>
                        </a:rPr>
                        <a:t>Liam S. </a:t>
                      </a:r>
                    </a:p>
                  </a:txBody>
                  <a:tcPr marL="21281" marR="21281" marT="14187" marB="1418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096473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sv" dirty="0"/>
              <a:t>Serien - </a:t>
            </a:r>
            <a:r>
              <a:rPr lang="sv" sz="1800" dirty="0">
                <a:solidFill>
                  <a:schemeClr val="dk2"/>
                </a:solidFill>
              </a:rPr>
              <a:t>VIT - Div. 13 Mariestad Pojkar</a:t>
            </a:r>
            <a:endParaRPr dirty="0"/>
          </a:p>
        </p:txBody>
      </p:sp>
      <p:sp>
        <p:nvSpPr>
          <p:cNvPr id="93" name="Google Shape;93;p19"/>
          <p:cNvSpPr txBox="1">
            <a:spLocks noGrp="1"/>
          </p:cNvSpPr>
          <p:nvPr>
            <p:ph type="body" idx="1"/>
          </p:nvPr>
        </p:nvSpPr>
        <p:spPr>
          <a:xfrm>
            <a:off x="871871" y="12820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sv" sz="1600" dirty="0">
                <a:solidFill>
                  <a:srgbClr val="00B050"/>
                </a:solidFill>
              </a:rPr>
              <a:t>1: 2022-05-08 11:00 Hova IF - Våmbs IF Vit		Movallen Addevallen C-plan</a:t>
            </a:r>
            <a:endParaRPr sz="1600" dirty="0">
              <a:solidFill>
                <a:srgbClr val="00B050"/>
              </a:solidFill>
            </a:endParaRPr>
          </a:p>
          <a:p>
            <a:pPr marL="0" lvl="0" indent="0" algn="l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1018"/>
              <a:buNone/>
            </a:pPr>
            <a:r>
              <a:rPr lang="sv" sz="1600" dirty="0">
                <a:solidFill>
                  <a:schemeClr val="dk1"/>
                </a:solidFill>
              </a:rPr>
              <a:t>2: 2022-05-15 13:30 Våmbs IF Vit - Mariestads BK Blå 	Claesborgs B-plan</a:t>
            </a:r>
            <a:endParaRPr sz="16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1018"/>
              <a:buNone/>
            </a:pPr>
            <a:r>
              <a:rPr lang="sv" sz="1600" dirty="0">
                <a:solidFill>
                  <a:srgbClr val="FF0000"/>
                </a:solidFill>
              </a:rPr>
              <a:t>3: 2022-05-21 12:00 Ulvåkers IF - Våmbs IF Vit 		Åbrovallen 7-manna</a:t>
            </a:r>
            <a:endParaRPr sz="1600" dirty="0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1018"/>
              <a:buNone/>
            </a:pPr>
            <a:r>
              <a:rPr lang="sv" sz="1600" dirty="0">
                <a:solidFill>
                  <a:schemeClr val="tx1"/>
                </a:solidFill>
              </a:rPr>
              <a:t>4: 2022-05-29 11:00 Våmbs IF Vit - IFK Skövde FK Vit 	Claesborgs B-plan</a:t>
            </a:r>
            <a:endParaRPr sz="1600" dirty="0">
              <a:solidFill>
                <a:schemeClr val="tx1"/>
              </a:solidFill>
            </a:endParaRPr>
          </a:p>
          <a:p>
            <a:pPr marL="0" lvl="0" indent="0" algn="l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1018"/>
              <a:buNone/>
            </a:pPr>
            <a:r>
              <a:rPr lang="sv" sz="1600" dirty="0">
                <a:solidFill>
                  <a:srgbClr val="00B050"/>
                </a:solidFill>
              </a:rPr>
              <a:t>5: 2022-06-04 13:00 IF Weimer Lyrestad - Våmbs IF Vit 	Guntorpsvallen B-plan</a:t>
            </a:r>
            <a:endParaRPr sz="1600" dirty="0">
              <a:solidFill>
                <a:srgbClr val="00B050"/>
              </a:solidFill>
            </a:endParaRPr>
          </a:p>
          <a:p>
            <a:pPr marL="0" lvl="0" indent="0" algn="l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1018"/>
              <a:buNone/>
            </a:pPr>
            <a:r>
              <a:rPr lang="sv" sz="1600" dirty="0">
                <a:solidFill>
                  <a:schemeClr val="tx1"/>
                </a:solidFill>
              </a:rPr>
              <a:t>6: 2022-06-12 11:00 Våmbs IF Vit - IFK Mariestad Blå 	Claesborgs B-plan</a:t>
            </a:r>
            <a:endParaRPr sz="1600" dirty="0">
              <a:solidFill>
                <a:schemeClr val="tx1"/>
              </a:solidFill>
            </a:endParaRPr>
          </a:p>
          <a:p>
            <a:pPr marL="0" lvl="0" indent="0" algn="l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1018"/>
              <a:buNone/>
            </a:pPr>
            <a:r>
              <a:rPr lang="sv" sz="1600" dirty="0">
                <a:solidFill>
                  <a:srgbClr val="00B050"/>
                </a:solidFill>
              </a:rPr>
              <a:t>7: 2022-06-15 17:30 Tibro AIK FK Svart - Våmbs IF Vit 	Sportparken B</a:t>
            </a:r>
            <a:endParaRPr sz="1600" dirty="0">
              <a:solidFill>
                <a:srgbClr val="00B050"/>
              </a:solidFill>
            </a:endParaRPr>
          </a:p>
          <a:p>
            <a:pPr marL="0" lvl="0" indent="0" algn="l" rtl="0">
              <a:lnSpc>
                <a:spcPct val="105000"/>
              </a:lnSpc>
              <a:spcBef>
                <a:spcPts val="1200"/>
              </a:spcBef>
              <a:spcAft>
                <a:spcPts val="1200"/>
              </a:spcAft>
              <a:buSzPts val="1018"/>
              <a:buNone/>
            </a:pPr>
            <a:endParaRPr sz="1600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EE80F70E-D820-4D41-8EAD-1489641D70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5523" y="174376"/>
            <a:ext cx="2419541" cy="1113997"/>
          </a:xfrm>
          <a:prstGeom prst="rect">
            <a:avLst/>
          </a:prstGeom>
        </p:spPr>
      </p:pic>
      <p:graphicFrame>
        <p:nvGraphicFramePr>
          <p:cNvPr id="5" name="Tabell 4">
            <a:extLst>
              <a:ext uri="{FF2B5EF4-FFF2-40B4-BE49-F238E27FC236}">
                <a16:creationId xmlns:a16="http://schemas.microsoft.com/office/drawing/2014/main" id="{AE147F6C-3637-43CF-8381-196F50A57E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5895216"/>
              </p:ext>
            </p:extLst>
          </p:nvPr>
        </p:nvGraphicFramePr>
        <p:xfrm>
          <a:off x="88223" y="1282075"/>
          <a:ext cx="783648" cy="3411637"/>
        </p:xfrm>
        <a:graphic>
          <a:graphicData uri="http://schemas.openxmlformats.org/drawingml/2006/table">
            <a:tbl>
              <a:tblPr/>
              <a:tblGrid>
                <a:gridCol w="783648">
                  <a:extLst>
                    <a:ext uri="{9D8B030D-6E8A-4147-A177-3AD203B41FA5}">
                      <a16:colId xmlns:a16="http://schemas.microsoft.com/office/drawing/2014/main" val="1444945440"/>
                    </a:ext>
                  </a:extLst>
                </a:gridCol>
              </a:tblGrid>
              <a:tr h="229844">
                <a:tc>
                  <a:txBody>
                    <a:bodyPr/>
                    <a:lstStyle/>
                    <a:p>
                      <a:pPr algn="ctr" rtl="0" fontAlgn="b"/>
                      <a:r>
                        <a:rPr lang="sv-SE" sz="1000" b="1" dirty="0">
                          <a:effectLst/>
                        </a:rPr>
                        <a:t>VIT</a:t>
                      </a:r>
                    </a:p>
                  </a:txBody>
                  <a:tcPr marL="21281" marR="21281" marT="14187" marB="1418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172777"/>
                  </a:ext>
                </a:extLst>
              </a:tr>
              <a:tr h="295616">
                <a:tc>
                  <a:txBody>
                    <a:bodyPr/>
                    <a:lstStyle/>
                    <a:p>
                      <a:pPr algn="ctr" rtl="0" fontAlgn="b"/>
                      <a:r>
                        <a:rPr lang="sv-SE" sz="1000" b="1" dirty="0">
                          <a:effectLst/>
                        </a:rPr>
                        <a:t>Jimmy</a:t>
                      </a:r>
                    </a:p>
                    <a:p>
                      <a:pPr algn="ctr" rtl="0" fontAlgn="b"/>
                      <a:r>
                        <a:rPr lang="sv-SE" sz="1000" b="1" dirty="0">
                          <a:effectLst/>
                        </a:rPr>
                        <a:t>Björn</a:t>
                      </a:r>
                    </a:p>
                  </a:txBody>
                  <a:tcPr marL="21281" marR="21281" marT="14187" marB="1418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4780100"/>
                  </a:ext>
                </a:extLst>
              </a:tr>
              <a:tr h="245977">
                <a:tc>
                  <a:txBody>
                    <a:bodyPr/>
                    <a:lstStyle/>
                    <a:p>
                      <a:pPr algn="ctr" rtl="0" fontAlgn="b"/>
                      <a:r>
                        <a:rPr lang="sv-SE" sz="1000" dirty="0">
                          <a:effectLst/>
                        </a:rPr>
                        <a:t>Leonardo F.</a:t>
                      </a:r>
                    </a:p>
                  </a:txBody>
                  <a:tcPr marL="21281" marR="21281" marT="14187" marB="1418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9079730"/>
                  </a:ext>
                </a:extLst>
              </a:tr>
              <a:tr h="238106">
                <a:tc>
                  <a:txBody>
                    <a:bodyPr/>
                    <a:lstStyle/>
                    <a:p>
                      <a:pPr algn="ctr" rtl="0" fontAlgn="b"/>
                      <a:r>
                        <a:rPr lang="sv-SE" sz="1000">
                          <a:effectLst/>
                        </a:rPr>
                        <a:t>Viktor A.</a:t>
                      </a:r>
                    </a:p>
                  </a:txBody>
                  <a:tcPr marL="21281" marR="21281" marT="14187" marB="1418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0429830"/>
                  </a:ext>
                </a:extLst>
              </a:tr>
              <a:tr h="238106">
                <a:tc>
                  <a:txBody>
                    <a:bodyPr/>
                    <a:lstStyle/>
                    <a:p>
                      <a:pPr algn="ctr" rtl="0" fontAlgn="b"/>
                      <a:r>
                        <a:rPr lang="sv-SE" sz="1000">
                          <a:effectLst/>
                        </a:rPr>
                        <a:t>Elis S.</a:t>
                      </a:r>
                    </a:p>
                  </a:txBody>
                  <a:tcPr marL="21281" marR="21281" marT="14187" marB="1418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1909563"/>
                  </a:ext>
                </a:extLst>
              </a:tr>
              <a:tr h="229844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sv-SE" sz="1000" dirty="0">
                          <a:effectLst/>
                        </a:rPr>
                        <a:t>Theodor R.  </a:t>
                      </a:r>
                    </a:p>
                  </a:txBody>
                  <a:tcPr marL="21281" marR="21281" marT="14187" marB="1418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1258046"/>
                  </a:ext>
                </a:extLst>
              </a:tr>
              <a:tr h="229844">
                <a:tc>
                  <a:txBody>
                    <a:bodyPr/>
                    <a:lstStyle/>
                    <a:p>
                      <a:pPr algn="ctr" rtl="0" fontAlgn="b"/>
                      <a:r>
                        <a:rPr lang="sv-SE" sz="1000">
                          <a:effectLst/>
                        </a:rPr>
                        <a:t>Jonathan S.</a:t>
                      </a:r>
                    </a:p>
                  </a:txBody>
                  <a:tcPr marL="21281" marR="21281" marT="14187" marB="1418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0448475"/>
                  </a:ext>
                </a:extLst>
              </a:tr>
              <a:tr h="238106">
                <a:tc>
                  <a:txBody>
                    <a:bodyPr/>
                    <a:lstStyle/>
                    <a:p>
                      <a:pPr algn="ctr" rtl="0" fontAlgn="b"/>
                      <a:r>
                        <a:rPr lang="sv-SE" sz="1000">
                          <a:effectLst/>
                        </a:rPr>
                        <a:t>Måns S. </a:t>
                      </a:r>
                    </a:p>
                  </a:txBody>
                  <a:tcPr marL="21281" marR="21281" marT="14187" marB="1418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8296310"/>
                  </a:ext>
                </a:extLst>
              </a:tr>
              <a:tr h="238106">
                <a:tc>
                  <a:txBody>
                    <a:bodyPr/>
                    <a:lstStyle/>
                    <a:p>
                      <a:pPr algn="ctr" rtl="0" fontAlgn="b"/>
                      <a:r>
                        <a:rPr lang="sv-SE" sz="1000">
                          <a:effectLst/>
                        </a:rPr>
                        <a:t>Marcel A.</a:t>
                      </a:r>
                    </a:p>
                  </a:txBody>
                  <a:tcPr marL="21281" marR="21281" marT="14187" marB="1418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9976555"/>
                  </a:ext>
                </a:extLst>
              </a:tr>
              <a:tr h="238106">
                <a:tc>
                  <a:txBody>
                    <a:bodyPr/>
                    <a:lstStyle/>
                    <a:p>
                      <a:pPr algn="ctr" rtl="0" fontAlgn="b"/>
                      <a:r>
                        <a:rPr lang="sv-SE" sz="1000">
                          <a:effectLst/>
                        </a:rPr>
                        <a:t>Malte B.</a:t>
                      </a:r>
                    </a:p>
                  </a:txBody>
                  <a:tcPr marL="21281" marR="21281" marT="14187" marB="1418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5857015"/>
                  </a:ext>
                </a:extLst>
              </a:tr>
              <a:tr h="238106">
                <a:tc>
                  <a:txBody>
                    <a:bodyPr/>
                    <a:lstStyle/>
                    <a:p>
                      <a:pPr algn="ctr" rtl="0" fontAlgn="b"/>
                      <a:r>
                        <a:rPr lang="sv-SE" sz="1000">
                          <a:effectLst/>
                        </a:rPr>
                        <a:t>Emil W.</a:t>
                      </a:r>
                    </a:p>
                  </a:txBody>
                  <a:tcPr marL="21281" marR="21281" marT="14187" marB="1418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8128058"/>
                  </a:ext>
                </a:extLst>
              </a:tr>
              <a:tr h="238106">
                <a:tc>
                  <a:txBody>
                    <a:bodyPr/>
                    <a:lstStyle/>
                    <a:p>
                      <a:pPr algn="ctr" rtl="0" fontAlgn="b"/>
                      <a:r>
                        <a:rPr lang="sv-SE" sz="1000">
                          <a:effectLst/>
                        </a:rPr>
                        <a:t>Ludvig L.</a:t>
                      </a:r>
                    </a:p>
                  </a:txBody>
                  <a:tcPr marL="21281" marR="21281" marT="14187" marB="1418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893957"/>
                  </a:ext>
                </a:extLst>
              </a:tr>
              <a:tr h="238106">
                <a:tc>
                  <a:txBody>
                    <a:bodyPr/>
                    <a:lstStyle/>
                    <a:p>
                      <a:pPr algn="ctr" rtl="0" fontAlgn="b"/>
                      <a:r>
                        <a:rPr lang="sv-SE" sz="1000" dirty="0">
                          <a:effectLst/>
                        </a:rPr>
                        <a:t>Isak G.</a:t>
                      </a:r>
                    </a:p>
                  </a:txBody>
                  <a:tcPr marL="21281" marR="21281" marT="14187" marB="1418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3896021"/>
                  </a:ext>
                </a:extLst>
              </a:tr>
              <a:tr h="238106">
                <a:tc>
                  <a:txBody>
                    <a:bodyPr/>
                    <a:lstStyle/>
                    <a:p>
                      <a:pPr algn="ctr" rtl="0" fontAlgn="b"/>
                      <a:r>
                        <a:rPr lang="sv-SE" sz="1000" dirty="0">
                          <a:effectLst/>
                        </a:rPr>
                        <a:t>Loke G. </a:t>
                      </a:r>
                    </a:p>
                  </a:txBody>
                  <a:tcPr marL="21281" marR="21281" marT="14187" marB="1418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509483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sv" sz="2400" b="1" dirty="0">
                <a:latin typeface="Arial Black" panose="020B0A04020102020204" pitchFamily="34" charset="0"/>
              </a:rPr>
              <a:t>Arbetsuppgifter/ försäljning för lagen 2022</a:t>
            </a:r>
            <a:endParaRPr sz="2400" b="1" dirty="0">
              <a:latin typeface="Arial Black" panose="020B0A04020102020204" pitchFamily="34" charset="0"/>
            </a:endParaRPr>
          </a:p>
        </p:txBody>
      </p:sp>
      <p:sp>
        <p:nvSpPr>
          <p:cNvPr id="68" name="Google Shape;68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34340" indent="-285750">
              <a:lnSpc>
                <a:spcPct val="70000"/>
              </a:lnSpc>
              <a:spcBef>
                <a:spcPts val="1000"/>
              </a:spcBef>
              <a:buClr>
                <a:schemeClr val="dk1"/>
              </a:buClr>
              <a:buSzPts val="1260"/>
              <a:buFont typeface="Wingdings" panose="05000000000000000000" pitchFamily="2" charset="2"/>
              <a:buChar char="§"/>
            </a:pPr>
            <a:r>
              <a:rPr lang="sv" sz="1400" dirty="0">
                <a:solidFill>
                  <a:schemeClr val="dk1"/>
                </a:solidFill>
              </a:rPr>
              <a:t>Kiosk vecka 26 (Skadevi)</a:t>
            </a:r>
          </a:p>
          <a:p>
            <a:pPr marL="891540" lvl="1" indent="-285750">
              <a:lnSpc>
                <a:spcPct val="70000"/>
              </a:lnSpc>
              <a:spcBef>
                <a:spcPts val="1000"/>
              </a:spcBef>
              <a:buClr>
                <a:schemeClr val="dk1"/>
              </a:buClr>
              <a:buSzPts val="1260"/>
              <a:buFont typeface="Wingdings" panose="05000000000000000000" pitchFamily="2" charset="2"/>
              <a:buChar char="§"/>
            </a:pPr>
            <a:r>
              <a:rPr lang="sv" sz="1000" dirty="0">
                <a:solidFill>
                  <a:schemeClr val="dk1"/>
                </a:solidFill>
              </a:rPr>
              <a:t>Sommarjobbare som ersättare? (100kr/h?)</a:t>
            </a:r>
            <a:endParaRPr sz="1000" dirty="0">
              <a:solidFill>
                <a:schemeClr val="dk1"/>
              </a:solidFill>
            </a:endParaRPr>
          </a:p>
          <a:p>
            <a:pPr marL="457200" lvl="0" indent="-30861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60"/>
              <a:buFont typeface="Wingdings" panose="05000000000000000000" pitchFamily="2" charset="2"/>
              <a:buChar char="§"/>
            </a:pPr>
            <a:endParaRPr lang="sv" sz="1400" dirty="0">
              <a:solidFill>
                <a:schemeClr val="tx1"/>
              </a:solidFill>
            </a:endParaRPr>
          </a:p>
          <a:p>
            <a:pPr marL="457200" lvl="0" indent="-30861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60"/>
              <a:buFont typeface="Wingdings" panose="05000000000000000000" pitchFamily="2" charset="2"/>
              <a:buChar char="§"/>
            </a:pPr>
            <a:r>
              <a:rPr lang="sv-SE" sz="1400" dirty="0" err="1">
                <a:solidFill>
                  <a:schemeClr val="tx1"/>
                </a:solidFill>
              </a:rPr>
              <a:t>Hentorpsdagen</a:t>
            </a:r>
            <a:r>
              <a:rPr lang="sv-SE" sz="1400" dirty="0">
                <a:solidFill>
                  <a:schemeClr val="tx1"/>
                </a:solidFill>
              </a:rPr>
              <a:t> den 10:e september om två föräldrar.</a:t>
            </a:r>
            <a:br>
              <a:rPr lang="sv-SE" sz="1400" dirty="0">
                <a:solidFill>
                  <a:schemeClr val="tx1"/>
                </a:solidFill>
              </a:rPr>
            </a:br>
            <a:endParaRPr lang="sv-SE" sz="1400" dirty="0">
              <a:solidFill>
                <a:schemeClr val="tx1"/>
              </a:solidFill>
            </a:endParaRPr>
          </a:p>
          <a:p>
            <a:pPr marL="457200" lvl="0" indent="-30861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60"/>
              <a:buFont typeface="Wingdings" panose="05000000000000000000" pitchFamily="2" charset="2"/>
              <a:buChar char="§"/>
            </a:pPr>
            <a:r>
              <a:rPr lang="sv-SE" sz="1400" dirty="0">
                <a:solidFill>
                  <a:srgbClr val="00B050"/>
                </a:solidFill>
              </a:rPr>
              <a:t>Städ- och fixardag den 15:e oktober med två föräldrar är nu bemannad.</a:t>
            </a:r>
            <a:br>
              <a:rPr lang="sv-SE" sz="1400" dirty="0"/>
            </a:br>
            <a:endParaRPr lang="sv-SE" sz="1400" dirty="0"/>
          </a:p>
          <a:p>
            <a:pPr marL="457200" lvl="0" indent="-30861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60"/>
              <a:buFont typeface="Wingdings" panose="05000000000000000000" pitchFamily="2" charset="2"/>
              <a:buChar char="§"/>
            </a:pPr>
            <a:r>
              <a:rPr lang="sv-SE" sz="1400" dirty="0" err="1">
                <a:solidFill>
                  <a:schemeClr val="tx1"/>
                </a:solidFill>
              </a:rPr>
              <a:t>Futsalcupen</a:t>
            </a:r>
            <a:r>
              <a:rPr lang="sv-SE" sz="1400" dirty="0">
                <a:solidFill>
                  <a:schemeClr val="tx1"/>
                </a:solidFill>
              </a:rPr>
              <a:t> den 19:e november om tre föräldrar.</a:t>
            </a:r>
            <a:endParaRPr sz="1400" dirty="0">
              <a:solidFill>
                <a:schemeClr val="tx1"/>
              </a:solidFill>
            </a:endParaRPr>
          </a:p>
          <a:p>
            <a:pPr marL="457200" lvl="0" indent="-30861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60"/>
              <a:buFont typeface="Wingdings" panose="05000000000000000000" pitchFamily="2" charset="2"/>
              <a:buChar char="§"/>
            </a:pPr>
            <a:r>
              <a:rPr lang="sv" sz="1400" dirty="0">
                <a:solidFill>
                  <a:schemeClr val="tx1"/>
                </a:solidFill>
              </a:rPr>
              <a:t>12 st GrönVita rabatten för ungdomslag + juniorer. Friköp 1020 kr.</a:t>
            </a:r>
            <a:endParaRPr sz="1400" dirty="0">
              <a:solidFill>
                <a:schemeClr val="tx1"/>
              </a:solidFill>
            </a:endParaRPr>
          </a:p>
          <a:p>
            <a:pPr marL="457200" lvl="0" indent="-30861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60"/>
              <a:buFont typeface="Wingdings" panose="05000000000000000000" pitchFamily="2" charset="2"/>
              <a:buChar char="§"/>
            </a:pPr>
            <a:endParaRPr lang="sv" sz="1400" dirty="0">
              <a:solidFill>
                <a:schemeClr val="tx1"/>
              </a:solidFill>
            </a:endParaRPr>
          </a:p>
          <a:p>
            <a:pPr marL="457200" lvl="0" indent="-30861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60"/>
              <a:buFont typeface="Wingdings" panose="05000000000000000000" pitchFamily="2" charset="2"/>
              <a:buChar char="§"/>
            </a:pPr>
            <a:r>
              <a:rPr lang="sv" sz="1400" dirty="0">
                <a:solidFill>
                  <a:schemeClr val="tx1"/>
                </a:solidFill>
              </a:rPr>
              <a:t>Ingen obligatorisk försäljning utöver GrönVita rabatten under 2022, väljer lag att sälja annat går hela förtjänsten till lagkassan.</a:t>
            </a:r>
          </a:p>
          <a:p>
            <a:pPr marL="457200" lvl="0" indent="-30861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60"/>
              <a:buFont typeface="Wingdings" panose="05000000000000000000" pitchFamily="2" charset="2"/>
              <a:buChar char="§"/>
            </a:pPr>
            <a:endParaRPr lang="sv" sz="1400" dirty="0">
              <a:solidFill>
                <a:schemeClr val="tx1"/>
              </a:solidFill>
            </a:endParaRPr>
          </a:p>
          <a:p>
            <a:pPr marL="457200" lvl="0" indent="-30861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60"/>
              <a:buFont typeface="Wingdings" panose="05000000000000000000" pitchFamily="2" charset="2"/>
              <a:buChar char="§"/>
            </a:pPr>
            <a:r>
              <a:rPr lang="sv" sz="1400" dirty="0">
                <a:solidFill>
                  <a:schemeClr val="tx1"/>
                </a:solidFill>
              </a:rPr>
              <a:t>Läget just nu: 9591 kr (inväntar vi cupbidrag)</a:t>
            </a:r>
          </a:p>
          <a:p>
            <a:pPr marL="457200" lvl="0" indent="-30861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60"/>
              <a:buFont typeface="Wingdings" panose="05000000000000000000" pitchFamily="2" charset="2"/>
              <a:buChar char="§"/>
            </a:pPr>
            <a:endParaRPr lang="sv" sz="1400" dirty="0">
              <a:solidFill>
                <a:schemeClr val="tx1"/>
              </a:solidFill>
            </a:endParaRPr>
          </a:p>
          <a:p>
            <a:pPr marL="457200" lvl="0" indent="-30861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60"/>
              <a:buFont typeface="Wingdings" panose="05000000000000000000" pitchFamily="2" charset="2"/>
              <a:buChar char="§"/>
            </a:pPr>
            <a:r>
              <a:rPr lang="sv" sz="1400" dirty="0">
                <a:solidFill>
                  <a:schemeClr val="tx1"/>
                </a:solidFill>
              </a:rPr>
              <a:t>Bemanning:</a:t>
            </a:r>
          </a:p>
          <a:p>
            <a:pPr lvl="1" indent="-308610">
              <a:lnSpc>
                <a:spcPct val="100000"/>
              </a:lnSpc>
              <a:buClr>
                <a:schemeClr val="dk1"/>
              </a:buClr>
              <a:buSzPts val="1260"/>
              <a:buFont typeface="Wingdings" panose="05000000000000000000" pitchFamily="2" charset="2"/>
              <a:buChar char="§"/>
            </a:pPr>
            <a:r>
              <a:rPr lang="sv" sz="1200" dirty="0">
                <a:solidFill>
                  <a:schemeClr val="tx1"/>
                </a:solidFill>
              </a:rPr>
              <a:t>Ge er alla möjligheten att välja.</a:t>
            </a:r>
          </a:p>
          <a:p>
            <a:pPr lvl="1" indent="-308610">
              <a:lnSpc>
                <a:spcPct val="100000"/>
              </a:lnSpc>
              <a:buClr>
                <a:schemeClr val="dk1"/>
              </a:buClr>
              <a:buSzPts val="1260"/>
              <a:buFont typeface="Wingdings" panose="05000000000000000000" pitchFamily="2" charset="2"/>
              <a:buChar char="§"/>
            </a:pPr>
            <a:r>
              <a:rPr lang="sv" sz="1200" dirty="0">
                <a:solidFill>
                  <a:schemeClr val="tx1"/>
                </a:solidFill>
              </a:rPr>
              <a:t>Fördelas.</a:t>
            </a:r>
            <a:endParaRPr sz="1200" dirty="0">
              <a:solidFill>
                <a:schemeClr val="tx1"/>
              </a:solidFill>
            </a:endParaRPr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260" dirty="0">
              <a:solidFill>
                <a:schemeClr val="dk1"/>
              </a:solidFill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33274D8E-59EF-46B2-94EF-39B019C566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0696" y="3328453"/>
            <a:ext cx="2573574" cy="171571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02583D9-8DBD-4346-9CE6-3A639A26E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6334" y="445025"/>
            <a:ext cx="5195965" cy="572700"/>
          </a:xfrm>
        </p:spPr>
        <p:txBody>
          <a:bodyPr>
            <a:normAutofit fontScale="90000"/>
          </a:bodyPr>
          <a:lstStyle/>
          <a:p>
            <a:r>
              <a:rPr lang="sv-SE" dirty="0">
                <a:latin typeface="Arial Black" panose="020B0A04020102020204" pitchFamily="34" charset="0"/>
              </a:rPr>
              <a:t>CUPER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B888596-2A60-44F2-A964-91C47D126D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7482670-3D35-44BC-A0BE-8ACE37BE8C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34" y="169361"/>
            <a:ext cx="3466940" cy="4903517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FA7B629D-E7AE-48F9-8602-8FD7B30131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8827" y="1092357"/>
            <a:ext cx="2955163" cy="275322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132D021B-1F13-4502-86AE-AD9D5ED227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1202" y="2468970"/>
            <a:ext cx="2521097" cy="2521097"/>
          </a:xfrm>
          <a:prstGeom prst="rect">
            <a:avLst/>
          </a:prstGeom>
        </p:spPr>
      </p:pic>
      <p:sp>
        <p:nvSpPr>
          <p:cNvPr id="10" name="Rektangel 9">
            <a:extLst>
              <a:ext uri="{FF2B5EF4-FFF2-40B4-BE49-F238E27FC236}">
                <a16:creationId xmlns:a16="http://schemas.microsoft.com/office/drawing/2014/main" id="{60214E37-CD92-4B83-AC85-1DDEDBB291A3}"/>
              </a:ext>
            </a:extLst>
          </p:cNvPr>
          <p:cNvSpPr/>
          <p:nvPr/>
        </p:nvSpPr>
        <p:spPr>
          <a:xfrm>
            <a:off x="5592728" y="1782483"/>
            <a:ext cx="1265091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v-SE" sz="13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532870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79DC61C-269A-4EEF-86F7-73EEEE3B0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>
                <a:latin typeface="Arial Black" panose="020B0A04020102020204" pitchFamily="34" charset="0"/>
              </a:rPr>
              <a:t>Förhållningsregler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017B2DB-D5BD-4917-9907-F9299F8DCB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152475"/>
            <a:ext cx="5415705" cy="3416400"/>
          </a:xfrm>
        </p:spPr>
        <p:txBody>
          <a:bodyPr>
            <a:normAutofit fontScale="85000" lnSpcReduction="20000"/>
          </a:bodyPr>
          <a:lstStyle/>
          <a:p>
            <a:pPr marL="114300" indent="0" algn="l">
              <a:spcBef>
                <a:spcPts val="0"/>
              </a:spcBef>
              <a:buNone/>
            </a:pPr>
            <a:r>
              <a:rPr lang="sv-SE" sz="1800" dirty="0">
                <a:solidFill>
                  <a:schemeClr val="tx1"/>
                </a:solidFill>
                <a:latin typeface="Arial Narrow" panose="020B0606020202030204" pitchFamily="34" charset="0"/>
              </a:rPr>
              <a:t>Alla:</a:t>
            </a:r>
          </a:p>
          <a:p>
            <a:pPr algn="l">
              <a:spcBef>
                <a:spcPts val="0"/>
              </a:spcBef>
            </a:pPr>
            <a:r>
              <a:rPr lang="sv-SE" sz="1800" dirty="0">
                <a:solidFill>
                  <a:schemeClr val="tx1"/>
                </a:solidFill>
                <a:latin typeface="Arial Narrow" panose="020B0606020202030204" pitchFamily="34" charset="0"/>
              </a:rPr>
              <a:t>Lyssna (när tränaren pratar)</a:t>
            </a:r>
          </a:p>
          <a:p>
            <a:pPr algn="l">
              <a:spcBef>
                <a:spcPts val="0"/>
              </a:spcBef>
            </a:pPr>
            <a:r>
              <a:rPr lang="sv-SE" sz="1800" dirty="0">
                <a:solidFill>
                  <a:schemeClr val="tx1"/>
                </a:solidFill>
                <a:latin typeface="Arial Narrow" panose="020B0606020202030204" pitchFamily="34" charset="0"/>
              </a:rPr>
              <a:t>Stilla (med boll och kropp när tränaren pratar) </a:t>
            </a:r>
          </a:p>
          <a:p>
            <a:pPr algn="l">
              <a:spcBef>
                <a:spcPts val="0"/>
              </a:spcBef>
            </a:pPr>
            <a:r>
              <a:rPr lang="sv-SE" sz="1800" dirty="0">
                <a:solidFill>
                  <a:schemeClr val="tx1"/>
                </a:solidFill>
                <a:latin typeface="Arial Narrow" panose="020B0606020202030204" pitchFamily="34" charset="0"/>
              </a:rPr>
              <a:t>Snälla (mot varandra, bra kompis)</a:t>
            </a:r>
          </a:p>
          <a:p>
            <a:pPr algn="l">
              <a:spcBef>
                <a:spcPts val="0"/>
              </a:spcBef>
            </a:pPr>
            <a:endParaRPr lang="sv-SE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l">
              <a:spcBef>
                <a:spcPts val="0"/>
              </a:spcBef>
            </a:pPr>
            <a:r>
              <a:rPr lang="sv-SE" sz="1800" dirty="0">
                <a:solidFill>
                  <a:schemeClr val="tx1"/>
                </a:solidFill>
                <a:latin typeface="Arial Narrow" panose="020B0606020202030204" pitchFamily="34" charset="0"/>
              </a:rPr>
              <a:t>Upplever ni problem – prata med oss ledare.</a:t>
            </a:r>
          </a:p>
          <a:p>
            <a:pPr algn="l">
              <a:spcBef>
                <a:spcPts val="0"/>
              </a:spcBef>
            </a:pPr>
            <a:r>
              <a:rPr lang="sv-SE" dirty="0">
                <a:solidFill>
                  <a:schemeClr val="tx1"/>
                </a:solidFill>
                <a:latin typeface="Arial Narrow" panose="020B0606020202030204" pitchFamily="34" charset="0"/>
              </a:rPr>
              <a:t>Ta det så snabbt som möjligt.</a:t>
            </a:r>
          </a:p>
          <a:p>
            <a:pPr algn="l">
              <a:spcBef>
                <a:spcPts val="0"/>
              </a:spcBef>
            </a:pPr>
            <a:endParaRPr lang="sv-SE" sz="18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l">
              <a:spcBef>
                <a:spcPts val="0"/>
              </a:spcBef>
            </a:pPr>
            <a:r>
              <a:rPr lang="sv-SE" dirty="0">
                <a:solidFill>
                  <a:schemeClr val="tx1"/>
                </a:solidFill>
                <a:latin typeface="Arial Narrow" panose="020B0606020202030204" pitchFamily="34" charset="0"/>
              </a:rPr>
              <a:t>Barnen ska känna en glädje i fotbollen.</a:t>
            </a:r>
          </a:p>
          <a:p>
            <a:pPr algn="l">
              <a:spcBef>
                <a:spcPts val="0"/>
              </a:spcBef>
            </a:pPr>
            <a:endParaRPr lang="sv-SE" sz="18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l">
              <a:spcBef>
                <a:spcPts val="0"/>
              </a:spcBef>
            </a:pPr>
            <a:r>
              <a:rPr lang="sv-SE" dirty="0">
                <a:solidFill>
                  <a:schemeClr val="tx1"/>
                </a:solidFill>
                <a:latin typeface="Arial Narrow" panose="020B0606020202030204" pitchFamily="34" charset="0"/>
              </a:rPr>
              <a:t>Uppmuntrar att hålla på med flera idrotter.</a:t>
            </a:r>
          </a:p>
          <a:p>
            <a:pPr lvl="1"/>
            <a:r>
              <a:rPr lang="sv-SE" dirty="0">
                <a:solidFill>
                  <a:schemeClr val="tx1"/>
                </a:solidFill>
                <a:latin typeface="Arial Narrow" panose="020B0606020202030204" pitchFamily="34" charset="0"/>
              </a:rPr>
              <a:t>Krockar det med annan idrott - Låt barnet välja vad den vill göra.</a:t>
            </a:r>
          </a:p>
          <a:p>
            <a:pPr lvl="1"/>
            <a:r>
              <a:rPr lang="sv-SE" dirty="0">
                <a:solidFill>
                  <a:schemeClr val="tx1"/>
                </a:solidFill>
                <a:latin typeface="Arial Narrow" panose="020B0606020202030204" pitchFamily="34" charset="0"/>
              </a:rPr>
              <a:t>Krockar det med </a:t>
            </a:r>
            <a:r>
              <a:rPr lang="sv-SE" dirty="0" err="1">
                <a:solidFill>
                  <a:schemeClr val="tx1"/>
                </a:solidFill>
                <a:latin typeface="Arial Narrow" panose="020B0606020202030204" pitchFamily="34" charset="0"/>
              </a:rPr>
              <a:t>Fortnite</a:t>
            </a:r>
            <a:r>
              <a:rPr lang="sv-SE" dirty="0">
                <a:solidFill>
                  <a:schemeClr val="tx1"/>
                </a:solidFill>
                <a:latin typeface="Arial Narrow" panose="020B0606020202030204" pitchFamily="34" charset="0"/>
              </a:rPr>
              <a:t> eller motsv. – då tränar man fotboll.</a:t>
            </a:r>
          </a:p>
          <a:p>
            <a:pPr lvl="1"/>
            <a:endParaRPr lang="sv-SE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r>
              <a:rPr lang="sv-SE" dirty="0">
                <a:solidFill>
                  <a:schemeClr val="tx1"/>
                </a:solidFill>
                <a:latin typeface="Arial Narrow" panose="020B0606020202030204" pitchFamily="34" charset="0"/>
              </a:rPr>
              <a:t>Grönt kort!</a:t>
            </a:r>
          </a:p>
          <a:p>
            <a:pPr lvl="1"/>
            <a:endParaRPr lang="sv-SE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114300" indent="0" algn="l">
              <a:spcBef>
                <a:spcPts val="0"/>
              </a:spcBef>
              <a:buNone/>
            </a:pPr>
            <a:endParaRPr lang="sv-SE" sz="18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endParaRPr lang="sv-SE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7C5A6B96-DA8F-4462-8597-D1165DB80D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9878" y="1076099"/>
            <a:ext cx="2359875" cy="2991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4702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sv" sz="1820" b="1"/>
              <a:t>Övrigt</a:t>
            </a:r>
            <a:endParaRPr sz="1820" b="1"/>
          </a:p>
        </p:txBody>
      </p:sp>
      <p:sp>
        <p:nvSpPr>
          <p:cNvPr id="81" name="Google Shape;81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sv" dirty="0">
                <a:solidFill>
                  <a:schemeClr val="dk1"/>
                </a:solidFill>
              </a:rPr>
              <a:t>Bollar:</a:t>
            </a: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sv" sz="1600" dirty="0">
                <a:solidFill>
                  <a:schemeClr val="dk1"/>
                </a:solidFill>
              </a:rPr>
              <a:t>Pumpa gärna hemma om möjligt. Nålen är ofta trasig på Claesborg.</a:t>
            </a: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sv" dirty="0">
                <a:solidFill>
                  <a:schemeClr val="dk1"/>
                </a:solidFill>
              </a:rPr>
              <a:t>Foto: </a:t>
            </a: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sv" sz="1600" dirty="0">
                <a:solidFill>
                  <a:schemeClr val="dk1"/>
                </a:solidFill>
              </a:rPr>
              <a:t>Vi kommer att uppdatera fotona på laget.</a:t>
            </a: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sv" sz="1600" dirty="0">
                <a:solidFill>
                  <a:schemeClr val="dk1"/>
                </a:solidFill>
              </a:rPr>
              <a:t>M</a:t>
            </a:r>
            <a:r>
              <a:rPr lang="sv-SE" sz="1600" dirty="0">
                <a:solidFill>
                  <a:schemeClr val="dk1"/>
                </a:solidFill>
              </a:rPr>
              <a:t>e</a:t>
            </a:r>
            <a:r>
              <a:rPr lang="sv" sz="1600" dirty="0">
                <a:solidFill>
                  <a:schemeClr val="dk1"/>
                </a:solidFill>
              </a:rPr>
              <a:t>dgivande om publicering av bilder – Har man ändrat sig – ta kontakt med Markus</a:t>
            </a: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sv" sz="1600" dirty="0">
                <a:solidFill>
                  <a:schemeClr val="dk1"/>
                </a:solidFill>
              </a:rPr>
              <a:t> Annat?</a:t>
            </a:r>
            <a:endParaRPr sz="16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616</Words>
  <Application>Microsoft Office PowerPoint</Application>
  <PresentationFormat>Bildspel på skärmen (16:9)</PresentationFormat>
  <Paragraphs>111</Paragraphs>
  <Slides>8</Slides>
  <Notes>6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8</vt:i4>
      </vt:variant>
    </vt:vector>
  </HeadingPairs>
  <TitlesOfParts>
    <vt:vector size="13" baseType="lpstr">
      <vt:lpstr>Arial</vt:lpstr>
      <vt:lpstr>Arial Black</vt:lpstr>
      <vt:lpstr>Arial Narrow</vt:lpstr>
      <vt:lpstr>Wingdings</vt:lpstr>
      <vt:lpstr>Simple Light</vt:lpstr>
      <vt:lpstr>Föräldramöte inför säsongen 2022</vt:lpstr>
      <vt:lpstr>Träningstider från den 1/5 till den 30/9</vt:lpstr>
      <vt:lpstr>Serien - GRÖN - Div. 13 Skövde Pojkar</vt:lpstr>
      <vt:lpstr>Serien - VIT - Div. 13 Mariestad Pojkar</vt:lpstr>
      <vt:lpstr>Arbetsuppgifter/ försäljning för lagen 2022</vt:lpstr>
      <vt:lpstr>CUPER</vt:lpstr>
      <vt:lpstr>Förhållningsregler</vt:lpstr>
      <vt:lpstr>Övrigt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Föräldramöte inför säsongen 2022</dc:title>
  <cp:lastModifiedBy>Markus Gunnarsson</cp:lastModifiedBy>
  <cp:revision>7</cp:revision>
  <dcterms:modified xsi:type="dcterms:W3CDTF">2022-04-28T15:44:05Z</dcterms:modified>
</cp:coreProperties>
</file>