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56" r:id="rId2"/>
    <p:sldId id="425" r:id="rId3"/>
    <p:sldId id="428" r:id="rId4"/>
    <p:sldId id="429" r:id="rId5"/>
    <p:sldId id="289" r:id="rId6"/>
    <p:sldId id="290" r:id="rId7"/>
    <p:sldId id="269" r:id="rId8"/>
    <p:sldId id="257" r:id="rId9"/>
    <p:sldId id="287" r:id="rId10"/>
    <p:sldId id="423" r:id="rId11"/>
    <p:sldId id="267" r:id="rId12"/>
    <p:sldId id="426" r:id="rId13"/>
    <p:sldId id="424" r:id="rId14"/>
    <p:sldId id="427" r:id="rId15"/>
  </p:sldIdLst>
  <p:sldSz cx="9144000" cy="5143500" type="screen16x9"/>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EC3C"/>
    <a:srgbClr val="00AACC"/>
    <a:srgbClr val="1D3A00"/>
    <a:srgbClr val="6C1A00"/>
    <a:srgbClr val="003296"/>
    <a:srgbClr val="E39A39"/>
    <a:srgbClr val="FFC901"/>
    <a:srgbClr val="FE9202"/>
    <a:srgbClr val="FEA402"/>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738" autoAdjust="0"/>
  </p:normalViewPr>
  <p:slideViewPr>
    <p:cSldViewPr>
      <p:cViewPr varScale="1">
        <p:scale>
          <a:sx n="96" d="100"/>
          <a:sy n="96" d="100"/>
        </p:scale>
        <p:origin x="2070" y="7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7C9DC0B-439A-4283-B282-0A81E38E4B9A}" type="datetimeFigureOut">
              <a:rPr lang="en-US" smtClean="0"/>
              <a:t>4/11/2023</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D4FD5F7-8A08-47F0-BD34-72DA7B8DDD06}" type="slidenum">
              <a:rPr lang="en-US" smtClean="0"/>
              <a:t>‹#›</a:t>
            </a:fld>
            <a:endParaRPr lang="en-US"/>
          </a:p>
        </p:txBody>
      </p:sp>
    </p:spTree>
    <p:extLst>
      <p:ext uri="{BB962C8B-B14F-4D97-AF65-F5344CB8AC3E}">
        <p14:creationId xmlns:p14="http://schemas.microsoft.com/office/powerpoint/2010/main" val="256037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4FD5F7-8A08-47F0-BD34-72DA7B8DDD06}" type="slidenum">
              <a:rPr lang="en-US" smtClean="0"/>
              <a:t>1</a:t>
            </a:fld>
            <a:endParaRPr lang="en-US"/>
          </a:p>
        </p:txBody>
      </p:sp>
    </p:spTree>
    <p:extLst>
      <p:ext uri="{BB962C8B-B14F-4D97-AF65-F5344CB8AC3E}">
        <p14:creationId xmlns:p14="http://schemas.microsoft.com/office/powerpoint/2010/main" val="422013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4FD5F7-8A08-47F0-BD34-72DA7B8DDD06}" type="slidenum">
              <a:rPr lang="en-US" smtClean="0"/>
              <a:t>10</a:t>
            </a:fld>
            <a:endParaRPr lang="en-US"/>
          </a:p>
        </p:txBody>
      </p:sp>
    </p:spTree>
    <p:extLst>
      <p:ext uri="{BB962C8B-B14F-4D97-AF65-F5344CB8AC3E}">
        <p14:creationId xmlns:p14="http://schemas.microsoft.com/office/powerpoint/2010/main" val="155813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4FD5F7-8A08-47F0-BD34-72DA7B8DDD06}" type="slidenum">
              <a:rPr lang="en-US" smtClean="0"/>
              <a:t>11</a:t>
            </a:fld>
            <a:endParaRPr lang="en-US"/>
          </a:p>
        </p:txBody>
      </p:sp>
    </p:spTree>
    <p:extLst>
      <p:ext uri="{BB962C8B-B14F-4D97-AF65-F5344CB8AC3E}">
        <p14:creationId xmlns:p14="http://schemas.microsoft.com/office/powerpoint/2010/main" val="1457069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4FD5F7-8A08-47F0-BD34-72DA7B8DDD06}" type="slidenum">
              <a:rPr lang="en-US" smtClean="0"/>
              <a:t>12</a:t>
            </a:fld>
            <a:endParaRPr lang="en-US"/>
          </a:p>
        </p:txBody>
      </p:sp>
    </p:spTree>
    <p:extLst>
      <p:ext uri="{BB962C8B-B14F-4D97-AF65-F5344CB8AC3E}">
        <p14:creationId xmlns:p14="http://schemas.microsoft.com/office/powerpoint/2010/main" val="2892312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4FD5F7-8A08-47F0-BD34-72DA7B8DDD06}" type="slidenum">
              <a:rPr lang="en-US" smtClean="0"/>
              <a:t>13</a:t>
            </a:fld>
            <a:endParaRPr lang="en-US"/>
          </a:p>
        </p:txBody>
      </p:sp>
    </p:spTree>
    <p:extLst>
      <p:ext uri="{BB962C8B-B14F-4D97-AF65-F5344CB8AC3E}">
        <p14:creationId xmlns:p14="http://schemas.microsoft.com/office/powerpoint/2010/main" val="1990777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4FD5F7-8A08-47F0-BD34-72DA7B8DDD06}" type="slidenum">
              <a:rPr lang="en-US" smtClean="0"/>
              <a:t>14</a:t>
            </a:fld>
            <a:endParaRPr lang="en-US"/>
          </a:p>
        </p:txBody>
      </p:sp>
    </p:spTree>
    <p:extLst>
      <p:ext uri="{BB962C8B-B14F-4D97-AF65-F5344CB8AC3E}">
        <p14:creationId xmlns:p14="http://schemas.microsoft.com/office/powerpoint/2010/main" val="2298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4FD5F7-8A08-47F0-BD34-72DA7B8DDD06}" type="slidenum">
              <a:rPr lang="en-US" smtClean="0"/>
              <a:t>2</a:t>
            </a:fld>
            <a:endParaRPr lang="en-US"/>
          </a:p>
        </p:txBody>
      </p:sp>
    </p:spTree>
    <p:extLst>
      <p:ext uri="{BB962C8B-B14F-4D97-AF65-F5344CB8AC3E}">
        <p14:creationId xmlns:p14="http://schemas.microsoft.com/office/powerpoint/2010/main" val="288369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4FD5F7-8A08-47F0-BD34-72DA7B8DDD06}" type="slidenum">
              <a:rPr lang="en-US" smtClean="0"/>
              <a:t>3</a:t>
            </a:fld>
            <a:endParaRPr lang="en-US"/>
          </a:p>
        </p:txBody>
      </p:sp>
    </p:spTree>
    <p:extLst>
      <p:ext uri="{BB962C8B-B14F-4D97-AF65-F5344CB8AC3E}">
        <p14:creationId xmlns:p14="http://schemas.microsoft.com/office/powerpoint/2010/main" val="1014367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4FD5F7-8A08-47F0-BD34-72DA7B8DDD06}" type="slidenum">
              <a:rPr lang="en-US" smtClean="0"/>
              <a:t>4</a:t>
            </a:fld>
            <a:endParaRPr lang="en-US"/>
          </a:p>
        </p:txBody>
      </p:sp>
    </p:spTree>
    <p:extLst>
      <p:ext uri="{BB962C8B-B14F-4D97-AF65-F5344CB8AC3E}">
        <p14:creationId xmlns:p14="http://schemas.microsoft.com/office/powerpoint/2010/main" val="356537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4FD5F7-8A08-47F0-BD34-72DA7B8DDD06}" type="slidenum">
              <a:rPr lang="en-US" smtClean="0"/>
              <a:t>5</a:t>
            </a:fld>
            <a:endParaRPr lang="en-US"/>
          </a:p>
        </p:txBody>
      </p:sp>
    </p:spTree>
    <p:extLst>
      <p:ext uri="{BB962C8B-B14F-4D97-AF65-F5344CB8AC3E}">
        <p14:creationId xmlns:p14="http://schemas.microsoft.com/office/powerpoint/2010/main" val="2842840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Seniorlagen i Våmbs IF - Vanliga frågor är om barn och ungdomsverksamheten föder seniorverksamheten – så är det inte i Våmbs IF!</a:t>
            </a:r>
          </a:p>
          <a:p>
            <a:endParaRPr lang="sv-SE" sz="1100" dirty="0"/>
          </a:p>
          <a:p>
            <a:r>
              <a:rPr lang="sv-SE" sz="1100" dirty="0"/>
              <a:t>Det som skiljer är att när man kommer upp i dessa åldrar är det inte längre föräldrar som är tränare utan nu måste vi ta in utbildade ledare ofta utan koppling till föreningen eller spelare. Dessa ledare får då ett mindre arvode/lön.</a:t>
            </a:r>
          </a:p>
          <a:p>
            <a:r>
              <a:rPr lang="sv-SE" sz="1100" dirty="0"/>
              <a:t>Lagen måste:</a:t>
            </a:r>
          </a:p>
          <a:p>
            <a:pPr marL="181154" indent="-181154">
              <a:buFont typeface="Arial" panose="020B0604020202020204" pitchFamily="34" charset="0"/>
              <a:buChar char="•"/>
            </a:pPr>
            <a:r>
              <a:rPr lang="sv-SE" sz="1100" dirty="0"/>
              <a:t>Precis som övriga lag betala medlems- och träningsavgift.</a:t>
            </a:r>
          </a:p>
          <a:p>
            <a:pPr marL="181154" indent="-181154">
              <a:buFont typeface="Arial" panose="020B0604020202020204" pitchFamily="34" charset="0"/>
              <a:buChar char="•"/>
            </a:pPr>
            <a:r>
              <a:rPr lang="sv-SE" sz="1100" dirty="0"/>
              <a:t>Sälja Grön/vita rabatten</a:t>
            </a:r>
          </a:p>
          <a:p>
            <a:pPr marL="181154" indent="-181154">
              <a:buFont typeface="Arial" panose="020B0604020202020204" pitchFamily="34" charset="0"/>
              <a:buChar char="•"/>
            </a:pPr>
            <a:r>
              <a:rPr lang="sv-SE" sz="1100" dirty="0"/>
              <a:t>De jobbar även två kvällar/dagar med tältresning och tältrivning i samband med matfestivalen</a:t>
            </a:r>
          </a:p>
          <a:p>
            <a:endParaRPr lang="sv-SE" sz="1100" dirty="0"/>
          </a:p>
          <a:p>
            <a:r>
              <a:rPr lang="sv-SE" sz="1100" dirty="0"/>
              <a:t>Lagkassor - Varje lag har sin egen lagkassa som finns redovisad i förenigningens balansräkning.</a:t>
            </a:r>
          </a:p>
          <a:p>
            <a:r>
              <a:rPr lang="sv-SE" sz="1100" dirty="0"/>
              <a:t>Kapitalet på dessa lagkassor är säkerställda genom att pengarna finns på ett separat konto på banken, dvs blandas inte ihop med föreningens löpande konto.</a:t>
            </a:r>
          </a:p>
          <a:p>
            <a:endParaRPr lang="sv-SE" sz="1100" b="1" dirty="0"/>
          </a:p>
          <a:p>
            <a:r>
              <a:rPr lang="sv-SE" sz="1100" b="1" dirty="0"/>
              <a:t>Aktivitetsbidrag:</a:t>
            </a:r>
          </a:p>
          <a:p>
            <a:r>
              <a:rPr lang="sv-SE" sz="1100" dirty="0"/>
              <a:t>Alla lag utom de två yngsta knattelagen får årligen ett aktivitetsbidrag (tidigare kallat cupbidrag).</a:t>
            </a:r>
          </a:p>
          <a:p>
            <a:r>
              <a:rPr lang="sv-SE" sz="1100" dirty="0"/>
              <a:t>Detta bidrag är baserat på de kostnader för cuper vi ser att varje lag brukar ha, samt lite extra för ex avslutning.</a:t>
            </a:r>
          </a:p>
          <a:p>
            <a:r>
              <a:rPr lang="sv-SE" sz="1100" dirty="0"/>
              <a:t>Överföring till lagkassor görs vid två tillfällen: hälften i början av mars, resterande efter redovisning av minst 90% försäljning av grön/vita rabatten </a:t>
            </a:r>
          </a:p>
          <a:p>
            <a:r>
              <a:rPr lang="sv-SE" sz="1100" dirty="0"/>
              <a:t>Har laget som mål att ex åka på ett större träningsläger eller ex Gothia cup får laget komplettera sin ekonomi i lagkassan genom egna aktiviteter/försäljning. </a:t>
            </a:r>
          </a:p>
        </p:txBody>
      </p:sp>
      <p:sp>
        <p:nvSpPr>
          <p:cNvPr id="4" name="Platshållare för bildnummer 3"/>
          <p:cNvSpPr>
            <a:spLocks noGrp="1"/>
          </p:cNvSpPr>
          <p:nvPr>
            <p:ph type="sldNum" sz="quarter" idx="5"/>
          </p:nvPr>
        </p:nvSpPr>
        <p:spPr/>
        <p:txBody>
          <a:bodyPr/>
          <a:lstStyle/>
          <a:p>
            <a:fld id="{BD4FD5F7-8A08-47F0-BD34-72DA7B8DDD06}" type="slidenum">
              <a:rPr lang="en-US" smtClean="0"/>
              <a:t>6</a:t>
            </a:fld>
            <a:endParaRPr lang="en-US"/>
          </a:p>
        </p:txBody>
      </p:sp>
    </p:spTree>
    <p:extLst>
      <p:ext uri="{BB962C8B-B14F-4D97-AF65-F5344CB8AC3E}">
        <p14:creationId xmlns:p14="http://schemas.microsoft.com/office/powerpoint/2010/main" val="145378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4FD5F7-8A08-47F0-BD34-72DA7B8DDD06}" type="slidenum">
              <a:rPr lang="en-US" smtClean="0"/>
              <a:t>7</a:t>
            </a:fld>
            <a:endParaRPr lang="en-US"/>
          </a:p>
        </p:txBody>
      </p:sp>
    </p:spTree>
    <p:extLst>
      <p:ext uri="{BB962C8B-B14F-4D97-AF65-F5344CB8AC3E}">
        <p14:creationId xmlns:p14="http://schemas.microsoft.com/office/powerpoint/2010/main" val="198176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BD4FD5F7-8A08-47F0-BD34-72DA7B8DDD06}" type="slidenum">
              <a:rPr lang="en-US" smtClean="0"/>
              <a:t>8</a:t>
            </a:fld>
            <a:endParaRPr lang="en-US"/>
          </a:p>
        </p:txBody>
      </p:sp>
    </p:spTree>
    <p:extLst>
      <p:ext uri="{BB962C8B-B14F-4D97-AF65-F5344CB8AC3E}">
        <p14:creationId xmlns:p14="http://schemas.microsoft.com/office/powerpoint/2010/main" val="2643603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724616"/>
            <a:r>
              <a:rPr lang="sv-SE" sz="1100" b="1" u="sng" kern="0" dirty="0">
                <a:solidFill>
                  <a:srgbClr val="000000"/>
                </a:solidFill>
                <a:latin typeface="Calibri" panose="020F0502020204030204" pitchFamily="34" charset="0"/>
                <a:cs typeface="Calibri" panose="020F0502020204030204" pitchFamily="34" charset="0"/>
                <a:sym typeface="Arial"/>
              </a:rPr>
              <a:t>Träningar</a:t>
            </a:r>
          </a:p>
          <a:p>
            <a:pPr defTabSz="724616"/>
            <a:r>
              <a:rPr lang="sv-SE" sz="1100" kern="0" dirty="0">
                <a:solidFill>
                  <a:srgbClr val="000000"/>
                </a:solidFill>
                <a:latin typeface="Calibri" panose="020F0502020204030204" pitchFamily="34" charset="0"/>
                <a:cs typeface="Calibri" panose="020F0502020204030204" pitchFamily="34" charset="0"/>
                <a:sym typeface="Arial"/>
              </a:rPr>
              <a:t>Ordinarie träning:		26 veckor x 3 x 2,5h = 195     ***</a:t>
            </a:r>
          </a:p>
          <a:p>
            <a:pPr defTabSz="724616"/>
            <a:r>
              <a:rPr lang="sv-SE" sz="1100" kern="0" dirty="0">
                <a:solidFill>
                  <a:srgbClr val="000000"/>
                </a:solidFill>
                <a:latin typeface="Calibri" panose="020F0502020204030204" pitchFamily="34" charset="0"/>
                <a:cs typeface="Calibri" panose="020F0502020204030204" pitchFamily="34" charset="0"/>
                <a:sym typeface="Arial"/>
              </a:rPr>
              <a:t>Sommarträning: 		20 tillfällen x 2,5h = 50   ***</a:t>
            </a:r>
          </a:p>
          <a:p>
            <a:pPr defTabSz="724616"/>
            <a:r>
              <a:rPr lang="sv-SE" sz="1100" b="1" u="sng" kern="0" dirty="0">
                <a:solidFill>
                  <a:srgbClr val="000000"/>
                </a:solidFill>
                <a:latin typeface="Calibri" panose="020F0502020204030204" pitchFamily="34" charset="0"/>
                <a:cs typeface="Calibri" panose="020F0502020204030204" pitchFamily="34" charset="0"/>
                <a:sym typeface="Arial"/>
              </a:rPr>
              <a:t>Matcher</a:t>
            </a:r>
          </a:p>
          <a:p>
            <a:pPr defTabSz="724616"/>
            <a:r>
              <a:rPr lang="sv-SE" sz="1100" kern="0" dirty="0">
                <a:solidFill>
                  <a:srgbClr val="000000"/>
                </a:solidFill>
                <a:latin typeface="Calibri" panose="020F0502020204030204" pitchFamily="34" charset="0"/>
                <a:cs typeface="Calibri" panose="020F0502020204030204" pitchFamily="34" charset="0"/>
                <a:sym typeface="Arial"/>
              </a:rPr>
              <a:t>Hemmamatcher: 		10 x 3,5h = 35</a:t>
            </a:r>
          </a:p>
          <a:p>
            <a:pPr defTabSz="724616"/>
            <a:r>
              <a:rPr lang="sv-SE" sz="1100" kern="0" dirty="0">
                <a:solidFill>
                  <a:srgbClr val="000000"/>
                </a:solidFill>
                <a:latin typeface="Calibri" panose="020F0502020204030204" pitchFamily="34" charset="0"/>
                <a:cs typeface="Calibri" panose="020F0502020204030204" pitchFamily="34" charset="0"/>
                <a:sym typeface="Arial"/>
              </a:rPr>
              <a:t>Bortamatcher: 		10 x 5h = 50</a:t>
            </a:r>
          </a:p>
          <a:p>
            <a:pPr defTabSz="724616"/>
            <a:r>
              <a:rPr lang="sv-SE" sz="1100" b="1" u="sng" kern="0" dirty="0">
                <a:solidFill>
                  <a:srgbClr val="000000"/>
                </a:solidFill>
                <a:latin typeface="Calibri" panose="020F0502020204030204" pitchFamily="34" charset="0"/>
                <a:cs typeface="Calibri" panose="020F0502020204030204" pitchFamily="34" charset="0"/>
                <a:sym typeface="Arial"/>
              </a:rPr>
              <a:t>Cuper</a:t>
            </a:r>
          </a:p>
          <a:p>
            <a:pPr defTabSz="724616"/>
            <a:r>
              <a:rPr lang="sv-SE" sz="1100" kern="0" dirty="0">
                <a:solidFill>
                  <a:srgbClr val="000000"/>
                </a:solidFill>
                <a:latin typeface="Calibri" panose="020F0502020204030204" pitchFamily="34" charset="0"/>
                <a:cs typeface="Calibri" panose="020F0502020204030204" pitchFamily="34" charset="0"/>
                <a:sym typeface="Arial"/>
              </a:rPr>
              <a:t>Annan Cup: 		2,5 dagar x 10h = 25 </a:t>
            </a:r>
          </a:p>
          <a:p>
            <a:pPr defTabSz="724616"/>
            <a:r>
              <a:rPr lang="sv-SE" sz="1100" kern="0" dirty="0">
                <a:solidFill>
                  <a:srgbClr val="000000"/>
                </a:solidFill>
                <a:latin typeface="Calibri" panose="020F0502020204030204" pitchFamily="34" charset="0"/>
                <a:cs typeface="Calibri" panose="020F0502020204030204" pitchFamily="34" charset="0"/>
                <a:sym typeface="Arial"/>
              </a:rPr>
              <a:t>Annan Cup: 		2,5 dagar x 24h = 60 </a:t>
            </a:r>
          </a:p>
          <a:p>
            <a:pPr defTabSz="724616"/>
            <a:r>
              <a:rPr lang="sv-SE" sz="1100" kern="0" dirty="0">
                <a:solidFill>
                  <a:srgbClr val="000000"/>
                </a:solidFill>
                <a:latin typeface="Calibri" panose="020F0502020204030204" pitchFamily="34" charset="0"/>
                <a:cs typeface="Calibri" panose="020F0502020204030204" pitchFamily="34" charset="0"/>
                <a:sym typeface="Arial"/>
              </a:rPr>
              <a:t>Övriga träffar/Annan Cup: 		1 dag x 10h = 10        ***</a:t>
            </a:r>
          </a:p>
          <a:p>
            <a:pPr defTabSz="724616"/>
            <a:r>
              <a:rPr lang="sv-SE" sz="1100" b="1" u="sng" kern="0" dirty="0">
                <a:solidFill>
                  <a:srgbClr val="000000"/>
                </a:solidFill>
                <a:latin typeface="Calibri" panose="020F0502020204030204" pitchFamily="34" charset="0"/>
                <a:cs typeface="Calibri" panose="020F0502020204030204" pitchFamily="34" charset="0"/>
                <a:sym typeface="Arial"/>
              </a:rPr>
              <a:t>Möten </a:t>
            </a:r>
            <a:r>
              <a:rPr lang="sv-SE" sz="1100" u="sng" kern="0" dirty="0">
                <a:solidFill>
                  <a:srgbClr val="000000"/>
                </a:solidFill>
                <a:latin typeface="Calibri" panose="020F0502020204030204" pitchFamily="34" charset="0"/>
                <a:cs typeface="Calibri" panose="020F0502020204030204" pitchFamily="34" charset="0"/>
                <a:sym typeface="Arial"/>
              </a:rPr>
              <a:t>(</a:t>
            </a:r>
            <a:r>
              <a:rPr lang="sv-SE" sz="1100" kern="0" dirty="0">
                <a:solidFill>
                  <a:srgbClr val="000000"/>
                </a:solidFill>
                <a:latin typeface="Calibri" panose="020F0502020204030204" pitchFamily="34" charset="0"/>
                <a:cs typeface="Calibri" panose="020F0502020204030204" pitchFamily="34" charset="0"/>
                <a:sym typeface="Arial"/>
              </a:rPr>
              <a:t>Kick </a:t>
            </a:r>
            <a:r>
              <a:rPr lang="sv-SE" sz="1100" kern="0" dirty="0" err="1">
                <a:solidFill>
                  <a:srgbClr val="000000"/>
                </a:solidFill>
                <a:latin typeface="Calibri" panose="020F0502020204030204" pitchFamily="34" charset="0"/>
                <a:cs typeface="Calibri" panose="020F0502020204030204" pitchFamily="34" charset="0"/>
                <a:sym typeface="Arial"/>
              </a:rPr>
              <a:t>offs</a:t>
            </a:r>
            <a:r>
              <a:rPr lang="sv-SE" sz="1100" kern="0" dirty="0">
                <a:solidFill>
                  <a:srgbClr val="000000"/>
                </a:solidFill>
                <a:latin typeface="Calibri" panose="020F0502020204030204" pitchFamily="34" charset="0"/>
                <a:cs typeface="Calibri" panose="020F0502020204030204" pitchFamily="34" charset="0"/>
                <a:sym typeface="Arial"/>
              </a:rPr>
              <a:t>, tränarmöten, utbildningar mm)</a:t>
            </a:r>
          </a:p>
          <a:p>
            <a:pPr defTabSz="724616"/>
            <a:r>
              <a:rPr lang="sv-SE" sz="1100" kern="0" dirty="0">
                <a:solidFill>
                  <a:srgbClr val="000000"/>
                </a:solidFill>
                <a:latin typeface="Calibri" panose="020F0502020204030204" pitchFamily="34" charset="0"/>
                <a:cs typeface="Calibri" panose="020F0502020204030204" pitchFamily="34" charset="0"/>
                <a:sym typeface="Arial"/>
              </a:rPr>
              <a:t>Huvudtränare 		20 x 2h = 40</a:t>
            </a:r>
          </a:p>
          <a:p>
            <a:pPr defTabSz="724616"/>
            <a:r>
              <a:rPr lang="sv-SE" sz="1100" kern="0" dirty="0">
                <a:solidFill>
                  <a:srgbClr val="000000"/>
                </a:solidFill>
                <a:latin typeface="Calibri" panose="020F0502020204030204" pitchFamily="34" charset="0"/>
                <a:cs typeface="Calibri" panose="020F0502020204030204" pitchFamily="34" charset="0"/>
                <a:sym typeface="Arial"/>
              </a:rPr>
              <a:t>Ass tränare     		10 x 2h = 20</a:t>
            </a:r>
          </a:p>
          <a:p>
            <a:pPr defTabSz="724616"/>
            <a:r>
              <a:rPr lang="sv-SE" sz="1100" kern="0" dirty="0">
                <a:solidFill>
                  <a:srgbClr val="000000"/>
                </a:solidFill>
                <a:latin typeface="Calibri" panose="020F0502020204030204" pitchFamily="34" charset="0"/>
                <a:cs typeface="Calibri" panose="020F0502020204030204" pitchFamily="34" charset="0"/>
                <a:sym typeface="Arial"/>
              </a:rPr>
              <a:t>Lagledare</a:t>
            </a:r>
          </a:p>
          <a:p>
            <a:pPr defTabSz="724616"/>
            <a:r>
              <a:rPr lang="sv-SE" sz="1100" kern="0" dirty="0">
                <a:solidFill>
                  <a:srgbClr val="000000"/>
                </a:solidFill>
                <a:latin typeface="Calibri" panose="020F0502020204030204" pitchFamily="34" charset="0"/>
                <a:cs typeface="Calibri" panose="020F0502020204030204" pitchFamily="34" charset="0"/>
                <a:sym typeface="Arial"/>
              </a:rPr>
              <a:t>Lagförälder</a:t>
            </a:r>
          </a:p>
          <a:p>
            <a:pPr defTabSz="724616"/>
            <a:r>
              <a:rPr lang="sv-SE" sz="1100" b="1" u="sng" kern="0" dirty="0" err="1">
                <a:solidFill>
                  <a:srgbClr val="000000"/>
                </a:solidFill>
                <a:latin typeface="Calibri" panose="020F0502020204030204" pitchFamily="34" charset="0"/>
                <a:cs typeface="Calibri" panose="020F0502020204030204" pitchFamily="34" charset="0"/>
                <a:sym typeface="Arial"/>
              </a:rPr>
              <a:t>Admin</a:t>
            </a:r>
            <a:r>
              <a:rPr lang="sv-SE" sz="1100" b="1" u="sng" kern="0" dirty="0">
                <a:solidFill>
                  <a:srgbClr val="000000"/>
                </a:solidFill>
                <a:latin typeface="Calibri" panose="020F0502020204030204" pitchFamily="34" charset="0"/>
                <a:cs typeface="Calibri" panose="020F0502020204030204" pitchFamily="34" charset="0"/>
                <a:sym typeface="Arial"/>
              </a:rPr>
              <a:t> </a:t>
            </a:r>
            <a:r>
              <a:rPr lang="sv-SE" sz="1100" kern="0" dirty="0">
                <a:solidFill>
                  <a:srgbClr val="000000"/>
                </a:solidFill>
                <a:latin typeface="Calibri" panose="020F0502020204030204" pitchFamily="34" charset="0"/>
                <a:cs typeface="Calibri" panose="020F0502020204030204" pitchFamily="34" charset="0"/>
                <a:sym typeface="Arial"/>
              </a:rPr>
              <a:t>(planera träningar/match/säsong, laget.se, samtal, sms-grupp, kontakt med andra lag och förbundet)</a:t>
            </a:r>
          </a:p>
          <a:p>
            <a:pPr defTabSz="724616"/>
            <a:r>
              <a:rPr lang="sv-SE" sz="1100" kern="0" dirty="0">
                <a:solidFill>
                  <a:srgbClr val="000000"/>
                </a:solidFill>
                <a:latin typeface="Calibri" panose="020F0502020204030204" pitchFamily="34" charset="0"/>
                <a:cs typeface="Calibri" panose="020F0502020204030204" pitchFamily="34" charset="0"/>
                <a:sym typeface="Arial"/>
              </a:rPr>
              <a:t>Huvudtränare 		26 veckor x 5h = 130 </a:t>
            </a:r>
          </a:p>
          <a:p>
            <a:pPr defTabSz="724616"/>
            <a:r>
              <a:rPr lang="sv-SE" sz="1100" kern="0" dirty="0">
                <a:solidFill>
                  <a:srgbClr val="000000"/>
                </a:solidFill>
                <a:latin typeface="Calibri" panose="020F0502020204030204" pitchFamily="34" charset="0"/>
                <a:cs typeface="Calibri" panose="020F0502020204030204" pitchFamily="34" charset="0"/>
                <a:sym typeface="Arial"/>
              </a:rPr>
              <a:t>Ass tränare			26 veckor x 3h = 78	</a:t>
            </a:r>
          </a:p>
          <a:p>
            <a:pPr defTabSz="724616"/>
            <a:r>
              <a:rPr lang="sv-SE" sz="1100" kern="0" dirty="0">
                <a:solidFill>
                  <a:srgbClr val="000000"/>
                </a:solidFill>
                <a:latin typeface="Calibri" panose="020F0502020204030204" pitchFamily="34" charset="0"/>
                <a:cs typeface="Calibri" panose="020F0502020204030204" pitchFamily="34" charset="0"/>
                <a:sym typeface="Arial"/>
              </a:rPr>
              <a:t>Lagledare </a:t>
            </a:r>
          </a:p>
          <a:p>
            <a:pPr defTabSz="724616"/>
            <a:r>
              <a:rPr lang="sv-SE" sz="1100" kern="0" dirty="0">
                <a:solidFill>
                  <a:srgbClr val="000000"/>
                </a:solidFill>
                <a:latin typeface="Calibri" panose="020F0502020204030204" pitchFamily="34" charset="0"/>
                <a:cs typeface="Calibri" panose="020F0502020204030204" pitchFamily="34" charset="0"/>
                <a:sym typeface="Arial"/>
              </a:rPr>
              <a:t>Lagförälder</a:t>
            </a:r>
            <a:r>
              <a:rPr lang="sv-SE" sz="1300" b="1" kern="0" dirty="0">
                <a:solidFill>
                  <a:srgbClr val="000000"/>
                </a:solidFill>
                <a:latin typeface="Calibri" panose="020F0502020204030204" pitchFamily="34" charset="0"/>
                <a:cs typeface="Calibri" panose="020F0502020204030204" pitchFamily="34" charset="0"/>
                <a:sym typeface="Arial"/>
              </a:rPr>
              <a:t>		</a:t>
            </a:r>
          </a:p>
          <a:p>
            <a:endParaRPr lang="sv-SE" dirty="0"/>
          </a:p>
        </p:txBody>
      </p:sp>
      <p:sp>
        <p:nvSpPr>
          <p:cNvPr id="4" name="Platshållare för bildnummer 3"/>
          <p:cNvSpPr>
            <a:spLocks noGrp="1"/>
          </p:cNvSpPr>
          <p:nvPr>
            <p:ph type="sldNum" sz="quarter" idx="5"/>
          </p:nvPr>
        </p:nvSpPr>
        <p:spPr/>
        <p:txBody>
          <a:bodyPr/>
          <a:lstStyle/>
          <a:p>
            <a:fld id="{BD4FD5F7-8A08-47F0-BD34-72DA7B8DDD06}" type="slidenum">
              <a:rPr lang="en-US" smtClean="0"/>
              <a:t>9</a:t>
            </a:fld>
            <a:endParaRPr lang="en-US"/>
          </a:p>
        </p:txBody>
      </p:sp>
    </p:spTree>
    <p:extLst>
      <p:ext uri="{BB962C8B-B14F-4D97-AF65-F5344CB8AC3E}">
        <p14:creationId xmlns:p14="http://schemas.microsoft.com/office/powerpoint/2010/main" val="3401208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350110"/>
            <a:ext cx="5650085" cy="1527050"/>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2877160"/>
            <a:ext cx="5650085" cy="610820"/>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4574626E-3215-4C59-A1E6-8B61DF5D75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1"/>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512214"/>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6108200" cy="572644"/>
          </a:xfrm>
        </p:spPr>
        <p:txBody>
          <a:bodyPr>
            <a:normAutofit/>
          </a:bodyPr>
          <a:lstStyle>
            <a:lvl1pPr algn="l">
              <a:defRPr sz="3600">
                <a:solidFill>
                  <a:srgbClr val="00B05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044701"/>
            <a:ext cx="6108200" cy="366376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093365"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64123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11363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64123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11363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7AA319AF-0FCC-4128-9740-8A4A650F4C8A}"/>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
        <p:nvSpPr>
          <p:cNvPr id="8" name="MSIPCMContentMarking" descr="{&quot;HashCode&quot;:1455167957,&quot;Placement&quot;:&quot;Footer&quot;,&quot;Top&quot;:384.343,&quot;Left&quot;:302.06,&quot;SlideWidth&quot;:720,&quot;SlideHeight&quot;:405}">
            <a:extLst>
              <a:ext uri="{FF2B5EF4-FFF2-40B4-BE49-F238E27FC236}">
                <a16:creationId xmlns:a16="http://schemas.microsoft.com/office/drawing/2014/main" id="{D5B5BBFF-C4AE-2289-A247-6AA413EA2F52}"/>
              </a:ext>
            </a:extLst>
          </p:cNvPr>
          <p:cNvSpPr txBox="1"/>
          <p:nvPr userDrawn="1"/>
        </p:nvSpPr>
        <p:spPr>
          <a:xfrm>
            <a:off x="3836162" y="4881156"/>
            <a:ext cx="1471676"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Classification - Internal</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39" y="1808225"/>
            <a:ext cx="5955493" cy="1336168"/>
          </a:xfrm>
        </p:spPr>
        <p:txBody>
          <a:bodyPr>
            <a:normAutofit/>
          </a:bodyPr>
          <a:lstStyle/>
          <a:p>
            <a:r>
              <a:rPr lang="en-US" dirty="0" err="1">
                <a:effectLst>
                  <a:outerShdw blurRad="38100" dist="38100" dir="2700000" algn="tl">
                    <a:srgbClr val="000000">
                      <a:alpha val="43137"/>
                    </a:srgbClr>
                  </a:outerShdw>
                </a:effectLst>
                <a:latin typeface="Arial Black" panose="020B0A04020102020204" pitchFamily="34" charset="0"/>
              </a:rPr>
              <a:t>Föräldramöte</a:t>
            </a:r>
            <a:r>
              <a:rPr lang="en-US" dirty="0">
                <a:effectLst>
                  <a:outerShdw blurRad="38100" dist="38100" dir="2700000" algn="tl">
                    <a:srgbClr val="000000">
                      <a:alpha val="43137"/>
                    </a:srgbClr>
                  </a:outerShdw>
                </a:effectLst>
                <a:latin typeface="Arial Black" panose="020B0A04020102020204" pitchFamily="34" charset="0"/>
              </a:rPr>
              <a:t> 2023</a:t>
            </a:r>
            <a:br>
              <a:rPr lang="en-US" dirty="0">
                <a:effectLst>
                  <a:outerShdw blurRad="38100" dist="38100" dir="2700000" algn="tl">
                    <a:srgbClr val="000000">
                      <a:alpha val="43137"/>
                    </a:srgbClr>
                  </a:outerShdw>
                </a:effectLst>
                <a:latin typeface="Arial Black" panose="020B0A04020102020204" pitchFamily="34" charset="0"/>
              </a:rPr>
            </a:br>
            <a:r>
              <a:rPr lang="en-US" dirty="0" err="1">
                <a:effectLst>
                  <a:outerShdw blurRad="38100" dist="38100" dir="2700000" algn="tl">
                    <a:srgbClr val="000000">
                      <a:alpha val="43137"/>
                    </a:srgbClr>
                  </a:outerShdw>
                </a:effectLst>
                <a:latin typeface="Arial Black" panose="020B0A04020102020204" pitchFamily="34" charset="0"/>
              </a:rPr>
              <a:t>Våmbs</a:t>
            </a:r>
            <a:r>
              <a:rPr lang="en-US" dirty="0">
                <a:effectLst>
                  <a:outerShdw blurRad="38100" dist="38100" dir="2700000" algn="tl">
                    <a:srgbClr val="000000">
                      <a:alpha val="43137"/>
                    </a:srgbClr>
                  </a:outerShdw>
                </a:effectLst>
                <a:latin typeface="Arial Black" panose="020B0A04020102020204" pitchFamily="34" charset="0"/>
              </a:rPr>
              <a:t> IF P-12</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60" cy="763525"/>
          </a:xfrm>
        </p:spPr>
        <p:txBody>
          <a:bodyPr>
            <a:normAutofit/>
          </a:bodyPr>
          <a:lstStyle/>
          <a:p>
            <a:r>
              <a:rPr lang="en-US" dirty="0" err="1">
                <a:latin typeface="Arial Black" panose="020B0A04020102020204" pitchFamily="34" charset="0"/>
              </a:rPr>
              <a:t>Stödfunktioner</a:t>
            </a:r>
            <a:endParaRPr lang="en-US" dirty="0">
              <a:latin typeface="Arial Black" panose="020B0A04020102020204" pitchFamily="34" charset="0"/>
            </a:endParaRPr>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5" name="textruta 4">
            <a:extLst>
              <a:ext uri="{FF2B5EF4-FFF2-40B4-BE49-F238E27FC236}">
                <a16:creationId xmlns:a16="http://schemas.microsoft.com/office/drawing/2014/main" id="{69A70A9C-AA46-3F6C-A4B2-F68A8F481D02}"/>
              </a:ext>
            </a:extLst>
          </p:cNvPr>
          <p:cNvSpPr txBox="1"/>
          <p:nvPr/>
        </p:nvSpPr>
        <p:spPr>
          <a:xfrm>
            <a:off x="297745" y="1353563"/>
            <a:ext cx="4181020" cy="3208571"/>
          </a:xfrm>
          <a:prstGeom prst="rect">
            <a:avLst/>
          </a:prstGeom>
          <a:noFill/>
        </p:spPr>
        <p:txBody>
          <a:bodyPr wrap="square" rtlCol="0">
            <a:spAutoFit/>
          </a:bodyPr>
          <a:lstStyle/>
          <a:p>
            <a:pPr defTabSz="685800"/>
            <a:r>
              <a:rPr lang="sv-SE" sz="1350" b="1" u="sng" kern="0" dirty="0">
                <a:solidFill>
                  <a:srgbClr val="000000"/>
                </a:solidFill>
                <a:latin typeface="Calibri" panose="020F0502020204030204" pitchFamily="34" charset="0"/>
                <a:cs typeface="Calibri" panose="020F0502020204030204" pitchFamily="34" charset="0"/>
                <a:sym typeface="Arial"/>
              </a:rPr>
              <a:t>Arbetsuppgifter Lagförälder:</a:t>
            </a:r>
          </a:p>
          <a:p>
            <a:pPr defTabSz="685800"/>
            <a:endParaRPr lang="sv-SE" sz="1350" b="1" u="sng"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Avlasta tränarna administrativt</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a:t>
            </a:r>
            <a:r>
              <a:rPr lang="sv-SE" sz="1350" kern="0" dirty="0" err="1">
                <a:solidFill>
                  <a:srgbClr val="000000"/>
                </a:solidFill>
                <a:latin typeface="Calibri" panose="020F0502020204030204" pitchFamily="34" charset="0"/>
                <a:cs typeface="Calibri" panose="020F0502020204030204" pitchFamily="34" charset="0"/>
                <a:sym typeface="Arial"/>
              </a:rPr>
              <a:t>ev</a:t>
            </a:r>
            <a:r>
              <a:rPr lang="sv-SE" sz="1350" kern="0" dirty="0">
                <a:solidFill>
                  <a:srgbClr val="000000"/>
                </a:solidFill>
                <a:latin typeface="Calibri" panose="020F0502020204030204" pitchFamily="34" charset="0"/>
                <a:cs typeface="Calibri" panose="020F0502020204030204" pitchFamily="34" charset="0"/>
                <a:sym typeface="Arial"/>
              </a:rPr>
              <a:t> lagförsäljning*</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domaruppdrag*</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Grönvita rabatten*</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arbetsuppgifter*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trivseluppgifter*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Medverka vid </a:t>
            </a:r>
            <a:r>
              <a:rPr lang="sv-SE" sz="1350" kern="0" dirty="0" err="1">
                <a:solidFill>
                  <a:srgbClr val="000000"/>
                </a:solidFill>
                <a:latin typeface="Calibri" panose="020F0502020204030204" pitchFamily="34" charset="0"/>
                <a:cs typeface="Calibri" panose="020F0502020204030204" pitchFamily="34" charset="0"/>
                <a:sym typeface="Arial"/>
              </a:rPr>
              <a:t>ev</a:t>
            </a:r>
            <a:r>
              <a:rPr lang="sv-SE" sz="1350" kern="0" dirty="0">
                <a:solidFill>
                  <a:srgbClr val="000000"/>
                </a:solidFill>
                <a:latin typeface="Calibri" panose="020F0502020204030204" pitchFamily="34" charset="0"/>
                <a:cs typeface="Calibri" panose="020F0502020204030204" pitchFamily="34" charset="0"/>
                <a:sym typeface="Arial"/>
              </a:rPr>
              <a:t> möten för lagföräldrar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Förmedla ”supporters” till </a:t>
            </a:r>
            <a:r>
              <a:rPr lang="sv-SE" sz="1350" kern="0" dirty="0" err="1">
                <a:solidFill>
                  <a:srgbClr val="000000"/>
                </a:solidFill>
                <a:latin typeface="Calibri" panose="020F0502020204030204" pitchFamily="34" charset="0"/>
                <a:cs typeface="Calibri" panose="020F0502020204030204" pitchFamily="34" charset="0"/>
                <a:sym typeface="Arial"/>
              </a:rPr>
              <a:t>sportgruppen</a:t>
            </a:r>
            <a:r>
              <a:rPr lang="sv-SE" sz="1350" kern="0" dirty="0">
                <a:solidFill>
                  <a:srgbClr val="000000"/>
                </a:solidFill>
                <a:latin typeface="Calibri" panose="020F0502020204030204" pitchFamily="34" charset="0"/>
                <a:cs typeface="Calibri" panose="020F0502020204030204" pitchFamily="34" charset="0"/>
                <a:sym typeface="Arial"/>
              </a:rPr>
              <a:t>/styrelsen</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marL="214313" indent="-214313"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kern="0" dirty="0">
                <a:solidFill>
                  <a:srgbClr val="000000"/>
                </a:solidFill>
                <a:latin typeface="Calibri" panose="020F0502020204030204" pitchFamily="34" charset="0"/>
                <a:cs typeface="Calibri" panose="020F0502020204030204" pitchFamily="34" charset="0"/>
                <a:sym typeface="Arial"/>
              </a:rPr>
              <a:t>* Kan med fördel delegeras</a:t>
            </a:r>
          </a:p>
        </p:txBody>
      </p:sp>
      <p:sp>
        <p:nvSpPr>
          <p:cNvPr id="6" name="textruta 5">
            <a:extLst>
              <a:ext uri="{FF2B5EF4-FFF2-40B4-BE49-F238E27FC236}">
                <a16:creationId xmlns:a16="http://schemas.microsoft.com/office/drawing/2014/main" id="{367EC493-97B3-8D00-D3FF-1BD5B9A91665}"/>
              </a:ext>
            </a:extLst>
          </p:cNvPr>
          <p:cNvSpPr txBox="1"/>
          <p:nvPr/>
        </p:nvSpPr>
        <p:spPr>
          <a:xfrm>
            <a:off x="4572000" y="1350110"/>
            <a:ext cx="4181020" cy="4039567"/>
          </a:xfrm>
          <a:prstGeom prst="rect">
            <a:avLst/>
          </a:prstGeom>
          <a:noFill/>
        </p:spPr>
        <p:txBody>
          <a:bodyPr wrap="square" rtlCol="0">
            <a:spAutoFit/>
          </a:bodyPr>
          <a:lstStyle/>
          <a:p>
            <a:pPr defTabSz="685800"/>
            <a:r>
              <a:rPr lang="sv-SE" sz="1350" b="1" u="sng" kern="0" dirty="0">
                <a:solidFill>
                  <a:srgbClr val="000000"/>
                </a:solidFill>
                <a:latin typeface="Calibri" panose="020F0502020204030204" pitchFamily="34" charset="0"/>
                <a:cs typeface="Calibri" panose="020F0502020204030204" pitchFamily="34" charset="0"/>
                <a:sym typeface="Arial"/>
              </a:rPr>
              <a:t>”Supporters”:</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b="1" kern="0" dirty="0">
                <a:solidFill>
                  <a:srgbClr val="000000"/>
                </a:solidFill>
                <a:latin typeface="Calibri" panose="020F0502020204030204" pitchFamily="34" charset="0"/>
                <a:cs typeface="Calibri" panose="020F0502020204030204" pitchFamily="34" charset="0"/>
                <a:sym typeface="Arial"/>
              </a:rPr>
              <a:t>Föräldrar som kan tänka sig att lägga några extra timmar för barnen och Våmbs IF</a:t>
            </a:r>
            <a:r>
              <a:rPr lang="sv-SE" sz="1350" kern="0" dirty="0">
                <a:solidFill>
                  <a:srgbClr val="000000"/>
                </a:solidFill>
                <a:latin typeface="Calibri" panose="020F0502020204030204" pitchFamily="34" charset="0"/>
                <a:cs typeface="Calibri" panose="020F0502020204030204" pitchFamily="34" charset="0"/>
                <a:sym typeface="Arial"/>
              </a:rPr>
              <a:t>.</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kern="0" dirty="0">
                <a:solidFill>
                  <a:srgbClr val="000000"/>
                </a:solidFill>
                <a:latin typeface="Calibri" panose="020F0502020204030204" pitchFamily="34" charset="0"/>
                <a:cs typeface="Calibri" panose="020F0502020204030204" pitchFamily="34" charset="0"/>
                <a:sym typeface="Arial"/>
              </a:rPr>
              <a:t>Exempel på uppdrag:</a:t>
            </a:r>
          </a:p>
          <a:p>
            <a:pPr marL="285750" indent="-285750" defTabSz="685800">
              <a:buFont typeface="Arial" panose="020B0604020202020204" pitchFamily="34" charset="0"/>
              <a:buChar char="•"/>
            </a:pP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Ingå i en arbetsgrupp (</a:t>
            </a:r>
            <a:r>
              <a:rPr lang="sv-SE" sz="1350" kern="0" dirty="0" err="1">
                <a:solidFill>
                  <a:srgbClr val="000000"/>
                </a:solidFill>
                <a:highlight>
                  <a:srgbClr val="00FF00"/>
                </a:highlight>
                <a:latin typeface="Calibri" panose="020F0502020204030204" pitchFamily="34" charset="0"/>
                <a:cs typeface="Calibri" panose="020F0502020204030204" pitchFamily="34" charset="0"/>
                <a:sym typeface="Arial"/>
              </a:rPr>
              <a:t>Sportgrupp</a:t>
            </a: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 </a:t>
            </a:r>
            <a:r>
              <a:rPr lang="sv-SE" sz="1350" kern="0" dirty="0" err="1">
                <a:solidFill>
                  <a:srgbClr val="000000"/>
                </a:solidFill>
                <a:highlight>
                  <a:srgbClr val="00FF00"/>
                </a:highlight>
                <a:latin typeface="Calibri" panose="020F0502020204030204" pitchFamily="34" charset="0"/>
                <a:cs typeface="Calibri" panose="020F0502020204030204" pitchFamily="34" charset="0"/>
                <a:sym typeface="Arial"/>
              </a:rPr>
              <a:t>Futsalgrupp</a:t>
            </a: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 evenemangsgrupp osv)</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Göra punktinsats åt styrelse/</a:t>
            </a:r>
            <a:r>
              <a:rPr lang="sv-SE" sz="1350" kern="0" dirty="0" err="1">
                <a:solidFill>
                  <a:srgbClr val="000000"/>
                </a:solidFill>
                <a:latin typeface="Calibri" panose="020F0502020204030204" pitchFamily="34" charset="0"/>
                <a:cs typeface="Calibri" panose="020F0502020204030204" pitchFamily="34" charset="0"/>
                <a:sym typeface="Arial"/>
              </a:rPr>
              <a:t>sportgrupp</a:t>
            </a: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Supporta på klädprovardagar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Vara med på inskrivning i fotbollsskolan</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Göra en uppgift i Excel</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Hjälpa till på en städdag</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Vara matchvärd/speaker på seniormatcher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Grilla</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Osv</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5188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570F1A-ADCC-8692-AA27-978EAF3FF5FE}"/>
              </a:ext>
            </a:extLst>
          </p:cNvPr>
          <p:cNvSpPr>
            <a:spLocks noGrp="1"/>
          </p:cNvSpPr>
          <p:nvPr>
            <p:ph type="title"/>
          </p:nvPr>
        </p:nvSpPr>
        <p:spPr/>
        <p:txBody>
          <a:bodyPr>
            <a:normAutofit fontScale="90000"/>
          </a:bodyPr>
          <a:lstStyle/>
          <a:p>
            <a:r>
              <a:rPr lang="sv-SE" dirty="0">
                <a:latin typeface="Arial Black" panose="020B0A04020102020204" pitchFamily="34" charset="0"/>
              </a:rPr>
              <a:t>Cuper</a:t>
            </a:r>
          </a:p>
        </p:txBody>
      </p:sp>
      <p:sp>
        <p:nvSpPr>
          <p:cNvPr id="4" name="textruta 3">
            <a:extLst>
              <a:ext uri="{FF2B5EF4-FFF2-40B4-BE49-F238E27FC236}">
                <a16:creationId xmlns:a16="http://schemas.microsoft.com/office/drawing/2014/main" id="{03EFA5A2-72D3-6BE5-0CE1-FB1428343F97}"/>
              </a:ext>
            </a:extLst>
          </p:cNvPr>
          <p:cNvSpPr txBox="1"/>
          <p:nvPr/>
        </p:nvSpPr>
        <p:spPr>
          <a:xfrm>
            <a:off x="296260" y="1373780"/>
            <a:ext cx="8551480" cy="3139321"/>
          </a:xfrm>
          <a:prstGeom prst="rect">
            <a:avLst/>
          </a:prstGeom>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solidFill>
                  <a:srgbClr val="404040"/>
                </a:solidFill>
                <a:latin typeface="Arial" panose="020B0604020202020204"/>
              </a:rPr>
              <a:t>Upp till varje lag.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err="1">
                <a:solidFill>
                  <a:srgbClr val="404040"/>
                </a:solidFill>
                <a:latin typeface="Arial" panose="020B0604020202020204"/>
              </a:rPr>
              <a:t>Föreningscup</a:t>
            </a:r>
            <a:r>
              <a:rPr lang="sv-SE" sz="1600" dirty="0">
                <a:solidFill>
                  <a:srgbClr val="404040"/>
                </a:solidFill>
                <a:latin typeface="Arial" panose="020B0604020202020204"/>
              </a:rPr>
              <a:t>,  tidigare Forward i år ej beslutad.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600" dirty="0">
              <a:solidFill>
                <a:srgbClr val="404040"/>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solidFill>
                  <a:srgbClr val="404040"/>
                </a:solidFill>
                <a:latin typeface="Arial" panose="020B0604020202020204"/>
              </a:rPr>
              <a:t>Det finns flera cuper att välja på med olika åldersinriktning, plats mm.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600" dirty="0">
              <a:solidFill>
                <a:srgbClr val="404040"/>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i="1" dirty="0">
                <a:solidFill>
                  <a:srgbClr val="404040"/>
                </a:solidFill>
                <a:latin typeface="Arial" panose="020B0604020202020204"/>
              </a:rPr>
              <a:t>Skapa en långsiktig plan</a:t>
            </a:r>
          </a:p>
          <a:p>
            <a:pPr marL="742950" lvl="1" indent="-285750">
              <a:buFont typeface="Arial" panose="020B0604020202020204" pitchFamily="34" charset="0"/>
              <a:buChar char="•"/>
              <a:defRPr/>
            </a:pPr>
            <a:r>
              <a:rPr lang="sv-SE" sz="1600" i="1" dirty="0">
                <a:solidFill>
                  <a:srgbClr val="404040"/>
                </a:solidFill>
                <a:latin typeface="Arial" panose="020B0604020202020204"/>
              </a:rPr>
              <a:t>Finansiering så alla kan vara med.</a:t>
            </a:r>
          </a:p>
          <a:p>
            <a:pPr marL="742950" lvl="1" indent="-285750">
              <a:buFont typeface="Arial" panose="020B0604020202020204" pitchFamily="34" charset="0"/>
              <a:buChar char="•"/>
              <a:defRPr/>
            </a:pPr>
            <a:r>
              <a:rPr lang="sv-SE" sz="1600" i="1" dirty="0">
                <a:solidFill>
                  <a:srgbClr val="404040"/>
                </a:solidFill>
                <a:latin typeface="Arial" panose="020B0604020202020204"/>
              </a:rPr>
              <a:t>Kalenderplanering</a:t>
            </a:r>
          </a:p>
          <a:p>
            <a:pPr marL="742950" lvl="1" indent="-285750">
              <a:buFont typeface="Arial" panose="020B0604020202020204" pitchFamily="34" charset="0"/>
              <a:buChar char="•"/>
              <a:defRPr/>
            </a:pPr>
            <a:r>
              <a:rPr lang="sv-SE" sz="1600" i="1" dirty="0">
                <a:solidFill>
                  <a:srgbClr val="404040"/>
                </a:solidFill>
                <a:latin typeface="Arial" panose="020B0604020202020204"/>
              </a:rPr>
              <a:t>Boende för ”supporters”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dirty="0">
              <a:solidFill>
                <a:srgbClr val="404040"/>
              </a:solidFill>
              <a:latin typeface="Arial" panose="020B0604020202020204"/>
            </a:endParaRPr>
          </a:p>
        </p:txBody>
      </p:sp>
      <p:sp>
        <p:nvSpPr>
          <p:cNvPr id="5" name="textruta 4">
            <a:extLst>
              <a:ext uri="{FF2B5EF4-FFF2-40B4-BE49-F238E27FC236}">
                <a16:creationId xmlns:a16="http://schemas.microsoft.com/office/drawing/2014/main" id="{F892B59A-1890-46F1-F370-99D263907344}"/>
              </a:ext>
            </a:extLst>
          </p:cNvPr>
          <p:cNvSpPr txBox="1"/>
          <p:nvPr/>
        </p:nvSpPr>
        <p:spPr>
          <a:xfrm>
            <a:off x="5326375" y="2419045"/>
            <a:ext cx="381762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Exempel kan vara: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a:solidFill>
                  <a:srgbClr val="404040"/>
                </a:solidFill>
                <a:latin typeface="Arial" panose="020B0604020202020204"/>
              </a:rPr>
              <a:t>Nabben cup (Lokalt)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dirty="0" err="1">
                <a:solidFill>
                  <a:srgbClr val="404040"/>
                </a:solidFill>
                <a:latin typeface="Arial" panose="020B0604020202020204"/>
              </a:rPr>
              <a:t>Ulvacupen</a:t>
            </a:r>
            <a:r>
              <a:rPr lang="sv-SE" sz="1200" b="1" dirty="0">
                <a:solidFill>
                  <a:srgbClr val="404040"/>
                </a:solidFill>
                <a:latin typeface="Arial" panose="020B0604020202020204"/>
              </a:rPr>
              <a:t> (Lokalt)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404040"/>
                </a:solidFill>
                <a:latin typeface="Arial" panose="020B0604020202020204"/>
              </a:rPr>
              <a:t>Sparbanken cup </a:t>
            </a:r>
            <a:br>
              <a:rPr lang="sv-SE" sz="1200" dirty="0">
                <a:solidFill>
                  <a:srgbClr val="404040"/>
                </a:solidFill>
                <a:latin typeface="Arial" panose="020B0604020202020204"/>
              </a:rPr>
            </a:br>
            <a:r>
              <a:rPr lang="sv-SE" sz="1200" dirty="0">
                <a:solidFill>
                  <a:srgbClr val="404040"/>
                </a:solidFill>
                <a:latin typeface="Arial" panose="020B0604020202020204"/>
              </a:rPr>
              <a:t>(Lokalt, sker innan vi börjat träna något för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err="1">
                <a:solidFill>
                  <a:srgbClr val="404040"/>
                </a:solidFill>
                <a:latin typeface="Arial" panose="020B0604020202020204"/>
              </a:rPr>
              <a:t>Skadevi</a:t>
            </a:r>
            <a:r>
              <a:rPr lang="sv-SE" sz="1200" dirty="0">
                <a:solidFill>
                  <a:srgbClr val="404040"/>
                </a:solidFill>
                <a:latin typeface="Arial" panose="020B0604020202020204"/>
              </a:rPr>
              <a:t> cup (Lokalt)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404040"/>
                </a:solidFill>
                <a:latin typeface="Arial" panose="020B0604020202020204"/>
              </a:rPr>
              <a:t>Forward cup (Inställd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404040"/>
                </a:solidFill>
                <a:latin typeface="Arial" panose="020B0604020202020204"/>
              </a:rPr>
              <a:t>Gif-cupen (Lokalt)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FF0000"/>
                </a:solidFill>
                <a:latin typeface="Arial" panose="020B0604020202020204"/>
              </a:rPr>
              <a:t>Eskilscupen – Kräver större lagkassa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solidFill>
                  <a:srgbClr val="FF0000"/>
                </a:solidFill>
                <a:latin typeface="Arial" panose="020B0604020202020204"/>
              </a:rPr>
              <a:t>Gothia cup – Kräver större lagkassa</a:t>
            </a:r>
          </a:p>
        </p:txBody>
      </p:sp>
    </p:spTree>
    <p:extLst>
      <p:ext uri="{BB962C8B-B14F-4D97-AF65-F5344CB8AC3E}">
        <p14:creationId xmlns:p14="http://schemas.microsoft.com/office/powerpoint/2010/main" val="83735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A3623A-4E6A-8710-C0C3-8B4F3BC8B5C9}"/>
              </a:ext>
            </a:extLst>
          </p:cNvPr>
          <p:cNvSpPr>
            <a:spLocks noGrp="1"/>
          </p:cNvSpPr>
          <p:nvPr>
            <p:ph type="title"/>
          </p:nvPr>
        </p:nvSpPr>
        <p:spPr>
          <a:xfrm>
            <a:off x="448965" y="263611"/>
            <a:ext cx="8246070" cy="610821"/>
          </a:xfrm>
        </p:spPr>
        <p:txBody>
          <a:bodyPr>
            <a:normAutofit fontScale="90000"/>
          </a:bodyPr>
          <a:lstStyle/>
          <a:p>
            <a:r>
              <a:rPr lang="sv-SE" sz="3600" b="1" dirty="0">
                <a:latin typeface="Arial Black" panose="020B0A04020102020204" pitchFamily="34" charset="0"/>
                <a:cs typeface="Arial" panose="020B0604020202020204" pitchFamily="34" charset="0"/>
              </a:rPr>
              <a:t>Sponsorer</a:t>
            </a:r>
            <a:endParaRPr lang="sv-SE" dirty="0">
              <a:latin typeface="Arial Black" panose="020B0A04020102020204" pitchFamily="34" charset="0"/>
            </a:endParaRPr>
          </a:p>
        </p:txBody>
      </p:sp>
      <p:sp>
        <p:nvSpPr>
          <p:cNvPr id="4" name="Platshållare för innehåll 3">
            <a:extLst>
              <a:ext uri="{FF2B5EF4-FFF2-40B4-BE49-F238E27FC236}">
                <a16:creationId xmlns:a16="http://schemas.microsoft.com/office/drawing/2014/main" id="{75D692FC-283D-17A4-82B9-F20090427172}"/>
              </a:ext>
            </a:extLst>
          </p:cNvPr>
          <p:cNvSpPr txBox="1">
            <a:spLocks noGrp="1"/>
          </p:cNvSpPr>
          <p:nvPr>
            <p:ph idx="1"/>
          </p:nvPr>
        </p:nvSpPr>
        <p:spPr>
          <a:xfrm>
            <a:off x="296260" y="1655520"/>
            <a:ext cx="8245475" cy="2640723"/>
          </a:xfrm>
          <a:prstGeom prst="rect">
            <a:avLst/>
          </a:prstGeom>
          <a:noFill/>
        </p:spPr>
        <p:txBody>
          <a:bodyPr wrap="square">
            <a:spAutoFit/>
          </a:bodyPr>
          <a:lstStyle/>
          <a:p>
            <a:pPr marL="0" indent="0">
              <a:buNone/>
            </a:pPr>
            <a:r>
              <a:rPr lang="sv-SE" sz="1200" dirty="0">
                <a:latin typeface="Arial" panose="020B0604020202020204" pitchFamily="34" charset="0"/>
                <a:cs typeface="Arial" panose="020B0604020202020204" pitchFamily="34" charset="0"/>
              </a:rPr>
              <a:t>Våmbs IF:s </a:t>
            </a:r>
            <a:r>
              <a:rPr lang="sv-SE" sz="1200" b="1" dirty="0">
                <a:latin typeface="Arial" panose="020B0604020202020204" pitchFamily="34" charset="0"/>
                <a:cs typeface="Arial" panose="020B0604020202020204" pitchFamily="34" charset="0"/>
              </a:rPr>
              <a:t>huvudsponsorer</a:t>
            </a:r>
            <a:r>
              <a:rPr lang="sv-SE" sz="1200" dirty="0">
                <a:latin typeface="Arial" panose="020B0604020202020204" pitchFamily="34" charset="0"/>
                <a:cs typeface="Arial" panose="020B0604020202020204" pitchFamily="34" charset="0"/>
              </a:rPr>
              <a:t>  2021-2024 är:</a:t>
            </a:r>
          </a:p>
          <a:p>
            <a:r>
              <a:rPr lang="sv-SE" sz="1200" dirty="0">
                <a:latin typeface="Arial" panose="020B0604020202020204" pitchFamily="34" charset="0"/>
                <a:cs typeface="Arial" panose="020B0604020202020204" pitchFamily="34" charset="0"/>
              </a:rPr>
              <a:t>Coop, Intersport, Adidas, Mariesjö Fastighets AB, Furhoffs rostfria AB, Cementa, Rapp Fastigheter AB och Länsförsäkringar.</a:t>
            </a:r>
          </a:p>
          <a:p>
            <a:r>
              <a:rPr lang="sv-SE" sz="1200" dirty="0">
                <a:latin typeface="Arial" panose="020B0604020202020204" pitchFamily="34" charset="0"/>
                <a:cs typeface="Arial" panose="020B0604020202020204" pitchFamily="34" charset="0"/>
              </a:rPr>
              <a:t>Dessa finns med tryck på våra overaller samt matchställ Senior och Junior, de har även skyltar vid A-plan</a:t>
            </a:r>
          </a:p>
          <a:p>
            <a:r>
              <a:rPr lang="sv-SE" sz="1200" dirty="0">
                <a:solidFill>
                  <a:srgbClr val="FF0000"/>
                </a:solidFill>
                <a:latin typeface="Arial" panose="020B0604020202020204" pitchFamily="34" charset="0"/>
                <a:cs typeface="Arial" panose="020B0604020202020204" pitchFamily="34" charset="0"/>
              </a:rPr>
              <a:t>Lagen får INTE ha egna sponsortryck på </a:t>
            </a:r>
            <a:r>
              <a:rPr lang="sv-SE" sz="1200" dirty="0" err="1">
                <a:solidFill>
                  <a:srgbClr val="FF0000"/>
                </a:solidFill>
                <a:latin typeface="Arial" panose="020B0604020202020204" pitchFamily="34" charset="0"/>
                <a:cs typeface="Arial" panose="020B0604020202020204" pitchFamily="34" charset="0"/>
              </a:rPr>
              <a:t>lagkläder</a:t>
            </a:r>
            <a:r>
              <a:rPr lang="sv-SE" sz="1200" dirty="0">
                <a:solidFill>
                  <a:srgbClr val="FF0000"/>
                </a:solidFill>
                <a:latin typeface="Arial" panose="020B0604020202020204" pitchFamily="34" charset="0"/>
                <a:cs typeface="Arial" panose="020B0604020202020204" pitchFamily="34" charset="0"/>
              </a:rPr>
              <a:t>!</a:t>
            </a:r>
          </a:p>
          <a:p>
            <a:endParaRPr lang="sv-SE" sz="1200" dirty="0">
              <a:latin typeface="Arial" panose="020B0604020202020204" pitchFamily="34" charset="0"/>
              <a:cs typeface="Arial" panose="020B0604020202020204" pitchFamily="34" charset="0"/>
            </a:endParaRPr>
          </a:p>
          <a:p>
            <a:pPr marL="0" indent="0">
              <a:buNone/>
            </a:pPr>
            <a:r>
              <a:rPr lang="sv-SE" sz="1200" b="1" dirty="0">
                <a:latin typeface="Arial" panose="020B0604020202020204" pitchFamily="34" charset="0"/>
                <a:cs typeface="Arial" panose="020B0604020202020204" pitchFamily="34" charset="0"/>
              </a:rPr>
              <a:t>Skyltsponsorer</a:t>
            </a:r>
          </a:p>
          <a:p>
            <a:r>
              <a:rPr lang="sv-SE" sz="1200" dirty="0">
                <a:latin typeface="Arial" panose="020B0604020202020204" pitchFamily="34" charset="0"/>
                <a:cs typeface="Arial" panose="020B0604020202020204" pitchFamily="34" charset="0"/>
              </a:rPr>
              <a:t>Dessa avtal gäller ett år och förnyas genom årlig kontakt. Att ha en skylt på staketet vid A-plan kostar 3.000 kr/år</a:t>
            </a:r>
          </a:p>
          <a:p>
            <a:endParaRPr lang="sv-SE" sz="1200" dirty="0">
              <a:latin typeface="Arial" panose="020B0604020202020204" pitchFamily="34" charset="0"/>
              <a:cs typeface="Arial" panose="020B0604020202020204" pitchFamily="34" charset="0"/>
            </a:endParaRPr>
          </a:p>
          <a:p>
            <a:r>
              <a:rPr lang="sv-SE" sz="1200" b="1" dirty="0">
                <a:highlight>
                  <a:srgbClr val="5EEC3C"/>
                </a:highlight>
                <a:latin typeface="Arial" panose="020B0604020202020204" pitchFamily="34" charset="0"/>
                <a:cs typeface="Arial" panose="020B0604020202020204" pitchFamily="34" charset="0"/>
              </a:rPr>
              <a:t>Kan ditt företag eller arbetsplats sponsra föreningen? </a:t>
            </a:r>
            <a:br>
              <a:rPr lang="sv-SE" sz="1200" b="1" dirty="0">
                <a:highlight>
                  <a:srgbClr val="5EEC3C"/>
                </a:highlight>
                <a:latin typeface="Arial" panose="020B0604020202020204" pitchFamily="34" charset="0"/>
                <a:cs typeface="Arial" panose="020B0604020202020204" pitchFamily="34" charset="0"/>
              </a:rPr>
            </a:br>
            <a:r>
              <a:rPr lang="sv-SE" sz="1200" b="1" dirty="0">
                <a:highlight>
                  <a:srgbClr val="5EEC3C"/>
                </a:highlight>
                <a:latin typeface="Arial" panose="020B0604020202020204" pitchFamily="34" charset="0"/>
                <a:cs typeface="Arial" panose="020B0604020202020204" pitchFamily="34" charset="0"/>
              </a:rPr>
              <a:t>Känner du något företag som skulle kunna sponsra föreningen?</a:t>
            </a:r>
          </a:p>
          <a:p>
            <a:r>
              <a:rPr lang="sv-SE" sz="1200" b="1" dirty="0">
                <a:highlight>
                  <a:srgbClr val="5EEC3C"/>
                </a:highlight>
                <a:latin typeface="Arial" panose="020B0604020202020204" pitchFamily="34" charset="0"/>
                <a:cs typeface="Arial" panose="020B0604020202020204" pitchFamily="34" charset="0"/>
              </a:rPr>
              <a:t>Kontakta emeliejohnson@hotmail.se</a:t>
            </a:r>
          </a:p>
        </p:txBody>
      </p:sp>
    </p:spTree>
    <p:extLst>
      <p:ext uri="{BB962C8B-B14F-4D97-AF65-F5344CB8AC3E}">
        <p14:creationId xmlns:p14="http://schemas.microsoft.com/office/powerpoint/2010/main" val="256761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3AB4B-EF8F-DDBF-B179-61102D66970F}"/>
              </a:ext>
            </a:extLst>
          </p:cNvPr>
          <p:cNvSpPr>
            <a:spLocks noGrp="1"/>
          </p:cNvSpPr>
          <p:nvPr>
            <p:ph type="title"/>
          </p:nvPr>
        </p:nvSpPr>
        <p:spPr/>
        <p:txBody>
          <a:bodyPr>
            <a:normAutofit fontScale="90000"/>
          </a:bodyPr>
          <a:lstStyle/>
          <a:p>
            <a:r>
              <a:rPr lang="sv-SE" dirty="0">
                <a:latin typeface="Arial Black" panose="020B0A04020102020204" pitchFamily="34" charset="0"/>
              </a:rPr>
              <a:t>Arbetsbemanning 2023</a:t>
            </a:r>
            <a:endParaRPr lang="en-US" dirty="0">
              <a:latin typeface="Arial Black" panose="020B0A04020102020204" pitchFamily="34" charset="0"/>
            </a:endParaRPr>
          </a:p>
        </p:txBody>
      </p:sp>
      <p:pic>
        <p:nvPicPr>
          <p:cNvPr id="5" name="Bildobjekt 4">
            <a:extLst>
              <a:ext uri="{FF2B5EF4-FFF2-40B4-BE49-F238E27FC236}">
                <a16:creationId xmlns:a16="http://schemas.microsoft.com/office/drawing/2014/main" id="{0AD644A2-7689-9EA8-1549-F496F2B2BD08}"/>
              </a:ext>
            </a:extLst>
          </p:cNvPr>
          <p:cNvPicPr>
            <a:picLocks noChangeAspect="1"/>
          </p:cNvPicPr>
          <p:nvPr/>
        </p:nvPicPr>
        <p:blipFill>
          <a:blip r:embed="rId3"/>
          <a:stretch>
            <a:fillRect/>
          </a:stretch>
        </p:blipFill>
        <p:spPr>
          <a:xfrm>
            <a:off x="530845" y="2212457"/>
            <a:ext cx="7473395" cy="2649868"/>
          </a:xfrm>
          <a:prstGeom prst="rect">
            <a:avLst/>
          </a:prstGeom>
        </p:spPr>
      </p:pic>
      <p:sp>
        <p:nvSpPr>
          <p:cNvPr id="6" name="textruta 5">
            <a:extLst>
              <a:ext uri="{FF2B5EF4-FFF2-40B4-BE49-F238E27FC236}">
                <a16:creationId xmlns:a16="http://schemas.microsoft.com/office/drawing/2014/main" id="{21935344-59E6-05EA-1EA9-FE05352A5B50}"/>
              </a:ext>
            </a:extLst>
          </p:cNvPr>
          <p:cNvSpPr txBox="1"/>
          <p:nvPr/>
        </p:nvSpPr>
        <p:spPr>
          <a:xfrm>
            <a:off x="464091" y="1350110"/>
            <a:ext cx="5650086" cy="646331"/>
          </a:xfrm>
          <a:prstGeom prst="rect">
            <a:avLst/>
          </a:prstGeom>
          <a:noFill/>
        </p:spPr>
        <p:txBody>
          <a:bodyPr wrap="square" rtlCol="0">
            <a:spAutoFit/>
          </a:bodyPr>
          <a:lstStyle/>
          <a:p>
            <a:r>
              <a:rPr lang="sv-SE" b="1" dirty="0"/>
              <a:t>Fyll i Excel-filen som finns Laget.se/ledare/dokument.</a:t>
            </a:r>
          </a:p>
          <a:p>
            <a:r>
              <a:rPr lang="sv-SE" b="1" dirty="0"/>
              <a:t>Förstasidan ser ut som bilden nedan </a:t>
            </a:r>
            <a:endParaRPr lang="en-US" b="1" dirty="0"/>
          </a:p>
        </p:txBody>
      </p:sp>
    </p:spTree>
    <p:extLst>
      <p:ext uri="{BB962C8B-B14F-4D97-AF65-F5344CB8AC3E}">
        <p14:creationId xmlns:p14="http://schemas.microsoft.com/office/powerpoint/2010/main" val="93795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AF14DE-B1B2-2132-EC82-1FA6E82C6099}"/>
              </a:ext>
            </a:extLst>
          </p:cNvPr>
          <p:cNvSpPr>
            <a:spLocks noGrp="1"/>
          </p:cNvSpPr>
          <p:nvPr>
            <p:ph type="title"/>
          </p:nvPr>
        </p:nvSpPr>
        <p:spPr/>
        <p:txBody>
          <a:bodyPr>
            <a:normAutofit fontScale="90000"/>
          </a:bodyPr>
          <a:lstStyle/>
          <a:p>
            <a:r>
              <a:rPr lang="sv-SE" dirty="0">
                <a:latin typeface="Arial Black" panose="020B0A04020102020204" pitchFamily="34" charset="0"/>
              </a:rPr>
              <a:t>Frågor?</a:t>
            </a:r>
          </a:p>
        </p:txBody>
      </p:sp>
      <p:sp>
        <p:nvSpPr>
          <p:cNvPr id="3" name="Platshållare för innehåll 2">
            <a:extLst>
              <a:ext uri="{FF2B5EF4-FFF2-40B4-BE49-F238E27FC236}">
                <a16:creationId xmlns:a16="http://schemas.microsoft.com/office/drawing/2014/main" id="{851074E4-CDAC-D34D-92A7-97B1172BD508}"/>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271645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EEE783-3658-A8B5-9575-DCFE102A3496}"/>
              </a:ext>
            </a:extLst>
          </p:cNvPr>
          <p:cNvSpPr>
            <a:spLocks noGrp="1"/>
          </p:cNvSpPr>
          <p:nvPr>
            <p:ph type="title"/>
          </p:nvPr>
        </p:nvSpPr>
        <p:spPr/>
        <p:txBody>
          <a:bodyPr>
            <a:normAutofit fontScale="90000"/>
          </a:bodyPr>
          <a:lstStyle/>
          <a:p>
            <a:r>
              <a:rPr lang="sv-SE" dirty="0">
                <a:latin typeface="Arial Black" panose="020B0A04020102020204" pitchFamily="34" charset="0"/>
              </a:rPr>
              <a:t>Agenda</a:t>
            </a:r>
            <a:endParaRPr lang="sv-SE" dirty="0"/>
          </a:p>
        </p:txBody>
      </p:sp>
      <p:sp>
        <p:nvSpPr>
          <p:cNvPr id="3" name="Platshållare för innehåll 2">
            <a:extLst>
              <a:ext uri="{FF2B5EF4-FFF2-40B4-BE49-F238E27FC236}">
                <a16:creationId xmlns:a16="http://schemas.microsoft.com/office/drawing/2014/main" id="{5FD174D6-5BD3-02BD-F1B0-37213437C405}"/>
              </a:ext>
            </a:extLst>
          </p:cNvPr>
          <p:cNvSpPr>
            <a:spLocks noGrp="1"/>
          </p:cNvSpPr>
          <p:nvPr>
            <p:ph idx="1"/>
          </p:nvPr>
        </p:nvSpPr>
        <p:spPr/>
        <p:txBody>
          <a:bodyPr>
            <a:normAutofit fontScale="92500" lnSpcReduction="10000"/>
          </a:bodyPr>
          <a:lstStyle/>
          <a:p>
            <a:r>
              <a:rPr lang="sv-SE" dirty="0"/>
              <a:t>Träningstider och Serier</a:t>
            </a:r>
          </a:p>
          <a:p>
            <a:r>
              <a:rPr lang="sv-SE" dirty="0"/>
              <a:t>Historia</a:t>
            </a:r>
          </a:p>
          <a:p>
            <a:r>
              <a:rPr lang="sv-SE" dirty="0"/>
              <a:t>Ekonomi</a:t>
            </a:r>
          </a:p>
          <a:p>
            <a:r>
              <a:rPr lang="sv-SE" dirty="0"/>
              <a:t>På gång</a:t>
            </a:r>
          </a:p>
          <a:p>
            <a:r>
              <a:rPr lang="sv-SE" dirty="0"/>
              <a:t>Lagorganisation och stödfunktioner</a:t>
            </a:r>
          </a:p>
          <a:p>
            <a:r>
              <a:rPr lang="sv-SE" dirty="0"/>
              <a:t>Cuper </a:t>
            </a:r>
          </a:p>
          <a:p>
            <a:r>
              <a:rPr lang="sv-SE" dirty="0"/>
              <a:t>Sponsorer</a:t>
            </a:r>
          </a:p>
          <a:p>
            <a:r>
              <a:rPr lang="sv-SE" dirty="0"/>
              <a:t>Arbetsbemanning</a:t>
            </a:r>
          </a:p>
          <a:p>
            <a:endParaRPr lang="sv-SE" dirty="0"/>
          </a:p>
          <a:p>
            <a:endParaRPr lang="sv-SE" dirty="0"/>
          </a:p>
        </p:txBody>
      </p:sp>
    </p:spTree>
    <p:extLst>
      <p:ext uri="{BB962C8B-B14F-4D97-AF65-F5344CB8AC3E}">
        <p14:creationId xmlns:p14="http://schemas.microsoft.com/office/powerpoint/2010/main" val="2497654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9AABE2-E755-1885-096E-3D3B1A03979B}"/>
              </a:ext>
            </a:extLst>
          </p:cNvPr>
          <p:cNvSpPr>
            <a:spLocks noGrp="1"/>
          </p:cNvSpPr>
          <p:nvPr>
            <p:ph type="title"/>
          </p:nvPr>
        </p:nvSpPr>
        <p:spPr/>
        <p:txBody>
          <a:bodyPr>
            <a:normAutofit fontScale="90000"/>
          </a:bodyPr>
          <a:lstStyle/>
          <a:p>
            <a:r>
              <a:rPr lang="sv-SE" dirty="0">
                <a:latin typeface="Arial Black" panose="020B0A04020102020204" pitchFamily="34" charset="0"/>
              </a:rPr>
              <a:t>Träningstider</a:t>
            </a:r>
          </a:p>
        </p:txBody>
      </p:sp>
      <p:sp>
        <p:nvSpPr>
          <p:cNvPr id="3" name="Platshållare för innehåll 2">
            <a:extLst>
              <a:ext uri="{FF2B5EF4-FFF2-40B4-BE49-F238E27FC236}">
                <a16:creationId xmlns:a16="http://schemas.microsoft.com/office/drawing/2014/main" id="{8CB51662-095E-DB71-B083-52F87D3E659F}"/>
              </a:ext>
            </a:extLst>
          </p:cNvPr>
          <p:cNvSpPr>
            <a:spLocks noGrp="1"/>
          </p:cNvSpPr>
          <p:nvPr>
            <p:ph idx="1"/>
          </p:nvPr>
        </p:nvSpPr>
        <p:spPr>
          <a:xfrm>
            <a:off x="448966" y="1350111"/>
            <a:ext cx="3970329" cy="3512214"/>
          </a:xfrm>
        </p:spPr>
        <p:txBody>
          <a:bodyPr>
            <a:normAutofit lnSpcReduction="10000"/>
          </a:bodyPr>
          <a:lstStyle/>
          <a:p>
            <a:r>
              <a:rPr lang="sv-SE" b="1" dirty="0"/>
              <a:t>Tisdagar</a:t>
            </a:r>
            <a:r>
              <a:rPr lang="sv-SE" dirty="0"/>
              <a:t> </a:t>
            </a:r>
          </a:p>
          <a:p>
            <a:pPr lvl="1"/>
            <a:r>
              <a:rPr lang="sv-SE" dirty="0"/>
              <a:t>1730-1900</a:t>
            </a:r>
          </a:p>
          <a:p>
            <a:pPr lvl="1"/>
            <a:r>
              <a:rPr lang="sv-SE" dirty="0"/>
              <a:t>Claesborgs IP</a:t>
            </a:r>
          </a:p>
          <a:p>
            <a:endParaRPr lang="sv-SE" dirty="0"/>
          </a:p>
          <a:p>
            <a:r>
              <a:rPr lang="sv-SE" b="1" dirty="0"/>
              <a:t>Torsdagar</a:t>
            </a:r>
            <a:r>
              <a:rPr lang="sv-SE" dirty="0"/>
              <a:t> </a:t>
            </a:r>
          </a:p>
          <a:p>
            <a:pPr lvl="1"/>
            <a:r>
              <a:rPr lang="sv-SE" dirty="0"/>
              <a:t>1700-1830</a:t>
            </a:r>
          </a:p>
          <a:p>
            <a:pPr lvl="1"/>
            <a:r>
              <a:rPr lang="sv-SE" dirty="0"/>
              <a:t>Södermalms IP</a:t>
            </a:r>
          </a:p>
        </p:txBody>
      </p:sp>
      <p:sp>
        <p:nvSpPr>
          <p:cNvPr id="5" name="Platshållare för innehåll 2">
            <a:extLst>
              <a:ext uri="{FF2B5EF4-FFF2-40B4-BE49-F238E27FC236}">
                <a16:creationId xmlns:a16="http://schemas.microsoft.com/office/drawing/2014/main" id="{20CFC357-85AC-BB04-9E34-58B368F1D1AD}"/>
              </a:ext>
            </a:extLst>
          </p:cNvPr>
          <p:cNvSpPr txBox="1">
            <a:spLocks/>
          </p:cNvSpPr>
          <p:nvPr/>
        </p:nvSpPr>
        <p:spPr>
          <a:xfrm>
            <a:off x="4877410" y="1502815"/>
            <a:ext cx="3970329" cy="351221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dirty="0"/>
              <a:t>Ta med egen boll</a:t>
            </a:r>
          </a:p>
          <a:p>
            <a:pPr lvl="1"/>
            <a:r>
              <a:rPr lang="sv-SE" dirty="0"/>
              <a:t>Storlek 4</a:t>
            </a:r>
          </a:p>
          <a:p>
            <a:pPr lvl="1"/>
            <a:r>
              <a:rPr lang="sv-SE" dirty="0"/>
              <a:t>Pumpad</a:t>
            </a:r>
          </a:p>
          <a:p>
            <a:endParaRPr lang="sv-SE" dirty="0"/>
          </a:p>
          <a:p>
            <a:r>
              <a:rPr lang="sv-SE" dirty="0">
                <a:solidFill>
                  <a:schemeClr val="bg1">
                    <a:lumMod val="50000"/>
                  </a:schemeClr>
                </a:solidFill>
              </a:rPr>
              <a:t>Inomhusträningar</a:t>
            </a:r>
          </a:p>
          <a:p>
            <a:pPr lvl="1"/>
            <a:r>
              <a:rPr lang="sv-SE" dirty="0">
                <a:solidFill>
                  <a:schemeClr val="bg1">
                    <a:lumMod val="50000"/>
                  </a:schemeClr>
                </a:solidFill>
              </a:rPr>
              <a:t>Planerar inför hösten.</a:t>
            </a:r>
          </a:p>
          <a:p>
            <a:pPr lvl="1"/>
            <a:r>
              <a:rPr lang="sv-SE" dirty="0">
                <a:solidFill>
                  <a:schemeClr val="bg1">
                    <a:lumMod val="50000"/>
                  </a:schemeClr>
                </a:solidFill>
              </a:rPr>
              <a:t>För de som ej har annan idrott.</a:t>
            </a:r>
          </a:p>
          <a:p>
            <a:pPr lvl="1"/>
            <a:r>
              <a:rPr lang="sv-SE" dirty="0">
                <a:solidFill>
                  <a:schemeClr val="bg1">
                    <a:lumMod val="50000"/>
                  </a:schemeClr>
                </a:solidFill>
              </a:rPr>
              <a:t>Egna lagkassan.</a:t>
            </a:r>
          </a:p>
        </p:txBody>
      </p:sp>
    </p:spTree>
    <p:extLst>
      <p:ext uri="{BB962C8B-B14F-4D97-AF65-F5344CB8AC3E}">
        <p14:creationId xmlns:p14="http://schemas.microsoft.com/office/powerpoint/2010/main" val="233021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14661D-A6D7-AB2A-FB85-39F8B4AF7D61}"/>
              </a:ext>
            </a:extLst>
          </p:cNvPr>
          <p:cNvSpPr>
            <a:spLocks noGrp="1"/>
          </p:cNvSpPr>
          <p:nvPr>
            <p:ph type="title"/>
          </p:nvPr>
        </p:nvSpPr>
        <p:spPr/>
        <p:txBody>
          <a:bodyPr>
            <a:normAutofit fontScale="90000"/>
          </a:bodyPr>
          <a:lstStyle/>
          <a:p>
            <a:r>
              <a:rPr lang="sv-SE" dirty="0">
                <a:latin typeface="Arial Black" panose="020B0A04020102020204" pitchFamily="34" charset="0"/>
              </a:rPr>
              <a:t>Serier</a:t>
            </a:r>
          </a:p>
        </p:txBody>
      </p:sp>
      <p:sp>
        <p:nvSpPr>
          <p:cNvPr id="4" name="Platshållare för innehåll 2">
            <a:extLst>
              <a:ext uri="{FF2B5EF4-FFF2-40B4-BE49-F238E27FC236}">
                <a16:creationId xmlns:a16="http://schemas.microsoft.com/office/drawing/2014/main" id="{2EFEB236-E10E-2C99-23B1-69A57FE85521}"/>
              </a:ext>
            </a:extLst>
          </p:cNvPr>
          <p:cNvSpPr txBox="1">
            <a:spLocks noGrp="1"/>
          </p:cNvSpPr>
          <p:nvPr>
            <p:ph idx="1"/>
          </p:nvPr>
        </p:nvSpPr>
        <p:spPr>
          <a:xfrm>
            <a:off x="449263" y="1349375"/>
            <a:ext cx="8245475" cy="351313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b="1" dirty="0"/>
              <a:t>Grön</a:t>
            </a:r>
            <a:r>
              <a:rPr lang="sv-SE" dirty="0"/>
              <a:t> – 7 maj</a:t>
            </a:r>
          </a:p>
          <a:p>
            <a:pPr lvl="1"/>
            <a:r>
              <a:rPr lang="sv-SE" dirty="0"/>
              <a:t>Division 11 Skara</a:t>
            </a:r>
          </a:p>
          <a:p>
            <a:pPr lvl="1"/>
            <a:r>
              <a:rPr lang="sv-SE" dirty="0"/>
              <a:t>Ardala, Falköpings FK, IFK Falköping, IFK  Skövde, Råda, Skara, Skövde AIK, Tomtens IF, Vara</a:t>
            </a:r>
          </a:p>
          <a:p>
            <a:r>
              <a:rPr lang="sv-SE" b="1" dirty="0"/>
              <a:t>Vit</a:t>
            </a:r>
            <a:r>
              <a:rPr lang="sv-SE" dirty="0"/>
              <a:t> – 7 maj</a:t>
            </a:r>
          </a:p>
          <a:p>
            <a:pPr lvl="1"/>
            <a:r>
              <a:rPr lang="sv-SE" dirty="0"/>
              <a:t>Division 11 Skövde</a:t>
            </a:r>
          </a:p>
          <a:p>
            <a:pPr lvl="1"/>
            <a:r>
              <a:rPr lang="sv-SE" dirty="0"/>
              <a:t>Falköpings FK, IFK Falköping, IFK Hjo, IFK Skövde, IFK Tidaholm, Igelstorp/Värsås, Norra Fågelås, Skultorp, Tibro, Ulvåker</a:t>
            </a:r>
          </a:p>
          <a:p>
            <a:pPr lvl="1"/>
            <a:endParaRPr lang="sv-SE" dirty="0"/>
          </a:p>
        </p:txBody>
      </p:sp>
    </p:spTree>
    <p:extLst>
      <p:ext uri="{BB962C8B-B14F-4D97-AF65-F5344CB8AC3E}">
        <p14:creationId xmlns:p14="http://schemas.microsoft.com/office/powerpoint/2010/main" val="95227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latin typeface="Arial Black" panose="020B0A04020102020204" pitchFamily="34" charset="0"/>
              </a:rPr>
              <a:t>Våmbs IF - Historia</a:t>
            </a:r>
          </a:p>
        </p:txBody>
      </p:sp>
      <p:sp>
        <p:nvSpPr>
          <p:cNvPr id="7" name="Platshållare för innehåll 6">
            <a:extLst>
              <a:ext uri="{FF2B5EF4-FFF2-40B4-BE49-F238E27FC236}">
                <a16:creationId xmlns:a16="http://schemas.microsoft.com/office/drawing/2014/main" id="{30F00EE0-678E-0A3E-58C1-AE76E5CAE291}"/>
              </a:ext>
            </a:extLst>
          </p:cNvPr>
          <p:cNvSpPr>
            <a:spLocks noGrp="1"/>
          </p:cNvSpPr>
          <p:nvPr>
            <p:ph idx="1"/>
          </p:nvPr>
        </p:nvSpPr>
        <p:spPr/>
        <p:txBody>
          <a:bodyPr>
            <a:normAutofit lnSpcReduction="10000"/>
          </a:bodyPr>
          <a:lstStyle/>
          <a:p>
            <a:r>
              <a:rPr lang="sv-SE" sz="1600" b="0" i="0" dirty="0">
                <a:solidFill>
                  <a:srgbClr val="000000"/>
                </a:solidFill>
                <a:effectLst/>
              </a:rPr>
              <a:t>Våmbs IF är en av Skövdes äldre och mer anrika klubbar och bildades redan 1934.</a:t>
            </a:r>
          </a:p>
          <a:p>
            <a:r>
              <a:rPr lang="sv-SE" sz="1600" b="0" i="0" dirty="0">
                <a:solidFill>
                  <a:srgbClr val="000000"/>
                </a:solidFill>
                <a:effectLst/>
              </a:rPr>
              <a:t>År 1979 stod Våmbs IF:s nya klubbstuga klar vid Claesborgs fotbollsplaner och detta är än idag klubbens hem.</a:t>
            </a:r>
          </a:p>
          <a:p>
            <a:endParaRPr lang="sv-SE" sz="1600" b="0" i="0" dirty="0">
              <a:solidFill>
                <a:srgbClr val="000000"/>
              </a:solidFill>
              <a:effectLst/>
            </a:endParaRPr>
          </a:p>
          <a:p>
            <a:r>
              <a:rPr lang="sv-SE" sz="1600" b="0" i="0" dirty="0">
                <a:solidFill>
                  <a:srgbClr val="000000"/>
                </a:solidFill>
                <a:effectLst/>
              </a:rPr>
              <a:t>Under vintern 22/23 har en större renovering gjorts av klubbstugan och har idag ett komplett kök och en större samlingsyta. Vi har också köpt in ett pingisbord och fotbollsbord som är på plats.</a:t>
            </a:r>
          </a:p>
          <a:p>
            <a:pPr marL="0" indent="0">
              <a:buNone/>
            </a:pPr>
            <a:endParaRPr lang="sv-SE" sz="1600" b="0" i="0" dirty="0">
              <a:solidFill>
                <a:srgbClr val="000000"/>
              </a:solidFill>
              <a:effectLst/>
              <a:highlight>
                <a:srgbClr val="C0C0C0"/>
              </a:highlight>
            </a:endParaRPr>
          </a:p>
          <a:p>
            <a:r>
              <a:rPr lang="sv-SE" sz="1600" b="0" i="0" dirty="0">
                <a:solidFill>
                  <a:srgbClr val="000000"/>
                </a:solidFill>
                <a:effectLst/>
              </a:rPr>
              <a:t>Idag har Våmb ca 500 aktiva spelare fördelat på </a:t>
            </a:r>
            <a:r>
              <a:rPr lang="sv-SE" sz="1600" dirty="0">
                <a:solidFill>
                  <a:srgbClr val="000000"/>
                </a:solidFill>
              </a:rPr>
              <a:t>20</a:t>
            </a:r>
            <a:r>
              <a:rPr lang="sv-SE" sz="1600" b="0" i="0" dirty="0">
                <a:solidFill>
                  <a:srgbClr val="000000"/>
                </a:solidFill>
                <a:effectLst/>
              </a:rPr>
              <a:t> lag. </a:t>
            </a:r>
          </a:p>
          <a:p>
            <a:r>
              <a:rPr lang="sv-SE" sz="1600" b="0" i="0" dirty="0">
                <a:solidFill>
                  <a:srgbClr val="000000"/>
                </a:solidFill>
                <a:effectLst/>
              </a:rPr>
              <a:t>Våmbs damer spelar idag i division 3 (mellersta Götaland) och stöttas av ett U-lag. </a:t>
            </a:r>
            <a:br>
              <a:rPr lang="sv-SE" sz="1600" b="0" i="0" dirty="0">
                <a:solidFill>
                  <a:srgbClr val="000000"/>
                </a:solidFill>
                <a:effectLst/>
              </a:rPr>
            </a:br>
            <a:r>
              <a:rPr lang="sv-SE" sz="1600" b="0" i="0" dirty="0">
                <a:solidFill>
                  <a:srgbClr val="000000"/>
                </a:solidFill>
                <a:effectLst/>
              </a:rPr>
              <a:t>Herrarna spelar i nuläget fotboll i division 6 (Skövde) och stöttas även dem av ett U-lag samt två juniorlag.</a:t>
            </a:r>
          </a:p>
          <a:p>
            <a:r>
              <a:rPr lang="sv-SE" sz="1600" dirty="0">
                <a:solidFill>
                  <a:srgbClr val="000000"/>
                </a:solidFill>
              </a:rPr>
              <a:t>Ordförande är idag är Sören Johnson, men vid årsmötet väljs ny ordförande.</a:t>
            </a:r>
            <a:endParaRPr lang="en-US" sz="1600" dirty="0"/>
          </a:p>
        </p:txBody>
      </p:sp>
    </p:spTree>
    <p:extLst>
      <p:ext uri="{BB962C8B-B14F-4D97-AF65-F5344CB8AC3E}">
        <p14:creationId xmlns:p14="http://schemas.microsoft.com/office/powerpoint/2010/main" val="11442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latin typeface="Arial Black" panose="020B0A04020102020204" pitchFamily="34" charset="0"/>
              </a:rPr>
              <a:t>Ekonomi</a:t>
            </a:r>
          </a:p>
        </p:txBody>
      </p:sp>
      <p:pic>
        <p:nvPicPr>
          <p:cNvPr id="11" name="Platshållare för innehåll 10">
            <a:extLst>
              <a:ext uri="{FF2B5EF4-FFF2-40B4-BE49-F238E27FC236}">
                <a16:creationId xmlns:a16="http://schemas.microsoft.com/office/drawing/2014/main" id="{ECAED4EE-3E2D-874B-0424-CBFEA0E849EB}"/>
              </a:ext>
            </a:extLst>
          </p:cNvPr>
          <p:cNvPicPr>
            <a:picLocks noGrp="1" noChangeAspect="1"/>
          </p:cNvPicPr>
          <p:nvPr>
            <p:ph idx="1"/>
          </p:nvPr>
        </p:nvPicPr>
        <p:blipFill>
          <a:blip r:embed="rId3"/>
          <a:stretch>
            <a:fillRect/>
          </a:stretch>
        </p:blipFill>
        <p:spPr>
          <a:xfrm>
            <a:off x="754375" y="1655519"/>
            <a:ext cx="2674620" cy="2971800"/>
          </a:xfrm>
          <a:prstGeom prst="rect">
            <a:avLst/>
          </a:prstGeom>
        </p:spPr>
      </p:pic>
      <p:sp>
        <p:nvSpPr>
          <p:cNvPr id="14" name="textruta 13">
            <a:extLst>
              <a:ext uri="{FF2B5EF4-FFF2-40B4-BE49-F238E27FC236}">
                <a16:creationId xmlns:a16="http://schemas.microsoft.com/office/drawing/2014/main" id="{B97BD534-BEE2-2018-461F-43EBC6DBA031}"/>
              </a:ext>
            </a:extLst>
          </p:cNvPr>
          <p:cNvSpPr txBox="1"/>
          <p:nvPr/>
        </p:nvSpPr>
        <p:spPr>
          <a:xfrm>
            <a:off x="5030114" y="1571758"/>
            <a:ext cx="3664921" cy="3046988"/>
          </a:xfrm>
          <a:prstGeom prst="rect">
            <a:avLst/>
          </a:prstGeom>
          <a:noFill/>
        </p:spPr>
        <p:txBody>
          <a:bodyPr wrap="square">
            <a:spAutoFit/>
          </a:bodyPr>
          <a:lstStyle/>
          <a:p>
            <a:r>
              <a:rPr lang="sv-SE" sz="1200" b="1" dirty="0"/>
              <a:t>Övriga intäkter kommer </a:t>
            </a:r>
            <a:r>
              <a:rPr lang="sv-SE" sz="1200" b="1" dirty="0" err="1"/>
              <a:t>bl.a</a:t>
            </a:r>
            <a:r>
              <a:rPr lang="sv-SE" sz="1200" b="1" dirty="0"/>
              <a:t> från:</a:t>
            </a:r>
          </a:p>
          <a:p>
            <a:r>
              <a:rPr lang="sv-SE" sz="1200" dirty="0" err="1"/>
              <a:t>Futsalcupen</a:t>
            </a:r>
            <a:endParaRPr lang="sv-SE" sz="1200" dirty="0"/>
          </a:p>
          <a:p>
            <a:r>
              <a:rPr lang="sv-SE" sz="1200" dirty="0" err="1"/>
              <a:t>Hentorpsdagen</a:t>
            </a:r>
            <a:endParaRPr lang="sv-SE" sz="1200" dirty="0"/>
          </a:p>
          <a:p>
            <a:r>
              <a:rPr lang="sv-SE" sz="1200" dirty="0"/>
              <a:t>Kiosk</a:t>
            </a:r>
          </a:p>
          <a:p>
            <a:r>
              <a:rPr lang="sv-SE" sz="1200" dirty="0"/>
              <a:t>SISU</a:t>
            </a:r>
          </a:p>
          <a:p>
            <a:r>
              <a:rPr lang="sv-SE" sz="1200" dirty="0"/>
              <a:t>Försäljning godis</a:t>
            </a:r>
          </a:p>
          <a:p>
            <a:r>
              <a:rPr lang="sv-SE" sz="1200" dirty="0"/>
              <a:t>Sponsorhuset, Gräsroten, Bingolotto (dessa intäkter kan vi tillsammans öka genom att ansluta oss! Kostar ingen, men ger mycket till föreningen)</a:t>
            </a:r>
          </a:p>
          <a:p>
            <a:endParaRPr lang="sv-SE" sz="1200" dirty="0"/>
          </a:p>
          <a:p>
            <a:r>
              <a:rPr lang="sv-SE" sz="1200" b="1" dirty="0"/>
              <a:t>Övriga kostnader som dessa intäkter ska täcka är </a:t>
            </a:r>
            <a:r>
              <a:rPr lang="sv-SE" sz="1200" b="1" dirty="0" err="1"/>
              <a:t>bl.a</a:t>
            </a:r>
            <a:endParaRPr lang="sv-SE" sz="1200" dirty="0"/>
          </a:p>
          <a:p>
            <a:r>
              <a:rPr lang="sv-SE" sz="1200" dirty="0"/>
              <a:t>Drift av vår anläggning</a:t>
            </a:r>
          </a:p>
          <a:p>
            <a:r>
              <a:rPr lang="sv-SE" sz="1200" dirty="0"/>
              <a:t>Försäkringar för medlemmar, ledare och fastighet</a:t>
            </a:r>
          </a:p>
          <a:p>
            <a:r>
              <a:rPr lang="sv-SE" sz="1200" dirty="0"/>
              <a:t>Aktivitetsbidrag till lagen (till exempelvis cuper, lagaktiviteter, fika/pizza </a:t>
            </a:r>
            <a:r>
              <a:rPr lang="sv-SE" sz="1200" dirty="0" err="1"/>
              <a:t>etc</a:t>
            </a:r>
            <a:r>
              <a:rPr lang="sv-SE" sz="1200" dirty="0"/>
              <a:t>)</a:t>
            </a:r>
          </a:p>
          <a:p>
            <a:endParaRPr lang="sv-SE" sz="1200" dirty="0"/>
          </a:p>
        </p:txBody>
      </p:sp>
    </p:spTree>
    <p:extLst>
      <p:ext uri="{BB962C8B-B14F-4D97-AF65-F5344CB8AC3E}">
        <p14:creationId xmlns:p14="http://schemas.microsoft.com/office/powerpoint/2010/main" val="115317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0B9F9D-4B8B-B95D-830A-EC9416AFFBAD}"/>
              </a:ext>
            </a:extLst>
          </p:cNvPr>
          <p:cNvSpPr>
            <a:spLocks noGrp="1"/>
          </p:cNvSpPr>
          <p:nvPr>
            <p:ph type="title"/>
          </p:nvPr>
        </p:nvSpPr>
        <p:spPr/>
        <p:txBody>
          <a:bodyPr>
            <a:normAutofit fontScale="90000"/>
          </a:bodyPr>
          <a:lstStyle/>
          <a:p>
            <a:r>
              <a:rPr lang="sv-SE" dirty="0">
                <a:latin typeface="Arial Black" panose="020B0A04020102020204" pitchFamily="34" charset="0"/>
              </a:rPr>
              <a:t>Nyheter och på gång</a:t>
            </a:r>
          </a:p>
        </p:txBody>
      </p:sp>
      <p:sp>
        <p:nvSpPr>
          <p:cNvPr id="3" name="Platshållare för innehåll 2">
            <a:extLst>
              <a:ext uri="{FF2B5EF4-FFF2-40B4-BE49-F238E27FC236}">
                <a16:creationId xmlns:a16="http://schemas.microsoft.com/office/drawing/2014/main" id="{41F950D0-50E6-6FA1-9094-9F942E79FFB2}"/>
              </a:ext>
            </a:extLst>
          </p:cNvPr>
          <p:cNvSpPr>
            <a:spLocks noGrp="1"/>
          </p:cNvSpPr>
          <p:nvPr>
            <p:ph idx="1"/>
          </p:nvPr>
        </p:nvSpPr>
        <p:spPr>
          <a:xfrm>
            <a:off x="448965" y="1197405"/>
            <a:ext cx="8246070" cy="3512214"/>
          </a:xfrm>
        </p:spPr>
        <p:txBody>
          <a:bodyPr>
            <a:noAutofit/>
          </a:bodyPr>
          <a:lstStyle/>
          <a:p>
            <a:pPr marL="0" indent="0">
              <a:buNone/>
            </a:pPr>
            <a:r>
              <a:rPr lang="sv-SE" sz="1400" b="1" dirty="0">
                <a:effectLst/>
                <a:latin typeface="Calibri" panose="020F0502020204030204" pitchFamily="34" charset="0"/>
                <a:ea typeface="Calibri" panose="020F0502020204030204" pitchFamily="34" charset="0"/>
              </a:rPr>
              <a:t>A-plan              </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Skalat av jord vid båda målen och mittcirkeln.</a:t>
            </a:r>
          </a:p>
          <a:p>
            <a:r>
              <a:rPr lang="sv-SE" sz="1400" dirty="0" err="1">
                <a:effectLst/>
                <a:latin typeface="Calibri" panose="020F0502020204030204" pitchFamily="34" charset="0"/>
                <a:ea typeface="Calibri" panose="020F0502020204030204" pitchFamily="34" charset="0"/>
              </a:rPr>
              <a:t>Bef</a:t>
            </a:r>
            <a:r>
              <a:rPr lang="sv-SE" sz="1400" dirty="0">
                <a:effectLst/>
                <a:latin typeface="Calibri" panose="020F0502020204030204" pitchFamily="34" charset="0"/>
                <a:ea typeface="Calibri" panose="020F0502020204030204" pitchFamily="34" charset="0"/>
              </a:rPr>
              <a:t>. läkare rivs, Byggnation av ny läktare. L-stöd</a:t>
            </a:r>
          </a:p>
          <a:p>
            <a:r>
              <a:rPr lang="sv-SE" sz="1400" dirty="0">
                <a:effectLst/>
                <a:latin typeface="Calibri" panose="020F0502020204030204" pitchFamily="34" charset="0"/>
                <a:ea typeface="Calibri" panose="020F0502020204030204" pitchFamily="34" charset="0"/>
              </a:rPr>
              <a:t>Avbytarbåsen flyttas från plan innanför staketet.</a:t>
            </a:r>
          </a:p>
          <a:p>
            <a:r>
              <a:rPr lang="sv-SE" sz="1400" dirty="0">
                <a:effectLst/>
                <a:latin typeface="Calibri" panose="020F0502020204030204" pitchFamily="34" charset="0"/>
                <a:ea typeface="Calibri" panose="020F0502020204030204" pitchFamily="34" charset="0"/>
              </a:rPr>
              <a:t>Staket och grindar lagas.</a:t>
            </a:r>
          </a:p>
          <a:p>
            <a:pPr marL="0" indent="0">
              <a:buNone/>
            </a:pPr>
            <a:r>
              <a:rPr lang="en-US" sz="1400" b="1" dirty="0">
                <a:effectLst/>
                <a:latin typeface="Calibri" panose="020F0502020204030204" pitchFamily="34" charset="0"/>
                <a:ea typeface="Calibri" panose="020F0502020204030204" pitchFamily="34" charset="0"/>
              </a:rPr>
              <a:t>B-plan</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Nya avbytarbås - Busskur från Volvo.</a:t>
            </a:r>
          </a:p>
          <a:p>
            <a:r>
              <a:rPr lang="sv-SE" sz="1400" dirty="0">
                <a:effectLst/>
                <a:latin typeface="Calibri" panose="020F0502020204030204" pitchFamily="34" charset="0"/>
                <a:ea typeface="Calibri" panose="020F0502020204030204" pitchFamily="34" charset="0"/>
              </a:rPr>
              <a:t>Avbytarbåsen flyttas från plan innanför </a:t>
            </a:r>
            <a:r>
              <a:rPr lang="sv-SE" sz="1400" dirty="0" err="1">
                <a:effectLst/>
                <a:latin typeface="Calibri" panose="020F0502020204030204" pitchFamily="34" charset="0"/>
                <a:ea typeface="Calibri" panose="020F0502020204030204" pitchFamily="34" charset="0"/>
              </a:rPr>
              <a:t>bef</a:t>
            </a:r>
            <a:r>
              <a:rPr lang="sv-SE" sz="1400" dirty="0">
                <a:effectLst/>
                <a:latin typeface="Calibri" panose="020F0502020204030204" pitchFamily="34" charset="0"/>
                <a:ea typeface="Calibri" panose="020F0502020204030204" pitchFamily="34" charset="0"/>
              </a:rPr>
              <a:t>. staket.</a:t>
            </a:r>
            <a:endParaRPr lang="sv-SE" sz="1400" b="1" dirty="0">
              <a:latin typeface="Calibri" panose="020F0502020204030204" pitchFamily="34" charset="0"/>
              <a:ea typeface="Calibri" panose="020F0502020204030204" pitchFamily="34" charset="0"/>
            </a:endParaRPr>
          </a:p>
          <a:p>
            <a:pPr marL="0" indent="0">
              <a:buNone/>
            </a:pPr>
            <a:r>
              <a:rPr lang="sv-SE" sz="1400" b="1" dirty="0">
                <a:effectLst/>
                <a:latin typeface="Calibri" panose="020F0502020204030204" pitchFamily="34" charset="0"/>
                <a:ea typeface="Calibri" panose="020F0502020204030204" pitchFamily="34" charset="0"/>
              </a:rPr>
              <a:t>C-plan</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Multiarena</a:t>
            </a:r>
          </a:p>
          <a:p>
            <a:r>
              <a:rPr lang="sv-SE" sz="1400" dirty="0">
                <a:effectLst/>
                <a:latin typeface="Calibri" panose="020F0502020204030204" pitchFamily="34" charset="0"/>
                <a:ea typeface="Calibri" panose="020F0502020204030204" pitchFamily="34" charset="0"/>
              </a:rPr>
              <a:t>Konstgräsplan</a:t>
            </a:r>
          </a:p>
          <a:p>
            <a:r>
              <a:rPr lang="sv-SE" sz="1400" dirty="0">
                <a:effectLst/>
                <a:latin typeface="Calibri" panose="020F0502020204030204" pitchFamily="34" charset="0"/>
                <a:ea typeface="Calibri" panose="020F0502020204030204" pitchFamily="34" charset="0"/>
              </a:rPr>
              <a:t>5-manna konstgräsplan med rink. </a:t>
            </a:r>
          </a:p>
          <a:p>
            <a:pPr marL="0" indent="0">
              <a:buNone/>
            </a:pPr>
            <a:r>
              <a:rPr lang="sv-SE" sz="1400" b="1" dirty="0">
                <a:effectLst/>
                <a:latin typeface="Calibri" panose="020F0502020204030204" pitchFamily="34" charset="0"/>
                <a:ea typeface="Calibri" panose="020F0502020204030204" pitchFamily="34" charset="0"/>
              </a:rPr>
              <a:t>Klubbstugan</a:t>
            </a:r>
            <a:endParaRPr lang="sv-SE" sz="1400" dirty="0">
              <a:effectLst/>
              <a:latin typeface="Calibri" panose="020F0502020204030204" pitchFamily="34" charset="0"/>
              <a:ea typeface="Calibri" panose="020F0502020204030204" pitchFamily="34" charset="0"/>
            </a:endParaRPr>
          </a:p>
          <a:p>
            <a:r>
              <a:rPr lang="sv-SE" sz="1400" dirty="0">
                <a:effectLst/>
                <a:latin typeface="Calibri" panose="020F0502020204030204" pitchFamily="34" charset="0"/>
                <a:ea typeface="Calibri" panose="020F0502020204030204" pitchFamily="34" charset="0"/>
              </a:rPr>
              <a:t>Pingisbord, fotbollsspel och div annat.</a:t>
            </a:r>
          </a:p>
          <a:p>
            <a:r>
              <a:rPr lang="sv-SE" sz="1400" dirty="0">
                <a:effectLst/>
                <a:latin typeface="Calibri" panose="020F0502020204030204" pitchFamily="34" charset="0"/>
                <a:ea typeface="Calibri" panose="020F0502020204030204" pitchFamily="34" charset="0"/>
              </a:rPr>
              <a:t>Kiosk vid aktivitet på C-plan.</a:t>
            </a:r>
          </a:p>
          <a:p>
            <a:pPr marL="0" indent="0">
              <a:buNone/>
            </a:pPr>
            <a:endParaRPr lang="sv-SE" sz="1400" dirty="0">
              <a:effectLst/>
              <a:latin typeface="Calibri" panose="020F0502020204030204" pitchFamily="34" charset="0"/>
              <a:ea typeface="Calibri" panose="020F0502020204030204" pitchFamily="34" charset="0"/>
            </a:endParaRPr>
          </a:p>
          <a:p>
            <a:endParaRPr lang="sv-SE" sz="2400" dirty="0"/>
          </a:p>
        </p:txBody>
      </p:sp>
    </p:spTree>
    <p:extLst>
      <p:ext uri="{BB962C8B-B14F-4D97-AF65-F5344CB8AC3E}">
        <p14:creationId xmlns:p14="http://schemas.microsoft.com/office/powerpoint/2010/main" val="318862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60" cy="763525"/>
          </a:xfrm>
        </p:spPr>
        <p:txBody>
          <a:bodyPr>
            <a:noAutofit/>
          </a:bodyPr>
          <a:lstStyle/>
          <a:p>
            <a:r>
              <a:rPr lang="en-US" sz="2800" b="1" dirty="0">
                <a:effectLst>
                  <a:outerShdw blurRad="38100" dist="38100" dir="2700000" algn="tl">
                    <a:srgbClr val="000000">
                      <a:alpha val="43137"/>
                    </a:srgbClr>
                  </a:outerShdw>
                </a:effectLst>
                <a:latin typeface="Arial Black" panose="020B0A04020102020204" pitchFamily="34" charset="0"/>
              </a:rPr>
              <a:t>Gröna </a:t>
            </a:r>
            <a:r>
              <a:rPr lang="en-US" sz="2800" b="1" dirty="0" err="1">
                <a:effectLst>
                  <a:outerShdw blurRad="38100" dist="38100" dir="2700000" algn="tl">
                    <a:srgbClr val="000000">
                      <a:alpha val="43137"/>
                    </a:srgbClr>
                  </a:outerShdw>
                </a:effectLst>
                <a:latin typeface="Arial Black" panose="020B0A04020102020204" pitchFamily="34" charset="0"/>
              </a:rPr>
              <a:t>tråden</a:t>
            </a:r>
            <a:r>
              <a:rPr lang="en-US" sz="1600" i="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 </a:t>
            </a:r>
            <a:br>
              <a:rPr lang="en-US" sz="3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br>
            <a:r>
              <a:rPr lang="en-US" sz="1800" i="1" dirty="0" err="1">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Regler</a:t>
            </a:r>
            <a:r>
              <a:rPr lang="en-US" sz="1800" i="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 </a:t>
            </a:r>
            <a:r>
              <a:rPr lang="en-US" sz="1800" i="1" dirty="0" err="1">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och</a:t>
            </a:r>
            <a:r>
              <a:rPr lang="en-US" sz="1800" i="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 </a:t>
            </a:r>
            <a:r>
              <a:rPr lang="en-US" sz="1800" i="1" dirty="0" err="1">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riktlinjer</a:t>
            </a:r>
            <a:r>
              <a:rPr lang="en-US" sz="1000" i="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  </a:t>
            </a:r>
            <a:r>
              <a:rPr lang="en-US" sz="1800" i="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för </a:t>
            </a:r>
            <a:r>
              <a:rPr lang="en-US" sz="1800" i="1" dirty="0" err="1">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Våmbs</a:t>
            </a:r>
            <a:r>
              <a:rPr lang="en-US" sz="1800" i="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 IF </a:t>
            </a:r>
            <a:r>
              <a:rPr lang="en-US" sz="1800" i="1" dirty="0" err="1">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fotbollsutveckling</a:t>
            </a:r>
            <a:br>
              <a:rPr lang="en-US" sz="1000"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rPr>
            </a:br>
            <a:endParaRPr lang="en-US" sz="1800" dirty="0">
              <a:effectLst>
                <a:outerShdw blurRad="38100" dist="38100" dir="2700000" algn="tl">
                  <a:srgbClr val="000000">
                    <a:alpha val="43137"/>
                  </a:srgbClr>
                </a:outerShdw>
              </a:effectLst>
              <a:latin typeface="Arial Black" panose="020B0A04020102020204" pitchFamily="34" charset="0"/>
            </a:endParaRPr>
          </a:p>
        </p:txBody>
      </p:sp>
      <p:sp>
        <p:nvSpPr>
          <p:cNvPr id="6" name="textruta 5">
            <a:extLst>
              <a:ext uri="{FF2B5EF4-FFF2-40B4-BE49-F238E27FC236}">
                <a16:creationId xmlns:a16="http://schemas.microsoft.com/office/drawing/2014/main" id="{EC3F38EE-DC2D-45DF-355B-AA337F5B4804}"/>
              </a:ext>
            </a:extLst>
          </p:cNvPr>
          <p:cNvSpPr txBox="1"/>
          <p:nvPr/>
        </p:nvSpPr>
        <p:spPr>
          <a:xfrm>
            <a:off x="296260" y="1646544"/>
            <a:ext cx="7749779" cy="3462486"/>
          </a:xfrm>
          <a:prstGeom prst="rect">
            <a:avLst/>
          </a:prstGeom>
          <a:noFill/>
        </p:spPr>
        <p:txBody>
          <a:bodyPr wrap="square">
            <a:spAutoFit/>
          </a:bodyPr>
          <a:lstStyle/>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IFs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verksamhet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kännetecknas</a:t>
            </a:r>
            <a:r>
              <a:rPr lang="en-US" sz="1400" dirty="0">
                <a:effectLst/>
                <a:latin typeface="Calibri" panose="020F0502020204030204" pitchFamily="34" charset="0"/>
                <a:ea typeface="Times New Roman" panose="02020603050405020304" pitchFamily="18" charset="0"/>
                <a:cs typeface="Calibri" panose="020F0502020204030204" pitchFamily="34" charset="0"/>
              </a:rPr>
              <a:t> av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ett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sportsligt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såväl</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err="1">
                <a:effectLst/>
                <a:latin typeface="Calibri" panose="020F0502020204030204" pitchFamily="34" charset="0"/>
                <a:ea typeface="Times New Roman" panose="02020603050405020304" pitchFamily="18" charset="0"/>
                <a:cs typeface="Calibri" panose="020F0502020204030204" pitchFamily="34" charset="0"/>
              </a:rPr>
              <a:t>socialt</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err="1">
                <a:effectLst/>
                <a:latin typeface="Calibri" panose="020F0502020204030204" pitchFamily="34" charset="0"/>
                <a:ea typeface="Times New Roman" panose="02020603050405020304" pitchFamily="18" charset="0"/>
                <a:cs typeface="Calibri" panose="020F0502020204030204" pitchFamily="34" charset="0"/>
              </a:rPr>
              <a:t>ansvarstagande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där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fotbollen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står</a:t>
            </a:r>
            <a:r>
              <a:rPr lang="en-US" sz="1400" dirty="0">
                <a:effectLst/>
                <a:latin typeface="Calibri" panose="020F0502020204030204" pitchFamily="34" charset="0"/>
                <a:ea typeface="Times New Roman" panose="02020603050405020304" pitchFamily="18" charset="0"/>
                <a:cs typeface="Calibri" panose="020F0502020204030204" pitchFamily="34" charset="0"/>
              </a:rPr>
              <a:t> i centrum.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sätter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err="1">
                <a:effectLst/>
                <a:latin typeface="Calibri" panose="020F0502020204030204" pitchFamily="34" charset="0"/>
                <a:ea typeface="Times New Roman" panose="02020603050405020304" pitchFamily="18" charset="0"/>
                <a:cs typeface="Calibri" panose="020F0502020204030204" pitchFamily="34" charset="0"/>
              </a:rPr>
              <a:t>människan</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err="1">
                <a:effectLst/>
                <a:latin typeface="Calibri" panose="020F0502020204030204" pitchFamily="34" charset="0"/>
                <a:ea typeface="Times New Roman" panose="02020603050405020304" pitchFamily="18" charset="0"/>
                <a:cs typeface="Calibri" panose="020F0502020204030204" pitchFamily="34" charset="0"/>
              </a:rPr>
              <a:t>före</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err="1">
                <a:effectLst/>
                <a:latin typeface="Calibri" panose="020F0502020204030204" pitchFamily="34" charset="0"/>
                <a:ea typeface="Times New Roman" panose="02020603050405020304" pitchFamily="18" charset="0"/>
                <a:cs typeface="Calibri" panose="020F0502020204030204" pitchFamily="34" charset="0"/>
              </a:rPr>
              <a:t>resultaten</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stänger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inte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någon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ställer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upp</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på</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klubbens</a:t>
            </a:r>
            <a:r>
              <a:rPr lang="en-US" sz="1400" dirty="0">
                <a:effectLst/>
                <a:latin typeface="Calibri" panose="020F0502020204030204" pitchFamily="34" charset="0"/>
                <a:ea typeface="Times New Roman" panose="02020603050405020304" pitchFamily="18" charset="0"/>
                <a:cs typeface="Calibri" panose="020F0502020204030204" pitchFamily="34" charset="0"/>
              </a:rPr>
              <a:t> ideal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riktlinjer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buFont typeface="Arial" panose="020B0604020202020204" pitchFamily="34" charset="0"/>
              <a:buChar char="•"/>
            </a:pP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har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skrivit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på</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err="1">
                <a:effectLst/>
                <a:latin typeface="Calibri" panose="020F0502020204030204" pitchFamily="34" charset="0"/>
                <a:ea typeface="Times New Roman" panose="02020603050405020304" pitchFamily="18" charset="0"/>
                <a:cs typeface="Calibri" panose="020F0502020204030204" pitchFamily="34" charset="0"/>
              </a:rPr>
              <a:t>samsynsavtalet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vilket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betyder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att</a:t>
            </a:r>
            <a:r>
              <a:rPr lang="en-US" sz="1400" dirty="0">
                <a:effectLst/>
                <a:latin typeface="Calibri" panose="020F0502020204030204" pitchFamily="34" charset="0"/>
                <a:ea typeface="Times New Roman" panose="02020603050405020304" pitchFamily="18" charset="0"/>
                <a:cs typeface="Calibri" panose="020F0502020204030204" pitchFamily="34" charset="0"/>
              </a:rPr>
              <a:t>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anser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att</a:t>
            </a:r>
            <a:r>
              <a:rPr lang="en-US" sz="1400" dirty="0">
                <a:effectLst/>
                <a:latin typeface="Calibri" panose="020F0502020204030204" pitchFamily="34" charset="0"/>
                <a:ea typeface="Times New Roman" panose="02020603050405020304" pitchFamily="18" charset="0"/>
                <a:cs typeface="Calibri" panose="020F0502020204030204" pitchFamily="34" charset="0"/>
              </a:rPr>
              <a:t>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inte</a:t>
            </a:r>
            <a:r>
              <a:rPr lang="en-US" sz="1400" dirty="0">
                <a:effectLst/>
                <a:latin typeface="Calibri" panose="020F0502020204030204" pitchFamily="34" charset="0"/>
                <a:ea typeface="Times New Roman" panose="02020603050405020304" pitchFamily="18" charset="0"/>
                <a:cs typeface="Calibri" panose="020F0502020204030204" pitchFamily="34" charset="0"/>
              </a:rPr>
              <a:t> ska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vara</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konkurrerande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mot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andra</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säsongsidrotter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utan</a:t>
            </a:r>
            <a:r>
              <a:rPr lang="en-US" sz="1400" dirty="0">
                <a:effectLst/>
                <a:latin typeface="Calibri" panose="020F0502020204030204" pitchFamily="34" charset="0"/>
                <a:ea typeface="Times New Roman" panose="02020603050405020304" pitchFamily="18" charset="0"/>
                <a:cs typeface="Calibri" panose="020F0502020204030204" pitchFamily="34" charset="0"/>
              </a:rPr>
              <a:t> se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dubbelidrottande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naturlig</a:t>
            </a:r>
            <a:r>
              <a:rPr lang="en-US" sz="1400" dirty="0">
                <a:effectLst/>
                <a:latin typeface="Calibri" panose="020F0502020204030204" pitchFamily="34" charset="0"/>
                <a:ea typeface="Times New Roman" panose="02020603050405020304" pitchFamily="18" charset="0"/>
                <a:cs typeface="Calibri" panose="020F0502020204030204" pitchFamily="34" charset="0"/>
              </a:rPr>
              <a:t> del 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ungdomars</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(10-15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år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utveckling</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p>
          <a:p>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har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spelarutbildningsplan</a:t>
            </a:r>
            <a:r>
              <a:rPr lang="en-US" sz="1400" dirty="0">
                <a:effectLst/>
                <a:latin typeface="Calibri" panose="020F0502020204030204" pitchFamily="34" charset="0"/>
                <a:ea typeface="Times New Roman" panose="02020603050405020304" pitchFamily="18" charset="0"/>
                <a:cs typeface="Calibri" panose="020F0502020204030204" pitchFamily="34" charset="0"/>
              </a:rPr>
              <a:t> för barn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ungdomar</a:t>
            </a:r>
            <a:r>
              <a:rPr lang="en-US" sz="1400" dirty="0">
                <a:effectLst/>
                <a:latin typeface="Calibri" panose="020F0502020204030204" pitchFamily="34" charset="0"/>
                <a:ea typeface="Times New Roman" panose="02020603050405020304" pitchFamily="18" charset="0"/>
                <a:cs typeface="Calibri" panose="020F0502020204030204" pitchFamily="34" charset="0"/>
              </a:rPr>
              <a:t>.</a:t>
            </a:r>
          </a:p>
          <a:p>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latin typeface="Calibri" panose="020F0502020204030204" pitchFamily="34" charset="0"/>
                <a:ea typeface="Times New Roman" panose="02020603050405020304" pitchFamily="18" charset="0"/>
                <a:cs typeface="Calibri" panose="020F0502020204030204" pitchFamily="34" charset="0"/>
              </a:rPr>
              <a:t>Alla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ledare</a:t>
            </a:r>
            <a:r>
              <a:rPr lang="en-US" sz="1400" dirty="0">
                <a:latin typeface="Calibri" panose="020F0502020204030204" pitchFamily="34" charset="0"/>
                <a:ea typeface="Times New Roman" panose="02020603050405020304" pitchFamily="18" charset="0"/>
                <a:cs typeface="Calibri" panose="020F0502020204030204" pitchFamily="34" charset="0"/>
              </a:rPr>
              <a:t> i </a:t>
            </a:r>
            <a:r>
              <a:rPr lang="en-US" sz="1400" dirty="0" err="1">
                <a:latin typeface="Calibri" panose="020F0502020204030204" pitchFamily="34" charset="0"/>
                <a:ea typeface="Times New Roman" panose="02020603050405020304" pitchFamily="18" charset="0"/>
                <a:cs typeface="Calibri" panose="020F0502020204030204" pitchFamily="34" charset="0"/>
              </a:rPr>
              <a:t>Våmbs</a:t>
            </a:r>
            <a:r>
              <a:rPr lang="en-US" sz="1400" dirty="0">
                <a:latin typeface="Calibri" panose="020F0502020204030204" pitchFamily="34" charset="0"/>
                <a:ea typeface="Times New Roman" panose="02020603050405020304" pitchFamily="18" charset="0"/>
                <a:cs typeface="Calibri" panose="020F0502020204030204" pitchFamily="34" charset="0"/>
              </a:rPr>
              <a:t> IF </a:t>
            </a:r>
            <a:r>
              <a:rPr lang="en-US" sz="1400" dirty="0" err="1">
                <a:latin typeface="Calibri" panose="020F0502020204030204" pitchFamily="34" charset="0"/>
                <a:ea typeface="Times New Roman" panose="02020603050405020304" pitchFamily="18" charset="0"/>
                <a:cs typeface="Calibri" panose="020F0502020204030204" pitchFamily="34" charset="0"/>
              </a:rPr>
              <a:t>måste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uppvisa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ett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utdrag</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ur</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belastningsregistret</a:t>
            </a:r>
            <a:r>
              <a:rPr lang="en-US" sz="1400" dirty="0">
                <a:latin typeface="Calibri" panose="020F0502020204030204" pitchFamily="34" charset="0"/>
                <a:ea typeface="Times New Roman" panose="02020603050405020304" pitchFamily="18" charset="0"/>
                <a:cs typeface="Calibri" panose="020F0502020204030204" pitchFamily="34" charset="0"/>
              </a:rPr>
              <a:t>.</a:t>
            </a:r>
          </a:p>
          <a:p>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ea typeface="Times New Roman" panose="02020603050405020304" pitchFamily="18" charset="0"/>
                <a:cs typeface="Calibri" panose="020F0502020204030204" pitchFamily="34" charset="0"/>
              </a:rPr>
              <a:t>För </a:t>
            </a:r>
            <a:r>
              <a:rPr lang="en-US" sz="1400" dirty="0" err="1">
                <a:latin typeface="Calibri" panose="020F0502020204030204" pitchFamily="34" charset="0"/>
                <a:ea typeface="Times New Roman" panose="02020603050405020304" pitchFamily="18" charset="0"/>
                <a:cs typeface="Calibri" panose="020F0502020204030204" pitchFamily="34" charset="0"/>
              </a:rPr>
              <a:t>nya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tränare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finns</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numera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en</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introduktionsutbildning</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samt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flera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vidareutbildningar</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både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internt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och</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externt</a:t>
            </a:r>
            <a:r>
              <a:rPr lang="en-US" sz="1400" dirty="0">
                <a:latin typeface="Calibri" panose="020F0502020204030204" pitchFamily="34" charset="0"/>
                <a:ea typeface="Times New Roman" panose="02020603050405020304" pitchFamily="18" charset="0"/>
                <a:cs typeface="Calibri" panose="020F0502020204030204" pitchFamily="34" charset="0"/>
              </a:rPr>
              <a:t>.</a:t>
            </a:r>
          </a:p>
          <a:p>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9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03309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8BFE498-C1B8-1C86-827B-16C3F342A9D0}"/>
              </a:ext>
            </a:extLst>
          </p:cNvPr>
          <p:cNvSpPr/>
          <p:nvPr/>
        </p:nvSpPr>
        <p:spPr>
          <a:xfrm>
            <a:off x="907080" y="2981119"/>
            <a:ext cx="1607483" cy="82128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chemeClr val="tx1"/>
                </a:solidFill>
                <a:latin typeface="Arial"/>
                <a:sym typeface="Arial"/>
              </a:rPr>
              <a:t>Försäljning</a:t>
            </a:r>
          </a:p>
          <a:p>
            <a:pPr algn="ctr" defTabSz="685800"/>
            <a:r>
              <a:rPr lang="sv-SE" sz="1050" b="1" dirty="0">
                <a:solidFill>
                  <a:schemeClr val="tx1"/>
                </a:solidFill>
              </a:rPr>
              <a:t>Sofia Andersson</a:t>
            </a:r>
            <a:endParaRPr lang="sv-SE" sz="1050" b="1" kern="0" dirty="0">
              <a:solidFill>
                <a:schemeClr val="tx1"/>
              </a:solidFill>
              <a:latin typeface="Arial"/>
              <a:sym typeface="Arial"/>
            </a:endParaRPr>
          </a:p>
          <a:p>
            <a:pPr algn="ctr" defTabSz="685800"/>
            <a:r>
              <a:rPr lang="sv-SE" sz="1050" b="1" dirty="0">
                <a:solidFill>
                  <a:schemeClr val="tx1"/>
                </a:solidFill>
              </a:rPr>
              <a:t>Jessica Rosell</a:t>
            </a:r>
            <a:endParaRPr lang="sv-SE" sz="1050" b="1" kern="0" dirty="0">
              <a:solidFill>
                <a:schemeClr val="tx1"/>
              </a:solidFill>
              <a:latin typeface="Arial"/>
              <a:sym typeface="Arial"/>
            </a:endParaRPr>
          </a:p>
          <a:p>
            <a:pPr algn="ctr" defTabSz="685800"/>
            <a:r>
              <a:rPr lang="sv-SE" sz="1050" b="1" dirty="0">
                <a:solidFill>
                  <a:schemeClr val="tx1"/>
                </a:solidFill>
              </a:rPr>
              <a:t>Anna Gustavsson</a:t>
            </a:r>
            <a:endParaRPr lang="sv-SE" sz="1050" b="1" kern="0" dirty="0">
              <a:solidFill>
                <a:schemeClr val="tx1"/>
              </a:solidFill>
              <a:latin typeface="Arial"/>
              <a:sym typeface="Arial"/>
            </a:endParaRPr>
          </a:p>
        </p:txBody>
      </p:sp>
      <p:sp>
        <p:nvSpPr>
          <p:cNvPr id="6" name="Rektangel 5">
            <a:extLst>
              <a:ext uri="{FF2B5EF4-FFF2-40B4-BE49-F238E27FC236}">
                <a16:creationId xmlns:a16="http://schemas.microsoft.com/office/drawing/2014/main" id="{544A53D1-531C-059B-1EAF-D9FB692010F2}"/>
              </a:ext>
            </a:extLst>
          </p:cNvPr>
          <p:cNvSpPr/>
          <p:nvPr/>
        </p:nvSpPr>
        <p:spPr>
          <a:xfrm>
            <a:off x="1127701" y="1873779"/>
            <a:ext cx="1582310" cy="6392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r>
              <a:rPr lang="sv-SE" sz="1050" b="1" kern="0" dirty="0">
                <a:solidFill>
                  <a:srgbClr val="000000"/>
                </a:solidFill>
                <a:latin typeface="Arial"/>
                <a:sym typeface="Arial"/>
              </a:rPr>
              <a:t>Martin Carlsson</a:t>
            </a:r>
          </a:p>
        </p:txBody>
      </p:sp>
      <p:sp>
        <p:nvSpPr>
          <p:cNvPr id="7" name="Rektangel 6">
            <a:extLst>
              <a:ext uri="{FF2B5EF4-FFF2-40B4-BE49-F238E27FC236}">
                <a16:creationId xmlns:a16="http://schemas.microsoft.com/office/drawing/2014/main" id="{B3076706-F37D-A41E-E076-A9F81FBD6D7D}"/>
              </a:ext>
            </a:extLst>
          </p:cNvPr>
          <p:cNvSpPr/>
          <p:nvPr/>
        </p:nvSpPr>
        <p:spPr>
          <a:xfrm>
            <a:off x="2726806" y="1105090"/>
            <a:ext cx="2804326" cy="54006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Huvudtränare</a:t>
            </a:r>
          </a:p>
          <a:p>
            <a:pPr algn="ctr" defTabSz="685800"/>
            <a:r>
              <a:rPr lang="sv-SE" sz="1050" b="1" kern="0" dirty="0">
                <a:solidFill>
                  <a:srgbClr val="000000"/>
                </a:solidFill>
                <a:latin typeface="Arial"/>
                <a:sym typeface="Arial"/>
              </a:rPr>
              <a:t>Markus Gunnarsson /  Jimmy Fahlgren</a:t>
            </a:r>
          </a:p>
        </p:txBody>
      </p:sp>
      <p:sp>
        <p:nvSpPr>
          <p:cNvPr id="9" name="Rektangel 8">
            <a:extLst>
              <a:ext uri="{FF2B5EF4-FFF2-40B4-BE49-F238E27FC236}">
                <a16:creationId xmlns:a16="http://schemas.microsoft.com/office/drawing/2014/main" id="{F98C1F6D-7E6D-DA25-CC1A-E801B1F0B8D3}"/>
              </a:ext>
            </a:extLst>
          </p:cNvPr>
          <p:cNvSpPr/>
          <p:nvPr/>
        </p:nvSpPr>
        <p:spPr>
          <a:xfrm>
            <a:off x="2877096" y="1873779"/>
            <a:ext cx="1582310" cy="6392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r>
              <a:rPr lang="sv-SE" sz="1050" b="1" kern="0" dirty="0">
                <a:solidFill>
                  <a:srgbClr val="000000"/>
                </a:solidFill>
                <a:latin typeface="Arial"/>
                <a:sym typeface="Arial"/>
              </a:rPr>
              <a:t>Björn Sandén</a:t>
            </a:r>
          </a:p>
        </p:txBody>
      </p:sp>
      <p:sp>
        <p:nvSpPr>
          <p:cNvPr id="10" name="Rektangel 9">
            <a:extLst>
              <a:ext uri="{FF2B5EF4-FFF2-40B4-BE49-F238E27FC236}">
                <a16:creationId xmlns:a16="http://schemas.microsoft.com/office/drawing/2014/main" id="{5238DC6B-903D-1426-B4C8-496E48276F2D}"/>
              </a:ext>
            </a:extLst>
          </p:cNvPr>
          <p:cNvSpPr/>
          <p:nvPr/>
        </p:nvSpPr>
        <p:spPr>
          <a:xfrm>
            <a:off x="4666321" y="1873780"/>
            <a:ext cx="1582310" cy="6392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chemeClr val="bg1">
                    <a:lumMod val="50000"/>
                  </a:schemeClr>
                </a:solidFill>
                <a:latin typeface="Arial"/>
                <a:sym typeface="Arial"/>
              </a:rPr>
              <a:t>Assisterande tränare</a:t>
            </a:r>
          </a:p>
          <a:p>
            <a:pPr algn="ctr" defTabSz="685800"/>
            <a:r>
              <a:rPr lang="sv-SE" sz="1050" b="1" kern="0" dirty="0">
                <a:solidFill>
                  <a:schemeClr val="bg1">
                    <a:lumMod val="50000"/>
                  </a:schemeClr>
                </a:solidFill>
                <a:latin typeface="Arial"/>
                <a:sym typeface="Arial"/>
              </a:rPr>
              <a:t>Herman Johnson</a:t>
            </a:r>
          </a:p>
        </p:txBody>
      </p:sp>
      <p:sp>
        <p:nvSpPr>
          <p:cNvPr id="11" name="Rektangel 10">
            <a:extLst>
              <a:ext uri="{FF2B5EF4-FFF2-40B4-BE49-F238E27FC236}">
                <a16:creationId xmlns:a16="http://schemas.microsoft.com/office/drawing/2014/main" id="{0DC1E734-2C4F-800C-8975-84B6267733CB}"/>
              </a:ext>
            </a:extLst>
          </p:cNvPr>
          <p:cNvSpPr/>
          <p:nvPr/>
        </p:nvSpPr>
        <p:spPr>
          <a:xfrm>
            <a:off x="6414557" y="1873779"/>
            <a:ext cx="1582310" cy="6392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chemeClr val="bg1">
                    <a:lumMod val="50000"/>
                  </a:schemeClr>
                </a:solidFill>
                <a:latin typeface="Arial"/>
                <a:sym typeface="Arial"/>
              </a:rPr>
              <a:t>Assisterande tränare</a:t>
            </a:r>
          </a:p>
          <a:p>
            <a:pPr algn="ctr" defTabSz="685800"/>
            <a:r>
              <a:rPr lang="sv-SE" sz="1050" b="1" kern="0" dirty="0">
                <a:solidFill>
                  <a:schemeClr val="bg1">
                    <a:lumMod val="50000"/>
                  </a:schemeClr>
                </a:solidFill>
                <a:latin typeface="Arial"/>
                <a:sym typeface="Arial"/>
              </a:rPr>
              <a:t>Simon Strandell</a:t>
            </a:r>
          </a:p>
        </p:txBody>
      </p:sp>
      <p:sp>
        <p:nvSpPr>
          <p:cNvPr id="14" name="textruta 13">
            <a:extLst>
              <a:ext uri="{FF2B5EF4-FFF2-40B4-BE49-F238E27FC236}">
                <a16:creationId xmlns:a16="http://schemas.microsoft.com/office/drawing/2014/main" id="{ADD8DCAB-FE64-41C1-CAEE-C7F6AA2114EA}"/>
              </a:ext>
            </a:extLst>
          </p:cNvPr>
          <p:cNvSpPr txBox="1"/>
          <p:nvPr/>
        </p:nvSpPr>
        <p:spPr>
          <a:xfrm>
            <a:off x="1661596" y="1087180"/>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Ca 400 timmar</a:t>
            </a:r>
            <a:endParaRPr lang="en-US" sz="1050" b="1" kern="0" dirty="0">
              <a:solidFill>
                <a:srgbClr val="000000"/>
              </a:solidFill>
              <a:latin typeface="Arial"/>
              <a:cs typeface="Arial"/>
              <a:sym typeface="Arial"/>
            </a:endParaRPr>
          </a:p>
        </p:txBody>
      </p:sp>
      <p:sp>
        <p:nvSpPr>
          <p:cNvPr id="16" name="textruta 15">
            <a:extLst>
              <a:ext uri="{FF2B5EF4-FFF2-40B4-BE49-F238E27FC236}">
                <a16:creationId xmlns:a16="http://schemas.microsoft.com/office/drawing/2014/main" id="{203F7DC4-9E83-EAC1-3A56-B4D9851BB88E}"/>
              </a:ext>
            </a:extLst>
          </p:cNvPr>
          <p:cNvSpPr txBox="1"/>
          <p:nvPr/>
        </p:nvSpPr>
        <p:spPr>
          <a:xfrm>
            <a:off x="860812" y="2723006"/>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10 timmar</a:t>
            </a:r>
            <a:endParaRPr lang="en-US" sz="1050" b="1" kern="0" dirty="0">
              <a:solidFill>
                <a:srgbClr val="000000"/>
              </a:solidFill>
              <a:latin typeface="Arial"/>
              <a:cs typeface="Arial"/>
              <a:sym typeface="Arial"/>
            </a:endParaRPr>
          </a:p>
        </p:txBody>
      </p:sp>
      <p:sp>
        <p:nvSpPr>
          <p:cNvPr id="17" name="textruta 16">
            <a:extLst>
              <a:ext uri="{FF2B5EF4-FFF2-40B4-BE49-F238E27FC236}">
                <a16:creationId xmlns:a16="http://schemas.microsoft.com/office/drawing/2014/main" id="{01973974-71D8-0F7E-FD07-26B0C0B706D1}"/>
              </a:ext>
            </a:extLst>
          </p:cNvPr>
          <p:cNvSpPr txBox="1"/>
          <p:nvPr/>
        </p:nvSpPr>
        <p:spPr>
          <a:xfrm>
            <a:off x="78953" y="1828370"/>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350 timmar</a:t>
            </a:r>
            <a:endParaRPr lang="en-US" sz="1050" b="1" kern="0" dirty="0">
              <a:solidFill>
                <a:srgbClr val="000000"/>
              </a:solidFill>
              <a:latin typeface="Arial"/>
              <a:cs typeface="Arial"/>
              <a:sym typeface="Arial"/>
            </a:endParaRPr>
          </a:p>
        </p:txBody>
      </p:sp>
      <p:grpSp>
        <p:nvGrpSpPr>
          <p:cNvPr id="3" name="Grupp 2">
            <a:extLst>
              <a:ext uri="{FF2B5EF4-FFF2-40B4-BE49-F238E27FC236}">
                <a16:creationId xmlns:a16="http://schemas.microsoft.com/office/drawing/2014/main" id="{0A464834-7F55-CB7D-1238-FE72F7547980}"/>
              </a:ext>
            </a:extLst>
          </p:cNvPr>
          <p:cNvGrpSpPr/>
          <p:nvPr/>
        </p:nvGrpSpPr>
        <p:grpSpPr>
          <a:xfrm>
            <a:off x="4183631" y="2719935"/>
            <a:ext cx="2125614" cy="1325201"/>
            <a:chOff x="6597374" y="3384420"/>
            <a:chExt cx="2125614" cy="1325201"/>
          </a:xfrm>
        </p:grpSpPr>
        <p:sp>
          <p:nvSpPr>
            <p:cNvPr id="13" name="Rektangel 12">
              <a:extLst>
                <a:ext uri="{FF2B5EF4-FFF2-40B4-BE49-F238E27FC236}">
                  <a16:creationId xmlns:a16="http://schemas.microsoft.com/office/drawing/2014/main" id="{CBD0D138-DF9F-1FED-C92F-B60104D40BCB}"/>
                </a:ext>
              </a:extLst>
            </p:cNvPr>
            <p:cNvSpPr/>
            <p:nvPr/>
          </p:nvSpPr>
          <p:spPr>
            <a:xfrm>
              <a:off x="6597374" y="3638337"/>
              <a:ext cx="2125614" cy="107128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sv-SE" sz="1050" b="1" kern="0" dirty="0">
                  <a:solidFill>
                    <a:srgbClr val="000000"/>
                  </a:solidFill>
                  <a:latin typeface="Arial"/>
                  <a:sym typeface="Arial"/>
                </a:rPr>
                <a:t>Föräldrar totalt</a:t>
              </a:r>
              <a:br>
                <a:rPr lang="sv-SE" sz="1050" b="1" kern="0" dirty="0">
                  <a:solidFill>
                    <a:srgbClr val="000000"/>
                  </a:solidFill>
                  <a:latin typeface="Arial"/>
                  <a:sym typeface="Arial"/>
                </a:rPr>
              </a:br>
              <a:r>
                <a:rPr lang="sv-SE" sz="1050" dirty="0">
                  <a:solidFill>
                    <a:srgbClr val="000000"/>
                  </a:solidFill>
                  <a:latin typeface="Arial"/>
                </a:rPr>
                <a:t>Kiosk ca 20 timmar</a:t>
              </a:r>
            </a:p>
            <a:p>
              <a:pPr defTabSz="685800"/>
              <a:r>
                <a:rPr lang="sv-SE" sz="1050" dirty="0" err="1">
                  <a:solidFill>
                    <a:srgbClr val="000000"/>
                  </a:solidFill>
                  <a:latin typeface="Arial"/>
                </a:rPr>
                <a:t>Hentorpsdagen</a:t>
              </a:r>
              <a:r>
                <a:rPr lang="sv-SE" sz="1050" dirty="0">
                  <a:solidFill>
                    <a:srgbClr val="000000"/>
                  </a:solidFill>
                  <a:latin typeface="Arial"/>
                </a:rPr>
                <a:t> 2x5=10 timmar</a:t>
              </a:r>
            </a:p>
            <a:p>
              <a:pPr defTabSz="685800"/>
              <a:r>
                <a:rPr lang="sv-SE" sz="1050" dirty="0">
                  <a:solidFill>
                    <a:srgbClr val="000000"/>
                  </a:solidFill>
                  <a:latin typeface="Arial"/>
                </a:rPr>
                <a:t>Fixardagen 1x3= 3 timmar</a:t>
              </a:r>
            </a:p>
            <a:p>
              <a:pPr defTabSz="685800"/>
              <a:r>
                <a:rPr lang="sv-SE" sz="1050" dirty="0">
                  <a:solidFill>
                    <a:srgbClr val="000000"/>
                  </a:solidFill>
                  <a:latin typeface="Arial"/>
                </a:rPr>
                <a:t>Inträde 5x2x2= 20 timmar</a:t>
              </a:r>
            </a:p>
            <a:p>
              <a:pPr defTabSz="685800"/>
              <a:r>
                <a:rPr lang="sv-SE" sz="1050" dirty="0" err="1">
                  <a:solidFill>
                    <a:srgbClr val="000000"/>
                  </a:solidFill>
                  <a:latin typeface="Arial"/>
                </a:rPr>
                <a:t>Futsalcupen</a:t>
              </a:r>
              <a:r>
                <a:rPr lang="sv-SE" sz="1050" dirty="0">
                  <a:solidFill>
                    <a:srgbClr val="000000"/>
                  </a:solidFill>
                  <a:latin typeface="Arial"/>
                </a:rPr>
                <a:t> 3x4= 12 timmar</a:t>
              </a:r>
            </a:p>
          </p:txBody>
        </p:sp>
        <p:sp>
          <p:nvSpPr>
            <p:cNvPr id="21" name="textruta 20">
              <a:extLst>
                <a:ext uri="{FF2B5EF4-FFF2-40B4-BE49-F238E27FC236}">
                  <a16:creationId xmlns:a16="http://schemas.microsoft.com/office/drawing/2014/main" id="{A7410DDE-230A-1C0E-9AE6-4107F76EDABE}"/>
                </a:ext>
              </a:extLst>
            </p:cNvPr>
            <p:cNvSpPr txBox="1"/>
            <p:nvPr/>
          </p:nvSpPr>
          <p:spPr>
            <a:xfrm>
              <a:off x="6597374" y="3384420"/>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Ca 65 timmar</a:t>
              </a:r>
              <a:endParaRPr lang="en-US" sz="1050" b="1" kern="0" dirty="0">
                <a:solidFill>
                  <a:srgbClr val="000000"/>
                </a:solidFill>
                <a:latin typeface="Arial"/>
                <a:cs typeface="Arial"/>
                <a:sym typeface="Arial"/>
              </a:endParaRPr>
            </a:p>
          </p:txBody>
        </p:sp>
      </p:grpSp>
      <p:grpSp>
        <p:nvGrpSpPr>
          <p:cNvPr id="2" name="Grupp 1">
            <a:extLst>
              <a:ext uri="{FF2B5EF4-FFF2-40B4-BE49-F238E27FC236}">
                <a16:creationId xmlns:a16="http://schemas.microsoft.com/office/drawing/2014/main" id="{6E01734C-8E22-556D-89CD-C56CB74DB1C1}"/>
              </a:ext>
            </a:extLst>
          </p:cNvPr>
          <p:cNvGrpSpPr/>
          <p:nvPr/>
        </p:nvGrpSpPr>
        <p:grpSpPr>
          <a:xfrm>
            <a:off x="6309245" y="2755360"/>
            <a:ext cx="1777313" cy="733060"/>
            <a:chOff x="4471318" y="4221644"/>
            <a:chExt cx="1777313" cy="733060"/>
          </a:xfrm>
        </p:grpSpPr>
        <p:sp>
          <p:nvSpPr>
            <p:cNvPr id="23" name="Rektangel 22">
              <a:extLst>
                <a:ext uri="{FF2B5EF4-FFF2-40B4-BE49-F238E27FC236}">
                  <a16:creationId xmlns:a16="http://schemas.microsoft.com/office/drawing/2014/main" id="{76660F13-8E7C-93EB-1061-DFB7A9D7DCFE}"/>
                </a:ext>
              </a:extLst>
            </p:cNvPr>
            <p:cNvSpPr/>
            <p:nvPr/>
          </p:nvSpPr>
          <p:spPr>
            <a:xfrm>
              <a:off x="4553728" y="4430522"/>
              <a:ext cx="1694903" cy="52418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err="1">
                  <a:solidFill>
                    <a:schemeClr val="bg1">
                      <a:lumMod val="50000"/>
                    </a:schemeClr>
                  </a:solidFill>
                  <a:latin typeface="Arial"/>
                  <a:sym typeface="Arial"/>
                </a:rPr>
                <a:t>Ansv</a:t>
              </a:r>
              <a:r>
                <a:rPr lang="sv-SE" sz="1050" b="1" kern="0" dirty="0">
                  <a:solidFill>
                    <a:schemeClr val="bg1">
                      <a:lumMod val="50000"/>
                    </a:schemeClr>
                  </a:solidFill>
                  <a:latin typeface="Arial"/>
                  <a:sym typeface="Arial"/>
                </a:rPr>
                <a:t>. Domare</a:t>
              </a:r>
            </a:p>
            <a:p>
              <a:pPr algn="ctr" defTabSz="685800"/>
              <a:endParaRPr lang="sv-SE" sz="1050" b="1" kern="0" dirty="0">
                <a:solidFill>
                  <a:schemeClr val="bg1">
                    <a:lumMod val="50000"/>
                  </a:schemeClr>
                </a:solidFill>
                <a:latin typeface="Arial"/>
                <a:sym typeface="Arial"/>
              </a:endParaRPr>
            </a:p>
          </p:txBody>
        </p:sp>
        <p:sp>
          <p:nvSpPr>
            <p:cNvPr id="24" name="textruta 23">
              <a:extLst>
                <a:ext uri="{FF2B5EF4-FFF2-40B4-BE49-F238E27FC236}">
                  <a16:creationId xmlns:a16="http://schemas.microsoft.com/office/drawing/2014/main" id="{BE7CE6DC-8F81-96EB-93DF-C929EB49FA34}"/>
                </a:ext>
              </a:extLst>
            </p:cNvPr>
            <p:cNvSpPr txBox="1"/>
            <p:nvPr/>
          </p:nvSpPr>
          <p:spPr>
            <a:xfrm>
              <a:off x="4471318" y="4221644"/>
              <a:ext cx="905734" cy="253916"/>
            </a:xfrm>
            <a:prstGeom prst="rect">
              <a:avLst/>
            </a:prstGeom>
            <a:noFill/>
          </p:spPr>
          <p:txBody>
            <a:bodyPr wrap="square" rtlCol="0">
              <a:spAutoFit/>
            </a:bodyPr>
            <a:lstStyle/>
            <a:p>
              <a:pPr defTabSz="685800"/>
              <a:r>
                <a:rPr lang="sv-SE" sz="1050" b="1" kern="0" dirty="0">
                  <a:solidFill>
                    <a:schemeClr val="bg1">
                      <a:lumMod val="50000"/>
                    </a:schemeClr>
                  </a:solidFill>
                  <a:latin typeface="Arial"/>
                  <a:cs typeface="Arial"/>
                  <a:sym typeface="Arial"/>
                </a:rPr>
                <a:t>20 timmar</a:t>
              </a:r>
              <a:endParaRPr lang="en-US" sz="1050" b="1" kern="0" dirty="0">
                <a:solidFill>
                  <a:schemeClr val="bg1">
                    <a:lumMod val="50000"/>
                  </a:schemeClr>
                </a:solidFill>
                <a:latin typeface="Arial"/>
                <a:cs typeface="Arial"/>
                <a:sym typeface="Arial"/>
              </a:endParaRPr>
            </a:p>
          </p:txBody>
        </p:sp>
      </p:grpSp>
      <p:sp>
        <p:nvSpPr>
          <p:cNvPr id="25" name="Höger klammerparentes 24">
            <a:extLst>
              <a:ext uri="{FF2B5EF4-FFF2-40B4-BE49-F238E27FC236}">
                <a16:creationId xmlns:a16="http://schemas.microsoft.com/office/drawing/2014/main" id="{34171E22-1CC9-630D-793A-7FBF9A91EF24}"/>
              </a:ext>
            </a:extLst>
          </p:cNvPr>
          <p:cNvSpPr/>
          <p:nvPr/>
        </p:nvSpPr>
        <p:spPr>
          <a:xfrm rot="5400000">
            <a:off x="4222206" y="541427"/>
            <a:ext cx="393222" cy="7164881"/>
          </a:xfrm>
          <a:prstGeom prst="rightBrace">
            <a:avLst>
              <a:gd name="adj1" fmla="val 8333"/>
              <a:gd name="adj2" fmla="val 506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srgbClr val="000000"/>
              </a:solidFill>
              <a:latin typeface="Arial"/>
            </a:endParaRPr>
          </a:p>
        </p:txBody>
      </p:sp>
      <p:sp>
        <p:nvSpPr>
          <p:cNvPr id="26" name="Rektangel 25">
            <a:extLst>
              <a:ext uri="{FF2B5EF4-FFF2-40B4-BE49-F238E27FC236}">
                <a16:creationId xmlns:a16="http://schemas.microsoft.com/office/drawing/2014/main" id="{88F5B6EA-C897-BE0F-C635-F3E955C33893}"/>
              </a:ext>
            </a:extLst>
          </p:cNvPr>
          <p:cNvSpPr/>
          <p:nvPr/>
        </p:nvSpPr>
        <p:spPr>
          <a:xfrm>
            <a:off x="2653770" y="2981119"/>
            <a:ext cx="1480570" cy="82128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chemeClr val="tx1"/>
                </a:solidFill>
                <a:latin typeface="Arial"/>
                <a:sym typeface="Arial"/>
              </a:rPr>
              <a:t>Cupgrupp</a:t>
            </a:r>
          </a:p>
          <a:p>
            <a:pPr algn="ctr" defTabSz="685800"/>
            <a:r>
              <a:rPr lang="sv-SE" sz="1050" b="1" dirty="0">
                <a:solidFill>
                  <a:schemeClr val="tx1"/>
                </a:solidFill>
              </a:rPr>
              <a:t>Mikael de </a:t>
            </a:r>
            <a:r>
              <a:rPr lang="sv-SE" sz="1050" b="1" dirty="0" err="1">
                <a:solidFill>
                  <a:schemeClr val="tx1"/>
                </a:solidFill>
              </a:rPr>
              <a:t>Bruin</a:t>
            </a:r>
            <a:r>
              <a:rPr lang="sv-SE" sz="1050" dirty="0">
                <a:solidFill>
                  <a:schemeClr val="tx1"/>
                </a:solidFill>
              </a:rPr>
              <a:t> </a:t>
            </a:r>
          </a:p>
          <a:p>
            <a:pPr algn="ctr" defTabSz="685800"/>
            <a:r>
              <a:rPr lang="sv-SE" sz="1050" b="1" dirty="0">
                <a:solidFill>
                  <a:schemeClr val="tx1"/>
                </a:solidFill>
              </a:rPr>
              <a:t>Johan Lindgren</a:t>
            </a:r>
          </a:p>
          <a:p>
            <a:pPr algn="ctr" defTabSz="685800"/>
            <a:r>
              <a:rPr lang="sv-SE" sz="1050" b="1" dirty="0">
                <a:solidFill>
                  <a:schemeClr val="tx1"/>
                </a:solidFill>
              </a:rPr>
              <a:t>Simon Strandell</a:t>
            </a:r>
            <a:endParaRPr lang="sv-SE" sz="1050" b="1" kern="0" dirty="0">
              <a:solidFill>
                <a:schemeClr val="tx1"/>
              </a:solidFill>
              <a:latin typeface="Arial"/>
              <a:sym typeface="Arial"/>
            </a:endParaRPr>
          </a:p>
        </p:txBody>
      </p:sp>
      <p:sp>
        <p:nvSpPr>
          <p:cNvPr id="32" name="Title 1">
            <a:extLst>
              <a:ext uri="{FF2B5EF4-FFF2-40B4-BE49-F238E27FC236}">
                <a16:creationId xmlns:a16="http://schemas.microsoft.com/office/drawing/2014/main" id="{22B0D8AD-CDC0-A4FC-B730-7D45EA160102}"/>
              </a:ext>
            </a:extLst>
          </p:cNvPr>
          <p:cNvSpPr>
            <a:spLocks noGrp="1"/>
          </p:cNvSpPr>
          <p:nvPr>
            <p:ph type="title"/>
          </p:nvPr>
        </p:nvSpPr>
        <p:spPr>
          <a:xfrm>
            <a:off x="601670" y="281175"/>
            <a:ext cx="7940660" cy="763525"/>
          </a:xfrm>
        </p:spPr>
        <p:txBody>
          <a:bodyPr>
            <a:normAutofit fontScale="90000"/>
          </a:bodyPr>
          <a:lstStyle/>
          <a:p>
            <a:r>
              <a:rPr lang="en-US" dirty="0" err="1">
                <a:latin typeface="Arial Black" panose="020B0A04020102020204" pitchFamily="34" charset="0"/>
              </a:rPr>
              <a:t>Lagorganisation</a:t>
            </a:r>
            <a:r>
              <a:rPr lang="en-US" dirty="0">
                <a:latin typeface="Arial Black" panose="020B0A04020102020204" pitchFamily="34" charset="0"/>
              </a:rPr>
              <a:t> </a:t>
            </a:r>
            <a:r>
              <a:rPr lang="en-US" dirty="0" err="1">
                <a:latin typeface="Arial Black" panose="020B0A04020102020204" pitchFamily="34" charset="0"/>
              </a:rPr>
              <a:t>Våmbs</a:t>
            </a:r>
            <a:r>
              <a:rPr lang="en-US" dirty="0">
                <a:latin typeface="Arial Black" panose="020B0A04020102020204" pitchFamily="34" charset="0"/>
              </a:rPr>
              <a:t> IF</a:t>
            </a:r>
            <a:br>
              <a:rPr lang="en-US" dirty="0">
                <a:latin typeface="Arial Black" panose="020B0A04020102020204" pitchFamily="34" charset="0"/>
              </a:rPr>
            </a:br>
            <a:r>
              <a:rPr lang="en-US" sz="1300" dirty="0" err="1">
                <a:latin typeface="Arial Black" panose="020B0A04020102020204" pitchFamily="34" charset="0"/>
              </a:rPr>
              <a:t>Timmarna</a:t>
            </a:r>
            <a:r>
              <a:rPr lang="en-US" sz="1300" dirty="0">
                <a:latin typeface="Arial Black" panose="020B0A04020102020204" pitchFamily="34" charset="0"/>
              </a:rPr>
              <a:t> </a:t>
            </a:r>
            <a:r>
              <a:rPr lang="en-US" sz="1300" dirty="0" err="1">
                <a:latin typeface="Arial Black" panose="020B0A04020102020204" pitchFamily="34" charset="0"/>
              </a:rPr>
              <a:t>gäller</a:t>
            </a:r>
            <a:r>
              <a:rPr lang="en-US" sz="1300" dirty="0">
                <a:latin typeface="Arial Black" panose="020B0A04020102020204" pitchFamily="34" charset="0"/>
              </a:rPr>
              <a:t> för lag </a:t>
            </a:r>
            <a:r>
              <a:rPr lang="en-US" sz="1300" dirty="0" err="1">
                <a:latin typeface="Arial Black" panose="020B0A04020102020204" pitchFamily="34" charset="0"/>
              </a:rPr>
              <a:t>som</a:t>
            </a:r>
            <a:r>
              <a:rPr lang="en-US" sz="1300" dirty="0">
                <a:latin typeface="Arial Black" panose="020B0A04020102020204" pitchFamily="34" charset="0"/>
              </a:rPr>
              <a:t> </a:t>
            </a:r>
            <a:r>
              <a:rPr lang="en-US" sz="1300" dirty="0" err="1">
                <a:latin typeface="Arial Black" panose="020B0A04020102020204" pitchFamily="34" charset="0"/>
              </a:rPr>
              <a:t>tränar</a:t>
            </a:r>
            <a:r>
              <a:rPr lang="en-US" sz="1300" dirty="0">
                <a:latin typeface="Arial Black" panose="020B0A04020102020204" pitchFamily="34" charset="0"/>
              </a:rPr>
              <a:t> </a:t>
            </a:r>
            <a:r>
              <a:rPr lang="en-US" sz="1300" dirty="0" err="1">
                <a:latin typeface="Arial Black" panose="020B0A04020102020204" pitchFamily="34" charset="0"/>
              </a:rPr>
              <a:t>två</a:t>
            </a:r>
            <a:r>
              <a:rPr lang="en-US" sz="1300" dirty="0">
                <a:latin typeface="Arial Black" panose="020B0A04020102020204" pitchFamily="34" charset="0"/>
              </a:rPr>
              <a:t> </a:t>
            </a:r>
            <a:r>
              <a:rPr lang="en-US" sz="1300" dirty="0" err="1">
                <a:latin typeface="Arial Black" panose="020B0A04020102020204" pitchFamily="34" charset="0"/>
              </a:rPr>
              <a:t>gånger</a:t>
            </a:r>
            <a:r>
              <a:rPr lang="en-US" sz="1300" dirty="0">
                <a:latin typeface="Arial Black" panose="020B0A04020102020204" pitchFamily="34" charset="0"/>
              </a:rPr>
              <a:t>/</a:t>
            </a:r>
            <a:r>
              <a:rPr lang="en-US" sz="1300" dirty="0" err="1">
                <a:latin typeface="Arial Black" panose="020B0A04020102020204" pitchFamily="34" charset="0"/>
              </a:rPr>
              <a:t>vecka</a:t>
            </a:r>
            <a:br>
              <a:rPr lang="en-US" dirty="0">
                <a:latin typeface="Arial Black" panose="020B0A04020102020204" pitchFamily="34" charset="0"/>
              </a:rPr>
            </a:br>
            <a:endParaRPr lang="en-US" dirty="0">
              <a:latin typeface="Arial Black" panose="020B0A04020102020204" pitchFamily="34" charset="0"/>
            </a:endParaRPr>
          </a:p>
        </p:txBody>
      </p:sp>
      <p:sp>
        <p:nvSpPr>
          <p:cNvPr id="8" name="textruta 7">
            <a:extLst>
              <a:ext uri="{FF2B5EF4-FFF2-40B4-BE49-F238E27FC236}">
                <a16:creationId xmlns:a16="http://schemas.microsoft.com/office/drawing/2014/main" id="{806E0E72-DF05-2744-9835-2FF81A0EF600}"/>
              </a:ext>
            </a:extLst>
          </p:cNvPr>
          <p:cNvSpPr txBox="1"/>
          <p:nvPr/>
        </p:nvSpPr>
        <p:spPr>
          <a:xfrm>
            <a:off x="2628418" y="2755360"/>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 timmar</a:t>
            </a:r>
            <a:endParaRPr lang="en-US" sz="1050" b="1" kern="0" dirty="0">
              <a:solidFill>
                <a:srgbClr val="000000"/>
              </a:solidFill>
              <a:latin typeface="Arial"/>
              <a:cs typeface="Arial"/>
              <a:sym typeface="Arial"/>
            </a:endParaRPr>
          </a:p>
        </p:txBody>
      </p:sp>
      <p:sp>
        <p:nvSpPr>
          <p:cNvPr id="4" name="textruta 3">
            <a:extLst>
              <a:ext uri="{FF2B5EF4-FFF2-40B4-BE49-F238E27FC236}">
                <a16:creationId xmlns:a16="http://schemas.microsoft.com/office/drawing/2014/main" id="{B9D3BFA0-E82F-E7F9-F6E6-34FA060B7F05}"/>
              </a:ext>
            </a:extLst>
          </p:cNvPr>
          <p:cNvSpPr txBox="1"/>
          <p:nvPr/>
        </p:nvSpPr>
        <p:spPr>
          <a:xfrm rot="19595410">
            <a:off x="386110" y="3467876"/>
            <a:ext cx="763525" cy="400110"/>
          </a:xfrm>
          <a:prstGeom prst="rect">
            <a:avLst/>
          </a:prstGeom>
          <a:solidFill>
            <a:srgbClr val="5EEC3C"/>
          </a:solidFill>
          <a:ln>
            <a:solidFill>
              <a:schemeClr val="tx1"/>
            </a:solidFill>
          </a:ln>
        </p:spPr>
        <p:txBody>
          <a:bodyPr wrap="square" rtlCol="0">
            <a:spAutoFit/>
          </a:bodyPr>
          <a:lstStyle/>
          <a:p>
            <a:pPr algn="ctr"/>
            <a:r>
              <a:rPr lang="sv-SE" sz="1000" b="1" dirty="0">
                <a:solidFill>
                  <a:schemeClr val="bg1"/>
                </a:solidFill>
                <a:effectLst>
                  <a:outerShdw blurRad="38100" dist="38100" dir="2700000" algn="tl">
                    <a:srgbClr val="000000">
                      <a:alpha val="43137"/>
                    </a:srgbClr>
                  </a:outerShdw>
                </a:effectLst>
                <a:highlight>
                  <a:srgbClr val="5EEC3C"/>
                </a:highlight>
              </a:rPr>
              <a:t>GRÖNVITA</a:t>
            </a:r>
          </a:p>
          <a:p>
            <a:pPr algn="ctr"/>
            <a:r>
              <a:rPr lang="sv-SE" sz="1000" b="1" dirty="0">
                <a:solidFill>
                  <a:schemeClr val="bg1"/>
                </a:solidFill>
                <a:effectLst>
                  <a:outerShdw blurRad="38100" dist="38100" dir="2700000" algn="tl">
                    <a:srgbClr val="000000">
                      <a:alpha val="43137"/>
                    </a:srgbClr>
                  </a:outerShdw>
                </a:effectLst>
                <a:highlight>
                  <a:srgbClr val="5EEC3C"/>
                </a:highlight>
              </a:rPr>
              <a:t>RABATTEN</a:t>
            </a:r>
          </a:p>
        </p:txBody>
      </p:sp>
    </p:spTree>
    <p:extLst>
      <p:ext uri="{BB962C8B-B14F-4D97-AF65-F5344CB8AC3E}">
        <p14:creationId xmlns:p14="http://schemas.microsoft.com/office/powerpoint/2010/main" val="483214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1388</Words>
  <Application>Microsoft Office PowerPoint</Application>
  <PresentationFormat>Bildspel på skärmen (16:9)</PresentationFormat>
  <Paragraphs>231</Paragraphs>
  <Slides>14</Slides>
  <Notes>14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Arial Black</vt:lpstr>
      <vt:lpstr>Calibri</vt:lpstr>
      <vt:lpstr>Office Theme</vt:lpstr>
      <vt:lpstr>Föräldramöte 2023 Våmbs IF P-12</vt:lpstr>
      <vt:lpstr>Agenda</vt:lpstr>
      <vt:lpstr>Träningstider</vt:lpstr>
      <vt:lpstr>Serier</vt:lpstr>
      <vt:lpstr>Våmbs IF - Historia</vt:lpstr>
      <vt:lpstr>Ekonomi</vt:lpstr>
      <vt:lpstr>Nyheter och på gång</vt:lpstr>
      <vt:lpstr>Gröna tråden  Regler och riktlinjer  för Våmbs IF fotbollsutveckling </vt:lpstr>
      <vt:lpstr>Lagorganisation Våmbs IF Timmarna gäller för lag som tränar två gånger/vecka </vt:lpstr>
      <vt:lpstr>Stödfunktioner</vt:lpstr>
      <vt:lpstr>Cuper</vt:lpstr>
      <vt:lpstr>Sponsorer</vt:lpstr>
      <vt:lpstr>Arbetsbemanning 2023</vt:lpstr>
      <vt:lpstr>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2017-07-17T12:09:00Z</dcterms:created>
  <dcterms:modified xsi:type="dcterms:W3CDTF">2023-04-11T18:00:47Z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036b8ab-aa19-4aaf-ade5-e13533bd462a_Enabled">
    <vt:lpwstr>true</vt:lpwstr>
  </property>
  <property fmtid="{D5CDD505-2E9C-101B-9397-08002B2CF9AE}" pid="3" name="MSIP_Label_8036b8ab-aa19-4aaf-ade5-e13533bd462a_SetDate">
    <vt:lpwstr>2023-03-12T18:41:34Z</vt:lpwstr>
  </property>
  <property fmtid="{D5CDD505-2E9C-101B-9397-08002B2CF9AE}" pid="4" name="MSIP_Label_8036b8ab-aa19-4aaf-ade5-e13533bd462a_Method">
    <vt:lpwstr>Standard</vt:lpwstr>
  </property>
  <property fmtid="{D5CDD505-2E9C-101B-9397-08002B2CF9AE}" pid="5" name="MSIP_Label_8036b8ab-aa19-4aaf-ade5-e13533bd462a_Name">
    <vt:lpwstr>Internal</vt:lpwstr>
  </property>
  <property fmtid="{D5CDD505-2E9C-101B-9397-08002B2CF9AE}" pid="6" name="MSIP_Label_8036b8ab-aa19-4aaf-ade5-e13533bd462a_SiteId">
    <vt:lpwstr>c3549632-51ee-40fe-b6ae-a69f3a6cc157</vt:lpwstr>
  </property>
  <property fmtid="{D5CDD505-2E9C-101B-9397-08002B2CF9AE}" pid="7" name="MSIP_Label_8036b8ab-aa19-4aaf-ade5-e13533bd462a_ActionId">
    <vt:lpwstr>58f3d6ad-8c30-4820-8a97-9bee309a6bd1</vt:lpwstr>
  </property>
  <property fmtid="{D5CDD505-2E9C-101B-9397-08002B2CF9AE}" pid="8" name="MSIP_Label_8036b8ab-aa19-4aaf-ade5-e13533bd462a_ContentBits">
    <vt:lpwstr>2</vt:lpwstr>
  </property>
</Properties>
</file>