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3" r:id="rId2"/>
  </p:sldMasterIdLst>
  <p:notesMasterIdLst>
    <p:notesMasterId r:id="rId23"/>
  </p:notesMasterIdLst>
  <p:sldIdLst>
    <p:sldId id="256" r:id="rId3"/>
    <p:sldId id="289" r:id="rId4"/>
    <p:sldId id="290" r:id="rId5"/>
    <p:sldId id="268" r:id="rId6"/>
    <p:sldId id="269" r:id="rId7"/>
    <p:sldId id="257" r:id="rId8"/>
    <p:sldId id="287" r:id="rId9"/>
    <p:sldId id="267" r:id="rId10"/>
    <p:sldId id="288" r:id="rId11"/>
    <p:sldId id="338" r:id="rId12"/>
    <p:sldId id="423" r:id="rId13"/>
    <p:sldId id="424" r:id="rId14"/>
    <p:sldId id="425" r:id="rId15"/>
    <p:sldId id="426" r:id="rId16"/>
    <p:sldId id="431" r:id="rId17"/>
    <p:sldId id="427" r:id="rId18"/>
    <p:sldId id="428" r:id="rId19"/>
    <p:sldId id="429" r:id="rId20"/>
    <p:sldId id="430" r:id="rId21"/>
    <p:sldId id="432"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EC3C"/>
    <a:srgbClr val="00AACC"/>
    <a:srgbClr val="1D3A00"/>
    <a:srgbClr val="6C1A00"/>
    <a:srgbClr val="003296"/>
    <a:srgbClr val="E39A39"/>
    <a:srgbClr val="FFC901"/>
    <a:srgbClr val="FE9202"/>
    <a:srgbClr val="FEA402"/>
    <a:srgbClr val="D68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8378" autoAdjust="0"/>
  </p:normalViewPr>
  <p:slideViewPr>
    <p:cSldViewPr>
      <p:cViewPr varScale="1">
        <p:scale>
          <a:sx n="141" d="100"/>
          <a:sy n="141" d="100"/>
        </p:scale>
        <p:origin x="780" y="102"/>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C9DC0B-439A-4283-B282-0A81E38E4B9A}" type="datetimeFigureOut">
              <a:rPr lang="en-US" smtClean="0"/>
              <a:t>4/16/2023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4FD5F7-8A08-47F0-BD34-72DA7B8DDD06}" type="slidenum">
              <a:rPr lang="en-US" smtClean="0"/>
              <a:t>‹#›</a:t>
            </a:fld>
            <a:endParaRPr lang="en-US"/>
          </a:p>
        </p:txBody>
      </p:sp>
    </p:spTree>
    <p:extLst>
      <p:ext uri="{BB962C8B-B14F-4D97-AF65-F5344CB8AC3E}">
        <p14:creationId xmlns:p14="http://schemas.microsoft.com/office/powerpoint/2010/main" val="256037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1350110"/>
            <a:ext cx="5650085" cy="1527050"/>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2877160"/>
            <a:ext cx="5650085" cy="610820"/>
          </a:xfrm>
        </p:spPr>
        <p:txBody>
          <a:bodyPr>
            <a:normAutofit/>
          </a:bodyPr>
          <a:lstStyle>
            <a:lvl1pPr marL="0" indent="0" algn="l">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4574626E-3215-4C59-A1E6-8B61DF5D75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31" name="Shape 31"/>
          <p:cNvSpPr txBox="1">
            <a:spLocks noGrp="1"/>
          </p:cNvSpPr>
          <p:nvPr>
            <p:ph type="body" idx="1"/>
          </p:nvPr>
        </p:nvSpPr>
        <p:spPr>
          <a:xfrm>
            <a:off x="457201" y="1200151"/>
            <a:ext cx="4038599" cy="3394472"/>
          </a:xfrm>
          <a:prstGeom prst="rect">
            <a:avLst/>
          </a:prstGeom>
          <a:noFill/>
          <a:ln>
            <a:noFill/>
          </a:ln>
        </p:spPr>
        <p:txBody>
          <a:bodyPr lIns="91425" tIns="91425" rIns="91425" bIns="91425" anchor="t" anchorCtr="0"/>
          <a:lstStyle>
            <a:lvl1pPr marL="257175" marR="0" lvl="0" indent="-123825" algn="l" rtl="0">
              <a:spcBef>
                <a:spcPts val="42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57213" marR="0" lvl="1" indent="-100013"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4648201" y="1200151"/>
            <a:ext cx="4038599" cy="3394472"/>
          </a:xfrm>
          <a:prstGeom prst="rect">
            <a:avLst/>
          </a:prstGeom>
          <a:noFill/>
          <a:ln>
            <a:noFill/>
          </a:ln>
        </p:spPr>
        <p:txBody>
          <a:bodyPr lIns="91425" tIns="91425" rIns="91425" bIns="91425" anchor="t" anchorCtr="0"/>
          <a:lstStyle>
            <a:lvl1pPr marL="257175" marR="0" lvl="0" indent="-123825" algn="l" rtl="0">
              <a:spcBef>
                <a:spcPts val="42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57213" marR="0" lvl="1" indent="-100013"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1"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1"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900" smtClean="0">
                <a:solidFill>
                  <a:srgbClr val="888888"/>
                </a:solidFill>
                <a:latin typeface="Calibri"/>
                <a:ea typeface="Calibri"/>
                <a:cs typeface="Calibri"/>
                <a:sym typeface="Calibri"/>
              </a:rPr>
              <a:pPr algn="r">
                <a:buSzPct val="25000"/>
              </a:pPr>
              <a:t>‹#›</a:t>
            </a:fld>
            <a:endParaRPr lang="sv-SE"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063408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47" name="Shape 47"/>
          <p:cNvSpPr txBox="1">
            <a:spLocks noGrp="1"/>
          </p:cNvSpPr>
          <p:nvPr>
            <p:ph type="dt" idx="10"/>
          </p:nvPr>
        </p:nvSpPr>
        <p:spPr>
          <a:xfrm>
            <a:off x="457201"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1"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900" smtClean="0">
                <a:solidFill>
                  <a:srgbClr val="888888"/>
                </a:solidFill>
                <a:latin typeface="Calibri"/>
                <a:ea typeface="Calibri"/>
                <a:cs typeface="Calibri"/>
                <a:sym typeface="Calibri"/>
              </a:rPr>
              <a:pPr algn="r">
                <a:buSzPct val="25000"/>
              </a:pPr>
              <a:t>‹#›</a:t>
            </a:fld>
            <a:endParaRPr lang="sv-SE"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75220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Tom">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1"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1"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900" smtClean="0">
                <a:solidFill>
                  <a:srgbClr val="888888"/>
                </a:solidFill>
                <a:latin typeface="Calibri"/>
                <a:ea typeface="Calibri"/>
                <a:cs typeface="Calibri"/>
                <a:sym typeface="Calibri"/>
              </a:rPr>
              <a:pPr algn="r">
                <a:buSzPct val="25000"/>
              </a:pPr>
              <a:t>‹#›</a:t>
            </a:fld>
            <a:endParaRPr lang="sv-SE"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00534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Innehåll med bild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1" y="204789"/>
            <a:ext cx="3008313" cy="8715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1500" b="1"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56" name="Shape 56"/>
          <p:cNvSpPr txBox="1">
            <a:spLocks noGrp="1"/>
          </p:cNvSpPr>
          <p:nvPr>
            <p:ph type="body" idx="1"/>
          </p:nvPr>
        </p:nvSpPr>
        <p:spPr>
          <a:xfrm>
            <a:off x="3575050" y="204788"/>
            <a:ext cx="5111750" cy="4389834"/>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1" y="1076326"/>
            <a:ext cx="3008313" cy="3518297"/>
          </a:xfrm>
          <a:prstGeom prst="rect">
            <a:avLst/>
          </a:prstGeom>
          <a:noFill/>
          <a:ln>
            <a:noFill/>
          </a:ln>
        </p:spPr>
        <p:txBody>
          <a:bodyPr lIns="91425" tIns="91425" rIns="91425" bIns="91425" anchor="t" anchorCtr="0"/>
          <a:lstStyle>
            <a:lvl1pPr marL="0" marR="0" lvl="0" indent="0" algn="l" rtl="0">
              <a:spcBef>
                <a:spcPts val="210"/>
              </a:spcBef>
              <a:buClr>
                <a:schemeClr val="dk1"/>
              </a:buClr>
              <a:buFont typeface="Arial"/>
              <a:buNone/>
              <a:defRPr sz="1050" b="0" i="0" u="none" strike="noStrike" cap="none">
                <a:solidFill>
                  <a:schemeClr val="dk1"/>
                </a:solidFill>
                <a:latin typeface="Calibri"/>
                <a:ea typeface="Calibri"/>
                <a:cs typeface="Calibri"/>
                <a:sym typeface="Calibri"/>
              </a:defRPr>
            </a:lvl1pPr>
            <a:lvl2pPr marL="342900" marR="0" lvl="1"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2pPr>
            <a:lvl3pPr marL="685800" marR="0" lvl="2" indent="0" algn="l" rtl="0">
              <a:spcBef>
                <a:spcPts val="150"/>
              </a:spcBef>
              <a:buClr>
                <a:schemeClr val="dk1"/>
              </a:buClr>
              <a:buFont typeface="Arial"/>
              <a:buNone/>
              <a:defRPr sz="750" b="0" i="0" u="none" strike="noStrike" cap="none">
                <a:solidFill>
                  <a:schemeClr val="dk1"/>
                </a:solidFill>
                <a:latin typeface="Calibri"/>
                <a:ea typeface="Calibri"/>
                <a:cs typeface="Calibri"/>
                <a:sym typeface="Calibri"/>
              </a:defRPr>
            </a:lvl3pPr>
            <a:lvl4pPr marL="1028700" marR="0" lvl="3"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4pPr>
            <a:lvl5pPr marL="1371600" marR="0" lvl="4"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5pPr>
            <a:lvl6pPr marL="1714500" marR="0" lvl="5"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6pPr>
            <a:lvl7pPr marL="2057400" marR="0" lvl="6"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7pPr>
            <a:lvl8pPr marL="2400300" marR="0" lvl="7"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8pPr>
            <a:lvl9pPr marL="2743200" marR="0" lvl="8"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1"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1"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900" smtClean="0">
                <a:solidFill>
                  <a:srgbClr val="888888"/>
                </a:solidFill>
                <a:latin typeface="Calibri"/>
                <a:ea typeface="Calibri"/>
                <a:cs typeface="Calibri"/>
                <a:sym typeface="Calibri"/>
              </a:rPr>
              <a:pPr algn="r">
                <a:buSzPct val="25000"/>
              </a:pPr>
              <a:t>‹#›</a:t>
            </a:fld>
            <a:endParaRPr lang="sv-SE"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86267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cSld name="Bild med bild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9" y="3600451"/>
            <a:ext cx="5486399" cy="425053"/>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1500" b="1"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63" name="Shape 63"/>
          <p:cNvSpPr>
            <a:spLocks noGrp="1"/>
          </p:cNvSpPr>
          <p:nvPr>
            <p:ph type="pic" idx="2"/>
          </p:nvPr>
        </p:nvSpPr>
        <p:spPr>
          <a:xfrm>
            <a:off x="1792289" y="459581"/>
            <a:ext cx="5486399" cy="3086100"/>
          </a:xfrm>
          <a:prstGeom prst="rect">
            <a:avLst/>
          </a:prstGeom>
          <a:noFill/>
          <a:ln>
            <a:noFill/>
          </a:ln>
        </p:spPr>
        <p:txBody>
          <a:bodyPr lIns="91425" tIns="91425" rIns="91425" bIns="91425" anchor="t" anchorCtr="0"/>
          <a:lstStyle>
            <a:lvl1pPr marL="0" marR="0" lvl="0"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spcBef>
                <a:spcPts val="420"/>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spcBef>
                <a:spcPts val="360"/>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792289" y="4025504"/>
            <a:ext cx="5486399" cy="603646"/>
          </a:xfrm>
          <a:prstGeom prst="rect">
            <a:avLst/>
          </a:prstGeom>
          <a:noFill/>
          <a:ln>
            <a:noFill/>
          </a:ln>
        </p:spPr>
        <p:txBody>
          <a:bodyPr lIns="91425" tIns="91425" rIns="91425" bIns="91425" anchor="t" anchorCtr="0"/>
          <a:lstStyle>
            <a:lvl1pPr marL="0" marR="0" lvl="0" indent="0" algn="l" rtl="0">
              <a:spcBef>
                <a:spcPts val="210"/>
              </a:spcBef>
              <a:buClr>
                <a:schemeClr val="dk1"/>
              </a:buClr>
              <a:buFont typeface="Arial"/>
              <a:buNone/>
              <a:defRPr sz="1050" b="0" i="0" u="none" strike="noStrike" cap="none">
                <a:solidFill>
                  <a:schemeClr val="dk1"/>
                </a:solidFill>
                <a:latin typeface="Calibri"/>
                <a:ea typeface="Calibri"/>
                <a:cs typeface="Calibri"/>
                <a:sym typeface="Calibri"/>
              </a:defRPr>
            </a:lvl1pPr>
            <a:lvl2pPr marL="342900" marR="0" lvl="1"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2pPr>
            <a:lvl3pPr marL="685800" marR="0" lvl="2" indent="0" algn="l" rtl="0">
              <a:spcBef>
                <a:spcPts val="150"/>
              </a:spcBef>
              <a:buClr>
                <a:schemeClr val="dk1"/>
              </a:buClr>
              <a:buFont typeface="Arial"/>
              <a:buNone/>
              <a:defRPr sz="750" b="0" i="0" u="none" strike="noStrike" cap="none">
                <a:solidFill>
                  <a:schemeClr val="dk1"/>
                </a:solidFill>
                <a:latin typeface="Calibri"/>
                <a:ea typeface="Calibri"/>
                <a:cs typeface="Calibri"/>
                <a:sym typeface="Calibri"/>
              </a:defRPr>
            </a:lvl3pPr>
            <a:lvl4pPr marL="1028700" marR="0" lvl="3"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4pPr>
            <a:lvl5pPr marL="1371600" marR="0" lvl="4"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5pPr>
            <a:lvl6pPr marL="1714500" marR="0" lvl="5"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6pPr>
            <a:lvl7pPr marL="2057400" marR="0" lvl="6"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7pPr>
            <a:lvl8pPr marL="2400300" marR="0" lvl="7"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8pPr>
            <a:lvl9pPr marL="2743200" marR="0" lvl="8"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1"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1"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900" smtClean="0">
                <a:solidFill>
                  <a:srgbClr val="888888"/>
                </a:solidFill>
                <a:latin typeface="Calibri"/>
                <a:ea typeface="Calibri"/>
                <a:cs typeface="Calibri"/>
                <a:sym typeface="Calibri"/>
              </a:rPr>
              <a:pPr algn="r">
                <a:buSzPct val="25000"/>
              </a:pPr>
              <a:t>‹#›</a:t>
            </a:fld>
            <a:endParaRPr lang="sv-SE"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34508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cSld name="Rubrik och lodrät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70" name="Shape 70"/>
          <p:cNvSpPr txBox="1">
            <a:spLocks noGrp="1"/>
          </p:cNvSpPr>
          <p:nvPr>
            <p:ph type="body" idx="1"/>
          </p:nvPr>
        </p:nvSpPr>
        <p:spPr>
          <a:xfrm rot="5400000">
            <a:off x="2874765" y="-1217414"/>
            <a:ext cx="3394472" cy="8229600"/>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1"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1"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900" smtClean="0">
                <a:solidFill>
                  <a:srgbClr val="888888"/>
                </a:solidFill>
                <a:latin typeface="Calibri"/>
                <a:ea typeface="Calibri"/>
                <a:cs typeface="Calibri"/>
                <a:sym typeface="Calibri"/>
              </a:rPr>
              <a:pPr algn="r">
                <a:buSzPct val="25000"/>
              </a:pPr>
              <a:t>‹#›</a:t>
            </a:fld>
            <a:endParaRPr lang="sv-SE"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86301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cSld name="Lodrät rubrik och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5463779" y="1371600"/>
            <a:ext cx="4388644"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76" name="Shape 76"/>
          <p:cNvSpPr txBox="1">
            <a:spLocks noGrp="1"/>
          </p:cNvSpPr>
          <p:nvPr>
            <p:ph type="body" idx="1"/>
          </p:nvPr>
        </p:nvSpPr>
        <p:spPr>
          <a:xfrm rot="5400000">
            <a:off x="1272779" y="-609600"/>
            <a:ext cx="4388644" cy="6019799"/>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1"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1"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900" smtClean="0">
                <a:solidFill>
                  <a:srgbClr val="888888"/>
                </a:solidFill>
                <a:latin typeface="Calibri"/>
                <a:ea typeface="Calibri"/>
                <a:cs typeface="Calibri"/>
                <a:sym typeface="Calibri"/>
              </a:rPr>
              <a:pPr algn="r">
                <a:buSzPct val="25000"/>
              </a:pPr>
              <a:t>‹#›</a:t>
            </a:fld>
            <a:endParaRPr lang="sv-SE"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92430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0" cy="610821"/>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350111"/>
            <a:ext cx="8246070" cy="3512214"/>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47BD319-C441-4740-BDB2-35E25C52CCE7}" type="datetimeFigureOut">
              <a:rPr lang="sv-SE" smtClean="0"/>
              <a:t>2023-04-16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t>‹#›</a:t>
            </a:fld>
            <a:endParaRPr lang="sv-SE"/>
          </a:p>
        </p:txBody>
      </p:sp>
    </p:spTree>
    <p:extLst>
      <p:ext uri="{BB962C8B-B14F-4D97-AF65-F5344CB8AC3E}">
        <p14:creationId xmlns:p14="http://schemas.microsoft.com/office/powerpoint/2010/main" val="2213455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6108200" cy="572644"/>
          </a:xfrm>
        </p:spPr>
        <p:txBody>
          <a:bodyPr>
            <a:normAutofit/>
          </a:bodyPr>
          <a:lstStyle>
            <a:lvl1pPr algn="l">
              <a:defRPr sz="3600">
                <a:solidFill>
                  <a:srgbClr val="00B05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5" y="1044701"/>
            <a:ext cx="6108200" cy="3663766"/>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093365" cy="610820"/>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80" y="1641238"/>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80" y="2113635"/>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1" y="1641238"/>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1" y="2113635"/>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4/16/2023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4/16/2023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4/16/2023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7AA319AF-0FCC-4128-9740-8A4A650F4C8A}"/>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57200" y="1200151"/>
            <a:ext cx="8229600" cy="339447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1"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1"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900" smtClean="0">
                <a:solidFill>
                  <a:srgbClr val="888888"/>
                </a:solidFill>
                <a:latin typeface="Calibri"/>
                <a:ea typeface="Calibri"/>
                <a:cs typeface="Calibri"/>
                <a:sym typeface="Calibri"/>
              </a:rPr>
              <a:pPr algn="r">
                <a:buSzPct val="25000"/>
              </a:pPr>
              <a:t>‹#›</a:t>
            </a:fld>
            <a:endParaRPr lang="sv-SE"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72788646"/>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965" y="1808225"/>
            <a:ext cx="5955493" cy="1336168"/>
          </a:xfrm>
        </p:spPr>
        <p:txBody>
          <a:bodyPr>
            <a:normAutofit/>
          </a:bodyPr>
          <a:lstStyle/>
          <a:p>
            <a:r>
              <a:rPr lang="en-US" dirty="0" err="1"/>
              <a:t>Föräldramöte</a:t>
            </a:r>
            <a:r>
              <a:rPr lang="en-US" dirty="0"/>
              <a:t> 2023</a:t>
            </a:r>
            <a:br>
              <a:rPr lang="en-US" dirty="0"/>
            </a:br>
            <a:r>
              <a:rPr lang="en-US" dirty="0" err="1"/>
              <a:t>Våmbs</a:t>
            </a:r>
            <a:r>
              <a:rPr lang="en-US" dirty="0"/>
              <a:t> IF</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1143000" y="0"/>
            <a:ext cx="6172200" cy="857250"/>
          </a:xfrm>
        </p:spPr>
        <p:txBody>
          <a:bodyPr/>
          <a:lstStyle/>
          <a:p>
            <a:r>
              <a:rPr lang="sv-SE" sz="2400" b="1" dirty="0"/>
              <a:t>Timmar för tränare, ledare och lagföräldrar</a:t>
            </a:r>
          </a:p>
        </p:txBody>
      </p:sp>
      <p:sp>
        <p:nvSpPr>
          <p:cNvPr id="7" name="Rektangel 6">
            <a:extLst>
              <a:ext uri="{FF2B5EF4-FFF2-40B4-BE49-F238E27FC236}">
                <a16:creationId xmlns:a16="http://schemas.microsoft.com/office/drawing/2014/main" id="{24CBB48D-E440-44E5-91D5-15DCAEBE8E5E}"/>
              </a:ext>
            </a:extLst>
          </p:cNvPr>
          <p:cNvSpPr/>
          <p:nvPr/>
        </p:nvSpPr>
        <p:spPr>
          <a:xfrm>
            <a:off x="1412628" y="711518"/>
            <a:ext cx="6615756" cy="4293483"/>
          </a:xfrm>
          <a:prstGeom prst="rect">
            <a:avLst/>
          </a:prstGeom>
        </p:spPr>
        <p:txBody>
          <a:bodyPr wrap="square">
            <a:spAutoFit/>
          </a:bodyPr>
          <a:lstStyle/>
          <a:p>
            <a:pPr defTabSz="685800"/>
            <a:r>
              <a:rPr lang="sv-SE" sz="1050" b="1" u="sng" kern="0" dirty="0">
                <a:solidFill>
                  <a:srgbClr val="000000"/>
                </a:solidFill>
                <a:latin typeface="Calibri" panose="020F0502020204030204" pitchFamily="34" charset="0"/>
                <a:cs typeface="Calibri" panose="020F0502020204030204" pitchFamily="34" charset="0"/>
                <a:sym typeface="Arial"/>
              </a:rPr>
              <a:t>Träningar</a:t>
            </a:r>
          </a:p>
          <a:p>
            <a:pPr defTabSz="685800"/>
            <a:r>
              <a:rPr lang="sv-SE" sz="1050" kern="0" dirty="0">
                <a:solidFill>
                  <a:srgbClr val="000000"/>
                </a:solidFill>
                <a:latin typeface="Calibri" panose="020F0502020204030204" pitchFamily="34" charset="0"/>
                <a:cs typeface="Calibri" panose="020F0502020204030204" pitchFamily="34" charset="0"/>
                <a:sym typeface="Arial"/>
              </a:rPr>
              <a:t>Ordinarie träning:		26 veckor x 3 x 2,5h = 195     ***</a:t>
            </a:r>
          </a:p>
          <a:p>
            <a:pPr defTabSz="685800"/>
            <a:r>
              <a:rPr lang="sv-SE" sz="1050" kern="0" dirty="0">
                <a:solidFill>
                  <a:srgbClr val="000000"/>
                </a:solidFill>
                <a:latin typeface="Calibri" panose="020F0502020204030204" pitchFamily="34" charset="0"/>
                <a:cs typeface="Calibri" panose="020F0502020204030204" pitchFamily="34" charset="0"/>
                <a:sym typeface="Arial"/>
              </a:rPr>
              <a:t>Sommarträning: 		20 tillfällen x 2,5h = 50   ***</a:t>
            </a:r>
          </a:p>
          <a:p>
            <a:pPr defTabSz="685800"/>
            <a:endParaRPr lang="sv-SE" sz="1050" b="1" u="sng" kern="0" dirty="0">
              <a:solidFill>
                <a:srgbClr val="000000"/>
              </a:solidFill>
              <a:latin typeface="Calibri" panose="020F0502020204030204" pitchFamily="34" charset="0"/>
              <a:cs typeface="Calibri" panose="020F0502020204030204" pitchFamily="34" charset="0"/>
              <a:sym typeface="Arial"/>
            </a:endParaRPr>
          </a:p>
          <a:p>
            <a:pPr defTabSz="685800"/>
            <a:r>
              <a:rPr lang="sv-SE" sz="1050" b="1" u="sng" kern="0" dirty="0">
                <a:solidFill>
                  <a:srgbClr val="000000"/>
                </a:solidFill>
                <a:latin typeface="Calibri" panose="020F0502020204030204" pitchFamily="34" charset="0"/>
                <a:cs typeface="Calibri" panose="020F0502020204030204" pitchFamily="34" charset="0"/>
                <a:sym typeface="Arial"/>
              </a:rPr>
              <a:t>Matcher</a:t>
            </a:r>
          </a:p>
          <a:p>
            <a:pPr defTabSz="685800"/>
            <a:r>
              <a:rPr lang="sv-SE" sz="1050" kern="0" dirty="0">
                <a:solidFill>
                  <a:srgbClr val="000000"/>
                </a:solidFill>
                <a:latin typeface="Calibri" panose="020F0502020204030204" pitchFamily="34" charset="0"/>
                <a:cs typeface="Calibri" panose="020F0502020204030204" pitchFamily="34" charset="0"/>
                <a:sym typeface="Arial"/>
              </a:rPr>
              <a:t>Hemmamatcher: 		10 x 3,5h = 35</a:t>
            </a:r>
          </a:p>
          <a:p>
            <a:pPr defTabSz="685800"/>
            <a:r>
              <a:rPr lang="sv-SE" sz="1050" kern="0" dirty="0">
                <a:solidFill>
                  <a:srgbClr val="000000"/>
                </a:solidFill>
                <a:latin typeface="Calibri" panose="020F0502020204030204" pitchFamily="34" charset="0"/>
                <a:cs typeface="Calibri" panose="020F0502020204030204" pitchFamily="34" charset="0"/>
                <a:sym typeface="Arial"/>
              </a:rPr>
              <a:t>Bortamatcher: 		10 x 5h = 50</a:t>
            </a:r>
          </a:p>
          <a:p>
            <a:pPr defTabSz="685800"/>
            <a:endParaRPr lang="sv-SE" sz="1050" b="1" u="sng" kern="0" dirty="0">
              <a:solidFill>
                <a:srgbClr val="000000"/>
              </a:solidFill>
              <a:latin typeface="Calibri" panose="020F0502020204030204" pitchFamily="34" charset="0"/>
              <a:cs typeface="Calibri" panose="020F0502020204030204" pitchFamily="34" charset="0"/>
              <a:sym typeface="Arial"/>
            </a:endParaRPr>
          </a:p>
          <a:p>
            <a:pPr defTabSz="685800"/>
            <a:r>
              <a:rPr lang="sv-SE" sz="1050" b="1" u="sng" kern="0" dirty="0">
                <a:solidFill>
                  <a:srgbClr val="000000"/>
                </a:solidFill>
                <a:latin typeface="Calibri" panose="020F0502020204030204" pitchFamily="34" charset="0"/>
                <a:cs typeface="Calibri" panose="020F0502020204030204" pitchFamily="34" charset="0"/>
                <a:sym typeface="Arial"/>
              </a:rPr>
              <a:t>Cuper</a:t>
            </a:r>
          </a:p>
          <a:p>
            <a:pPr defTabSz="685800"/>
            <a:r>
              <a:rPr lang="sv-SE" sz="1050" kern="0" dirty="0">
                <a:solidFill>
                  <a:srgbClr val="000000"/>
                </a:solidFill>
                <a:latin typeface="Calibri" panose="020F0502020204030204" pitchFamily="34" charset="0"/>
                <a:cs typeface="Calibri" panose="020F0502020204030204" pitchFamily="34" charset="0"/>
                <a:sym typeface="Arial"/>
              </a:rPr>
              <a:t>Annan Cup: 		2,5 dagar x 10h = 25 </a:t>
            </a:r>
          </a:p>
          <a:p>
            <a:pPr defTabSz="685800"/>
            <a:r>
              <a:rPr lang="sv-SE" sz="1050" kern="0" dirty="0">
                <a:solidFill>
                  <a:srgbClr val="000000"/>
                </a:solidFill>
                <a:latin typeface="Calibri" panose="020F0502020204030204" pitchFamily="34" charset="0"/>
                <a:cs typeface="Calibri" panose="020F0502020204030204" pitchFamily="34" charset="0"/>
                <a:sym typeface="Arial"/>
              </a:rPr>
              <a:t>Annan Cup: 		2,5 dagar x 24h = 60 </a:t>
            </a:r>
          </a:p>
          <a:p>
            <a:pPr defTabSz="685800"/>
            <a:r>
              <a:rPr lang="sv-SE" sz="1050" kern="0" dirty="0">
                <a:solidFill>
                  <a:srgbClr val="000000"/>
                </a:solidFill>
                <a:latin typeface="Calibri" panose="020F0502020204030204" pitchFamily="34" charset="0"/>
                <a:cs typeface="Calibri" panose="020F0502020204030204" pitchFamily="34" charset="0"/>
                <a:sym typeface="Arial"/>
              </a:rPr>
              <a:t>Annan Cup: 		1 dag x 10h = 10        ***</a:t>
            </a:r>
          </a:p>
          <a:p>
            <a:pPr defTabSz="685800"/>
            <a:r>
              <a:rPr lang="sv-SE" sz="1050" kern="0" dirty="0">
                <a:solidFill>
                  <a:srgbClr val="000000"/>
                </a:solidFill>
                <a:latin typeface="Calibri" panose="020F0502020204030204" pitchFamily="34" charset="0"/>
                <a:cs typeface="Calibri" panose="020F0502020204030204" pitchFamily="34" charset="0"/>
                <a:sym typeface="Arial"/>
              </a:rPr>
              <a:t>Övriga träffar med laget</a:t>
            </a:r>
          </a:p>
          <a:p>
            <a:pPr defTabSz="685800"/>
            <a:endParaRPr lang="sv-SE" sz="1050" b="1" kern="0" dirty="0">
              <a:solidFill>
                <a:srgbClr val="000000"/>
              </a:solidFill>
              <a:latin typeface="Calibri" panose="020F0502020204030204" pitchFamily="34" charset="0"/>
              <a:cs typeface="Calibri" panose="020F0502020204030204" pitchFamily="34" charset="0"/>
              <a:sym typeface="Arial"/>
            </a:endParaRPr>
          </a:p>
          <a:p>
            <a:pPr defTabSz="685800"/>
            <a:r>
              <a:rPr lang="sv-SE" sz="1050" b="1" u="sng" kern="0" dirty="0">
                <a:solidFill>
                  <a:srgbClr val="000000"/>
                </a:solidFill>
                <a:latin typeface="Calibri" panose="020F0502020204030204" pitchFamily="34" charset="0"/>
                <a:cs typeface="Calibri" panose="020F0502020204030204" pitchFamily="34" charset="0"/>
                <a:sym typeface="Arial"/>
              </a:rPr>
              <a:t>Möten </a:t>
            </a:r>
            <a:r>
              <a:rPr lang="sv-SE" sz="1050" u="sng" kern="0" dirty="0">
                <a:solidFill>
                  <a:srgbClr val="000000"/>
                </a:solidFill>
                <a:latin typeface="Calibri" panose="020F0502020204030204" pitchFamily="34" charset="0"/>
                <a:cs typeface="Calibri" panose="020F0502020204030204" pitchFamily="34" charset="0"/>
                <a:sym typeface="Arial"/>
              </a:rPr>
              <a:t>(</a:t>
            </a:r>
            <a:r>
              <a:rPr lang="sv-SE" sz="1050" kern="0" dirty="0">
                <a:solidFill>
                  <a:srgbClr val="000000"/>
                </a:solidFill>
                <a:latin typeface="Calibri" panose="020F0502020204030204" pitchFamily="34" charset="0"/>
                <a:cs typeface="Calibri" panose="020F0502020204030204" pitchFamily="34" charset="0"/>
                <a:sym typeface="Arial"/>
              </a:rPr>
              <a:t>Kick </a:t>
            </a:r>
            <a:r>
              <a:rPr lang="sv-SE" sz="1050" kern="0" dirty="0" err="1">
                <a:solidFill>
                  <a:srgbClr val="000000"/>
                </a:solidFill>
                <a:latin typeface="Calibri" panose="020F0502020204030204" pitchFamily="34" charset="0"/>
                <a:cs typeface="Calibri" panose="020F0502020204030204" pitchFamily="34" charset="0"/>
                <a:sym typeface="Arial"/>
              </a:rPr>
              <a:t>offs</a:t>
            </a:r>
            <a:r>
              <a:rPr lang="sv-SE" sz="1050" kern="0" dirty="0">
                <a:solidFill>
                  <a:srgbClr val="000000"/>
                </a:solidFill>
                <a:latin typeface="Calibri" panose="020F0502020204030204" pitchFamily="34" charset="0"/>
                <a:cs typeface="Calibri" panose="020F0502020204030204" pitchFamily="34" charset="0"/>
                <a:sym typeface="Arial"/>
              </a:rPr>
              <a:t>, tränarmöten, utbildningar mm)</a:t>
            </a:r>
          </a:p>
          <a:p>
            <a:pPr defTabSz="685800"/>
            <a:r>
              <a:rPr lang="sv-SE" sz="1050" kern="0" dirty="0">
                <a:solidFill>
                  <a:srgbClr val="000000"/>
                </a:solidFill>
                <a:latin typeface="Calibri" panose="020F0502020204030204" pitchFamily="34" charset="0"/>
                <a:cs typeface="Calibri" panose="020F0502020204030204" pitchFamily="34" charset="0"/>
                <a:sym typeface="Arial"/>
              </a:rPr>
              <a:t>Huvudtränare 		20 x 2h = 40</a:t>
            </a:r>
          </a:p>
          <a:p>
            <a:pPr defTabSz="685800"/>
            <a:r>
              <a:rPr lang="sv-SE" sz="1050" kern="0" dirty="0">
                <a:solidFill>
                  <a:srgbClr val="000000"/>
                </a:solidFill>
                <a:latin typeface="Calibri" panose="020F0502020204030204" pitchFamily="34" charset="0"/>
                <a:cs typeface="Calibri" panose="020F0502020204030204" pitchFamily="34" charset="0"/>
                <a:sym typeface="Arial"/>
              </a:rPr>
              <a:t>Ass tränare     		10 x 2h = 20</a:t>
            </a:r>
          </a:p>
          <a:p>
            <a:pPr defTabSz="685800"/>
            <a:r>
              <a:rPr lang="sv-SE" sz="1050" kern="0" dirty="0">
                <a:solidFill>
                  <a:srgbClr val="000000"/>
                </a:solidFill>
                <a:latin typeface="Calibri" panose="020F0502020204030204" pitchFamily="34" charset="0"/>
                <a:cs typeface="Calibri" panose="020F0502020204030204" pitchFamily="34" charset="0"/>
                <a:sym typeface="Arial"/>
              </a:rPr>
              <a:t>Lagledare</a:t>
            </a:r>
          </a:p>
          <a:p>
            <a:pPr defTabSz="685800"/>
            <a:r>
              <a:rPr lang="sv-SE" sz="1050" kern="0" dirty="0">
                <a:solidFill>
                  <a:srgbClr val="000000"/>
                </a:solidFill>
                <a:latin typeface="Calibri" panose="020F0502020204030204" pitchFamily="34" charset="0"/>
                <a:cs typeface="Calibri" panose="020F0502020204030204" pitchFamily="34" charset="0"/>
                <a:sym typeface="Arial"/>
              </a:rPr>
              <a:t>Lagförälder</a:t>
            </a:r>
          </a:p>
          <a:p>
            <a:pPr defTabSz="685800"/>
            <a:endParaRPr lang="sv-SE" sz="1050" b="1" kern="0" dirty="0">
              <a:solidFill>
                <a:srgbClr val="000000"/>
              </a:solidFill>
              <a:latin typeface="Calibri" panose="020F0502020204030204" pitchFamily="34" charset="0"/>
              <a:cs typeface="Calibri" panose="020F0502020204030204" pitchFamily="34" charset="0"/>
              <a:sym typeface="Arial"/>
            </a:endParaRPr>
          </a:p>
          <a:p>
            <a:pPr defTabSz="685800"/>
            <a:r>
              <a:rPr lang="sv-SE" sz="1050" b="1" u="sng" kern="0" dirty="0" err="1">
                <a:solidFill>
                  <a:srgbClr val="000000"/>
                </a:solidFill>
                <a:latin typeface="Calibri" panose="020F0502020204030204" pitchFamily="34" charset="0"/>
                <a:cs typeface="Calibri" panose="020F0502020204030204" pitchFamily="34" charset="0"/>
                <a:sym typeface="Arial"/>
              </a:rPr>
              <a:t>Admin</a:t>
            </a:r>
            <a:r>
              <a:rPr lang="sv-SE" sz="1050" b="1" u="sng" kern="0" dirty="0">
                <a:solidFill>
                  <a:srgbClr val="000000"/>
                </a:solidFill>
                <a:latin typeface="Calibri" panose="020F0502020204030204" pitchFamily="34" charset="0"/>
                <a:cs typeface="Calibri" panose="020F0502020204030204" pitchFamily="34" charset="0"/>
                <a:sym typeface="Arial"/>
              </a:rPr>
              <a:t> </a:t>
            </a:r>
            <a:r>
              <a:rPr lang="sv-SE" sz="1050" kern="0" dirty="0">
                <a:solidFill>
                  <a:srgbClr val="000000"/>
                </a:solidFill>
                <a:latin typeface="Calibri" panose="020F0502020204030204" pitchFamily="34" charset="0"/>
                <a:cs typeface="Calibri" panose="020F0502020204030204" pitchFamily="34" charset="0"/>
                <a:sym typeface="Arial"/>
              </a:rPr>
              <a:t>(planera träningar/match/säsong, laget.se, samtal, sms-grupp, kontakt med andra lag och förbundet)</a:t>
            </a:r>
          </a:p>
          <a:p>
            <a:pPr defTabSz="685800"/>
            <a:r>
              <a:rPr lang="sv-SE" sz="1050" kern="0" dirty="0">
                <a:solidFill>
                  <a:srgbClr val="000000"/>
                </a:solidFill>
                <a:latin typeface="Calibri" panose="020F0502020204030204" pitchFamily="34" charset="0"/>
                <a:cs typeface="Calibri" panose="020F0502020204030204" pitchFamily="34" charset="0"/>
                <a:sym typeface="Arial"/>
              </a:rPr>
              <a:t>Huvudtränare 		26 veckor x 5h = 130 </a:t>
            </a:r>
          </a:p>
          <a:p>
            <a:pPr defTabSz="685800"/>
            <a:r>
              <a:rPr lang="sv-SE" sz="1050" kern="0" dirty="0">
                <a:solidFill>
                  <a:srgbClr val="000000"/>
                </a:solidFill>
                <a:latin typeface="Calibri" panose="020F0502020204030204" pitchFamily="34" charset="0"/>
                <a:cs typeface="Calibri" panose="020F0502020204030204" pitchFamily="34" charset="0"/>
                <a:sym typeface="Arial"/>
              </a:rPr>
              <a:t>Ass tränare			26 veckor x 3h = 78	</a:t>
            </a:r>
          </a:p>
          <a:p>
            <a:pPr defTabSz="685800"/>
            <a:r>
              <a:rPr lang="sv-SE" sz="1050" kern="0" dirty="0">
                <a:solidFill>
                  <a:srgbClr val="000000"/>
                </a:solidFill>
                <a:latin typeface="Calibri" panose="020F0502020204030204" pitchFamily="34" charset="0"/>
                <a:cs typeface="Calibri" panose="020F0502020204030204" pitchFamily="34" charset="0"/>
                <a:sym typeface="Arial"/>
              </a:rPr>
              <a:t>Lagledare</a:t>
            </a:r>
          </a:p>
          <a:p>
            <a:pPr defTabSz="685800"/>
            <a:r>
              <a:rPr lang="sv-SE" sz="1050" kern="0" dirty="0">
                <a:solidFill>
                  <a:srgbClr val="000000"/>
                </a:solidFill>
                <a:latin typeface="Calibri" panose="020F0502020204030204" pitchFamily="34" charset="0"/>
                <a:cs typeface="Calibri" panose="020F0502020204030204" pitchFamily="34" charset="0"/>
                <a:sym typeface="Arial"/>
              </a:rPr>
              <a:t>Lagförälder</a:t>
            </a:r>
            <a:r>
              <a:rPr lang="sv-SE" sz="1050" b="1" kern="0" dirty="0">
                <a:solidFill>
                  <a:srgbClr val="000000"/>
                </a:solidFill>
                <a:latin typeface="Calibri" panose="020F0502020204030204" pitchFamily="34" charset="0"/>
                <a:cs typeface="Calibri" panose="020F0502020204030204" pitchFamily="34" charset="0"/>
                <a:sym typeface="Arial"/>
              </a:rPr>
              <a:t>		</a:t>
            </a:r>
          </a:p>
          <a:p>
            <a:pPr defTabSz="685800"/>
            <a:endParaRPr lang="sv-SE" sz="1050" kern="0" dirty="0">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199756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281175"/>
            <a:ext cx="7940660" cy="763525"/>
          </a:xfrm>
        </p:spPr>
        <p:txBody>
          <a:bodyPr>
            <a:normAutofit fontScale="90000"/>
          </a:bodyPr>
          <a:lstStyle/>
          <a:p>
            <a:r>
              <a:rPr lang="en-US" dirty="0" err="1"/>
              <a:t>Stödfunktioner</a:t>
            </a:r>
            <a:br>
              <a:rPr lang="en-US" dirty="0"/>
            </a:br>
            <a:endParaRPr lang="en-US" dirty="0"/>
          </a:p>
        </p:txBody>
      </p:sp>
      <p:sp>
        <p:nvSpPr>
          <p:cNvPr id="3" name="Content Placeholder 2"/>
          <p:cNvSpPr>
            <a:spLocks noGrp="1"/>
          </p:cNvSpPr>
          <p:nvPr>
            <p:ph idx="1"/>
          </p:nvPr>
        </p:nvSpPr>
        <p:spPr>
          <a:xfrm>
            <a:off x="448964" y="1044700"/>
            <a:ext cx="8246071" cy="3817625"/>
          </a:xfrm>
        </p:spPr>
        <p:txBody>
          <a:bodyPr/>
          <a:lstStyle/>
          <a:p>
            <a:pPr marL="0" indent="0">
              <a:buNone/>
            </a:pPr>
            <a:endParaRPr lang="en-US" dirty="0"/>
          </a:p>
          <a:p>
            <a:endParaRPr lang="en-US" dirty="0"/>
          </a:p>
        </p:txBody>
      </p:sp>
      <p:sp>
        <p:nvSpPr>
          <p:cNvPr id="5" name="textruta 4">
            <a:extLst>
              <a:ext uri="{FF2B5EF4-FFF2-40B4-BE49-F238E27FC236}">
                <a16:creationId xmlns:a16="http://schemas.microsoft.com/office/drawing/2014/main" id="{69A70A9C-AA46-3F6C-A4B2-F68A8F481D02}"/>
              </a:ext>
            </a:extLst>
          </p:cNvPr>
          <p:cNvSpPr txBox="1"/>
          <p:nvPr/>
        </p:nvSpPr>
        <p:spPr>
          <a:xfrm>
            <a:off x="297745" y="1353563"/>
            <a:ext cx="4181020" cy="3208571"/>
          </a:xfrm>
          <a:prstGeom prst="rect">
            <a:avLst/>
          </a:prstGeom>
          <a:noFill/>
        </p:spPr>
        <p:txBody>
          <a:bodyPr wrap="square" rtlCol="0">
            <a:spAutoFit/>
          </a:bodyPr>
          <a:lstStyle/>
          <a:p>
            <a:pPr defTabSz="685800"/>
            <a:r>
              <a:rPr lang="sv-SE" sz="1350" b="1" u="sng" kern="0" dirty="0">
                <a:solidFill>
                  <a:srgbClr val="000000"/>
                </a:solidFill>
                <a:latin typeface="Calibri" panose="020F0502020204030204" pitchFamily="34" charset="0"/>
                <a:cs typeface="Calibri" panose="020F0502020204030204" pitchFamily="34" charset="0"/>
                <a:sym typeface="Arial"/>
              </a:rPr>
              <a:t>Arbetsuppgifter Lagförälder:</a:t>
            </a:r>
          </a:p>
          <a:p>
            <a:pPr defTabSz="685800"/>
            <a:endParaRPr lang="sv-SE" sz="1350" b="1" u="sng"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Avlasta tränarna administrativt</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Koordinera </a:t>
            </a:r>
            <a:r>
              <a:rPr lang="sv-SE" sz="1350" kern="0" dirty="0" err="1">
                <a:solidFill>
                  <a:srgbClr val="000000"/>
                </a:solidFill>
                <a:latin typeface="Calibri" panose="020F0502020204030204" pitchFamily="34" charset="0"/>
                <a:cs typeface="Calibri" panose="020F0502020204030204" pitchFamily="34" charset="0"/>
                <a:sym typeface="Arial"/>
              </a:rPr>
              <a:t>ev</a:t>
            </a:r>
            <a:r>
              <a:rPr lang="sv-SE" sz="1350" kern="0" dirty="0">
                <a:solidFill>
                  <a:srgbClr val="000000"/>
                </a:solidFill>
                <a:latin typeface="Calibri" panose="020F0502020204030204" pitchFamily="34" charset="0"/>
                <a:cs typeface="Calibri" panose="020F0502020204030204" pitchFamily="34" charset="0"/>
                <a:sym typeface="Arial"/>
              </a:rPr>
              <a:t> lagförsäljning*</a:t>
            </a:r>
          </a:p>
          <a:p>
            <a:pPr marL="285750" indent="-285750" defTabSz="685800">
              <a:buFont typeface="Arial" panose="020B0604020202020204" pitchFamily="34" charset="0"/>
              <a:buChar char="•"/>
            </a:pPr>
            <a:r>
              <a:rPr lang="sv-SE" sz="1350" strike="sngStrike" kern="0" dirty="0">
                <a:solidFill>
                  <a:srgbClr val="000000"/>
                </a:solidFill>
                <a:latin typeface="Calibri" panose="020F0502020204030204" pitchFamily="34" charset="0"/>
                <a:cs typeface="Calibri" panose="020F0502020204030204" pitchFamily="34" charset="0"/>
                <a:sym typeface="Arial"/>
              </a:rPr>
              <a:t>Koordinera domaruppdrag</a:t>
            </a:r>
            <a:r>
              <a:rPr lang="sv-SE" sz="1350" kern="0" dirty="0">
                <a:solidFill>
                  <a:srgbClr val="000000"/>
                </a:solidFill>
                <a:latin typeface="Calibri" panose="020F0502020204030204" pitchFamily="34" charset="0"/>
                <a:cs typeface="Calibri" panose="020F0502020204030204" pitchFamily="34" charset="0"/>
                <a:sym typeface="Arial"/>
              </a:rPr>
              <a:t>*</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Koordinera Grönvita rabatten*</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Koordinera arbetsuppgifter*</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Koordinera trivseluppgifter*</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Medverka vid </a:t>
            </a:r>
            <a:r>
              <a:rPr lang="sv-SE" sz="1350" kern="0" dirty="0" err="1">
                <a:solidFill>
                  <a:srgbClr val="000000"/>
                </a:solidFill>
                <a:latin typeface="Calibri" panose="020F0502020204030204" pitchFamily="34" charset="0"/>
                <a:cs typeface="Calibri" panose="020F0502020204030204" pitchFamily="34" charset="0"/>
                <a:sym typeface="Arial"/>
              </a:rPr>
              <a:t>ev</a:t>
            </a:r>
            <a:r>
              <a:rPr lang="sv-SE" sz="1350" kern="0" dirty="0">
                <a:solidFill>
                  <a:srgbClr val="000000"/>
                </a:solidFill>
                <a:latin typeface="Calibri" panose="020F0502020204030204" pitchFamily="34" charset="0"/>
                <a:cs typeface="Calibri" panose="020F0502020204030204" pitchFamily="34" charset="0"/>
                <a:sym typeface="Arial"/>
              </a:rPr>
              <a:t> möten för lagföräldrar</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Förmedla ”supporters” till </a:t>
            </a:r>
            <a:r>
              <a:rPr lang="sv-SE" sz="1350" kern="0" dirty="0" err="1">
                <a:solidFill>
                  <a:srgbClr val="000000"/>
                </a:solidFill>
                <a:latin typeface="Calibri" panose="020F0502020204030204" pitchFamily="34" charset="0"/>
                <a:cs typeface="Calibri" panose="020F0502020204030204" pitchFamily="34" charset="0"/>
                <a:sym typeface="Arial"/>
              </a:rPr>
              <a:t>sportgruppen</a:t>
            </a:r>
            <a:r>
              <a:rPr lang="sv-SE" sz="1350" kern="0" dirty="0">
                <a:solidFill>
                  <a:srgbClr val="000000"/>
                </a:solidFill>
                <a:latin typeface="Calibri" panose="020F0502020204030204" pitchFamily="34" charset="0"/>
                <a:cs typeface="Calibri" panose="020F0502020204030204" pitchFamily="34" charset="0"/>
                <a:sym typeface="Arial"/>
              </a:rPr>
              <a:t>/styrelsen</a:t>
            </a:r>
          </a:p>
          <a:p>
            <a:pPr marL="285750" indent="-285750" defTabSz="685800">
              <a:buFont typeface="Arial" panose="020B0604020202020204" pitchFamily="34" charset="0"/>
              <a:buChar char="•"/>
            </a:pPr>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marL="214313" indent="-214313" defTabSz="685800">
              <a:buFont typeface="Arial" panose="020B0604020202020204" pitchFamily="34" charset="0"/>
              <a:buChar char="•"/>
            </a:pPr>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r>
              <a:rPr lang="sv-SE" sz="1350" kern="0" dirty="0">
                <a:solidFill>
                  <a:srgbClr val="000000"/>
                </a:solidFill>
                <a:latin typeface="Calibri" panose="020F0502020204030204" pitchFamily="34" charset="0"/>
                <a:cs typeface="Calibri" panose="020F0502020204030204" pitchFamily="34" charset="0"/>
                <a:sym typeface="Arial"/>
              </a:rPr>
              <a:t>* Kan med fördel delegeras</a:t>
            </a:r>
          </a:p>
        </p:txBody>
      </p:sp>
      <p:sp>
        <p:nvSpPr>
          <p:cNvPr id="6" name="textruta 5">
            <a:extLst>
              <a:ext uri="{FF2B5EF4-FFF2-40B4-BE49-F238E27FC236}">
                <a16:creationId xmlns:a16="http://schemas.microsoft.com/office/drawing/2014/main" id="{367EC493-97B3-8D00-D3FF-1BD5B9A91665}"/>
              </a:ext>
            </a:extLst>
          </p:cNvPr>
          <p:cNvSpPr txBox="1"/>
          <p:nvPr/>
        </p:nvSpPr>
        <p:spPr>
          <a:xfrm>
            <a:off x="4572000" y="1350110"/>
            <a:ext cx="4181020" cy="4039567"/>
          </a:xfrm>
          <a:prstGeom prst="rect">
            <a:avLst/>
          </a:prstGeom>
          <a:noFill/>
        </p:spPr>
        <p:txBody>
          <a:bodyPr wrap="square" rtlCol="0">
            <a:spAutoFit/>
          </a:bodyPr>
          <a:lstStyle/>
          <a:p>
            <a:pPr defTabSz="685800"/>
            <a:r>
              <a:rPr lang="sv-SE" sz="1350" b="1" u="sng" kern="0" dirty="0">
                <a:solidFill>
                  <a:srgbClr val="000000"/>
                </a:solidFill>
                <a:latin typeface="Calibri" panose="020F0502020204030204" pitchFamily="34" charset="0"/>
                <a:cs typeface="Calibri" panose="020F0502020204030204" pitchFamily="34" charset="0"/>
                <a:sym typeface="Arial"/>
              </a:rPr>
              <a:t>”Supporters”:</a:t>
            </a: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r>
              <a:rPr lang="sv-SE" sz="1350" b="1" kern="0" dirty="0">
                <a:solidFill>
                  <a:srgbClr val="000000"/>
                </a:solidFill>
                <a:latin typeface="Calibri" panose="020F0502020204030204" pitchFamily="34" charset="0"/>
                <a:cs typeface="Calibri" panose="020F0502020204030204" pitchFamily="34" charset="0"/>
                <a:sym typeface="Arial"/>
              </a:rPr>
              <a:t>Föräldrar som kan tänka sig att lägga några extra timmar för barnen och Våmbs IF</a:t>
            </a:r>
            <a:r>
              <a:rPr lang="sv-SE" sz="1350" kern="0" dirty="0">
                <a:solidFill>
                  <a:srgbClr val="000000"/>
                </a:solidFill>
                <a:latin typeface="Calibri" panose="020F0502020204030204" pitchFamily="34" charset="0"/>
                <a:cs typeface="Calibri" panose="020F0502020204030204" pitchFamily="34" charset="0"/>
                <a:sym typeface="Arial"/>
              </a:rPr>
              <a:t>.</a:t>
            </a: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r>
              <a:rPr lang="sv-SE" sz="1350" kern="0" dirty="0">
                <a:solidFill>
                  <a:srgbClr val="000000"/>
                </a:solidFill>
                <a:latin typeface="Calibri" panose="020F0502020204030204" pitchFamily="34" charset="0"/>
                <a:cs typeface="Calibri" panose="020F0502020204030204" pitchFamily="34" charset="0"/>
                <a:sym typeface="Arial"/>
              </a:rPr>
              <a:t>Exempel på uppdrag:</a:t>
            </a:r>
          </a:p>
          <a:p>
            <a:pPr marL="285750" indent="-285750" defTabSz="685800">
              <a:buFont typeface="Arial" panose="020B0604020202020204" pitchFamily="34" charset="0"/>
              <a:buChar char="•"/>
            </a:pPr>
            <a:r>
              <a:rPr lang="sv-SE" sz="1350" kern="0" dirty="0">
                <a:solidFill>
                  <a:srgbClr val="000000"/>
                </a:solidFill>
                <a:highlight>
                  <a:srgbClr val="00FF00"/>
                </a:highlight>
                <a:latin typeface="Calibri" panose="020F0502020204030204" pitchFamily="34" charset="0"/>
                <a:cs typeface="Calibri" panose="020F0502020204030204" pitchFamily="34" charset="0"/>
                <a:sym typeface="Arial"/>
              </a:rPr>
              <a:t>Ingå i en arbetsgrupp (</a:t>
            </a:r>
            <a:r>
              <a:rPr lang="sv-SE" sz="1350" kern="0" dirty="0" err="1">
                <a:solidFill>
                  <a:srgbClr val="000000"/>
                </a:solidFill>
                <a:highlight>
                  <a:srgbClr val="00FF00"/>
                </a:highlight>
                <a:latin typeface="Calibri" panose="020F0502020204030204" pitchFamily="34" charset="0"/>
                <a:cs typeface="Calibri" panose="020F0502020204030204" pitchFamily="34" charset="0"/>
                <a:sym typeface="Arial"/>
              </a:rPr>
              <a:t>Sportgrupp</a:t>
            </a:r>
            <a:r>
              <a:rPr lang="sv-SE" sz="1350" kern="0" dirty="0">
                <a:solidFill>
                  <a:srgbClr val="000000"/>
                </a:solidFill>
                <a:highlight>
                  <a:srgbClr val="00FF00"/>
                </a:highlight>
                <a:latin typeface="Calibri" panose="020F0502020204030204" pitchFamily="34" charset="0"/>
                <a:cs typeface="Calibri" panose="020F0502020204030204" pitchFamily="34" charset="0"/>
                <a:sym typeface="Arial"/>
              </a:rPr>
              <a:t>, </a:t>
            </a:r>
            <a:r>
              <a:rPr lang="sv-SE" sz="1350" kern="0" dirty="0" err="1">
                <a:solidFill>
                  <a:srgbClr val="000000"/>
                </a:solidFill>
                <a:highlight>
                  <a:srgbClr val="00FF00"/>
                </a:highlight>
                <a:latin typeface="Calibri" panose="020F0502020204030204" pitchFamily="34" charset="0"/>
                <a:cs typeface="Calibri" panose="020F0502020204030204" pitchFamily="34" charset="0"/>
                <a:sym typeface="Arial"/>
              </a:rPr>
              <a:t>Futsalgrupp</a:t>
            </a:r>
            <a:r>
              <a:rPr lang="sv-SE" sz="1350" kern="0" dirty="0">
                <a:solidFill>
                  <a:srgbClr val="000000"/>
                </a:solidFill>
                <a:highlight>
                  <a:srgbClr val="00FF00"/>
                </a:highlight>
                <a:latin typeface="Calibri" panose="020F0502020204030204" pitchFamily="34" charset="0"/>
                <a:cs typeface="Calibri" panose="020F0502020204030204" pitchFamily="34" charset="0"/>
                <a:sym typeface="Arial"/>
              </a:rPr>
              <a:t>, evenemangsgrupp osv)</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Göra punktinsats åt styrelse/</a:t>
            </a:r>
            <a:r>
              <a:rPr lang="sv-SE" sz="1350" kern="0" dirty="0" err="1">
                <a:solidFill>
                  <a:srgbClr val="000000"/>
                </a:solidFill>
                <a:latin typeface="Calibri" panose="020F0502020204030204" pitchFamily="34" charset="0"/>
                <a:cs typeface="Calibri" panose="020F0502020204030204" pitchFamily="34" charset="0"/>
                <a:sym typeface="Arial"/>
              </a:rPr>
              <a:t>sportgrupp</a:t>
            </a:r>
            <a:endParaRPr lang="sv-SE" sz="1350"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Supporta på klädprovardagar</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Vara med på inskrivning i fotbollsskolan</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Göra en uppgift i Excel</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Hjälpa till på en städdag</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Vara matchvärd/speaker på seniormatcher</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Grilla</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Osv</a:t>
            </a: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651881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128470"/>
            <a:ext cx="4581150" cy="763526"/>
          </a:xfrm>
        </p:spPr>
        <p:txBody>
          <a:bodyPr>
            <a:normAutofit/>
          </a:bodyPr>
          <a:lstStyle/>
          <a:p>
            <a:pPr algn="ctr"/>
            <a:r>
              <a:rPr lang="en-US" dirty="0" err="1"/>
              <a:t>Truppen</a:t>
            </a:r>
            <a:r>
              <a:rPr lang="en-US" dirty="0"/>
              <a:t> 2023</a:t>
            </a:r>
          </a:p>
        </p:txBody>
      </p:sp>
      <p:sp>
        <p:nvSpPr>
          <p:cNvPr id="3" name="Content Placeholder 2"/>
          <p:cNvSpPr>
            <a:spLocks noGrp="1"/>
          </p:cNvSpPr>
          <p:nvPr>
            <p:ph idx="1"/>
          </p:nvPr>
        </p:nvSpPr>
        <p:spPr>
          <a:xfrm>
            <a:off x="448964" y="1044700"/>
            <a:ext cx="8246071" cy="3817625"/>
          </a:xfrm>
        </p:spPr>
        <p:txBody>
          <a:bodyPr/>
          <a:lstStyle/>
          <a:p>
            <a:pPr marL="0" indent="0">
              <a:buNone/>
            </a:pPr>
            <a:endParaRPr lang="en-US" dirty="0"/>
          </a:p>
          <a:p>
            <a:endParaRPr lang="en-US" dirty="0"/>
          </a:p>
        </p:txBody>
      </p:sp>
      <p:sp>
        <p:nvSpPr>
          <p:cNvPr id="5" name="textruta 4">
            <a:extLst>
              <a:ext uri="{FF2B5EF4-FFF2-40B4-BE49-F238E27FC236}">
                <a16:creationId xmlns:a16="http://schemas.microsoft.com/office/drawing/2014/main" id="{69A70A9C-AA46-3F6C-A4B2-F68A8F481D02}"/>
              </a:ext>
            </a:extLst>
          </p:cNvPr>
          <p:cNvSpPr txBox="1"/>
          <p:nvPr/>
        </p:nvSpPr>
        <p:spPr>
          <a:xfrm>
            <a:off x="296259" y="1238256"/>
            <a:ext cx="6260905" cy="4039567"/>
          </a:xfrm>
          <a:prstGeom prst="rect">
            <a:avLst/>
          </a:prstGeom>
          <a:noFill/>
        </p:spPr>
        <p:txBody>
          <a:bodyPr wrap="square" rtlCol="0">
            <a:spAutoFit/>
          </a:bodyPr>
          <a:lstStyle/>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Truppen består av 28 inskrivna spelare i skrivandets stund med åldersfördelning 1st född 04, 2st födda 05, 15st födda 06, 10st födda 07.  Det är tre stycken som ej bestämt sig än</a:t>
            </a:r>
          </a:p>
          <a:p>
            <a:pPr marL="285750" indent="-285750" defTabSz="685800">
              <a:buFont typeface="Arial" panose="020B0604020202020204" pitchFamily="34" charset="0"/>
              <a:buChar char="•"/>
            </a:pPr>
            <a:endParaRPr lang="sv-SE" sz="1350"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5 spelare har valt att sluta i föreningen till denna säsong 4 av dom satsar helt på handbollen och 1 har bytt förening.</a:t>
            </a:r>
          </a:p>
          <a:p>
            <a:pPr marL="285750" indent="-285750" defTabSz="685800">
              <a:buFont typeface="Arial" panose="020B0604020202020204" pitchFamily="34" charset="0"/>
              <a:buChar char="•"/>
            </a:pPr>
            <a:endParaRPr lang="sv-SE" sz="1350"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Vi välkomnar 6st spelare till laget.                                                                                      Eric och </a:t>
            </a:r>
            <a:r>
              <a:rPr lang="sv-SE" sz="1350" kern="0" dirty="0" err="1">
                <a:solidFill>
                  <a:srgbClr val="000000"/>
                </a:solidFill>
                <a:latin typeface="Calibri" panose="020F0502020204030204" pitchFamily="34" charset="0"/>
                <a:cs typeface="Calibri" panose="020F0502020204030204" pitchFamily="34" charset="0"/>
                <a:sym typeface="Arial"/>
              </a:rPr>
              <a:t>Milad</a:t>
            </a:r>
            <a:r>
              <a:rPr lang="sv-SE" sz="1350" kern="0" dirty="0">
                <a:solidFill>
                  <a:srgbClr val="000000"/>
                </a:solidFill>
                <a:latin typeface="Calibri" panose="020F0502020204030204" pitchFamily="34" charset="0"/>
                <a:cs typeface="Calibri" panose="020F0502020204030204" pitchFamily="34" charset="0"/>
                <a:sym typeface="Arial"/>
              </a:rPr>
              <a:t> har kommit tillbaka efter en tids uppehåll                                      Petter, </a:t>
            </a:r>
            <a:r>
              <a:rPr lang="sv-SE" sz="1350" kern="0" dirty="0" err="1">
                <a:solidFill>
                  <a:srgbClr val="000000"/>
                </a:solidFill>
                <a:latin typeface="Calibri" panose="020F0502020204030204" pitchFamily="34" charset="0"/>
                <a:cs typeface="Calibri" panose="020F0502020204030204" pitchFamily="34" charset="0"/>
                <a:sym typeface="Arial"/>
              </a:rPr>
              <a:t>Naserddin</a:t>
            </a:r>
            <a:r>
              <a:rPr lang="sv-SE" sz="1350" kern="0" dirty="0">
                <a:solidFill>
                  <a:srgbClr val="000000"/>
                </a:solidFill>
                <a:latin typeface="Calibri" panose="020F0502020204030204" pitchFamily="34" charset="0"/>
                <a:cs typeface="Calibri" panose="020F0502020204030204" pitchFamily="34" charset="0"/>
                <a:sym typeface="Arial"/>
              </a:rPr>
              <a:t>, Mohamed och Muhammed har valt att börja hos oss</a:t>
            </a:r>
          </a:p>
          <a:p>
            <a:pPr marL="285750" indent="-285750" defTabSz="685800">
              <a:buFont typeface="Arial" panose="020B0604020202020204" pitchFamily="34" charset="0"/>
              <a:buChar char="•"/>
            </a:pPr>
            <a:endParaRPr lang="sv-SE" sz="1350"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Nytt </a:t>
            </a:r>
            <a:r>
              <a:rPr lang="sv-SE" sz="1350" kern="0" dirty="0" err="1">
                <a:solidFill>
                  <a:srgbClr val="000000"/>
                </a:solidFill>
                <a:latin typeface="Calibri" panose="020F0502020204030204" pitchFamily="34" charset="0"/>
                <a:cs typeface="Calibri" panose="020F0502020204030204" pitchFamily="34" charset="0"/>
                <a:sym typeface="Arial"/>
              </a:rPr>
              <a:t>lagfoto</a:t>
            </a:r>
            <a:r>
              <a:rPr lang="sv-SE" sz="1350" kern="0" dirty="0">
                <a:solidFill>
                  <a:srgbClr val="000000"/>
                </a:solidFill>
                <a:latin typeface="Calibri" panose="020F0502020204030204" pitchFamily="34" charset="0"/>
                <a:cs typeface="Calibri" panose="020F0502020204030204" pitchFamily="34" charset="0"/>
                <a:sym typeface="Arial"/>
              </a:rPr>
              <a:t> samt enskilda bilder på de som saknas kommer tas under våren.</a:t>
            </a:r>
          </a:p>
          <a:p>
            <a:pPr marL="285750" indent="-285750" defTabSz="685800">
              <a:buFont typeface="Arial" panose="020B0604020202020204" pitchFamily="34" charset="0"/>
              <a:buChar char="•"/>
            </a:pPr>
            <a:endParaRPr lang="sv-SE" sz="1350"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Domar utbildning kommer vi försöka få till innan säsongen startar</a:t>
            </a:r>
          </a:p>
          <a:p>
            <a:pPr marL="285750" indent="-285750" defTabSz="685800">
              <a:buFont typeface="Arial" panose="020B0604020202020204" pitchFamily="34" charset="0"/>
              <a:buChar char="•"/>
            </a:pPr>
            <a:endParaRPr lang="sv-SE" sz="1350"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endParaRPr lang="sv-SE" sz="1350" b="1" u="sng" kern="0" dirty="0">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58288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128470"/>
            <a:ext cx="4581150" cy="763526"/>
          </a:xfrm>
        </p:spPr>
        <p:txBody>
          <a:bodyPr>
            <a:normAutofit/>
          </a:bodyPr>
          <a:lstStyle/>
          <a:p>
            <a:pPr algn="ctr"/>
            <a:r>
              <a:rPr lang="en-US" dirty="0" err="1"/>
              <a:t>Träningar</a:t>
            </a:r>
            <a:r>
              <a:rPr lang="en-US" dirty="0"/>
              <a:t> 2023</a:t>
            </a:r>
          </a:p>
        </p:txBody>
      </p:sp>
      <p:sp>
        <p:nvSpPr>
          <p:cNvPr id="3" name="Content Placeholder 2"/>
          <p:cNvSpPr>
            <a:spLocks noGrp="1"/>
          </p:cNvSpPr>
          <p:nvPr>
            <p:ph idx="1"/>
          </p:nvPr>
        </p:nvSpPr>
        <p:spPr>
          <a:xfrm>
            <a:off x="448964" y="1044700"/>
            <a:ext cx="8246071" cy="3817625"/>
          </a:xfrm>
        </p:spPr>
        <p:txBody>
          <a:bodyPr/>
          <a:lstStyle/>
          <a:p>
            <a:pPr marL="0" indent="0">
              <a:buNone/>
            </a:pPr>
            <a:endParaRPr lang="en-US" dirty="0"/>
          </a:p>
          <a:p>
            <a:endParaRPr lang="en-US" dirty="0"/>
          </a:p>
        </p:txBody>
      </p:sp>
      <p:sp>
        <p:nvSpPr>
          <p:cNvPr id="5" name="textruta 4">
            <a:extLst>
              <a:ext uri="{FF2B5EF4-FFF2-40B4-BE49-F238E27FC236}">
                <a16:creationId xmlns:a16="http://schemas.microsoft.com/office/drawing/2014/main" id="{69A70A9C-AA46-3F6C-A4B2-F68A8F481D02}"/>
              </a:ext>
            </a:extLst>
          </p:cNvPr>
          <p:cNvSpPr txBox="1"/>
          <p:nvPr/>
        </p:nvSpPr>
        <p:spPr>
          <a:xfrm>
            <a:off x="297745" y="1353563"/>
            <a:ext cx="4732370" cy="2793072"/>
          </a:xfrm>
          <a:prstGeom prst="rect">
            <a:avLst/>
          </a:prstGeom>
          <a:noFill/>
        </p:spPr>
        <p:txBody>
          <a:bodyPr wrap="square" rtlCol="0">
            <a:spAutoFit/>
          </a:bodyPr>
          <a:lstStyle/>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Träningsdagar på Claesborg V17-</a:t>
            </a:r>
          </a:p>
          <a:p>
            <a:pPr defTabSz="685800"/>
            <a:r>
              <a:rPr lang="sv-SE" sz="1350" kern="0" dirty="0">
                <a:solidFill>
                  <a:srgbClr val="000000"/>
                </a:solidFill>
                <a:latin typeface="Calibri" panose="020F0502020204030204" pitchFamily="34" charset="0"/>
                <a:cs typeface="Calibri" panose="020F0502020204030204" pitchFamily="34" charset="0"/>
                <a:sym typeface="Arial"/>
              </a:rPr>
              <a:t>	Måndagar 17.30 – 19.00</a:t>
            </a:r>
          </a:p>
          <a:p>
            <a:pPr defTabSz="685800"/>
            <a:r>
              <a:rPr lang="sv-SE" sz="1350" kern="0" dirty="0">
                <a:solidFill>
                  <a:srgbClr val="000000"/>
                </a:solidFill>
                <a:latin typeface="Calibri" panose="020F0502020204030204" pitchFamily="34" charset="0"/>
                <a:cs typeface="Calibri" panose="020F0502020204030204" pitchFamily="34" charset="0"/>
                <a:sym typeface="Arial"/>
              </a:rPr>
              <a:t>	Tisdagar    19.00 – 20.30</a:t>
            </a:r>
          </a:p>
          <a:p>
            <a:pPr defTabSz="685800"/>
            <a:r>
              <a:rPr lang="sv-SE" sz="1350" kern="0" dirty="0">
                <a:solidFill>
                  <a:srgbClr val="000000"/>
                </a:solidFill>
                <a:latin typeface="Calibri" panose="020F0502020204030204" pitchFamily="34" charset="0"/>
                <a:cs typeface="Calibri" panose="020F0502020204030204" pitchFamily="34" charset="0"/>
                <a:sym typeface="Arial"/>
              </a:rPr>
              <a:t>	Torsdagar 19.00 – 20.30 </a:t>
            </a: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Det kommer bli möjligt i år för de som är mogna och vill träna lite mer eller byta ute en träning mot en med A-laget. Vi ledare kommer ha en dialog med de spelare vi anser mogna och vill göra detta. Syftet med detta är att få en möjlighet för spelare att utvecklas och en naturlig övergång till A-lagstruppen i framtiden.</a:t>
            </a: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endParaRPr lang="sv-SE" sz="1350" b="1" u="sng" kern="0" dirty="0">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95325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128470"/>
            <a:ext cx="4581150" cy="763526"/>
          </a:xfrm>
        </p:spPr>
        <p:txBody>
          <a:bodyPr>
            <a:normAutofit fontScale="90000"/>
          </a:bodyPr>
          <a:lstStyle/>
          <a:p>
            <a:pPr algn="ctr"/>
            <a:r>
              <a:rPr lang="en-US" dirty="0" err="1"/>
              <a:t>Seriespel</a:t>
            </a:r>
            <a:r>
              <a:rPr lang="en-US" dirty="0"/>
              <a:t> </a:t>
            </a:r>
            <a:r>
              <a:rPr lang="en-US" dirty="0" err="1"/>
              <a:t>och</a:t>
            </a:r>
            <a:r>
              <a:rPr lang="en-US" dirty="0"/>
              <a:t> </a:t>
            </a:r>
            <a:r>
              <a:rPr lang="en-US" dirty="0" err="1"/>
              <a:t>cuper</a:t>
            </a:r>
            <a:r>
              <a:rPr lang="en-US" dirty="0"/>
              <a:t> 2023</a:t>
            </a:r>
          </a:p>
        </p:txBody>
      </p:sp>
      <p:sp>
        <p:nvSpPr>
          <p:cNvPr id="3" name="Content Placeholder 2"/>
          <p:cNvSpPr>
            <a:spLocks noGrp="1"/>
          </p:cNvSpPr>
          <p:nvPr>
            <p:ph idx="1"/>
          </p:nvPr>
        </p:nvSpPr>
        <p:spPr>
          <a:xfrm>
            <a:off x="448964" y="1044700"/>
            <a:ext cx="8246071" cy="3817625"/>
          </a:xfrm>
        </p:spPr>
        <p:txBody>
          <a:bodyPr/>
          <a:lstStyle/>
          <a:p>
            <a:pPr marL="0" indent="0">
              <a:buNone/>
            </a:pPr>
            <a:endParaRPr lang="en-US" dirty="0"/>
          </a:p>
          <a:p>
            <a:endParaRPr lang="en-US" dirty="0"/>
          </a:p>
        </p:txBody>
      </p:sp>
      <p:sp>
        <p:nvSpPr>
          <p:cNvPr id="5" name="textruta 4">
            <a:extLst>
              <a:ext uri="{FF2B5EF4-FFF2-40B4-BE49-F238E27FC236}">
                <a16:creationId xmlns:a16="http://schemas.microsoft.com/office/drawing/2014/main" id="{69A70A9C-AA46-3F6C-A4B2-F68A8F481D02}"/>
              </a:ext>
            </a:extLst>
          </p:cNvPr>
          <p:cNvSpPr txBox="1"/>
          <p:nvPr/>
        </p:nvSpPr>
        <p:spPr>
          <a:xfrm>
            <a:off x="297745" y="1353563"/>
            <a:ext cx="4732370" cy="3416320"/>
          </a:xfrm>
          <a:prstGeom prst="rect">
            <a:avLst/>
          </a:prstGeom>
          <a:noFill/>
        </p:spPr>
        <p:txBody>
          <a:bodyPr wrap="square" rtlCol="0">
            <a:spAutoFit/>
          </a:bodyPr>
          <a:lstStyle/>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Vi kommer spela i </a:t>
            </a:r>
            <a:r>
              <a:rPr lang="sv-SE" sz="1350" kern="0" dirty="0" err="1">
                <a:solidFill>
                  <a:srgbClr val="000000"/>
                </a:solidFill>
                <a:latin typeface="Calibri" panose="020F0502020204030204" pitchFamily="34" charset="0"/>
                <a:cs typeface="Calibri" panose="020F0502020204030204" pitchFamily="34" charset="0"/>
                <a:sym typeface="Arial"/>
              </a:rPr>
              <a:t>Div</a:t>
            </a:r>
            <a:r>
              <a:rPr lang="sv-SE" sz="1350" kern="0" dirty="0">
                <a:solidFill>
                  <a:srgbClr val="000000"/>
                </a:solidFill>
                <a:latin typeface="Calibri" panose="020F0502020204030204" pitchFamily="34" charset="0"/>
                <a:cs typeface="Calibri" panose="020F0502020204030204" pitchFamily="34" charset="0"/>
                <a:sym typeface="Arial"/>
              </a:rPr>
              <a:t> 4 i seriespelet. Det är en serie för 16 åringar i första hand men det kommer också vara tillåtet med 17 åringar. Då vi ganska många spelare så kommer inte alla få spela alla matcher denna säsong.</a:t>
            </a:r>
          </a:p>
          <a:p>
            <a:pPr marL="285750" indent="-285750" defTabSz="685800">
              <a:buFont typeface="Arial" panose="020B0604020202020204" pitchFamily="34" charset="0"/>
              <a:buChar char="•"/>
            </a:pPr>
            <a:endParaRPr lang="sv-SE" sz="1350"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Våmb har ett U-lag som spelar i seriespel. Detta lag bemannas med spelare från A-laget och Juniorlaget. Det kommer tas ut ett antal spelare från juniortruppen till de matcherna. De som har kommit tillräckligt långt i utvecklingen kommer få spela med U-laget.</a:t>
            </a:r>
          </a:p>
          <a:p>
            <a:pPr marL="285750" indent="-285750" defTabSz="685800">
              <a:buFont typeface="Arial" panose="020B0604020202020204" pitchFamily="34" charset="0"/>
              <a:buChar char="•"/>
            </a:pPr>
            <a:endParaRPr lang="sv-SE" sz="1350"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Skadevi cup 1-3 Juli har vi anmält ett lag till, åldersklass 16/17. Vi har tyvärr inte fått d</a:t>
            </a:r>
            <a:r>
              <a:rPr lang="sv-SE" sz="1350" kern="0" dirty="0">
                <a:solidFill>
                  <a:srgbClr val="000000"/>
                </a:solidFill>
                <a:latin typeface="Calibri" panose="020F0502020204030204" pitchFamily="34" charset="0"/>
                <a:cs typeface="Calibri" panose="020F0502020204030204" pitchFamily="34" charset="0"/>
              </a:rPr>
              <a:t>ispens för våra 2 18 åringar</a:t>
            </a:r>
          </a:p>
          <a:p>
            <a:pPr marL="285750" indent="-285750" defTabSz="685800">
              <a:buFont typeface="Arial" panose="020B0604020202020204" pitchFamily="34" charset="0"/>
              <a:buChar char="•"/>
            </a:pPr>
            <a:endParaRPr lang="sv-SE" sz="1350"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Dana cup i Danmark 24-29 Juli. Mer info i snart</a:t>
            </a: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209672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128470"/>
            <a:ext cx="4581150" cy="763526"/>
          </a:xfrm>
        </p:spPr>
        <p:txBody>
          <a:bodyPr>
            <a:normAutofit/>
          </a:bodyPr>
          <a:lstStyle/>
          <a:p>
            <a:pPr algn="ctr"/>
            <a:r>
              <a:rPr lang="en-US" dirty="0" err="1"/>
              <a:t>Seriespel</a:t>
            </a:r>
            <a:r>
              <a:rPr lang="en-US" dirty="0"/>
              <a:t> 2023</a:t>
            </a:r>
          </a:p>
        </p:txBody>
      </p:sp>
      <p:sp>
        <p:nvSpPr>
          <p:cNvPr id="3" name="Content Placeholder 2"/>
          <p:cNvSpPr>
            <a:spLocks noGrp="1"/>
          </p:cNvSpPr>
          <p:nvPr>
            <p:ph idx="1"/>
          </p:nvPr>
        </p:nvSpPr>
        <p:spPr>
          <a:xfrm>
            <a:off x="448964" y="1044700"/>
            <a:ext cx="8246071" cy="3817625"/>
          </a:xfrm>
        </p:spPr>
        <p:txBody>
          <a:bodyPr/>
          <a:lstStyle/>
          <a:p>
            <a:pPr marL="0" indent="0">
              <a:buNone/>
            </a:pPr>
            <a:endParaRPr lang="en-US" dirty="0"/>
          </a:p>
          <a:p>
            <a:endParaRPr lang="en-US" dirty="0"/>
          </a:p>
        </p:txBody>
      </p:sp>
      <p:pic>
        <p:nvPicPr>
          <p:cNvPr id="8" name="Bildobjekt 7">
            <a:extLst>
              <a:ext uri="{FF2B5EF4-FFF2-40B4-BE49-F238E27FC236}">
                <a16:creationId xmlns:a16="http://schemas.microsoft.com/office/drawing/2014/main" id="{EDFF2F23-720B-DCE6-CF4F-048EB5C56633}"/>
              </a:ext>
            </a:extLst>
          </p:cNvPr>
          <p:cNvPicPr>
            <a:picLocks noChangeAspect="1"/>
          </p:cNvPicPr>
          <p:nvPr/>
        </p:nvPicPr>
        <p:blipFill>
          <a:blip r:embed="rId2"/>
          <a:stretch>
            <a:fillRect/>
          </a:stretch>
        </p:blipFill>
        <p:spPr>
          <a:xfrm>
            <a:off x="143555" y="1912863"/>
            <a:ext cx="2639645" cy="2949462"/>
          </a:xfrm>
          <a:prstGeom prst="rect">
            <a:avLst/>
          </a:prstGeom>
        </p:spPr>
      </p:pic>
      <p:pic>
        <p:nvPicPr>
          <p:cNvPr id="10" name="Bildobjekt 9">
            <a:extLst>
              <a:ext uri="{FF2B5EF4-FFF2-40B4-BE49-F238E27FC236}">
                <a16:creationId xmlns:a16="http://schemas.microsoft.com/office/drawing/2014/main" id="{06DCB46E-7406-061D-7A16-5830D5778B1F}"/>
              </a:ext>
            </a:extLst>
          </p:cNvPr>
          <p:cNvPicPr>
            <a:picLocks noChangeAspect="1"/>
          </p:cNvPicPr>
          <p:nvPr/>
        </p:nvPicPr>
        <p:blipFill>
          <a:blip r:embed="rId3"/>
          <a:stretch>
            <a:fillRect/>
          </a:stretch>
        </p:blipFill>
        <p:spPr>
          <a:xfrm>
            <a:off x="3808474" y="1912863"/>
            <a:ext cx="3734517" cy="2949462"/>
          </a:xfrm>
          <a:prstGeom prst="rect">
            <a:avLst/>
          </a:prstGeom>
        </p:spPr>
      </p:pic>
    </p:spTree>
    <p:extLst>
      <p:ext uri="{BB962C8B-B14F-4D97-AF65-F5344CB8AC3E}">
        <p14:creationId xmlns:p14="http://schemas.microsoft.com/office/powerpoint/2010/main" val="2218887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128470"/>
            <a:ext cx="4581150" cy="763526"/>
          </a:xfrm>
        </p:spPr>
        <p:txBody>
          <a:bodyPr>
            <a:normAutofit/>
          </a:bodyPr>
          <a:lstStyle/>
          <a:p>
            <a:pPr algn="ctr"/>
            <a:r>
              <a:rPr lang="en-US" dirty="0"/>
              <a:t>Dana cup 2023</a:t>
            </a:r>
          </a:p>
        </p:txBody>
      </p:sp>
      <p:sp>
        <p:nvSpPr>
          <p:cNvPr id="3" name="Content Placeholder 2"/>
          <p:cNvSpPr>
            <a:spLocks noGrp="1"/>
          </p:cNvSpPr>
          <p:nvPr>
            <p:ph idx="1"/>
          </p:nvPr>
        </p:nvSpPr>
        <p:spPr>
          <a:xfrm>
            <a:off x="448964" y="1044700"/>
            <a:ext cx="8246071" cy="3817625"/>
          </a:xfrm>
        </p:spPr>
        <p:txBody>
          <a:bodyPr/>
          <a:lstStyle/>
          <a:p>
            <a:pPr marL="0" indent="0">
              <a:buNone/>
            </a:pPr>
            <a:endParaRPr lang="en-US" dirty="0"/>
          </a:p>
          <a:p>
            <a:endParaRPr lang="en-US" dirty="0"/>
          </a:p>
        </p:txBody>
      </p:sp>
      <p:sp>
        <p:nvSpPr>
          <p:cNvPr id="5" name="textruta 4">
            <a:extLst>
              <a:ext uri="{FF2B5EF4-FFF2-40B4-BE49-F238E27FC236}">
                <a16:creationId xmlns:a16="http://schemas.microsoft.com/office/drawing/2014/main" id="{69A70A9C-AA46-3F6C-A4B2-F68A8F481D02}"/>
              </a:ext>
            </a:extLst>
          </p:cNvPr>
          <p:cNvSpPr txBox="1"/>
          <p:nvPr/>
        </p:nvSpPr>
        <p:spPr>
          <a:xfrm>
            <a:off x="296260" y="1394223"/>
            <a:ext cx="8551480" cy="3208571"/>
          </a:xfrm>
          <a:prstGeom prst="rect">
            <a:avLst/>
          </a:prstGeom>
          <a:noFill/>
        </p:spPr>
        <p:txBody>
          <a:bodyPr wrap="square" rtlCol="0">
            <a:spAutoFit/>
          </a:bodyPr>
          <a:lstStyle/>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Vi kommer åka på Dana cup i Danmark. Vi kommer delta i åldersgruppen P17. Denna cup har vi fått d</a:t>
            </a:r>
            <a:r>
              <a:rPr lang="sv-SE" sz="1350" kern="0" dirty="0">
                <a:solidFill>
                  <a:srgbClr val="000000"/>
                </a:solidFill>
                <a:latin typeface="Calibri" panose="020F0502020204030204" pitchFamily="34" charset="0"/>
                <a:cs typeface="Calibri" panose="020F0502020204030204" pitchFamily="34" charset="0"/>
              </a:rPr>
              <a:t>ispens för våra 2 18 åringar. Vi har bokat 4 bilar med färjan mellan Göteborg-Fredrikshamn. Utresa från Göteborg är Måndag 24 Juli kl12.15 och hemresa från Fredrikshamn Fredag 28 Juli kl21.00 På nedresan har vi köpt till lunch på båten.</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rPr>
              <a:t>Invigning av cupen på Måndagen. Gruppspel Tisdag och Onsdag, slutspelet börjar Torsdag, A och B final Lördag. Detta upplägg gör att cupen kan ta slut redan på Torsdag. Om så skulle bli fallet får vi hitta på andra saker tills färjan går på Fredag kväll. (långa stränder med mycket bad) Skulle vi ta oss till Final så får vi lösa det då.</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rPr>
              <a:t>Vi kommer behöva någon/några föräldrar som kan följa med att köra beroende på hur många som följer med. Vi vet att det är ont om boende men de som följer med och kör kan säkert betala ledaravgift och bo med grabbarna i ett trevligt klassrum.</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rPr>
              <a:t>Vi kommer använda de pengar vi har i våra lagkassor men det kommer inte räcka så alla spelare kommer få lägga till en summa. Det går också att sälja nått inför säsongen för att minska den summan</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rPr>
              <a:t>Vi har lagkassor på 2 ställen 41129kr + 9697kr Totalt 50826kr Cupen kostar 82600kr om vi är 20st  Sen tillkommer Hyra minibuss + Bränslekostnad mm. Vi kommer också behöva lite pengar till träningströjor. Anmälningsavgift är betald på 19000kr</a:t>
            </a:r>
          </a:p>
          <a:p>
            <a:pPr marL="285750" indent="-285750" defTabSz="685800">
              <a:buFont typeface="Arial" panose="020B0604020202020204" pitchFamily="34" charset="0"/>
              <a:buChar char="•"/>
            </a:pPr>
            <a:endParaRPr lang="sv-SE" sz="1350" kern="0" dirty="0">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462178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03AB4B-EF8F-DDBF-B179-61102D66970F}"/>
              </a:ext>
            </a:extLst>
          </p:cNvPr>
          <p:cNvSpPr>
            <a:spLocks noGrp="1"/>
          </p:cNvSpPr>
          <p:nvPr>
            <p:ph type="title"/>
          </p:nvPr>
        </p:nvSpPr>
        <p:spPr/>
        <p:txBody>
          <a:bodyPr>
            <a:normAutofit fontScale="90000"/>
          </a:bodyPr>
          <a:lstStyle/>
          <a:p>
            <a:r>
              <a:rPr lang="sv-SE" dirty="0"/>
              <a:t>Arbetsbemanning 2023</a:t>
            </a:r>
            <a:endParaRPr lang="en-US" dirty="0"/>
          </a:p>
        </p:txBody>
      </p:sp>
      <p:pic>
        <p:nvPicPr>
          <p:cNvPr id="4" name="Bildobjekt 3">
            <a:extLst>
              <a:ext uri="{FF2B5EF4-FFF2-40B4-BE49-F238E27FC236}">
                <a16:creationId xmlns:a16="http://schemas.microsoft.com/office/drawing/2014/main" id="{5C03EBAC-E3D1-A721-23BE-FF4A260B3C5A}"/>
              </a:ext>
            </a:extLst>
          </p:cNvPr>
          <p:cNvPicPr>
            <a:picLocks noChangeAspect="1"/>
          </p:cNvPicPr>
          <p:nvPr/>
        </p:nvPicPr>
        <p:blipFill>
          <a:blip r:embed="rId2"/>
          <a:stretch>
            <a:fillRect/>
          </a:stretch>
        </p:blipFill>
        <p:spPr>
          <a:xfrm>
            <a:off x="296260" y="1466932"/>
            <a:ext cx="7167985" cy="3676568"/>
          </a:xfrm>
          <a:prstGeom prst="rect">
            <a:avLst/>
          </a:prstGeom>
        </p:spPr>
      </p:pic>
    </p:spTree>
    <p:extLst>
      <p:ext uri="{BB962C8B-B14F-4D97-AF65-F5344CB8AC3E}">
        <p14:creationId xmlns:p14="http://schemas.microsoft.com/office/powerpoint/2010/main" val="937959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03AB4B-EF8F-DDBF-B179-61102D66970F}"/>
              </a:ext>
            </a:extLst>
          </p:cNvPr>
          <p:cNvSpPr>
            <a:spLocks noGrp="1"/>
          </p:cNvSpPr>
          <p:nvPr>
            <p:ph type="title"/>
          </p:nvPr>
        </p:nvSpPr>
        <p:spPr/>
        <p:txBody>
          <a:bodyPr>
            <a:normAutofit fontScale="90000"/>
          </a:bodyPr>
          <a:lstStyle/>
          <a:p>
            <a:r>
              <a:rPr lang="sv-SE" dirty="0"/>
              <a:t>Arbetsbemanning 2023</a:t>
            </a:r>
            <a:endParaRPr lang="en-US" dirty="0"/>
          </a:p>
        </p:txBody>
      </p:sp>
      <p:pic>
        <p:nvPicPr>
          <p:cNvPr id="5" name="Bildobjekt 4">
            <a:extLst>
              <a:ext uri="{FF2B5EF4-FFF2-40B4-BE49-F238E27FC236}">
                <a16:creationId xmlns:a16="http://schemas.microsoft.com/office/drawing/2014/main" id="{0E43F432-1FE6-2AAF-77D6-C8003D8C0485}"/>
              </a:ext>
            </a:extLst>
          </p:cNvPr>
          <p:cNvPicPr>
            <a:picLocks noChangeAspect="1"/>
          </p:cNvPicPr>
          <p:nvPr/>
        </p:nvPicPr>
        <p:blipFill>
          <a:blip r:embed="rId2"/>
          <a:stretch>
            <a:fillRect/>
          </a:stretch>
        </p:blipFill>
        <p:spPr>
          <a:xfrm>
            <a:off x="0" y="1502324"/>
            <a:ext cx="9144000" cy="2749181"/>
          </a:xfrm>
          <a:prstGeom prst="rect">
            <a:avLst/>
          </a:prstGeom>
        </p:spPr>
      </p:pic>
    </p:spTree>
    <p:extLst>
      <p:ext uri="{BB962C8B-B14F-4D97-AF65-F5344CB8AC3E}">
        <p14:creationId xmlns:p14="http://schemas.microsoft.com/office/powerpoint/2010/main" val="216367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03AB4B-EF8F-DDBF-B179-61102D66970F}"/>
              </a:ext>
            </a:extLst>
          </p:cNvPr>
          <p:cNvSpPr>
            <a:spLocks noGrp="1"/>
          </p:cNvSpPr>
          <p:nvPr>
            <p:ph type="title"/>
          </p:nvPr>
        </p:nvSpPr>
        <p:spPr/>
        <p:txBody>
          <a:bodyPr>
            <a:normAutofit fontScale="90000"/>
          </a:bodyPr>
          <a:lstStyle/>
          <a:p>
            <a:r>
              <a:rPr lang="sv-SE" dirty="0"/>
              <a:t>Övriga Frågor</a:t>
            </a:r>
            <a:endParaRPr lang="en-US" dirty="0"/>
          </a:p>
        </p:txBody>
      </p:sp>
      <p:sp>
        <p:nvSpPr>
          <p:cNvPr id="3" name="textruta 2">
            <a:extLst>
              <a:ext uri="{FF2B5EF4-FFF2-40B4-BE49-F238E27FC236}">
                <a16:creationId xmlns:a16="http://schemas.microsoft.com/office/drawing/2014/main" id="{CD38B421-6D06-88B0-EAB4-90A9C64DDBF3}"/>
              </a:ext>
            </a:extLst>
          </p:cNvPr>
          <p:cNvSpPr txBox="1"/>
          <p:nvPr/>
        </p:nvSpPr>
        <p:spPr>
          <a:xfrm>
            <a:off x="1212490" y="1655520"/>
            <a:ext cx="3464859" cy="369332"/>
          </a:xfrm>
          <a:prstGeom prst="rect">
            <a:avLst/>
          </a:prstGeom>
          <a:noFill/>
        </p:spPr>
        <p:txBody>
          <a:bodyPr wrap="none" rtlCol="0">
            <a:spAutoFit/>
          </a:bodyPr>
          <a:lstStyle/>
          <a:p>
            <a:pPr marL="285750" indent="-285750">
              <a:buFont typeface="Arial" panose="020B0604020202020204" pitchFamily="34" charset="0"/>
              <a:buChar char="•"/>
            </a:pPr>
            <a:r>
              <a:rPr lang="sv-SE" dirty="0"/>
              <a:t>Ska vi sälja nått inför Dana Cup?</a:t>
            </a:r>
          </a:p>
        </p:txBody>
      </p:sp>
    </p:spTree>
    <p:extLst>
      <p:ext uri="{BB962C8B-B14F-4D97-AF65-F5344CB8AC3E}">
        <p14:creationId xmlns:p14="http://schemas.microsoft.com/office/powerpoint/2010/main" val="1507549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835541-45CD-71B9-A895-AADAE5C76BC3}"/>
              </a:ext>
            </a:extLst>
          </p:cNvPr>
          <p:cNvSpPr>
            <a:spLocks noGrp="1"/>
          </p:cNvSpPr>
          <p:nvPr>
            <p:ph type="title"/>
          </p:nvPr>
        </p:nvSpPr>
        <p:spPr/>
        <p:txBody>
          <a:bodyPr>
            <a:normAutofit fontScale="90000"/>
          </a:bodyPr>
          <a:lstStyle/>
          <a:p>
            <a:r>
              <a:rPr lang="sv-SE" dirty="0"/>
              <a:t>Våmbs IF</a:t>
            </a:r>
          </a:p>
        </p:txBody>
      </p:sp>
      <p:sp>
        <p:nvSpPr>
          <p:cNvPr id="7" name="Platshållare för innehåll 6">
            <a:extLst>
              <a:ext uri="{FF2B5EF4-FFF2-40B4-BE49-F238E27FC236}">
                <a16:creationId xmlns:a16="http://schemas.microsoft.com/office/drawing/2014/main" id="{30F00EE0-678E-0A3E-58C1-AE76E5CAE291}"/>
              </a:ext>
            </a:extLst>
          </p:cNvPr>
          <p:cNvSpPr>
            <a:spLocks noGrp="1"/>
          </p:cNvSpPr>
          <p:nvPr>
            <p:ph idx="1"/>
          </p:nvPr>
        </p:nvSpPr>
        <p:spPr/>
        <p:txBody>
          <a:bodyPr>
            <a:normAutofit fontScale="92500" lnSpcReduction="20000"/>
          </a:bodyPr>
          <a:lstStyle/>
          <a:p>
            <a:r>
              <a:rPr lang="sv-SE" sz="1600" b="0" i="0" dirty="0">
                <a:solidFill>
                  <a:srgbClr val="000000"/>
                </a:solidFill>
                <a:effectLst/>
              </a:rPr>
              <a:t>Våmbs IF är en av Skövdes äldre och mer anrika klubbar och bildades redan 1934.</a:t>
            </a:r>
          </a:p>
          <a:p>
            <a:pPr marL="0" indent="0">
              <a:buNone/>
            </a:pPr>
            <a:endParaRPr lang="sv-SE" sz="1600" b="0" i="0" dirty="0">
              <a:solidFill>
                <a:srgbClr val="000000"/>
              </a:solidFill>
              <a:effectLst/>
            </a:endParaRPr>
          </a:p>
          <a:p>
            <a:r>
              <a:rPr lang="sv-SE" sz="1600" b="0" i="0" dirty="0">
                <a:solidFill>
                  <a:srgbClr val="000000"/>
                </a:solidFill>
                <a:effectLst/>
              </a:rPr>
              <a:t>År 1979 stod Våmbs IF:s nya klubbstuga klar vid Claesborgs fotbollsplaner och detta är än idag klubbens hem. En utbyggnad med fyra omklädningsrum genomfördes 2014 under ledning av Skövde kommun.</a:t>
            </a:r>
            <a:br>
              <a:rPr lang="sv-SE" sz="1600" dirty="0"/>
            </a:br>
            <a:r>
              <a:rPr lang="sv-SE" sz="1600" b="0" i="0" dirty="0">
                <a:solidFill>
                  <a:srgbClr val="000000"/>
                </a:solidFill>
                <a:effectLst/>
              </a:rPr>
              <a:t>Under vintern 22/23 har en större renovering gjorts av klubbstugan och har idag ett komplett kök och en större samlingsyta. Vi har också köpt in ett pingisbord och fotbollsbord som är på plats.</a:t>
            </a:r>
          </a:p>
          <a:p>
            <a:pPr marL="0" indent="0">
              <a:buNone/>
            </a:pPr>
            <a:endParaRPr lang="sv-SE" sz="1600" b="0" i="0" dirty="0">
              <a:solidFill>
                <a:srgbClr val="000000"/>
              </a:solidFill>
              <a:effectLst/>
              <a:highlight>
                <a:srgbClr val="C0C0C0"/>
              </a:highlight>
            </a:endParaRPr>
          </a:p>
          <a:p>
            <a:r>
              <a:rPr lang="sv-SE" sz="1600" b="0" i="0" dirty="0">
                <a:solidFill>
                  <a:srgbClr val="000000"/>
                </a:solidFill>
                <a:effectLst/>
              </a:rPr>
              <a:t>Idag har Våmb ca 500 aktiva spelare fördelat på </a:t>
            </a:r>
            <a:r>
              <a:rPr lang="sv-SE" sz="1600" dirty="0">
                <a:solidFill>
                  <a:srgbClr val="000000"/>
                </a:solidFill>
              </a:rPr>
              <a:t>20</a:t>
            </a:r>
            <a:r>
              <a:rPr lang="sv-SE" sz="1600" b="0" i="0" dirty="0">
                <a:solidFill>
                  <a:srgbClr val="000000"/>
                </a:solidFill>
                <a:effectLst/>
              </a:rPr>
              <a:t> lag. Barn och ungdomsverksamheten är den bredaste och mest framgångsrika delen inom klubben med flertalet spelare som tagit sig vidare mot spel i högre divisioner. Lag för både tjejer och killar finns jämnt fördelat inom klubben med allt från knattefotboll upp till de högre ungdomsdivisionerna. Det finns även seniorlag på både dam och herrsida. Våmbs damer spelar idag i division 3 (mellersta Götaland) och stöttas av ett U-lag. Herrarna spelar i nuläget fotboll i division 6 (Skövde) och stöttas även dem av ett U-lag samt </a:t>
            </a:r>
            <a:r>
              <a:rPr lang="sv-SE" sz="1600" dirty="0">
                <a:solidFill>
                  <a:srgbClr val="000000"/>
                </a:solidFill>
              </a:rPr>
              <a:t>ett</a:t>
            </a:r>
            <a:r>
              <a:rPr lang="sv-SE" sz="1600" b="0" i="0" dirty="0">
                <a:solidFill>
                  <a:srgbClr val="000000"/>
                </a:solidFill>
                <a:effectLst/>
              </a:rPr>
              <a:t> juniorlag.</a:t>
            </a:r>
          </a:p>
          <a:p>
            <a:endParaRPr lang="sv-SE" sz="1600" dirty="0">
              <a:solidFill>
                <a:srgbClr val="000000"/>
              </a:solidFill>
              <a:highlight>
                <a:srgbClr val="C0C0C0"/>
              </a:highlight>
            </a:endParaRPr>
          </a:p>
          <a:p>
            <a:r>
              <a:rPr lang="sv-SE" sz="1600" dirty="0">
                <a:solidFill>
                  <a:srgbClr val="000000"/>
                </a:solidFill>
              </a:rPr>
              <a:t>Ordförande är idag är Sören Johnson, men vid årsmötet väljs ny ordförande.</a:t>
            </a:r>
            <a:endParaRPr lang="en-US" sz="1600" dirty="0"/>
          </a:p>
        </p:txBody>
      </p:sp>
    </p:spTree>
    <p:extLst>
      <p:ext uri="{BB962C8B-B14F-4D97-AF65-F5344CB8AC3E}">
        <p14:creationId xmlns:p14="http://schemas.microsoft.com/office/powerpoint/2010/main" val="114422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03AB4B-EF8F-DDBF-B179-61102D66970F}"/>
              </a:ext>
            </a:extLst>
          </p:cNvPr>
          <p:cNvSpPr>
            <a:spLocks noGrp="1"/>
          </p:cNvSpPr>
          <p:nvPr>
            <p:ph type="title"/>
          </p:nvPr>
        </p:nvSpPr>
        <p:spPr/>
        <p:txBody>
          <a:bodyPr>
            <a:normAutofit fontScale="90000"/>
          </a:bodyPr>
          <a:lstStyle/>
          <a:p>
            <a:r>
              <a:rPr lang="sv-SE" dirty="0"/>
              <a:t>Summering föräldramöte</a:t>
            </a:r>
            <a:endParaRPr lang="en-US" dirty="0"/>
          </a:p>
        </p:txBody>
      </p:sp>
      <p:sp>
        <p:nvSpPr>
          <p:cNvPr id="3" name="textruta 2">
            <a:extLst>
              <a:ext uri="{FF2B5EF4-FFF2-40B4-BE49-F238E27FC236}">
                <a16:creationId xmlns:a16="http://schemas.microsoft.com/office/drawing/2014/main" id="{CD38B421-6D06-88B0-EAB4-90A9C64DDBF3}"/>
              </a:ext>
            </a:extLst>
          </p:cNvPr>
          <p:cNvSpPr txBox="1"/>
          <p:nvPr/>
        </p:nvSpPr>
        <p:spPr>
          <a:xfrm>
            <a:off x="0" y="1127390"/>
            <a:ext cx="9009595" cy="4031873"/>
          </a:xfrm>
          <a:prstGeom prst="rect">
            <a:avLst/>
          </a:prstGeom>
          <a:noFill/>
        </p:spPr>
        <p:txBody>
          <a:bodyPr wrap="square" rtlCol="0">
            <a:spAutoFit/>
          </a:bodyPr>
          <a:lstStyle/>
          <a:p>
            <a:pPr marL="285750" indent="-285750">
              <a:buFont typeface="Arial" panose="020B0604020202020204" pitchFamily="34" charset="0"/>
              <a:buChar char="•"/>
            </a:pPr>
            <a:r>
              <a:rPr lang="sv-SE" sz="1400" dirty="0"/>
              <a:t>Vi ledare behöver hjälp av en förälder som kan tänka sig att gå in och</a:t>
            </a:r>
          </a:p>
          <a:p>
            <a:r>
              <a:rPr lang="sv-SE" sz="1400" dirty="0"/>
              <a:t>       vara lite extra tränare. Detta innebär inte massa extrajobb och tränarutbildning</a:t>
            </a:r>
          </a:p>
          <a:p>
            <a:r>
              <a:rPr lang="sv-SE" sz="1400" dirty="0"/>
              <a:t>       mm, utan att man hjälper den som håller i träningen som hantlangare och ha lite koll.</a:t>
            </a:r>
          </a:p>
          <a:p>
            <a:r>
              <a:rPr lang="sv-SE" sz="1400" dirty="0"/>
              <a:t>       Är detta intressant så kan ni höra av er till Anders Rohdin.</a:t>
            </a:r>
          </a:p>
          <a:p>
            <a:endParaRPr lang="sv-SE" sz="1400" dirty="0"/>
          </a:p>
          <a:p>
            <a:pPr marL="285750" indent="-285750">
              <a:buFont typeface="Arial" panose="020B0604020202020204" pitchFamily="34" charset="0"/>
              <a:buChar char="•"/>
            </a:pPr>
            <a:r>
              <a:rPr lang="sv-SE" sz="1400" dirty="0"/>
              <a:t>Dana Cup. Vi behöver minst 2st som håller i planeringen inför cupen. Ex. på vad som behövs </a:t>
            </a:r>
          </a:p>
          <a:p>
            <a:r>
              <a:rPr lang="sv-SE" sz="1400" dirty="0"/>
              <a:t>       hjälp med. Transport medel (bil/minibuss) som behöver bokas. Hålla kontakten med </a:t>
            </a:r>
            <a:r>
              <a:rPr lang="sv-SE" sz="1400" dirty="0" err="1"/>
              <a:t>Olka</a:t>
            </a:r>
            <a:r>
              <a:rPr lang="sv-SE" sz="1400" dirty="0"/>
              <a:t> </a:t>
            </a:r>
          </a:p>
          <a:p>
            <a:r>
              <a:rPr lang="sv-SE" sz="1400" dirty="0"/>
              <a:t>       som vi bokat cupen igenom. Om vi behöver ändra antal som ska med så måste det uppdateras.</a:t>
            </a:r>
          </a:p>
          <a:p>
            <a:r>
              <a:rPr lang="sv-SE" sz="1400" dirty="0"/>
              <a:t>       Lite svårt att veta exakt vad som behövs göra. Lena Fransson (Leos Mamma) har anmält sig</a:t>
            </a:r>
          </a:p>
          <a:p>
            <a:r>
              <a:rPr lang="sv-SE" sz="1400" dirty="0"/>
              <a:t>       till detta men vi behöver mins en till. Hör av er till Anders Rohdin om ni kan tänka er att hjälpa</a:t>
            </a:r>
          </a:p>
          <a:p>
            <a:r>
              <a:rPr lang="sv-SE" sz="1400" dirty="0"/>
              <a:t>       till så grabbarnas resa blir minnesvärd.</a:t>
            </a:r>
          </a:p>
          <a:p>
            <a:endParaRPr lang="sv-SE" sz="1400" dirty="0"/>
          </a:p>
          <a:p>
            <a:pPr marL="285750" indent="-285750">
              <a:buFont typeface="Arial" panose="020B0604020202020204" pitchFamily="34" charset="0"/>
              <a:buChar char="•"/>
            </a:pPr>
            <a:r>
              <a:rPr lang="sv-SE" sz="1400" dirty="0"/>
              <a:t>Lagförälder är </a:t>
            </a:r>
            <a:r>
              <a:rPr lang="sv-SE" sz="1400" dirty="0">
                <a:sym typeface="Arial"/>
              </a:rPr>
              <a:t>Calle Nystedt (Gustav N Pappa) Han kommer planera antaganden som laget har mot föreningen</a:t>
            </a:r>
          </a:p>
          <a:p>
            <a:r>
              <a:rPr lang="sv-SE" sz="1400" dirty="0"/>
              <a:t>       (grönvita rabatten, kioskschema v24, </a:t>
            </a:r>
            <a:r>
              <a:rPr lang="sv-SE" sz="1400" dirty="0" err="1"/>
              <a:t>Hentorpsdagen</a:t>
            </a:r>
            <a:r>
              <a:rPr lang="sv-SE" sz="1400" dirty="0"/>
              <a:t>, </a:t>
            </a:r>
            <a:r>
              <a:rPr lang="sv-SE" sz="1400" dirty="0" err="1"/>
              <a:t>Futsalcupen</a:t>
            </a:r>
            <a:r>
              <a:rPr lang="sv-SE" sz="1400" dirty="0"/>
              <a:t> mm)</a:t>
            </a:r>
          </a:p>
          <a:p>
            <a:endParaRPr lang="sv-SE" sz="1400" dirty="0"/>
          </a:p>
          <a:p>
            <a:pPr marL="285750" indent="-285750">
              <a:buFont typeface="Arial" panose="020B0604020202020204" pitchFamily="34" charset="0"/>
              <a:buChar char="•"/>
            </a:pPr>
            <a:r>
              <a:rPr lang="sv-SE" sz="1400" dirty="0"/>
              <a:t>Supporters: På föräldramötet bestämde de närvarande föräldrarna att alla skulle ställa upp som supporter. Vad det innebär ser ni i tidigare </a:t>
            </a:r>
            <a:r>
              <a:rPr lang="sv-SE" sz="1400" dirty="0" err="1"/>
              <a:t>slide</a:t>
            </a:r>
            <a:r>
              <a:rPr lang="sv-SE" sz="1400" dirty="0"/>
              <a:t>.</a:t>
            </a:r>
          </a:p>
          <a:p>
            <a:pPr marL="285750" indent="-285750">
              <a:buFont typeface="Arial" panose="020B0604020202020204" pitchFamily="34" charset="0"/>
              <a:buChar char="•"/>
            </a:pPr>
            <a:endParaRPr lang="sv-SE" dirty="0"/>
          </a:p>
        </p:txBody>
      </p:sp>
    </p:spTree>
    <p:extLst>
      <p:ext uri="{BB962C8B-B14F-4D97-AF65-F5344CB8AC3E}">
        <p14:creationId xmlns:p14="http://schemas.microsoft.com/office/powerpoint/2010/main" val="2026207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835541-45CD-71B9-A895-AADAE5C76BC3}"/>
              </a:ext>
            </a:extLst>
          </p:cNvPr>
          <p:cNvSpPr>
            <a:spLocks noGrp="1"/>
          </p:cNvSpPr>
          <p:nvPr>
            <p:ph type="title"/>
          </p:nvPr>
        </p:nvSpPr>
        <p:spPr/>
        <p:txBody>
          <a:bodyPr>
            <a:normAutofit fontScale="90000"/>
          </a:bodyPr>
          <a:lstStyle/>
          <a:p>
            <a:r>
              <a:rPr lang="sv-SE" dirty="0"/>
              <a:t>Ekonomi</a:t>
            </a:r>
          </a:p>
        </p:txBody>
      </p:sp>
      <p:pic>
        <p:nvPicPr>
          <p:cNvPr id="11" name="Platshållare för innehåll 10">
            <a:extLst>
              <a:ext uri="{FF2B5EF4-FFF2-40B4-BE49-F238E27FC236}">
                <a16:creationId xmlns:a16="http://schemas.microsoft.com/office/drawing/2014/main" id="{ECAED4EE-3E2D-874B-0424-CBFEA0E849EB}"/>
              </a:ext>
            </a:extLst>
          </p:cNvPr>
          <p:cNvPicPr>
            <a:picLocks noGrp="1" noChangeAspect="1"/>
          </p:cNvPicPr>
          <p:nvPr>
            <p:ph idx="1"/>
          </p:nvPr>
        </p:nvPicPr>
        <p:blipFill>
          <a:blip r:embed="rId2"/>
          <a:stretch>
            <a:fillRect/>
          </a:stretch>
        </p:blipFill>
        <p:spPr>
          <a:xfrm>
            <a:off x="754375" y="1655519"/>
            <a:ext cx="2674620" cy="2971800"/>
          </a:xfrm>
          <a:prstGeom prst="rect">
            <a:avLst/>
          </a:prstGeom>
        </p:spPr>
      </p:pic>
      <p:sp>
        <p:nvSpPr>
          <p:cNvPr id="14" name="textruta 13">
            <a:extLst>
              <a:ext uri="{FF2B5EF4-FFF2-40B4-BE49-F238E27FC236}">
                <a16:creationId xmlns:a16="http://schemas.microsoft.com/office/drawing/2014/main" id="{B97BD534-BEE2-2018-461F-43EBC6DBA031}"/>
              </a:ext>
            </a:extLst>
          </p:cNvPr>
          <p:cNvSpPr txBox="1"/>
          <p:nvPr/>
        </p:nvSpPr>
        <p:spPr>
          <a:xfrm>
            <a:off x="5030114" y="1571758"/>
            <a:ext cx="3664921" cy="3046988"/>
          </a:xfrm>
          <a:prstGeom prst="rect">
            <a:avLst/>
          </a:prstGeom>
          <a:noFill/>
        </p:spPr>
        <p:txBody>
          <a:bodyPr wrap="square">
            <a:spAutoFit/>
          </a:bodyPr>
          <a:lstStyle/>
          <a:p>
            <a:r>
              <a:rPr lang="sv-SE" sz="1200" b="1" dirty="0"/>
              <a:t>Övriga </a:t>
            </a:r>
            <a:r>
              <a:rPr lang="sv-SE" sz="1200" b="1" dirty="0" err="1"/>
              <a:t>intäker</a:t>
            </a:r>
            <a:r>
              <a:rPr lang="sv-SE" sz="1200" b="1" dirty="0"/>
              <a:t> kommer </a:t>
            </a:r>
            <a:r>
              <a:rPr lang="sv-SE" sz="1200" b="1" dirty="0" err="1"/>
              <a:t>bl.a</a:t>
            </a:r>
            <a:r>
              <a:rPr lang="sv-SE" sz="1200" b="1" dirty="0"/>
              <a:t> från:</a:t>
            </a:r>
          </a:p>
          <a:p>
            <a:r>
              <a:rPr lang="sv-SE" sz="1200" dirty="0" err="1"/>
              <a:t>Futsalcupen</a:t>
            </a:r>
            <a:endParaRPr lang="sv-SE" sz="1200" dirty="0"/>
          </a:p>
          <a:p>
            <a:r>
              <a:rPr lang="sv-SE" sz="1200" dirty="0" err="1"/>
              <a:t>Hentorpsdagen</a:t>
            </a:r>
            <a:endParaRPr lang="sv-SE" sz="1200" dirty="0"/>
          </a:p>
          <a:p>
            <a:r>
              <a:rPr lang="sv-SE" sz="1200" dirty="0"/>
              <a:t>Kiosk</a:t>
            </a:r>
          </a:p>
          <a:p>
            <a:r>
              <a:rPr lang="sv-SE" sz="1200" dirty="0"/>
              <a:t>SISU</a:t>
            </a:r>
          </a:p>
          <a:p>
            <a:r>
              <a:rPr lang="sv-SE" sz="1200" dirty="0"/>
              <a:t>Försäljning godis</a:t>
            </a:r>
          </a:p>
          <a:p>
            <a:r>
              <a:rPr lang="sv-SE" sz="1200" dirty="0"/>
              <a:t>Sponsorhuset, Gräsroten, Bingolotto (dessa intäkter kan vi tillsammans öka genom att ansluta oss! Kostar ingen, men ger mycket till föreningen)</a:t>
            </a:r>
          </a:p>
          <a:p>
            <a:endParaRPr lang="sv-SE" sz="1200" dirty="0"/>
          </a:p>
          <a:p>
            <a:r>
              <a:rPr lang="sv-SE" sz="1200" b="1" dirty="0"/>
              <a:t>Övriga kostnader som dessa intäkter ska täcka är </a:t>
            </a:r>
            <a:r>
              <a:rPr lang="sv-SE" sz="1200" b="1" dirty="0" err="1"/>
              <a:t>bl.a</a:t>
            </a:r>
            <a:endParaRPr lang="sv-SE" sz="1200" dirty="0"/>
          </a:p>
          <a:p>
            <a:r>
              <a:rPr lang="sv-SE" sz="1200" dirty="0"/>
              <a:t>Drift av vår anläggning</a:t>
            </a:r>
          </a:p>
          <a:p>
            <a:r>
              <a:rPr lang="sv-SE" sz="1200" dirty="0"/>
              <a:t>Försäkringar för medlemmar, ledare och fastighet</a:t>
            </a:r>
          </a:p>
          <a:p>
            <a:r>
              <a:rPr lang="sv-SE" sz="1200" dirty="0"/>
              <a:t>Aktivitetsbidrag till lagen (till exempelvis cuper, lagaktiviteter, fika/pizza </a:t>
            </a:r>
            <a:r>
              <a:rPr lang="sv-SE" sz="1200" dirty="0" err="1"/>
              <a:t>etc</a:t>
            </a:r>
            <a:r>
              <a:rPr lang="sv-SE" sz="1200" dirty="0"/>
              <a:t>)</a:t>
            </a:r>
          </a:p>
          <a:p>
            <a:endParaRPr lang="sv-SE" sz="1200" dirty="0"/>
          </a:p>
        </p:txBody>
      </p:sp>
    </p:spTree>
    <p:extLst>
      <p:ext uri="{BB962C8B-B14F-4D97-AF65-F5344CB8AC3E}">
        <p14:creationId xmlns:p14="http://schemas.microsoft.com/office/powerpoint/2010/main" val="115317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835541-45CD-71B9-A895-AADAE5C76BC3}"/>
              </a:ext>
            </a:extLst>
          </p:cNvPr>
          <p:cNvSpPr>
            <a:spLocks noGrp="1"/>
          </p:cNvSpPr>
          <p:nvPr>
            <p:ph type="title"/>
          </p:nvPr>
        </p:nvSpPr>
        <p:spPr/>
        <p:txBody>
          <a:bodyPr>
            <a:normAutofit fontScale="90000"/>
          </a:bodyPr>
          <a:lstStyle/>
          <a:p>
            <a:r>
              <a:rPr lang="sv-SE" dirty="0"/>
              <a:t>Ekonomi</a:t>
            </a:r>
          </a:p>
        </p:txBody>
      </p:sp>
      <p:sp>
        <p:nvSpPr>
          <p:cNvPr id="6" name="Platshållare för innehåll 5">
            <a:extLst>
              <a:ext uri="{FF2B5EF4-FFF2-40B4-BE49-F238E27FC236}">
                <a16:creationId xmlns:a16="http://schemas.microsoft.com/office/drawing/2014/main" id="{8E67B35F-384E-08FD-ADA1-8A5D156C1B2A}"/>
              </a:ext>
            </a:extLst>
          </p:cNvPr>
          <p:cNvSpPr txBox="1">
            <a:spLocks noGrp="1"/>
          </p:cNvSpPr>
          <p:nvPr>
            <p:ph idx="1"/>
          </p:nvPr>
        </p:nvSpPr>
        <p:spPr>
          <a:xfrm>
            <a:off x="448965" y="1291014"/>
            <a:ext cx="3664622" cy="3243965"/>
          </a:xfrm>
          <a:prstGeom prst="rect">
            <a:avLst/>
          </a:prstGeom>
          <a:noFill/>
        </p:spPr>
        <p:txBody>
          <a:bodyPr wrap="square">
            <a:spAutoFit/>
          </a:bodyPr>
          <a:lstStyle/>
          <a:p>
            <a:r>
              <a:rPr lang="sv-SE" sz="2000" dirty="0"/>
              <a:t>Seniorlagen i Våmbs IF</a:t>
            </a:r>
          </a:p>
          <a:p>
            <a:pPr marL="0" indent="0">
              <a:buNone/>
            </a:pPr>
            <a:r>
              <a:rPr lang="sv-SE" sz="1200" dirty="0"/>
              <a:t>Vanliga frågor är om barn och ungdomsverksamheten föder seniorverksamheten – så är det inte i Våmbs IF!</a:t>
            </a:r>
          </a:p>
          <a:p>
            <a:pPr marL="0" indent="0">
              <a:buNone/>
            </a:pPr>
            <a:endParaRPr lang="sv-SE" sz="1200" dirty="0"/>
          </a:p>
          <a:p>
            <a:pPr marL="0" indent="0">
              <a:buNone/>
            </a:pPr>
            <a:r>
              <a:rPr lang="sv-SE" sz="1200" dirty="0"/>
              <a:t>Det som skiljer är att när man kommer upp i dessa åldrar är det inte längre föräldrar som är tränare utan nu måste vi ta in utbildade ledare ofta utan koppling till föreningen eller spelare. Dessa ledare får då ett mindre arvode/lön.</a:t>
            </a:r>
          </a:p>
          <a:p>
            <a:pPr marL="0" indent="0">
              <a:buNone/>
            </a:pPr>
            <a:r>
              <a:rPr lang="sv-SE" sz="1200" dirty="0"/>
              <a:t>Lagen måste:</a:t>
            </a:r>
          </a:p>
          <a:p>
            <a:pPr marL="0" indent="0">
              <a:buNone/>
            </a:pPr>
            <a:r>
              <a:rPr lang="sv-SE" sz="1200" dirty="0"/>
              <a:t>Precis som övriga lag betala medlems- och träningsavgift.</a:t>
            </a:r>
          </a:p>
          <a:p>
            <a:pPr marL="0" indent="0">
              <a:buNone/>
            </a:pPr>
            <a:r>
              <a:rPr lang="sv-SE" sz="1200" dirty="0"/>
              <a:t>Sälja Grön/vita rabatten</a:t>
            </a:r>
          </a:p>
          <a:p>
            <a:pPr marL="0" indent="0">
              <a:buNone/>
            </a:pPr>
            <a:r>
              <a:rPr lang="sv-SE" sz="1200" dirty="0"/>
              <a:t>De jobbar även två kvällar/dagar med tältresning och tältrivning i samband med matfestivalen</a:t>
            </a:r>
          </a:p>
        </p:txBody>
      </p:sp>
      <p:sp>
        <p:nvSpPr>
          <p:cNvPr id="4" name="Platshållare för innehåll 5">
            <a:extLst>
              <a:ext uri="{FF2B5EF4-FFF2-40B4-BE49-F238E27FC236}">
                <a16:creationId xmlns:a16="http://schemas.microsoft.com/office/drawing/2014/main" id="{00715C0B-F45B-A7C7-87D6-F196D296D8C4}"/>
              </a:ext>
            </a:extLst>
          </p:cNvPr>
          <p:cNvSpPr txBox="1">
            <a:spLocks/>
          </p:cNvSpPr>
          <p:nvPr/>
        </p:nvSpPr>
        <p:spPr>
          <a:xfrm>
            <a:off x="4877410" y="1291014"/>
            <a:ext cx="3664622" cy="3613297"/>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2000" dirty="0"/>
              <a:t>Lagkassor</a:t>
            </a:r>
          </a:p>
          <a:p>
            <a:pPr marL="0" indent="0">
              <a:buFont typeface="Arial" pitchFamily="34" charset="0"/>
              <a:buNone/>
            </a:pPr>
            <a:r>
              <a:rPr lang="sv-SE" sz="1200" dirty="0"/>
              <a:t>Varje lag har sin egen lagkassa som finns redovisad i förenigningens balansräkning.</a:t>
            </a:r>
          </a:p>
          <a:p>
            <a:pPr marL="0" indent="0">
              <a:buFont typeface="Arial" pitchFamily="34" charset="0"/>
              <a:buNone/>
            </a:pPr>
            <a:r>
              <a:rPr lang="sv-SE" sz="1200" dirty="0"/>
              <a:t>Kapitalet på dessa lagkassor är säkerställda genom att pengarna finns på ett separat konto på banken, dvs blandas inte ihop med föreningens löpande konto.</a:t>
            </a:r>
          </a:p>
          <a:p>
            <a:pPr marL="0" indent="0">
              <a:buFont typeface="Arial" pitchFamily="34" charset="0"/>
              <a:buNone/>
            </a:pPr>
            <a:r>
              <a:rPr lang="sv-SE" sz="1200" b="1" dirty="0"/>
              <a:t>Aktivitetsbidrag:</a:t>
            </a:r>
          </a:p>
          <a:p>
            <a:pPr marL="0" indent="0">
              <a:buFont typeface="Arial" pitchFamily="34" charset="0"/>
              <a:buNone/>
            </a:pPr>
            <a:r>
              <a:rPr lang="sv-SE" sz="1200" dirty="0"/>
              <a:t>Alla lag utom de två yngsta knattelagen får årligen ett aktivitetsbidrag (tidigare kallat cupbidrag).</a:t>
            </a:r>
          </a:p>
          <a:p>
            <a:pPr marL="0" indent="0">
              <a:buFont typeface="Arial" pitchFamily="34" charset="0"/>
              <a:buNone/>
            </a:pPr>
            <a:r>
              <a:rPr lang="sv-SE" sz="1200" dirty="0"/>
              <a:t>Detta bidrag är baserat på de kostnader för cuper vi ser att varje lag brukar ha, samt lite extra för ex avslutning.</a:t>
            </a:r>
          </a:p>
          <a:p>
            <a:pPr marL="0" indent="0">
              <a:buFont typeface="Arial" pitchFamily="34" charset="0"/>
              <a:buNone/>
            </a:pPr>
            <a:r>
              <a:rPr lang="sv-SE" sz="1200" dirty="0"/>
              <a:t>Överföring till lagkassor görs vid två tillfällen: hälften i början av mars, resterande efter redovisning av minst 90% försäljning av grön/vita rabatten </a:t>
            </a:r>
          </a:p>
          <a:p>
            <a:pPr marL="0" indent="0">
              <a:buFont typeface="Arial" pitchFamily="34" charset="0"/>
              <a:buNone/>
            </a:pPr>
            <a:r>
              <a:rPr lang="sv-SE" sz="1200" dirty="0"/>
              <a:t>Har laget som mål att ex åka på ett större träningsläger eller ex Gothia cup får laget komplettera sin ekonomi i lagkassan genom egna aktiviteter/försäljning. </a:t>
            </a:r>
          </a:p>
        </p:txBody>
      </p:sp>
    </p:spTree>
    <p:extLst>
      <p:ext uri="{BB962C8B-B14F-4D97-AF65-F5344CB8AC3E}">
        <p14:creationId xmlns:p14="http://schemas.microsoft.com/office/powerpoint/2010/main" val="41701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0B9F9D-4B8B-B95D-830A-EC9416AFFBAD}"/>
              </a:ext>
            </a:extLst>
          </p:cNvPr>
          <p:cNvSpPr>
            <a:spLocks noGrp="1"/>
          </p:cNvSpPr>
          <p:nvPr>
            <p:ph type="title"/>
          </p:nvPr>
        </p:nvSpPr>
        <p:spPr/>
        <p:txBody>
          <a:bodyPr>
            <a:normAutofit fontScale="90000"/>
          </a:bodyPr>
          <a:lstStyle/>
          <a:p>
            <a:r>
              <a:rPr lang="sv-SE" dirty="0"/>
              <a:t>Nyheter och på gång</a:t>
            </a:r>
          </a:p>
        </p:txBody>
      </p:sp>
      <p:sp>
        <p:nvSpPr>
          <p:cNvPr id="3" name="Platshållare för innehåll 2">
            <a:extLst>
              <a:ext uri="{FF2B5EF4-FFF2-40B4-BE49-F238E27FC236}">
                <a16:creationId xmlns:a16="http://schemas.microsoft.com/office/drawing/2014/main" id="{41F950D0-50E6-6FA1-9094-9F942E79FFB2}"/>
              </a:ext>
            </a:extLst>
          </p:cNvPr>
          <p:cNvSpPr>
            <a:spLocks noGrp="1"/>
          </p:cNvSpPr>
          <p:nvPr>
            <p:ph idx="1"/>
          </p:nvPr>
        </p:nvSpPr>
        <p:spPr>
          <a:xfrm>
            <a:off x="448965" y="1197405"/>
            <a:ext cx="8246070" cy="3512214"/>
          </a:xfrm>
        </p:spPr>
        <p:txBody>
          <a:bodyPr>
            <a:noAutofit/>
          </a:bodyPr>
          <a:lstStyle/>
          <a:p>
            <a:pPr marL="0" indent="0">
              <a:buNone/>
            </a:pPr>
            <a:r>
              <a:rPr lang="sv-SE" sz="1400" b="1" dirty="0">
                <a:effectLst/>
                <a:latin typeface="Calibri" panose="020F0502020204030204" pitchFamily="34" charset="0"/>
                <a:ea typeface="Calibri" panose="020F0502020204030204" pitchFamily="34" charset="0"/>
              </a:rPr>
              <a:t>A-plan              </a:t>
            </a:r>
            <a:endParaRPr lang="sv-SE" sz="1400" dirty="0">
              <a:effectLst/>
              <a:latin typeface="Calibri" panose="020F0502020204030204" pitchFamily="34" charset="0"/>
              <a:ea typeface="Calibri" panose="020F0502020204030204" pitchFamily="34" charset="0"/>
            </a:endParaRPr>
          </a:p>
          <a:p>
            <a:r>
              <a:rPr lang="sv-SE" sz="1400" dirty="0">
                <a:effectLst/>
                <a:latin typeface="Calibri" panose="020F0502020204030204" pitchFamily="34" charset="0"/>
                <a:ea typeface="Calibri" panose="020F0502020204030204" pitchFamily="34" charset="0"/>
              </a:rPr>
              <a:t>Skalat av jord vid båda målen och mittcirkeln.</a:t>
            </a:r>
          </a:p>
          <a:p>
            <a:r>
              <a:rPr lang="sv-SE" sz="1400" dirty="0" err="1">
                <a:effectLst/>
                <a:latin typeface="Calibri" panose="020F0502020204030204" pitchFamily="34" charset="0"/>
                <a:ea typeface="Calibri" panose="020F0502020204030204" pitchFamily="34" charset="0"/>
              </a:rPr>
              <a:t>Bef</a:t>
            </a:r>
            <a:r>
              <a:rPr lang="sv-SE" sz="1400" dirty="0">
                <a:effectLst/>
                <a:latin typeface="Calibri" panose="020F0502020204030204" pitchFamily="34" charset="0"/>
                <a:ea typeface="Calibri" panose="020F0502020204030204" pitchFamily="34" charset="0"/>
              </a:rPr>
              <a:t>. läktare rivs, Byggnation av ny läktare. L-stöd</a:t>
            </a:r>
          </a:p>
          <a:p>
            <a:r>
              <a:rPr lang="sv-SE" sz="1400" dirty="0">
                <a:effectLst/>
                <a:latin typeface="Calibri" panose="020F0502020204030204" pitchFamily="34" charset="0"/>
                <a:ea typeface="Calibri" panose="020F0502020204030204" pitchFamily="34" charset="0"/>
              </a:rPr>
              <a:t>Avbytarbåsen flyttas från plan innanför staketet.</a:t>
            </a:r>
          </a:p>
          <a:p>
            <a:r>
              <a:rPr lang="sv-SE" sz="1400" dirty="0">
                <a:effectLst/>
                <a:latin typeface="Calibri" panose="020F0502020204030204" pitchFamily="34" charset="0"/>
                <a:ea typeface="Calibri" panose="020F0502020204030204" pitchFamily="34" charset="0"/>
              </a:rPr>
              <a:t>Staket och grindar lagas.</a:t>
            </a:r>
          </a:p>
          <a:p>
            <a:pPr marL="0" indent="0">
              <a:buNone/>
            </a:pPr>
            <a:r>
              <a:rPr lang="en-US" sz="1400" b="1" dirty="0">
                <a:effectLst/>
                <a:latin typeface="Calibri" panose="020F0502020204030204" pitchFamily="34" charset="0"/>
                <a:ea typeface="Calibri" panose="020F0502020204030204" pitchFamily="34" charset="0"/>
              </a:rPr>
              <a:t>B-plan</a:t>
            </a:r>
            <a:endParaRPr lang="sv-SE" sz="1400" dirty="0">
              <a:effectLst/>
              <a:latin typeface="Calibri" panose="020F0502020204030204" pitchFamily="34" charset="0"/>
              <a:ea typeface="Calibri" panose="020F0502020204030204" pitchFamily="34" charset="0"/>
            </a:endParaRPr>
          </a:p>
          <a:p>
            <a:r>
              <a:rPr lang="sv-SE" sz="1400" dirty="0">
                <a:effectLst/>
                <a:latin typeface="Calibri" panose="020F0502020204030204" pitchFamily="34" charset="0"/>
                <a:ea typeface="Calibri" panose="020F0502020204030204" pitchFamily="34" charset="0"/>
              </a:rPr>
              <a:t>Nya avbytarbås - Busskur från Volvo.</a:t>
            </a:r>
          </a:p>
          <a:p>
            <a:r>
              <a:rPr lang="sv-SE" sz="1400" dirty="0">
                <a:effectLst/>
                <a:latin typeface="Calibri" panose="020F0502020204030204" pitchFamily="34" charset="0"/>
                <a:ea typeface="Calibri" panose="020F0502020204030204" pitchFamily="34" charset="0"/>
              </a:rPr>
              <a:t>Avbytarbåsen flyttas från plan innanför </a:t>
            </a:r>
            <a:r>
              <a:rPr lang="sv-SE" sz="1400" dirty="0" err="1">
                <a:effectLst/>
                <a:latin typeface="Calibri" panose="020F0502020204030204" pitchFamily="34" charset="0"/>
                <a:ea typeface="Calibri" panose="020F0502020204030204" pitchFamily="34" charset="0"/>
              </a:rPr>
              <a:t>bef</a:t>
            </a:r>
            <a:r>
              <a:rPr lang="sv-SE" sz="1400" dirty="0">
                <a:effectLst/>
                <a:latin typeface="Calibri" panose="020F0502020204030204" pitchFamily="34" charset="0"/>
                <a:ea typeface="Calibri" panose="020F0502020204030204" pitchFamily="34" charset="0"/>
              </a:rPr>
              <a:t>. staket.</a:t>
            </a:r>
            <a:endParaRPr lang="sv-SE" sz="1400" b="1" dirty="0">
              <a:latin typeface="Calibri" panose="020F0502020204030204" pitchFamily="34" charset="0"/>
              <a:ea typeface="Calibri" panose="020F0502020204030204" pitchFamily="34" charset="0"/>
            </a:endParaRPr>
          </a:p>
          <a:p>
            <a:pPr marL="0" indent="0">
              <a:buNone/>
            </a:pPr>
            <a:r>
              <a:rPr lang="sv-SE" sz="1400" b="1" dirty="0">
                <a:effectLst/>
                <a:latin typeface="Calibri" panose="020F0502020204030204" pitchFamily="34" charset="0"/>
                <a:ea typeface="Calibri" panose="020F0502020204030204" pitchFamily="34" charset="0"/>
              </a:rPr>
              <a:t>C-plan</a:t>
            </a:r>
            <a:endParaRPr lang="sv-SE" sz="1400" dirty="0">
              <a:effectLst/>
              <a:latin typeface="Calibri" panose="020F0502020204030204" pitchFamily="34" charset="0"/>
              <a:ea typeface="Calibri" panose="020F0502020204030204" pitchFamily="34" charset="0"/>
            </a:endParaRPr>
          </a:p>
          <a:p>
            <a:r>
              <a:rPr lang="sv-SE" sz="1400" dirty="0">
                <a:effectLst/>
                <a:latin typeface="Calibri" panose="020F0502020204030204" pitchFamily="34" charset="0"/>
                <a:ea typeface="Calibri" panose="020F0502020204030204" pitchFamily="34" charset="0"/>
              </a:rPr>
              <a:t>Multiarena</a:t>
            </a:r>
          </a:p>
          <a:p>
            <a:r>
              <a:rPr lang="sv-SE" sz="1400" dirty="0">
                <a:effectLst/>
                <a:latin typeface="Calibri" panose="020F0502020204030204" pitchFamily="34" charset="0"/>
                <a:ea typeface="Calibri" panose="020F0502020204030204" pitchFamily="34" charset="0"/>
              </a:rPr>
              <a:t>Konstgräsplan</a:t>
            </a:r>
          </a:p>
          <a:p>
            <a:r>
              <a:rPr lang="sv-SE" sz="1400" dirty="0">
                <a:effectLst/>
                <a:latin typeface="Calibri" panose="020F0502020204030204" pitchFamily="34" charset="0"/>
                <a:ea typeface="Calibri" panose="020F0502020204030204" pitchFamily="34" charset="0"/>
              </a:rPr>
              <a:t>5-manna konstgräsplan med rink. </a:t>
            </a:r>
          </a:p>
          <a:p>
            <a:pPr marL="0" indent="0">
              <a:buNone/>
            </a:pPr>
            <a:r>
              <a:rPr lang="sv-SE" sz="1400" b="1" dirty="0">
                <a:effectLst/>
                <a:latin typeface="Calibri" panose="020F0502020204030204" pitchFamily="34" charset="0"/>
                <a:ea typeface="Calibri" panose="020F0502020204030204" pitchFamily="34" charset="0"/>
              </a:rPr>
              <a:t>Klubbstugan</a:t>
            </a:r>
            <a:endParaRPr lang="sv-SE" sz="1400" dirty="0">
              <a:effectLst/>
              <a:latin typeface="Calibri" panose="020F0502020204030204" pitchFamily="34" charset="0"/>
              <a:ea typeface="Calibri" panose="020F0502020204030204" pitchFamily="34" charset="0"/>
            </a:endParaRPr>
          </a:p>
          <a:p>
            <a:r>
              <a:rPr lang="sv-SE" sz="1400" dirty="0">
                <a:effectLst/>
                <a:latin typeface="Calibri" panose="020F0502020204030204" pitchFamily="34" charset="0"/>
                <a:ea typeface="Calibri" panose="020F0502020204030204" pitchFamily="34" charset="0"/>
              </a:rPr>
              <a:t>Pingisbord, fotbollsspel och div annat.</a:t>
            </a:r>
          </a:p>
          <a:p>
            <a:r>
              <a:rPr lang="sv-SE" sz="1400" dirty="0">
                <a:effectLst/>
                <a:latin typeface="Calibri" panose="020F0502020204030204" pitchFamily="34" charset="0"/>
                <a:ea typeface="Calibri" panose="020F0502020204030204" pitchFamily="34" charset="0"/>
              </a:rPr>
              <a:t>Kiosk vid aktivitet på C-plan.</a:t>
            </a:r>
          </a:p>
          <a:p>
            <a:pPr marL="0" indent="0">
              <a:buNone/>
            </a:pPr>
            <a:endParaRPr lang="sv-SE" sz="1400" dirty="0">
              <a:effectLst/>
              <a:latin typeface="Calibri" panose="020F0502020204030204" pitchFamily="34" charset="0"/>
              <a:ea typeface="Calibri" panose="020F0502020204030204" pitchFamily="34" charset="0"/>
            </a:endParaRPr>
          </a:p>
          <a:p>
            <a:endParaRPr lang="sv-SE" sz="2400" dirty="0"/>
          </a:p>
        </p:txBody>
      </p:sp>
    </p:spTree>
    <p:extLst>
      <p:ext uri="{BB962C8B-B14F-4D97-AF65-F5344CB8AC3E}">
        <p14:creationId xmlns:p14="http://schemas.microsoft.com/office/powerpoint/2010/main" val="318862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281175"/>
            <a:ext cx="7940660" cy="763525"/>
          </a:xfrm>
        </p:spPr>
        <p:txBody>
          <a:bodyPr>
            <a:noAutofit/>
          </a:bodyPr>
          <a:lstStyle/>
          <a:p>
            <a:r>
              <a:rPr lang="en-US" sz="2800" b="1" dirty="0">
                <a:effectLst/>
                <a:latin typeface="Times New Roman" panose="02020603050405020304" pitchFamily="18" charset="0"/>
              </a:rPr>
              <a:t>Gröna </a:t>
            </a:r>
            <a:r>
              <a:rPr lang="en-US" sz="2800" b="1" dirty="0" err="1">
                <a:effectLst/>
                <a:latin typeface="Times New Roman" panose="02020603050405020304" pitchFamily="18" charset="0"/>
              </a:rPr>
              <a:t>tråden</a:t>
            </a:r>
            <a:r>
              <a:rPr lang="en-US" sz="1600" i="1" dirty="0">
                <a:effectLst/>
                <a:latin typeface="Arial" panose="020B0604020202020204" pitchFamily="34" charset="0"/>
                <a:ea typeface="Times New Roman" panose="02020603050405020304" pitchFamily="18" charset="0"/>
                <a:cs typeface="Times New Roman" panose="02020603050405020304" pitchFamily="18" charset="0"/>
              </a:rPr>
              <a:t> </a:t>
            </a:r>
            <a:br>
              <a:rPr lang="en-US" sz="300" dirty="0">
                <a:effectLst/>
                <a:latin typeface="Times New Roman" panose="02020603050405020304" pitchFamily="18" charset="0"/>
                <a:ea typeface="Times New Roman" panose="02020603050405020304" pitchFamily="18" charset="0"/>
              </a:rPr>
            </a:b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Regler</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och</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riktlinjer</a:t>
            </a:r>
            <a:r>
              <a:rPr lang="en-US" sz="1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för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Våmbs</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IF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fotbollsutveckling</a:t>
            </a:r>
            <a:br>
              <a:rPr lang="en-US" sz="1000" dirty="0">
                <a:effectLst/>
                <a:latin typeface="Times New Roman" panose="02020603050405020304" pitchFamily="18" charset="0"/>
                <a:ea typeface="Times New Roman" panose="02020603050405020304" pitchFamily="18" charset="0"/>
              </a:rPr>
            </a:br>
            <a:endParaRPr lang="en-US" sz="1800" dirty="0"/>
          </a:p>
        </p:txBody>
      </p:sp>
      <p:sp>
        <p:nvSpPr>
          <p:cNvPr id="6" name="textruta 5">
            <a:extLst>
              <a:ext uri="{FF2B5EF4-FFF2-40B4-BE49-F238E27FC236}">
                <a16:creationId xmlns:a16="http://schemas.microsoft.com/office/drawing/2014/main" id="{EC3F38EE-DC2D-45DF-355B-AA337F5B4804}"/>
              </a:ext>
            </a:extLst>
          </p:cNvPr>
          <p:cNvSpPr txBox="1"/>
          <p:nvPr/>
        </p:nvSpPr>
        <p:spPr>
          <a:xfrm>
            <a:off x="296260" y="1646544"/>
            <a:ext cx="7749779" cy="3462486"/>
          </a:xfrm>
          <a:prstGeom prst="rect">
            <a:avLst/>
          </a:prstGeom>
          <a:noFill/>
        </p:spPr>
        <p:txBody>
          <a:bodyPr wrap="square">
            <a:spAutoFit/>
          </a:bodyPr>
          <a:lstStyle/>
          <a:p>
            <a:pPr marL="285750" indent="-285750">
              <a:buFont typeface="Arial" panose="020B0604020202020204" pitchFamily="34" charset="0"/>
              <a:buChar char="•"/>
            </a:pPr>
            <a:r>
              <a:rPr lang="en-US" sz="1400" dirty="0" err="1">
                <a:effectLst/>
                <a:latin typeface="Calibri" panose="020F0502020204030204" pitchFamily="34" charset="0"/>
                <a:ea typeface="Times New Roman" panose="02020603050405020304" pitchFamily="18" charset="0"/>
                <a:cs typeface="Calibri" panose="020F0502020204030204" pitchFamily="34" charset="0"/>
              </a:rPr>
              <a:t>Våmbs</a:t>
            </a:r>
            <a:r>
              <a:rPr lang="en-US" sz="1400" dirty="0">
                <a:effectLst/>
                <a:latin typeface="Calibri" panose="020F0502020204030204" pitchFamily="34" charset="0"/>
                <a:ea typeface="Times New Roman" panose="02020603050405020304" pitchFamily="18" charset="0"/>
                <a:cs typeface="Calibri" panose="020F0502020204030204" pitchFamily="34" charset="0"/>
              </a:rPr>
              <a:t> IFs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verksamhet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kännetecknas</a:t>
            </a:r>
            <a:r>
              <a:rPr lang="en-US" sz="1400" dirty="0">
                <a:effectLst/>
                <a:latin typeface="Calibri" panose="020F0502020204030204" pitchFamily="34" charset="0"/>
                <a:ea typeface="Times New Roman" panose="02020603050405020304" pitchFamily="18" charset="0"/>
                <a:cs typeface="Calibri" panose="020F0502020204030204" pitchFamily="34" charset="0"/>
              </a:rPr>
              <a:t> av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ett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sportsligt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såväl</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som</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socialt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ansvarstagande</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där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fotbollen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står</a:t>
            </a:r>
            <a:r>
              <a:rPr lang="en-US" sz="1400" dirty="0">
                <a:effectLst/>
                <a:latin typeface="Calibri" panose="020F0502020204030204" pitchFamily="34" charset="0"/>
                <a:ea typeface="Times New Roman" panose="02020603050405020304" pitchFamily="18" charset="0"/>
                <a:cs typeface="Calibri" panose="020F0502020204030204" pitchFamily="34" charset="0"/>
              </a:rPr>
              <a:t> i centrum. Vi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sätter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människan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före</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resultaten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och</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stänger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inte</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ute</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någon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som</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ställer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upp</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på</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klubbens</a:t>
            </a:r>
            <a:r>
              <a:rPr lang="en-US" sz="1400" dirty="0">
                <a:effectLst/>
                <a:latin typeface="Calibri" panose="020F0502020204030204" pitchFamily="34" charset="0"/>
                <a:ea typeface="Times New Roman" panose="02020603050405020304" pitchFamily="18" charset="0"/>
                <a:cs typeface="Calibri" panose="020F0502020204030204" pitchFamily="34" charset="0"/>
              </a:rPr>
              <a:t> ideal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och</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riktlinjer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p>
          <a:p>
            <a:pPr marL="285750" indent="-285750">
              <a:buFont typeface="Arial" panose="020B0604020202020204" pitchFamily="34" charset="0"/>
              <a:buChar char="•"/>
            </a:pP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1400" dirty="0" err="1">
                <a:effectLst/>
                <a:latin typeface="Calibri" panose="020F0502020204030204" pitchFamily="34" charset="0"/>
                <a:ea typeface="Times New Roman" panose="02020603050405020304" pitchFamily="18" charset="0"/>
                <a:cs typeface="Calibri" panose="020F0502020204030204" pitchFamily="34" charset="0"/>
              </a:rPr>
              <a:t>Våmbs</a:t>
            </a:r>
            <a:r>
              <a:rPr lang="en-US" sz="1400" dirty="0">
                <a:effectLst/>
                <a:latin typeface="Calibri" panose="020F0502020204030204" pitchFamily="34" charset="0"/>
                <a:ea typeface="Times New Roman" panose="02020603050405020304" pitchFamily="18" charset="0"/>
                <a:cs typeface="Calibri" panose="020F0502020204030204" pitchFamily="34" charset="0"/>
              </a:rPr>
              <a:t> IF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har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skrivit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på</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samsynsavtalet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vilket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betyder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att</a:t>
            </a:r>
            <a:r>
              <a:rPr lang="en-US" sz="1400" dirty="0">
                <a:effectLst/>
                <a:latin typeface="Calibri" panose="020F0502020204030204" pitchFamily="34" charset="0"/>
                <a:ea typeface="Times New Roman" panose="02020603050405020304" pitchFamily="18" charset="0"/>
                <a:cs typeface="Calibri" panose="020F0502020204030204" pitchFamily="34" charset="0"/>
              </a:rPr>
              <a:t> vi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anser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att</a:t>
            </a:r>
            <a:r>
              <a:rPr lang="en-US" sz="1400" dirty="0">
                <a:effectLst/>
                <a:latin typeface="Calibri" panose="020F0502020204030204" pitchFamily="34" charset="0"/>
                <a:ea typeface="Times New Roman" panose="02020603050405020304" pitchFamily="18" charset="0"/>
                <a:cs typeface="Calibri" panose="020F0502020204030204" pitchFamily="34" charset="0"/>
              </a:rPr>
              <a:t> vi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inte</a:t>
            </a:r>
            <a:r>
              <a:rPr lang="en-US" sz="1400" dirty="0">
                <a:effectLst/>
                <a:latin typeface="Calibri" panose="020F0502020204030204" pitchFamily="34" charset="0"/>
                <a:ea typeface="Times New Roman" panose="02020603050405020304" pitchFamily="18" charset="0"/>
                <a:cs typeface="Calibri" panose="020F0502020204030204" pitchFamily="34" charset="0"/>
              </a:rPr>
              <a:t> ska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vara</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konkurrerande</a:t>
            </a:r>
            <a:r>
              <a:rPr lang="en-US" sz="1400" dirty="0">
                <a:effectLst/>
                <a:latin typeface="Calibri" panose="020F0502020204030204" pitchFamily="34" charset="0"/>
                <a:ea typeface="Times New Roman" panose="02020603050405020304" pitchFamily="18" charset="0"/>
                <a:cs typeface="Calibri" panose="020F0502020204030204" pitchFamily="34" charset="0"/>
              </a:rPr>
              <a:t>” mot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andra</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säsongsidrotter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utan</a:t>
            </a:r>
            <a:r>
              <a:rPr lang="en-US" sz="1400" dirty="0">
                <a:effectLst/>
                <a:latin typeface="Calibri" panose="020F0502020204030204" pitchFamily="34" charset="0"/>
                <a:ea typeface="Times New Roman" panose="02020603050405020304" pitchFamily="18" charset="0"/>
                <a:cs typeface="Calibri" panose="020F0502020204030204" pitchFamily="34" charset="0"/>
              </a:rPr>
              <a:t> se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dubbelidrottande</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som</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en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naturlig</a:t>
            </a:r>
            <a:r>
              <a:rPr lang="en-US" sz="1400" dirty="0">
                <a:effectLst/>
                <a:latin typeface="Calibri" panose="020F0502020204030204" pitchFamily="34" charset="0"/>
                <a:ea typeface="Times New Roman" panose="02020603050405020304" pitchFamily="18" charset="0"/>
                <a:cs typeface="Calibri" panose="020F0502020204030204" pitchFamily="34" charset="0"/>
              </a:rPr>
              <a:t> del i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ungdomars</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a:effectLst/>
                <a:latin typeface="Calibri" panose="020F0502020204030204" pitchFamily="34" charset="0"/>
                <a:ea typeface="Times New Roman" panose="02020603050405020304" pitchFamily="18" charset="0"/>
                <a:cs typeface="Calibri" panose="020F0502020204030204" pitchFamily="34" charset="0"/>
              </a:rPr>
              <a:t>(10-15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år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utveckling</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p>
          <a:p>
            <a:endParaRPr lang="en-US" sz="1400" dirty="0">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1400" dirty="0" err="1">
                <a:effectLst/>
                <a:latin typeface="Calibri" panose="020F0502020204030204" pitchFamily="34" charset="0"/>
                <a:ea typeface="Times New Roman" panose="02020603050405020304" pitchFamily="18" charset="0"/>
                <a:cs typeface="Calibri" panose="020F0502020204030204" pitchFamily="34" charset="0"/>
              </a:rPr>
              <a:t>Våmbs</a:t>
            </a:r>
            <a:r>
              <a:rPr lang="en-US" sz="1400" dirty="0">
                <a:effectLst/>
                <a:latin typeface="Calibri" panose="020F0502020204030204" pitchFamily="34" charset="0"/>
                <a:ea typeface="Times New Roman" panose="02020603050405020304" pitchFamily="18" charset="0"/>
                <a:cs typeface="Calibri" panose="020F0502020204030204" pitchFamily="34" charset="0"/>
              </a:rPr>
              <a:t> IF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har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en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spelarutbildningsplan</a:t>
            </a:r>
            <a:r>
              <a:rPr lang="en-US" sz="1400" dirty="0">
                <a:effectLst/>
                <a:latin typeface="Calibri" panose="020F0502020204030204" pitchFamily="34" charset="0"/>
                <a:ea typeface="Times New Roman" panose="02020603050405020304" pitchFamily="18" charset="0"/>
                <a:cs typeface="Calibri" panose="020F0502020204030204" pitchFamily="34" charset="0"/>
              </a:rPr>
              <a:t> för barn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och</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ungdomar</a:t>
            </a:r>
            <a:r>
              <a:rPr lang="en-US" sz="1400" dirty="0">
                <a:effectLst/>
                <a:latin typeface="Calibri" panose="020F0502020204030204" pitchFamily="34" charset="0"/>
                <a:ea typeface="Times New Roman" panose="02020603050405020304" pitchFamily="18" charset="0"/>
                <a:cs typeface="Calibri" panose="020F0502020204030204" pitchFamily="34" charset="0"/>
              </a:rPr>
              <a:t>.</a:t>
            </a:r>
          </a:p>
          <a:p>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1400" dirty="0" err="1">
                <a:latin typeface="Calibri" panose="020F0502020204030204" pitchFamily="34" charset="0"/>
                <a:ea typeface="Times New Roman" panose="02020603050405020304" pitchFamily="18" charset="0"/>
                <a:cs typeface="Calibri" panose="020F0502020204030204" pitchFamily="34" charset="0"/>
              </a:rPr>
              <a:t>Alla</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ledare</a:t>
            </a:r>
            <a:r>
              <a:rPr lang="en-US" sz="1400" dirty="0">
                <a:latin typeface="Calibri" panose="020F0502020204030204" pitchFamily="34" charset="0"/>
                <a:ea typeface="Times New Roman" panose="02020603050405020304" pitchFamily="18" charset="0"/>
                <a:cs typeface="Calibri" panose="020F0502020204030204" pitchFamily="34" charset="0"/>
              </a:rPr>
              <a:t> i </a:t>
            </a:r>
            <a:r>
              <a:rPr lang="en-US" sz="1400" dirty="0" err="1">
                <a:latin typeface="Calibri" panose="020F0502020204030204" pitchFamily="34" charset="0"/>
                <a:ea typeface="Times New Roman" panose="02020603050405020304" pitchFamily="18" charset="0"/>
                <a:cs typeface="Calibri" panose="020F0502020204030204" pitchFamily="34" charset="0"/>
              </a:rPr>
              <a:t>Våmbs</a:t>
            </a:r>
            <a:r>
              <a:rPr lang="en-US" sz="1400" dirty="0">
                <a:latin typeface="Calibri" panose="020F0502020204030204" pitchFamily="34" charset="0"/>
                <a:ea typeface="Times New Roman" panose="02020603050405020304" pitchFamily="18" charset="0"/>
                <a:cs typeface="Calibri" panose="020F0502020204030204" pitchFamily="34" charset="0"/>
              </a:rPr>
              <a:t> IF </a:t>
            </a:r>
            <a:r>
              <a:rPr lang="en-US" sz="1400" dirty="0" err="1">
                <a:latin typeface="Calibri" panose="020F0502020204030204" pitchFamily="34" charset="0"/>
                <a:ea typeface="Times New Roman" panose="02020603050405020304" pitchFamily="18" charset="0"/>
                <a:cs typeface="Calibri" panose="020F0502020204030204" pitchFamily="34" charset="0"/>
              </a:rPr>
              <a:t>måste</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uppvisa</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ett</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utdrag</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ur</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belastningsregistret</a:t>
            </a:r>
            <a:r>
              <a:rPr lang="en-US" sz="1400" dirty="0">
                <a:latin typeface="Calibri" panose="020F0502020204030204" pitchFamily="34" charset="0"/>
                <a:ea typeface="Times New Roman" panose="02020603050405020304" pitchFamily="18" charset="0"/>
                <a:cs typeface="Calibri" panose="020F0502020204030204" pitchFamily="34" charset="0"/>
              </a:rPr>
              <a:t>.</a:t>
            </a:r>
          </a:p>
          <a:p>
            <a:endParaRPr lang="en-US" sz="1400" dirty="0">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1400" dirty="0">
                <a:latin typeface="Calibri" panose="020F0502020204030204" pitchFamily="34" charset="0"/>
                <a:ea typeface="Times New Roman" panose="02020603050405020304" pitchFamily="18" charset="0"/>
                <a:cs typeface="Calibri" panose="020F0502020204030204" pitchFamily="34" charset="0"/>
              </a:rPr>
              <a:t>För </a:t>
            </a:r>
            <a:r>
              <a:rPr lang="en-US" sz="1400" dirty="0" err="1">
                <a:latin typeface="Calibri" panose="020F0502020204030204" pitchFamily="34" charset="0"/>
                <a:ea typeface="Times New Roman" panose="02020603050405020304" pitchFamily="18" charset="0"/>
                <a:cs typeface="Calibri" panose="020F0502020204030204" pitchFamily="34" charset="0"/>
              </a:rPr>
              <a:t>nya</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tränare</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finns</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numera</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en</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introduktionsutbildning</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samt</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flera</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vidareutbildningar</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både</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internt</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och</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externt</a:t>
            </a:r>
            <a:r>
              <a:rPr lang="en-US" sz="1400" dirty="0">
                <a:latin typeface="Calibri" panose="020F0502020204030204" pitchFamily="34" charset="0"/>
                <a:ea typeface="Times New Roman" panose="02020603050405020304" pitchFamily="18" charset="0"/>
                <a:cs typeface="Calibri" panose="020F0502020204030204" pitchFamily="34" charset="0"/>
              </a:rPr>
              <a:t>.</a:t>
            </a:r>
          </a:p>
          <a:p>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sz="9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103309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9DA67CB-4AAC-867F-12C3-B134C31FE106}"/>
              </a:ext>
            </a:extLst>
          </p:cNvPr>
          <p:cNvSpPr/>
          <p:nvPr/>
        </p:nvSpPr>
        <p:spPr>
          <a:xfrm>
            <a:off x="3599891" y="2665872"/>
            <a:ext cx="1944216" cy="63920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Lagledare</a:t>
            </a:r>
          </a:p>
          <a:p>
            <a:pPr algn="ctr" defTabSz="685800"/>
            <a:endParaRPr lang="sv-SE" sz="1050" b="1" kern="0" dirty="0">
              <a:solidFill>
                <a:srgbClr val="000000"/>
              </a:solidFill>
              <a:latin typeface="Arial"/>
              <a:sym typeface="Arial"/>
            </a:endParaRPr>
          </a:p>
        </p:txBody>
      </p:sp>
      <p:sp>
        <p:nvSpPr>
          <p:cNvPr id="5" name="Rektangel 4">
            <a:extLst>
              <a:ext uri="{FF2B5EF4-FFF2-40B4-BE49-F238E27FC236}">
                <a16:creationId xmlns:a16="http://schemas.microsoft.com/office/drawing/2014/main" id="{68BFE498-C1B8-1C86-827B-16C3F342A9D0}"/>
              </a:ext>
            </a:extLst>
          </p:cNvPr>
          <p:cNvSpPr/>
          <p:nvPr/>
        </p:nvSpPr>
        <p:spPr>
          <a:xfrm>
            <a:off x="1127701" y="3497475"/>
            <a:ext cx="1607483" cy="63920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err="1">
                <a:solidFill>
                  <a:srgbClr val="000000"/>
                </a:solidFill>
                <a:latin typeface="Arial"/>
                <a:sym typeface="Arial"/>
              </a:rPr>
              <a:t>Ansv</a:t>
            </a:r>
            <a:r>
              <a:rPr lang="sv-SE" sz="1050" b="1" kern="0" dirty="0">
                <a:solidFill>
                  <a:srgbClr val="000000"/>
                </a:solidFill>
                <a:latin typeface="Arial"/>
                <a:sym typeface="Arial"/>
              </a:rPr>
              <a:t>. försäljning</a:t>
            </a:r>
          </a:p>
          <a:p>
            <a:pPr algn="ctr" defTabSz="685800"/>
            <a:endParaRPr lang="sv-SE" sz="1050" b="1" kern="0" dirty="0">
              <a:solidFill>
                <a:srgbClr val="000000"/>
              </a:solidFill>
              <a:latin typeface="Arial"/>
              <a:sym typeface="Arial"/>
            </a:endParaRPr>
          </a:p>
        </p:txBody>
      </p:sp>
      <p:sp>
        <p:nvSpPr>
          <p:cNvPr id="6" name="Rektangel 5">
            <a:extLst>
              <a:ext uri="{FF2B5EF4-FFF2-40B4-BE49-F238E27FC236}">
                <a16:creationId xmlns:a16="http://schemas.microsoft.com/office/drawing/2014/main" id="{544A53D1-531C-059B-1EAF-D9FB692010F2}"/>
              </a:ext>
            </a:extLst>
          </p:cNvPr>
          <p:cNvSpPr/>
          <p:nvPr/>
        </p:nvSpPr>
        <p:spPr>
          <a:xfrm>
            <a:off x="1127701" y="1873779"/>
            <a:ext cx="1582310" cy="63922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Assisterande tränare</a:t>
            </a:r>
          </a:p>
          <a:p>
            <a:pPr algn="ctr" defTabSz="685800"/>
            <a:endParaRPr lang="sv-SE" sz="1050" b="1" kern="0" dirty="0">
              <a:solidFill>
                <a:srgbClr val="000000"/>
              </a:solidFill>
              <a:latin typeface="Arial"/>
              <a:sym typeface="Arial"/>
            </a:endParaRPr>
          </a:p>
        </p:txBody>
      </p:sp>
      <p:sp>
        <p:nvSpPr>
          <p:cNvPr id="7" name="Rektangel 6">
            <a:extLst>
              <a:ext uri="{FF2B5EF4-FFF2-40B4-BE49-F238E27FC236}">
                <a16:creationId xmlns:a16="http://schemas.microsoft.com/office/drawing/2014/main" id="{B3076706-F37D-A41E-E076-A9F81FBD6D7D}"/>
              </a:ext>
            </a:extLst>
          </p:cNvPr>
          <p:cNvSpPr/>
          <p:nvPr/>
        </p:nvSpPr>
        <p:spPr>
          <a:xfrm>
            <a:off x="3586916" y="1105090"/>
            <a:ext cx="1944216" cy="54006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Huvudtränare</a:t>
            </a:r>
          </a:p>
          <a:p>
            <a:pPr algn="ctr" defTabSz="685800"/>
            <a:endParaRPr lang="sv-SE" sz="1050" b="1" kern="0" dirty="0">
              <a:solidFill>
                <a:srgbClr val="000000"/>
              </a:solidFill>
              <a:latin typeface="Arial"/>
              <a:sym typeface="Arial"/>
            </a:endParaRPr>
          </a:p>
        </p:txBody>
      </p:sp>
      <p:sp>
        <p:nvSpPr>
          <p:cNvPr id="9" name="Rektangel 8">
            <a:extLst>
              <a:ext uri="{FF2B5EF4-FFF2-40B4-BE49-F238E27FC236}">
                <a16:creationId xmlns:a16="http://schemas.microsoft.com/office/drawing/2014/main" id="{F98C1F6D-7E6D-DA25-CC1A-E801B1F0B8D3}"/>
              </a:ext>
            </a:extLst>
          </p:cNvPr>
          <p:cNvSpPr/>
          <p:nvPr/>
        </p:nvSpPr>
        <p:spPr>
          <a:xfrm>
            <a:off x="2877096" y="1873779"/>
            <a:ext cx="1582310" cy="63921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Assisterande tränare</a:t>
            </a:r>
          </a:p>
          <a:p>
            <a:pPr algn="ctr" defTabSz="685800"/>
            <a:endParaRPr lang="sv-SE" sz="1050" b="1" kern="0" dirty="0">
              <a:solidFill>
                <a:srgbClr val="000000"/>
              </a:solidFill>
              <a:latin typeface="Arial"/>
              <a:sym typeface="Arial"/>
            </a:endParaRPr>
          </a:p>
        </p:txBody>
      </p:sp>
      <p:sp>
        <p:nvSpPr>
          <p:cNvPr id="10" name="Rektangel 9">
            <a:extLst>
              <a:ext uri="{FF2B5EF4-FFF2-40B4-BE49-F238E27FC236}">
                <a16:creationId xmlns:a16="http://schemas.microsoft.com/office/drawing/2014/main" id="{5238DC6B-903D-1426-B4C8-496E48276F2D}"/>
              </a:ext>
            </a:extLst>
          </p:cNvPr>
          <p:cNvSpPr/>
          <p:nvPr/>
        </p:nvSpPr>
        <p:spPr>
          <a:xfrm>
            <a:off x="4666321" y="1873780"/>
            <a:ext cx="1582310" cy="63921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Assisterande tränare</a:t>
            </a:r>
          </a:p>
          <a:p>
            <a:pPr algn="ctr" defTabSz="685800"/>
            <a:endParaRPr lang="sv-SE" sz="1050" b="1" kern="0" dirty="0">
              <a:solidFill>
                <a:srgbClr val="000000"/>
              </a:solidFill>
              <a:latin typeface="Arial"/>
              <a:sym typeface="Arial"/>
            </a:endParaRPr>
          </a:p>
        </p:txBody>
      </p:sp>
      <p:sp>
        <p:nvSpPr>
          <p:cNvPr id="11" name="Rektangel 10">
            <a:extLst>
              <a:ext uri="{FF2B5EF4-FFF2-40B4-BE49-F238E27FC236}">
                <a16:creationId xmlns:a16="http://schemas.microsoft.com/office/drawing/2014/main" id="{0DC1E734-2C4F-800C-8975-84B6267733CB}"/>
              </a:ext>
            </a:extLst>
          </p:cNvPr>
          <p:cNvSpPr/>
          <p:nvPr/>
        </p:nvSpPr>
        <p:spPr>
          <a:xfrm>
            <a:off x="6414557" y="1873779"/>
            <a:ext cx="1582310" cy="63921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Assisterande tränare</a:t>
            </a:r>
          </a:p>
          <a:p>
            <a:pPr algn="ctr" defTabSz="685800"/>
            <a:endParaRPr lang="sv-SE" sz="1050" b="1" kern="0" dirty="0">
              <a:solidFill>
                <a:srgbClr val="000000"/>
              </a:solidFill>
              <a:latin typeface="Arial"/>
              <a:sym typeface="Arial"/>
            </a:endParaRPr>
          </a:p>
        </p:txBody>
      </p:sp>
      <p:sp>
        <p:nvSpPr>
          <p:cNvPr id="12" name="Rektangel 11">
            <a:extLst>
              <a:ext uri="{FF2B5EF4-FFF2-40B4-BE49-F238E27FC236}">
                <a16:creationId xmlns:a16="http://schemas.microsoft.com/office/drawing/2014/main" id="{46758BC2-82E3-2B01-CAC9-346DE9A6ADFB}"/>
              </a:ext>
            </a:extLst>
          </p:cNvPr>
          <p:cNvSpPr/>
          <p:nvPr/>
        </p:nvSpPr>
        <p:spPr>
          <a:xfrm>
            <a:off x="2877097" y="3497475"/>
            <a:ext cx="1694903" cy="63920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err="1">
                <a:solidFill>
                  <a:srgbClr val="000000"/>
                </a:solidFill>
                <a:latin typeface="Arial"/>
                <a:sym typeface="Arial"/>
              </a:rPr>
              <a:t>Ansv</a:t>
            </a:r>
            <a:r>
              <a:rPr lang="sv-SE" sz="1050" b="1" kern="0" dirty="0">
                <a:solidFill>
                  <a:srgbClr val="000000"/>
                </a:solidFill>
                <a:latin typeface="Arial"/>
                <a:sym typeface="Arial"/>
              </a:rPr>
              <a:t>. Grönvita rabatten</a:t>
            </a:r>
          </a:p>
          <a:p>
            <a:pPr algn="ctr" defTabSz="685800"/>
            <a:endParaRPr lang="sv-SE" sz="1050" b="1" kern="0" dirty="0">
              <a:solidFill>
                <a:srgbClr val="000000"/>
              </a:solidFill>
              <a:latin typeface="Arial"/>
              <a:sym typeface="Arial"/>
            </a:endParaRPr>
          </a:p>
        </p:txBody>
      </p:sp>
      <p:sp>
        <p:nvSpPr>
          <p:cNvPr id="13" name="Rektangel 12">
            <a:extLst>
              <a:ext uri="{FF2B5EF4-FFF2-40B4-BE49-F238E27FC236}">
                <a16:creationId xmlns:a16="http://schemas.microsoft.com/office/drawing/2014/main" id="{CBD0D138-DF9F-1FED-C92F-B60104D40BCB}"/>
              </a:ext>
            </a:extLst>
          </p:cNvPr>
          <p:cNvSpPr/>
          <p:nvPr/>
        </p:nvSpPr>
        <p:spPr>
          <a:xfrm>
            <a:off x="6597374" y="3500343"/>
            <a:ext cx="1582309" cy="64110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Föräldrar totalt</a:t>
            </a:r>
          </a:p>
          <a:p>
            <a:pPr algn="ctr" defTabSz="685800"/>
            <a:endParaRPr lang="sv-SE" sz="1050" b="1" kern="0" dirty="0">
              <a:solidFill>
                <a:srgbClr val="000000"/>
              </a:solidFill>
              <a:latin typeface="Arial"/>
              <a:sym typeface="Arial"/>
            </a:endParaRPr>
          </a:p>
        </p:txBody>
      </p:sp>
      <p:sp>
        <p:nvSpPr>
          <p:cNvPr id="14" name="textruta 13">
            <a:extLst>
              <a:ext uri="{FF2B5EF4-FFF2-40B4-BE49-F238E27FC236}">
                <a16:creationId xmlns:a16="http://schemas.microsoft.com/office/drawing/2014/main" id="{ADD8DCAB-FE64-41C1-CAEE-C7F6AA2114EA}"/>
              </a:ext>
            </a:extLst>
          </p:cNvPr>
          <p:cNvSpPr txBox="1"/>
          <p:nvPr/>
        </p:nvSpPr>
        <p:spPr>
          <a:xfrm>
            <a:off x="4058759" y="1376018"/>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Ca 600 timmar</a:t>
            </a:r>
            <a:endParaRPr lang="en-US" sz="1050" b="1" kern="0" dirty="0">
              <a:solidFill>
                <a:srgbClr val="000000"/>
              </a:solidFill>
              <a:latin typeface="Arial"/>
              <a:cs typeface="Arial"/>
              <a:sym typeface="Arial"/>
            </a:endParaRPr>
          </a:p>
        </p:txBody>
      </p:sp>
      <p:sp>
        <p:nvSpPr>
          <p:cNvPr id="15" name="textruta 14">
            <a:extLst>
              <a:ext uri="{FF2B5EF4-FFF2-40B4-BE49-F238E27FC236}">
                <a16:creationId xmlns:a16="http://schemas.microsoft.com/office/drawing/2014/main" id="{53BE518A-153F-DA1E-7344-7BC4A5E86828}"/>
              </a:ext>
            </a:extLst>
          </p:cNvPr>
          <p:cNvSpPr txBox="1"/>
          <p:nvPr/>
        </p:nvSpPr>
        <p:spPr>
          <a:xfrm>
            <a:off x="3236444" y="3870869"/>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5 timmar</a:t>
            </a:r>
            <a:endParaRPr lang="en-US" sz="1050" b="1" kern="0" dirty="0">
              <a:solidFill>
                <a:srgbClr val="000000"/>
              </a:solidFill>
              <a:latin typeface="Arial"/>
              <a:cs typeface="Arial"/>
              <a:sym typeface="Arial"/>
            </a:endParaRPr>
          </a:p>
        </p:txBody>
      </p:sp>
      <p:sp>
        <p:nvSpPr>
          <p:cNvPr id="16" name="textruta 15">
            <a:extLst>
              <a:ext uri="{FF2B5EF4-FFF2-40B4-BE49-F238E27FC236}">
                <a16:creationId xmlns:a16="http://schemas.microsoft.com/office/drawing/2014/main" id="{203F7DC4-9E83-EAC1-3A56-B4D9851BB88E}"/>
              </a:ext>
            </a:extLst>
          </p:cNvPr>
          <p:cNvSpPr txBox="1"/>
          <p:nvPr/>
        </p:nvSpPr>
        <p:spPr>
          <a:xfrm>
            <a:off x="1511306" y="3870869"/>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10 timmar</a:t>
            </a:r>
            <a:endParaRPr lang="en-US" sz="1050" b="1" kern="0" dirty="0">
              <a:solidFill>
                <a:srgbClr val="000000"/>
              </a:solidFill>
              <a:latin typeface="Arial"/>
              <a:cs typeface="Arial"/>
              <a:sym typeface="Arial"/>
            </a:endParaRPr>
          </a:p>
        </p:txBody>
      </p:sp>
      <p:sp>
        <p:nvSpPr>
          <p:cNvPr id="17" name="textruta 16">
            <a:extLst>
              <a:ext uri="{FF2B5EF4-FFF2-40B4-BE49-F238E27FC236}">
                <a16:creationId xmlns:a16="http://schemas.microsoft.com/office/drawing/2014/main" id="{01973974-71D8-0F7E-FD07-26B0C0B706D1}"/>
              </a:ext>
            </a:extLst>
          </p:cNvPr>
          <p:cNvSpPr txBox="1"/>
          <p:nvPr/>
        </p:nvSpPr>
        <p:spPr>
          <a:xfrm>
            <a:off x="1511306" y="2270463"/>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500 timmar</a:t>
            </a:r>
            <a:endParaRPr lang="en-US" sz="1050" b="1" kern="0" dirty="0">
              <a:solidFill>
                <a:srgbClr val="000000"/>
              </a:solidFill>
              <a:latin typeface="Arial"/>
              <a:cs typeface="Arial"/>
              <a:sym typeface="Arial"/>
            </a:endParaRPr>
          </a:p>
        </p:txBody>
      </p:sp>
      <p:sp>
        <p:nvSpPr>
          <p:cNvPr id="18" name="textruta 17">
            <a:extLst>
              <a:ext uri="{FF2B5EF4-FFF2-40B4-BE49-F238E27FC236}">
                <a16:creationId xmlns:a16="http://schemas.microsoft.com/office/drawing/2014/main" id="{47F46A65-D8CA-904E-1AFC-7E9AD513A736}"/>
              </a:ext>
            </a:extLst>
          </p:cNvPr>
          <p:cNvSpPr txBox="1"/>
          <p:nvPr/>
        </p:nvSpPr>
        <p:spPr>
          <a:xfrm>
            <a:off x="3236445" y="2256125"/>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500 timmar</a:t>
            </a:r>
            <a:endParaRPr lang="en-US" sz="1050" b="1" kern="0" dirty="0">
              <a:solidFill>
                <a:srgbClr val="000000"/>
              </a:solidFill>
              <a:latin typeface="Arial"/>
              <a:cs typeface="Arial"/>
              <a:sym typeface="Arial"/>
            </a:endParaRPr>
          </a:p>
        </p:txBody>
      </p:sp>
      <p:sp>
        <p:nvSpPr>
          <p:cNvPr id="19" name="textruta 18">
            <a:extLst>
              <a:ext uri="{FF2B5EF4-FFF2-40B4-BE49-F238E27FC236}">
                <a16:creationId xmlns:a16="http://schemas.microsoft.com/office/drawing/2014/main" id="{02703FD9-6795-7292-9515-755EC97D6CC8}"/>
              </a:ext>
            </a:extLst>
          </p:cNvPr>
          <p:cNvSpPr txBox="1"/>
          <p:nvPr/>
        </p:nvSpPr>
        <p:spPr>
          <a:xfrm>
            <a:off x="5030867" y="2268557"/>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500 timmar</a:t>
            </a:r>
            <a:endParaRPr lang="en-US" sz="1050" b="1" kern="0" dirty="0">
              <a:solidFill>
                <a:srgbClr val="000000"/>
              </a:solidFill>
              <a:latin typeface="Arial"/>
              <a:cs typeface="Arial"/>
              <a:sym typeface="Arial"/>
            </a:endParaRPr>
          </a:p>
        </p:txBody>
      </p:sp>
      <p:sp>
        <p:nvSpPr>
          <p:cNvPr id="20" name="textruta 19">
            <a:extLst>
              <a:ext uri="{FF2B5EF4-FFF2-40B4-BE49-F238E27FC236}">
                <a16:creationId xmlns:a16="http://schemas.microsoft.com/office/drawing/2014/main" id="{2B202CAE-3E3A-5C8D-30B1-92EEAB02FA24}"/>
              </a:ext>
            </a:extLst>
          </p:cNvPr>
          <p:cNvSpPr txBox="1"/>
          <p:nvPr/>
        </p:nvSpPr>
        <p:spPr>
          <a:xfrm>
            <a:off x="6780779" y="2268557"/>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xxx timmar</a:t>
            </a:r>
            <a:endParaRPr lang="en-US" sz="1050" b="1" kern="0" dirty="0">
              <a:solidFill>
                <a:srgbClr val="000000"/>
              </a:solidFill>
              <a:latin typeface="Arial"/>
              <a:cs typeface="Arial"/>
              <a:sym typeface="Arial"/>
            </a:endParaRPr>
          </a:p>
        </p:txBody>
      </p:sp>
      <p:sp>
        <p:nvSpPr>
          <p:cNvPr id="21" name="textruta 20">
            <a:extLst>
              <a:ext uri="{FF2B5EF4-FFF2-40B4-BE49-F238E27FC236}">
                <a16:creationId xmlns:a16="http://schemas.microsoft.com/office/drawing/2014/main" id="{A7410DDE-230A-1C0E-9AE6-4107F76EDABE}"/>
              </a:ext>
            </a:extLst>
          </p:cNvPr>
          <p:cNvSpPr txBox="1"/>
          <p:nvPr/>
        </p:nvSpPr>
        <p:spPr>
          <a:xfrm>
            <a:off x="6862842" y="3857153"/>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Ca 65 timmar</a:t>
            </a:r>
            <a:endParaRPr lang="en-US" sz="1050" b="1" kern="0" dirty="0">
              <a:solidFill>
                <a:srgbClr val="000000"/>
              </a:solidFill>
              <a:latin typeface="Arial"/>
              <a:cs typeface="Arial"/>
              <a:sym typeface="Arial"/>
            </a:endParaRPr>
          </a:p>
        </p:txBody>
      </p:sp>
      <p:sp>
        <p:nvSpPr>
          <p:cNvPr id="22" name="textruta 21">
            <a:extLst>
              <a:ext uri="{FF2B5EF4-FFF2-40B4-BE49-F238E27FC236}">
                <a16:creationId xmlns:a16="http://schemas.microsoft.com/office/drawing/2014/main" id="{4BFF25F4-20D0-698B-01BB-9E3822AF9DFA}"/>
              </a:ext>
            </a:extLst>
          </p:cNvPr>
          <p:cNvSpPr txBox="1"/>
          <p:nvPr/>
        </p:nvSpPr>
        <p:spPr>
          <a:xfrm>
            <a:off x="4127428" y="3015633"/>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xxx timmar</a:t>
            </a:r>
            <a:endParaRPr lang="en-US" sz="1050" b="1" kern="0" dirty="0">
              <a:solidFill>
                <a:srgbClr val="000000"/>
              </a:solidFill>
              <a:latin typeface="Arial"/>
              <a:cs typeface="Arial"/>
              <a:sym typeface="Arial"/>
            </a:endParaRPr>
          </a:p>
        </p:txBody>
      </p:sp>
      <p:sp>
        <p:nvSpPr>
          <p:cNvPr id="23" name="Rektangel 22">
            <a:extLst>
              <a:ext uri="{FF2B5EF4-FFF2-40B4-BE49-F238E27FC236}">
                <a16:creationId xmlns:a16="http://schemas.microsoft.com/office/drawing/2014/main" id="{76660F13-8E7C-93EB-1061-DFB7A9D7DCFE}"/>
              </a:ext>
            </a:extLst>
          </p:cNvPr>
          <p:cNvSpPr/>
          <p:nvPr/>
        </p:nvSpPr>
        <p:spPr>
          <a:xfrm>
            <a:off x="4713913" y="3502241"/>
            <a:ext cx="1694903" cy="63920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err="1">
                <a:solidFill>
                  <a:srgbClr val="000000"/>
                </a:solidFill>
                <a:latin typeface="Arial"/>
                <a:sym typeface="Arial"/>
              </a:rPr>
              <a:t>Ansv</a:t>
            </a:r>
            <a:r>
              <a:rPr lang="sv-SE" sz="1050" b="1" kern="0" dirty="0">
                <a:solidFill>
                  <a:srgbClr val="000000"/>
                </a:solidFill>
                <a:latin typeface="Arial"/>
                <a:sym typeface="Arial"/>
              </a:rPr>
              <a:t>. Domare</a:t>
            </a:r>
          </a:p>
          <a:p>
            <a:pPr algn="ctr" defTabSz="685800"/>
            <a:endParaRPr lang="sv-SE" sz="1050" b="1" kern="0" dirty="0">
              <a:solidFill>
                <a:srgbClr val="000000"/>
              </a:solidFill>
              <a:latin typeface="Arial"/>
              <a:sym typeface="Arial"/>
            </a:endParaRPr>
          </a:p>
        </p:txBody>
      </p:sp>
      <p:sp>
        <p:nvSpPr>
          <p:cNvPr id="24" name="textruta 23">
            <a:extLst>
              <a:ext uri="{FF2B5EF4-FFF2-40B4-BE49-F238E27FC236}">
                <a16:creationId xmlns:a16="http://schemas.microsoft.com/office/drawing/2014/main" id="{BE7CE6DC-8F81-96EB-93DF-C929EB49FA34}"/>
              </a:ext>
            </a:extLst>
          </p:cNvPr>
          <p:cNvSpPr txBox="1"/>
          <p:nvPr/>
        </p:nvSpPr>
        <p:spPr>
          <a:xfrm>
            <a:off x="5193316" y="3857154"/>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20 timmar</a:t>
            </a:r>
            <a:endParaRPr lang="en-US" sz="1050" b="1" kern="0" dirty="0">
              <a:solidFill>
                <a:srgbClr val="000000"/>
              </a:solidFill>
              <a:latin typeface="Arial"/>
              <a:cs typeface="Arial"/>
              <a:sym typeface="Arial"/>
            </a:endParaRPr>
          </a:p>
        </p:txBody>
      </p:sp>
      <p:sp>
        <p:nvSpPr>
          <p:cNvPr id="25" name="Höger klammerparentes 24">
            <a:extLst>
              <a:ext uri="{FF2B5EF4-FFF2-40B4-BE49-F238E27FC236}">
                <a16:creationId xmlns:a16="http://schemas.microsoft.com/office/drawing/2014/main" id="{34171E22-1CC9-630D-793A-7FBF9A91EF24}"/>
              </a:ext>
            </a:extLst>
          </p:cNvPr>
          <p:cNvSpPr/>
          <p:nvPr/>
        </p:nvSpPr>
        <p:spPr>
          <a:xfrm rot="5400000">
            <a:off x="3571647" y="1638391"/>
            <a:ext cx="393222" cy="5281115"/>
          </a:xfrm>
          <a:prstGeom prst="rightBrace">
            <a:avLst>
              <a:gd name="adj1" fmla="val 8333"/>
              <a:gd name="adj2" fmla="val 5065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srgbClr val="000000"/>
              </a:solidFill>
              <a:latin typeface="Arial"/>
            </a:endParaRPr>
          </a:p>
        </p:txBody>
      </p:sp>
      <p:sp>
        <p:nvSpPr>
          <p:cNvPr id="26" name="Rektangel 25">
            <a:extLst>
              <a:ext uri="{FF2B5EF4-FFF2-40B4-BE49-F238E27FC236}">
                <a16:creationId xmlns:a16="http://schemas.microsoft.com/office/drawing/2014/main" id="{88F5B6EA-C897-BE0F-C635-F3E955C33893}"/>
              </a:ext>
            </a:extLst>
          </p:cNvPr>
          <p:cNvSpPr/>
          <p:nvPr/>
        </p:nvSpPr>
        <p:spPr>
          <a:xfrm>
            <a:off x="3648202" y="4456493"/>
            <a:ext cx="1607483" cy="63920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Lagförälder??</a:t>
            </a:r>
          </a:p>
          <a:p>
            <a:pPr algn="ctr" defTabSz="685800"/>
            <a:endParaRPr lang="sv-SE" sz="1050" b="1" kern="0" dirty="0">
              <a:solidFill>
                <a:srgbClr val="000000"/>
              </a:solidFill>
              <a:latin typeface="Arial"/>
              <a:sym typeface="Arial"/>
            </a:endParaRPr>
          </a:p>
        </p:txBody>
      </p:sp>
      <p:sp>
        <p:nvSpPr>
          <p:cNvPr id="27" name="textruta 26">
            <a:extLst>
              <a:ext uri="{FF2B5EF4-FFF2-40B4-BE49-F238E27FC236}">
                <a16:creationId xmlns:a16="http://schemas.microsoft.com/office/drawing/2014/main" id="{BB80C092-C176-0C87-9856-82FCC45E63B4}"/>
              </a:ext>
            </a:extLst>
          </p:cNvPr>
          <p:cNvSpPr txBox="1"/>
          <p:nvPr/>
        </p:nvSpPr>
        <p:spPr>
          <a:xfrm>
            <a:off x="6597374" y="4180448"/>
            <a:ext cx="1966307" cy="923330"/>
          </a:xfrm>
          <a:prstGeom prst="rect">
            <a:avLst/>
          </a:prstGeom>
          <a:noFill/>
        </p:spPr>
        <p:txBody>
          <a:bodyPr wrap="square" rtlCol="0">
            <a:spAutoFit/>
          </a:bodyPr>
          <a:lstStyle/>
          <a:p>
            <a:pPr defTabSz="685800"/>
            <a:r>
              <a:rPr lang="sv-SE" sz="900" dirty="0">
                <a:solidFill>
                  <a:srgbClr val="000000"/>
                </a:solidFill>
                <a:latin typeface="Arial"/>
              </a:rPr>
              <a:t>Kiosk ca 20 timmar</a:t>
            </a:r>
          </a:p>
          <a:p>
            <a:pPr defTabSz="685800"/>
            <a:r>
              <a:rPr lang="sv-SE" sz="900" dirty="0" err="1">
                <a:solidFill>
                  <a:srgbClr val="000000"/>
                </a:solidFill>
                <a:latin typeface="Arial"/>
              </a:rPr>
              <a:t>Hentorpsdagen</a:t>
            </a:r>
            <a:r>
              <a:rPr lang="sv-SE" sz="900" dirty="0">
                <a:solidFill>
                  <a:srgbClr val="000000"/>
                </a:solidFill>
                <a:latin typeface="Arial"/>
              </a:rPr>
              <a:t> 2x5=10 timmar</a:t>
            </a:r>
          </a:p>
          <a:p>
            <a:pPr defTabSz="685800"/>
            <a:r>
              <a:rPr lang="sv-SE" sz="900" dirty="0">
                <a:solidFill>
                  <a:srgbClr val="000000"/>
                </a:solidFill>
                <a:latin typeface="Arial"/>
              </a:rPr>
              <a:t>Fixardagen 1x3= 3 timmar</a:t>
            </a:r>
          </a:p>
          <a:p>
            <a:pPr defTabSz="685800"/>
            <a:r>
              <a:rPr lang="sv-SE" sz="900" dirty="0">
                <a:solidFill>
                  <a:srgbClr val="000000"/>
                </a:solidFill>
                <a:latin typeface="Arial"/>
              </a:rPr>
              <a:t>Inträde 5x2x2= 20 timmar</a:t>
            </a:r>
          </a:p>
          <a:p>
            <a:pPr defTabSz="685800"/>
            <a:r>
              <a:rPr lang="sv-SE" sz="900" dirty="0" err="1">
                <a:solidFill>
                  <a:srgbClr val="000000"/>
                </a:solidFill>
                <a:latin typeface="Arial"/>
              </a:rPr>
              <a:t>Futsalcupen</a:t>
            </a:r>
            <a:r>
              <a:rPr lang="sv-SE" sz="900" dirty="0">
                <a:solidFill>
                  <a:srgbClr val="000000"/>
                </a:solidFill>
                <a:latin typeface="Arial"/>
              </a:rPr>
              <a:t> 3x4= 12 timmar</a:t>
            </a:r>
          </a:p>
          <a:p>
            <a:pPr defTabSz="685800"/>
            <a:r>
              <a:rPr lang="sv-SE" sz="900" dirty="0">
                <a:solidFill>
                  <a:srgbClr val="000000"/>
                </a:solidFill>
                <a:latin typeface="Arial"/>
              </a:rPr>
              <a:t>Totalt 65 timmar</a:t>
            </a:r>
            <a:endParaRPr lang="en-US" sz="900" dirty="0">
              <a:solidFill>
                <a:srgbClr val="000000"/>
              </a:solidFill>
              <a:latin typeface="Arial"/>
            </a:endParaRPr>
          </a:p>
        </p:txBody>
      </p:sp>
      <p:sp>
        <p:nvSpPr>
          <p:cNvPr id="32" name="Title 1">
            <a:extLst>
              <a:ext uri="{FF2B5EF4-FFF2-40B4-BE49-F238E27FC236}">
                <a16:creationId xmlns:a16="http://schemas.microsoft.com/office/drawing/2014/main" id="{22B0D8AD-CDC0-A4FC-B730-7D45EA160102}"/>
              </a:ext>
            </a:extLst>
          </p:cNvPr>
          <p:cNvSpPr>
            <a:spLocks noGrp="1"/>
          </p:cNvSpPr>
          <p:nvPr>
            <p:ph type="title"/>
          </p:nvPr>
        </p:nvSpPr>
        <p:spPr>
          <a:xfrm>
            <a:off x="76581" y="206324"/>
            <a:ext cx="7940660" cy="763525"/>
          </a:xfrm>
        </p:spPr>
        <p:txBody>
          <a:bodyPr>
            <a:normAutofit fontScale="90000"/>
          </a:bodyPr>
          <a:lstStyle/>
          <a:p>
            <a:r>
              <a:rPr lang="en-US" dirty="0" err="1"/>
              <a:t>Tidsåtgång</a:t>
            </a:r>
            <a:r>
              <a:rPr lang="en-US" dirty="0"/>
              <a:t> </a:t>
            </a:r>
            <a:r>
              <a:rPr lang="en-US" dirty="0" err="1"/>
              <a:t>lagorganisation</a:t>
            </a:r>
            <a:r>
              <a:rPr lang="en-US" dirty="0"/>
              <a:t> </a:t>
            </a:r>
            <a:r>
              <a:rPr lang="en-US" dirty="0" err="1"/>
              <a:t>Våmbs</a:t>
            </a:r>
            <a:r>
              <a:rPr lang="en-US" dirty="0"/>
              <a:t> IF</a:t>
            </a:r>
            <a:br>
              <a:rPr lang="en-US" dirty="0"/>
            </a:br>
            <a:r>
              <a:rPr lang="en-US" sz="1300" dirty="0" err="1"/>
              <a:t>Timmarna</a:t>
            </a:r>
            <a:r>
              <a:rPr lang="en-US" sz="1300" dirty="0"/>
              <a:t> </a:t>
            </a:r>
            <a:r>
              <a:rPr lang="en-US" sz="1300" dirty="0" err="1"/>
              <a:t>gäller</a:t>
            </a:r>
            <a:r>
              <a:rPr lang="en-US" sz="1300" dirty="0"/>
              <a:t> för lag </a:t>
            </a:r>
            <a:r>
              <a:rPr lang="en-US" sz="1300" dirty="0" err="1"/>
              <a:t>som</a:t>
            </a:r>
            <a:r>
              <a:rPr lang="en-US" sz="1300" dirty="0"/>
              <a:t> </a:t>
            </a:r>
            <a:r>
              <a:rPr lang="en-US" sz="1300" dirty="0" err="1"/>
              <a:t>tränar</a:t>
            </a:r>
            <a:r>
              <a:rPr lang="en-US" sz="1300" dirty="0"/>
              <a:t> </a:t>
            </a:r>
            <a:r>
              <a:rPr lang="en-US" sz="1300" dirty="0" err="1"/>
              <a:t>tre</a:t>
            </a:r>
            <a:r>
              <a:rPr lang="en-US" sz="1300" dirty="0"/>
              <a:t> </a:t>
            </a:r>
            <a:r>
              <a:rPr lang="en-US" sz="1300" dirty="0" err="1"/>
              <a:t>gånger</a:t>
            </a:r>
            <a:r>
              <a:rPr lang="en-US" sz="1300" dirty="0"/>
              <a:t>/</a:t>
            </a:r>
            <a:r>
              <a:rPr lang="en-US" sz="1300" dirty="0" err="1"/>
              <a:t>vecka</a:t>
            </a:r>
            <a:br>
              <a:rPr lang="en-US" dirty="0"/>
            </a:br>
            <a:endParaRPr lang="en-US" dirty="0"/>
          </a:p>
        </p:txBody>
      </p:sp>
    </p:spTree>
    <p:extLst>
      <p:ext uri="{BB962C8B-B14F-4D97-AF65-F5344CB8AC3E}">
        <p14:creationId xmlns:p14="http://schemas.microsoft.com/office/powerpoint/2010/main" val="483214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570F1A-ADCC-8692-AA27-978EAF3FF5FE}"/>
              </a:ext>
            </a:extLst>
          </p:cNvPr>
          <p:cNvSpPr>
            <a:spLocks noGrp="1"/>
          </p:cNvSpPr>
          <p:nvPr>
            <p:ph type="title"/>
          </p:nvPr>
        </p:nvSpPr>
        <p:spPr/>
        <p:txBody>
          <a:bodyPr>
            <a:normAutofit fontScale="90000"/>
          </a:bodyPr>
          <a:lstStyle/>
          <a:p>
            <a:r>
              <a:rPr lang="sv-SE" dirty="0"/>
              <a:t>Övrigt</a:t>
            </a:r>
          </a:p>
        </p:txBody>
      </p:sp>
      <p:sp>
        <p:nvSpPr>
          <p:cNvPr id="4" name="textruta 3">
            <a:extLst>
              <a:ext uri="{FF2B5EF4-FFF2-40B4-BE49-F238E27FC236}">
                <a16:creationId xmlns:a16="http://schemas.microsoft.com/office/drawing/2014/main" id="{03EFA5A2-72D3-6BE5-0CE1-FB1428343F97}"/>
              </a:ext>
            </a:extLst>
          </p:cNvPr>
          <p:cNvSpPr txBox="1"/>
          <p:nvPr/>
        </p:nvSpPr>
        <p:spPr>
          <a:xfrm>
            <a:off x="916188" y="1373780"/>
            <a:ext cx="3655812" cy="320087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solidFill>
                  <a:srgbClr val="404040"/>
                </a:solidFill>
                <a:latin typeface="Arial" panose="020B0604020202020204"/>
              </a:rPr>
              <a:t>Cuper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04040"/>
                </a:solidFill>
                <a:latin typeface="Arial" panose="020B0604020202020204"/>
              </a:rPr>
              <a:t>Lagen väljer själva hur många och vilka cuper de vill anmäla till, men föreningen brukar ha en s.k. </a:t>
            </a:r>
            <a:r>
              <a:rPr lang="sv-SE" sz="1200" dirty="0" err="1">
                <a:solidFill>
                  <a:srgbClr val="404040"/>
                </a:solidFill>
                <a:latin typeface="Arial" panose="020B0604020202020204"/>
              </a:rPr>
              <a:t>föreningscup</a:t>
            </a:r>
            <a:r>
              <a:rPr lang="sv-SE" sz="1200" dirty="0">
                <a:solidFill>
                  <a:srgbClr val="404040"/>
                </a:solidFill>
                <a:latin typeface="Arial" panose="020B0604020202020204"/>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rgbClr val="40404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04040"/>
                </a:solidFill>
                <a:latin typeface="Arial" panose="020B0604020202020204"/>
              </a:rPr>
              <a:t>Det finns flera cuper att välja på med olika åldersinriktning, plats mm. Exempel kan vara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04040"/>
                </a:solidFill>
                <a:latin typeface="Arial" panose="020B0604020202020204"/>
              </a:rPr>
              <a:t>Nabben cup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a:solidFill>
                  <a:srgbClr val="404040"/>
                </a:solidFill>
                <a:latin typeface="Arial" panose="020B0604020202020204"/>
              </a:rPr>
              <a:t>Ulvacupen</a:t>
            </a:r>
            <a:endParaRPr lang="sv-SE" sz="1200" dirty="0">
              <a:solidFill>
                <a:srgbClr val="40404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04040"/>
                </a:solidFill>
                <a:latin typeface="Arial" panose="020B0604020202020204"/>
              </a:rPr>
              <a:t>Sparbanken cup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a:solidFill>
                  <a:srgbClr val="404040"/>
                </a:solidFill>
                <a:latin typeface="Arial" panose="020B0604020202020204"/>
              </a:rPr>
              <a:t>Skadevi</a:t>
            </a:r>
            <a:r>
              <a:rPr lang="sv-SE" sz="1200" dirty="0">
                <a:solidFill>
                  <a:srgbClr val="404040"/>
                </a:solidFill>
                <a:latin typeface="Arial" panose="020B0604020202020204"/>
              </a:rPr>
              <a:t> cup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04040"/>
                </a:solidFill>
                <a:latin typeface="Arial" panose="020B0604020202020204"/>
              </a:rPr>
              <a:t>Forward cup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04040"/>
                </a:solidFill>
                <a:latin typeface="Arial" panose="020B0604020202020204"/>
              </a:rPr>
              <a:t>Gif-cupen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04040"/>
                </a:solidFill>
                <a:latin typeface="Arial" panose="020B0604020202020204"/>
              </a:rPr>
              <a:t>Eskilscupen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04040"/>
                </a:solidFill>
                <a:latin typeface="Arial" panose="020B0604020202020204"/>
              </a:rPr>
              <a:t>Gothia cup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rgbClr val="40404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b="1" dirty="0">
              <a:solidFill>
                <a:srgbClr val="404040"/>
              </a:solidFill>
              <a:latin typeface="Arial" panose="020B0604020202020204"/>
            </a:endParaRPr>
          </a:p>
        </p:txBody>
      </p:sp>
      <p:sp>
        <p:nvSpPr>
          <p:cNvPr id="6" name="textruta 5">
            <a:extLst>
              <a:ext uri="{FF2B5EF4-FFF2-40B4-BE49-F238E27FC236}">
                <a16:creationId xmlns:a16="http://schemas.microsoft.com/office/drawing/2014/main" id="{82EB0494-8A7F-5AB3-E34B-382ED084FE4A}"/>
              </a:ext>
            </a:extLst>
          </p:cNvPr>
          <p:cNvSpPr txBox="1"/>
          <p:nvPr/>
        </p:nvSpPr>
        <p:spPr>
          <a:xfrm>
            <a:off x="4877410" y="1350110"/>
            <a:ext cx="3970330" cy="3600986"/>
          </a:xfrm>
          <a:prstGeom prst="rect">
            <a:avLst/>
          </a:prstGeom>
          <a:noFill/>
        </p:spPr>
        <p:txBody>
          <a:bodyPr wrap="square">
            <a:spAutoFit/>
          </a:bodyPr>
          <a:lstStyle/>
          <a:p>
            <a:r>
              <a:rPr lang="sv-SE" sz="1200" b="1" dirty="0">
                <a:latin typeface="Arial" panose="020B0604020202020204" pitchFamily="34" charset="0"/>
                <a:cs typeface="Arial" panose="020B0604020202020204" pitchFamily="34" charset="0"/>
              </a:rPr>
              <a:t>Sponsorer</a:t>
            </a:r>
          </a:p>
          <a:p>
            <a:r>
              <a:rPr lang="sv-SE" sz="1200" dirty="0">
                <a:latin typeface="Arial" panose="020B0604020202020204" pitchFamily="34" charset="0"/>
                <a:cs typeface="Arial" panose="020B0604020202020204" pitchFamily="34" charset="0"/>
              </a:rPr>
              <a:t>Våmbs IF:s </a:t>
            </a:r>
            <a:r>
              <a:rPr lang="sv-SE" sz="1200" b="1" dirty="0">
                <a:latin typeface="Arial" panose="020B0604020202020204" pitchFamily="34" charset="0"/>
                <a:cs typeface="Arial" panose="020B0604020202020204" pitchFamily="34" charset="0"/>
              </a:rPr>
              <a:t>huvudsponsorer</a:t>
            </a:r>
            <a:r>
              <a:rPr lang="sv-SE" sz="1200" dirty="0">
                <a:latin typeface="Arial" panose="020B0604020202020204" pitchFamily="34" charset="0"/>
                <a:cs typeface="Arial" panose="020B0604020202020204" pitchFamily="34" charset="0"/>
              </a:rPr>
              <a:t>  2021-2024 är:</a:t>
            </a:r>
          </a:p>
          <a:p>
            <a:r>
              <a:rPr lang="sv-SE" sz="1200" dirty="0">
                <a:latin typeface="Arial" panose="020B0604020202020204" pitchFamily="34" charset="0"/>
                <a:cs typeface="Arial" panose="020B0604020202020204" pitchFamily="34" charset="0"/>
              </a:rPr>
              <a:t>Coop, Intersport, Adidas, Mariesjö Fastighets AB, Furhoffs rostfria AB, Cementa, Rapp Fastigheter AB och Länsförsäkringar.</a:t>
            </a:r>
          </a:p>
          <a:p>
            <a:r>
              <a:rPr lang="sv-SE" sz="1200" dirty="0">
                <a:latin typeface="Arial" panose="020B0604020202020204" pitchFamily="34" charset="0"/>
                <a:cs typeface="Arial" panose="020B0604020202020204" pitchFamily="34" charset="0"/>
              </a:rPr>
              <a:t>Dessa finns med tryck på våra overaller samt matchställ Senior och Junior, de har även skyltar vid A-plan</a:t>
            </a:r>
          </a:p>
          <a:p>
            <a:r>
              <a:rPr lang="sv-SE" sz="1200" dirty="0">
                <a:latin typeface="Arial" panose="020B0604020202020204" pitchFamily="34" charset="0"/>
                <a:cs typeface="Arial" panose="020B0604020202020204" pitchFamily="34" charset="0"/>
              </a:rPr>
              <a:t>Lagen får INTE ha egna sponsortryck på </a:t>
            </a:r>
            <a:r>
              <a:rPr lang="sv-SE" sz="1200" dirty="0" err="1">
                <a:latin typeface="Arial" panose="020B0604020202020204" pitchFamily="34" charset="0"/>
                <a:cs typeface="Arial" panose="020B0604020202020204" pitchFamily="34" charset="0"/>
              </a:rPr>
              <a:t>lagkläder</a:t>
            </a:r>
            <a:r>
              <a:rPr lang="sv-SE" sz="1200" dirty="0">
                <a:latin typeface="Arial" panose="020B0604020202020204" pitchFamily="34" charset="0"/>
                <a:cs typeface="Arial" panose="020B0604020202020204" pitchFamily="34" charset="0"/>
              </a:rPr>
              <a:t>!</a:t>
            </a:r>
          </a:p>
          <a:p>
            <a:endParaRPr lang="sv-SE" sz="1200" dirty="0">
              <a:latin typeface="Arial" panose="020B0604020202020204" pitchFamily="34" charset="0"/>
              <a:cs typeface="Arial" panose="020B0604020202020204" pitchFamily="34" charset="0"/>
            </a:endParaRPr>
          </a:p>
          <a:p>
            <a:r>
              <a:rPr lang="sv-SE" sz="1200" b="1" dirty="0">
                <a:latin typeface="Arial" panose="020B0604020202020204" pitchFamily="34" charset="0"/>
                <a:cs typeface="Arial" panose="020B0604020202020204" pitchFamily="34" charset="0"/>
              </a:rPr>
              <a:t>Skyltsponsorer</a:t>
            </a:r>
          </a:p>
          <a:p>
            <a:r>
              <a:rPr lang="sv-SE" sz="1200" dirty="0">
                <a:latin typeface="Arial" panose="020B0604020202020204" pitchFamily="34" charset="0"/>
                <a:cs typeface="Arial" panose="020B0604020202020204" pitchFamily="34" charset="0"/>
              </a:rPr>
              <a:t>Dessa avtal gäller ett år och förnyas genom årlig kontakt. Att ha en skylt på staketet vid A-plan kostar 3.000 kr/år</a:t>
            </a:r>
          </a:p>
          <a:p>
            <a:endParaRPr lang="sv-SE" sz="1200" dirty="0">
              <a:latin typeface="Arial" panose="020B0604020202020204" pitchFamily="34" charset="0"/>
              <a:cs typeface="Arial" panose="020B0604020202020204" pitchFamily="34" charset="0"/>
            </a:endParaRPr>
          </a:p>
          <a:p>
            <a:r>
              <a:rPr lang="sv-SE" sz="1200" b="1" dirty="0">
                <a:highlight>
                  <a:srgbClr val="5EEC3C"/>
                </a:highlight>
                <a:latin typeface="Arial" panose="020B0604020202020204" pitchFamily="34" charset="0"/>
                <a:cs typeface="Arial" panose="020B0604020202020204" pitchFamily="34" charset="0"/>
              </a:rPr>
              <a:t>Kan ditt företag eller arbetsplats sponsra föreningen? </a:t>
            </a:r>
            <a:br>
              <a:rPr lang="sv-SE" sz="1200" b="1" dirty="0">
                <a:highlight>
                  <a:srgbClr val="5EEC3C"/>
                </a:highlight>
                <a:latin typeface="Arial" panose="020B0604020202020204" pitchFamily="34" charset="0"/>
                <a:cs typeface="Arial" panose="020B0604020202020204" pitchFamily="34" charset="0"/>
              </a:rPr>
            </a:br>
            <a:r>
              <a:rPr lang="sv-SE" sz="1200" b="1" dirty="0">
                <a:highlight>
                  <a:srgbClr val="5EEC3C"/>
                </a:highlight>
                <a:latin typeface="Arial" panose="020B0604020202020204" pitchFamily="34" charset="0"/>
                <a:cs typeface="Arial" panose="020B0604020202020204" pitchFamily="34" charset="0"/>
              </a:rPr>
              <a:t>Känner du något företag som skulle kunna sponsra föreningen?</a:t>
            </a:r>
          </a:p>
          <a:p>
            <a:r>
              <a:rPr lang="sv-SE" sz="1200" b="1" dirty="0">
                <a:highlight>
                  <a:srgbClr val="5EEC3C"/>
                </a:highlight>
                <a:latin typeface="Arial" panose="020B0604020202020204" pitchFamily="34" charset="0"/>
                <a:cs typeface="Arial" panose="020B0604020202020204" pitchFamily="34" charset="0"/>
              </a:rPr>
              <a:t>Kontakta emeliejohnson@hotmail.se</a:t>
            </a:r>
          </a:p>
        </p:txBody>
      </p:sp>
    </p:spTree>
    <p:extLst>
      <p:ext uri="{BB962C8B-B14F-4D97-AF65-F5344CB8AC3E}">
        <p14:creationId xmlns:p14="http://schemas.microsoft.com/office/powerpoint/2010/main" val="837350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07" y="281175"/>
            <a:ext cx="7940660" cy="763525"/>
          </a:xfrm>
        </p:spPr>
        <p:txBody>
          <a:bodyPr>
            <a:normAutofit fontScale="90000"/>
          </a:bodyPr>
          <a:lstStyle/>
          <a:p>
            <a:r>
              <a:rPr lang="en-US" dirty="0" err="1"/>
              <a:t>Lagorganisation</a:t>
            </a:r>
            <a:r>
              <a:rPr lang="en-US" dirty="0"/>
              <a:t> </a:t>
            </a:r>
            <a:r>
              <a:rPr lang="en-US" dirty="0" err="1"/>
              <a:t>Våmbs</a:t>
            </a:r>
            <a:r>
              <a:rPr lang="en-US" dirty="0"/>
              <a:t> IF </a:t>
            </a:r>
            <a:r>
              <a:rPr lang="en-US" dirty="0" err="1"/>
              <a:t>Juniorer</a:t>
            </a:r>
            <a:br>
              <a:rPr lang="en-US" dirty="0"/>
            </a:br>
            <a:endParaRPr lang="en-US" dirty="0"/>
          </a:p>
        </p:txBody>
      </p:sp>
      <p:sp>
        <p:nvSpPr>
          <p:cNvPr id="3" name="Content Placeholder 2"/>
          <p:cNvSpPr>
            <a:spLocks noGrp="1"/>
          </p:cNvSpPr>
          <p:nvPr>
            <p:ph idx="1"/>
          </p:nvPr>
        </p:nvSpPr>
        <p:spPr>
          <a:xfrm>
            <a:off x="448964" y="1044700"/>
            <a:ext cx="8246071" cy="3817625"/>
          </a:xfrm>
        </p:spPr>
        <p:txBody>
          <a:bodyPr/>
          <a:lstStyle/>
          <a:p>
            <a:pPr marL="0" indent="0">
              <a:buNone/>
            </a:pPr>
            <a:endParaRPr lang="en-US" dirty="0"/>
          </a:p>
          <a:p>
            <a:endParaRPr lang="en-US" dirty="0"/>
          </a:p>
        </p:txBody>
      </p:sp>
      <p:sp>
        <p:nvSpPr>
          <p:cNvPr id="5" name="Rektangel 4">
            <a:extLst>
              <a:ext uri="{FF2B5EF4-FFF2-40B4-BE49-F238E27FC236}">
                <a16:creationId xmlns:a16="http://schemas.microsoft.com/office/drawing/2014/main" id="{A8681915-C8E9-8DC8-FA3B-4F1BF111819A}"/>
              </a:ext>
            </a:extLst>
          </p:cNvPr>
          <p:cNvSpPr/>
          <p:nvPr/>
        </p:nvSpPr>
        <p:spPr>
          <a:xfrm>
            <a:off x="478179" y="3697983"/>
            <a:ext cx="1650541" cy="821042"/>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Lagförälder</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70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r>
              <a:rPr lang="sv-SE" sz="900" b="1" i="1" kern="0" dirty="0">
                <a:solidFill>
                  <a:srgbClr val="000000"/>
                </a:solidFill>
                <a:latin typeface="Arial"/>
                <a:sym typeface="Arial"/>
              </a:rPr>
              <a:t>Calle Nystedt </a:t>
            </a:r>
          </a:p>
          <a:p>
            <a:pPr marL="0" marR="0" lvl="0" indent="0" algn="ctr" defTabSz="685800" eaLnBrk="1" fontAlgn="auto" latinLnBrk="0" hangingPunct="1">
              <a:lnSpc>
                <a:spcPct val="100000"/>
              </a:lnSpc>
              <a:spcBef>
                <a:spcPts val="0"/>
              </a:spcBef>
              <a:spcAft>
                <a:spcPts val="0"/>
              </a:spcAft>
              <a:buClrTx/>
              <a:buSzTx/>
              <a:buFontTx/>
              <a:buNone/>
              <a:tabLst/>
              <a:defRPr/>
            </a:pPr>
            <a:r>
              <a:rPr lang="sv-SE" sz="700" b="1" i="1" kern="0" dirty="0">
                <a:solidFill>
                  <a:srgbClr val="000000"/>
                </a:solidFill>
                <a:latin typeface="Arial"/>
                <a:sym typeface="Arial"/>
              </a:rPr>
              <a:t>(Gustav </a:t>
            </a:r>
            <a:r>
              <a:rPr lang="sv-SE" sz="700" b="1" i="1" kern="0" dirty="0" err="1">
                <a:solidFill>
                  <a:srgbClr val="000000"/>
                </a:solidFill>
                <a:latin typeface="Arial"/>
                <a:sym typeface="Arial"/>
              </a:rPr>
              <a:t>Gystedts</a:t>
            </a:r>
            <a:r>
              <a:rPr lang="sv-SE" sz="700" b="1" i="1" kern="0" dirty="0">
                <a:solidFill>
                  <a:srgbClr val="000000"/>
                </a:solidFill>
                <a:latin typeface="Arial"/>
                <a:sym typeface="Arial"/>
              </a:rPr>
              <a:t> pappa)</a:t>
            </a:r>
            <a:endParaRPr kumimoji="0" lang="sv-SE" sz="700" b="1" i="1"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6" name="Rektangel 5">
            <a:extLst>
              <a:ext uri="{FF2B5EF4-FFF2-40B4-BE49-F238E27FC236}">
                <a16:creationId xmlns:a16="http://schemas.microsoft.com/office/drawing/2014/main" id="{BAE2750A-CC7B-502B-87C4-2A79C629A8AA}"/>
              </a:ext>
            </a:extLst>
          </p:cNvPr>
          <p:cNvSpPr/>
          <p:nvPr/>
        </p:nvSpPr>
        <p:spPr>
          <a:xfrm>
            <a:off x="143556" y="1704868"/>
            <a:ext cx="1068934" cy="1599655"/>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800" b="1" i="0" u="none" strike="noStrike" kern="0" cap="none" spc="0" normalizeH="0" baseline="0" noProof="0" dirty="0">
                <a:ln>
                  <a:noFill/>
                </a:ln>
                <a:solidFill>
                  <a:srgbClr val="000000"/>
                </a:solidFill>
                <a:effectLst/>
                <a:uLnTx/>
                <a:uFillTx/>
                <a:latin typeface="Arial"/>
                <a:ea typeface="+mn-ea"/>
                <a:cs typeface="+mn-cs"/>
                <a:sym typeface="Arial"/>
              </a:rPr>
              <a:t>Jörgen Kull</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7" name="Rektangel 6">
            <a:extLst>
              <a:ext uri="{FF2B5EF4-FFF2-40B4-BE49-F238E27FC236}">
                <a16:creationId xmlns:a16="http://schemas.microsoft.com/office/drawing/2014/main" id="{24E066D0-D25F-65A0-B134-1120A71CF438}"/>
              </a:ext>
            </a:extLst>
          </p:cNvPr>
          <p:cNvSpPr/>
          <p:nvPr/>
        </p:nvSpPr>
        <p:spPr>
          <a:xfrm>
            <a:off x="2630045" y="1085306"/>
            <a:ext cx="1901314" cy="253841"/>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Ledare 2023</a:t>
            </a:r>
          </a:p>
        </p:txBody>
      </p:sp>
      <p:sp>
        <p:nvSpPr>
          <p:cNvPr id="12" name="Rektangel 11">
            <a:extLst>
              <a:ext uri="{FF2B5EF4-FFF2-40B4-BE49-F238E27FC236}">
                <a16:creationId xmlns:a16="http://schemas.microsoft.com/office/drawing/2014/main" id="{03330A8E-7CDE-9459-5C19-05AB5D50AD3D}"/>
              </a:ext>
            </a:extLst>
          </p:cNvPr>
          <p:cNvSpPr/>
          <p:nvPr/>
        </p:nvSpPr>
        <p:spPr>
          <a:xfrm>
            <a:off x="2440984" y="3709820"/>
            <a:ext cx="1650541" cy="1305207"/>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lang="sv-SE" sz="1050" b="1" kern="0" dirty="0">
                <a:solidFill>
                  <a:srgbClr val="000000"/>
                </a:solidFill>
                <a:latin typeface="Arial"/>
                <a:sym typeface="Arial"/>
              </a:rPr>
              <a:t>Cupansvariga</a:t>
            </a:r>
          </a:p>
          <a:p>
            <a:pPr marL="0" marR="0" lvl="0" indent="0" algn="ctr" defTabSz="685800" eaLnBrk="1" fontAlgn="auto" latinLnBrk="0" hangingPunct="1">
              <a:lnSpc>
                <a:spcPct val="100000"/>
              </a:lnSpc>
              <a:spcBef>
                <a:spcPts val="0"/>
              </a:spcBef>
              <a:spcAft>
                <a:spcPts val="0"/>
              </a:spcAft>
              <a:buClrTx/>
              <a:buSzTx/>
              <a:buFontTx/>
              <a:buNone/>
              <a:tabLst/>
              <a:defRPr/>
            </a:pPr>
            <a:r>
              <a:rPr lang="sv-SE" sz="700" b="1" kern="0" dirty="0">
                <a:solidFill>
                  <a:srgbClr val="000000"/>
                </a:solidFill>
                <a:latin typeface="Arial"/>
                <a:sym typeface="Arial"/>
              </a:rPr>
              <a:t>Skadevi cup</a:t>
            </a:r>
          </a:p>
          <a:p>
            <a:pPr marL="0" marR="0" lvl="0" indent="0" algn="ctr" defTabSz="685800" eaLnBrk="1" fontAlgn="auto" latinLnBrk="0" hangingPunct="1">
              <a:lnSpc>
                <a:spcPct val="100000"/>
              </a:lnSpc>
              <a:spcBef>
                <a:spcPts val="0"/>
              </a:spcBef>
              <a:spcAft>
                <a:spcPts val="0"/>
              </a:spcAft>
              <a:buClrTx/>
              <a:buSzTx/>
              <a:buFontTx/>
              <a:buNone/>
              <a:tabLst/>
              <a:defRPr/>
            </a:pPr>
            <a:r>
              <a:rPr lang="sv-SE" sz="700" b="1" u="sng" kern="0" dirty="0">
                <a:solidFill>
                  <a:srgbClr val="000000"/>
                </a:solidFill>
                <a:latin typeface="Arial"/>
                <a:sym typeface="Arial"/>
              </a:rPr>
              <a:t>Dana cup Danmark</a:t>
            </a:r>
          </a:p>
          <a:p>
            <a:pPr marL="0" marR="0" lvl="0" indent="0" algn="ctr" defTabSz="685800" eaLnBrk="1" fontAlgn="auto" latinLnBrk="0" hangingPunct="1">
              <a:lnSpc>
                <a:spcPct val="100000"/>
              </a:lnSpc>
              <a:spcBef>
                <a:spcPts val="0"/>
              </a:spcBef>
              <a:spcAft>
                <a:spcPts val="0"/>
              </a:spcAft>
              <a:buClrTx/>
              <a:buSzTx/>
              <a:buFontTx/>
              <a:buNone/>
              <a:tabLst/>
              <a:defRPr/>
            </a:pPr>
            <a:endParaRPr lang="sv-SE" sz="70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r>
              <a:rPr lang="sv-SE" sz="900" b="1" kern="0" dirty="0">
                <a:solidFill>
                  <a:srgbClr val="000000"/>
                </a:solidFill>
                <a:effectLst>
                  <a:outerShdw blurRad="38100" dist="38100" dir="2700000" algn="tl">
                    <a:srgbClr val="000000">
                      <a:alpha val="43137"/>
                    </a:srgbClr>
                  </a:outerShdw>
                </a:effectLst>
                <a:latin typeface="Arial"/>
                <a:sym typeface="Arial"/>
              </a:rPr>
              <a:t>Lena Fransson</a:t>
            </a:r>
          </a:p>
          <a:p>
            <a:pPr marL="0" marR="0" lvl="0" indent="0" algn="ctr" defTabSz="685800" eaLnBrk="1" fontAlgn="auto" latinLnBrk="0" hangingPunct="1">
              <a:lnSpc>
                <a:spcPct val="100000"/>
              </a:lnSpc>
              <a:spcBef>
                <a:spcPts val="0"/>
              </a:spcBef>
              <a:spcAft>
                <a:spcPts val="0"/>
              </a:spcAft>
              <a:buClrTx/>
              <a:buSzTx/>
              <a:buFontTx/>
              <a:buNone/>
              <a:tabLst/>
              <a:defRPr/>
            </a:pPr>
            <a:r>
              <a:rPr lang="sv-SE" sz="700" b="1" kern="0" dirty="0" err="1">
                <a:solidFill>
                  <a:srgbClr val="000000"/>
                </a:solidFill>
                <a:effectLst>
                  <a:outerShdw blurRad="38100" dist="38100" dir="2700000" algn="tl">
                    <a:srgbClr val="000000">
                      <a:alpha val="43137"/>
                    </a:srgbClr>
                  </a:outerShdw>
                </a:effectLst>
                <a:latin typeface="Arial"/>
                <a:sym typeface="Arial"/>
              </a:rPr>
              <a:t>Leó</a:t>
            </a:r>
            <a:r>
              <a:rPr lang="sv-SE" sz="700" b="1" kern="0" dirty="0">
                <a:solidFill>
                  <a:srgbClr val="000000"/>
                </a:solidFill>
                <a:effectLst>
                  <a:outerShdw blurRad="38100" dist="38100" dir="2700000" algn="tl">
                    <a:srgbClr val="000000">
                      <a:alpha val="43137"/>
                    </a:srgbClr>
                  </a:outerShdw>
                </a:effectLst>
                <a:latin typeface="Arial"/>
                <a:sym typeface="Arial"/>
              </a:rPr>
              <a:t> Franssons Mamma</a:t>
            </a:r>
          </a:p>
          <a:p>
            <a:pPr marL="0" marR="0" lvl="0" indent="0" algn="ctr" defTabSz="685800" eaLnBrk="1" fontAlgn="auto" latinLnBrk="0" hangingPunct="1">
              <a:lnSpc>
                <a:spcPct val="100000"/>
              </a:lnSpc>
              <a:spcBef>
                <a:spcPts val="0"/>
              </a:spcBef>
              <a:spcAft>
                <a:spcPts val="0"/>
              </a:spcAft>
              <a:buClrTx/>
              <a:buSzTx/>
              <a:buFontTx/>
              <a:buNone/>
              <a:tabLst/>
              <a:defRPr/>
            </a:pPr>
            <a:endParaRPr lang="sv-SE" sz="700" b="1" kern="0" dirty="0">
              <a:solidFill>
                <a:srgbClr val="000000"/>
              </a:solidFill>
              <a:effectLst>
                <a:outerShdw blurRad="38100" dist="38100" dir="2700000" algn="tl">
                  <a:srgbClr val="000000">
                    <a:alpha val="43137"/>
                  </a:srgbClr>
                </a:outerShdw>
              </a:effectLst>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r>
              <a:rPr lang="sv-SE" sz="700" b="1" kern="0" dirty="0">
                <a:solidFill>
                  <a:srgbClr val="000000"/>
                </a:solidFill>
                <a:effectLst>
                  <a:outerShdw blurRad="38100" dist="38100" dir="2700000" algn="tl">
                    <a:srgbClr val="000000">
                      <a:alpha val="43137"/>
                    </a:srgbClr>
                  </a:outerShdw>
                </a:effectLst>
                <a:latin typeface="Arial"/>
                <a:sym typeface="Arial"/>
              </a:rPr>
              <a:t>?</a:t>
            </a:r>
          </a:p>
          <a:p>
            <a:pPr marL="0" marR="0" lvl="0" indent="0" algn="ctr" defTabSz="685800" eaLnBrk="1" fontAlgn="auto" latinLnBrk="0" hangingPunct="1">
              <a:lnSpc>
                <a:spcPct val="100000"/>
              </a:lnSpc>
              <a:spcBef>
                <a:spcPts val="0"/>
              </a:spcBef>
              <a:spcAft>
                <a:spcPts val="0"/>
              </a:spcAft>
              <a:buClrTx/>
              <a:buSzTx/>
              <a:buFontTx/>
              <a:buNone/>
              <a:tabLst/>
              <a:defRPr/>
            </a:pPr>
            <a:endParaRPr lang="sv-SE" sz="700" b="1" kern="0" dirty="0">
              <a:solidFill>
                <a:srgbClr val="000000"/>
              </a:solidFill>
              <a:effectLst>
                <a:outerShdw blurRad="38100" dist="38100" dir="2700000" algn="tl">
                  <a:srgbClr val="000000">
                    <a:alpha val="43137"/>
                  </a:srgbClr>
                </a:outerShdw>
              </a:effectLst>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r>
              <a:rPr lang="sv-SE" sz="700" b="1" kern="0" dirty="0">
                <a:solidFill>
                  <a:srgbClr val="000000"/>
                </a:solidFill>
                <a:effectLst>
                  <a:outerShdw blurRad="38100" dist="38100" dir="2700000" algn="tl">
                    <a:srgbClr val="000000">
                      <a:alpha val="43137"/>
                    </a:srgbClr>
                  </a:outerShdw>
                </a:effectLst>
                <a:latin typeface="Arial"/>
                <a:sym typeface="Arial"/>
              </a:rPr>
              <a:t>?</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3" name="Rektangel 12">
            <a:extLst>
              <a:ext uri="{FF2B5EF4-FFF2-40B4-BE49-F238E27FC236}">
                <a16:creationId xmlns:a16="http://schemas.microsoft.com/office/drawing/2014/main" id="{C75C76A2-7057-3F44-C495-88671CC8872F}"/>
              </a:ext>
            </a:extLst>
          </p:cNvPr>
          <p:cNvSpPr/>
          <p:nvPr/>
        </p:nvSpPr>
        <p:spPr>
          <a:xfrm>
            <a:off x="4751187" y="3671937"/>
            <a:ext cx="1089386" cy="847087"/>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”Supporters”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7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sym typeface="Arial"/>
              </a:rPr>
              <a:t>Alla Föräldrar i laget</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4" name="Rektangel 13">
            <a:extLst>
              <a:ext uri="{FF2B5EF4-FFF2-40B4-BE49-F238E27FC236}">
                <a16:creationId xmlns:a16="http://schemas.microsoft.com/office/drawing/2014/main" id="{77963C21-3657-1B2D-977F-4E216169CEC8}"/>
              </a:ext>
            </a:extLst>
          </p:cNvPr>
          <p:cNvSpPr/>
          <p:nvPr/>
        </p:nvSpPr>
        <p:spPr>
          <a:xfrm>
            <a:off x="7509604" y="4443766"/>
            <a:ext cx="1582309" cy="641106"/>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Föräldrar</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cxnSp>
        <p:nvCxnSpPr>
          <p:cNvPr id="15" name="Rak koppling 14">
            <a:extLst>
              <a:ext uri="{FF2B5EF4-FFF2-40B4-BE49-F238E27FC236}">
                <a16:creationId xmlns:a16="http://schemas.microsoft.com/office/drawing/2014/main" id="{609CC5D0-971B-32FD-6AB2-451AF423A03A}"/>
              </a:ext>
            </a:extLst>
          </p:cNvPr>
          <p:cNvCxnSpPr/>
          <p:nvPr/>
        </p:nvCxnSpPr>
        <p:spPr>
          <a:xfrm>
            <a:off x="93644" y="3618758"/>
            <a:ext cx="8956713"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8" name="Bildobjekt 7">
            <a:extLst>
              <a:ext uri="{FF2B5EF4-FFF2-40B4-BE49-F238E27FC236}">
                <a16:creationId xmlns:a16="http://schemas.microsoft.com/office/drawing/2014/main" id="{83B1F727-12B5-CA5C-CD75-BE6A4CA21C8D}"/>
              </a:ext>
            </a:extLst>
          </p:cNvPr>
          <p:cNvPicPr>
            <a:picLocks noChangeAspect="1"/>
          </p:cNvPicPr>
          <p:nvPr/>
        </p:nvPicPr>
        <p:blipFill rotWithShape="1">
          <a:blip r:embed="rId2"/>
          <a:srcRect l="13340" r="13533"/>
          <a:stretch/>
        </p:blipFill>
        <p:spPr>
          <a:xfrm>
            <a:off x="152252" y="1704869"/>
            <a:ext cx="1054264" cy="1324996"/>
          </a:xfrm>
          <a:prstGeom prst="rect">
            <a:avLst/>
          </a:prstGeom>
        </p:spPr>
      </p:pic>
      <p:sp>
        <p:nvSpPr>
          <p:cNvPr id="16" name="Rektangel 15">
            <a:extLst>
              <a:ext uri="{FF2B5EF4-FFF2-40B4-BE49-F238E27FC236}">
                <a16:creationId xmlns:a16="http://schemas.microsoft.com/office/drawing/2014/main" id="{B534D80A-F221-3FDA-371D-150FF5CD490D}"/>
              </a:ext>
            </a:extLst>
          </p:cNvPr>
          <p:cNvSpPr/>
          <p:nvPr/>
        </p:nvSpPr>
        <p:spPr>
          <a:xfrm>
            <a:off x="1430615" y="1704867"/>
            <a:ext cx="1068934" cy="1599655"/>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r>
              <a:rPr lang="sv-SE" sz="800" b="1" kern="0" dirty="0">
                <a:solidFill>
                  <a:srgbClr val="000000"/>
                </a:solidFill>
                <a:latin typeface="Arial"/>
                <a:sym typeface="Arial"/>
              </a:rPr>
              <a:t>Tobias Nettelblad</a:t>
            </a:r>
            <a:endParaRPr kumimoji="0" lang="sv-SE" sz="80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7" name="Rektangel 16">
            <a:extLst>
              <a:ext uri="{FF2B5EF4-FFF2-40B4-BE49-F238E27FC236}">
                <a16:creationId xmlns:a16="http://schemas.microsoft.com/office/drawing/2014/main" id="{4D4C8A3A-4347-FD70-3999-600700DA1625}"/>
              </a:ext>
            </a:extLst>
          </p:cNvPr>
          <p:cNvSpPr/>
          <p:nvPr/>
        </p:nvSpPr>
        <p:spPr>
          <a:xfrm>
            <a:off x="2739541" y="1724656"/>
            <a:ext cx="1068934" cy="1599655"/>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algn="ctr" defTabSz="685800">
              <a:defRPr/>
            </a:pPr>
            <a:r>
              <a:rPr lang="sv-SE" sz="800" b="1" kern="0" dirty="0">
                <a:solidFill>
                  <a:srgbClr val="000000"/>
                </a:solidFill>
                <a:latin typeface="Arial"/>
                <a:sym typeface="Arial"/>
              </a:rPr>
              <a:t>Anders Rohdin</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8" name="Rektangel 17">
            <a:extLst>
              <a:ext uri="{FF2B5EF4-FFF2-40B4-BE49-F238E27FC236}">
                <a16:creationId xmlns:a16="http://schemas.microsoft.com/office/drawing/2014/main" id="{C1345731-C1F1-78D0-74D0-9C591A4B96F3}"/>
              </a:ext>
            </a:extLst>
          </p:cNvPr>
          <p:cNvSpPr/>
          <p:nvPr/>
        </p:nvSpPr>
        <p:spPr>
          <a:xfrm>
            <a:off x="4048467" y="1711793"/>
            <a:ext cx="1068934" cy="1599655"/>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algn="ctr" defTabSz="685800">
              <a:defRPr/>
            </a:pPr>
            <a:r>
              <a:rPr lang="sv-SE" sz="800" b="1" kern="0" dirty="0">
                <a:solidFill>
                  <a:srgbClr val="000000"/>
                </a:solidFill>
                <a:latin typeface="Arial"/>
                <a:sym typeface="Arial"/>
              </a:rPr>
              <a:t>Per-Anders Palm</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9" name="Rektangel 18">
            <a:extLst>
              <a:ext uri="{FF2B5EF4-FFF2-40B4-BE49-F238E27FC236}">
                <a16:creationId xmlns:a16="http://schemas.microsoft.com/office/drawing/2014/main" id="{EB686948-6730-7314-0277-F5A3BA02B1EB}"/>
              </a:ext>
            </a:extLst>
          </p:cNvPr>
          <p:cNvSpPr/>
          <p:nvPr/>
        </p:nvSpPr>
        <p:spPr>
          <a:xfrm>
            <a:off x="5391073" y="1704866"/>
            <a:ext cx="1068934" cy="1599655"/>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algn="ctr" defTabSz="685800">
              <a:defRPr/>
            </a:pPr>
            <a:r>
              <a:rPr lang="sv-SE" sz="800" b="1" kern="0" dirty="0">
                <a:solidFill>
                  <a:srgbClr val="000000"/>
                </a:solidFill>
                <a:latin typeface="Arial"/>
                <a:sym typeface="Arial"/>
              </a:rPr>
              <a:t>Andreas Ljung</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20" name="Rektangel 19">
            <a:extLst>
              <a:ext uri="{FF2B5EF4-FFF2-40B4-BE49-F238E27FC236}">
                <a16:creationId xmlns:a16="http://schemas.microsoft.com/office/drawing/2014/main" id="{3777564A-E22D-5C28-24C1-2466AB018042}"/>
              </a:ext>
            </a:extLst>
          </p:cNvPr>
          <p:cNvSpPr/>
          <p:nvPr/>
        </p:nvSpPr>
        <p:spPr>
          <a:xfrm>
            <a:off x="6720168" y="1711792"/>
            <a:ext cx="1068934" cy="1599655"/>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algn="ctr" defTabSz="685800">
              <a:defRPr/>
            </a:pPr>
            <a:r>
              <a:rPr lang="sv-SE" sz="800" b="1" kern="0" dirty="0">
                <a:solidFill>
                  <a:srgbClr val="000000"/>
                </a:solidFill>
                <a:latin typeface="Arial"/>
                <a:sym typeface="Arial"/>
              </a:rPr>
              <a:t>Vakant</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pic>
        <p:nvPicPr>
          <p:cNvPr id="21" name="Bildobjekt 20">
            <a:extLst>
              <a:ext uri="{FF2B5EF4-FFF2-40B4-BE49-F238E27FC236}">
                <a16:creationId xmlns:a16="http://schemas.microsoft.com/office/drawing/2014/main" id="{CAA803A9-9B65-866C-19FE-60C642CF37F9}"/>
              </a:ext>
            </a:extLst>
          </p:cNvPr>
          <p:cNvPicPr>
            <a:picLocks noChangeAspect="1"/>
          </p:cNvPicPr>
          <p:nvPr/>
        </p:nvPicPr>
        <p:blipFill>
          <a:blip r:embed="rId3"/>
          <a:stretch>
            <a:fillRect/>
          </a:stretch>
        </p:blipFill>
        <p:spPr>
          <a:xfrm>
            <a:off x="1442605" y="1715938"/>
            <a:ext cx="1044025" cy="1327404"/>
          </a:xfrm>
          <a:prstGeom prst="rect">
            <a:avLst/>
          </a:prstGeom>
        </p:spPr>
      </p:pic>
      <p:pic>
        <p:nvPicPr>
          <p:cNvPr id="22" name="Bildobjekt 21">
            <a:extLst>
              <a:ext uri="{FF2B5EF4-FFF2-40B4-BE49-F238E27FC236}">
                <a16:creationId xmlns:a16="http://schemas.microsoft.com/office/drawing/2014/main" id="{614093D0-9107-51D7-8D76-CDD9066CA959}"/>
              </a:ext>
            </a:extLst>
          </p:cNvPr>
          <p:cNvPicPr>
            <a:picLocks noChangeAspect="1"/>
          </p:cNvPicPr>
          <p:nvPr/>
        </p:nvPicPr>
        <p:blipFill rotWithShape="1">
          <a:blip r:embed="rId4"/>
          <a:srcRect l="13564" r="13984"/>
          <a:stretch/>
        </p:blipFill>
        <p:spPr>
          <a:xfrm>
            <a:off x="2750151" y="1734073"/>
            <a:ext cx="1044678" cy="1317710"/>
          </a:xfrm>
          <a:prstGeom prst="rect">
            <a:avLst/>
          </a:prstGeom>
        </p:spPr>
      </p:pic>
      <p:pic>
        <p:nvPicPr>
          <p:cNvPr id="23" name="Bildobjekt 22">
            <a:extLst>
              <a:ext uri="{FF2B5EF4-FFF2-40B4-BE49-F238E27FC236}">
                <a16:creationId xmlns:a16="http://schemas.microsoft.com/office/drawing/2014/main" id="{DBEC40F7-FD01-006F-7670-684E73311237}"/>
              </a:ext>
            </a:extLst>
          </p:cNvPr>
          <p:cNvPicPr>
            <a:picLocks noChangeAspect="1"/>
          </p:cNvPicPr>
          <p:nvPr/>
        </p:nvPicPr>
        <p:blipFill>
          <a:blip r:embed="rId5"/>
          <a:stretch>
            <a:fillRect/>
          </a:stretch>
        </p:blipFill>
        <p:spPr>
          <a:xfrm>
            <a:off x="4066708" y="1724656"/>
            <a:ext cx="1057466" cy="1352337"/>
          </a:xfrm>
          <a:prstGeom prst="rect">
            <a:avLst/>
          </a:prstGeom>
        </p:spPr>
      </p:pic>
      <p:pic>
        <p:nvPicPr>
          <p:cNvPr id="24" name="Bildobjekt 23">
            <a:extLst>
              <a:ext uri="{FF2B5EF4-FFF2-40B4-BE49-F238E27FC236}">
                <a16:creationId xmlns:a16="http://schemas.microsoft.com/office/drawing/2014/main" id="{8BEFC0CD-55C0-414B-21AF-BC628AAA5DE3}"/>
              </a:ext>
            </a:extLst>
          </p:cNvPr>
          <p:cNvPicPr>
            <a:picLocks noChangeAspect="1"/>
          </p:cNvPicPr>
          <p:nvPr/>
        </p:nvPicPr>
        <p:blipFill rotWithShape="1">
          <a:blip r:embed="rId6"/>
          <a:srcRect l="12058" r="12058"/>
          <a:stretch/>
        </p:blipFill>
        <p:spPr>
          <a:xfrm>
            <a:off x="5404944" y="1716516"/>
            <a:ext cx="1062313" cy="1352824"/>
          </a:xfrm>
          <a:prstGeom prst="rect">
            <a:avLst/>
          </a:prstGeom>
        </p:spPr>
      </p:pic>
    </p:spTree>
    <p:extLst>
      <p:ext uri="{BB962C8B-B14F-4D97-AF65-F5344CB8AC3E}">
        <p14:creationId xmlns:p14="http://schemas.microsoft.com/office/powerpoint/2010/main" val="1485408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2151</Words>
  <Application>Microsoft Office PowerPoint</Application>
  <PresentationFormat>Bildspel på skärmen (16:9)</PresentationFormat>
  <Paragraphs>310</Paragraphs>
  <Slides>20</Slides>
  <Notes>0</Notes>
  <HiddenSlides>1</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20</vt:i4>
      </vt:variant>
    </vt:vector>
  </HeadingPairs>
  <TitlesOfParts>
    <vt:vector size="25" baseType="lpstr">
      <vt:lpstr>Arial</vt:lpstr>
      <vt:lpstr>Calibri</vt:lpstr>
      <vt:lpstr>Times New Roman</vt:lpstr>
      <vt:lpstr>Office Theme</vt:lpstr>
      <vt:lpstr>1_Office-tema</vt:lpstr>
      <vt:lpstr>Föräldramöte 2023 Våmbs IF</vt:lpstr>
      <vt:lpstr>Våmbs IF</vt:lpstr>
      <vt:lpstr>Ekonomi</vt:lpstr>
      <vt:lpstr>Ekonomi</vt:lpstr>
      <vt:lpstr>Nyheter och på gång</vt:lpstr>
      <vt:lpstr>Gröna tråden  Regler och riktlinjer  för Våmbs IF fotbollsutveckling </vt:lpstr>
      <vt:lpstr>Tidsåtgång lagorganisation Våmbs IF Timmarna gäller för lag som tränar tre gånger/vecka </vt:lpstr>
      <vt:lpstr>Övrigt</vt:lpstr>
      <vt:lpstr>Lagorganisation Våmbs IF Juniorer </vt:lpstr>
      <vt:lpstr>Timmar för tränare, ledare och lagföräldrar</vt:lpstr>
      <vt:lpstr>Stödfunktioner </vt:lpstr>
      <vt:lpstr>Truppen 2023</vt:lpstr>
      <vt:lpstr>Träningar 2023</vt:lpstr>
      <vt:lpstr>Seriespel och cuper 2023</vt:lpstr>
      <vt:lpstr>Seriespel 2023</vt:lpstr>
      <vt:lpstr>Dana cup 2023</vt:lpstr>
      <vt:lpstr>Arbetsbemanning 2023</vt:lpstr>
      <vt:lpstr>Arbetsbemanning 2023</vt:lpstr>
      <vt:lpstr>Övriga Frågor</vt:lpstr>
      <vt:lpstr>Summering föräldramöte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2017-07-17T12:09:00Z</dcterms:created>
  <dcterms:modified xsi:type="dcterms:W3CDTF">2023-04-16T19:55:01Z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036b8ab-aa19-4aaf-ade5-e13533bd462a_Enabled">
    <vt:lpwstr>true</vt:lpwstr>
  </property>
  <property fmtid="{D5CDD505-2E9C-101B-9397-08002B2CF9AE}" pid="3" name="MSIP_Label_8036b8ab-aa19-4aaf-ade5-e13533bd462a_SetDate">
    <vt:lpwstr>2023-03-12T18:41:34Z</vt:lpwstr>
  </property>
  <property fmtid="{D5CDD505-2E9C-101B-9397-08002B2CF9AE}" pid="4" name="MSIP_Label_8036b8ab-aa19-4aaf-ade5-e13533bd462a_Method">
    <vt:lpwstr>Standard</vt:lpwstr>
  </property>
  <property fmtid="{D5CDD505-2E9C-101B-9397-08002B2CF9AE}" pid="5" name="MSIP_Label_8036b8ab-aa19-4aaf-ade5-e13533bd462a_Name">
    <vt:lpwstr>Internal</vt:lpwstr>
  </property>
  <property fmtid="{D5CDD505-2E9C-101B-9397-08002B2CF9AE}" pid="6" name="MSIP_Label_8036b8ab-aa19-4aaf-ade5-e13533bd462a_SiteId">
    <vt:lpwstr>c3549632-51ee-40fe-b6ae-a69f3a6cc157</vt:lpwstr>
  </property>
  <property fmtid="{D5CDD505-2E9C-101B-9397-08002B2CF9AE}" pid="7" name="MSIP_Label_8036b8ab-aa19-4aaf-ade5-e13533bd462a_ActionId">
    <vt:lpwstr>58f3d6ad-8c30-4820-8a97-9bee309a6bd1</vt:lpwstr>
  </property>
  <property fmtid="{D5CDD505-2E9C-101B-9397-08002B2CF9AE}" pid="8" name="MSIP_Label_8036b8ab-aa19-4aaf-ade5-e13533bd462a_ContentBits">
    <vt:lpwstr>2</vt:lpwstr>
  </property>
  <property fmtid="{D5CDD505-2E9C-101B-9397-08002B2CF9AE}" pid="9" name="MSIP_Label_19540963-e559-4020-8a90-fe8a502c2801_Enabled">
    <vt:lpwstr>true</vt:lpwstr>
  </property>
  <property fmtid="{D5CDD505-2E9C-101B-9397-08002B2CF9AE}" pid="10" name="MSIP_Label_19540963-e559-4020-8a90-fe8a502c2801_SetDate">
    <vt:lpwstr>2023-04-11T13:08:48Z</vt:lpwstr>
  </property>
  <property fmtid="{D5CDD505-2E9C-101B-9397-08002B2CF9AE}" pid="11" name="MSIP_Label_19540963-e559-4020-8a90-fe8a502c2801_Method">
    <vt:lpwstr>Standard</vt:lpwstr>
  </property>
  <property fmtid="{D5CDD505-2E9C-101B-9397-08002B2CF9AE}" pid="12" name="MSIP_Label_19540963-e559-4020-8a90-fe8a502c2801_Name">
    <vt:lpwstr>19540963-e559-4020-8a90-fe8a502c2801</vt:lpwstr>
  </property>
  <property fmtid="{D5CDD505-2E9C-101B-9397-08002B2CF9AE}" pid="13" name="MSIP_Label_19540963-e559-4020-8a90-fe8a502c2801_SiteId">
    <vt:lpwstr>f25493ae-1c98-41d7-8a33-0be75f5fe603</vt:lpwstr>
  </property>
  <property fmtid="{D5CDD505-2E9C-101B-9397-08002B2CF9AE}" pid="14" name="MSIP_Label_19540963-e559-4020-8a90-fe8a502c2801_ActionId">
    <vt:lpwstr>e2655156-39e5-4ea2-82da-25712d40057e</vt:lpwstr>
  </property>
  <property fmtid="{D5CDD505-2E9C-101B-9397-08002B2CF9AE}" pid="15" name="MSIP_Label_19540963-e559-4020-8a90-fe8a502c2801_ContentBits">
    <vt:lpwstr>0</vt:lpwstr>
  </property>
</Properties>
</file>