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96" r:id="rId2"/>
    <p:sldId id="309" r:id="rId3"/>
    <p:sldId id="308" r:id="rId4"/>
    <p:sldId id="310" r:id="rId5"/>
    <p:sldId id="311" r:id="rId6"/>
    <p:sldId id="294" r:id="rId7"/>
    <p:sldId id="305" r:id="rId8"/>
    <p:sldId id="306" r:id="rId9"/>
    <p:sldId id="303" r:id="rId10"/>
    <p:sldId id="307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00"/>
    <a:srgbClr val="007E32"/>
    <a:srgbClr val="00B050"/>
    <a:srgbClr val="008000"/>
    <a:srgbClr val="00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DD1CD-9B58-4A54-90E2-1BE8C60BBE9A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5569A-FF38-4D39-AB9D-DB96B0389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90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 dirty="0"/>
          </a:p>
        </p:txBody>
      </p:sp>
      <p:sp>
        <p:nvSpPr>
          <p:cNvPr id="542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9E92D-37CD-46BE-B367-E4523183F445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sv-SE" altLang="sv-SE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43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76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36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65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78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34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82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32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81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572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6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A1C-17DE-466F-BAA2-79B80FE4213B}" type="datetimeFigureOut">
              <a:rPr lang="sv-SE" smtClean="0"/>
              <a:t>2019-10-23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DA0B-5F5C-41D5-95A2-5E1E124CB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se/url?sa=i&amp;rct=j&amp;q=&amp;esrc=s&amp;source=images&amp;cd=&amp;cad=rja&amp;uact=8&amp;ved=0ahUKEwjsgZTe_PLPAhXKF5oKHYz7CmsQjRwIBw&amp;url=http://direktpress.drumedar.net/vasterastidning/Hem/Aktuellt/Sa-firade-vasterasarna-sina-guldhjaltar/&amp;bvm=bv.136593572,d.bGs&amp;psig=AFQjCNFndZ6JxFrXZUZfyset6fRs-Qy5LQ&amp;ust=1477382296880849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hyperlink" Target="https://www.youtube.com/watch?v=qJ0ekP1NvlA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hyperlink" Target="https://www.corren.se/sport/lhc/marts-hyllar-lhc-trion-6380134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234BEFD-A0DB-4D42-BF6A-BD8D54A1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6109">
            <a:off x="3843421" y="-448041"/>
            <a:ext cx="5727327" cy="4120058"/>
          </a:xfrm>
          <a:prstGeom prst="rect">
            <a:avLst/>
          </a:prstGeom>
        </p:spPr>
      </p:pic>
      <p:pic>
        <p:nvPicPr>
          <p:cNvPr id="5125" name="Picture 7" descr="C:\Users\A1SAAS\AppData\Local\Microsoft\Windows\Temporary Internet Files\Content.Outlook\NS2Q2E5M\bild (22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7645">
            <a:off x="459977" y="2168773"/>
            <a:ext cx="3954512" cy="527371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2" descr="Bildresultat för vsk bandy firar sm-guld 201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857">
            <a:off x="4659313" y="3563938"/>
            <a:ext cx="5062537" cy="3375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2" descr="http://bandy.ifokus.se/u2/265f27e972aaf26afdf5042688703764/660/imgp036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0940">
            <a:off x="4291013" y="5029200"/>
            <a:ext cx="1795462" cy="23256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2" descr="C:\Users\a1saas\Desktop\VSK\VSK\VSK_Bandy_P07_2015-16_match.jpg">
            <a:hlinkClick r:id="rId4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139">
            <a:off x="-182563" y="4872038"/>
            <a:ext cx="4570413" cy="30464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1370EE8-C010-4BC1-BC1A-AF7E211448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5088" y="-146489"/>
            <a:ext cx="4224567" cy="23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1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4821" y="857554"/>
            <a:ext cx="6860439" cy="5145329"/>
          </a:xfrm>
        </p:spPr>
      </p:pic>
      <p:pic>
        <p:nvPicPr>
          <p:cNvPr id="5" name="Picture 5" descr="C:\Users\a1saas\Desktop\VSK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736741" cy="19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5652120" y="2564904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Arial Black" panose="020B0A04020102020204" pitchFamily="34" charset="0"/>
              </a:rPr>
              <a:t>Hur kan du som förälder bidra till en utvecklings-  kultur i VSK Bandy P07?</a:t>
            </a:r>
          </a:p>
        </p:txBody>
      </p:sp>
    </p:spTree>
    <p:extLst>
      <p:ext uri="{BB962C8B-B14F-4D97-AF65-F5344CB8AC3E}">
        <p14:creationId xmlns:p14="http://schemas.microsoft.com/office/powerpoint/2010/main" val="20537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1saas\Desktop\VSK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322"/>
            <a:ext cx="1637770" cy="11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7E37A46-0C1D-463C-A4BA-0C14569B5101}"/>
              </a:ext>
            </a:extLst>
          </p:cNvPr>
          <p:cNvSpPr/>
          <p:nvPr/>
        </p:nvSpPr>
        <p:spPr>
          <a:xfrm>
            <a:off x="395536" y="351211"/>
            <a:ext cx="8424936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48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</a:t>
            </a:r>
            <a:endParaRPr lang="sv-SE" sz="4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0"/>
              </a:spcAft>
            </a:pPr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300"/>
              </a:spcAft>
            </a:pPr>
            <a:r>
              <a:rPr lang="sv-SE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skrubb!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 sin back att lägga utrustning i – lämnas kvar mellan träningarna.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hem alla kläder närmast kroppen samt handduk efter varje träning.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Klubbor kan lämnas kvar. (Tips! Lätta trä-/</a:t>
            </a:r>
            <a:r>
              <a:rPr lang="sv-SE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träblandade</a:t>
            </a: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klubbor, böj 3)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Skridskor lämnas i backen. 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Egen kod.</a:t>
            </a:r>
          </a:p>
          <a:p>
            <a:pPr marL="0" lvl="1">
              <a:spcAft>
                <a:spcPts val="300"/>
              </a:spcAft>
            </a:pPr>
            <a:endParaRPr lang="sv-SE" sz="20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300"/>
              </a:spcAft>
            </a:pPr>
            <a:r>
              <a:rPr lang="sv-SE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Slipning</a:t>
            </a:r>
          </a:p>
          <a:p>
            <a:pPr marL="3429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 behov av slipning – ställ skridskorna med tårna </a:t>
            </a:r>
            <a:r>
              <a:rPr lang="sv-SE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</a:t>
            </a: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väggen (oslipat)! Vi vänder på dem när de är slipade och klara.</a:t>
            </a:r>
          </a:p>
          <a:p>
            <a:pPr marL="3429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Radieslipning inför säsongen – lämna in på Intersport. ”Putsa till” radien kan vi göra i mån av tid/tillgång till slip under säsongen.</a:t>
            </a:r>
          </a:p>
          <a:p>
            <a:pPr marL="3429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sv-SE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300"/>
              </a:spcAft>
            </a:pPr>
            <a:r>
              <a:rPr lang="sv-SE" sz="20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 ihåg att märka all utrustning!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VSK Bandys ledarskapsprogram 2019 ”Leda med förtroende"</a:t>
            </a:r>
          </a:p>
        </p:txBody>
      </p:sp>
      <p:pic>
        <p:nvPicPr>
          <p:cNvPr id="106500" name="Picture 2" descr="Image result for pär mår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06033"/>
            <a:ext cx="7272858" cy="408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827584" y="509771"/>
            <a:ext cx="6681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v-SE" sz="48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VSK Bandys kultur!</a:t>
            </a:r>
            <a:endParaRPr lang="sv-SE" sz="4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C:\Users\a1saas\Desktop\VSK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26" y="160338"/>
            <a:ext cx="1637770" cy="11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är Mårts om VS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33811" y="5775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575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659563" y="5876925"/>
            <a:ext cx="2484437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46083" name="Rubrik 1"/>
          <p:cNvSpPr>
            <a:spLocks noGrp="1"/>
          </p:cNvSpPr>
          <p:nvPr>
            <p:ph type="title"/>
          </p:nvPr>
        </p:nvSpPr>
        <p:spPr>
          <a:xfrm>
            <a:off x="611188" y="1638300"/>
            <a:ext cx="8229600" cy="1143000"/>
          </a:xfrm>
        </p:spPr>
        <p:txBody>
          <a:bodyPr/>
          <a:lstStyle/>
          <a:p>
            <a:pPr algn="l"/>
            <a:r>
              <a:rPr lang="sv-SE" altLang="sv-SE" sz="4600" b="1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VSK - Mer än en förening</a:t>
            </a:r>
            <a:endParaRPr lang="sv-SE" altLang="sv-SE" sz="4600">
              <a:latin typeface="Arial Black" panose="020B0A04020102020204" pitchFamily="34" charset="0"/>
            </a:endParaRPr>
          </a:p>
        </p:txBody>
      </p:sp>
      <p:sp>
        <p:nvSpPr>
          <p:cNvPr id="46084" name="Platshållare för innehåll 3"/>
          <p:cNvSpPr>
            <a:spLocks noGrp="1"/>
          </p:cNvSpPr>
          <p:nvPr>
            <p:ph sz="half" idx="1"/>
          </p:nvPr>
        </p:nvSpPr>
        <p:spPr>
          <a:xfrm>
            <a:off x="611188" y="2649538"/>
            <a:ext cx="8137525" cy="923925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sv-SE" altLang="sv-SE" sz="3400" b="1" i="1">
                <a:latin typeface="Arial" panose="020B0604020202020204" pitchFamily="34" charset="0"/>
                <a:cs typeface="Arial" panose="020B0604020202020204" pitchFamily="34" charset="0"/>
              </a:rPr>
              <a:t>Vi skapar glädje och framgång genom att förena idrott, samhälle och affärer.</a:t>
            </a:r>
          </a:p>
        </p:txBody>
      </p:sp>
      <p:sp>
        <p:nvSpPr>
          <p:cNvPr id="111621" name="textruta 2"/>
          <p:cNvSpPr txBox="1">
            <a:spLocks noChangeArrowheads="1"/>
          </p:cNvSpPr>
          <p:nvPr/>
        </p:nvSpPr>
        <p:spPr bwMode="auto">
          <a:xfrm>
            <a:off x="611188" y="1352550"/>
            <a:ext cx="2089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600" b="1">
                <a:latin typeface="Arial" panose="020B0604020202020204" pitchFamily="34" charset="0"/>
              </a:rPr>
              <a:t>Vår vision:</a:t>
            </a:r>
          </a:p>
        </p:txBody>
      </p:sp>
      <p:pic>
        <p:nvPicPr>
          <p:cNvPr id="111622" name="Picture 5" descr="C:\Users\a1saas\Desktop\VSK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21150"/>
            <a:ext cx="4735513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6204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659563" y="5876925"/>
            <a:ext cx="2484437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611188" y="1844675"/>
            <a:ext cx="5184775" cy="1266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sv-SE" altLang="sv-SE" sz="4400" b="1" kern="0" dirty="0">
                <a:latin typeface="Arial Black" panose="020B0A04020102020204" pitchFamily="34" charset="0"/>
                <a:cs typeface="Arial" panose="020B0604020202020204" pitchFamily="34" charset="0"/>
              </a:rPr>
              <a:t>Glädje </a:t>
            </a:r>
          </a:p>
          <a:p>
            <a:pPr marL="0" indent="0">
              <a:buFontTx/>
              <a:buNone/>
              <a:defRPr/>
            </a:pPr>
            <a:r>
              <a:rPr lang="sv-SE" altLang="sv-SE" sz="4400" b="1" kern="0" dirty="0">
                <a:latin typeface="Arial Black" panose="020B0A04020102020204" pitchFamily="34" charset="0"/>
                <a:cs typeface="Arial" panose="020B0604020202020204" pitchFamily="34" charset="0"/>
              </a:rPr>
              <a:t>Ansvar </a:t>
            </a:r>
          </a:p>
          <a:p>
            <a:pPr marL="0" indent="0">
              <a:buFontTx/>
              <a:buNone/>
              <a:defRPr/>
            </a:pPr>
            <a:r>
              <a:rPr lang="sv-SE" altLang="sv-SE" sz="4400" b="1" kern="0" dirty="0">
                <a:latin typeface="Arial Black" panose="020B0A04020102020204" pitchFamily="34" charset="0"/>
                <a:cs typeface="Arial" panose="020B0604020202020204" pitchFamily="34" charset="0"/>
              </a:rPr>
              <a:t>Gemenskap</a:t>
            </a:r>
            <a:endParaRPr lang="sv-SE" sz="4400" b="1" kern="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3668" name="textruta 9"/>
          <p:cNvSpPr txBox="1">
            <a:spLocks noChangeArrowheads="1"/>
          </p:cNvSpPr>
          <p:nvPr/>
        </p:nvSpPr>
        <p:spPr bwMode="auto">
          <a:xfrm>
            <a:off x="611188" y="1268413"/>
            <a:ext cx="32400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600" b="1">
                <a:latin typeface="Arial" panose="020B0604020202020204" pitchFamily="34" charset="0"/>
              </a:rPr>
              <a:t>Våra värdeord:</a:t>
            </a:r>
          </a:p>
        </p:txBody>
      </p:sp>
      <p:pic>
        <p:nvPicPr>
          <p:cNvPr id="113669" name="Picture 5" descr="C:\Users\a1saas\Desktop\VSK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21150"/>
            <a:ext cx="4735513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63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1saas\Desktop\VSK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322"/>
            <a:ext cx="1637770" cy="11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FD0A3E-076C-4E88-B869-BE4FECA36B9B}"/>
              </a:ext>
            </a:extLst>
          </p:cNvPr>
          <p:cNvSpPr/>
          <p:nvPr/>
        </p:nvSpPr>
        <p:spPr>
          <a:xfrm>
            <a:off x="251520" y="307677"/>
            <a:ext cx="7848872" cy="627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24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GLÄDJE</a:t>
            </a:r>
            <a:endParaRPr lang="sv-SE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sv-SE" sz="2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latin typeface="Times New Roman" panose="02020603050405020304" pitchFamily="18" charset="0"/>
                <a:cs typeface="Verdana" panose="020B0604030504040204" pitchFamily="34" charset="0"/>
              </a:rPr>
              <a:t>Vi ser och bekräftar varje individ</a:t>
            </a:r>
            <a:r>
              <a:rPr lang="sv-SE" sz="2000" dirty="0">
                <a:latin typeface="Times New Roman" panose="02020603050405020304" pitchFamily="18" charset="0"/>
                <a:cs typeface="Verdana" panose="020B0604030504040204" pitchFamily="34" charset="0"/>
              </a:rPr>
              <a:t> och fördelar vår uppmärksamhet så jämlikt som möjligt. </a:t>
            </a:r>
            <a:endParaRPr lang="sv-SE" sz="2000" dirty="0"/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Vi använder god kommunikation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i tonfall, ord, kroppsspråk på och vid sidan av planen. </a:t>
            </a:r>
            <a:endParaRPr lang="sv-SE" sz="2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Vi fokuserar på att belysa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det som är bra, uppmuntrar, berömmer och ger specifik och meningsfull feedback till samtliga spelare, i syfte att utveckla. 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Vi anpassar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efter bästa förmåga träning och matchning utifrån </a:t>
            </a: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individens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behov av utveckling och svårighetsgrad (t ex genom nivåanpassning med samma övningar, och/eller ett öppet och flexibelt samarbete mellan lagen).</a:t>
            </a:r>
            <a:endParaRPr lang="sv-SE" sz="2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Vi agerar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i vår vardag för att bidra till Västerås stads </a:t>
            </a: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”Rent spel inom idrotten”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:</a:t>
            </a:r>
            <a:endParaRPr lang="sv-SE" sz="2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457200">
              <a:spcAft>
                <a:spcPts val="300"/>
              </a:spcAft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Spelare: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Respekterar domare, ledare, med- och motspelare.</a:t>
            </a:r>
            <a:endParaRPr lang="sv-SE" sz="2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457200">
              <a:spcAft>
                <a:spcPts val="300"/>
              </a:spcAft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Ledare: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Är goda föredömen som visar respekt för domare och spelare.</a:t>
            </a:r>
            <a:endParaRPr lang="sv-SE" sz="2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457200">
              <a:spcAft>
                <a:spcPts val="300"/>
              </a:spcAft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Föräldrar: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Stöttar spelare, ledare och domare på ett positivt sätt med beröm och god kommunikation. 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5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1saas\Desktop\VSK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322"/>
            <a:ext cx="1637770" cy="11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FC35A39-9921-4243-BA8F-9103CA7EFD42}"/>
              </a:ext>
            </a:extLst>
          </p:cNvPr>
          <p:cNvSpPr/>
          <p:nvPr/>
        </p:nvSpPr>
        <p:spPr>
          <a:xfrm>
            <a:off x="107504" y="188640"/>
            <a:ext cx="7992888" cy="651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24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ANSVAR</a:t>
            </a:r>
            <a:endParaRPr lang="sv-SE" sz="2400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kommunicerar VSK:s vision och värdeord till såväl ledare, spelare och föräldrar 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(länk till material för föräldramöte)</a:t>
            </a: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och agerar tydligt och respektfullt 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 ramar kopplat till dessa på något överträds.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uppmuntrar till fleridrottande 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 hittar lösningar som möjliggör för våra aktiva att fortsätta med fler idrotter parallellt. 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är tydliga med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 när vi bär klubbmärket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både på och vid sidan av planen (match, träning och i privata sammanhang) medför det ett ansvar. D v s att vi uppträder med värdeorden som utgångspunkt. Exempel på det är att lämna omklädningsrum i fint skick, hälsa inför och tacka efter match, respektera domarens beslut mm. 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tävlar fullt ut endast 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där det finns SM-tecken att vinna</a:t>
            </a: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dvs i vår elitverksamhet P19, Dam och Herr.</a:t>
            </a: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är noggranna med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 det vi kommunicerar/lägger ut på sociala medier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kopplat till klubbmärket går i linje med föreningens vision, värdeord, riktlinjer och alkohol- och drogpolicy.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v-S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ser till att inga alkoholdrycker förekommer</a:t>
            </a: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vare sig bland ledare eller aktiva i samband med bandyverksamhet, t ex träningsläger, cuper, tävlingar eller resor till och från dessa. </a:t>
            </a:r>
          </a:p>
        </p:txBody>
      </p:sp>
    </p:spTree>
    <p:extLst>
      <p:ext uri="{BB962C8B-B14F-4D97-AF65-F5344CB8AC3E}">
        <p14:creationId xmlns:p14="http://schemas.microsoft.com/office/powerpoint/2010/main" val="53140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1saas\Desktop\VSK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322"/>
            <a:ext cx="1637770" cy="11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7E37A46-0C1D-463C-A4BA-0C14569B5101}"/>
              </a:ext>
            </a:extLst>
          </p:cNvPr>
          <p:cNvSpPr/>
          <p:nvPr/>
        </p:nvSpPr>
        <p:spPr>
          <a:xfrm>
            <a:off x="395536" y="351211"/>
            <a:ext cx="7272808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24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GEMENSKAP</a:t>
            </a:r>
            <a:endParaRPr lang="sv-SE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0"/>
              </a:spcAft>
            </a:pPr>
            <a:endParaRPr lang="sv-SE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är noga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 att alla spelare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är lika mycket värda, vi ger alla samma chans att trivas och utvecklas och som ledare undviker jag att hamna i jäv. Alla får vara med.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sätter vi gemensamma syften/mål, ramar och fördelar roller och ansvar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inför kommande säsong. 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skapar samsyn kring hur vi leder gruppen 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 gemensamt förhållningssätt i kommunikation och agerande</a:t>
            </a: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 går i linje med VSK:s värdegrund. Om särskilda behov finns/uppstår är vi flexibla utifrån situation och person. Går våra åsikter isär ser vi till att enas.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I hela barn och ungdomsverksamheten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har vi fokus på och uppmärksammar spelarutveckling och lagspel, schysst uppträdande och positiv attityd </a:t>
            </a: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före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matchresultat.</a:t>
            </a:r>
            <a:endParaRPr lang="sv-SE" sz="2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I vår barn- och breddverksamhet spelar alla lika mycket 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anpassat till träningsnärvaro/-insats </a:t>
            </a:r>
            <a:r>
              <a:rPr lang="sv-SE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inkl</a:t>
            </a:r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erdana" panose="020B0604030504040204" pitchFamily="34" charset="0"/>
              </a:rPr>
              <a:t> schysst uppträdande.</a:t>
            </a:r>
            <a:endParaRPr lang="sv-SE" sz="2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Wingdings" panose="05000000000000000000" pitchFamily="2" charset="2"/>
              <a:buChar char=""/>
            </a:pPr>
            <a:r>
              <a:rPr lang="sv-SE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låter spelare </a:t>
            </a:r>
            <a:r>
              <a:rPr lang="sv-SE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inspirera varandra genom att anpassa och ge olika ansvar.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8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9D57FA-9A21-4EDD-8B1E-463D032C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800" b="1" dirty="0">
                <a:solidFill>
                  <a:srgbClr val="0066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Registerutdrag för ledare</a:t>
            </a:r>
            <a:endParaRPr lang="sv-SE" sz="3800" dirty="0">
              <a:solidFill>
                <a:srgbClr val="007E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BC2D84-6A67-4116-882F-72DF5977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859216" cy="3384376"/>
          </a:xfrm>
        </p:spPr>
        <p:txBody>
          <a:bodyPr>
            <a:noAutofit/>
          </a:bodyPr>
          <a:lstStyle/>
          <a:p>
            <a:r>
              <a:rPr lang="sv-SE" sz="2400" dirty="0"/>
              <a:t>Från 1 januari 2020 ska alla specialidrottsförbund och idrottsföreningar inom RF kontrollera begränsat registerutdrag för ledare som har kontinuerlig kontakt med barn.</a:t>
            </a:r>
          </a:p>
          <a:p>
            <a:r>
              <a:rPr lang="sv-SE" sz="2400" dirty="0"/>
              <a:t>Vilka omfattas av beslutet? Vilka ledare ska vi begära in begränsade registerutdrag av?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7046C32-13AA-411F-8557-5791BAAC1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941168"/>
            <a:ext cx="2808312" cy="1431820"/>
          </a:xfrm>
          <a:prstGeom prst="rect">
            <a:avLst/>
          </a:prstGeom>
        </p:spPr>
      </p:pic>
      <p:pic>
        <p:nvPicPr>
          <p:cNvPr id="6" name="Picture 5" descr="C:\Users\a1saas\Desktop\VSK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26" y="160338"/>
            <a:ext cx="1637770" cy="11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5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374</Words>
  <Application>Microsoft Office PowerPoint</Application>
  <PresentationFormat>Bildspel på skärmen (4:3)</PresentationFormat>
  <Paragraphs>54</Paragraphs>
  <Slides>10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Verdana</vt:lpstr>
      <vt:lpstr>Wingdings</vt:lpstr>
      <vt:lpstr>Office-tema</vt:lpstr>
      <vt:lpstr>PowerPoint-presentation</vt:lpstr>
      <vt:lpstr>PowerPoint-presentation</vt:lpstr>
      <vt:lpstr>PowerPoint-presentation</vt:lpstr>
      <vt:lpstr>VSK - Mer än en förening</vt:lpstr>
      <vt:lpstr>PowerPoint-presentation</vt:lpstr>
      <vt:lpstr>PowerPoint-presentation</vt:lpstr>
      <vt:lpstr>PowerPoint-presentation</vt:lpstr>
      <vt:lpstr>PowerPoint-presentation</vt:lpstr>
      <vt:lpstr>Registerutdrag för ledare</vt:lpstr>
      <vt:lpstr>PowerPoint-presentation</vt:lpstr>
    </vt:vector>
  </TitlesOfParts>
  <Company>Unionen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Åslund Sara</dc:creator>
  <cp:lastModifiedBy>Pege Svedberg</cp:lastModifiedBy>
  <cp:revision>119</cp:revision>
  <dcterms:created xsi:type="dcterms:W3CDTF">2016-12-10T11:35:28Z</dcterms:created>
  <dcterms:modified xsi:type="dcterms:W3CDTF">2019-10-23T17:26:31Z</dcterms:modified>
</cp:coreProperties>
</file>