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710" r:id="rId3"/>
    <p:sldId id="711" r:id="rId4"/>
    <p:sldId id="377" r:id="rId5"/>
    <p:sldId id="712" r:id="rId6"/>
    <p:sldId id="369" r:id="rId7"/>
    <p:sldId id="294" r:id="rId8"/>
    <p:sldId id="274" r:id="rId9"/>
    <p:sldId id="713" r:id="rId10"/>
    <p:sldId id="278" r:id="rId11"/>
    <p:sldId id="276" r:id="rId12"/>
    <p:sldId id="375" r:id="rId13"/>
    <p:sldId id="371" r:id="rId14"/>
    <p:sldId id="378" r:id="rId15"/>
    <p:sldId id="389" r:id="rId16"/>
    <p:sldId id="376" r:id="rId17"/>
    <p:sldId id="390" r:id="rId18"/>
    <p:sldId id="714" r:id="rId19"/>
    <p:sldId id="715" r:id="rId20"/>
    <p:sldId id="259" r:id="rId21"/>
    <p:sldId id="260" r:id="rId22"/>
    <p:sldId id="261" r:id="rId23"/>
    <p:sldId id="262" r:id="rId24"/>
    <p:sldId id="263" r:id="rId25"/>
    <p:sldId id="264" r:id="rId26"/>
    <p:sldId id="265" r:id="rId27"/>
    <p:sldId id="266" r:id="rId28"/>
    <p:sldId id="267" r:id="rId29"/>
    <p:sldId id="716" r:id="rId30"/>
    <p:sldId id="699" r:id="rId31"/>
    <p:sldId id="700" r:id="rId32"/>
    <p:sldId id="701" r:id="rId33"/>
    <p:sldId id="702" r:id="rId34"/>
    <p:sldId id="703" r:id="rId35"/>
    <p:sldId id="704" r:id="rId36"/>
    <p:sldId id="395" r:id="rId37"/>
    <p:sldId id="705" r:id="rId38"/>
    <p:sldId id="706" r:id="rId39"/>
    <p:sldId id="368" r:id="rId40"/>
    <p:sldId id="383" r:id="rId41"/>
    <p:sldId id="388" r:id="rId42"/>
    <p:sldId id="384" r:id="rId43"/>
    <p:sldId id="385" r:id="rId44"/>
    <p:sldId id="386" r:id="rId45"/>
    <p:sldId id="364" r:id="rId46"/>
    <p:sldId id="366" r:id="rId47"/>
    <p:sldId id="707" r:id="rId48"/>
    <p:sldId id="708" r:id="rId49"/>
    <p:sldId id="709" r:id="rId50"/>
    <p:sldId id="269" r:id="rId51"/>
    <p:sldId id="380" r:id="rId52"/>
    <p:sldId id="397" r:id="rId53"/>
    <p:sldId id="678" r:id="rId54"/>
    <p:sldId id="280" r:id="rId55"/>
    <p:sldId id="303" r:id="rId56"/>
    <p:sldId id="341" r:id="rId57"/>
    <p:sldId id="342" r:id="rId58"/>
    <p:sldId id="343" r:id="rId59"/>
    <p:sldId id="348" r:id="rId60"/>
    <p:sldId id="353" r:id="rId61"/>
    <p:sldId id="354" r:id="rId62"/>
    <p:sldId id="355" r:id="rId63"/>
    <p:sldId id="357" r:id="rId64"/>
    <p:sldId id="316" r:id="rId65"/>
    <p:sldId id="345" r:id="rId66"/>
    <p:sldId id="662" r:id="rId67"/>
    <p:sldId id="393" r:id="rId68"/>
    <p:sldId id="394" r:id="rId69"/>
    <p:sldId id="663" r:id="rId70"/>
    <p:sldId id="694" r:id="rId71"/>
    <p:sldId id="696" r:id="rId72"/>
    <p:sldId id="644" r:id="rId73"/>
    <p:sldId id="664" r:id="rId74"/>
    <p:sldId id="363" r:id="rId75"/>
    <p:sldId id="381" r:id="rId76"/>
    <p:sldId id="287" r:id="rId7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D1"/>
    <a:srgbClr val="6685B9"/>
    <a:srgbClr val="FBD23A"/>
    <a:srgbClr val="00348B"/>
    <a:srgbClr val="F75D83"/>
    <a:srgbClr val="FDD6E0"/>
    <a:srgbClr val="FBAEC1"/>
    <a:srgbClr val="ADD7E1"/>
    <a:srgbClr val="D6EBF0"/>
    <a:srgbClr val="EBF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450"/>
      </p:cViewPr>
      <p:guideLst/>
    </p:cSldViewPr>
  </p:slideViewPr>
  <p:notesTextViewPr>
    <p:cViewPr>
      <p:scale>
        <a:sx n="1" d="1"/>
        <a:sy n="1" d="1"/>
      </p:scale>
      <p:origin x="0" y="0"/>
    </p:cViewPr>
  </p:notesTextViewPr>
  <p:sorterViewPr>
    <p:cViewPr>
      <p:scale>
        <a:sx n="100" d="100"/>
        <a:sy n="100" d="100"/>
      </p:scale>
      <p:origin x="0" y="-4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674C2-5C83-4BB7-9514-2EA2AAF8DAF0}" type="datetimeFigureOut">
              <a:rPr lang="sv-SE" smtClean="0"/>
              <a:t>2022-10-22</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AF8878-662D-4FD0-AA75-4A537A08BA19}" type="slidenum">
              <a:rPr lang="sv-SE" smtClean="0"/>
              <a:t>‹#›</a:t>
            </a:fld>
            <a:endParaRPr lang="sv-SE" dirty="0"/>
          </a:p>
        </p:txBody>
      </p:sp>
    </p:spTree>
    <p:extLst>
      <p:ext uri="{BB962C8B-B14F-4D97-AF65-F5344CB8AC3E}">
        <p14:creationId xmlns:p14="http://schemas.microsoft.com/office/powerpoint/2010/main" val="989200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3A7B432-BB32-4887-A8F8-680D54B343FA}" type="slidenum">
              <a:rPr lang="sv-SE" smtClean="0"/>
              <a:t>2</a:t>
            </a:fld>
            <a:endParaRPr lang="sv-SE" dirty="0"/>
          </a:p>
        </p:txBody>
      </p:sp>
    </p:spTree>
    <p:extLst>
      <p:ext uri="{BB962C8B-B14F-4D97-AF65-F5344CB8AC3E}">
        <p14:creationId xmlns:p14="http://schemas.microsoft.com/office/powerpoint/2010/main" val="3531238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65132A8-61BD-27AB-97A0-502752AE337B}"/>
              </a:ext>
            </a:extLst>
          </p:cNvPr>
          <p:cNvSpPr>
            <a:spLocks noGrp="1" noRot="1" noChangeAspect="1"/>
          </p:cNvSpPr>
          <p:nvPr>
            <p:ph type="sldImg"/>
          </p:nvPr>
        </p:nvSpPr>
        <p:spPr>
          <a:xfrm>
            <a:off x="915991" y="746122"/>
            <a:ext cx="4951411" cy="3713158"/>
          </a:xfrm>
        </p:spPr>
      </p:sp>
      <p:sp>
        <p:nvSpPr>
          <p:cNvPr id="3" name="Platshållare för anteckningar 2">
            <a:extLst>
              <a:ext uri="{FF2B5EF4-FFF2-40B4-BE49-F238E27FC236}">
                <a16:creationId xmlns:a16="http://schemas.microsoft.com/office/drawing/2014/main" id="{776E8E41-E1EE-57F6-EBE0-5688BB52B962}"/>
              </a:ext>
            </a:extLst>
          </p:cNvPr>
          <p:cNvSpPr txBox="1">
            <a:spLocks noGrp="1"/>
          </p:cNvSpPr>
          <p:nvPr>
            <p:ph type="body" sz="quarter" idx="1"/>
          </p:nvPr>
        </p:nvSpPr>
        <p:spPr/>
        <p:txBody>
          <a:bodyPr/>
          <a:lstStyle/>
          <a:p>
            <a:endParaRPr lang="sv-SE" dirty="0"/>
          </a:p>
        </p:txBody>
      </p:sp>
      <p:sp>
        <p:nvSpPr>
          <p:cNvPr id="4" name="Platshållare för bildnummer 3">
            <a:extLst>
              <a:ext uri="{FF2B5EF4-FFF2-40B4-BE49-F238E27FC236}">
                <a16:creationId xmlns:a16="http://schemas.microsoft.com/office/drawing/2014/main" id="{54437A7E-08F2-F8DD-B4F6-47201D07228B}"/>
              </a:ext>
            </a:extLst>
          </p:cNvPr>
          <p:cNvSpPr txBox="1"/>
          <p:nvPr/>
        </p:nvSpPr>
        <p:spPr>
          <a:xfrm>
            <a:off x="3849843" y="9433800"/>
            <a:ext cx="2931840" cy="484558"/>
          </a:xfrm>
          <a:prstGeom prst="rect">
            <a:avLst/>
          </a:prstGeom>
          <a:noFill/>
          <a:ln cap="flat">
            <a:noFill/>
          </a:ln>
        </p:spPr>
        <p:txBody>
          <a:bodyPr vert="horz" wrap="none" lIns="92162" tIns="46076" rIns="92162" bIns="46076" anchor="b" anchorCtr="0" compatLnSpc="1">
            <a:noAutofit/>
          </a:bodyPr>
          <a:lstStyle/>
          <a:p>
            <a:pPr marL="0" marR="0" lvl="0" indent="0" algn="r" defTabSz="914400" rtl="0" fontAlgn="auto" hangingPunct="1">
              <a:lnSpc>
                <a:spcPct val="87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CFDD2BE8-88AA-4ED5-80AD-A7363AF393F5}" type="slidenum">
              <a:t>64</a:t>
            </a:fld>
            <a:endParaRPr lang="sv-SE" sz="1200" b="0" i="0" u="none" strike="noStrike" kern="1200" cap="none" spc="0" baseline="0" dirty="0">
              <a:solidFill>
                <a:srgbClr val="000000"/>
              </a:solidFill>
              <a:uFillTx/>
              <a:latin typeface="Arial" pitchFamily="34"/>
              <a:ea typeface="Lucida Sans Unicode" pitchFamily="2"/>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4DA959B-7D44-3C7E-ABD6-3FDEDDE1713A}"/>
              </a:ext>
            </a:extLst>
          </p:cNvPr>
          <p:cNvSpPr/>
          <p:nvPr/>
        </p:nvSpPr>
        <p:spPr>
          <a:xfrm>
            <a:off x="914400" y="746278"/>
            <a:ext cx="4965841" cy="37241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square" lIns="90004" tIns="46798" rIns="90004" bIns="46798" anchor="ctr" anchorCtr="0" compatLnSpc="0">
            <a:noAutofit/>
          </a:bodyPr>
          <a:lstStyle/>
          <a:p>
            <a:pPr marL="0" marR="0" lvl="0" indent="0" algn="l" defTabSz="914400" rtl="0" fontAlgn="auto" hangingPunct="1">
              <a:lnSpc>
                <a:spcPct val="62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sv-SE" sz="1800" b="0" i="0" u="none" strike="noStrike" kern="1200" cap="none" spc="0" baseline="0" dirty="0">
              <a:solidFill>
                <a:srgbClr val="FFFFFF"/>
              </a:solidFill>
              <a:uFillTx/>
              <a:latin typeface="Arial" pitchFamily="34"/>
              <a:ea typeface="Lucida Sans Unicode" pitchFamily="2"/>
              <a:cs typeface="Tahoma" pitchFamily="2"/>
            </a:endParaRPr>
          </a:p>
        </p:txBody>
      </p:sp>
      <p:sp>
        <p:nvSpPr>
          <p:cNvPr id="3" name="Notes Placeholder 2">
            <a:extLst>
              <a:ext uri="{FF2B5EF4-FFF2-40B4-BE49-F238E27FC236}">
                <a16:creationId xmlns:a16="http://schemas.microsoft.com/office/drawing/2014/main" id="{D63535DD-8BC6-92AF-1A64-1C116B9EBE76}"/>
              </a:ext>
            </a:extLst>
          </p:cNvPr>
          <p:cNvSpPr txBox="1">
            <a:spLocks noGrp="1"/>
          </p:cNvSpPr>
          <p:nvPr>
            <p:ph type="body" sz="quarter" idx="1"/>
          </p:nvPr>
        </p:nvSpPr>
        <p:spPr>
          <a:xfrm>
            <a:off x="679316" y="4718157"/>
            <a:ext cx="5424476" cy="4456803"/>
          </a:xfrm>
        </p:spPr>
        <p:txBody>
          <a:bodyPr>
            <a:spAutoFit/>
          </a:bodyPr>
          <a:lstStyle/>
          <a:p>
            <a:endParaRPr 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7E69CE-CC3D-FE58-59A9-E7068EA15219}"/>
              </a:ext>
            </a:extLst>
          </p:cNvPr>
          <p:cNvSpPr>
            <a:spLocks noGrp="1" noRot="1" noChangeAspect="1"/>
          </p:cNvSpPr>
          <p:nvPr>
            <p:ph type="sldImg"/>
          </p:nvPr>
        </p:nvSpPr>
        <p:spPr>
          <a:xfrm>
            <a:off x="915991" y="746122"/>
            <a:ext cx="4951411" cy="3713158"/>
          </a:xfrm>
          <a:solidFill>
            <a:srgbClr val="4F81BD"/>
          </a:solidFill>
          <a:ln w="25402">
            <a:solidFill>
              <a:srgbClr val="385D8A"/>
            </a:solidFill>
            <a:prstDash val="solid"/>
          </a:ln>
        </p:spPr>
      </p:sp>
      <p:sp>
        <p:nvSpPr>
          <p:cNvPr id="3" name="Notes Placeholder 2">
            <a:extLst>
              <a:ext uri="{FF2B5EF4-FFF2-40B4-BE49-F238E27FC236}">
                <a16:creationId xmlns:a16="http://schemas.microsoft.com/office/drawing/2014/main" id="{7C58710F-4FEB-D183-5229-F659DDC28635}"/>
              </a:ext>
            </a:extLst>
          </p:cNvPr>
          <p:cNvSpPr txBox="1">
            <a:spLocks noGrp="1"/>
          </p:cNvSpPr>
          <p:nvPr>
            <p:ph type="body" sz="quarter" idx="1"/>
          </p:nvPr>
        </p:nvSpPr>
        <p:spPr>
          <a:xfrm>
            <a:off x="679316" y="4718157"/>
            <a:ext cx="5424476" cy="4456803"/>
          </a:xfrm>
        </p:spPr>
        <p:txBody>
          <a:bodyPr/>
          <a:lstStyle/>
          <a:p>
            <a:endParaRPr lang="sv-S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C34676E-EADC-8AFA-D654-C3399FC49BC6}"/>
              </a:ext>
            </a:extLst>
          </p:cNvPr>
          <p:cNvSpPr>
            <a:spLocks noGrp="1" noRot="1" noChangeAspect="1"/>
          </p:cNvSpPr>
          <p:nvPr>
            <p:ph type="sldImg"/>
          </p:nvPr>
        </p:nvSpPr>
        <p:spPr>
          <a:xfrm>
            <a:off x="92075" y="746125"/>
            <a:ext cx="6599238" cy="3713163"/>
          </a:xfrm>
        </p:spPr>
      </p:sp>
      <p:sp>
        <p:nvSpPr>
          <p:cNvPr id="3" name="Platshållare för anteckningar 2">
            <a:extLst>
              <a:ext uri="{FF2B5EF4-FFF2-40B4-BE49-F238E27FC236}">
                <a16:creationId xmlns:a16="http://schemas.microsoft.com/office/drawing/2014/main" id="{7F1CB9C4-11A4-34EE-C354-E15F6F3D35EE}"/>
              </a:ext>
            </a:extLst>
          </p:cNvPr>
          <p:cNvSpPr txBox="1">
            <a:spLocks noGrp="1"/>
          </p:cNvSpPr>
          <p:nvPr>
            <p:ph type="body" sz="quarter" idx="1"/>
          </p:nvPr>
        </p:nvSpPr>
        <p:spPr/>
        <p:txBody>
          <a:bodyPr/>
          <a:lstStyle/>
          <a:p>
            <a:endParaRPr lang="sv-SE" dirty="0"/>
          </a:p>
        </p:txBody>
      </p:sp>
      <p:sp>
        <p:nvSpPr>
          <p:cNvPr id="4" name="Platshållare för bildnummer 3">
            <a:extLst>
              <a:ext uri="{FF2B5EF4-FFF2-40B4-BE49-F238E27FC236}">
                <a16:creationId xmlns:a16="http://schemas.microsoft.com/office/drawing/2014/main" id="{023E751C-898C-1BBA-DCDD-524CE205AF12}"/>
              </a:ext>
            </a:extLst>
          </p:cNvPr>
          <p:cNvSpPr txBox="1"/>
          <p:nvPr/>
        </p:nvSpPr>
        <p:spPr>
          <a:xfrm>
            <a:off x="3849843" y="9433800"/>
            <a:ext cx="2931840" cy="484558"/>
          </a:xfrm>
          <a:prstGeom prst="rect">
            <a:avLst/>
          </a:prstGeom>
          <a:noFill/>
          <a:ln cap="flat">
            <a:noFill/>
          </a:ln>
        </p:spPr>
        <p:txBody>
          <a:bodyPr vert="horz" wrap="none" lIns="92162" tIns="46076" rIns="92162" bIns="46076" anchor="b" anchorCtr="0" compatLnSpc="1">
            <a:noAutofit/>
          </a:bodyPr>
          <a:lstStyle/>
          <a:p>
            <a:pPr marL="0" marR="0" lvl="0" indent="0" algn="r" defTabSz="914400" rtl="0" fontAlgn="auto" hangingPunct="1">
              <a:lnSpc>
                <a:spcPct val="87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B5250F37-0892-4E0F-932A-DA61EF5F88C6}" type="slidenum">
              <a:t>69</a:t>
            </a:fld>
            <a:endParaRPr lang="sv-SE" sz="1200" b="0" i="0" u="none" strike="noStrike" kern="1200" cap="none" spc="0" baseline="0" dirty="0">
              <a:solidFill>
                <a:srgbClr val="000000"/>
              </a:solidFill>
              <a:uFillTx/>
              <a:latin typeface="Arial" pitchFamily="34"/>
              <a:ea typeface="Lucida Sans Unicode" pitchFamily="2"/>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F0646FB-48B7-4E5A-4E34-E641C7D94C16}"/>
              </a:ext>
            </a:extLst>
          </p:cNvPr>
          <p:cNvSpPr/>
          <p:nvPr/>
        </p:nvSpPr>
        <p:spPr>
          <a:xfrm>
            <a:off x="914400" y="746278"/>
            <a:ext cx="4965841" cy="37241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square" lIns="90004" tIns="46798" rIns="90004" bIns="46798" anchor="ctr" anchorCtr="0" compatLnSpc="0">
            <a:noAutofit/>
          </a:bodyPr>
          <a:lstStyle/>
          <a:p>
            <a:pPr marL="0" marR="0" lvl="0" indent="0" algn="l" defTabSz="914400" rtl="0" fontAlgn="auto" hangingPunct="1">
              <a:lnSpc>
                <a:spcPct val="62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sv-SE" sz="1800" b="0" i="0" u="none" strike="noStrike" kern="1200" cap="none" spc="0" baseline="0" dirty="0">
              <a:solidFill>
                <a:srgbClr val="FFFFFF"/>
              </a:solidFill>
              <a:uFillTx/>
              <a:latin typeface="Arial" pitchFamily="34"/>
              <a:ea typeface="Lucida Sans Unicode" pitchFamily="2"/>
              <a:cs typeface="Tahoma" pitchFamily="2"/>
            </a:endParaRPr>
          </a:p>
        </p:txBody>
      </p:sp>
      <p:sp>
        <p:nvSpPr>
          <p:cNvPr id="3" name="Notes Placeholder 2">
            <a:extLst>
              <a:ext uri="{FF2B5EF4-FFF2-40B4-BE49-F238E27FC236}">
                <a16:creationId xmlns:a16="http://schemas.microsoft.com/office/drawing/2014/main" id="{773A61CE-E4E3-F71A-6E72-2847CCD05225}"/>
              </a:ext>
            </a:extLst>
          </p:cNvPr>
          <p:cNvSpPr txBox="1">
            <a:spLocks noGrp="1"/>
          </p:cNvSpPr>
          <p:nvPr>
            <p:ph type="body" sz="quarter" idx="1"/>
          </p:nvPr>
        </p:nvSpPr>
        <p:spPr>
          <a:xfrm>
            <a:off x="679316" y="4718157"/>
            <a:ext cx="5424476" cy="4456803"/>
          </a:xfrm>
        </p:spPr>
        <p:txBody>
          <a:bodyPr>
            <a:spAutoFit/>
          </a:bodyPr>
          <a:lstStyle/>
          <a:p>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1E371E3A-7CDE-B4D1-89FC-55BC28A7FC4A}"/>
              </a:ext>
            </a:extLst>
          </p:cNvPr>
          <p:cNvSpPr/>
          <p:nvPr/>
        </p:nvSpPr>
        <p:spPr>
          <a:xfrm>
            <a:off x="914400" y="746278"/>
            <a:ext cx="4965841" cy="37241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square" lIns="90004" tIns="46798" rIns="90004" bIns="46798" anchor="ctr" anchorCtr="0" compatLnSpc="0">
            <a:noAutofit/>
          </a:bodyPr>
          <a:lstStyle/>
          <a:p>
            <a:pPr marL="0" marR="0" lvl="0" indent="0" algn="l" defTabSz="914400" rtl="0" fontAlgn="auto" hangingPunct="1">
              <a:lnSpc>
                <a:spcPct val="62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sv-SE" sz="1800" b="0" i="0" u="none" strike="noStrike" kern="1200" cap="none" spc="0" baseline="0" dirty="0">
              <a:solidFill>
                <a:srgbClr val="FFFFFF"/>
              </a:solidFill>
              <a:uFillTx/>
              <a:latin typeface="Arial" pitchFamily="34"/>
              <a:ea typeface="Lucida Sans Unicode" pitchFamily="2"/>
              <a:cs typeface="Tahoma" pitchFamily="2"/>
            </a:endParaRPr>
          </a:p>
        </p:txBody>
      </p:sp>
      <p:sp>
        <p:nvSpPr>
          <p:cNvPr id="3" name="Notes Placeholder 2">
            <a:extLst>
              <a:ext uri="{FF2B5EF4-FFF2-40B4-BE49-F238E27FC236}">
                <a16:creationId xmlns:a16="http://schemas.microsoft.com/office/drawing/2014/main" id="{5EF0D9BD-78E2-FE96-6E4A-CCC77D86AC19}"/>
              </a:ext>
            </a:extLst>
          </p:cNvPr>
          <p:cNvSpPr txBox="1">
            <a:spLocks noGrp="1"/>
          </p:cNvSpPr>
          <p:nvPr>
            <p:ph type="body" sz="quarter" idx="1"/>
          </p:nvPr>
        </p:nvSpPr>
        <p:spPr>
          <a:xfrm>
            <a:off x="679316" y="4718157"/>
            <a:ext cx="5424476" cy="4456803"/>
          </a:xfrm>
        </p:spPr>
        <p:txBody>
          <a:bodyPr>
            <a:spAutoFit/>
          </a:bodyPr>
          <a:lstStyle/>
          <a:p>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4D5CD74-9BAE-828B-9A39-018A61211DB7}"/>
              </a:ext>
            </a:extLst>
          </p:cNvPr>
          <p:cNvSpPr/>
          <p:nvPr/>
        </p:nvSpPr>
        <p:spPr>
          <a:xfrm>
            <a:off x="914400" y="746278"/>
            <a:ext cx="4965841" cy="37241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square" lIns="90004" tIns="46798" rIns="90004" bIns="46798" anchor="ctr" anchorCtr="0" compatLnSpc="0">
            <a:noAutofit/>
          </a:bodyPr>
          <a:lstStyle/>
          <a:p>
            <a:pPr marL="0" marR="0" lvl="0" indent="0" algn="l" defTabSz="914400" rtl="0" fontAlgn="auto" hangingPunct="1">
              <a:lnSpc>
                <a:spcPct val="62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sv-SE" sz="1800" b="0" i="0" u="none" strike="noStrike" kern="1200" cap="none" spc="0" baseline="0" dirty="0">
              <a:solidFill>
                <a:srgbClr val="FFFFFF"/>
              </a:solidFill>
              <a:uFillTx/>
              <a:latin typeface="Arial" pitchFamily="34"/>
              <a:ea typeface="Lucida Sans Unicode" pitchFamily="2"/>
              <a:cs typeface="Tahoma" pitchFamily="2"/>
            </a:endParaRPr>
          </a:p>
        </p:txBody>
      </p:sp>
      <p:sp>
        <p:nvSpPr>
          <p:cNvPr id="3" name="Notes Placeholder 2">
            <a:extLst>
              <a:ext uri="{FF2B5EF4-FFF2-40B4-BE49-F238E27FC236}">
                <a16:creationId xmlns:a16="http://schemas.microsoft.com/office/drawing/2014/main" id="{6EF05DA5-FDFB-9C52-9C35-D33D0306462B}"/>
              </a:ext>
            </a:extLst>
          </p:cNvPr>
          <p:cNvSpPr txBox="1">
            <a:spLocks noGrp="1"/>
          </p:cNvSpPr>
          <p:nvPr>
            <p:ph type="body" sz="quarter" idx="1"/>
          </p:nvPr>
        </p:nvSpPr>
        <p:spPr>
          <a:xfrm>
            <a:off x="679316" y="4718157"/>
            <a:ext cx="5424476" cy="4456803"/>
          </a:xfrm>
        </p:spPr>
        <p:txBody>
          <a:bodyPr>
            <a:spAutoFit/>
          </a:bodyPr>
          <a:lstStyle/>
          <a:p>
            <a:endParaRPr lang="sv-S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8A25E93-113D-5B65-E151-5578634D600E}"/>
              </a:ext>
            </a:extLst>
          </p:cNvPr>
          <p:cNvSpPr/>
          <p:nvPr/>
        </p:nvSpPr>
        <p:spPr>
          <a:xfrm>
            <a:off x="914400" y="746278"/>
            <a:ext cx="4965841" cy="37241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square" lIns="90004" tIns="46798" rIns="90004" bIns="46798" anchor="ctr" anchorCtr="0" compatLnSpc="0">
            <a:noAutofit/>
          </a:bodyPr>
          <a:lstStyle/>
          <a:p>
            <a:pPr marL="0" marR="0" lvl="0" indent="0" algn="l" defTabSz="914400" rtl="0" fontAlgn="auto" hangingPunct="1">
              <a:lnSpc>
                <a:spcPct val="62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sv-SE" sz="1800" b="0" i="0" u="none" strike="noStrike" kern="1200" cap="none" spc="0" baseline="0" dirty="0">
              <a:solidFill>
                <a:srgbClr val="FFFFFF"/>
              </a:solidFill>
              <a:uFillTx/>
              <a:latin typeface="Arial" pitchFamily="34"/>
              <a:ea typeface="Lucida Sans Unicode" pitchFamily="2"/>
              <a:cs typeface="Tahoma" pitchFamily="2"/>
            </a:endParaRPr>
          </a:p>
        </p:txBody>
      </p:sp>
      <p:sp>
        <p:nvSpPr>
          <p:cNvPr id="3" name="Notes Placeholder 2">
            <a:extLst>
              <a:ext uri="{FF2B5EF4-FFF2-40B4-BE49-F238E27FC236}">
                <a16:creationId xmlns:a16="http://schemas.microsoft.com/office/drawing/2014/main" id="{048B6619-631F-73C5-C187-FE6630653FA2}"/>
              </a:ext>
            </a:extLst>
          </p:cNvPr>
          <p:cNvSpPr txBox="1">
            <a:spLocks noGrp="1"/>
          </p:cNvSpPr>
          <p:nvPr>
            <p:ph type="body" sz="quarter" idx="1"/>
          </p:nvPr>
        </p:nvSpPr>
        <p:spPr>
          <a:xfrm>
            <a:off x="679316" y="4718157"/>
            <a:ext cx="5424476" cy="4456803"/>
          </a:xfrm>
        </p:spPr>
        <p:txBody>
          <a:bodyPr>
            <a:spAutoFit/>
          </a:bodyPr>
          <a:lstStyle/>
          <a:p>
            <a:endParaRPr lang="sv-S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35DAA56-28AE-C8C4-7EAC-6AC99C7C89AB}"/>
              </a:ext>
            </a:extLst>
          </p:cNvPr>
          <p:cNvSpPr>
            <a:spLocks noGrp="1" noRot="1" noChangeAspect="1"/>
          </p:cNvSpPr>
          <p:nvPr>
            <p:ph type="sldImg"/>
          </p:nvPr>
        </p:nvSpPr>
        <p:spPr>
          <a:xfrm>
            <a:off x="915991" y="746122"/>
            <a:ext cx="4951411" cy="3713158"/>
          </a:xfrm>
          <a:ln w="9528">
            <a:solidFill>
              <a:srgbClr val="000000"/>
            </a:solidFill>
            <a:prstDash val="solid"/>
            <a:miter/>
          </a:ln>
        </p:spPr>
      </p:sp>
      <p:sp>
        <p:nvSpPr>
          <p:cNvPr id="3" name="Platshållare för anteckningar 2">
            <a:extLst>
              <a:ext uri="{FF2B5EF4-FFF2-40B4-BE49-F238E27FC236}">
                <a16:creationId xmlns:a16="http://schemas.microsoft.com/office/drawing/2014/main" id="{A852D98C-56A9-6746-5811-F0F1458FA418}"/>
              </a:ext>
            </a:extLst>
          </p:cNvPr>
          <p:cNvSpPr txBox="1">
            <a:spLocks noGrp="1"/>
          </p:cNvSpPr>
          <p:nvPr>
            <p:ph type="body" sz="quarter" idx="1"/>
          </p:nvPr>
        </p:nvSpPr>
        <p:spPr/>
        <p:txBody>
          <a:bodyPr/>
          <a:lstStyle/>
          <a:p>
            <a:endParaRPr lang="sv-SE" dirty="0"/>
          </a:p>
        </p:txBody>
      </p:sp>
      <p:sp>
        <p:nvSpPr>
          <p:cNvPr id="4" name="Platshållare för bildnummer 3">
            <a:extLst>
              <a:ext uri="{FF2B5EF4-FFF2-40B4-BE49-F238E27FC236}">
                <a16:creationId xmlns:a16="http://schemas.microsoft.com/office/drawing/2014/main" id="{DDAFD5A2-A699-DEAD-2CD6-104139FB2DFD}"/>
              </a:ext>
            </a:extLst>
          </p:cNvPr>
          <p:cNvSpPr txBox="1"/>
          <p:nvPr/>
        </p:nvSpPr>
        <p:spPr>
          <a:xfrm>
            <a:off x="3849843" y="9433800"/>
            <a:ext cx="2931840" cy="484558"/>
          </a:xfrm>
          <a:prstGeom prst="rect">
            <a:avLst/>
          </a:prstGeom>
          <a:noFill/>
          <a:ln cap="flat">
            <a:noFill/>
          </a:ln>
        </p:spPr>
        <p:txBody>
          <a:bodyPr vert="horz" wrap="none" lIns="92162" tIns="46076" rIns="92162" bIns="46076" anchor="b" anchorCtr="0" compatLnSpc="1">
            <a:noAutofit/>
          </a:bodyPr>
          <a:lstStyle/>
          <a:p>
            <a:pPr marL="0" marR="0" lvl="0" indent="0" algn="r" defTabSz="914400" rtl="0" fontAlgn="auto" hangingPunct="1">
              <a:lnSpc>
                <a:spcPct val="87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FA9025B3-987F-4FFA-B480-0CB2BBDE62E7}" type="slidenum">
              <a:t>44</a:t>
            </a:fld>
            <a:endParaRPr lang="sv-SE" sz="1200" b="0" i="0" u="none" strike="noStrike" kern="1200" cap="none" spc="0" baseline="0" dirty="0">
              <a:solidFill>
                <a:srgbClr val="000000"/>
              </a:solidFill>
              <a:uFillTx/>
              <a:latin typeface="Calibri" pitchFamily="34"/>
              <a:ea typeface="Lucida Sans Unicode" pitchFamily="2"/>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610C213-8CB2-6051-C985-E3320BB8DE97}"/>
              </a:ext>
            </a:extLst>
          </p:cNvPr>
          <p:cNvSpPr/>
          <p:nvPr/>
        </p:nvSpPr>
        <p:spPr>
          <a:xfrm>
            <a:off x="914400" y="746278"/>
            <a:ext cx="4965841" cy="37241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square" lIns="90004" tIns="46798" rIns="90004" bIns="46798" anchor="ctr" anchorCtr="0" compatLnSpc="0">
            <a:noAutofit/>
          </a:bodyPr>
          <a:lstStyle/>
          <a:p>
            <a:pPr marL="0" marR="0" lvl="0" indent="0" algn="l" defTabSz="914400" rtl="0" fontAlgn="auto" hangingPunct="1">
              <a:lnSpc>
                <a:spcPct val="62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sv-SE" sz="1800" b="0" i="0" u="none" strike="noStrike" kern="1200" cap="none" spc="0" baseline="0" dirty="0">
              <a:solidFill>
                <a:srgbClr val="FFFFFF"/>
              </a:solidFill>
              <a:uFillTx/>
              <a:latin typeface="Arial" pitchFamily="34"/>
              <a:ea typeface="Lucida Sans Unicode" pitchFamily="2"/>
              <a:cs typeface="Tahoma" pitchFamily="2"/>
            </a:endParaRPr>
          </a:p>
        </p:txBody>
      </p:sp>
      <p:sp>
        <p:nvSpPr>
          <p:cNvPr id="3" name="Notes Placeholder 2">
            <a:extLst>
              <a:ext uri="{FF2B5EF4-FFF2-40B4-BE49-F238E27FC236}">
                <a16:creationId xmlns:a16="http://schemas.microsoft.com/office/drawing/2014/main" id="{B1E3699E-3793-7121-821B-2FD27AF77C42}"/>
              </a:ext>
            </a:extLst>
          </p:cNvPr>
          <p:cNvSpPr txBox="1">
            <a:spLocks noGrp="1"/>
          </p:cNvSpPr>
          <p:nvPr>
            <p:ph type="body" sz="quarter" idx="1"/>
          </p:nvPr>
        </p:nvSpPr>
        <p:spPr>
          <a:xfrm>
            <a:off x="679316" y="4718157"/>
            <a:ext cx="5424476" cy="4456803"/>
          </a:xfrm>
        </p:spPr>
        <p:txBody>
          <a:bodyPr>
            <a:spAutoFit/>
          </a:bodyPr>
          <a:lstStyle/>
          <a:p>
            <a:endParaRPr lang="sv-S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C315D3A-BA9F-C8D1-0D8A-967EC313E026}"/>
              </a:ext>
            </a:extLst>
          </p:cNvPr>
          <p:cNvSpPr/>
          <p:nvPr/>
        </p:nvSpPr>
        <p:spPr>
          <a:xfrm>
            <a:off x="914400" y="746278"/>
            <a:ext cx="4965841" cy="37241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FF"/>
          </a:solidFill>
          <a:ln w="9363" cap="flat">
            <a:solidFill>
              <a:srgbClr val="000000"/>
            </a:solidFill>
            <a:prstDash val="solid"/>
            <a:miter/>
          </a:ln>
        </p:spPr>
        <p:txBody>
          <a:bodyPr vert="horz" wrap="square" lIns="90004" tIns="46798" rIns="90004" bIns="46798" anchor="ctr" anchorCtr="0" compatLnSpc="0">
            <a:noAutofit/>
          </a:bodyPr>
          <a:lstStyle/>
          <a:p>
            <a:pPr marL="0" marR="0" lvl="0" indent="0" algn="l" defTabSz="914400" rtl="0" fontAlgn="auto" hangingPunct="1">
              <a:lnSpc>
                <a:spcPct val="62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endParaRPr lang="sv-SE" sz="1800" b="0" i="0" u="none" strike="noStrike" kern="1200" cap="none" spc="0" baseline="0" dirty="0">
              <a:solidFill>
                <a:srgbClr val="FFFFFF"/>
              </a:solidFill>
              <a:uFillTx/>
              <a:latin typeface="Arial" pitchFamily="34"/>
              <a:ea typeface="Lucida Sans Unicode" pitchFamily="2"/>
              <a:cs typeface="Tahoma" pitchFamily="2"/>
            </a:endParaRPr>
          </a:p>
        </p:txBody>
      </p:sp>
      <p:sp>
        <p:nvSpPr>
          <p:cNvPr id="3" name="Notes Placeholder 2">
            <a:extLst>
              <a:ext uri="{FF2B5EF4-FFF2-40B4-BE49-F238E27FC236}">
                <a16:creationId xmlns:a16="http://schemas.microsoft.com/office/drawing/2014/main" id="{47A09A93-CB05-54C1-04D8-6061DB5E1164}"/>
              </a:ext>
            </a:extLst>
          </p:cNvPr>
          <p:cNvSpPr txBox="1">
            <a:spLocks noGrp="1"/>
          </p:cNvSpPr>
          <p:nvPr>
            <p:ph type="body" sz="quarter" idx="1"/>
          </p:nvPr>
        </p:nvSpPr>
        <p:spPr>
          <a:xfrm>
            <a:off x="679316" y="4718157"/>
            <a:ext cx="5424476" cy="4456803"/>
          </a:xfrm>
        </p:spPr>
        <p:txBody>
          <a:bodyPr>
            <a:spAutoFit/>
          </a:bodyPr>
          <a:lstStyle/>
          <a:p>
            <a:endParaRPr lang="sv-S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140660A-221D-5A5A-2390-B427F8A4488B}"/>
              </a:ext>
            </a:extLst>
          </p:cNvPr>
          <p:cNvSpPr>
            <a:spLocks noGrp="1" noRot="1" noChangeAspect="1"/>
          </p:cNvSpPr>
          <p:nvPr>
            <p:ph type="sldImg"/>
          </p:nvPr>
        </p:nvSpPr>
        <p:spPr>
          <a:xfrm>
            <a:off x="92075" y="746125"/>
            <a:ext cx="6599238" cy="3713163"/>
          </a:xfrm>
          <a:ln w="9528">
            <a:solidFill>
              <a:srgbClr val="000000"/>
            </a:solidFill>
            <a:prstDash val="solid"/>
            <a:miter/>
          </a:ln>
        </p:spPr>
      </p:sp>
      <p:sp>
        <p:nvSpPr>
          <p:cNvPr id="3" name="Platshållare för anteckningar 2">
            <a:extLst>
              <a:ext uri="{FF2B5EF4-FFF2-40B4-BE49-F238E27FC236}">
                <a16:creationId xmlns:a16="http://schemas.microsoft.com/office/drawing/2014/main" id="{73BEECBC-B0DB-36E6-BCF9-8B482EB9715B}"/>
              </a:ext>
            </a:extLst>
          </p:cNvPr>
          <p:cNvSpPr txBox="1">
            <a:spLocks noGrp="1"/>
          </p:cNvSpPr>
          <p:nvPr>
            <p:ph type="body" sz="quarter" idx="1"/>
          </p:nvPr>
        </p:nvSpPr>
        <p:spPr/>
        <p:txBody>
          <a:bodyPr/>
          <a:lstStyle/>
          <a:p>
            <a:endParaRPr lang="sv-SE" dirty="0"/>
          </a:p>
        </p:txBody>
      </p:sp>
      <p:sp>
        <p:nvSpPr>
          <p:cNvPr id="4" name="Platshållare för bildnummer 3">
            <a:extLst>
              <a:ext uri="{FF2B5EF4-FFF2-40B4-BE49-F238E27FC236}">
                <a16:creationId xmlns:a16="http://schemas.microsoft.com/office/drawing/2014/main" id="{0EE5C929-FC15-AC02-C283-4FB3F0CCAE60}"/>
              </a:ext>
            </a:extLst>
          </p:cNvPr>
          <p:cNvSpPr txBox="1"/>
          <p:nvPr/>
        </p:nvSpPr>
        <p:spPr>
          <a:xfrm>
            <a:off x="3849843" y="9433800"/>
            <a:ext cx="2931840" cy="484558"/>
          </a:xfrm>
          <a:prstGeom prst="rect">
            <a:avLst/>
          </a:prstGeom>
          <a:noFill/>
          <a:ln cap="flat">
            <a:noFill/>
          </a:ln>
        </p:spPr>
        <p:txBody>
          <a:bodyPr vert="horz" wrap="none" lIns="92162" tIns="46076" rIns="92162" bIns="46076" anchor="b" anchorCtr="0" compatLnSpc="1">
            <a:noAutofit/>
          </a:bodyPr>
          <a:lstStyle/>
          <a:p>
            <a:pPr marL="0" marR="0" lvl="0" indent="0" algn="r" defTabSz="914400" rtl="0" fontAlgn="auto" hangingPunct="1">
              <a:lnSpc>
                <a:spcPct val="87000"/>
              </a:lnSpc>
              <a:spcBef>
                <a:spcPts val="0"/>
              </a:spcBef>
              <a:spcAft>
                <a:spcPts val="0"/>
              </a:spcAft>
              <a:buNone/>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fld id="{9423DB4A-09BB-4EF0-88B6-D3BE0E6D6DB1}" type="slidenum">
              <a:t>55</a:t>
            </a:fld>
            <a:endParaRPr lang="sv-SE" sz="1200" b="0" i="0" u="none" strike="noStrike" kern="1200" cap="none" spc="0" baseline="0" dirty="0">
              <a:solidFill>
                <a:srgbClr val="000000"/>
              </a:solidFill>
              <a:uFillTx/>
              <a:latin typeface="Calibri" pitchFamily="34"/>
              <a:ea typeface="Lucida Sans Unicode" pitchFamily="2"/>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1D00A3-5D7C-4392-9176-459B4EB0A51D}"/>
              </a:ext>
            </a:extLst>
          </p:cNvPr>
          <p:cNvSpPr>
            <a:spLocks noGrp="1"/>
          </p:cNvSpPr>
          <p:nvPr userDrawn="1">
            <p:ph type="ctrTitle"/>
          </p:nvPr>
        </p:nvSpPr>
        <p:spPr>
          <a:xfrm>
            <a:off x="1524000" y="1122363"/>
            <a:ext cx="9144000" cy="2387600"/>
          </a:xfrm>
        </p:spPr>
        <p:txBody>
          <a:bodyPr anchor="b">
            <a:normAutofit/>
          </a:bodyPr>
          <a:lstStyle>
            <a:lvl1pPr algn="ctr">
              <a:defRPr sz="4800">
                <a:solidFill>
                  <a:schemeClr val="bg1"/>
                </a:solidFill>
                <a:latin typeface="Sofia Pro" panose="00000500000000000000" pitchFamily="50" charset="0"/>
              </a:defRPr>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7A45559C-D572-4886-8669-EB74BAB13B44}"/>
              </a:ext>
            </a:extLst>
          </p:cNvPr>
          <p:cNvSpPr>
            <a:spLocks noGrp="1"/>
          </p:cNvSpPr>
          <p:nvPr userDrawn="1">
            <p:ph type="subTitle" idx="1"/>
          </p:nvPr>
        </p:nvSpPr>
        <p:spPr>
          <a:xfrm>
            <a:off x="1524000" y="3602038"/>
            <a:ext cx="9144000" cy="1655762"/>
          </a:xfrm>
        </p:spPr>
        <p:txBody>
          <a:bodyPr/>
          <a:lstStyle>
            <a:lvl1pPr marL="0" indent="0" algn="ctr">
              <a:buNone/>
              <a:defRPr sz="2400">
                <a:solidFill>
                  <a:schemeClr val="bg1"/>
                </a:solidFill>
                <a:latin typeface="Sofia Pro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Tree>
    <p:extLst>
      <p:ext uri="{BB962C8B-B14F-4D97-AF65-F5344CB8AC3E}">
        <p14:creationId xmlns:p14="http://schemas.microsoft.com/office/powerpoint/2010/main" val="4022549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6F0C4F-CA16-4223-A51A-766806A8B6B9}"/>
              </a:ext>
            </a:extLst>
          </p:cNvPr>
          <p:cNvSpPr>
            <a:spLocks noGrp="1"/>
          </p:cNvSpPr>
          <p:nvPr>
            <p:ph type="title"/>
          </p:nvPr>
        </p:nvSpPr>
        <p:spPr/>
        <p:txBody>
          <a:bodyPr>
            <a:noAutofit/>
          </a:bodyPr>
          <a:lstStyle>
            <a:lvl1pPr>
              <a:defRPr sz="4800">
                <a:solidFill>
                  <a:schemeClr val="bg1"/>
                </a:solidFill>
                <a:latin typeface="Sofia Pro" panose="00000500000000000000" pitchFamily="50" charset="0"/>
              </a:defRPr>
            </a:lvl1pPr>
          </a:lstStyle>
          <a:p>
            <a:r>
              <a:rPr lang="sv-SE"/>
              <a:t>Klicka här för att ändra format</a:t>
            </a:r>
            <a:endParaRPr lang="sv-SE" dirty="0"/>
          </a:p>
        </p:txBody>
      </p:sp>
    </p:spTree>
    <p:extLst>
      <p:ext uri="{BB962C8B-B14F-4D97-AF65-F5344CB8AC3E}">
        <p14:creationId xmlns:p14="http://schemas.microsoft.com/office/powerpoint/2010/main" val="126748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89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EA1684-5CD3-450F-9FBC-C2DA6B4AC0A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F22F581-E0C3-446E-9414-53E9E21255D8}"/>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5710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70F669-1267-4150-8B67-46F41F21062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0A19BDAC-6298-4C10-BA4A-FE94B2CA6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49114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D38524-3708-4D41-830C-AFB7B5A88F8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015AD4F2-2B73-4CDA-B8C5-5EA857E4DE99}"/>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E5F7570E-3840-410B-BDB8-B5213CBF2814}"/>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0516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3B85A1-49EE-467A-B650-8321C97D5689}"/>
              </a:ext>
            </a:extLst>
          </p:cNvPr>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4674D57F-7935-4648-9FE8-49FF4DA45E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83255BAA-38E8-4854-A7E7-35543771EF25}"/>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1F92A47-BCC0-423E-BACC-66E4F9034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EFDB6F94-5A44-4542-96E1-49D32059B290}"/>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46418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tif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85B9"/>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E21F5BD1-E389-4F34-8108-1D7BCEAE237B}"/>
              </a:ext>
            </a:extLst>
          </p:cNvPr>
          <p:cNvPicPr>
            <a:picLocks noChangeAspect="1"/>
          </p:cNvPicPr>
          <p:nvPr userDrawn="1"/>
        </p:nvPicPr>
        <p:blipFill>
          <a:blip r:embed="rId9">
            <a:alphaModFix amt="35000"/>
            <a:extLst>
              <a:ext uri="{28A0092B-C50C-407E-A947-70E740481C1C}">
                <a14:useLocalDpi xmlns:a14="http://schemas.microsoft.com/office/drawing/2010/main" val="0"/>
              </a:ext>
            </a:extLst>
          </a:blip>
          <a:stretch>
            <a:fillRect/>
          </a:stretch>
        </p:blipFill>
        <p:spPr>
          <a:xfrm>
            <a:off x="7839732" y="3637051"/>
            <a:ext cx="5199967" cy="5085682"/>
          </a:xfrm>
          <a:prstGeom prst="rect">
            <a:avLst/>
          </a:prstGeom>
        </p:spPr>
      </p:pic>
      <p:sp>
        <p:nvSpPr>
          <p:cNvPr id="2" name="Platshållare för rubrik 1">
            <a:extLst>
              <a:ext uri="{FF2B5EF4-FFF2-40B4-BE49-F238E27FC236}">
                <a16:creationId xmlns:a16="http://schemas.microsoft.com/office/drawing/2014/main" id="{82783327-258C-4657-AB61-DFEA895FB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E14F945-45C9-4BA1-BA9E-097CC60B82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4885FAEB-94F0-4823-92C9-F9BD19EB7BAA}"/>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0447918" y="5791630"/>
            <a:ext cx="775045" cy="770666"/>
          </a:xfrm>
          <a:prstGeom prst="rect">
            <a:avLst/>
          </a:prstGeom>
        </p:spPr>
      </p:pic>
    </p:spTree>
    <p:extLst>
      <p:ext uri="{BB962C8B-B14F-4D97-AF65-F5344CB8AC3E}">
        <p14:creationId xmlns:p14="http://schemas.microsoft.com/office/powerpoint/2010/main" val="3708541707"/>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51" r:id="rId5"/>
    <p:sldLayoutId id="2147483652" r:id="rId6"/>
    <p:sldLayoutId id="2147483653" r:id="rId7"/>
  </p:sldLayoutIdLst>
  <p:txStyles>
    <p:titleStyle>
      <a:lvl1pPr algn="l" defTabSz="914400" rtl="0" eaLnBrk="1" latinLnBrk="0" hangingPunct="1">
        <a:lnSpc>
          <a:spcPct val="90000"/>
        </a:lnSpc>
        <a:spcBef>
          <a:spcPct val="0"/>
        </a:spcBef>
        <a:buNone/>
        <a:defRPr sz="4000" kern="1200">
          <a:solidFill>
            <a:schemeClr val="bg1"/>
          </a:solidFill>
          <a:latin typeface="Sofia Pro"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Sofia Pro Medium" panose="000006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Sofia Pro Medium" panose="000006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Sofia Pro Medium" panose="000006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fia Pro Medium" panose="000006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Sofia Pro Medium" panose="000006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robert.malmstrom@eskilstuna.s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649357" y="1546944"/>
            <a:ext cx="10853529" cy="1325563"/>
          </a:xfrm>
        </p:spPr>
        <p:txBody>
          <a:bodyPr/>
          <a:lstStyle/>
          <a:p>
            <a:pPr algn="ctr"/>
            <a:r>
              <a:rPr lang="sv-SE" dirty="0">
                <a:latin typeface="Arial" panose="020B0604020202020204" pitchFamily="34" charset="0"/>
                <a:cs typeface="Arial" panose="020B0604020202020204" pitchFamily="34" charset="0"/>
              </a:rPr>
              <a:t>Välkommen till Domarutbildning</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Västerås den 22/10 2022</a:t>
            </a:r>
            <a:endParaRPr lang="sv-SE" dirty="0"/>
          </a:p>
        </p:txBody>
      </p:sp>
      <p:pic>
        <p:nvPicPr>
          <p:cNvPr id="5" name="Bildobjekt 4" descr="Bandyboll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956" y="5253644"/>
            <a:ext cx="3810000" cy="1303558"/>
          </a:xfrm>
          <a:prstGeom prst="rect">
            <a:avLst/>
          </a:prstGeom>
        </p:spPr>
      </p:pic>
    </p:spTree>
    <p:extLst>
      <p:ext uri="{BB962C8B-B14F-4D97-AF65-F5344CB8AC3E}">
        <p14:creationId xmlns:p14="http://schemas.microsoft.com/office/powerpoint/2010/main" val="2117233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1175157" y="1153158"/>
            <a:ext cx="3258005" cy="4582164"/>
          </a:xfrm>
          <a:prstGeom prst="rect">
            <a:avLst/>
          </a:prstGeom>
        </p:spPr>
      </p:pic>
      <p:sp>
        <p:nvSpPr>
          <p:cNvPr id="3" name="Lika med 2"/>
          <p:cNvSpPr/>
          <p:nvPr/>
        </p:nvSpPr>
        <p:spPr>
          <a:xfrm>
            <a:off x="5092173" y="2834640"/>
            <a:ext cx="2316480" cy="1219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4" name="textruta 3"/>
          <p:cNvSpPr txBox="1"/>
          <p:nvPr/>
        </p:nvSpPr>
        <p:spPr>
          <a:xfrm>
            <a:off x="7020464" y="2834640"/>
            <a:ext cx="3227717" cy="1107996"/>
          </a:xfrm>
          <a:prstGeom prst="rect">
            <a:avLst/>
          </a:prstGeom>
          <a:noFill/>
        </p:spPr>
        <p:txBody>
          <a:bodyPr wrap="square" rtlCol="0">
            <a:spAutoFit/>
          </a:bodyPr>
          <a:lstStyle/>
          <a:p>
            <a:pPr algn="ctr"/>
            <a:r>
              <a:rPr lang="sv-SE" sz="6600" dirty="0">
                <a:latin typeface="Times New Roman" panose="02020603050405020304" pitchFamily="18" charset="0"/>
                <a:cs typeface="Times New Roman" panose="02020603050405020304" pitchFamily="18" charset="0"/>
              </a:rPr>
              <a:t>MOD</a:t>
            </a:r>
          </a:p>
        </p:txBody>
      </p:sp>
      <p:sp>
        <p:nvSpPr>
          <p:cNvPr id="5" name="textruta 4"/>
          <p:cNvSpPr txBox="1"/>
          <p:nvPr/>
        </p:nvSpPr>
        <p:spPr>
          <a:xfrm>
            <a:off x="5355566" y="1431985"/>
            <a:ext cx="4106174" cy="1015663"/>
          </a:xfrm>
          <a:prstGeom prst="rect">
            <a:avLst/>
          </a:prstGeom>
          <a:noFill/>
        </p:spPr>
        <p:txBody>
          <a:bodyPr wrap="square" rtlCol="0">
            <a:spAutoFit/>
          </a:bodyPr>
          <a:lstStyle/>
          <a:p>
            <a:r>
              <a:rPr lang="sv-SE" sz="6000" dirty="0">
                <a:latin typeface="Times New Roman" panose="02020603050405020304" pitchFamily="18" charset="0"/>
                <a:cs typeface="Times New Roman" panose="02020603050405020304" pitchFamily="18" charset="0"/>
              </a:rPr>
              <a:t>Årets tema</a:t>
            </a:r>
          </a:p>
        </p:txBody>
      </p:sp>
    </p:spTree>
    <p:extLst>
      <p:ext uri="{BB962C8B-B14F-4D97-AF65-F5344CB8AC3E}">
        <p14:creationId xmlns:p14="http://schemas.microsoft.com/office/powerpoint/2010/main" val="195653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6000" dirty="0">
                <a:latin typeface="Times New Roman" panose="02020603050405020304" pitchFamily="18" charset="0"/>
                <a:cs typeface="Times New Roman" panose="02020603050405020304" pitchFamily="18" charset="0"/>
              </a:rPr>
              <a:t>MOD</a:t>
            </a:r>
            <a:endParaRPr lang="sv-SE" sz="6000" dirty="0"/>
          </a:p>
        </p:txBody>
      </p:sp>
      <p:sp>
        <p:nvSpPr>
          <p:cNvPr id="3" name="Platshållare för innehåll 2"/>
          <p:cNvSpPr>
            <a:spLocks noGrp="1"/>
          </p:cNvSpPr>
          <p:nvPr>
            <p:ph idx="1"/>
          </p:nvPr>
        </p:nvSpPr>
        <p:spPr>
          <a:xfrm>
            <a:off x="915838" y="1411557"/>
            <a:ext cx="9755037" cy="805432"/>
          </a:xfrm>
        </p:spPr>
        <p:txBody>
          <a:bodyPr>
            <a:normAutofit/>
          </a:bodyPr>
          <a:lstStyle/>
          <a:p>
            <a:pPr marL="0" indent="0" algn="ctr">
              <a:buNone/>
            </a:pPr>
            <a:r>
              <a:rPr lang="sv-SE" sz="4000" dirty="0">
                <a:latin typeface="Times New Roman" panose="02020603050405020304" pitchFamily="18" charset="0"/>
                <a:ea typeface="+mj-ea"/>
                <a:cs typeface="Times New Roman" panose="02020603050405020304" pitchFamily="18" charset="0"/>
              </a:rPr>
              <a:t>Vad innebär mod för dig i en match!</a:t>
            </a:r>
          </a:p>
        </p:txBody>
      </p:sp>
      <p:pic>
        <p:nvPicPr>
          <p:cNvPr id="4" name="Bildobjekt 3"/>
          <p:cNvPicPr>
            <a:picLocks noChangeAspect="1"/>
          </p:cNvPicPr>
          <p:nvPr/>
        </p:nvPicPr>
        <p:blipFill rotWithShape="1">
          <a:blip r:embed="rId2"/>
          <a:srcRect t="8711"/>
          <a:stretch/>
        </p:blipFill>
        <p:spPr>
          <a:xfrm>
            <a:off x="3209416" y="2293189"/>
            <a:ext cx="4315427" cy="3430318"/>
          </a:xfrm>
          <a:prstGeom prst="rect">
            <a:avLst/>
          </a:prstGeom>
        </p:spPr>
      </p:pic>
    </p:spTree>
    <p:extLst>
      <p:ext uri="{BB962C8B-B14F-4D97-AF65-F5344CB8AC3E}">
        <p14:creationId xmlns:p14="http://schemas.microsoft.com/office/powerpoint/2010/main" val="2697081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3AB7B-7A23-2228-8B0D-EFEE299298C1}"/>
              </a:ext>
            </a:extLst>
          </p:cNvPr>
          <p:cNvSpPr txBox="1">
            <a:spLocks noGrp="1"/>
          </p:cNvSpPr>
          <p:nvPr>
            <p:ph type="title"/>
          </p:nvPr>
        </p:nvSpPr>
        <p:spPr/>
        <p:txBody>
          <a:bodyPr/>
          <a:lstStyle/>
          <a:p>
            <a:pPr lvl="0"/>
            <a:r>
              <a:rPr lang="sv-SE" dirty="0"/>
              <a:t>Domar- (Ledar) egenskaper</a:t>
            </a:r>
          </a:p>
        </p:txBody>
      </p:sp>
      <p:sp>
        <p:nvSpPr>
          <p:cNvPr id="3" name="Platshållare för innehåll 2">
            <a:extLst>
              <a:ext uri="{FF2B5EF4-FFF2-40B4-BE49-F238E27FC236}">
                <a16:creationId xmlns:a16="http://schemas.microsoft.com/office/drawing/2014/main" id="{E87572E4-2A21-B1B6-0055-EFD32BEB2284}"/>
              </a:ext>
            </a:extLst>
          </p:cNvPr>
          <p:cNvSpPr txBox="1">
            <a:spLocks noGrp="1"/>
          </p:cNvSpPr>
          <p:nvPr>
            <p:ph idx="1"/>
          </p:nvPr>
        </p:nvSpPr>
        <p:spPr/>
        <p:txBody>
          <a:bodyPr/>
          <a:lstStyle/>
          <a:p>
            <a:pPr lvl="0" hangingPunct="1"/>
            <a:r>
              <a:rPr lang="sv-SE" dirty="0"/>
              <a:t>Har du träffat någon </a:t>
            </a:r>
            <a:r>
              <a:rPr lang="sv-SE" b="1" dirty="0">
                <a:solidFill>
                  <a:srgbClr val="E46C0A"/>
                </a:solidFill>
              </a:rPr>
              <a:t>Dålig</a:t>
            </a:r>
            <a:r>
              <a:rPr lang="sv-SE" dirty="0"/>
              <a:t> domare som du ogillar?</a:t>
            </a:r>
          </a:p>
          <a:p>
            <a:pPr lvl="0" hangingPunct="1"/>
            <a:endParaRPr lang="sv-SE" i="1" dirty="0"/>
          </a:p>
          <a:p>
            <a:pPr lvl="0" hangingPunct="1"/>
            <a:r>
              <a:rPr lang="sv-SE" i="1" dirty="0"/>
              <a:t>Varför var det en dålig domare</a:t>
            </a:r>
            <a:r>
              <a:rPr lang="sv-SE" dirty="0"/>
              <a:t>?</a:t>
            </a:r>
          </a:p>
          <a:p>
            <a:pPr lvl="0" hangingPunct="1"/>
            <a:endParaRPr lang="sv-SE" i="1" u="sng" dirty="0"/>
          </a:p>
          <a:p>
            <a:pPr lvl="0" hangingPunct="1"/>
            <a:r>
              <a:rPr lang="sv-SE" dirty="0"/>
              <a:t>Säg 3 egenskaper som en dålig domare har</a:t>
            </a:r>
          </a:p>
        </p:txBody>
      </p:sp>
      <p:pic>
        <p:nvPicPr>
          <p:cNvPr id="4" name="Bildobjekt 2" descr="En bild som visar person, utomhus, spelare, byggnad&#10;&#10;Automatiskt genererad beskrivning">
            <a:extLst>
              <a:ext uri="{FF2B5EF4-FFF2-40B4-BE49-F238E27FC236}">
                <a16:creationId xmlns:a16="http://schemas.microsoft.com/office/drawing/2014/main" id="{DAE26855-E5FD-8E16-1761-2E39F1CC0783}"/>
              </a:ext>
            </a:extLst>
          </p:cNvPr>
          <p:cNvPicPr>
            <a:picLocks noChangeAspect="1"/>
          </p:cNvPicPr>
          <p:nvPr/>
        </p:nvPicPr>
        <p:blipFill>
          <a:blip r:embed="rId2"/>
          <a:srcRect/>
          <a:stretch>
            <a:fillRect/>
          </a:stretch>
        </p:blipFill>
        <p:spPr>
          <a:xfrm>
            <a:off x="3691375" y="4433834"/>
            <a:ext cx="4100507" cy="2051054"/>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F617839-E9D9-9EF3-5935-EE7C3443E830}"/>
              </a:ext>
            </a:extLst>
          </p:cNvPr>
          <p:cNvSpPr txBox="1">
            <a:spLocks noGrp="1"/>
          </p:cNvSpPr>
          <p:nvPr>
            <p:ph type="title"/>
          </p:nvPr>
        </p:nvSpPr>
        <p:spPr/>
        <p:txBody>
          <a:bodyPr/>
          <a:lstStyle/>
          <a:p>
            <a:pPr lvl="0" hangingPunct="1"/>
            <a:r>
              <a:rPr lang="sv-SE" sz="2800" dirty="0"/>
              <a:t>Domar- (Ledar) egenskaper</a:t>
            </a:r>
          </a:p>
        </p:txBody>
      </p:sp>
      <p:sp>
        <p:nvSpPr>
          <p:cNvPr id="3" name="Platshållare för innehåll 2">
            <a:extLst>
              <a:ext uri="{FF2B5EF4-FFF2-40B4-BE49-F238E27FC236}">
                <a16:creationId xmlns:a16="http://schemas.microsoft.com/office/drawing/2014/main" id="{528EDFB6-9B36-F341-D7AE-8428A5F59552}"/>
              </a:ext>
            </a:extLst>
          </p:cNvPr>
          <p:cNvSpPr txBox="1">
            <a:spLocks noGrp="1"/>
          </p:cNvSpPr>
          <p:nvPr>
            <p:ph idx="1"/>
          </p:nvPr>
        </p:nvSpPr>
        <p:spPr/>
        <p:txBody>
          <a:bodyPr/>
          <a:lstStyle/>
          <a:p>
            <a:pPr lvl="0" hangingPunct="1"/>
            <a:r>
              <a:rPr lang="sv-SE" dirty="0"/>
              <a:t>Har du träffat någon </a:t>
            </a:r>
            <a:r>
              <a:rPr lang="sv-SE" b="1" dirty="0">
                <a:solidFill>
                  <a:srgbClr val="E46C0A"/>
                </a:solidFill>
              </a:rPr>
              <a:t>Bra</a:t>
            </a:r>
            <a:r>
              <a:rPr lang="sv-SE" dirty="0"/>
              <a:t> domare som du gillar?</a:t>
            </a:r>
          </a:p>
          <a:p>
            <a:pPr lvl="0" hangingPunct="1"/>
            <a:endParaRPr lang="sv-SE" i="1" dirty="0"/>
          </a:p>
          <a:p>
            <a:pPr lvl="0" hangingPunct="1"/>
            <a:r>
              <a:rPr lang="sv-SE" i="1" dirty="0"/>
              <a:t>Varför var det en bra domare</a:t>
            </a:r>
            <a:r>
              <a:rPr lang="sv-SE" dirty="0"/>
              <a:t>?</a:t>
            </a:r>
          </a:p>
          <a:p>
            <a:pPr lvl="0" hangingPunct="1"/>
            <a:endParaRPr lang="sv-SE" dirty="0"/>
          </a:p>
          <a:p>
            <a:pPr lvl="0" hangingPunct="1"/>
            <a:r>
              <a:rPr lang="sv-SE" dirty="0"/>
              <a:t>Säg 3 egenskaper som en bra domare har</a:t>
            </a:r>
          </a:p>
        </p:txBody>
      </p:sp>
      <p:pic>
        <p:nvPicPr>
          <p:cNvPr id="4" name="Bildobjekt 2">
            <a:extLst>
              <a:ext uri="{FF2B5EF4-FFF2-40B4-BE49-F238E27FC236}">
                <a16:creationId xmlns:a16="http://schemas.microsoft.com/office/drawing/2014/main" id="{6CC98F99-E771-2308-142D-18F34495C4B1}"/>
              </a:ext>
            </a:extLst>
          </p:cNvPr>
          <p:cNvPicPr>
            <a:picLocks noChangeAspect="1"/>
          </p:cNvPicPr>
          <p:nvPr/>
        </p:nvPicPr>
        <p:blipFill>
          <a:blip r:embed="rId2"/>
          <a:srcRect/>
          <a:stretch>
            <a:fillRect/>
          </a:stretch>
        </p:blipFill>
        <p:spPr>
          <a:xfrm>
            <a:off x="2766547" y="4480370"/>
            <a:ext cx="3790837" cy="2122871"/>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1CB8AC0-7060-13FF-6650-05C59FE47D3D}"/>
              </a:ext>
            </a:extLst>
          </p:cNvPr>
          <p:cNvSpPr/>
          <p:nvPr/>
        </p:nvSpPr>
        <p:spPr>
          <a:xfrm>
            <a:off x="2603997" y="188998"/>
            <a:ext cx="6859078" cy="78588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0" tIns="46798" rIns="0" bIns="0" anchor="b" anchorCtr="1" compatLnSpc="0">
            <a:no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3900" b="1" dirty="0">
                <a:solidFill>
                  <a:srgbClr val="E5E5FF"/>
                </a:solidFill>
                <a:effectLst>
                  <a:outerShdw dist="17962" dir="2700000">
                    <a:srgbClr val="000000"/>
                  </a:outerShdw>
                </a:effectLst>
                <a:latin typeface="Arial" pitchFamily="34"/>
                <a:ea typeface="Lucida Sans Unicode" pitchFamily="2"/>
                <a:cs typeface="Tahoma" pitchFamily="2"/>
              </a:rPr>
              <a:t>Vad gör en domare bra?</a:t>
            </a:r>
          </a:p>
        </p:txBody>
      </p:sp>
      <p:sp>
        <p:nvSpPr>
          <p:cNvPr id="3" name="Freeform 2">
            <a:extLst>
              <a:ext uri="{FF2B5EF4-FFF2-40B4-BE49-F238E27FC236}">
                <a16:creationId xmlns:a16="http://schemas.microsoft.com/office/drawing/2014/main" id="{A57478AE-571A-43E2-1EBB-CDA9F93D1A56}"/>
              </a:ext>
            </a:extLst>
          </p:cNvPr>
          <p:cNvSpPr/>
          <p:nvPr/>
        </p:nvSpPr>
        <p:spPr>
          <a:xfrm>
            <a:off x="2279641" y="1197004"/>
            <a:ext cx="8229600" cy="54068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noAutofit/>
          </a:bodyPr>
          <a:lstStyle/>
          <a:p>
            <a:pPr marL="331561" indent="-331561">
              <a:lnSpc>
                <a:spcPct val="90000"/>
              </a:lnSpc>
              <a:spcBef>
                <a:spcPts val="550"/>
              </a:spcBef>
              <a:tabLst>
                <a:tab pos="331561" algn="l"/>
                <a:tab pos="891722" algn="l"/>
                <a:tab pos="1806122" algn="l"/>
                <a:tab pos="2720522" algn="l"/>
                <a:tab pos="3634922" algn="l"/>
                <a:tab pos="4549322" algn="l"/>
                <a:tab pos="5463722" algn="l"/>
                <a:tab pos="6378122" algn="l"/>
                <a:tab pos="7292522" algn="l"/>
                <a:tab pos="8206922" algn="l"/>
                <a:tab pos="9121322" algn="l"/>
                <a:tab pos="10035722" algn="l"/>
                <a:tab pos="10313645" algn="l"/>
                <a:tab pos="10762917" algn="l"/>
                <a:tab pos="10766163" algn="l"/>
                <a:tab pos="10769043" algn="l"/>
                <a:tab pos="10772280" algn="l"/>
                <a:tab pos="10775517" algn="l"/>
                <a:tab pos="10778763" algn="l"/>
                <a:tab pos="10782000" algn="l"/>
              </a:tabLst>
              <a:defRPr sz="1800" b="0" i="0" u="none" strike="noStrike" kern="0" cap="none" spc="0" baseline="0">
                <a:solidFill>
                  <a:srgbClr val="000000"/>
                </a:solidFill>
                <a:uFillTx/>
              </a:defRPr>
            </a:pPr>
            <a:r>
              <a:rPr lang="en-GB" sz="2200" b="1" dirty="0">
                <a:solidFill>
                  <a:srgbClr val="FFFFFF"/>
                </a:solidFill>
                <a:effectLst>
                  <a:outerShdw dist="17962" dir="2700000">
                    <a:srgbClr val="000000"/>
                  </a:outerShdw>
                </a:effectLst>
                <a:latin typeface="Garamond" pitchFamily="18"/>
                <a:ea typeface="Lucida Sans Unicode" pitchFamily="2"/>
                <a:cs typeface="Tahoma" pitchFamily="2"/>
              </a:rPr>
              <a:t>	</a:t>
            </a:r>
          </a:p>
          <a:p>
            <a:pPr marL="331561" indent="-331561">
              <a:lnSpc>
                <a:spcPct val="89000"/>
              </a:lnSpc>
              <a:spcBef>
                <a:spcPts val="55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200" b="1" dirty="0">
              <a:solidFill>
                <a:srgbClr val="FFFFFF"/>
              </a:solidFill>
              <a:effectLst>
                <a:outerShdw dist="17962" dir="2700000">
                  <a:srgbClr val="000000"/>
                </a:outerShdw>
              </a:effectLst>
              <a:latin typeface="Arial" pitchFamily="34"/>
              <a:ea typeface="Lucida Sans Unicode" pitchFamily="2"/>
              <a:cs typeface="Tahoma" pitchFamily="2"/>
            </a:endParaRP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Rättvis (lika bedömning för båda lagen)</a:t>
            </a:r>
            <a:r>
              <a:rPr lang="sv-SE" sz="2000" dirty="0">
                <a:solidFill>
                  <a:srgbClr val="FFFFFF"/>
                </a:solidFill>
                <a:effectLst>
                  <a:outerShdw dist="17962" dir="2700000">
                    <a:srgbClr val="000000"/>
                  </a:outerShdw>
                </a:effectLst>
                <a:latin typeface="Arial" pitchFamily="34"/>
                <a:ea typeface="Arial" pitchFamily="34"/>
                <a:cs typeface="Arial" pitchFamily="34"/>
              </a:rPr>
              <a:t>‏</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Spelförståelse</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Skridskoåkning</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Regelkunskaper</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Engagerad</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Mod</a:t>
            </a:r>
          </a:p>
          <a:p>
            <a:pPr marL="731520" lvl="1" indent="-274320">
              <a:lnSpc>
                <a:spcPct val="87000"/>
              </a:lnSpc>
              <a:spcBef>
                <a:spcPts val="500"/>
              </a:spcBef>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200" b="1" dirty="0">
                <a:solidFill>
                  <a:srgbClr val="FFFFFF"/>
                </a:solidFill>
                <a:effectLst>
                  <a:outerShdw dist="17962" dir="2700000">
                    <a:srgbClr val="000000"/>
                  </a:outerShdw>
                </a:effectLst>
                <a:latin typeface="Arial" pitchFamily="34"/>
                <a:ea typeface="Lucida Sans Unicode" pitchFamily="2"/>
                <a:cs typeface="Tahoma" pitchFamily="2"/>
              </a:rPr>
              <a:t>      </a:t>
            </a:r>
          </a:p>
        </p:txBody>
      </p:sp>
      <p:pic>
        <p:nvPicPr>
          <p:cNvPr id="4" name="Picture 3">
            <a:extLst>
              <a:ext uri="{FF2B5EF4-FFF2-40B4-BE49-F238E27FC236}">
                <a16:creationId xmlns:a16="http://schemas.microsoft.com/office/drawing/2014/main" id="{280ED9AE-B953-7AC3-51D9-126A548754B8}"/>
              </a:ext>
            </a:extLst>
          </p:cNvPr>
          <p:cNvPicPr>
            <a:picLocks noChangeAspect="1"/>
          </p:cNvPicPr>
          <p:nvPr/>
        </p:nvPicPr>
        <p:blipFill>
          <a:blip r:embed="rId3">
            <a:lum/>
            <a:alphaModFix/>
          </a:blip>
          <a:srcRect/>
          <a:stretch>
            <a:fillRect/>
          </a:stretch>
        </p:blipFill>
        <p:spPr>
          <a:xfrm>
            <a:off x="9625082" y="5877005"/>
            <a:ext cx="704883" cy="743041"/>
          </a:xfrm>
          <a:prstGeom prst="rect">
            <a:avLst/>
          </a:prstGeom>
          <a:noFill/>
          <a:ln cap="flat">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2">
            <a:extLst>
              <a:ext uri="{FF2B5EF4-FFF2-40B4-BE49-F238E27FC236}">
                <a16:creationId xmlns:a16="http://schemas.microsoft.com/office/drawing/2014/main" id="{E1567301-1E00-D3D3-0EE1-F505055B4706}"/>
              </a:ext>
            </a:extLst>
          </p:cNvPr>
          <p:cNvSpPr txBox="1"/>
          <p:nvPr/>
        </p:nvSpPr>
        <p:spPr>
          <a:xfrm>
            <a:off x="3057375" y="1669072"/>
            <a:ext cx="6203856" cy="1918089"/>
          </a:xfrm>
          <a:prstGeom prst="rect">
            <a:avLst/>
          </a:prstGeom>
          <a:noFill/>
          <a:ln cap="flat">
            <a:noFill/>
          </a:ln>
        </p:spPr>
        <p:txBody>
          <a:bodyPr vert="horz" wrap="square" lIns="91440" tIns="45720" rIns="91440" bIns="45720" anchor="t" anchorCtr="0" compatLnSpc="1">
            <a:spAutoFit/>
          </a:bodyPr>
          <a:lstStyle/>
          <a:p>
            <a:pPr marL="331561" indent="-331561">
              <a:lnSpc>
                <a:spcPct val="87000"/>
              </a:lnSpc>
              <a:spcBef>
                <a:spcPts val="55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200" b="1" dirty="0">
                <a:solidFill>
                  <a:srgbClr val="FFFFFF"/>
                </a:solidFill>
                <a:effectLst>
                  <a:outerShdw dist="17962" dir="2700000">
                    <a:srgbClr val="000000"/>
                  </a:outerShdw>
                </a:effectLst>
                <a:latin typeface="Arial" pitchFamily="34"/>
                <a:ea typeface="Lucida Sans Unicode" pitchFamily="2"/>
                <a:cs typeface="Tahoma" pitchFamily="2"/>
              </a:rPr>
              <a:t>Innan match</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Ladda upp så du är lagom tänd</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Kolla din utrustning: Hjälm, domartröja, mörka byxor (undvik klubb-byxor), klocka, papper, penna, pipor, rött och gult kort</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Regelbok/regelkunskap</a:t>
            </a:r>
          </a:p>
        </p:txBody>
      </p:sp>
      <p:sp>
        <p:nvSpPr>
          <p:cNvPr id="3" name="textruta 4">
            <a:extLst>
              <a:ext uri="{FF2B5EF4-FFF2-40B4-BE49-F238E27FC236}">
                <a16:creationId xmlns:a16="http://schemas.microsoft.com/office/drawing/2014/main" id="{1B09A7C4-6A8A-D75B-09E0-7EEC787E2D3D}"/>
              </a:ext>
            </a:extLst>
          </p:cNvPr>
          <p:cNvSpPr txBox="1"/>
          <p:nvPr/>
        </p:nvSpPr>
        <p:spPr>
          <a:xfrm>
            <a:off x="3810000" y="839191"/>
            <a:ext cx="4572000" cy="520787"/>
          </a:xfrm>
          <a:prstGeom prst="rect">
            <a:avLst/>
          </a:prstGeom>
          <a:noFill/>
          <a:ln cap="flat">
            <a:noFill/>
          </a:ln>
        </p:spPr>
        <p:txBody>
          <a:bodyPr vert="horz" wrap="square" lIns="91440" tIns="45720" rIns="91440" bIns="45720" anchor="t" anchorCtr="1" compatLnSpc="1">
            <a:sp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3200" b="1" dirty="0">
                <a:solidFill>
                  <a:srgbClr val="E5E5FF"/>
                </a:solidFill>
                <a:effectLst>
                  <a:outerShdw dist="17962" dir="2700000">
                    <a:srgbClr val="000000"/>
                  </a:outerShdw>
                </a:effectLst>
                <a:latin typeface="Arial" pitchFamily="34"/>
                <a:ea typeface="Lucida Sans Unicode" pitchFamily="2"/>
                <a:cs typeface="Tahoma" pitchFamily="2"/>
              </a:rPr>
              <a:t>Att tänka på...</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2">
            <a:extLst>
              <a:ext uri="{FF2B5EF4-FFF2-40B4-BE49-F238E27FC236}">
                <a16:creationId xmlns:a16="http://schemas.microsoft.com/office/drawing/2014/main" id="{DD75DE19-46D3-8057-9E0C-8C498ACDB35E}"/>
              </a:ext>
            </a:extLst>
          </p:cNvPr>
          <p:cNvSpPr txBox="1"/>
          <p:nvPr/>
        </p:nvSpPr>
        <p:spPr>
          <a:xfrm>
            <a:off x="2037473" y="1856068"/>
            <a:ext cx="4725033" cy="2046329"/>
          </a:xfrm>
          <a:prstGeom prst="rect">
            <a:avLst/>
          </a:prstGeom>
          <a:noFill/>
          <a:ln cap="flat">
            <a:noFill/>
          </a:ln>
        </p:spPr>
        <p:txBody>
          <a:bodyPr vert="horz" wrap="square" lIns="91440" tIns="45720" rIns="91440" bIns="45720" anchor="t" anchorCtr="0" compatLnSpc="1">
            <a:spAutoFit/>
          </a:bodyPr>
          <a:lstStyle/>
          <a:p>
            <a:pPr marL="331561" indent="-331561">
              <a:lnSpc>
                <a:spcPct val="87000"/>
              </a:lnSpc>
              <a:spcBef>
                <a:spcPts val="550"/>
              </a:spcBef>
              <a:tabLst>
                <a:tab pos="331561" algn="l"/>
                <a:tab pos="779040" algn="l"/>
                <a:tab pos="1228322" algn="l"/>
                <a:tab pos="1677603" algn="l"/>
                <a:tab pos="2126884" algn="l"/>
                <a:tab pos="2576156" algn="l"/>
                <a:tab pos="3025438" algn="l"/>
                <a:tab pos="3474719" algn="l"/>
                <a:tab pos="3924000" algn="l"/>
                <a:tab pos="4373282" algn="l"/>
                <a:tab pos="4822563" algn="l"/>
                <a:tab pos="5271844" algn="l"/>
                <a:tab pos="5721116" algn="l"/>
                <a:tab pos="6170041" algn="l"/>
                <a:tab pos="6619322" algn="l"/>
                <a:tab pos="7068604" algn="l"/>
                <a:tab pos="7517876" algn="l"/>
                <a:tab pos="7967157" algn="l"/>
                <a:tab pos="8416438" algn="l"/>
                <a:tab pos="8865720" algn="l"/>
                <a:tab pos="9315001" algn="l"/>
                <a:tab pos="9434156" algn="l"/>
                <a:tab pos="9883438" algn="l"/>
                <a:tab pos="10332719" algn="l"/>
                <a:tab pos="10782000" algn="l"/>
              </a:tabLst>
              <a:defRPr sz="1800" b="0" i="0" u="none" strike="noStrike" kern="0" cap="none" spc="0" baseline="0">
                <a:solidFill>
                  <a:srgbClr val="000000"/>
                </a:solidFill>
                <a:uFillTx/>
              </a:defRPr>
            </a:pPr>
            <a:r>
              <a:rPr lang="en-GB" sz="2200" b="1" dirty="0">
                <a:solidFill>
                  <a:srgbClr val="FFFFFF"/>
                </a:solidFill>
                <a:effectLst>
                  <a:outerShdw dist="17962" dir="2700000">
                    <a:srgbClr val="000000"/>
                  </a:outerShdw>
                </a:effectLst>
                <a:latin typeface="Arial" pitchFamily="34"/>
                <a:ea typeface="Lucida Sans Unicode" pitchFamily="2"/>
                <a:cs typeface="Tahoma" pitchFamily="2"/>
              </a:rPr>
              <a:t>Under match</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Engagemang</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Mod</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Skridskoåkning</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Signaler (våga variera, våga ta i)</a:t>
            </a:r>
            <a:r>
              <a:rPr lang="sv-SE" sz="2000" dirty="0">
                <a:solidFill>
                  <a:srgbClr val="FFFFFF"/>
                </a:solidFill>
                <a:effectLst>
                  <a:outerShdw dist="17962" dir="2700000">
                    <a:srgbClr val="000000"/>
                  </a:outerShdw>
                </a:effectLst>
                <a:latin typeface="Arial" pitchFamily="34"/>
                <a:ea typeface="Arial" pitchFamily="34"/>
                <a:cs typeface="Arial" pitchFamily="34"/>
              </a:rPr>
              <a:t>‏‏</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sv-SE" sz="2000" kern="0" dirty="0">
                <a:solidFill>
                  <a:srgbClr val="FFFFFF"/>
                </a:solidFill>
                <a:effectLst>
                  <a:outerShdw dist="17962" dir="2700000">
                    <a:srgbClr val="000000"/>
                  </a:outerShdw>
                </a:effectLst>
                <a:latin typeface="Arial" pitchFamily="34"/>
                <a:ea typeface="Arial" pitchFamily="34"/>
                <a:cs typeface="Arial" pitchFamily="34"/>
              </a:rPr>
              <a:t>Våga erkänna när något blir fel</a:t>
            </a:r>
            <a:endParaRPr lang="sv-SE" sz="2000" dirty="0">
              <a:solidFill>
                <a:srgbClr val="FFFFFF"/>
              </a:solidFill>
              <a:effectLst>
                <a:outerShdw dist="17962" dir="2700000">
                  <a:srgbClr val="000000"/>
                </a:outerShdw>
              </a:effectLst>
              <a:latin typeface="Arial" pitchFamily="34"/>
              <a:ea typeface="Arial" pitchFamily="34"/>
              <a:cs typeface="Arial" pitchFamily="34"/>
            </a:endParaRPr>
          </a:p>
        </p:txBody>
      </p:sp>
      <p:sp>
        <p:nvSpPr>
          <p:cNvPr id="3" name="textruta 4">
            <a:extLst>
              <a:ext uri="{FF2B5EF4-FFF2-40B4-BE49-F238E27FC236}">
                <a16:creationId xmlns:a16="http://schemas.microsoft.com/office/drawing/2014/main" id="{FCC349D4-86D7-D65F-799D-7748348C1E94}"/>
              </a:ext>
            </a:extLst>
          </p:cNvPr>
          <p:cNvSpPr txBox="1"/>
          <p:nvPr/>
        </p:nvSpPr>
        <p:spPr>
          <a:xfrm>
            <a:off x="3613057" y="853255"/>
            <a:ext cx="5183943" cy="627863"/>
          </a:xfrm>
          <a:prstGeom prst="rect">
            <a:avLst/>
          </a:prstGeom>
          <a:noFill/>
          <a:ln cap="flat">
            <a:noFill/>
          </a:ln>
        </p:spPr>
        <p:txBody>
          <a:bodyPr vert="horz" wrap="square" lIns="91440" tIns="45720" rIns="91440" bIns="45720" anchor="t" anchorCtr="1" compatLnSpc="1">
            <a:sp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4000" b="1" dirty="0">
                <a:solidFill>
                  <a:srgbClr val="E5E5FF"/>
                </a:solidFill>
                <a:effectLst>
                  <a:outerShdw dist="17962" dir="2700000">
                    <a:srgbClr val="000000"/>
                  </a:outerShdw>
                </a:effectLst>
                <a:latin typeface="Arial" pitchFamily="34"/>
                <a:ea typeface="Lucida Sans Unicode" pitchFamily="2"/>
                <a:cs typeface="Tahoma" pitchFamily="2"/>
              </a:rPr>
              <a:t>Att tänka på...</a:t>
            </a:r>
          </a:p>
        </p:txBody>
      </p:sp>
      <p:pic>
        <p:nvPicPr>
          <p:cNvPr id="4" name="Picture 2">
            <a:extLst>
              <a:ext uri="{FF2B5EF4-FFF2-40B4-BE49-F238E27FC236}">
                <a16:creationId xmlns:a16="http://schemas.microsoft.com/office/drawing/2014/main" id="{6B1993D7-3412-4389-062E-F9145579BDCE}"/>
              </a:ext>
            </a:extLst>
          </p:cNvPr>
          <p:cNvPicPr>
            <a:picLocks noChangeAspect="1"/>
          </p:cNvPicPr>
          <p:nvPr/>
        </p:nvPicPr>
        <p:blipFill>
          <a:blip r:embed="rId2"/>
          <a:srcRect/>
          <a:stretch>
            <a:fillRect/>
          </a:stretch>
        </p:blipFill>
        <p:spPr>
          <a:xfrm>
            <a:off x="6996775" y="2879232"/>
            <a:ext cx="3600450" cy="2881310"/>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8AA83348-B695-94B3-92CE-B7D288EDEF14}"/>
              </a:ext>
            </a:extLst>
          </p:cNvPr>
          <p:cNvSpPr/>
          <p:nvPr/>
        </p:nvSpPr>
        <p:spPr>
          <a:xfrm>
            <a:off x="1919276" y="847451"/>
            <a:ext cx="7543800" cy="7919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0" tIns="46798" rIns="0" bIns="0" anchor="b" anchorCtr="1" compatLnSpc="0">
            <a:no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3900" b="1" dirty="0">
                <a:solidFill>
                  <a:srgbClr val="E5E5FF"/>
                </a:solidFill>
                <a:effectLst>
                  <a:outerShdw dist="17962" dir="2700000">
                    <a:srgbClr val="000000"/>
                  </a:outerShdw>
                </a:effectLst>
                <a:latin typeface="Arial" pitchFamily="34"/>
                <a:ea typeface="Lucida Sans Unicode" pitchFamily="2"/>
                <a:cs typeface="Tahoma" pitchFamily="2"/>
              </a:rPr>
              <a:t>Att tänka på </a:t>
            </a:r>
          </a:p>
        </p:txBody>
      </p:sp>
      <p:sp>
        <p:nvSpPr>
          <p:cNvPr id="3" name="Freeform 2">
            <a:extLst>
              <a:ext uri="{FF2B5EF4-FFF2-40B4-BE49-F238E27FC236}">
                <a16:creationId xmlns:a16="http://schemas.microsoft.com/office/drawing/2014/main" id="{30CF9C1C-34A5-A5D3-739E-A8BB1D034BCD}"/>
              </a:ext>
            </a:extLst>
          </p:cNvPr>
          <p:cNvSpPr/>
          <p:nvPr/>
        </p:nvSpPr>
        <p:spPr>
          <a:xfrm>
            <a:off x="2279641" y="2107095"/>
            <a:ext cx="8229600" cy="290626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noAutofit/>
          </a:bodyPr>
          <a:lstStyle/>
          <a:p>
            <a:pPr marL="331561" indent="-331561">
              <a:lnSpc>
                <a:spcPct val="87000"/>
              </a:lnSpc>
              <a:spcBef>
                <a:spcPts val="550"/>
              </a:spcBef>
              <a:tabLst>
                <a:tab pos="331561" algn="l"/>
                <a:tab pos="891722" algn="l"/>
                <a:tab pos="1806122" algn="l"/>
                <a:tab pos="2720522" algn="l"/>
                <a:tab pos="3634922" algn="l"/>
                <a:tab pos="4549322" algn="l"/>
                <a:tab pos="5463722" algn="l"/>
                <a:tab pos="6378122" algn="l"/>
                <a:tab pos="7292522" algn="l"/>
                <a:tab pos="8206922" algn="l"/>
                <a:tab pos="9121322" algn="l"/>
                <a:tab pos="10035722" algn="l"/>
                <a:tab pos="10313645" algn="l"/>
                <a:tab pos="10762917" algn="l"/>
                <a:tab pos="10766163" algn="l"/>
                <a:tab pos="10769043" algn="l"/>
                <a:tab pos="10772280" algn="l"/>
                <a:tab pos="10775517" algn="l"/>
                <a:tab pos="10778763" algn="l"/>
                <a:tab pos="10782000" algn="l"/>
              </a:tabLst>
              <a:defRPr sz="1800" b="0" i="0" u="none" strike="noStrike" kern="0" cap="none" spc="0" baseline="0">
                <a:solidFill>
                  <a:srgbClr val="000000"/>
                </a:solidFill>
                <a:uFillTx/>
              </a:defRPr>
            </a:pPr>
            <a:r>
              <a:rPr lang="sv-SE" sz="2200" b="1" dirty="0">
                <a:solidFill>
                  <a:srgbClr val="FFFFFF"/>
                </a:solidFill>
                <a:effectLst>
                  <a:outerShdw dist="17962" dir="2700000">
                    <a:srgbClr val="000000"/>
                  </a:outerShdw>
                </a:effectLst>
                <a:latin typeface="Arial" pitchFamily="34"/>
                <a:ea typeface="Lucida Sans Unicode" pitchFamily="2"/>
                <a:cs typeface="Tahoma" pitchFamily="2"/>
              </a:rPr>
              <a:t>	Efter match</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sv-SE" sz="2000" dirty="0">
                <a:solidFill>
                  <a:srgbClr val="FFFFFF"/>
                </a:solidFill>
                <a:effectLst>
                  <a:outerShdw dist="17962" dir="2700000">
                    <a:srgbClr val="000000"/>
                  </a:outerShdw>
                </a:effectLst>
                <a:latin typeface="Arial" pitchFamily="34"/>
                <a:ea typeface="Lucida Sans Unicode" pitchFamily="2"/>
                <a:cs typeface="Tahoma" pitchFamily="2"/>
              </a:rPr>
              <a:t>Ta det lugnt</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sv-SE" sz="2000" dirty="0">
                <a:solidFill>
                  <a:srgbClr val="FFFFFF"/>
                </a:solidFill>
                <a:effectLst>
                  <a:outerShdw dist="17962" dir="2700000">
                    <a:srgbClr val="000000"/>
                  </a:outerShdw>
                </a:effectLst>
                <a:latin typeface="Arial" pitchFamily="34"/>
                <a:ea typeface="Lucida Sans Unicode" pitchFamily="2"/>
                <a:cs typeface="Tahoma" pitchFamily="2"/>
              </a:rPr>
              <a:t>Fundera på matchsituationer</a:t>
            </a:r>
          </a:p>
          <a:p>
            <a:pPr marL="731520" lvl="1" indent="-274320">
              <a:lnSpc>
                <a:spcPct val="87000"/>
              </a:lnSpc>
              <a:spcBef>
                <a:spcPts val="500"/>
              </a:spcBef>
              <a:buClr>
                <a:srgbClr val="A886E0"/>
              </a:buClr>
              <a:buSzPct val="100000"/>
              <a:buFont typeface="Wingdings" pitchFamily="2"/>
              <a:buChar char=""/>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r>
              <a:rPr lang="sv-SE" sz="2000" dirty="0">
                <a:solidFill>
                  <a:srgbClr val="FFFFFF"/>
                </a:solidFill>
                <a:effectLst>
                  <a:outerShdw dist="17962" dir="2700000">
                    <a:srgbClr val="000000"/>
                  </a:outerShdw>
                </a:effectLst>
                <a:latin typeface="Arial" pitchFamily="34"/>
                <a:ea typeface="Lucida Sans Unicode" pitchFamily="2"/>
                <a:cs typeface="Tahoma" pitchFamily="2"/>
              </a:rPr>
              <a:t>Lär av misstag och kritik men ”deppa” inte ihop</a:t>
            </a:r>
          </a:p>
          <a:p>
            <a:pPr marL="731520" lvl="1" indent="-274320">
              <a:lnSpc>
                <a:spcPct val="87000"/>
              </a:lnSpc>
              <a:spcBef>
                <a:spcPts val="525"/>
              </a:spcBef>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endParaRPr lang="sv-SE" sz="2100" b="1" dirty="0">
              <a:solidFill>
                <a:srgbClr val="FFFFFF"/>
              </a:solidFill>
              <a:effectLst>
                <a:outerShdw dist="17962" dir="2700000">
                  <a:srgbClr val="000000"/>
                </a:outerShdw>
              </a:effectLst>
              <a:latin typeface="Arial" pitchFamily="34"/>
              <a:ea typeface="Lucida Sans Unicode" pitchFamily="2"/>
              <a:cs typeface="Tahoma" pitchFamily="2"/>
            </a:endParaRPr>
          </a:p>
          <a:p>
            <a:pPr marL="731520" lvl="1" indent="-274320">
              <a:lnSpc>
                <a:spcPct val="87000"/>
              </a:lnSpc>
              <a:spcBef>
                <a:spcPts val="525"/>
              </a:spcBef>
              <a:tabLst>
                <a:tab pos="731520" algn="l"/>
                <a:tab pos="1180435" algn="l"/>
                <a:tab pos="1629716" algn="l"/>
                <a:tab pos="2078998" algn="l"/>
                <a:tab pos="2528279" algn="l"/>
                <a:tab pos="2977560" algn="l"/>
                <a:tab pos="3426842" algn="l"/>
                <a:tab pos="3876123" algn="l"/>
                <a:tab pos="4325395" algn="l"/>
                <a:tab pos="4774676" algn="l"/>
                <a:tab pos="5223958" algn="l"/>
                <a:tab pos="5673239" algn="l"/>
                <a:tab pos="6122520" algn="l"/>
                <a:tab pos="6571801" algn="l"/>
                <a:tab pos="7021083" algn="l"/>
                <a:tab pos="7470364" algn="l"/>
                <a:tab pos="7919636" algn="l"/>
                <a:tab pos="8368917" algn="l"/>
                <a:tab pos="8818199" algn="l"/>
                <a:tab pos="9267480" algn="l"/>
                <a:tab pos="9716761" algn="l"/>
              </a:tabLst>
              <a:defRPr sz="1800" b="0" i="0" u="none" strike="noStrike" kern="0" cap="none" spc="0" baseline="0">
                <a:solidFill>
                  <a:srgbClr val="000000"/>
                </a:solidFill>
                <a:uFillTx/>
              </a:defRPr>
            </a:pPr>
            <a:endParaRPr lang="sv-SE" sz="2100" b="1" dirty="0">
              <a:solidFill>
                <a:srgbClr val="FFFFFF"/>
              </a:solidFill>
              <a:effectLst>
                <a:outerShdw dist="17962" dir="2700000">
                  <a:srgbClr val="000000"/>
                </a:outerShdw>
              </a:effectLst>
              <a:latin typeface="Arial" pitchFamily="34"/>
              <a:ea typeface="Lucida Sans Unicode" pitchFamily="2"/>
              <a:cs typeface="Tahoma" pitchFamily="2"/>
            </a:endParaRPr>
          </a:p>
        </p:txBody>
      </p:sp>
      <p:pic>
        <p:nvPicPr>
          <p:cNvPr id="4" name="Picture 3">
            <a:extLst>
              <a:ext uri="{FF2B5EF4-FFF2-40B4-BE49-F238E27FC236}">
                <a16:creationId xmlns:a16="http://schemas.microsoft.com/office/drawing/2014/main" id="{846B6C66-4151-6352-1589-24392F69E570}"/>
              </a:ext>
            </a:extLst>
          </p:cNvPr>
          <p:cNvPicPr>
            <a:picLocks noChangeAspect="1"/>
          </p:cNvPicPr>
          <p:nvPr/>
        </p:nvPicPr>
        <p:blipFill>
          <a:blip r:embed="rId3">
            <a:lum/>
            <a:alphaModFix/>
          </a:blip>
          <a:srcRect/>
          <a:stretch>
            <a:fillRect/>
          </a:stretch>
        </p:blipFill>
        <p:spPr>
          <a:xfrm>
            <a:off x="9625082" y="5877005"/>
            <a:ext cx="704883" cy="743041"/>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8CA6D30-16A2-D998-3097-7E4F3CB1132B}"/>
              </a:ext>
            </a:extLst>
          </p:cNvPr>
          <p:cNvSpPr/>
          <p:nvPr/>
        </p:nvSpPr>
        <p:spPr>
          <a:xfrm>
            <a:off x="1981200" y="457201"/>
            <a:ext cx="8229600" cy="1143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1" compatLnSpc="0">
            <a:no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3900" b="1" dirty="0">
                <a:solidFill>
                  <a:srgbClr val="E5E5FF"/>
                </a:solidFill>
                <a:effectLst>
                  <a:outerShdw dist="17962" dir="2700000">
                    <a:srgbClr val="000000"/>
                  </a:outerShdw>
                </a:effectLst>
                <a:latin typeface="Arial" pitchFamily="34"/>
                <a:ea typeface="Lucida Sans Unicode" pitchFamily="2"/>
                <a:cs typeface="Tahoma" pitchFamily="2"/>
              </a:rPr>
              <a:t>Allmänna regelkunskaper</a:t>
            </a:r>
          </a:p>
        </p:txBody>
      </p:sp>
      <p:sp>
        <p:nvSpPr>
          <p:cNvPr id="3" name="Freeform 2">
            <a:extLst>
              <a:ext uri="{FF2B5EF4-FFF2-40B4-BE49-F238E27FC236}">
                <a16:creationId xmlns:a16="http://schemas.microsoft.com/office/drawing/2014/main" id="{6FEB1A36-8D57-2F30-A2D5-20AA5296C16C}"/>
              </a:ext>
            </a:extLst>
          </p:cNvPr>
          <p:cNvSpPr/>
          <p:nvPr/>
        </p:nvSpPr>
        <p:spPr>
          <a:xfrm>
            <a:off x="1981200" y="1600201"/>
            <a:ext cx="8229600" cy="45259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noAutofit/>
          </a:bodyPr>
          <a:lstStyle/>
          <a:p>
            <a:pPr marL="331561" indent="-331561" algn="ctr">
              <a:lnSpc>
                <a:spcPct val="87000"/>
              </a:lnSpc>
              <a:spcBef>
                <a:spcPts val="55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200" b="1" dirty="0">
              <a:solidFill>
                <a:srgbClr val="FFFFFF"/>
              </a:solidFill>
              <a:effectLst>
                <a:outerShdw dist="17962" dir="2700000">
                  <a:srgbClr val="000000"/>
                </a:outerShdw>
              </a:effectLst>
              <a:latin typeface="Arial" pitchFamily="34"/>
              <a:ea typeface="Lucida Sans Unicode" pitchFamily="2"/>
              <a:cs typeface="Tahoma" pitchFamily="2"/>
            </a:endParaRP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Arial" pitchFamily="34"/>
              </a:rPr>
              <a:t>Alltid straff vid förseelser i straffområdet</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kern="0" dirty="0">
                <a:solidFill>
                  <a:srgbClr val="FFFFFF"/>
                </a:solidFill>
                <a:effectLst>
                  <a:outerShdw dist="17962" dir="2700000">
                    <a:srgbClr val="000000"/>
                  </a:outerShdw>
                </a:effectLst>
                <a:latin typeface="Arial" pitchFamily="34"/>
                <a:ea typeface="Lucida Sans Unicode" pitchFamily="2"/>
                <a:cs typeface="Arial" pitchFamily="34"/>
              </a:rPr>
              <a:t>Är det målchans, döm utvisning</a:t>
            </a:r>
            <a:endParaRPr lang="en-GB" sz="2000" dirty="0">
              <a:solidFill>
                <a:srgbClr val="FFFFFF"/>
              </a:solidFill>
              <a:effectLst>
                <a:outerShdw dist="17962" dir="2700000">
                  <a:srgbClr val="000000"/>
                </a:outerShdw>
              </a:effectLst>
              <a:latin typeface="Arial" pitchFamily="34"/>
              <a:ea typeface="Lucida Sans Unicode" pitchFamily="2"/>
              <a:cs typeface="Arial" pitchFamily="34"/>
            </a:endParaRP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Arial" pitchFamily="34"/>
              </a:rPr>
              <a:t>Visa alltid ut spelare vid fult spel!</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Arial" pitchFamily="34"/>
              </a:rPr>
              <a:t>Hemåtpass till målvakt inte tillåtet </a:t>
            </a:r>
            <a:endParaRPr lang="sv-SE" sz="2000" dirty="0">
              <a:solidFill>
                <a:srgbClr val="FFFFFF"/>
              </a:solidFill>
              <a:effectLst>
                <a:outerShdw dist="17962" dir="2700000">
                  <a:srgbClr val="000000"/>
                </a:outerShdw>
              </a:effectLst>
              <a:latin typeface="Arial" pitchFamily="34"/>
              <a:ea typeface="Arial" pitchFamily="34"/>
              <a:cs typeface="Arial" pitchFamily="34"/>
            </a:endParaRP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Arial" pitchFamily="34"/>
              </a:rPr>
              <a:t>Mål får ej göras på målkast  (målvaktens boll)</a:t>
            </a:r>
            <a:r>
              <a:rPr lang="sv-SE" sz="2000" dirty="0">
                <a:solidFill>
                  <a:srgbClr val="FFFFFF"/>
                </a:solidFill>
                <a:effectLst>
                  <a:outerShdw dist="17962" dir="2700000">
                    <a:srgbClr val="000000"/>
                  </a:outerShdw>
                </a:effectLst>
                <a:latin typeface="Arial" pitchFamily="34"/>
                <a:ea typeface="Arial" pitchFamily="34"/>
                <a:cs typeface="Arial" pitchFamily="34"/>
              </a:rPr>
              <a:t>‏</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Arial" pitchFamily="34"/>
              </a:rPr>
              <a:t>Halsskydd är obligatoriskt</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Arial" pitchFamily="34"/>
              </a:rPr>
              <a:t>Om domaren träffas av bollen och spelet påverkas = tekning</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kern="0" dirty="0">
                <a:solidFill>
                  <a:srgbClr val="FFFFFF"/>
                </a:solidFill>
                <a:effectLst>
                  <a:outerShdw dist="17962" dir="2700000">
                    <a:srgbClr val="000000"/>
                  </a:outerShdw>
                </a:effectLst>
                <a:latin typeface="Arial" pitchFamily="34"/>
                <a:ea typeface="Lucida Sans Unicode" pitchFamily="2"/>
                <a:cs typeface="Arial" pitchFamily="34"/>
              </a:rPr>
              <a:t>Fria byten under hela matchen</a:t>
            </a:r>
          </a:p>
          <a:p>
            <a:pPr marL="331561" indent="-331561">
              <a:lnSpc>
                <a:spcPct val="87000"/>
              </a:lnSpc>
              <a:spcBef>
                <a:spcPts val="8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En timeout per lag på en minut och genomförs vid nästa avblåsning</a:t>
            </a:r>
          </a:p>
          <a:p>
            <a:pPr>
              <a:lnSpc>
                <a:spcPct val="88000"/>
              </a:lnSpc>
              <a:spcBef>
                <a:spcPts val="500"/>
              </a:spcBef>
              <a:tabLst>
                <a:tab pos="331561" algn="l"/>
                <a:tab pos="780476" algn="l"/>
                <a:tab pos="1229758" algn="l"/>
                <a:tab pos="1679039" algn="l"/>
                <a:tab pos="2128320" algn="l"/>
                <a:tab pos="2577602" algn="l"/>
                <a:tab pos="3026883" algn="l"/>
                <a:tab pos="3476164" algn="l"/>
                <a:tab pos="3925436" algn="l"/>
                <a:tab pos="4374718" algn="l"/>
                <a:tab pos="4823999" algn="l"/>
                <a:tab pos="5273280" algn="l"/>
                <a:tab pos="5722562" algn="l"/>
                <a:tab pos="6171843" algn="l"/>
                <a:tab pos="6621124" algn="l"/>
                <a:tab pos="7070405" algn="l"/>
                <a:tab pos="7519678" algn="l"/>
                <a:tab pos="7968959" algn="l"/>
                <a:tab pos="8418240" algn="l"/>
                <a:tab pos="8867522" algn="l"/>
                <a:tab pos="9316803" algn="l"/>
              </a:tabLst>
              <a:defRPr sz="1800" b="0" i="0" u="none" strike="noStrike" kern="0" cap="none" spc="0" baseline="0">
                <a:solidFill>
                  <a:srgbClr val="000000"/>
                </a:solidFill>
                <a:uFillTx/>
              </a:defRPr>
            </a:pPr>
            <a:endParaRPr lang="en-GB" sz="2000" kern="0" dirty="0">
              <a:solidFill>
                <a:srgbClr val="FFFFFF"/>
              </a:solidFill>
              <a:effectLst>
                <a:outerShdw dist="17962" dir="2700000">
                  <a:srgbClr val="000000"/>
                </a:outerShdw>
              </a:effectLst>
              <a:latin typeface="Arial" pitchFamily="34"/>
              <a:ea typeface="Lucida Sans Unicode" pitchFamily="2"/>
              <a:cs typeface="Arial" pitchFamily="34"/>
            </a:endParaRP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Arial" pitchFamily="34"/>
              <a:ea typeface="Lucida Sans Unicode" pitchFamily="2"/>
              <a:cs typeface="Arial" pitchFamily="34"/>
            </a:endParaRPr>
          </a:p>
          <a:p>
            <a:pPr marL="331561" indent="-331561">
              <a:lnSpc>
                <a:spcPct val="88000"/>
              </a:lnSpc>
              <a:spcBef>
                <a:spcPts val="5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Garamond" pitchFamily="18"/>
              <a:ea typeface="Lucida Sans Unicode" pitchFamily="2"/>
              <a:cs typeface="Tahoma" pitchFamily="2"/>
            </a:endParaRPr>
          </a:p>
          <a:p>
            <a:pPr marL="331561" indent="-331561">
              <a:lnSpc>
                <a:spcPct val="88000"/>
              </a:lnSpc>
              <a:spcBef>
                <a:spcPts val="5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Garamond" pitchFamily="18"/>
              <a:ea typeface="Lucida Sans Unicode" pitchFamily="2"/>
              <a:cs typeface="Tahoma" pitchFamily="2"/>
            </a:endParaRPr>
          </a:p>
          <a:p>
            <a:pPr marL="331561" indent="-331561">
              <a:lnSpc>
                <a:spcPct val="88000"/>
              </a:lnSpc>
              <a:spcBef>
                <a:spcPts val="5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Garamond" pitchFamily="18"/>
              <a:ea typeface="Lucida Sans Unicode" pitchFamily="2"/>
              <a:cs typeface="Tahoma" pitchFamily="2"/>
            </a:endParaRPr>
          </a:p>
          <a:p>
            <a:pPr marL="331561" indent="-331561">
              <a:lnSpc>
                <a:spcPct val="88000"/>
              </a:lnSpc>
              <a:spcBef>
                <a:spcPts val="5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Garamond" pitchFamily="18"/>
              <a:ea typeface="Lucida Sans Unicode" pitchFamily="2"/>
              <a:cs typeface="Tahoma" pitchFamily="2"/>
            </a:endParaRPr>
          </a:p>
        </p:txBody>
      </p:sp>
      <p:pic>
        <p:nvPicPr>
          <p:cNvPr id="4" name="Picture 3">
            <a:extLst>
              <a:ext uri="{FF2B5EF4-FFF2-40B4-BE49-F238E27FC236}">
                <a16:creationId xmlns:a16="http://schemas.microsoft.com/office/drawing/2014/main" id="{9F212169-7012-8AAB-3A96-372565149973}"/>
              </a:ext>
            </a:extLst>
          </p:cNvPr>
          <p:cNvPicPr>
            <a:picLocks noChangeAspect="1"/>
          </p:cNvPicPr>
          <p:nvPr/>
        </p:nvPicPr>
        <p:blipFill>
          <a:blip r:embed="rId3">
            <a:lum/>
            <a:alphaModFix/>
          </a:blip>
          <a:srcRect/>
          <a:stretch>
            <a:fillRect/>
          </a:stretch>
        </p:blipFill>
        <p:spPr>
          <a:xfrm>
            <a:off x="9625082" y="5877005"/>
            <a:ext cx="704883" cy="743041"/>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060F72A8-E0DE-205A-2070-A7BE648177D8}"/>
              </a:ext>
            </a:extLst>
          </p:cNvPr>
          <p:cNvSpPr/>
          <p:nvPr/>
        </p:nvSpPr>
        <p:spPr>
          <a:xfrm>
            <a:off x="1981200" y="274676"/>
            <a:ext cx="8229600" cy="1143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1" compatLnSpc="0">
            <a:no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3900" b="1" dirty="0">
                <a:solidFill>
                  <a:srgbClr val="E5E5FF"/>
                </a:solidFill>
                <a:effectLst>
                  <a:outerShdw dist="17962" dir="2700000">
                    <a:srgbClr val="000000"/>
                  </a:outerShdw>
                </a:effectLst>
                <a:latin typeface="Arial" pitchFamily="34"/>
                <a:ea typeface="Lucida Sans Unicode" pitchFamily="2"/>
                <a:cs typeface="Tahoma" pitchFamily="2"/>
              </a:rPr>
              <a:t>Allmänna regelkunskaper</a:t>
            </a:r>
          </a:p>
        </p:txBody>
      </p:sp>
      <p:sp>
        <p:nvSpPr>
          <p:cNvPr id="3" name="Freeform 2">
            <a:extLst>
              <a:ext uri="{FF2B5EF4-FFF2-40B4-BE49-F238E27FC236}">
                <a16:creationId xmlns:a16="http://schemas.microsoft.com/office/drawing/2014/main" id="{F600095A-AAA8-D851-53D6-C8B00A37F92D}"/>
              </a:ext>
            </a:extLst>
          </p:cNvPr>
          <p:cNvSpPr/>
          <p:nvPr/>
        </p:nvSpPr>
        <p:spPr>
          <a:xfrm>
            <a:off x="1919276" y="1329336"/>
            <a:ext cx="8229600" cy="5339666"/>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noAutofit/>
          </a:bodyPr>
          <a:lstStyle/>
          <a:p>
            <a:pPr marL="331561" indent="-331561" hangingPunct="0">
              <a:lnSpc>
                <a:spcPct val="70000"/>
              </a:lnSpc>
              <a:spcBef>
                <a:spcPts val="800"/>
              </a:spcBef>
              <a:buClr>
                <a:srgbClr val="FFCC00"/>
              </a:buClr>
              <a:buSzPct val="70000"/>
              <a:buFont typeface="Wingdings" pitchFamily="2"/>
              <a:buChar char=""/>
              <a:tabLst>
                <a:tab pos="448924" algn="l"/>
                <a:tab pos="898205" algn="l"/>
                <a:tab pos="1347477" algn="l"/>
                <a:tab pos="1796758" algn="l"/>
                <a:tab pos="2246040" algn="l"/>
                <a:tab pos="2695321" algn="l"/>
                <a:tab pos="3144602" algn="l"/>
                <a:tab pos="3593518" algn="l"/>
                <a:tab pos="4042799" algn="l"/>
                <a:tab pos="4492081" algn="l"/>
                <a:tab pos="4941362" algn="l"/>
                <a:tab pos="5390643" algn="l"/>
                <a:tab pos="5839924" algn="l"/>
                <a:tab pos="6289197" algn="l"/>
                <a:tab pos="6738478" algn="l"/>
                <a:tab pos="7187759" algn="l"/>
                <a:tab pos="7637040" algn="l"/>
                <a:tab pos="8086322" algn="l"/>
                <a:tab pos="8535603" algn="l"/>
                <a:tab pos="8984884" algn="l"/>
              </a:tabLst>
              <a:defRPr sz="1800" b="0" i="0" u="none" strike="noStrike" kern="0" cap="none" spc="0" baseline="0">
                <a:solidFill>
                  <a:srgbClr val="000000"/>
                </a:solidFill>
                <a:uFillTx/>
              </a:defRPr>
            </a:pPr>
            <a:r>
              <a:rPr lang="en-GB" sz="2000" kern="0" dirty="0">
                <a:solidFill>
                  <a:srgbClr val="FFFFFF"/>
                </a:solidFill>
                <a:effectLst>
                  <a:outerShdw dist="17962" dir="2700000">
                    <a:srgbClr val="000000"/>
                  </a:outerShdw>
                </a:effectLst>
                <a:latin typeface="Arial" pitchFamily="34"/>
                <a:cs typeface="Tahoma" pitchFamily="2"/>
              </a:rPr>
              <a:t>Vid avvaktande utvisning och mål = ingen utvisning</a:t>
            </a:r>
          </a:p>
          <a:p>
            <a:pPr marL="331561" indent="-331561" hangingPunct="0">
              <a:lnSpc>
                <a:spcPct val="70000"/>
              </a:lnSpc>
              <a:spcBef>
                <a:spcPts val="800"/>
              </a:spcBef>
              <a:buClr>
                <a:srgbClr val="FFCC00"/>
              </a:buClr>
              <a:buSzPct val="70000"/>
              <a:buFont typeface="Wingdings" pitchFamily="2"/>
              <a:buChar char=""/>
              <a:tabLst>
                <a:tab pos="448924" algn="l"/>
                <a:tab pos="898205" algn="l"/>
                <a:tab pos="1347477" algn="l"/>
                <a:tab pos="1796758" algn="l"/>
                <a:tab pos="2246040" algn="l"/>
                <a:tab pos="2695321" algn="l"/>
                <a:tab pos="3144602" algn="l"/>
                <a:tab pos="3593518" algn="l"/>
                <a:tab pos="4042799" algn="l"/>
                <a:tab pos="4492081" algn="l"/>
                <a:tab pos="4941362" algn="l"/>
                <a:tab pos="5390643" algn="l"/>
                <a:tab pos="5839924" algn="l"/>
                <a:tab pos="6289197" algn="l"/>
                <a:tab pos="6738478" algn="l"/>
                <a:tab pos="7187759" algn="l"/>
                <a:tab pos="7637040" algn="l"/>
                <a:tab pos="8086322" algn="l"/>
                <a:tab pos="8535603" algn="l"/>
                <a:tab pos="8984884" algn="l"/>
              </a:tabLst>
              <a:defRPr sz="1800" b="0" i="0" u="none" strike="noStrike" kern="0" cap="none" spc="0" baseline="0">
                <a:solidFill>
                  <a:srgbClr val="000000"/>
                </a:solidFill>
                <a:uFillTx/>
              </a:defRPr>
            </a:pPr>
            <a:r>
              <a:rPr lang="en-GB" sz="2000" kern="0" dirty="0">
                <a:solidFill>
                  <a:srgbClr val="FFFFFF"/>
                </a:solidFill>
                <a:effectLst>
                  <a:outerShdw dist="17962" dir="2700000">
                    <a:srgbClr val="000000"/>
                  </a:outerShdw>
                </a:effectLst>
                <a:latin typeface="Arial" pitchFamily="34"/>
                <a:cs typeface="Tahoma" pitchFamily="2"/>
              </a:rPr>
              <a:t>Ett knä ELLER en hand i isen är OK!</a:t>
            </a:r>
            <a:endParaRPr lang="en-GB" sz="2000" dirty="0">
              <a:solidFill>
                <a:srgbClr val="FFFFFF"/>
              </a:solidFill>
              <a:effectLst>
                <a:outerShdw dist="17962" dir="2700000">
                  <a:srgbClr val="000000"/>
                </a:outerShdw>
              </a:effectLst>
              <a:latin typeface="Arial" pitchFamily="34"/>
              <a:ea typeface="Lucida Sans Unicode" pitchFamily="2"/>
              <a:cs typeface="Tahoma" pitchFamily="2"/>
            </a:endParaRPr>
          </a:p>
          <a:p>
            <a:pPr marL="331561" indent="-331561" hangingPunct="0">
              <a:lnSpc>
                <a:spcPct val="70000"/>
              </a:lnSpc>
              <a:spcBef>
                <a:spcPts val="800"/>
              </a:spcBef>
              <a:buClr>
                <a:srgbClr val="FFCC00"/>
              </a:buClr>
              <a:buSzPct val="70000"/>
              <a:buFont typeface="Wingdings" pitchFamily="2"/>
              <a:buChar char=""/>
              <a:tabLst>
                <a:tab pos="448924" algn="l"/>
                <a:tab pos="898205" algn="l"/>
                <a:tab pos="1347477" algn="l"/>
                <a:tab pos="1796758" algn="l"/>
                <a:tab pos="2246040" algn="l"/>
                <a:tab pos="2695321" algn="l"/>
                <a:tab pos="3144602" algn="l"/>
                <a:tab pos="3593518" algn="l"/>
                <a:tab pos="4042799" algn="l"/>
                <a:tab pos="4492081" algn="l"/>
                <a:tab pos="4941362" algn="l"/>
                <a:tab pos="5390643" algn="l"/>
                <a:tab pos="5839924" algn="l"/>
                <a:tab pos="6289197" algn="l"/>
                <a:tab pos="6738478" algn="l"/>
                <a:tab pos="7187759" algn="l"/>
                <a:tab pos="7637040" algn="l"/>
                <a:tab pos="8086322" algn="l"/>
                <a:tab pos="8535603" algn="l"/>
                <a:tab pos="8984884" algn="l"/>
              </a:tabLst>
              <a:defRPr sz="1800" b="0" i="0" u="none" strike="noStrike" kern="0" cap="none" spc="0" baseline="0">
                <a:solidFill>
                  <a:srgbClr val="000000"/>
                </a:solidFill>
                <a:uFillTx/>
              </a:defRPr>
            </a:pPr>
            <a:r>
              <a:rPr lang="en-GB" sz="2000" kern="0" dirty="0">
                <a:solidFill>
                  <a:srgbClr val="FFFFFF"/>
                </a:solidFill>
                <a:effectLst>
                  <a:outerShdw dist="17962" dir="2700000">
                    <a:srgbClr val="000000"/>
                  </a:outerShdw>
                </a:effectLst>
                <a:latin typeface="Arial" pitchFamily="34"/>
                <a:cs typeface="Tahoma" pitchFamily="2"/>
              </a:rPr>
              <a:t>Boll som spelas av en med/motspelare och via skridsko eller </a:t>
            </a:r>
          </a:p>
          <a:p>
            <a:pPr hangingPunct="0">
              <a:lnSpc>
                <a:spcPct val="70000"/>
              </a:lnSpc>
              <a:spcBef>
                <a:spcPts val="800"/>
              </a:spcBef>
              <a:tabLst>
                <a:tab pos="448924" algn="l"/>
                <a:tab pos="898205" algn="l"/>
                <a:tab pos="1347478" algn="l"/>
                <a:tab pos="1796759" algn="l"/>
                <a:tab pos="2246040" algn="l"/>
                <a:tab pos="2695322" algn="l"/>
                <a:tab pos="3144603" algn="l"/>
                <a:tab pos="3593518" algn="l"/>
                <a:tab pos="4042800" algn="l"/>
                <a:tab pos="4492081" algn="l"/>
                <a:tab pos="4941362" algn="l"/>
                <a:tab pos="5390644" algn="l"/>
                <a:tab pos="5839925" algn="l"/>
                <a:tab pos="6289197" algn="l"/>
                <a:tab pos="6738478" algn="l"/>
                <a:tab pos="7187760" algn="l"/>
                <a:tab pos="7637041" algn="l"/>
                <a:tab pos="8086322" algn="l"/>
                <a:tab pos="8535603" algn="l"/>
                <a:tab pos="8984885" algn="l"/>
              </a:tabLst>
              <a:defRPr sz="1800" b="0" i="0" u="none" strike="noStrike" kern="0" cap="none" spc="0" baseline="0">
                <a:solidFill>
                  <a:srgbClr val="000000"/>
                </a:solidFill>
                <a:uFillTx/>
              </a:defRPr>
            </a:pPr>
            <a:r>
              <a:rPr lang="en-GB" sz="2000" kern="0" dirty="0">
                <a:solidFill>
                  <a:srgbClr val="FFFFFF"/>
                </a:solidFill>
                <a:effectLst>
                  <a:outerShdw dist="17962" dir="2700000">
                    <a:srgbClr val="000000"/>
                  </a:outerShdw>
                </a:effectLst>
                <a:latin typeface="Arial" pitchFamily="34"/>
                <a:cs typeface="Tahoma" pitchFamily="2"/>
              </a:rPr>
              <a:t>    kroppsdel </a:t>
            </a:r>
            <a:r>
              <a:rPr lang="en-GB" sz="2000" b="1" kern="0" dirty="0">
                <a:solidFill>
                  <a:srgbClr val="FFFFFF"/>
                </a:solidFill>
                <a:effectLst>
                  <a:outerShdw dist="17962" dir="2700000">
                    <a:srgbClr val="000000"/>
                  </a:outerShdw>
                </a:effectLst>
                <a:latin typeface="Arial" pitchFamily="34"/>
                <a:cs typeface="Tahoma" pitchFamily="2"/>
              </a:rPr>
              <a:t>oavsiktligt</a:t>
            </a:r>
            <a:r>
              <a:rPr lang="en-GB" sz="2000" kern="0" dirty="0">
                <a:solidFill>
                  <a:srgbClr val="FFFFFF"/>
                </a:solidFill>
                <a:effectLst>
                  <a:outerShdw dist="17962" dir="2700000">
                    <a:srgbClr val="000000"/>
                  </a:outerShdw>
                </a:effectLst>
                <a:latin typeface="Arial" pitchFamily="34"/>
                <a:cs typeface="Tahoma" pitchFamily="2"/>
              </a:rPr>
              <a:t> går i mål döms mål</a:t>
            </a:r>
            <a:r>
              <a:rPr lang="en-US" sz="2000" kern="0" dirty="0">
                <a:solidFill>
                  <a:srgbClr val="FFFFFF"/>
                </a:solidFill>
                <a:latin typeface="Garamond" pitchFamily="18"/>
                <a:cs typeface="Tahoma" pitchFamily="2"/>
              </a:rPr>
              <a:t> </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sv-SE" sz="2000" kern="0" dirty="0">
                <a:solidFill>
                  <a:srgbClr val="FFFFFF"/>
                </a:solidFill>
                <a:latin typeface="Arial" pitchFamily="34"/>
                <a:cs typeface="Arial" pitchFamily="34"/>
              </a:rPr>
              <a:t>Dirigera bollen till medspelare med skridskon är tillåtet</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sv-SE" sz="2000" kern="0" dirty="0">
                <a:solidFill>
                  <a:srgbClr val="FFFFFF"/>
                </a:solidFill>
                <a:latin typeface="Arial" pitchFamily="34"/>
                <a:cs typeface="Arial" pitchFamily="34"/>
              </a:rPr>
              <a:t>Frislagsläggare får inte röra bollen en 2:a gång förrän bollen spelas </a:t>
            </a:r>
          </a:p>
          <a:p>
            <a:pPr>
              <a:lnSpc>
                <a:spcPct val="88000"/>
              </a:lnSpc>
              <a:spcBef>
                <a:spcPts val="500"/>
              </a:spcBef>
              <a:tabLst>
                <a:tab pos="331561" algn="l"/>
                <a:tab pos="780476" algn="l"/>
                <a:tab pos="1229758" algn="l"/>
                <a:tab pos="1679039" algn="l"/>
                <a:tab pos="2128320" algn="l"/>
                <a:tab pos="2577602" algn="l"/>
                <a:tab pos="3026883" algn="l"/>
                <a:tab pos="3476164" algn="l"/>
                <a:tab pos="3925436" algn="l"/>
                <a:tab pos="4374718" algn="l"/>
                <a:tab pos="4823999" algn="l"/>
                <a:tab pos="5273280" algn="l"/>
                <a:tab pos="5722562" algn="l"/>
                <a:tab pos="6171843" algn="l"/>
                <a:tab pos="6621124" algn="l"/>
                <a:tab pos="7070405" algn="l"/>
                <a:tab pos="7519678" algn="l"/>
                <a:tab pos="7968959" algn="l"/>
                <a:tab pos="8418240" algn="l"/>
                <a:tab pos="8867522" algn="l"/>
                <a:tab pos="9316803" algn="l"/>
              </a:tabLst>
              <a:defRPr sz="1800" b="0" i="0" u="none" strike="noStrike" kern="0" cap="none" spc="0" baseline="0">
                <a:solidFill>
                  <a:srgbClr val="000000"/>
                </a:solidFill>
                <a:uFillTx/>
              </a:defRPr>
            </a:pPr>
            <a:r>
              <a:rPr lang="sv-SE" sz="2000" kern="0" dirty="0">
                <a:solidFill>
                  <a:srgbClr val="FFFFFF"/>
                </a:solidFill>
                <a:latin typeface="Arial" pitchFamily="34"/>
                <a:cs typeface="Arial" pitchFamily="34"/>
              </a:rPr>
              <a:t>    av annan spelare</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Arial" pitchFamily="34"/>
              </a:rPr>
              <a:t>Hopp är tillåtet</a:t>
            </a: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kern="0" dirty="0">
                <a:solidFill>
                  <a:srgbClr val="FFFFFF"/>
                </a:solidFill>
                <a:effectLst>
                  <a:outerShdw dist="17962" dir="2700000">
                    <a:srgbClr val="000000"/>
                  </a:outerShdw>
                </a:effectLst>
                <a:latin typeface="Arial" pitchFamily="34"/>
                <a:ea typeface="Lucida Sans Unicode" pitchFamily="2"/>
                <a:cs typeface="Arial" pitchFamily="34"/>
              </a:rPr>
              <a:t>Bollen är ute först när HELA bollen är över linjen</a:t>
            </a:r>
          </a:p>
          <a:p>
            <a:pPr marL="331561" indent="-331561">
              <a:lnSpc>
                <a:spcPct val="87000"/>
              </a:lnSpc>
              <a:spcBef>
                <a:spcPts val="8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Utvisad spelare får återinträda i spel om andra laget gör mål</a:t>
            </a:r>
          </a:p>
          <a:p>
            <a:pPr marL="331561" indent="-331561">
              <a:lnSpc>
                <a:spcPct val="87000"/>
              </a:lnSpc>
              <a:spcBef>
                <a:spcPts val="8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en-GB" sz="2000" dirty="0">
                <a:solidFill>
                  <a:srgbClr val="FFFFFF"/>
                </a:solidFill>
                <a:effectLst>
                  <a:outerShdw dist="17962" dir="2700000">
                    <a:srgbClr val="000000"/>
                  </a:outerShdw>
                </a:effectLst>
                <a:latin typeface="Arial" pitchFamily="34"/>
                <a:ea typeface="Lucida Sans Unicode" pitchFamily="2"/>
                <a:cs typeface="Tahoma" pitchFamily="2"/>
              </a:rPr>
              <a:t>     - Den med minst tid kvar</a:t>
            </a:r>
          </a:p>
          <a:p>
            <a:pPr marL="331561" indent="-331561">
              <a:lnSpc>
                <a:spcPct val="87000"/>
              </a:lnSpc>
              <a:spcBef>
                <a:spcPts val="8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Arial" pitchFamily="34"/>
              <a:ea typeface="Lucida Sans Unicode" pitchFamily="2"/>
              <a:cs typeface="Tahoma" pitchFamily="2"/>
            </a:endParaRPr>
          </a:p>
          <a:p>
            <a:pPr marL="331561" indent="-331561">
              <a:lnSpc>
                <a:spcPct val="88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kern="0" dirty="0">
              <a:solidFill>
                <a:srgbClr val="FFFFFF"/>
              </a:solidFill>
              <a:effectLst>
                <a:outerShdw dist="17962" dir="2700000">
                  <a:srgbClr val="000000"/>
                </a:outerShdw>
              </a:effectLst>
              <a:latin typeface="Arial" pitchFamily="34"/>
              <a:ea typeface="Lucida Sans Unicode" pitchFamily="2"/>
              <a:cs typeface="Arial" pitchFamily="34"/>
            </a:endParaRPr>
          </a:p>
          <a:p>
            <a:pPr>
              <a:lnSpc>
                <a:spcPct val="88000"/>
              </a:lnSpc>
              <a:spcBef>
                <a:spcPts val="500"/>
              </a:spcBef>
              <a:tabLst>
                <a:tab pos="331561" algn="l"/>
                <a:tab pos="780476" algn="l"/>
                <a:tab pos="1229758" algn="l"/>
                <a:tab pos="1679039" algn="l"/>
                <a:tab pos="2128320" algn="l"/>
                <a:tab pos="2577602" algn="l"/>
                <a:tab pos="3026883" algn="l"/>
                <a:tab pos="3476164" algn="l"/>
                <a:tab pos="3925436" algn="l"/>
                <a:tab pos="4374718" algn="l"/>
                <a:tab pos="4823999" algn="l"/>
                <a:tab pos="5273280" algn="l"/>
                <a:tab pos="5722562" algn="l"/>
                <a:tab pos="6171843" algn="l"/>
                <a:tab pos="6621124" algn="l"/>
                <a:tab pos="7070405" algn="l"/>
                <a:tab pos="7519678" algn="l"/>
                <a:tab pos="7968959" algn="l"/>
                <a:tab pos="8418240" algn="l"/>
                <a:tab pos="8867522" algn="l"/>
                <a:tab pos="9316803" algn="l"/>
              </a:tabLst>
              <a:defRPr sz="1800" b="0" i="0" u="none" strike="noStrike" kern="0" cap="none" spc="0" baseline="0">
                <a:solidFill>
                  <a:srgbClr val="000000"/>
                </a:solidFill>
                <a:uFillTx/>
              </a:defRPr>
            </a:pPr>
            <a:endParaRPr lang="sv-SE" sz="2000" kern="0" dirty="0">
              <a:solidFill>
                <a:srgbClr val="FFFFFF"/>
              </a:solidFill>
              <a:latin typeface="Arial" pitchFamily="34"/>
              <a:cs typeface="Arial" pitchFamily="34"/>
            </a:endParaRPr>
          </a:p>
          <a:p>
            <a:pPr hangingPunct="0">
              <a:lnSpc>
                <a:spcPct val="70000"/>
              </a:lnSpc>
              <a:spcBef>
                <a:spcPts val="800"/>
              </a:spcBef>
              <a:tabLst>
                <a:tab pos="448924" algn="l"/>
                <a:tab pos="898205" algn="l"/>
                <a:tab pos="1347478" algn="l"/>
                <a:tab pos="1796759" algn="l"/>
                <a:tab pos="2246040" algn="l"/>
                <a:tab pos="2695322" algn="l"/>
                <a:tab pos="3144603" algn="l"/>
                <a:tab pos="3593518" algn="l"/>
                <a:tab pos="4042800" algn="l"/>
                <a:tab pos="4492081" algn="l"/>
                <a:tab pos="4941362" algn="l"/>
                <a:tab pos="5390644" algn="l"/>
                <a:tab pos="5839925" algn="l"/>
                <a:tab pos="6289197" algn="l"/>
                <a:tab pos="6738478" algn="l"/>
                <a:tab pos="7187760" algn="l"/>
                <a:tab pos="7637041" algn="l"/>
                <a:tab pos="8086322" algn="l"/>
                <a:tab pos="8535603" algn="l"/>
                <a:tab pos="8984885" algn="l"/>
              </a:tabLst>
              <a:defRPr sz="1800" b="0" i="0" u="none" strike="noStrike" kern="0" cap="none" spc="0" baseline="0">
                <a:solidFill>
                  <a:srgbClr val="000000"/>
                </a:solidFill>
                <a:uFillTx/>
              </a:defRPr>
            </a:pPr>
            <a:endParaRPr lang="en-US" sz="2000" kern="0" dirty="0">
              <a:solidFill>
                <a:srgbClr val="FFFFFF"/>
              </a:solidFill>
              <a:latin typeface="Garamond" pitchFamily="18"/>
              <a:cs typeface="Tahoma" pitchFamily="2"/>
            </a:endParaRPr>
          </a:p>
          <a:p>
            <a:pPr hangingPunct="0">
              <a:lnSpc>
                <a:spcPct val="70000"/>
              </a:lnSpc>
              <a:spcBef>
                <a:spcPts val="800"/>
              </a:spcBef>
              <a:tabLst>
                <a:tab pos="448924" algn="l"/>
                <a:tab pos="898205" algn="l"/>
                <a:tab pos="1347478" algn="l"/>
                <a:tab pos="1796759" algn="l"/>
                <a:tab pos="2246040" algn="l"/>
                <a:tab pos="2695322" algn="l"/>
                <a:tab pos="3144603" algn="l"/>
                <a:tab pos="3593518" algn="l"/>
                <a:tab pos="4042800" algn="l"/>
                <a:tab pos="4492081" algn="l"/>
                <a:tab pos="4941362" algn="l"/>
                <a:tab pos="5390644" algn="l"/>
                <a:tab pos="5839925" algn="l"/>
                <a:tab pos="6289197" algn="l"/>
                <a:tab pos="6738478" algn="l"/>
                <a:tab pos="7187760" algn="l"/>
                <a:tab pos="7637041" algn="l"/>
                <a:tab pos="8086322" algn="l"/>
                <a:tab pos="8535603" algn="l"/>
                <a:tab pos="8984885" algn="l"/>
              </a:tabLst>
              <a:defRPr sz="1800" b="0" i="0" u="none" strike="noStrike" kern="0" cap="none" spc="0" baseline="0">
                <a:solidFill>
                  <a:srgbClr val="000000"/>
                </a:solidFill>
                <a:uFillTx/>
              </a:defRPr>
            </a:pPr>
            <a:endParaRPr lang="en-US" sz="2000" kern="0" dirty="0">
              <a:solidFill>
                <a:srgbClr val="FFFFFF"/>
              </a:solidFill>
              <a:latin typeface="Garamond" pitchFamily="18"/>
              <a:cs typeface="Tahoma" pitchFamily="2"/>
            </a:endParaRPr>
          </a:p>
          <a:p>
            <a:pPr marL="331561" indent="-331561">
              <a:lnSpc>
                <a:spcPct val="90000"/>
              </a:lnSpc>
              <a:spcBef>
                <a:spcPts val="8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Arial" pitchFamily="34"/>
              <a:ea typeface="Lucida Sans Unicode" pitchFamily="2"/>
              <a:cs typeface="Tahoma" pitchFamily="2"/>
            </a:endParaRPr>
          </a:p>
        </p:txBody>
      </p:sp>
      <p:pic>
        <p:nvPicPr>
          <p:cNvPr id="4" name="Picture 3">
            <a:extLst>
              <a:ext uri="{FF2B5EF4-FFF2-40B4-BE49-F238E27FC236}">
                <a16:creationId xmlns:a16="http://schemas.microsoft.com/office/drawing/2014/main" id="{CE016AD1-6BCA-AC59-634D-E0477CAFCE23}"/>
              </a:ext>
            </a:extLst>
          </p:cNvPr>
          <p:cNvPicPr>
            <a:picLocks noChangeAspect="1"/>
          </p:cNvPicPr>
          <p:nvPr/>
        </p:nvPicPr>
        <p:blipFill>
          <a:blip r:embed="rId3">
            <a:lum/>
            <a:alphaModFix/>
          </a:blip>
          <a:srcRect/>
          <a:stretch>
            <a:fillRect/>
          </a:stretch>
        </p:blipFill>
        <p:spPr>
          <a:xfrm>
            <a:off x="9963117" y="6114959"/>
            <a:ext cx="704883" cy="743041"/>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p:cNvGrpSpPr/>
          <p:nvPr/>
        </p:nvGrpSpPr>
        <p:grpSpPr>
          <a:xfrm>
            <a:off x="1299042" y="225287"/>
            <a:ext cx="8786191" cy="4185610"/>
            <a:chOff x="0" y="0"/>
            <a:chExt cx="9144000" cy="6453336"/>
          </a:xfrm>
        </p:grpSpPr>
        <p:sp>
          <p:nvSpPr>
            <p:cNvPr id="4" name="Rektangel 3"/>
            <p:cNvSpPr/>
            <p:nvPr/>
          </p:nvSpPr>
          <p:spPr>
            <a:xfrm>
              <a:off x="0" y="0"/>
              <a:ext cx="9144000" cy="63813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ektangel 4"/>
            <p:cNvSpPr/>
            <p:nvPr/>
          </p:nvSpPr>
          <p:spPr>
            <a:xfrm>
              <a:off x="0" y="6381328"/>
              <a:ext cx="9144000" cy="720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190" y="908720"/>
            <a:ext cx="2617954" cy="2592288"/>
          </a:xfrm>
          <a:prstGeom prst="rect">
            <a:avLst/>
          </a:prstGeom>
        </p:spPr>
      </p:pic>
      <p:sp>
        <p:nvSpPr>
          <p:cNvPr id="8" name="textruta 7"/>
          <p:cNvSpPr txBox="1"/>
          <p:nvPr/>
        </p:nvSpPr>
        <p:spPr>
          <a:xfrm>
            <a:off x="1703512" y="6474822"/>
            <a:ext cx="2011000"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sv-SE" sz="1600" b="1" dirty="0">
                <a:solidFill>
                  <a:srgbClr val="3399FF"/>
                </a:solidFill>
              </a:rPr>
              <a:t>www.svenskbandy.se</a:t>
            </a:r>
          </a:p>
        </p:txBody>
      </p:sp>
      <p:sp>
        <p:nvSpPr>
          <p:cNvPr id="7" name="Rektangel 6"/>
          <p:cNvSpPr/>
          <p:nvPr/>
        </p:nvSpPr>
        <p:spPr>
          <a:xfrm>
            <a:off x="2115692" y="3645024"/>
            <a:ext cx="7960641" cy="923330"/>
          </a:xfrm>
          <a:prstGeom prst="rect">
            <a:avLst/>
          </a:prstGeom>
          <a:noFill/>
        </p:spPr>
        <p:txBody>
          <a:bodyPr wrap="none" lIns="91440" tIns="45720" rIns="91440" bIns="45720" anchor="t">
            <a:spAutoFit/>
          </a:bodyPr>
          <a:lstStyle/>
          <a:p>
            <a:pPr algn="ctr"/>
            <a:r>
              <a:rPr lang="sv-SE"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Verdana"/>
                <a:cs typeface="Verdana"/>
              </a:rPr>
              <a:t>Föreningsdomarutbildning</a:t>
            </a:r>
            <a:r>
              <a:rPr lang="sv-SE"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ea typeface="Verdana" pitchFamily="34" charset="0"/>
                <a:cs typeface="Verdana" pitchFamily="34" charset="0"/>
              </a:rPr>
              <a:t> </a:t>
            </a:r>
            <a:endParaRPr lang="sv-SE" sz="5400" b="1" dirty="0">
              <a:solidFill>
                <a:schemeClr val="bg2">
                  <a:tint val="85000"/>
                  <a:satMod val="155000"/>
                </a:schemeClr>
              </a:solidFill>
              <a:latin typeface="Calibri" panose="020F0502020204030204" pitchFamily="34" charset="0"/>
              <a:ea typeface="Verdana" pitchFamily="34" charset="0"/>
              <a:cs typeface="Verdana" pitchFamily="34" charset="0"/>
            </a:endParaRPr>
          </a:p>
        </p:txBody>
      </p:sp>
      <p:sp>
        <p:nvSpPr>
          <p:cNvPr id="10" name="textruta 9">
            <a:extLst>
              <a:ext uri="{FF2B5EF4-FFF2-40B4-BE49-F238E27FC236}">
                <a16:creationId xmlns:a16="http://schemas.microsoft.com/office/drawing/2014/main" id="{4DB67FE6-EB1F-1F24-38C5-2B95601D6124}"/>
              </a:ext>
            </a:extLst>
          </p:cNvPr>
          <p:cNvSpPr txBox="1"/>
          <p:nvPr/>
        </p:nvSpPr>
        <p:spPr>
          <a:xfrm>
            <a:off x="1299041" y="4997221"/>
            <a:ext cx="4293375"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tabLst>
                <a:tab pos="914400" algn="l"/>
              </a:tabLst>
            </a:pPr>
            <a:r>
              <a:rPr kumimoji="0" lang="sv-SE" sz="1800" b="1" i="0" u="none" strike="noStrike" cap="none" normalizeH="0" baseline="0" dirty="0">
                <a:ln>
                  <a:noFill/>
                </a:ln>
                <a:solidFill>
                  <a:schemeClr val="tx1"/>
                </a:solidFill>
                <a:effectLst/>
                <a:latin typeface="Verdana" pitchFamily="34" charset="0"/>
                <a:ea typeface="Verdana" pitchFamily="34" charset="0"/>
                <a:cs typeface="Verdana" pitchFamily="34" charset="0"/>
              </a:rPr>
              <a:t>KURSLEDARE</a:t>
            </a:r>
          </a:p>
          <a:p>
            <a:pPr marL="0" marR="0" lvl="0" indent="0" algn="l" defTabSz="914400" rtl="0" eaLnBrk="1" fontAlgn="base" latinLnBrk="0" hangingPunct="1">
              <a:lnSpc>
                <a:spcPct val="100000"/>
              </a:lnSpc>
              <a:spcBef>
                <a:spcPct val="0"/>
              </a:spcBef>
              <a:spcAft>
                <a:spcPct val="0"/>
              </a:spcAft>
              <a:buClrTx/>
              <a:buSzTx/>
              <a:tabLst>
                <a:tab pos="914400" algn="l"/>
              </a:tabLst>
            </a:pPr>
            <a:r>
              <a:rPr lang="sv-SE" sz="1800" dirty="0">
                <a:latin typeface="Verdana" pitchFamily="34" charset="0"/>
                <a:ea typeface="Verdana" pitchFamily="34" charset="0"/>
                <a:cs typeface="Verdana" pitchFamily="34" charset="0"/>
              </a:rPr>
              <a:t>Robert Malmström</a:t>
            </a:r>
          </a:p>
          <a:p>
            <a:pPr marL="0" marR="0" lvl="0" indent="0" algn="l" defTabSz="914400" rtl="0" eaLnBrk="1" fontAlgn="base" latinLnBrk="0" hangingPunct="1">
              <a:lnSpc>
                <a:spcPct val="100000"/>
              </a:lnSpc>
              <a:spcBef>
                <a:spcPct val="0"/>
              </a:spcBef>
              <a:spcAft>
                <a:spcPct val="0"/>
              </a:spcAft>
              <a:buClrTx/>
              <a:buSzTx/>
              <a:tabLst>
                <a:tab pos="914400" algn="l"/>
              </a:tabLst>
            </a:pPr>
            <a:r>
              <a:rPr kumimoji="0" lang="sv-SE" sz="1800" i="0" u="none" strike="noStrike" cap="none" normalizeH="0" baseline="0" dirty="0">
                <a:ln>
                  <a:noFill/>
                </a:ln>
                <a:solidFill>
                  <a:schemeClr val="tx1"/>
                </a:solidFill>
                <a:effectLst/>
                <a:latin typeface="Verdana" pitchFamily="34" charset="0"/>
                <a:ea typeface="Verdana" pitchFamily="34" charset="0"/>
                <a:cs typeface="Verdana" pitchFamily="34" charset="0"/>
                <a:hlinkClick r:id="rId4"/>
              </a:rPr>
              <a:t>robert.malmstrom@eskilstuna.se</a:t>
            </a:r>
            <a:endParaRPr kumimoji="0" lang="sv-SE" sz="1800" i="0" u="none" strike="noStrike" cap="none" normalizeH="0" baseline="0" dirty="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tabLst>
                <a:tab pos="914400" algn="l"/>
              </a:tabLst>
            </a:pPr>
            <a:r>
              <a:rPr kumimoji="0" lang="sv-SE" sz="1800" i="0" u="none" strike="noStrike" cap="none" normalizeH="0" baseline="0" dirty="0">
                <a:ln>
                  <a:noFill/>
                </a:ln>
                <a:solidFill>
                  <a:schemeClr val="tx1"/>
                </a:solidFill>
                <a:effectLst/>
                <a:latin typeface="Verdana" pitchFamily="34" charset="0"/>
                <a:ea typeface="Verdana" pitchFamily="34" charset="0"/>
                <a:cs typeface="Verdana" pitchFamily="34" charset="0"/>
              </a:rPr>
              <a:t>070-6239774</a:t>
            </a:r>
          </a:p>
        </p:txBody>
      </p:sp>
      <p:sp>
        <p:nvSpPr>
          <p:cNvPr id="13" name="textruta 12">
            <a:extLst>
              <a:ext uri="{FF2B5EF4-FFF2-40B4-BE49-F238E27FC236}">
                <a16:creationId xmlns:a16="http://schemas.microsoft.com/office/drawing/2014/main" id="{D7EE2035-FC26-DAF5-415E-3DDCB5AC870D}"/>
              </a:ext>
            </a:extLst>
          </p:cNvPr>
          <p:cNvSpPr txBox="1"/>
          <p:nvPr/>
        </p:nvSpPr>
        <p:spPr>
          <a:xfrm>
            <a:off x="5592416" y="4997220"/>
            <a:ext cx="4015408"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tabLst>
                <a:tab pos="914400" algn="l"/>
              </a:tabLst>
            </a:pPr>
            <a:r>
              <a:rPr kumimoji="0" lang="sv-SE" sz="1800" b="1" i="0" u="none" strike="noStrike" cap="none" normalizeH="0" baseline="0" dirty="0">
                <a:ln>
                  <a:noFill/>
                </a:ln>
                <a:solidFill>
                  <a:schemeClr val="tx1"/>
                </a:solidFill>
                <a:effectLst/>
                <a:latin typeface="Verdana" pitchFamily="34" charset="0"/>
                <a:ea typeface="Verdana" pitchFamily="34" charset="0"/>
                <a:cs typeface="Verdana" pitchFamily="34" charset="0"/>
              </a:rPr>
              <a:t>KURSLEDARE</a:t>
            </a:r>
          </a:p>
          <a:p>
            <a:pPr marL="0" marR="0" lvl="0" indent="0" algn="l" defTabSz="914400" rtl="0" eaLnBrk="1" fontAlgn="base" latinLnBrk="0" hangingPunct="1">
              <a:lnSpc>
                <a:spcPct val="100000"/>
              </a:lnSpc>
              <a:spcBef>
                <a:spcPct val="0"/>
              </a:spcBef>
              <a:spcAft>
                <a:spcPct val="0"/>
              </a:spcAft>
              <a:buClrTx/>
              <a:buSzTx/>
              <a:tabLst>
                <a:tab pos="914400" algn="l"/>
              </a:tabLst>
            </a:pPr>
            <a:r>
              <a:rPr lang="sv-SE" dirty="0">
                <a:latin typeface="Verdana" pitchFamily="34" charset="0"/>
                <a:ea typeface="Verdana" pitchFamily="34" charset="0"/>
                <a:cs typeface="Verdana" pitchFamily="34" charset="0"/>
              </a:rPr>
              <a:t>Markus Järvenpää</a:t>
            </a:r>
            <a:endParaRPr lang="sv-SE" sz="1800" dirty="0">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0"/>
              </a:spcBef>
              <a:spcAft>
                <a:spcPct val="0"/>
              </a:spcAft>
              <a:buClrTx/>
              <a:buSzTx/>
              <a:tabLst>
                <a:tab pos="914400" algn="l"/>
              </a:tabLst>
            </a:pPr>
            <a:r>
              <a:rPr lang="sv-SE" dirty="0">
                <a:latin typeface="Verdana" pitchFamily="34" charset="0"/>
                <a:ea typeface="Verdana" pitchFamily="34" charset="0"/>
                <a:cs typeface="Verdana" pitchFamily="34" charset="0"/>
                <a:hlinkClick r:id="rId4"/>
              </a:rPr>
              <a:t>markus</a:t>
            </a:r>
            <a:r>
              <a:rPr kumimoji="0" lang="sv-SE" sz="1800" i="0" u="none" strike="noStrike" cap="none" normalizeH="0" baseline="0" dirty="0">
                <a:ln>
                  <a:noFill/>
                </a:ln>
                <a:solidFill>
                  <a:schemeClr val="tx1"/>
                </a:solidFill>
                <a:effectLst/>
                <a:latin typeface="Verdana" pitchFamily="34" charset="0"/>
                <a:ea typeface="Verdana" pitchFamily="34" charset="0"/>
                <a:cs typeface="Verdana" pitchFamily="34" charset="0"/>
                <a:hlinkClick r:id="rId4"/>
              </a:rPr>
              <a:t>.jarven@</a:t>
            </a:r>
            <a:r>
              <a:rPr kumimoji="0" lang="sv-SE" sz="1800" i="0" u="none" strike="noStrike" cap="none" normalizeH="0" baseline="0" dirty="0">
                <a:ln>
                  <a:noFill/>
                </a:ln>
                <a:solidFill>
                  <a:schemeClr val="tx1"/>
                </a:solidFill>
                <a:effectLst/>
                <a:latin typeface="Verdana" pitchFamily="34" charset="0"/>
                <a:ea typeface="Verdana" pitchFamily="34" charset="0"/>
                <a:cs typeface="Verdana" pitchFamily="34" charset="0"/>
              </a:rPr>
              <a:t>gmail.com</a:t>
            </a:r>
          </a:p>
          <a:p>
            <a:pPr marL="0" marR="0" lvl="0" indent="0" algn="l" defTabSz="914400" rtl="0" eaLnBrk="1" fontAlgn="base" latinLnBrk="0" hangingPunct="1">
              <a:lnSpc>
                <a:spcPct val="100000"/>
              </a:lnSpc>
              <a:spcBef>
                <a:spcPct val="0"/>
              </a:spcBef>
              <a:spcAft>
                <a:spcPct val="0"/>
              </a:spcAft>
              <a:buClrTx/>
              <a:buSzTx/>
              <a:tabLst>
                <a:tab pos="914400" algn="l"/>
              </a:tabLst>
            </a:pPr>
            <a:r>
              <a:rPr kumimoji="0" lang="sv-SE" sz="1800" i="0" u="none" strike="noStrike" cap="none" normalizeH="0" baseline="0" dirty="0">
                <a:ln>
                  <a:noFill/>
                </a:ln>
                <a:solidFill>
                  <a:schemeClr val="tx1"/>
                </a:solidFill>
                <a:effectLst/>
                <a:latin typeface="Verdana" pitchFamily="34" charset="0"/>
                <a:ea typeface="Verdana" pitchFamily="34" charset="0"/>
                <a:cs typeface="Verdana" pitchFamily="34" charset="0"/>
              </a:rPr>
              <a:t>070-4922962</a:t>
            </a:r>
          </a:p>
        </p:txBody>
      </p:sp>
    </p:spTree>
    <p:extLst>
      <p:ext uri="{BB962C8B-B14F-4D97-AF65-F5344CB8AC3E}">
        <p14:creationId xmlns:p14="http://schemas.microsoft.com/office/powerpoint/2010/main" val="778258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rot="16200000">
            <a:off x="6274739" y="484361"/>
            <a:ext cx="5869806" cy="5620166"/>
          </a:xfrm>
        </p:spPr>
        <p:txBody>
          <a:bodyPr vert="vert"/>
          <a:lstStyle/>
          <a:p>
            <a:pPr algn="ctr"/>
            <a:r>
              <a:rPr lang="sv-SE" dirty="0"/>
              <a:t>Nya regelboken </a:t>
            </a:r>
            <a:br>
              <a:rPr lang="sv-SE" dirty="0"/>
            </a:br>
            <a:r>
              <a:rPr lang="sv-SE" dirty="0"/>
              <a:t>säsongen 2022 - 2023</a:t>
            </a:r>
          </a:p>
        </p:txBody>
      </p:sp>
      <p:pic>
        <p:nvPicPr>
          <p:cNvPr id="3" name="Bildobjekt 2"/>
          <p:cNvPicPr>
            <a:picLocks noChangeAspect="1"/>
          </p:cNvPicPr>
          <p:nvPr/>
        </p:nvPicPr>
        <p:blipFill>
          <a:blip r:embed="rId2"/>
          <a:stretch>
            <a:fillRect/>
          </a:stretch>
        </p:blipFill>
        <p:spPr>
          <a:xfrm>
            <a:off x="295702" y="232824"/>
            <a:ext cx="5458587" cy="6435396"/>
          </a:xfrm>
          <a:prstGeom prst="rect">
            <a:avLst/>
          </a:prstGeom>
        </p:spPr>
      </p:pic>
    </p:spTree>
    <p:extLst>
      <p:ext uri="{BB962C8B-B14F-4D97-AF65-F5344CB8AC3E}">
        <p14:creationId xmlns:p14="http://schemas.microsoft.com/office/powerpoint/2010/main" val="2471625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800" dirty="0">
                <a:solidFill>
                  <a:schemeClr val="tx1"/>
                </a:solidFill>
                <a:latin typeface="Times New Roman" panose="02020603050405020304" pitchFamily="18" charset="0"/>
                <a:cs typeface="Times New Roman" panose="02020603050405020304" pitchFamily="18" charset="0"/>
              </a:rPr>
              <a:t>Regelboken, digital och med lite nyheter​</a:t>
            </a:r>
          </a:p>
        </p:txBody>
      </p:sp>
      <p:sp>
        <p:nvSpPr>
          <p:cNvPr id="4" name="Platshållare för innehåll 3"/>
          <p:cNvSpPr>
            <a:spLocks noGrp="1"/>
          </p:cNvSpPr>
          <p:nvPr>
            <p:ph idx="1"/>
          </p:nvPr>
        </p:nvSpPr>
        <p:spPr/>
        <p:txBody>
          <a:bodyPr>
            <a:normAutofit fontScale="40000" lnSpcReduction="20000"/>
          </a:bodyPr>
          <a:lstStyle/>
          <a:p>
            <a:pPr fontAlgn="base">
              <a:lnSpc>
                <a:spcPct val="170000"/>
              </a:lnSpc>
            </a:pPr>
            <a:r>
              <a:rPr lang="sv-SE" sz="5100" dirty="0">
                <a:solidFill>
                  <a:schemeClr val="tx1"/>
                </a:solidFill>
                <a:latin typeface="Times New Roman" panose="02020603050405020304" pitchFamily="18" charset="0"/>
                <a:ea typeface="+mj-ea"/>
                <a:cs typeface="Times New Roman" panose="02020603050405020304" pitchFamily="18" charset="0"/>
              </a:rPr>
              <a:t>Hänvisningar i text är klickbara för direkttransport till källa</a:t>
            </a:r>
            <a:endParaRPr lang="en-US" sz="5100" dirty="0">
              <a:solidFill>
                <a:schemeClr val="tx1"/>
              </a:solidFill>
              <a:latin typeface="Times New Roman" panose="02020603050405020304" pitchFamily="18" charset="0"/>
              <a:ea typeface="+mj-ea"/>
              <a:cs typeface="Times New Roman" panose="02020603050405020304" pitchFamily="18" charset="0"/>
            </a:endParaRPr>
          </a:p>
          <a:p>
            <a:pPr fontAlgn="base">
              <a:lnSpc>
                <a:spcPct val="170000"/>
              </a:lnSpc>
            </a:pPr>
            <a:r>
              <a:rPr lang="sv-SE" sz="5100" dirty="0">
                <a:solidFill>
                  <a:schemeClr val="tx1"/>
                </a:solidFill>
                <a:latin typeface="Times New Roman" panose="02020603050405020304" pitchFamily="18" charset="0"/>
                <a:ea typeface="+mj-ea"/>
                <a:cs typeface="Times New Roman" panose="02020603050405020304" pitchFamily="18" charset="0"/>
              </a:rPr>
              <a:t>Anmälan av grov utvisning samt avvikelserapport kommer antingen ligga med som bilaga till regelboken eller länkas till regelboken</a:t>
            </a:r>
            <a:endParaRPr lang="en-US" sz="5100" dirty="0">
              <a:solidFill>
                <a:schemeClr val="tx1"/>
              </a:solidFill>
              <a:latin typeface="Times New Roman" panose="02020603050405020304" pitchFamily="18" charset="0"/>
              <a:ea typeface="+mj-ea"/>
              <a:cs typeface="Times New Roman" panose="02020603050405020304" pitchFamily="18" charset="0"/>
            </a:endParaRPr>
          </a:p>
          <a:p>
            <a:pPr fontAlgn="base">
              <a:lnSpc>
                <a:spcPct val="170000"/>
              </a:lnSpc>
            </a:pPr>
            <a:r>
              <a:rPr lang="sv-SE" sz="5100" dirty="0">
                <a:solidFill>
                  <a:schemeClr val="tx1"/>
                </a:solidFill>
                <a:latin typeface="Times New Roman" panose="02020603050405020304" pitchFamily="18" charset="0"/>
                <a:ea typeface="+mj-ea"/>
                <a:cs typeface="Times New Roman" panose="02020603050405020304" pitchFamily="18" charset="0"/>
              </a:rPr>
              <a:t>Ska vara s.k. responsiv, vilket innebär att den är anpassad för vilket media du som domare än använder för att läsa den på</a:t>
            </a:r>
            <a:endParaRPr lang="en-US" sz="5100" dirty="0">
              <a:solidFill>
                <a:schemeClr val="tx1"/>
              </a:solidFill>
              <a:latin typeface="Times New Roman" panose="02020603050405020304" pitchFamily="18" charset="0"/>
              <a:ea typeface="+mj-ea"/>
              <a:cs typeface="Times New Roman" panose="02020603050405020304" pitchFamily="18" charset="0"/>
            </a:endParaRPr>
          </a:p>
          <a:p>
            <a:pPr fontAlgn="base">
              <a:lnSpc>
                <a:spcPct val="170000"/>
              </a:lnSpc>
            </a:pPr>
            <a:r>
              <a:rPr lang="sv-SE" sz="5100" dirty="0">
                <a:solidFill>
                  <a:schemeClr val="tx1"/>
                </a:solidFill>
                <a:latin typeface="Times New Roman" panose="02020603050405020304" pitchFamily="18" charset="0"/>
                <a:ea typeface="+mj-ea"/>
                <a:cs typeface="Times New Roman" panose="02020603050405020304" pitchFamily="18" charset="0"/>
              </a:rPr>
              <a:t>Nya bilder för upplysnings- och bestraffningstecken</a:t>
            </a:r>
            <a:endParaRPr lang="en-US" sz="5100" dirty="0">
              <a:solidFill>
                <a:schemeClr val="tx1"/>
              </a:solidFill>
              <a:latin typeface="Times New Roman" panose="02020603050405020304" pitchFamily="18" charset="0"/>
              <a:ea typeface="+mj-ea"/>
              <a:cs typeface="Times New Roman" panose="02020603050405020304" pitchFamily="18" charset="0"/>
            </a:endParaRPr>
          </a:p>
          <a:p>
            <a:pPr fontAlgn="base">
              <a:lnSpc>
                <a:spcPct val="170000"/>
              </a:lnSpc>
            </a:pPr>
            <a:r>
              <a:rPr lang="sv-SE" sz="5100" dirty="0">
                <a:solidFill>
                  <a:schemeClr val="tx1"/>
                </a:solidFill>
                <a:latin typeface="Times New Roman" panose="02020603050405020304" pitchFamily="18" charset="0"/>
                <a:ea typeface="+mj-ea"/>
                <a:cs typeface="Times New Roman" panose="02020603050405020304" pitchFamily="18" charset="0"/>
              </a:rPr>
              <a:t>Uppdatering kommer ske varje år</a:t>
            </a:r>
            <a:endParaRPr lang="en-US" sz="5100" dirty="0">
              <a:solidFill>
                <a:schemeClr val="tx1"/>
              </a:solidFill>
              <a:latin typeface="Times New Roman" panose="02020603050405020304" pitchFamily="18" charset="0"/>
              <a:ea typeface="+mj-ea"/>
              <a:cs typeface="Times New Roman" panose="02020603050405020304" pitchFamily="18" charset="0"/>
            </a:endParaRPr>
          </a:p>
          <a:p>
            <a:endParaRPr lang="sv-SE" dirty="0"/>
          </a:p>
        </p:txBody>
      </p:sp>
      <p:sp>
        <p:nvSpPr>
          <p:cNvPr id="3" name="AutoShape 2" descr="https://euc-powerpoint.officeapps.live.com/pods/GetClipboardImage.ashx?Id=5a707226-09c4-4806-98ba-14a63cc31ed3&amp;DC=PSE1&amp;pkey=d2d1ddf6-34be-4e6b-bed6-fef2180ab4ec&amp;wdwaccluster=PSE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20546509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319841"/>
            <a:ext cx="9144000" cy="1016929"/>
          </a:xfrm>
        </p:spPr>
        <p:txBody>
          <a:bodyPr/>
          <a:lstStyle/>
          <a:p>
            <a:r>
              <a:rPr lang="sv-SE" dirty="0">
                <a:solidFill>
                  <a:schemeClr val="tx1"/>
                </a:solidFill>
                <a:latin typeface="Times New Roman" panose="02020603050405020304" pitchFamily="18" charset="0"/>
                <a:cs typeface="Times New Roman" panose="02020603050405020304" pitchFamily="18" charset="0"/>
              </a:rPr>
              <a:t>Regelförändring 1</a:t>
            </a:r>
          </a:p>
        </p:txBody>
      </p:sp>
      <p:sp>
        <p:nvSpPr>
          <p:cNvPr id="3" name="Underrubrik 2"/>
          <p:cNvSpPr>
            <a:spLocks noGrp="1"/>
          </p:cNvSpPr>
          <p:nvPr>
            <p:ph type="subTitle" idx="1"/>
          </p:nvPr>
        </p:nvSpPr>
        <p:spPr>
          <a:xfrm>
            <a:off x="477078" y="3124959"/>
            <a:ext cx="10190922" cy="1987879"/>
          </a:xfrm>
        </p:spPr>
        <p:txBody>
          <a:bodyPr>
            <a:normAutofit fontScale="70000" lnSpcReduction="20000"/>
          </a:bodyPr>
          <a:lstStyle/>
          <a:p>
            <a:pPr algn="l" fontAlgn="base"/>
            <a:r>
              <a:rPr lang="sv-SE" sz="5200" dirty="0">
                <a:solidFill>
                  <a:schemeClr val="tx1"/>
                </a:solidFill>
                <a:latin typeface="Times New Roman" panose="02020603050405020304" pitchFamily="18" charset="0"/>
                <a:ea typeface="+mj-ea"/>
                <a:cs typeface="Times New Roman" panose="02020603050405020304" pitchFamily="18" charset="0"/>
              </a:rPr>
              <a:t>2.2 Bollen</a:t>
            </a:r>
            <a:r>
              <a:rPr lang="en-US" sz="5200" dirty="0">
                <a:solidFill>
                  <a:schemeClr val="tx1"/>
                </a:solidFill>
                <a:latin typeface="Times New Roman" panose="02020603050405020304" pitchFamily="18" charset="0"/>
                <a:ea typeface="+mj-ea"/>
                <a:cs typeface="Times New Roman" panose="02020603050405020304" pitchFamily="18" charset="0"/>
              </a:rPr>
              <a:t>​</a:t>
            </a:r>
          </a:p>
          <a:p>
            <a:pPr marL="685800" indent="-685800" algn="l" fontAlgn="base">
              <a:buFont typeface="Arial" panose="020B0604020202020204" pitchFamily="34" charset="0"/>
              <a:buChar char="•"/>
            </a:pPr>
            <a:r>
              <a:rPr lang="sv-SE" sz="5200" dirty="0">
                <a:solidFill>
                  <a:schemeClr val="tx1"/>
                </a:solidFill>
                <a:latin typeface="Times New Roman" panose="02020603050405020304" pitchFamily="18" charset="0"/>
                <a:ea typeface="+mj-ea"/>
                <a:cs typeface="Times New Roman" panose="02020603050405020304" pitchFamily="18" charset="0"/>
              </a:rPr>
              <a:t>färg på boll ska vara enbart cerise oavsett serie inom Sverige</a:t>
            </a:r>
          </a:p>
          <a:p>
            <a:pPr marL="685800" indent="-685800" algn="l" fontAlgn="base">
              <a:buFont typeface="Arial" panose="020B0604020202020204" pitchFamily="34" charset="0"/>
              <a:buChar char="•"/>
            </a:pPr>
            <a:r>
              <a:rPr lang="sv-SE" sz="5200" dirty="0">
                <a:solidFill>
                  <a:schemeClr val="tx1"/>
                </a:solidFill>
                <a:latin typeface="Times New Roman" panose="02020603050405020304" pitchFamily="18" charset="0"/>
                <a:ea typeface="+mj-ea"/>
                <a:cs typeface="Times New Roman" panose="02020603050405020304" pitchFamily="18" charset="0"/>
              </a:rPr>
              <a:t>mörkröd eller orange är borttaget</a:t>
            </a:r>
            <a:r>
              <a:rPr lang="en-US" sz="5200" dirty="0">
                <a:solidFill>
                  <a:schemeClr val="tx1"/>
                </a:solidFill>
                <a:latin typeface="Times New Roman" panose="02020603050405020304" pitchFamily="18" charset="0"/>
                <a:ea typeface="+mj-ea"/>
                <a:cs typeface="Times New Roman" panose="02020603050405020304" pitchFamily="18" charset="0"/>
              </a:rPr>
              <a:t>​</a:t>
            </a:r>
          </a:p>
          <a:p>
            <a:endParaRPr lang="sv-SE" sz="4800"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0598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4400" dirty="0">
                <a:solidFill>
                  <a:schemeClr val="tx1"/>
                </a:solidFill>
                <a:latin typeface="Times New Roman" panose="02020603050405020304" pitchFamily="18" charset="0"/>
                <a:ea typeface="+mn-ea"/>
                <a:cs typeface="Times New Roman" panose="02020603050405020304" pitchFamily="18" charset="0"/>
              </a:rPr>
              <a:t>Regelförändring 2​</a:t>
            </a:r>
          </a:p>
        </p:txBody>
      </p:sp>
      <p:sp>
        <p:nvSpPr>
          <p:cNvPr id="3" name="Platshållare för innehåll 2"/>
          <p:cNvSpPr>
            <a:spLocks noGrp="1"/>
          </p:cNvSpPr>
          <p:nvPr>
            <p:ph idx="1"/>
          </p:nvPr>
        </p:nvSpPr>
        <p:spPr/>
        <p:txBody>
          <a:bodyPr>
            <a:normAutofit/>
          </a:bodyPr>
          <a:lstStyle/>
          <a:p>
            <a:pPr marL="0" indent="0" fontAlgn="base">
              <a:buNone/>
            </a:pPr>
            <a:r>
              <a:rPr lang="sv-SE" dirty="0">
                <a:solidFill>
                  <a:schemeClr val="tx1"/>
                </a:solidFill>
                <a:latin typeface="Times New Roman" panose="02020603050405020304" pitchFamily="18" charset="0"/>
                <a:cs typeface="Times New Roman" panose="02020603050405020304" pitchFamily="18" charset="0"/>
              </a:rPr>
              <a:t>2.6 Matchdräkten</a:t>
            </a:r>
            <a:r>
              <a:rPr lang="en-US" dirty="0">
                <a:solidFill>
                  <a:schemeClr val="tx1"/>
                </a:solidFill>
                <a:latin typeface="Times New Roman" panose="02020603050405020304" pitchFamily="18" charset="0"/>
                <a:cs typeface="Times New Roman" panose="02020603050405020304" pitchFamily="18" charset="0"/>
              </a:rPr>
              <a:t>​</a:t>
            </a:r>
          </a:p>
          <a:p>
            <a:pPr fontAlgn="base"/>
            <a:r>
              <a:rPr lang="sv-SE" dirty="0">
                <a:solidFill>
                  <a:schemeClr val="tx1"/>
                </a:solidFill>
                <a:latin typeface="Times New Roman" panose="02020603050405020304" pitchFamily="18" charset="0"/>
                <a:cs typeface="Times New Roman" panose="02020603050405020304" pitchFamily="18" charset="0"/>
              </a:rPr>
              <a:t>I Elitserien Dam, Elitserien Herr, Allsvenskan Dam, Allsvenskan Herr samt div. 1 ska samtliga lag ha </a:t>
            </a:r>
            <a:r>
              <a:rPr lang="sv-SE" b="1" dirty="0">
                <a:solidFill>
                  <a:schemeClr val="tx1"/>
                </a:solidFill>
                <a:latin typeface="Times New Roman" panose="02020603050405020304" pitchFamily="18" charset="0"/>
                <a:cs typeface="Times New Roman" panose="02020603050405020304" pitchFamily="18" charset="0"/>
              </a:rPr>
              <a:t>ljus</a:t>
            </a:r>
            <a:r>
              <a:rPr lang="sv-SE" dirty="0">
                <a:solidFill>
                  <a:schemeClr val="tx1"/>
                </a:solidFill>
                <a:latin typeface="Times New Roman" panose="02020603050405020304" pitchFamily="18" charset="0"/>
                <a:cs typeface="Times New Roman" panose="02020603050405020304" pitchFamily="18" charset="0"/>
              </a:rPr>
              <a:t> reservdräkt, undantaget de lag som har ljus (t.ex. vit eller gul) ordinarie matchdräkt. Dessa lag ska ha annan klart avvikande </a:t>
            </a:r>
            <a:r>
              <a:rPr lang="sv-SE" b="1" dirty="0">
                <a:solidFill>
                  <a:schemeClr val="tx1"/>
                </a:solidFill>
                <a:latin typeface="Times New Roman" panose="02020603050405020304" pitchFamily="18" charset="0"/>
                <a:cs typeface="Times New Roman" panose="02020603050405020304" pitchFamily="18" charset="0"/>
              </a:rPr>
              <a:t>mörk</a:t>
            </a:r>
            <a:r>
              <a:rPr lang="sv-SE" dirty="0">
                <a:solidFill>
                  <a:schemeClr val="tx1"/>
                </a:solidFill>
                <a:latin typeface="Times New Roman" panose="02020603050405020304" pitchFamily="18" charset="0"/>
                <a:cs typeface="Times New Roman" panose="02020603050405020304" pitchFamily="18" charset="0"/>
              </a:rPr>
              <a:t> färg (t.ex. blå, svart eller röd) på reservdräkten.</a:t>
            </a:r>
            <a:r>
              <a:rPr lang="en-US" dirty="0">
                <a:solidFill>
                  <a:schemeClr val="tx1"/>
                </a:solidFill>
                <a:latin typeface="Times New Roman" panose="02020603050405020304" pitchFamily="18" charset="0"/>
                <a:cs typeface="Times New Roman" panose="02020603050405020304" pitchFamily="18" charset="0"/>
              </a:rPr>
              <a:t>​</a:t>
            </a:r>
          </a:p>
          <a:p>
            <a:pPr fontAlgn="base"/>
            <a:r>
              <a:rPr lang="sv-SE" dirty="0">
                <a:solidFill>
                  <a:schemeClr val="tx1"/>
                </a:solidFill>
                <a:latin typeface="Times New Roman" panose="02020603050405020304" pitchFamily="18" charset="0"/>
                <a:cs typeface="Times New Roman" panose="02020603050405020304" pitchFamily="18" charset="0"/>
              </a:rPr>
              <a:t>Ny text: Om domaren bedömer att båda lagen har så pass lika dräkter att risk till förväxling av lagtillhörighet föreligger i en matchsituation ska domaren avgöra vilken dräkt bortalaget ska spela i</a:t>
            </a:r>
            <a:endParaRPr lang="en-US" dirty="0">
              <a:solidFill>
                <a:schemeClr val="tx1"/>
              </a:solidFill>
              <a:latin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191750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4800" dirty="0">
                <a:solidFill>
                  <a:schemeClr val="tx1"/>
                </a:solidFill>
                <a:latin typeface="Times New Roman" panose="02020603050405020304" pitchFamily="18" charset="0"/>
                <a:cs typeface="Times New Roman" panose="02020603050405020304" pitchFamily="18" charset="0"/>
              </a:rPr>
              <a:t>Regelförändring 3​</a:t>
            </a:r>
          </a:p>
        </p:txBody>
      </p:sp>
      <p:sp>
        <p:nvSpPr>
          <p:cNvPr id="3" name="Platshållare för innehåll 2"/>
          <p:cNvSpPr>
            <a:spLocks noGrp="1"/>
          </p:cNvSpPr>
          <p:nvPr>
            <p:ph idx="1"/>
          </p:nvPr>
        </p:nvSpPr>
        <p:spPr/>
        <p:txBody>
          <a:bodyPr>
            <a:normAutofit/>
          </a:bodyPr>
          <a:lstStyle/>
          <a:p>
            <a:pPr marL="0" indent="0" fontAlgn="base">
              <a:buNone/>
            </a:pPr>
            <a:r>
              <a:rPr lang="sv-SE" sz="3500" dirty="0">
                <a:solidFill>
                  <a:schemeClr val="tx1"/>
                </a:solidFill>
                <a:latin typeface="Times New Roman" panose="02020603050405020304" pitchFamily="18" charset="0"/>
                <a:ea typeface="+mj-ea"/>
                <a:cs typeface="Times New Roman" panose="02020603050405020304" pitchFamily="18" charset="0"/>
              </a:rPr>
              <a:t>6.1 Spel på bollen, allmänt</a:t>
            </a:r>
            <a:r>
              <a:rPr lang="en-US" sz="3500" dirty="0">
                <a:solidFill>
                  <a:schemeClr val="tx1"/>
                </a:solidFill>
                <a:latin typeface="Times New Roman" panose="02020603050405020304" pitchFamily="18" charset="0"/>
                <a:ea typeface="+mj-ea"/>
                <a:cs typeface="Times New Roman" panose="02020603050405020304" pitchFamily="18" charset="0"/>
              </a:rPr>
              <a:t>​</a:t>
            </a:r>
          </a:p>
          <a:p>
            <a:pPr fontAlgn="base"/>
            <a:r>
              <a:rPr lang="sv-SE" sz="3500" dirty="0">
                <a:solidFill>
                  <a:schemeClr val="tx1"/>
                </a:solidFill>
                <a:latin typeface="Times New Roman" panose="02020603050405020304" pitchFamily="18" charset="0"/>
                <a:ea typeface="+mj-ea"/>
                <a:cs typeface="Times New Roman" panose="02020603050405020304" pitchFamily="18" charset="0"/>
              </a:rPr>
              <a:t>Spel med hög klubba är ändrat till att spelare som antingen står med skridskorna på isen eller hoppar har att iaktta spel med hög klubba bestraffas över egen axelhöjd. Det innebär att en hoppande spelare som spelar bollen med klubba har sin egen axelhöjd i hoppet att förhålla sig till. Farligt spel ska alltid beivras.</a:t>
            </a:r>
            <a:r>
              <a:rPr lang="en-US" sz="3500" dirty="0">
                <a:solidFill>
                  <a:schemeClr val="tx1"/>
                </a:solidFill>
                <a:latin typeface="Times New Roman" panose="02020603050405020304" pitchFamily="18" charset="0"/>
                <a:ea typeface="+mj-ea"/>
                <a:cs typeface="Times New Roman" panose="02020603050405020304" pitchFamily="18" charset="0"/>
              </a:rPr>
              <a:t>​</a:t>
            </a:r>
          </a:p>
          <a:p>
            <a:pPr fontAlgn="base"/>
            <a:r>
              <a:rPr lang="sv-SE" sz="3500" dirty="0">
                <a:solidFill>
                  <a:schemeClr val="tx1"/>
                </a:solidFill>
                <a:latin typeface="Times New Roman" panose="02020603050405020304" pitchFamily="18" charset="0"/>
                <a:ea typeface="+mj-ea"/>
                <a:cs typeface="Times New Roman" panose="02020603050405020304" pitchFamily="18" charset="0"/>
              </a:rPr>
              <a:t>Brösthöjd som gräns vid hopp är borttaget</a:t>
            </a:r>
            <a:endParaRPr lang="en-US" sz="3500" dirty="0">
              <a:solidFill>
                <a:schemeClr val="tx1"/>
              </a:solidFill>
              <a:latin typeface="Times New Roman" panose="02020603050405020304" pitchFamily="18" charset="0"/>
              <a:ea typeface="+mj-ea"/>
              <a:cs typeface="Times New Roman" panose="02020603050405020304" pitchFamily="18" charset="0"/>
            </a:endParaRPr>
          </a:p>
          <a:p>
            <a:endParaRPr lang="sv-SE" dirty="0"/>
          </a:p>
        </p:txBody>
      </p:sp>
    </p:spTree>
    <p:extLst>
      <p:ext uri="{BB962C8B-B14F-4D97-AF65-F5344CB8AC3E}">
        <p14:creationId xmlns:p14="http://schemas.microsoft.com/office/powerpoint/2010/main" val="23849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solidFill>
                  <a:schemeClr val="tx1"/>
                </a:solidFill>
                <a:latin typeface="Times New Roman" panose="02020603050405020304" pitchFamily="18" charset="0"/>
                <a:cs typeface="Times New Roman" panose="02020603050405020304" pitchFamily="18" charset="0"/>
              </a:rPr>
              <a:t>Regelförändring 4</a:t>
            </a:r>
            <a:r>
              <a:rPr lang="sv-SE" dirty="0"/>
              <a:t>​</a:t>
            </a:r>
          </a:p>
        </p:txBody>
      </p:sp>
      <p:sp>
        <p:nvSpPr>
          <p:cNvPr id="3" name="Platshållare för innehåll 2"/>
          <p:cNvSpPr>
            <a:spLocks noGrp="1"/>
          </p:cNvSpPr>
          <p:nvPr>
            <p:ph idx="1"/>
          </p:nvPr>
        </p:nvSpPr>
        <p:spPr/>
        <p:txBody>
          <a:bodyPr>
            <a:normAutofit fontScale="92500" lnSpcReduction="10000"/>
          </a:bodyPr>
          <a:lstStyle/>
          <a:p>
            <a:pPr marL="0" indent="0" fontAlgn="base">
              <a:buNone/>
            </a:pPr>
            <a:r>
              <a:rPr lang="sv-SE" sz="3600" dirty="0">
                <a:solidFill>
                  <a:schemeClr val="tx1"/>
                </a:solidFill>
                <a:latin typeface="Times New Roman" panose="02020603050405020304" pitchFamily="18" charset="0"/>
                <a:ea typeface="+mj-ea"/>
                <a:cs typeface="Times New Roman" panose="02020603050405020304" pitchFamily="18" charset="0"/>
              </a:rPr>
              <a:t>7.1 Spel på motspelaren, allmänt</a:t>
            </a:r>
            <a:r>
              <a:rPr lang="en-US" sz="3600" dirty="0">
                <a:solidFill>
                  <a:schemeClr val="tx1"/>
                </a:solidFill>
                <a:latin typeface="Times New Roman" panose="02020603050405020304" pitchFamily="18" charset="0"/>
                <a:ea typeface="+mj-ea"/>
                <a:cs typeface="Times New Roman" panose="02020603050405020304" pitchFamily="18" charset="0"/>
              </a:rPr>
              <a:t>​</a:t>
            </a:r>
          </a:p>
          <a:p>
            <a:pPr marL="0" indent="0" fontAlgn="base">
              <a:buNone/>
            </a:pPr>
            <a:endParaRPr lang="en-US" sz="3600" dirty="0">
              <a:solidFill>
                <a:schemeClr val="tx1"/>
              </a:solidFill>
              <a:latin typeface="Times New Roman" panose="02020603050405020304" pitchFamily="18" charset="0"/>
              <a:ea typeface="+mj-ea"/>
              <a:cs typeface="Times New Roman" panose="02020603050405020304" pitchFamily="18" charset="0"/>
            </a:endParaRPr>
          </a:p>
          <a:p>
            <a:pPr fontAlgn="base"/>
            <a:r>
              <a:rPr lang="sv-SE" sz="3000" dirty="0">
                <a:solidFill>
                  <a:schemeClr val="tx1"/>
                </a:solidFill>
                <a:latin typeface="Times New Roman" panose="02020603050405020304" pitchFamily="18" charset="0"/>
                <a:ea typeface="+mj-ea"/>
                <a:cs typeface="Times New Roman" panose="02020603050405020304" pitchFamily="18" charset="0"/>
              </a:rPr>
              <a:t>Skrivningen ”skuldra mot skuldra” är borttagen och utbytt till axel mot axel. Det är dessutom mer beskrivet i vad som är tillåtet vid kroppskontakt och inte. Medtaget är ”blind side”, rygg/ända och om man sänker sin kroppsposition vid kroppskontakt. Här är även beskrivet mer som en bedömningstrappa vid enklare förseelse (frislag), tuffare förseelse (10 min utvisning) och otillåten förseelse (rött kort). Här ska vägas in om det finns en avsikt att skada av utföraren, o/e skaderisk av mottagande spelare. Detta enligt domarens bedömning.</a:t>
            </a:r>
            <a:endParaRPr lang="en-US" sz="3000" dirty="0">
              <a:solidFill>
                <a:schemeClr val="tx1"/>
              </a:solidFill>
              <a:latin typeface="Times New Roman" panose="02020603050405020304" pitchFamily="18" charset="0"/>
              <a:ea typeface="+mj-ea"/>
              <a:cs typeface="Times New Roman" panose="02020603050405020304" pitchFamily="18" charset="0"/>
            </a:endParaRPr>
          </a:p>
          <a:p>
            <a:endParaRPr lang="sv-SE" dirty="0"/>
          </a:p>
        </p:txBody>
      </p:sp>
    </p:spTree>
    <p:extLst>
      <p:ext uri="{BB962C8B-B14F-4D97-AF65-F5344CB8AC3E}">
        <p14:creationId xmlns:p14="http://schemas.microsoft.com/office/powerpoint/2010/main" val="9447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solidFill>
                  <a:schemeClr val="tx1"/>
                </a:solidFill>
                <a:latin typeface="Times New Roman" panose="02020603050405020304" pitchFamily="18" charset="0"/>
                <a:cs typeface="Times New Roman" panose="02020603050405020304" pitchFamily="18" charset="0"/>
              </a:rPr>
              <a:t>Regelförändring 5</a:t>
            </a:r>
            <a:endParaRPr lang="sv-SE" dirty="0"/>
          </a:p>
        </p:txBody>
      </p:sp>
      <p:sp>
        <p:nvSpPr>
          <p:cNvPr id="3" name="Platshållare för innehåll 2"/>
          <p:cNvSpPr>
            <a:spLocks noGrp="1"/>
          </p:cNvSpPr>
          <p:nvPr>
            <p:ph idx="1"/>
          </p:nvPr>
        </p:nvSpPr>
        <p:spPr/>
        <p:txBody>
          <a:bodyPr>
            <a:normAutofit/>
          </a:bodyPr>
          <a:lstStyle/>
          <a:p>
            <a:pPr marL="0" indent="0" fontAlgn="base">
              <a:buNone/>
            </a:pPr>
            <a:r>
              <a:rPr lang="sv-SE" sz="3200" dirty="0">
                <a:solidFill>
                  <a:schemeClr val="tx1"/>
                </a:solidFill>
                <a:latin typeface="Times New Roman" panose="02020603050405020304" pitchFamily="18" charset="0"/>
                <a:ea typeface="+mj-ea"/>
                <a:cs typeface="Times New Roman" panose="02020603050405020304" pitchFamily="18" charset="0"/>
              </a:rPr>
              <a:t>16.3 5 min utvisning</a:t>
            </a:r>
            <a:r>
              <a:rPr lang="en-US" sz="3200" dirty="0">
                <a:solidFill>
                  <a:schemeClr val="tx1"/>
                </a:solidFill>
                <a:latin typeface="Times New Roman" panose="02020603050405020304" pitchFamily="18" charset="0"/>
                <a:ea typeface="+mj-ea"/>
                <a:cs typeface="Times New Roman" panose="02020603050405020304" pitchFamily="18" charset="0"/>
              </a:rPr>
              <a:t>​</a:t>
            </a:r>
          </a:p>
          <a:p>
            <a:pPr fontAlgn="base"/>
            <a:r>
              <a:rPr lang="sv-SE" dirty="0">
                <a:solidFill>
                  <a:schemeClr val="tx1"/>
                </a:solidFill>
                <a:latin typeface="Times New Roman" panose="02020603050405020304" pitchFamily="18" charset="0"/>
                <a:ea typeface="+mj-ea"/>
                <a:cs typeface="Times New Roman" panose="02020603050405020304" pitchFamily="18" charset="0"/>
              </a:rPr>
              <a:t>Att kasta klubban eller annan utrustning mot boll/spelare är flyttat från olämpligt uppträdande till sabotage</a:t>
            </a:r>
            <a:endParaRPr lang="en-US" dirty="0">
              <a:solidFill>
                <a:schemeClr val="tx1"/>
              </a:solidFill>
              <a:latin typeface="Times New Roman" panose="02020603050405020304" pitchFamily="18" charset="0"/>
              <a:ea typeface="+mj-ea"/>
              <a:cs typeface="Times New Roman" panose="02020603050405020304" pitchFamily="18" charset="0"/>
            </a:endParaRPr>
          </a:p>
          <a:p>
            <a:pPr marL="0" indent="0" fontAlgn="base">
              <a:buNone/>
            </a:pPr>
            <a:endParaRPr lang="en-US" sz="3600" dirty="0">
              <a:solidFill>
                <a:schemeClr val="tx1"/>
              </a:solidFill>
              <a:latin typeface="Times New Roman" panose="02020603050405020304" pitchFamily="18" charset="0"/>
              <a:ea typeface="+mj-ea"/>
              <a:cs typeface="Times New Roman" panose="02020603050405020304" pitchFamily="18" charset="0"/>
            </a:endParaRPr>
          </a:p>
          <a:p>
            <a:pPr marL="0" indent="0" fontAlgn="base">
              <a:buNone/>
            </a:pPr>
            <a:r>
              <a:rPr lang="sv-SE" sz="3200" dirty="0">
                <a:solidFill>
                  <a:schemeClr val="tx1"/>
                </a:solidFill>
                <a:latin typeface="Times New Roman" panose="02020603050405020304" pitchFamily="18" charset="0"/>
                <a:ea typeface="+mj-ea"/>
                <a:cs typeface="Times New Roman" panose="02020603050405020304" pitchFamily="18" charset="0"/>
              </a:rPr>
              <a:t>16.4 10 min utvisning</a:t>
            </a:r>
            <a:r>
              <a:rPr lang="en-US" sz="3200" dirty="0">
                <a:solidFill>
                  <a:schemeClr val="tx1"/>
                </a:solidFill>
                <a:latin typeface="Times New Roman" panose="02020603050405020304" pitchFamily="18" charset="0"/>
                <a:ea typeface="+mj-ea"/>
                <a:cs typeface="Times New Roman" panose="02020603050405020304" pitchFamily="18" charset="0"/>
              </a:rPr>
              <a:t>​</a:t>
            </a:r>
          </a:p>
          <a:p>
            <a:pPr fontAlgn="base"/>
            <a:r>
              <a:rPr lang="sv-SE" dirty="0">
                <a:solidFill>
                  <a:schemeClr val="tx1"/>
                </a:solidFill>
                <a:latin typeface="Times New Roman" panose="02020603050405020304" pitchFamily="18" charset="0"/>
                <a:ea typeface="+mj-ea"/>
                <a:cs typeface="Times New Roman" panose="02020603050405020304" pitchFamily="18" charset="0"/>
              </a:rPr>
              <a:t>Att kasta klubban eller annan utrustning mot boll/spelare är flyttat från olämpligt uppträdande till sabotage med avgörande fördel</a:t>
            </a:r>
            <a:endParaRPr lang="en-US" dirty="0">
              <a:solidFill>
                <a:schemeClr val="tx1"/>
              </a:solidFill>
              <a:latin typeface="Times New Roman" panose="02020603050405020304" pitchFamily="18" charset="0"/>
              <a:ea typeface="+mj-ea"/>
              <a:cs typeface="Times New Roman" panose="02020603050405020304" pitchFamily="18" charset="0"/>
            </a:endParaRPr>
          </a:p>
          <a:p>
            <a:endParaRPr lang="sv-SE" dirty="0"/>
          </a:p>
        </p:txBody>
      </p:sp>
    </p:spTree>
    <p:extLst>
      <p:ext uri="{BB962C8B-B14F-4D97-AF65-F5344CB8AC3E}">
        <p14:creationId xmlns:p14="http://schemas.microsoft.com/office/powerpoint/2010/main" val="275772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4800" dirty="0">
                <a:solidFill>
                  <a:schemeClr val="tx1"/>
                </a:solidFill>
                <a:latin typeface="Times New Roman" panose="02020603050405020304" pitchFamily="18" charset="0"/>
                <a:cs typeface="Times New Roman" panose="02020603050405020304" pitchFamily="18" charset="0"/>
              </a:rPr>
              <a:t>Regelförändring 6​</a:t>
            </a:r>
          </a:p>
        </p:txBody>
      </p:sp>
      <p:sp>
        <p:nvSpPr>
          <p:cNvPr id="3" name="Platshållare för innehåll 2"/>
          <p:cNvSpPr>
            <a:spLocks noGrp="1"/>
          </p:cNvSpPr>
          <p:nvPr>
            <p:ph idx="1"/>
          </p:nvPr>
        </p:nvSpPr>
        <p:spPr>
          <a:xfrm>
            <a:off x="1010729" y="1825625"/>
            <a:ext cx="10515600" cy="4351338"/>
          </a:xfrm>
        </p:spPr>
        <p:txBody>
          <a:bodyPr/>
          <a:lstStyle/>
          <a:p>
            <a:pPr marL="0" indent="0" fontAlgn="base">
              <a:buNone/>
            </a:pPr>
            <a:r>
              <a:rPr lang="sv-SE" sz="3200" dirty="0">
                <a:solidFill>
                  <a:schemeClr val="tx1"/>
                </a:solidFill>
                <a:latin typeface="Times New Roman" panose="02020603050405020304" pitchFamily="18" charset="0"/>
                <a:ea typeface="+mj-ea"/>
                <a:cs typeface="Times New Roman" panose="02020603050405020304" pitchFamily="18" charset="0"/>
              </a:rPr>
              <a:t>16.4 10 min utvisning</a:t>
            </a:r>
            <a:r>
              <a:rPr lang="en-US" sz="3200" dirty="0">
                <a:solidFill>
                  <a:schemeClr val="tx1"/>
                </a:solidFill>
                <a:latin typeface="Times New Roman" panose="02020603050405020304" pitchFamily="18" charset="0"/>
                <a:ea typeface="+mj-ea"/>
                <a:cs typeface="Times New Roman" panose="02020603050405020304" pitchFamily="18" charset="0"/>
              </a:rPr>
              <a:t>​</a:t>
            </a:r>
          </a:p>
          <a:p>
            <a:pPr fontAlgn="base"/>
            <a:r>
              <a:rPr lang="sv-SE" dirty="0">
                <a:solidFill>
                  <a:schemeClr val="tx1"/>
                </a:solidFill>
                <a:latin typeface="Times New Roman" panose="02020603050405020304" pitchFamily="18" charset="0"/>
                <a:ea typeface="+mj-ea"/>
                <a:cs typeface="Times New Roman" panose="02020603050405020304" pitchFamily="18" charset="0"/>
              </a:rPr>
              <a:t>Olämpligt uppträdande är alltid fullängdsutvisning</a:t>
            </a:r>
            <a:endParaRPr lang="en-US" dirty="0">
              <a:solidFill>
                <a:schemeClr val="tx1"/>
              </a:solidFill>
              <a:latin typeface="Times New Roman" panose="02020603050405020304" pitchFamily="18" charset="0"/>
              <a:ea typeface="+mj-ea"/>
              <a:cs typeface="Times New Roman" panose="02020603050405020304" pitchFamily="18" charset="0"/>
            </a:endParaRPr>
          </a:p>
          <a:p>
            <a:endParaRPr lang="sv-SE" dirty="0"/>
          </a:p>
        </p:txBody>
      </p:sp>
    </p:spTree>
    <p:extLst>
      <p:ext uri="{BB962C8B-B14F-4D97-AF65-F5344CB8AC3E}">
        <p14:creationId xmlns:p14="http://schemas.microsoft.com/office/powerpoint/2010/main" val="39764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4800" dirty="0">
                <a:solidFill>
                  <a:schemeClr val="tx1"/>
                </a:solidFill>
                <a:latin typeface="Times New Roman" panose="02020603050405020304" pitchFamily="18" charset="0"/>
                <a:cs typeface="Times New Roman" panose="02020603050405020304" pitchFamily="18" charset="0"/>
              </a:rPr>
              <a:t>Regelförändring 7</a:t>
            </a:r>
            <a:r>
              <a:rPr lang="sv-SE" sz="4800" dirty="0"/>
              <a:t>​</a:t>
            </a:r>
          </a:p>
        </p:txBody>
      </p:sp>
      <p:sp>
        <p:nvSpPr>
          <p:cNvPr id="3" name="Platshållare för innehåll 2"/>
          <p:cNvSpPr>
            <a:spLocks noGrp="1"/>
          </p:cNvSpPr>
          <p:nvPr>
            <p:ph idx="1"/>
          </p:nvPr>
        </p:nvSpPr>
        <p:spPr/>
        <p:txBody>
          <a:bodyPr>
            <a:normAutofit fontScale="77500" lnSpcReduction="20000"/>
          </a:bodyPr>
          <a:lstStyle/>
          <a:p>
            <a:pPr marL="0" indent="0">
              <a:buNone/>
            </a:pPr>
            <a:r>
              <a:rPr lang="sv-SE" sz="3200" dirty="0">
                <a:solidFill>
                  <a:schemeClr val="tx1"/>
                </a:solidFill>
                <a:latin typeface="Times New Roman" panose="02020603050405020304" pitchFamily="18" charset="0"/>
                <a:ea typeface="+mj-ea"/>
                <a:cs typeface="Times New Roman" panose="02020603050405020304" pitchFamily="18" charset="0"/>
              </a:rPr>
              <a:t>17.3 Supervisor</a:t>
            </a:r>
          </a:p>
          <a:p>
            <a:r>
              <a:rPr lang="sv-SE" sz="3200" dirty="0">
                <a:solidFill>
                  <a:schemeClr val="tx1"/>
                </a:solidFill>
                <a:latin typeface="Times New Roman" panose="02020603050405020304" pitchFamily="18" charset="0"/>
                <a:ea typeface="+mj-ea"/>
                <a:cs typeface="Times New Roman" panose="02020603050405020304" pitchFamily="18" charset="0"/>
              </a:rPr>
              <a:t>En supervisor utses av RDK och utgör en del av domarteamet i arrangemanget</a:t>
            </a:r>
          </a:p>
          <a:p>
            <a:r>
              <a:rPr lang="sv-SE" sz="3200" dirty="0">
                <a:solidFill>
                  <a:schemeClr val="tx1"/>
                </a:solidFill>
                <a:latin typeface="Times New Roman" panose="02020603050405020304" pitchFamily="18" charset="0"/>
                <a:ea typeface="+mj-ea"/>
                <a:cs typeface="Times New Roman" panose="02020603050405020304" pitchFamily="18" charset="0"/>
              </a:rPr>
              <a:t>Uppgiften år att se matchen från valfritt ställe på arenan i syfte att coacha domarna innan-, under-, och efter matchen samt finnas som stöd vid frågor</a:t>
            </a:r>
          </a:p>
          <a:p>
            <a:r>
              <a:rPr lang="sv-SE" sz="3200" dirty="0">
                <a:solidFill>
                  <a:schemeClr val="tx1"/>
                </a:solidFill>
                <a:latin typeface="Times New Roman" panose="02020603050405020304" pitchFamily="18" charset="0"/>
                <a:ea typeface="+mj-ea"/>
                <a:cs typeface="Times New Roman" panose="02020603050405020304" pitchFamily="18" charset="0"/>
              </a:rPr>
              <a:t>Supervisor kan vara utrustad med headset för direktkontakt med domarna, men får inte påverka domarnas beslutfattande under pågående match</a:t>
            </a:r>
          </a:p>
          <a:p>
            <a:r>
              <a:rPr lang="sv-SE" sz="3200" dirty="0">
                <a:solidFill>
                  <a:schemeClr val="tx1"/>
                </a:solidFill>
                <a:latin typeface="Times New Roman" panose="02020603050405020304" pitchFamily="18" charset="0"/>
                <a:ea typeface="+mj-ea"/>
                <a:cs typeface="Times New Roman" panose="02020603050405020304" pitchFamily="18" charset="0"/>
              </a:rPr>
              <a:t>Supervisor äger rätt att upprätta anmälan till bestraffning av spelare och ledare för grov förseelser samt att rapportera andra brister/händelser som rör matcharrangemanget</a:t>
            </a:r>
          </a:p>
          <a:p>
            <a:r>
              <a:rPr lang="sv-SE" sz="3200" dirty="0">
                <a:solidFill>
                  <a:schemeClr val="tx1"/>
                </a:solidFill>
                <a:latin typeface="Times New Roman" panose="02020603050405020304" pitchFamily="18" charset="0"/>
                <a:ea typeface="+mj-ea"/>
                <a:cs typeface="Times New Roman" panose="02020603050405020304" pitchFamily="18" charset="0"/>
              </a:rPr>
              <a:t>Supervisor finns även till för frågor från båda lagen</a:t>
            </a:r>
            <a:endParaRPr lang="sv-SE" dirty="0">
              <a:solidFill>
                <a:srgbClr val="FF0000"/>
              </a:solidFill>
            </a:endParaRPr>
          </a:p>
          <a:p>
            <a:pPr marL="0" indent="0">
              <a:buNone/>
            </a:pPr>
            <a:endParaRPr lang="sv-SE" sz="3200"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1132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4800" dirty="0">
                <a:solidFill>
                  <a:schemeClr val="tx1"/>
                </a:solidFill>
                <a:latin typeface="Times New Roman" panose="02020603050405020304" pitchFamily="18" charset="0"/>
                <a:cs typeface="Times New Roman" panose="02020603050405020304" pitchFamily="18" charset="0"/>
              </a:rPr>
              <a:t>Regelförändring 8</a:t>
            </a:r>
            <a:r>
              <a:rPr lang="sv-SE" sz="4800" dirty="0"/>
              <a:t>​</a:t>
            </a:r>
          </a:p>
        </p:txBody>
      </p:sp>
      <p:sp>
        <p:nvSpPr>
          <p:cNvPr id="3" name="Platshållare för innehåll 2"/>
          <p:cNvSpPr>
            <a:spLocks noGrp="1"/>
          </p:cNvSpPr>
          <p:nvPr>
            <p:ph idx="1"/>
          </p:nvPr>
        </p:nvSpPr>
        <p:spPr/>
        <p:txBody>
          <a:bodyPr>
            <a:normAutofit/>
          </a:bodyPr>
          <a:lstStyle/>
          <a:p>
            <a:pPr marL="0" indent="0">
              <a:buNone/>
            </a:pPr>
            <a:r>
              <a:rPr lang="sv-SE" sz="3200" dirty="0">
                <a:solidFill>
                  <a:schemeClr val="tx1"/>
                </a:solidFill>
                <a:latin typeface="Times New Roman" panose="02020603050405020304" pitchFamily="18" charset="0"/>
                <a:ea typeface="+mj-ea"/>
                <a:cs typeface="Times New Roman" panose="02020603050405020304" pitchFamily="18" charset="0"/>
              </a:rPr>
              <a:t>Slag på klubba 5 minuter (börjar gälla från 24 oktober)</a:t>
            </a:r>
          </a:p>
          <a:p>
            <a:r>
              <a:rPr lang="sv-SE" sz="3200" dirty="0">
                <a:solidFill>
                  <a:schemeClr val="tx1"/>
                </a:solidFill>
                <a:latin typeface="Times New Roman" panose="02020603050405020304" pitchFamily="18" charset="0"/>
                <a:ea typeface="+mj-ea"/>
                <a:cs typeface="Times New Roman" panose="02020603050405020304" pitchFamily="18" charset="0"/>
              </a:rPr>
              <a:t>10 min slag på klubban försvinner från regelboken och ersätts av våldsamt slag</a:t>
            </a:r>
          </a:p>
          <a:p>
            <a:r>
              <a:rPr lang="sv-SE" sz="3200" dirty="0">
                <a:solidFill>
                  <a:schemeClr val="tx1"/>
                </a:solidFill>
                <a:latin typeface="Times New Roman" panose="02020603050405020304" pitchFamily="18" charset="0"/>
                <a:ea typeface="+mj-ea"/>
                <a:cs typeface="Times New Roman" panose="02020603050405020304" pitchFamily="18" charset="0"/>
              </a:rPr>
              <a:t>Nytt är att 5 min slag på klubba införs</a:t>
            </a:r>
          </a:p>
          <a:p>
            <a:r>
              <a:rPr lang="sv-SE" sz="3200" dirty="0">
                <a:solidFill>
                  <a:schemeClr val="tx1"/>
                </a:solidFill>
                <a:latin typeface="Times New Roman" panose="02020603050405020304" pitchFamily="18" charset="0"/>
                <a:ea typeface="+mj-ea"/>
                <a:cs typeface="Times New Roman" panose="02020603050405020304" pitchFamily="18" charset="0"/>
              </a:rPr>
              <a:t>Viktigt är att det fortfarande kan bli straff utan utvisning, precis som tidigare</a:t>
            </a:r>
          </a:p>
          <a:p>
            <a:pPr marL="0" indent="0">
              <a:buNone/>
            </a:pPr>
            <a:endParaRPr lang="sv-SE" sz="3200" dirty="0">
              <a:solidFill>
                <a:srgbClr val="FF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12936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5400" dirty="0">
                <a:latin typeface="Arial" panose="020B0604020202020204" pitchFamily="34" charset="0"/>
                <a:cs typeface="Arial" panose="020B0604020202020204" pitchFamily="34" charset="0"/>
              </a:rPr>
              <a:t>Kursprogram Västerås</a:t>
            </a:r>
          </a:p>
        </p:txBody>
      </p:sp>
      <p:pic>
        <p:nvPicPr>
          <p:cNvPr id="4" name="Platshållare för innehåll 3" descr="File:Bandy 1901.jpg - Wikimedia Commons"/>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5078413"/>
            <a:ext cx="4102100" cy="1544637"/>
          </a:xfrm>
        </p:spPr>
      </p:pic>
      <p:sp>
        <p:nvSpPr>
          <p:cNvPr id="3" name="textruta 2"/>
          <p:cNvSpPr txBox="1"/>
          <p:nvPr/>
        </p:nvSpPr>
        <p:spPr>
          <a:xfrm>
            <a:off x="108066" y="1421476"/>
            <a:ext cx="11447830" cy="2308324"/>
          </a:xfrm>
          <a:prstGeom prst="rect">
            <a:avLst/>
          </a:prstGeom>
          <a:noFill/>
        </p:spPr>
        <p:txBody>
          <a:bodyPr wrap="square" rtlCol="0">
            <a:spAutoFit/>
          </a:bodyPr>
          <a:lstStyle/>
          <a:p>
            <a:pPr marL="285750" indent="-285750">
              <a:buFont typeface="Arial" panose="020B0604020202020204" pitchFamily="34" charset="0"/>
              <a:buChar char="•"/>
            </a:pPr>
            <a:r>
              <a:rPr lang="sv-SE" dirty="0"/>
              <a:t>Lördag</a:t>
            </a:r>
          </a:p>
          <a:p>
            <a:pPr marL="285750" indent="-285750">
              <a:buFont typeface="Arial" panose="020B0604020202020204" pitchFamily="34" charset="0"/>
              <a:buChar char="•"/>
            </a:pPr>
            <a:r>
              <a:rPr lang="sv-SE" dirty="0"/>
              <a:t>13:00 – 13:30 Registrering och presentation</a:t>
            </a:r>
          </a:p>
          <a:p>
            <a:pPr marL="285750" indent="-285750">
              <a:buFont typeface="Arial" panose="020B0604020202020204" pitchFamily="34" charset="0"/>
              <a:buChar char="•"/>
            </a:pPr>
            <a:r>
              <a:rPr lang="sv-SE" dirty="0"/>
              <a:t>13:30 – 14:00 RDK framåt och Rollen som domare, nya regler</a:t>
            </a:r>
          </a:p>
          <a:p>
            <a:pPr marL="285750" indent="-285750">
              <a:buFont typeface="Arial" panose="020B0604020202020204" pitchFamily="34" charset="0"/>
              <a:buChar char="•"/>
            </a:pPr>
            <a:r>
              <a:rPr lang="sv-SE" dirty="0"/>
              <a:t>14:00 – 14:10 Fruktstund</a:t>
            </a:r>
          </a:p>
          <a:p>
            <a:pPr marL="285750" indent="-285750">
              <a:buFont typeface="Arial" panose="020B0604020202020204" pitchFamily="34" charset="0"/>
              <a:buChar char="•"/>
            </a:pPr>
            <a:r>
              <a:rPr lang="sv-SE" dirty="0"/>
              <a:t>14:10 – 14:30 Grupparbete regler </a:t>
            </a:r>
          </a:p>
          <a:p>
            <a:pPr marL="285750" indent="-285750">
              <a:buFont typeface="Arial" panose="020B0604020202020204" pitchFamily="34" charset="0"/>
              <a:buChar char="•"/>
            </a:pPr>
            <a:r>
              <a:rPr lang="sv-SE" dirty="0"/>
              <a:t>14:30 – 14:40 Matchanalys, Vad är ok agerande på Isen. Spontant, Respektlöst agerande, Hur gör vi?</a:t>
            </a:r>
          </a:p>
          <a:p>
            <a:pPr marL="285750" indent="-285750">
              <a:buFont typeface="Arial" panose="020B0604020202020204" pitchFamily="34" charset="0"/>
              <a:buChar char="•"/>
            </a:pPr>
            <a:r>
              <a:rPr lang="sv-SE" dirty="0"/>
              <a:t>14:40 – 14:50 </a:t>
            </a:r>
            <a:r>
              <a:rPr lang="sv-SE" sz="1800" dirty="0">
                <a:latin typeface="Calibri" panose="020F0502020204030204" pitchFamily="34" charset="0"/>
                <a:cs typeface="Times New Roman" panose="02020603050405020304" pitchFamily="18" charset="0"/>
              </a:rPr>
              <a:t>Info från distriktet, FX Profixio - tillsättning av matcher, Cuper- Kosa Natta Örebro, Västmanland 3 st</a:t>
            </a:r>
            <a:endParaRPr lang="sv-SE" sz="1800" dirty="0"/>
          </a:p>
          <a:p>
            <a:pPr marL="285750" indent="-285750">
              <a:buFont typeface="Arial" panose="020B0604020202020204" pitchFamily="34" charset="0"/>
              <a:buChar char="•"/>
            </a:pPr>
            <a:r>
              <a:rPr lang="sv-SE" dirty="0"/>
              <a:t>14:50 – 15:00 Kursavslutning </a:t>
            </a:r>
          </a:p>
        </p:txBody>
      </p:sp>
    </p:spTree>
    <p:extLst>
      <p:ext uri="{BB962C8B-B14F-4D97-AF65-F5344CB8AC3E}">
        <p14:creationId xmlns:p14="http://schemas.microsoft.com/office/powerpoint/2010/main" val="2074144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AE7A29-D584-8462-54AE-E25198257F69}"/>
              </a:ext>
            </a:extLst>
          </p:cNvPr>
          <p:cNvSpPr txBox="1">
            <a:spLocks noGrp="1"/>
          </p:cNvSpPr>
          <p:nvPr>
            <p:ph type="title"/>
          </p:nvPr>
        </p:nvSpPr>
        <p:spPr/>
        <p:txBody>
          <a:bodyPr/>
          <a:lstStyle/>
          <a:p>
            <a:pPr marR="160020"/>
            <a:r>
              <a:rPr lang="sv-SE" dirty="0"/>
              <a:t>Nya spelformer</a:t>
            </a:r>
          </a:p>
        </p:txBody>
      </p:sp>
      <p:sp>
        <p:nvSpPr>
          <p:cNvPr id="3" name="Platshållare för innehåll 2">
            <a:extLst>
              <a:ext uri="{FF2B5EF4-FFF2-40B4-BE49-F238E27FC236}">
                <a16:creationId xmlns:a16="http://schemas.microsoft.com/office/drawing/2014/main" id="{2909F5DE-C764-9C5E-5BF3-0F620E326010}"/>
              </a:ext>
            </a:extLst>
          </p:cNvPr>
          <p:cNvSpPr txBox="1">
            <a:spLocks noGrp="1"/>
          </p:cNvSpPr>
          <p:nvPr>
            <p:ph idx="1"/>
          </p:nvPr>
        </p:nvSpPr>
        <p:spPr/>
        <p:txBody>
          <a:bodyPr/>
          <a:lstStyle/>
          <a:p>
            <a:pPr lvl="0"/>
            <a:r>
              <a:rPr lang="sv-SE" u="sng" dirty="0">
                <a:latin typeface="Times New Roman" pitchFamily="18"/>
              </a:rPr>
              <a:t>Länk till dom nya spelformerna</a:t>
            </a:r>
            <a:br>
              <a:rPr lang="sv-SE" dirty="0">
                <a:latin typeface="Times New Roman" pitchFamily="18"/>
              </a:rPr>
            </a:br>
            <a:r>
              <a:rPr lang="sv-SE" dirty="0">
                <a:latin typeface="Times New Roman" pitchFamily="18"/>
              </a:rPr>
              <a:t> </a:t>
            </a:r>
            <a:br>
              <a:rPr lang="sv-SE" dirty="0">
                <a:latin typeface="Times New Roman" pitchFamily="18"/>
              </a:rPr>
            </a:br>
            <a:r>
              <a:rPr lang="sv-SE" u="sng" dirty="0">
                <a:solidFill>
                  <a:srgbClr val="00B0F0"/>
                </a:solidFill>
                <a:latin typeface="Times New Roman" pitchFamily="18"/>
              </a:rPr>
              <a:t>https://old.svenskbandy.se/globalassets/svenska-bandyforbundet-bandy-info/snabbuppladdade-bilder/Spelformer_210831.pdf</a:t>
            </a:r>
            <a:br>
              <a:rPr lang="sv-SE" dirty="0">
                <a:latin typeface="Times New Roman" pitchFamily="18"/>
              </a:rPr>
            </a:br>
            <a:endParaRPr lang="sv-SE" dirty="0"/>
          </a:p>
        </p:txBody>
      </p:sp>
      <p:pic>
        <p:nvPicPr>
          <p:cNvPr id="4" name="Picture 3">
            <a:extLst>
              <a:ext uri="{FF2B5EF4-FFF2-40B4-BE49-F238E27FC236}">
                <a16:creationId xmlns:a16="http://schemas.microsoft.com/office/drawing/2014/main" id="{B9D0F3D3-4747-17A9-A6F4-EACE622FA607}"/>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a:extLst>
              <a:ext uri="{FF2B5EF4-FFF2-40B4-BE49-F238E27FC236}">
                <a16:creationId xmlns:a16="http://schemas.microsoft.com/office/drawing/2014/main" id="{081921FA-4F43-14E8-64B6-A69EA66E42F0}"/>
              </a:ext>
            </a:extLst>
          </p:cNvPr>
          <p:cNvPicPr>
            <a:picLocks noChangeAspect="1"/>
          </p:cNvPicPr>
          <p:nvPr/>
        </p:nvPicPr>
        <p:blipFill>
          <a:blip r:embed="rId2"/>
          <a:stretch>
            <a:fillRect/>
          </a:stretch>
        </p:blipFill>
        <p:spPr>
          <a:xfrm>
            <a:off x="2199248" y="162872"/>
            <a:ext cx="7568415" cy="6343604"/>
          </a:xfrm>
          <a:prstGeom prst="rect">
            <a:avLst/>
          </a:prstGeom>
          <a:noFill/>
          <a:ln cap="flat">
            <a:noFill/>
          </a:ln>
        </p:spPr>
      </p:pic>
      <p:pic>
        <p:nvPicPr>
          <p:cNvPr id="3" name="Picture 3">
            <a:extLst>
              <a:ext uri="{FF2B5EF4-FFF2-40B4-BE49-F238E27FC236}">
                <a16:creationId xmlns:a16="http://schemas.microsoft.com/office/drawing/2014/main" id="{3FD86BA6-310D-B3E0-A9DE-605D671DA549}"/>
              </a:ext>
            </a:extLst>
          </p:cNvPr>
          <p:cNvPicPr>
            <a:picLocks noChangeAspect="1"/>
          </p:cNvPicPr>
          <p:nvPr/>
        </p:nvPicPr>
        <p:blipFill>
          <a:blip r:embed="rId3">
            <a:lum/>
            <a:alphaModFix/>
          </a:blip>
          <a:srcRect/>
          <a:stretch>
            <a:fillRect/>
          </a:stretch>
        </p:blipFill>
        <p:spPr>
          <a:xfrm>
            <a:off x="9934981" y="5882482"/>
            <a:ext cx="704883" cy="743041"/>
          </a:xfrm>
          <a:prstGeom prst="rect">
            <a:avLst/>
          </a:prstGeom>
          <a:noFill/>
          <a:ln cap="flat">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2">
            <a:extLst>
              <a:ext uri="{FF2B5EF4-FFF2-40B4-BE49-F238E27FC236}">
                <a16:creationId xmlns:a16="http://schemas.microsoft.com/office/drawing/2014/main" id="{A7006A11-49CA-0250-5DBB-8F4B399AE210}"/>
              </a:ext>
            </a:extLst>
          </p:cNvPr>
          <p:cNvPicPr>
            <a:picLocks noChangeAspect="1"/>
          </p:cNvPicPr>
          <p:nvPr/>
        </p:nvPicPr>
        <p:blipFill>
          <a:blip r:embed="rId2"/>
          <a:stretch>
            <a:fillRect/>
          </a:stretch>
        </p:blipFill>
        <p:spPr>
          <a:xfrm>
            <a:off x="2350453" y="1052859"/>
            <a:ext cx="7515682" cy="5717057"/>
          </a:xfrm>
          <a:prstGeom prst="rect">
            <a:avLst/>
          </a:prstGeom>
          <a:noFill/>
          <a:ln cap="flat">
            <a:noFill/>
          </a:ln>
        </p:spPr>
      </p:pic>
      <p:sp>
        <p:nvSpPr>
          <p:cNvPr id="3" name="Rubrik 3">
            <a:extLst>
              <a:ext uri="{FF2B5EF4-FFF2-40B4-BE49-F238E27FC236}">
                <a16:creationId xmlns:a16="http://schemas.microsoft.com/office/drawing/2014/main" id="{DEA53676-2977-CA7A-C12E-62BD5CEFC5E7}"/>
              </a:ext>
            </a:extLst>
          </p:cNvPr>
          <p:cNvSpPr txBox="1">
            <a:spLocks noGrp="1"/>
          </p:cNvSpPr>
          <p:nvPr>
            <p:ph type="title"/>
          </p:nvPr>
        </p:nvSpPr>
        <p:spPr/>
        <p:txBody>
          <a:bodyPr/>
          <a:lstStyle/>
          <a:p>
            <a:pPr lvl="0"/>
            <a:r>
              <a:rPr lang="sv-SE" dirty="0"/>
              <a:t>3 mot 3</a:t>
            </a:r>
          </a:p>
        </p:txBody>
      </p:sp>
      <p:pic>
        <p:nvPicPr>
          <p:cNvPr id="4" name="Picture 3">
            <a:extLst>
              <a:ext uri="{FF2B5EF4-FFF2-40B4-BE49-F238E27FC236}">
                <a16:creationId xmlns:a16="http://schemas.microsoft.com/office/drawing/2014/main" id="{270CBFE3-ED66-8A6C-C6C9-569331BD86EE}"/>
              </a:ext>
            </a:extLst>
          </p:cNvPr>
          <p:cNvPicPr>
            <a:picLocks noChangeAspect="1"/>
          </p:cNvPicPr>
          <p:nvPr/>
        </p:nvPicPr>
        <p:blipFill>
          <a:blip r:embed="rId3">
            <a:lum/>
            <a:alphaModFix/>
          </a:blip>
          <a:srcRect/>
          <a:stretch>
            <a:fillRect/>
          </a:stretch>
        </p:blipFill>
        <p:spPr>
          <a:xfrm>
            <a:off x="9883317" y="5840282"/>
            <a:ext cx="704883" cy="743041"/>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3">
            <a:extLst>
              <a:ext uri="{FF2B5EF4-FFF2-40B4-BE49-F238E27FC236}">
                <a16:creationId xmlns:a16="http://schemas.microsoft.com/office/drawing/2014/main" id="{F714CD17-ED9B-2F80-C9E5-4E8AECEA3A42}"/>
              </a:ext>
            </a:extLst>
          </p:cNvPr>
          <p:cNvPicPr>
            <a:picLocks noChangeAspect="1"/>
          </p:cNvPicPr>
          <p:nvPr/>
        </p:nvPicPr>
        <p:blipFill>
          <a:blip r:embed="rId2"/>
          <a:stretch>
            <a:fillRect/>
          </a:stretch>
        </p:blipFill>
        <p:spPr>
          <a:xfrm>
            <a:off x="2058568" y="250263"/>
            <a:ext cx="8117055" cy="6361727"/>
          </a:xfrm>
          <a:prstGeom prst="rect">
            <a:avLst/>
          </a:prstGeom>
          <a:noFill/>
          <a:ln cap="flat">
            <a:noFill/>
          </a:ln>
        </p:spPr>
      </p:pic>
      <p:pic>
        <p:nvPicPr>
          <p:cNvPr id="3" name="Picture 3">
            <a:extLst>
              <a:ext uri="{FF2B5EF4-FFF2-40B4-BE49-F238E27FC236}">
                <a16:creationId xmlns:a16="http://schemas.microsoft.com/office/drawing/2014/main" id="{1A1E8B73-0468-2576-523F-798E966E0E42}"/>
              </a:ext>
            </a:extLst>
          </p:cNvPr>
          <p:cNvPicPr>
            <a:picLocks noChangeAspect="1"/>
          </p:cNvPicPr>
          <p:nvPr/>
        </p:nvPicPr>
        <p:blipFill>
          <a:blip r:embed="rId3">
            <a:lum/>
            <a:alphaModFix/>
          </a:blip>
          <a:srcRect/>
          <a:stretch>
            <a:fillRect/>
          </a:stretch>
        </p:blipFill>
        <p:spPr>
          <a:xfrm>
            <a:off x="9428550" y="5864697"/>
            <a:ext cx="704883" cy="743041"/>
          </a:xfrm>
          <a:prstGeom prst="rect">
            <a:avLst/>
          </a:prstGeom>
          <a:noFill/>
          <a:ln cap="flat">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3">
            <a:extLst>
              <a:ext uri="{FF2B5EF4-FFF2-40B4-BE49-F238E27FC236}">
                <a16:creationId xmlns:a16="http://schemas.microsoft.com/office/drawing/2014/main" id="{D62051AE-CA9A-AE93-EA29-E345892073E0}"/>
              </a:ext>
            </a:extLst>
          </p:cNvPr>
          <p:cNvSpPr txBox="1">
            <a:spLocks noGrp="1"/>
          </p:cNvSpPr>
          <p:nvPr>
            <p:ph type="title"/>
          </p:nvPr>
        </p:nvSpPr>
        <p:spPr/>
        <p:txBody>
          <a:bodyPr/>
          <a:lstStyle/>
          <a:p>
            <a:pPr lvl="0"/>
            <a:r>
              <a:rPr lang="sv-SE" dirty="0"/>
              <a:t>5 mot 5</a:t>
            </a:r>
          </a:p>
        </p:txBody>
      </p:sp>
      <p:pic>
        <p:nvPicPr>
          <p:cNvPr id="3" name="Bildobjekt 5">
            <a:extLst>
              <a:ext uri="{FF2B5EF4-FFF2-40B4-BE49-F238E27FC236}">
                <a16:creationId xmlns:a16="http://schemas.microsoft.com/office/drawing/2014/main" id="{93922C31-F3CA-94A2-17D1-8DAC12E863F5}"/>
              </a:ext>
            </a:extLst>
          </p:cNvPr>
          <p:cNvPicPr>
            <a:picLocks noChangeAspect="1"/>
          </p:cNvPicPr>
          <p:nvPr/>
        </p:nvPicPr>
        <p:blipFill>
          <a:blip r:embed="rId2"/>
          <a:stretch>
            <a:fillRect/>
          </a:stretch>
        </p:blipFill>
        <p:spPr>
          <a:xfrm>
            <a:off x="1828467" y="1556537"/>
            <a:ext cx="8681368" cy="4295622"/>
          </a:xfrm>
          <a:prstGeom prst="rect">
            <a:avLst/>
          </a:prstGeom>
          <a:noFill/>
          <a:ln cap="flat">
            <a:noFill/>
          </a:ln>
        </p:spPr>
      </p:pic>
      <p:pic>
        <p:nvPicPr>
          <p:cNvPr id="4" name="Picture 3">
            <a:extLst>
              <a:ext uri="{FF2B5EF4-FFF2-40B4-BE49-F238E27FC236}">
                <a16:creationId xmlns:a16="http://schemas.microsoft.com/office/drawing/2014/main" id="{0CCECF16-D8B1-5AB5-4982-3395E8737AB9}"/>
              </a:ext>
            </a:extLst>
          </p:cNvPr>
          <p:cNvPicPr>
            <a:picLocks noChangeAspect="1"/>
          </p:cNvPicPr>
          <p:nvPr/>
        </p:nvPicPr>
        <p:blipFill>
          <a:blip r:embed="rId3">
            <a:lum/>
            <a:alphaModFix/>
          </a:blip>
          <a:srcRect/>
          <a:stretch>
            <a:fillRect/>
          </a:stretch>
        </p:blipFill>
        <p:spPr>
          <a:xfrm>
            <a:off x="9625493" y="5986440"/>
            <a:ext cx="704883" cy="743041"/>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19EAE1-926B-6E47-7819-B2E0FB02C6CE}"/>
              </a:ext>
            </a:extLst>
          </p:cNvPr>
          <p:cNvSpPr txBox="1">
            <a:spLocks noGrp="1"/>
          </p:cNvSpPr>
          <p:nvPr>
            <p:ph type="title"/>
          </p:nvPr>
        </p:nvSpPr>
        <p:spPr/>
        <p:txBody>
          <a:bodyPr/>
          <a:lstStyle/>
          <a:p>
            <a:pPr lvl="0"/>
            <a:r>
              <a:rPr lang="sv-SE" dirty="0"/>
              <a:t>5 mot 5</a:t>
            </a:r>
          </a:p>
        </p:txBody>
      </p:sp>
      <p:pic>
        <p:nvPicPr>
          <p:cNvPr id="3" name="Bildobjekt 3">
            <a:extLst>
              <a:ext uri="{FF2B5EF4-FFF2-40B4-BE49-F238E27FC236}">
                <a16:creationId xmlns:a16="http://schemas.microsoft.com/office/drawing/2014/main" id="{C2051D36-DD47-CF57-B930-A1CD65F56A1F}"/>
              </a:ext>
            </a:extLst>
          </p:cNvPr>
          <p:cNvPicPr>
            <a:picLocks noChangeAspect="1"/>
          </p:cNvPicPr>
          <p:nvPr/>
        </p:nvPicPr>
        <p:blipFill>
          <a:blip r:embed="rId2"/>
          <a:stretch>
            <a:fillRect/>
          </a:stretch>
        </p:blipFill>
        <p:spPr>
          <a:xfrm>
            <a:off x="2221176" y="1657351"/>
            <a:ext cx="7616833" cy="4210199"/>
          </a:xfrm>
          <a:prstGeom prst="rect">
            <a:avLst/>
          </a:prstGeom>
          <a:noFill/>
          <a:ln cap="flat">
            <a:noFill/>
          </a:ln>
        </p:spPr>
      </p:pic>
      <p:pic>
        <p:nvPicPr>
          <p:cNvPr id="4" name="Picture 3">
            <a:extLst>
              <a:ext uri="{FF2B5EF4-FFF2-40B4-BE49-F238E27FC236}">
                <a16:creationId xmlns:a16="http://schemas.microsoft.com/office/drawing/2014/main" id="{398DF9B6-5508-963C-2CAE-5E3B1A678921}"/>
              </a:ext>
            </a:extLst>
          </p:cNvPr>
          <p:cNvPicPr>
            <a:picLocks noChangeAspect="1"/>
          </p:cNvPicPr>
          <p:nvPr/>
        </p:nvPicPr>
        <p:blipFill>
          <a:blip r:embed="rId3">
            <a:lum/>
            <a:alphaModFix/>
          </a:blip>
          <a:srcRect/>
          <a:stretch>
            <a:fillRect/>
          </a:stretch>
        </p:blipFill>
        <p:spPr>
          <a:xfrm>
            <a:off x="9681765" y="5971865"/>
            <a:ext cx="704883" cy="743041"/>
          </a:xfrm>
          <a:prstGeom prst="rect">
            <a:avLst/>
          </a:prstGeom>
          <a:noFill/>
          <a:ln cap="flat">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3">
            <a:extLst>
              <a:ext uri="{FF2B5EF4-FFF2-40B4-BE49-F238E27FC236}">
                <a16:creationId xmlns:a16="http://schemas.microsoft.com/office/drawing/2014/main" id="{AB9BE8C9-90F1-5FAE-7583-5DC0226B7372}"/>
              </a:ext>
            </a:extLst>
          </p:cNvPr>
          <p:cNvPicPr>
            <a:picLocks noChangeAspect="1"/>
          </p:cNvPicPr>
          <p:nvPr/>
        </p:nvPicPr>
        <p:blipFill>
          <a:blip r:embed="rId2"/>
          <a:stretch>
            <a:fillRect/>
          </a:stretch>
        </p:blipFill>
        <p:spPr>
          <a:xfrm>
            <a:off x="2311793" y="232286"/>
            <a:ext cx="7695023" cy="6289947"/>
          </a:xfrm>
          <a:prstGeom prst="rect">
            <a:avLst/>
          </a:prstGeom>
          <a:noFill/>
          <a:ln cap="flat">
            <a:noFill/>
          </a:ln>
        </p:spPr>
      </p:pic>
      <p:pic>
        <p:nvPicPr>
          <p:cNvPr id="3" name="Picture 3">
            <a:extLst>
              <a:ext uri="{FF2B5EF4-FFF2-40B4-BE49-F238E27FC236}">
                <a16:creationId xmlns:a16="http://schemas.microsoft.com/office/drawing/2014/main" id="{54A82D27-AC3B-09B8-9996-55CAB409DE02}"/>
              </a:ext>
            </a:extLst>
          </p:cNvPr>
          <p:cNvPicPr>
            <a:picLocks noChangeAspect="1"/>
          </p:cNvPicPr>
          <p:nvPr/>
        </p:nvPicPr>
        <p:blipFill>
          <a:blip r:embed="rId3">
            <a:lum/>
            <a:alphaModFix/>
          </a:blip>
          <a:srcRect/>
          <a:stretch>
            <a:fillRect/>
          </a:stretch>
        </p:blipFill>
        <p:spPr>
          <a:xfrm>
            <a:off x="9950544" y="6004271"/>
            <a:ext cx="704883" cy="743041"/>
          </a:xfrm>
          <a:prstGeom prst="rect">
            <a:avLst/>
          </a:prstGeom>
          <a:noFill/>
          <a:ln cap="flat">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375612-8B89-D0B7-E6BF-F0D4E61079F2}"/>
              </a:ext>
            </a:extLst>
          </p:cNvPr>
          <p:cNvSpPr txBox="1">
            <a:spLocks noGrp="1"/>
          </p:cNvSpPr>
          <p:nvPr>
            <p:ph type="title"/>
          </p:nvPr>
        </p:nvSpPr>
        <p:spPr/>
        <p:txBody>
          <a:bodyPr/>
          <a:lstStyle/>
          <a:p>
            <a:pPr lvl="0"/>
            <a:r>
              <a:rPr lang="sv-SE" dirty="0"/>
              <a:t>7 mot 7</a:t>
            </a:r>
          </a:p>
        </p:txBody>
      </p:sp>
      <p:pic>
        <p:nvPicPr>
          <p:cNvPr id="3" name="Bildobjekt 3">
            <a:extLst>
              <a:ext uri="{FF2B5EF4-FFF2-40B4-BE49-F238E27FC236}">
                <a16:creationId xmlns:a16="http://schemas.microsoft.com/office/drawing/2014/main" id="{2E0208BA-B306-2A10-051B-549E5B2A3BD6}"/>
              </a:ext>
            </a:extLst>
          </p:cNvPr>
          <p:cNvPicPr>
            <a:picLocks noChangeAspect="1"/>
          </p:cNvPicPr>
          <p:nvPr/>
        </p:nvPicPr>
        <p:blipFill>
          <a:blip r:embed="rId2"/>
          <a:stretch>
            <a:fillRect/>
          </a:stretch>
        </p:blipFill>
        <p:spPr>
          <a:xfrm>
            <a:off x="1992713" y="1011848"/>
            <a:ext cx="8206575" cy="5791425"/>
          </a:xfrm>
          <a:prstGeom prst="rect">
            <a:avLst/>
          </a:prstGeom>
          <a:noFill/>
          <a:ln cap="flat">
            <a:noFill/>
          </a:ln>
        </p:spPr>
      </p:pic>
      <p:pic>
        <p:nvPicPr>
          <p:cNvPr id="4" name="Picture 3">
            <a:extLst>
              <a:ext uri="{FF2B5EF4-FFF2-40B4-BE49-F238E27FC236}">
                <a16:creationId xmlns:a16="http://schemas.microsoft.com/office/drawing/2014/main" id="{29D66E98-556A-F650-364D-1B0465BEF8F8}"/>
              </a:ext>
            </a:extLst>
          </p:cNvPr>
          <p:cNvPicPr>
            <a:picLocks noChangeAspect="1"/>
          </p:cNvPicPr>
          <p:nvPr/>
        </p:nvPicPr>
        <p:blipFill>
          <a:blip r:embed="rId3">
            <a:lum/>
            <a:alphaModFix/>
          </a:blip>
          <a:srcRect/>
          <a:stretch>
            <a:fillRect/>
          </a:stretch>
        </p:blipFill>
        <p:spPr>
          <a:xfrm>
            <a:off x="9709901" y="5986440"/>
            <a:ext cx="704883" cy="743041"/>
          </a:xfrm>
          <a:prstGeom prst="rect">
            <a:avLst/>
          </a:prstGeom>
          <a:noFill/>
          <a:ln cap="flat">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7FA3A2-884A-37FE-C5DB-6F8BFF40C4C9}"/>
              </a:ext>
            </a:extLst>
          </p:cNvPr>
          <p:cNvSpPr txBox="1">
            <a:spLocks noGrp="1"/>
          </p:cNvSpPr>
          <p:nvPr>
            <p:ph type="title"/>
          </p:nvPr>
        </p:nvSpPr>
        <p:spPr/>
        <p:txBody>
          <a:bodyPr/>
          <a:lstStyle/>
          <a:p>
            <a:pPr lvl="0"/>
            <a:r>
              <a:rPr lang="sv-SE" dirty="0"/>
              <a:t>7 mot 7</a:t>
            </a:r>
          </a:p>
        </p:txBody>
      </p:sp>
      <p:pic>
        <p:nvPicPr>
          <p:cNvPr id="3" name="Bildobjekt 3">
            <a:extLst>
              <a:ext uri="{FF2B5EF4-FFF2-40B4-BE49-F238E27FC236}">
                <a16:creationId xmlns:a16="http://schemas.microsoft.com/office/drawing/2014/main" id="{39D2B116-ED0A-82B6-31B1-4ADE84034307}"/>
              </a:ext>
            </a:extLst>
          </p:cNvPr>
          <p:cNvPicPr>
            <a:picLocks noChangeAspect="1"/>
          </p:cNvPicPr>
          <p:nvPr/>
        </p:nvPicPr>
        <p:blipFill>
          <a:blip r:embed="rId2"/>
          <a:stretch>
            <a:fillRect/>
          </a:stretch>
        </p:blipFill>
        <p:spPr>
          <a:xfrm>
            <a:off x="1980843" y="1392704"/>
            <a:ext cx="8396368" cy="5032400"/>
          </a:xfrm>
          <a:prstGeom prst="rect">
            <a:avLst/>
          </a:prstGeom>
          <a:noFill/>
          <a:ln cap="flat">
            <a:noFill/>
          </a:ln>
        </p:spPr>
      </p:pic>
      <p:pic>
        <p:nvPicPr>
          <p:cNvPr id="4" name="Picture 3">
            <a:extLst>
              <a:ext uri="{FF2B5EF4-FFF2-40B4-BE49-F238E27FC236}">
                <a16:creationId xmlns:a16="http://schemas.microsoft.com/office/drawing/2014/main" id="{97441CAC-E3C8-5287-1C2D-09E9C47238D8}"/>
              </a:ext>
            </a:extLst>
          </p:cNvPr>
          <p:cNvPicPr>
            <a:picLocks noChangeAspect="1"/>
          </p:cNvPicPr>
          <p:nvPr/>
        </p:nvPicPr>
        <p:blipFill>
          <a:blip r:embed="rId3">
            <a:lum/>
            <a:alphaModFix/>
          </a:blip>
          <a:srcRect/>
          <a:stretch>
            <a:fillRect/>
          </a:stretch>
        </p:blipFill>
        <p:spPr>
          <a:xfrm>
            <a:off x="9846842" y="6053575"/>
            <a:ext cx="704883" cy="743041"/>
          </a:xfrm>
          <a:prstGeom prst="rect">
            <a:avLst/>
          </a:prstGeom>
          <a:noFill/>
          <a:ln cap="flat">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F9914-F2A9-EA33-296E-CBA9D650DE13}"/>
              </a:ext>
            </a:extLst>
          </p:cNvPr>
          <p:cNvSpPr txBox="1">
            <a:spLocks noGrp="1"/>
          </p:cNvSpPr>
          <p:nvPr>
            <p:ph type="title"/>
          </p:nvPr>
        </p:nvSpPr>
        <p:spPr>
          <a:xfrm>
            <a:off x="1919285" y="228600"/>
            <a:ext cx="8229600" cy="1143000"/>
          </a:xfrm>
        </p:spPr>
        <p:txBody>
          <a:bodyPr/>
          <a:lstStyle/>
          <a:p>
            <a:pPr lvl="0" hangingPunct="1"/>
            <a:r>
              <a:rPr lang="sv-SE" dirty="0"/>
              <a:t>Matchen</a:t>
            </a:r>
          </a:p>
        </p:txBody>
      </p:sp>
      <p:sp>
        <p:nvSpPr>
          <p:cNvPr id="3" name="Platshållare för innehåll 2">
            <a:extLst>
              <a:ext uri="{FF2B5EF4-FFF2-40B4-BE49-F238E27FC236}">
                <a16:creationId xmlns:a16="http://schemas.microsoft.com/office/drawing/2014/main" id="{17860A44-3556-ED6E-2D76-85AB41940D44}"/>
              </a:ext>
            </a:extLst>
          </p:cNvPr>
          <p:cNvSpPr txBox="1">
            <a:spLocks noGrp="1"/>
          </p:cNvSpPr>
          <p:nvPr>
            <p:ph idx="1"/>
          </p:nvPr>
        </p:nvSpPr>
        <p:spPr>
          <a:xfrm>
            <a:off x="1935159" y="1628776"/>
            <a:ext cx="8229600" cy="4464045"/>
          </a:xfrm>
        </p:spPr>
        <p:txBody>
          <a:bodyPr/>
          <a:lstStyle/>
          <a:p>
            <a:pPr lvl="0" hangingPunct="1"/>
            <a:r>
              <a:rPr lang="sv-SE" dirty="0"/>
              <a:t>Matchtid- Varierar efter arrangör. 2x10 – 2x15</a:t>
            </a:r>
          </a:p>
          <a:p>
            <a:pPr lvl="0" hangingPunct="1"/>
            <a:r>
              <a:rPr lang="sv-SE" dirty="0"/>
              <a:t>Offisde- Förekommer inte</a:t>
            </a:r>
          </a:p>
          <a:p>
            <a:pPr lvl="0" hangingPunct="1"/>
            <a:r>
              <a:rPr lang="sv-SE" dirty="0"/>
              <a:t>Hörnslag- Förekommer inte. Frislag på hörncirkeln</a:t>
            </a:r>
          </a:p>
          <a:p>
            <a:pPr lvl="0" hangingPunct="1"/>
            <a:r>
              <a:rPr lang="sv-SE" dirty="0"/>
              <a:t>Utvisning- Rekommendationen är att prata med spelaren, inte visa ut. Dock får inte spelaren spela längre förrän han ändrat beteende.</a:t>
            </a:r>
            <a:r>
              <a:rPr lang="en-GB" kern="1200" dirty="0">
                <a:effectLst>
                  <a:outerShdw dist="17962" dir="2700000">
                    <a:srgbClr val="000000"/>
                  </a:outerShdw>
                </a:effectLst>
                <a:latin typeface="Arial" pitchFamily="34"/>
              </a:rPr>
              <a:t> </a:t>
            </a:r>
          </a:p>
          <a:p>
            <a:pPr lvl="0" hangingPunct="1"/>
            <a:r>
              <a:rPr lang="en-GB" kern="1200" dirty="0">
                <a:effectLst>
                  <a:outerShdw dist="17962" dir="2700000">
                    <a:srgbClr val="000000"/>
                  </a:outerShdw>
                </a:effectLst>
              </a:rPr>
              <a:t>Utvisningstid 3 eller 6 minuter</a:t>
            </a:r>
          </a:p>
          <a:p>
            <a:pPr lvl="0" hangingPunct="1"/>
            <a:endParaRPr lang="sv-SE" dirty="0"/>
          </a:p>
          <a:p>
            <a:pPr lvl="0" hangingPunct="1"/>
            <a:endParaRPr lang="sv-SE" dirty="0"/>
          </a:p>
          <a:p>
            <a:pPr lvl="0" hangingPunct="1"/>
            <a:endParaRPr lang="sv-SE" dirty="0"/>
          </a:p>
        </p:txBody>
      </p:sp>
      <p:pic>
        <p:nvPicPr>
          <p:cNvPr id="4" name="Picture 3">
            <a:extLst>
              <a:ext uri="{FF2B5EF4-FFF2-40B4-BE49-F238E27FC236}">
                <a16:creationId xmlns:a16="http://schemas.microsoft.com/office/drawing/2014/main" id="{10CB0495-9776-4667-FDC0-6981731DACA4}"/>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D1EF3E-4703-D264-44D6-D0282922F0A0}"/>
              </a:ext>
            </a:extLst>
          </p:cNvPr>
          <p:cNvSpPr txBox="1">
            <a:spLocks noGrp="1"/>
          </p:cNvSpPr>
          <p:nvPr>
            <p:ph type="title"/>
          </p:nvPr>
        </p:nvSpPr>
        <p:spPr>
          <a:xfrm>
            <a:off x="1992309" y="260347"/>
            <a:ext cx="8229600" cy="1143000"/>
          </a:xfrm>
        </p:spPr>
        <p:txBody>
          <a:bodyPr/>
          <a:lstStyle/>
          <a:p>
            <a:pPr lvl="0" hangingPunct="1"/>
            <a:r>
              <a:rPr lang="sv-SE" dirty="0"/>
              <a:t>Presentation kursledare</a:t>
            </a:r>
            <a:endParaRPr lang="sv-SE" sz="3600" dirty="0"/>
          </a:p>
        </p:txBody>
      </p:sp>
      <p:sp>
        <p:nvSpPr>
          <p:cNvPr id="3" name="Platshållare för innehåll 2">
            <a:extLst>
              <a:ext uri="{FF2B5EF4-FFF2-40B4-BE49-F238E27FC236}">
                <a16:creationId xmlns:a16="http://schemas.microsoft.com/office/drawing/2014/main" id="{86B263F3-D7F9-6610-A9EA-F355956D1337}"/>
              </a:ext>
            </a:extLst>
          </p:cNvPr>
          <p:cNvSpPr txBox="1">
            <a:spLocks noGrp="1"/>
          </p:cNvSpPr>
          <p:nvPr>
            <p:ph idx="1"/>
          </p:nvPr>
        </p:nvSpPr>
        <p:spPr/>
        <p:txBody>
          <a:bodyPr/>
          <a:lstStyle/>
          <a:p>
            <a:pPr lvl="0" hangingPunct="1"/>
            <a:r>
              <a:rPr lang="sv-SE" dirty="0"/>
              <a:t>Namn</a:t>
            </a:r>
          </a:p>
          <a:p>
            <a:pPr lvl="0" hangingPunct="1"/>
            <a:r>
              <a:rPr lang="sv-SE" dirty="0"/>
              <a:t>Bakgrund</a:t>
            </a:r>
          </a:p>
          <a:p>
            <a:pPr lvl="0" hangingPunct="1"/>
            <a:r>
              <a:rPr lang="sv-SE" dirty="0"/>
              <a:t>Funktion</a:t>
            </a:r>
          </a:p>
          <a:p>
            <a:pPr lvl="0" hangingPunct="1"/>
            <a:r>
              <a:rPr lang="sv-SE" dirty="0"/>
              <a:t>Bandy meriter</a:t>
            </a:r>
          </a:p>
        </p:txBody>
      </p:sp>
      <p:pic>
        <p:nvPicPr>
          <p:cNvPr id="4" name="Bildobjekt 2">
            <a:extLst>
              <a:ext uri="{FF2B5EF4-FFF2-40B4-BE49-F238E27FC236}">
                <a16:creationId xmlns:a16="http://schemas.microsoft.com/office/drawing/2014/main" id="{99D2A942-5531-3600-DE1F-1F6A66775185}"/>
              </a:ext>
            </a:extLst>
          </p:cNvPr>
          <p:cNvPicPr>
            <a:picLocks noChangeAspect="1"/>
          </p:cNvPicPr>
          <p:nvPr/>
        </p:nvPicPr>
        <p:blipFill>
          <a:blip r:embed="rId2"/>
          <a:stretch>
            <a:fillRect/>
          </a:stretch>
        </p:blipFill>
        <p:spPr>
          <a:xfrm>
            <a:off x="4400335" y="1597516"/>
            <a:ext cx="3097822" cy="3662967"/>
          </a:xfrm>
          <a:prstGeom prst="rect">
            <a:avLst/>
          </a:prstGeom>
          <a:noFill/>
          <a:ln cap="flat">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8583E3-9EF3-9738-D3BD-B2885380B5C3}"/>
              </a:ext>
            </a:extLst>
          </p:cNvPr>
          <p:cNvSpPr txBox="1">
            <a:spLocks noGrp="1"/>
          </p:cNvSpPr>
          <p:nvPr>
            <p:ph type="title"/>
          </p:nvPr>
        </p:nvSpPr>
        <p:spPr/>
        <p:txBody>
          <a:bodyPr/>
          <a:lstStyle/>
          <a:p>
            <a:pPr lvl="0" hangingPunct="1"/>
            <a:r>
              <a:rPr lang="sv-SE" dirty="0"/>
              <a:t>Spelarna</a:t>
            </a:r>
          </a:p>
        </p:txBody>
      </p:sp>
      <p:sp>
        <p:nvSpPr>
          <p:cNvPr id="3" name="Platshållare för innehåll 2">
            <a:extLst>
              <a:ext uri="{FF2B5EF4-FFF2-40B4-BE49-F238E27FC236}">
                <a16:creationId xmlns:a16="http://schemas.microsoft.com/office/drawing/2014/main" id="{790775DF-2AC3-4A63-995C-E862FF3BA2A1}"/>
              </a:ext>
            </a:extLst>
          </p:cNvPr>
          <p:cNvSpPr txBox="1">
            <a:spLocks noGrp="1"/>
          </p:cNvSpPr>
          <p:nvPr>
            <p:ph idx="1"/>
          </p:nvPr>
        </p:nvSpPr>
        <p:spPr/>
        <p:txBody>
          <a:bodyPr/>
          <a:lstStyle/>
          <a:p>
            <a:pPr lvl="0" hangingPunct="1"/>
            <a:r>
              <a:rPr lang="sv-SE" dirty="0"/>
              <a:t>Varje lag får bestå fritt antal spelare</a:t>
            </a:r>
          </a:p>
          <a:p>
            <a:pPr lvl="0" hangingPunct="1"/>
            <a:r>
              <a:rPr lang="sv-SE" dirty="0"/>
              <a:t>En målvakt och 6 utespelare får deltaga i spelet, men får sätta in fler spelare vid målunderläge</a:t>
            </a:r>
          </a:p>
          <a:p>
            <a:pPr lvl="0" hangingPunct="1"/>
            <a:r>
              <a:rPr lang="sv-SE" dirty="0"/>
              <a:t>Utbyte med spelare får ske under hela matchen</a:t>
            </a:r>
          </a:p>
          <a:p>
            <a:pPr lvl="0" hangingPunct="1"/>
            <a:r>
              <a:rPr lang="sv-SE" dirty="0"/>
              <a:t>Byte får endast ske vid spelarbänkarna</a:t>
            </a:r>
          </a:p>
          <a:p>
            <a:pPr lvl="0" hangingPunct="1"/>
            <a:r>
              <a:rPr lang="sv-SE" dirty="0"/>
              <a:t>Alla får byta med målvakten, spelet ska dock vara avblåst vid målvaktsbytet</a:t>
            </a:r>
          </a:p>
          <a:p>
            <a:pPr lvl="0" hangingPunct="1"/>
            <a:endParaRPr lang="sv-SE" dirty="0"/>
          </a:p>
        </p:txBody>
      </p:sp>
      <p:pic>
        <p:nvPicPr>
          <p:cNvPr id="4" name="Picture 3">
            <a:extLst>
              <a:ext uri="{FF2B5EF4-FFF2-40B4-BE49-F238E27FC236}">
                <a16:creationId xmlns:a16="http://schemas.microsoft.com/office/drawing/2014/main" id="{5D73E246-7FD4-AE3F-5496-045D8903538B}"/>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3B139E-05D8-7CF9-7369-5F7D455C6181}"/>
              </a:ext>
            </a:extLst>
          </p:cNvPr>
          <p:cNvSpPr txBox="1">
            <a:spLocks noGrp="1"/>
          </p:cNvSpPr>
          <p:nvPr>
            <p:ph type="title"/>
          </p:nvPr>
        </p:nvSpPr>
        <p:spPr/>
        <p:txBody>
          <a:bodyPr/>
          <a:lstStyle/>
          <a:p>
            <a:pPr lvl="0"/>
            <a:r>
              <a:rPr lang="sv-SE" dirty="0"/>
              <a:t>Målvakten</a:t>
            </a:r>
          </a:p>
        </p:txBody>
      </p:sp>
      <p:sp>
        <p:nvSpPr>
          <p:cNvPr id="3" name="Platshållare för innehåll 2">
            <a:extLst>
              <a:ext uri="{FF2B5EF4-FFF2-40B4-BE49-F238E27FC236}">
                <a16:creationId xmlns:a16="http://schemas.microsoft.com/office/drawing/2014/main" id="{434854D8-58FC-3BC4-83C7-6267B64CA454}"/>
              </a:ext>
            </a:extLst>
          </p:cNvPr>
          <p:cNvSpPr txBox="1">
            <a:spLocks noGrp="1"/>
          </p:cNvSpPr>
          <p:nvPr>
            <p:ph idx="1"/>
          </p:nvPr>
        </p:nvSpPr>
        <p:spPr/>
        <p:txBody>
          <a:bodyPr/>
          <a:lstStyle/>
          <a:p>
            <a:pPr lvl="0"/>
            <a:r>
              <a:rPr lang="sv-SE" dirty="0"/>
              <a:t>Målvakten får inte kasta bollen över mittlinjen, utan att träffat sarg eller spelare. Frislag (avvakta)</a:t>
            </a:r>
          </a:p>
        </p:txBody>
      </p:sp>
      <p:pic>
        <p:nvPicPr>
          <p:cNvPr id="4" name="Picture 3">
            <a:extLst>
              <a:ext uri="{FF2B5EF4-FFF2-40B4-BE49-F238E27FC236}">
                <a16:creationId xmlns:a16="http://schemas.microsoft.com/office/drawing/2014/main" id="{799B2F0F-B6E0-14DD-0F42-D6A47C28EF4F}"/>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EC1DE7-86DE-C92C-AA2D-60FB09A0D1FA}"/>
              </a:ext>
            </a:extLst>
          </p:cNvPr>
          <p:cNvSpPr txBox="1">
            <a:spLocks noGrp="1"/>
          </p:cNvSpPr>
          <p:nvPr>
            <p:ph type="title"/>
          </p:nvPr>
        </p:nvSpPr>
        <p:spPr/>
        <p:txBody>
          <a:bodyPr/>
          <a:lstStyle/>
          <a:p>
            <a:pPr lvl="0" hangingPunct="1"/>
            <a:r>
              <a:rPr lang="sv-SE" dirty="0"/>
              <a:t>Bollen ur spel</a:t>
            </a:r>
          </a:p>
        </p:txBody>
      </p:sp>
      <p:sp>
        <p:nvSpPr>
          <p:cNvPr id="3" name="Platshållare för innehåll 2">
            <a:extLst>
              <a:ext uri="{FF2B5EF4-FFF2-40B4-BE49-F238E27FC236}">
                <a16:creationId xmlns:a16="http://schemas.microsoft.com/office/drawing/2014/main" id="{ED3DF957-475D-753C-80E4-D62621F15DB7}"/>
              </a:ext>
            </a:extLst>
          </p:cNvPr>
          <p:cNvSpPr txBox="1">
            <a:spLocks noGrp="1"/>
          </p:cNvSpPr>
          <p:nvPr>
            <p:ph idx="1"/>
          </p:nvPr>
        </p:nvSpPr>
        <p:spPr/>
        <p:txBody>
          <a:bodyPr/>
          <a:lstStyle/>
          <a:p>
            <a:pPr lvl="0" hangingPunct="1"/>
            <a:r>
              <a:rPr lang="sv-SE" dirty="0"/>
              <a:t>Bollen är ur spel när hela bollen är utanför linjen (frislag från hörncirkel, målkast, inslag)</a:t>
            </a:r>
          </a:p>
          <a:p>
            <a:pPr lvl="0" hangingPunct="1"/>
            <a:r>
              <a:rPr lang="sv-SE" dirty="0"/>
              <a:t>Det är inte mål förrän hela bollen är bakom mållinjen</a:t>
            </a:r>
          </a:p>
        </p:txBody>
      </p:sp>
      <p:pic>
        <p:nvPicPr>
          <p:cNvPr id="4" name="Picture 3">
            <a:extLst>
              <a:ext uri="{FF2B5EF4-FFF2-40B4-BE49-F238E27FC236}">
                <a16:creationId xmlns:a16="http://schemas.microsoft.com/office/drawing/2014/main" id="{DD29F90B-CC32-8CCC-FFDE-5BBE38822698}"/>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841F8-0C43-0888-89F3-52D313104931}"/>
              </a:ext>
            </a:extLst>
          </p:cNvPr>
          <p:cNvSpPr txBox="1">
            <a:spLocks noGrp="1"/>
          </p:cNvSpPr>
          <p:nvPr>
            <p:ph type="title"/>
          </p:nvPr>
        </p:nvSpPr>
        <p:spPr/>
        <p:txBody>
          <a:bodyPr/>
          <a:lstStyle/>
          <a:p>
            <a:pPr lvl="0" hangingPunct="1"/>
            <a:r>
              <a:rPr lang="sv-SE" dirty="0"/>
              <a:t>Utrustning</a:t>
            </a:r>
          </a:p>
        </p:txBody>
      </p:sp>
      <p:sp>
        <p:nvSpPr>
          <p:cNvPr id="3" name="Platshållare för innehåll 2">
            <a:extLst>
              <a:ext uri="{FF2B5EF4-FFF2-40B4-BE49-F238E27FC236}">
                <a16:creationId xmlns:a16="http://schemas.microsoft.com/office/drawing/2014/main" id="{2F19C640-4E22-ED80-027A-1C19C9A1678A}"/>
              </a:ext>
            </a:extLst>
          </p:cNvPr>
          <p:cNvSpPr txBox="1">
            <a:spLocks noGrp="1"/>
          </p:cNvSpPr>
          <p:nvPr>
            <p:ph idx="1"/>
          </p:nvPr>
        </p:nvSpPr>
        <p:spPr/>
        <p:txBody>
          <a:bodyPr/>
          <a:lstStyle/>
          <a:p>
            <a:pPr lvl="0" hangingPunct="1"/>
            <a:r>
              <a:rPr lang="sv-SE" dirty="0"/>
              <a:t>Spelarna måste ha godkända skydd</a:t>
            </a:r>
          </a:p>
          <a:p>
            <a:pPr lvl="0" hangingPunct="1"/>
            <a:r>
              <a:rPr lang="sv-SE" dirty="0"/>
              <a:t>OBS-Spelarna måste ha gallerförsedd hjälm</a:t>
            </a:r>
          </a:p>
          <a:p>
            <a:pPr lvl="0" hangingPunct="1"/>
            <a:r>
              <a:rPr lang="sv-SE" dirty="0"/>
              <a:t>Lagens dräkter ska skilja sig åt i färg</a:t>
            </a:r>
          </a:p>
        </p:txBody>
      </p:sp>
      <p:pic>
        <p:nvPicPr>
          <p:cNvPr id="4" name="Picture 3">
            <a:extLst>
              <a:ext uri="{FF2B5EF4-FFF2-40B4-BE49-F238E27FC236}">
                <a16:creationId xmlns:a16="http://schemas.microsoft.com/office/drawing/2014/main" id="{EE9CF40F-4D5A-527E-8C2B-D15CA5CF7DAD}"/>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83E78B-B77A-6B87-DB99-DEEEE654A9C6}"/>
              </a:ext>
            </a:extLst>
          </p:cNvPr>
          <p:cNvSpPr txBox="1">
            <a:spLocks noGrp="1"/>
          </p:cNvSpPr>
          <p:nvPr>
            <p:ph type="title"/>
          </p:nvPr>
        </p:nvSpPr>
        <p:spPr/>
        <p:txBody>
          <a:bodyPr/>
          <a:lstStyle/>
          <a:p>
            <a:pPr lvl="0" hangingPunct="1"/>
            <a:r>
              <a:rPr lang="sv-SE" dirty="0"/>
              <a:t>Domaren= Läraren	</a:t>
            </a:r>
          </a:p>
        </p:txBody>
      </p:sp>
      <p:sp>
        <p:nvSpPr>
          <p:cNvPr id="3" name="Platshållare för innehåll 2">
            <a:extLst>
              <a:ext uri="{FF2B5EF4-FFF2-40B4-BE49-F238E27FC236}">
                <a16:creationId xmlns:a16="http://schemas.microsoft.com/office/drawing/2014/main" id="{E0C91032-7A80-E804-AA27-EED23A6D1F93}"/>
              </a:ext>
            </a:extLst>
          </p:cNvPr>
          <p:cNvSpPr txBox="1">
            <a:spLocks noGrp="1"/>
          </p:cNvSpPr>
          <p:nvPr>
            <p:ph idx="1"/>
          </p:nvPr>
        </p:nvSpPr>
        <p:spPr/>
        <p:txBody>
          <a:bodyPr>
            <a:normAutofit/>
          </a:bodyPr>
          <a:lstStyle/>
          <a:p>
            <a:pPr lvl="0" hangingPunct="1"/>
            <a:r>
              <a:rPr lang="sv-SE" dirty="0"/>
              <a:t>Varje match leds av en </a:t>
            </a:r>
            <a:r>
              <a:rPr lang="sv-SE" strike="sngStrike" dirty="0"/>
              <a:t>Domare </a:t>
            </a:r>
            <a:r>
              <a:rPr lang="sv-SE" dirty="0"/>
              <a:t>”Lärare”</a:t>
            </a:r>
          </a:p>
          <a:p>
            <a:pPr lvl="0" hangingPunct="1"/>
            <a:r>
              <a:rPr lang="sv-SE" dirty="0"/>
              <a:t>Domarens beslut är helt avgörande</a:t>
            </a:r>
          </a:p>
          <a:p>
            <a:pPr lvl="0" hangingPunct="1"/>
            <a:r>
              <a:rPr lang="sv-SE" dirty="0"/>
              <a:t>Domaren avgör när reglerna överträds</a:t>
            </a:r>
          </a:p>
          <a:p>
            <a:pPr lvl="0" hangingPunct="1"/>
            <a:r>
              <a:rPr lang="sv-SE" dirty="0"/>
              <a:t>Domaren avgör när mål gjorts</a:t>
            </a:r>
          </a:p>
          <a:p>
            <a:pPr lvl="0" hangingPunct="1"/>
            <a:r>
              <a:rPr lang="sv-SE" dirty="0"/>
              <a:t>Domaren är tidtagare</a:t>
            </a:r>
          </a:p>
          <a:p>
            <a:pPr lvl="0" hangingPunct="1"/>
            <a:r>
              <a:rPr lang="sv-SE" dirty="0"/>
              <a:t>Det är bara domaren som kan stoppa spelet</a:t>
            </a:r>
          </a:p>
          <a:p>
            <a:pPr marL="0" indent="0">
              <a:buNone/>
              <a:tabLst>
                <a:tab pos="448924" algn="l"/>
                <a:tab pos="898205" algn="l"/>
                <a:tab pos="1347478" algn="l"/>
                <a:tab pos="1796759" algn="l"/>
                <a:tab pos="2246040" algn="l"/>
                <a:tab pos="2695322" algn="l"/>
                <a:tab pos="3144603" algn="l"/>
                <a:tab pos="3593518" algn="l"/>
                <a:tab pos="4042800" algn="l"/>
                <a:tab pos="4492081" algn="l"/>
                <a:tab pos="4941362" algn="l"/>
                <a:tab pos="5390644" algn="l"/>
                <a:tab pos="5839925" algn="l"/>
                <a:tab pos="6289197" algn="l"/>
                <a:tab pos="6738478" algn="l"/>
                <a:tab pos="7187760" algn="l"/>
                <a:tab pos="7637041" algn="l"/>
                <a:tab pos="8086322" algn="l"/>
                <a:tab pos="8535603" algn="l"/>
                <a:tab pos="8984885" algn="l"/>
              </a:tabLst>
            </a:pPr>
            <a:endParaRPr lang="sv-SE" dirty="0"/>
          </a:p>
          <a:p>
            <a:pPr lvl="0" hangingPunct="1"/>
            <a:endParaRPr lang="sv-SE" dirty="0"/>
          </a:p>
        </p:txBody>
      </p:sp>
      <p:pic>
        <p:nvPicPr>
          <p:cNvPr id="4" name="Picture 3">
            <a:extLst>
              <a:ext uri="{FF2B5EF4-FFF2-40B4-BE49-F238E27FC236}">
                <a16:creationId xmlns:a16="http://schemas.microsoft.com/office/drawing/2014/main" id="{539F538F-140E-D100-3C1F-02E419A51BD1}"/>
              </a:ext>
            </a:extLst>
          </p:cNvPr>
          <p:cNvPicPr>
            <a:picLocks noChangeAspect="1"/>
          </p:cNvPicPr>
          <p:nvPr/>
        </p:nvPicPr>
        <p:blipFill>
          <a:blip r:embed="rId3">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814EDC-1F6D-223C-00E4-08F711AC9986}"/>
              </a:ext>
            </a:extLst>
          </p:cNvPr>
          <p:cNvSpPr txBox="1">
            <a:spLocks noGrp="1"/>
          </p:cNvSpPr>
          <p:nvPr>
            <p:ph type="title"/>
          </p:nvPr>
        </p:nvSpPr>
        <p:spPr/>
        <p:txBody>
          <a:bodyPr/>
          <a:lstStyle/>
          <a:p>
            <a:pPr lvl="0" hangingPunct="1"/>
            <a:r>
              <a:rPr lang="sv-SE" sz="3600" dirty="0"/>
              <a:t>Igångsättande av spelet</a:t>
            </a:r>
          </a:p>
        </p:txBody>
      </p:sp>
      <p:sp>
        <p:nvSpPr>
          <p:cNvPr id="3" name="Platshållare för innehåll 2">
            <a:extLst>
              <a:ext uri="{FF2B5EF4-FFF2-40B4-BE49-F238E27FC236}">
                <a16:creationId xmlns:a16="http://schemas.microsoft.com/office/drawing/2014/main" id="{9AC363BC-F0C2-8963-8405-7FCB4B592181}"/>
              </a:ext>
            </a:extLst>
          </p:cNvPr>
          <p:cNvSpPr txBox="1">
            <a:spLocks noGrp="1"/>
          </p:cNvSpPr>
          <p:nvPr>
            <p:ph idx="1"/>
          </p:nvPr>
        </p:nvSpPr>
        <p:spPr/>
        <p:txBody>
          <a:bodyPr/>
          <a:lstStyle/>
          <a:p>
            <a:pPr lvl="0" hangingPunct="1"/>
            <a:r>
              <a:rPr lang="sv-SE" dirty="0"/>
              <a:t>Avslag – Utgörs från planens mittpunkt vid matchens början och start av 2:a halvlek samt vid godkänt mål</a:t>
            </a:r>
            <a:r>
              <a:rPr lang="sv-SE" kern="1200" dirty="0">
                <a:latin typeface="Calibri"/>
              </a:rPr>
              <a:t>, armen pekar i offensiv riktning.</a:t>
            </a:r>
            <a:endParaRPr lang="sv-SE" dirty="0"/>
          </a:p>
          <a:p>
            <a:pPr lvl="0" hangingPunct="1"/>
            <a:r>
              <a:rPr lang="sv-SE" dirty="0"/>
              <a:t>Frislag- När domaren blåst av för en förseelse som blir frislag på spelplan, </a:t>
            </a:r>
            <a:r>
              <a:rPr lang="sv-SE" kern="1200" dirty="0">
                <a:latin typeface="Calibri"/>
              </a:rPr>
              <a:t>armen pekar i offensiv riktning.</a:t>
            </a:r>
            <a:endParaRPr lang="sv-SE" dirty="0"/>
          </a:p>
          <a:p>
            <a:pPr lvl="0" hangingPunct="1"/>
            <a:r>
              <a:rPr lang="sv-SE" dirty="0"/>
              <a:t>Inslag- När bollen åker utanför sidlinjen, </a:t>
            </a:r>
            <a:r>
              <a:rPr lang="sv-SE" dirty="0">
                <a:latin typeface="Calibri"/>
              </a:rPr>
              <a:t>armen pekar i offensiv riktning.</a:t>
            </a:r>
            <a:endParaRPr lang="sv-SE" dirty="0"/>
          </a:p>
        </p:txBody>
      </p:sp>
      <p:pic>
        <p:nvPicPr>
          <p:cNvPr id="4" name="Picture 3">
            <a:extLst>
              <a:ext uri="{FF2B5EF4-FFF2-40B4-BE49-F238E27FC236}">
                <a16:creationId xmlns:a16="http://schemas.microsoft.com/office/drawing/2014/main" id="{322A6E29-AAE1-EA5A-A255-B430D64112EB}"/>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AA9AF0-CD5E-B8E3-560C-EE1F907CCACD}"/>
              </a:ext>
            </a:extLst>
          </p:cNvPr>
          <p:cNvSpPr txBox="1">
            <a:spLocks noGrp="1"/>
          </p:cNvSpPr>
          <p:nvPr>
            <p:ph type="title"/>
          </p:nvPr>
        </p:nvSpPr>
        <p:spPr/>
        <p:txBody>
          <a:bodyPr/>
          <a:lstStyle/>
          <a:p>
            <a:pPr lvl="0" hangingPunct="1"/>
            <a:r>
              <a:rPr lang="sv-SE" sz="3600" dirty="0"/>
              <a:t>Igångsättande av spelet</a:t>
            </a:r>
          </a:p>
        </p:txBody>
      </p:sp>
      <p:sp>
        <p:nvSpPr>
          <p:cNvPr id="3" name="Platshållare för innehåll 2">
            <a:extLst>
              <a:ext uri="{FF2B5EF4-FFF2-40B4-BE49-F238E27FC236}">
                <a16:creationId xmlns:a16="http://schemas.microsoft.com/office/drawing/2014/main" id="{F6067B6A-8091-CE13-F5F7-B78DF258B2C1}"/>
              </a:ext>
            </a:extLst>
          </p:cNvPr>
          <p:cNvSpPr txBox="1">
            <a:spLocks noGrp="1"/>
          </p:cNvSpPr>
          <p:nvPr>
            <p:ph idx="1"/>
          </p:nvPr>
        </p:nvSpPr>
        <p:spPr/>
        <p:txBody>
          <a:bodyPr>
            <a:normAutofit/>
          </a:bodyPr>
          <a:lstStyle/>
          <a:p>
            <a:pPr lvl="0" hangingPunct="1">
              <a:lnSpc>
                <a:spcPct val="60000"/>
              </a:lnSpc>
            </a:pPr>
            <a:r>
              <a:rPr lang="sv-SE" sz="3000" dirty="0"/>
              <a:t>Målkast- Utförs innanför straffområdet, sedan anfallande lag spelat ut bollen över kort linjen (förlängda mållinjen), </a:t>
            </a:r>
            <a:r>
              <a:rPr lang="sv-SE" sz="3000" dirty="0">
                <a:latin typeface="Calibri"/>
              </a:rPr>
              <a:t>armen pekar snett nedåt isen, ej mot målet.</a:t>
            </a:r>
            <a:endParaRPr lang="sv-SE" sz="3000" dirty="0"/>
          </a:p>
          <a:p>
            <a:pPr lvl="0" hangingPunct="1">
              <a:lnSpc>
                <a:spcPct val="60000"/>
              </a:lnSpc>
            </a:pPr>
            <a:r>
              <a:rPr lang="sv-SE" sz="3000" dirty="0"/>
              <a:t>Hörnslag-utförs från </a:t>
            </a:r>
            <a:r>
              <a:rPr lang="sv-SE" sz="3000" dirty="0">
                <a:solidFill>
                  <a:srgbClr val="F2F2F2"/>
                </a:solidFill>
              </a:rPr>
              <a:t>hörncirkeln </a:t>
            </a:r>
          </a:p>
          <a:p>
            <a:pPr lvl="0" hangingPunct="1">
              <a:lnSpc>
                <a:spcPct val="60000"/>
              </a:lnSpc>
            </a:pPr>
            <a:r>
              <a:rPr lang="sv-SE" sz="3000" dirty="0">
                <a:solidFill>
                  <a:srgbClr val="F2F2F2"/>
                </a:solidFill>
              </a:rPr>
              <a:t>Straff-När en förseelse som är frislag på spelplan sker i straffområdet,</a:t>
            </a:r>
            <a:r>
              <a:rPr lang="sv-SE" sz="3000" dirty="0">
                <a:latin typeface="Calibri"/>
              </a:rPr>
              <a:t> armarna ovanför huvudet i ett kryss.</a:t>
            </a:r>
            <a:endParaRPr lang="sv-SE" sz="3000" dirty="0">
              <a:solidFill>
                <a:srgbClr val="000000"/>
              </a:solidFill>
            </a:endParaRPr>
          </a:p>
          <a:p>
            <a:pPr lvl="0" hangingPunct="1">
              <a:lnSpc>
                <a:spcPct val="60000"/>
              </a:lnSpc>
            </a:pPr>
            <a:r>
              <a:rPr lang="sv-SE" sz="3000" dirty="0"/>
              <a:t>Tekning- Inget regelbrott har begåtts. Vid skada. Flera bollar på plan. Utomstående kommer in på plan, Något blåser in på plan och boll träffar föremålet(grenar mm)</a:t>
            </a:r>
          </a:p>
          <a:p>
            <a:pPr lvl="0" hangingPunct="1">
              <a:lnSpc>
                <a:spcPct val="60000"/>
              </a:lnSpc>
            </a:pPr>
            <a:endParaRPr lang="sv-SE" sz="3000" dirty="0">
              <a:solidFill>
                <a:srgbClr val="000000"/>
              </a:solidFill>
            </a:endParaRPr>
          </a:p>
          <a:p>
            <a:pPr marL="0" indent="0">
              <a:lnSpc>
                <a:spcPct val="60000"/>
              </a:lnSpc>
              <a:buNone/>
              <a:tabLst>
                <a:tab pos="448924" algn="l"/>
                <a:tab pos="898205" algn="l"/>
                <a:tab pos="1347478" algn="l"/>
                <a:tab pos="1796759" algn="l"/>
                <a:tab pos="2246040" algn="l"/>
                <a:tab pos="2695322" algn="l"/>
                <a:tab pos="3144603" algn="l"/>
                <a:tab pos="3593518" algn="l"/>
                <a:tab pos="4042800" algn="l"/>
                <a:tab pos="4492081" algn="l"/>
                <a:tab pos="4941362" algn="l"/>
                <a:tab pos="5390644" algn="l"/>
                <a:tab pos="5839925" algn="l"/>
                <a:tab pos="6289197" algn="l"/>
                <a:tab pos="6738478" algn="l"/>
                <a:tab pos="7187760" algn="l"/>
                <a:tab pos="7637041" algn="l"/>
                <a:tab pos="8086322" algn="l"/>
                <a:tab pos="8535603" algn="l"/>
                <a:tab pos="8984885" algn="l"/>
              </a:tabLst>
            </a:pPr>
            <a:r>
              <a:rPr lang="sv-SE" sz="3000" dirty="0">
                <a:solidFill>
                  <a:srgbClr val="000000"/>
                </a:solidFill>
              </a:rPr>
              <a:t>  </a:t>
            </a:r>
          </a:p>
        </p:txBody>
      </p:sp>
      <p:pic>
        <p:nvPicPr>
          <p:cNvPr id="4" name="Picture 3">
            <a:extLst>
              <a:ext uri="{FF2B5EF4-FFF2-40B4-BE49-F238E27FC236}">
                <a16:creationId xmlns:a16="http://schemas.microsoft.com/office/drawing/2014/main" id="{F8A9DB96-788C-8A16-08F1-1647C5830A3D}"/>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59CCCE-0D0D-E749-C4F3-553CA851933D}"/>
              </a:ext>
            </a:extLst>
          </p:cNvPr>
          <p:cNvSpPr/>
          <p:nvPr/>
        </p:nvSpPr>
        <p:spPr>
          <a:xfrm>
            <a:off x="1919276" y="1"/>
            <a:ext cx="7543800" cy="9302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0" tIns="46798" rIns="0" bIns="0" anchor="b" anchorCtr="1" compatLnSpc="0">
            <a:no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4000" kern="0" dirty="0">
                <a:solidFill>
                  <a:srgbClr val="FFFFFF"/>
                </a:solidFill>
                <a:latin typeface="Calibri"/>
              </a:rPr>
              <a:t>Signaler</a:t>
            </a:r>
            <a:endParaRPr lang="sv-SE" sz="3900" b="1" dirty="0">
              <a:solidFill>
                <a:srgbClr val="FFFFFF"/>
              </a:solidFill>
              <a:effectLst>
                <a:outerShdw dist="17962" dir="2700000">
                  <a:srgbClr val="000000"/>
                </a:outerShdw>
              </a:effectLst>
              <a:latin typeface="Arial" pitchFamily="34"/>
              <a:ea typeface="Lucida Sans Unicode" pitchFamily="2"/>
              <a:cs typeface="Tahoma" pitchFamily="2"/>
            </a:endParaRPr>
          </a:p>
        </p:txBody>
      </p:sp>
      <p:sp>
        <p:nvSpPr>
          <p:cNvPr id="3" name="Freeform 2">
            <a:extLst>
              <a:ext uri="{FF2B5EF4-FFF2-40B4-BE49-F238E27FC236}">
                <a16:creationId xmlns:a16="http://schemas.microsoft.com/office/drawing/2014/main" id="{10E818B3-0D68-9C4E-2A61-6D7CD96CE809}"/>
              </a:ext>
            </a:extLst>
          </p:cNvPr>
          <p:cNvSpPr/>
          <p:nvPr/>
        </p:nvSpPr>
        <p:spPr>
          <a:xfrm>
            <a:off x="1677684" y="930237"/>
            <a:ext cx="8721373" cy="57326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noAutofit/>
          </a:bodyPr>
          <a:lstStyle/>
          <a:p>
            <a:pPr marL="331561" indent="-331561">
              <a:lnSpc>
                <a:spcPct val="87000"/>
              </a:lnSpc>
              <a:spcBef>
                <a:spcPts val="5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Arial" pitchFamily="34"/>
              <a:ea typeface="Lucida Sans Unicode" pitchFamily="2"/>
              <a:cs typeface="Tahoma" pitchFamily="2"/>
            </a:endParaRPr>
          </a:p>
        </p:txBody>
      </p:sp>
      <p:pic>
        <p:nvPicPr>
          <p:cNvPr id="4" name="Picture 3">
            <a:extLst>
              <a:ext uri="{FF2B5EF4-FFF2-40B4-BE49-F238E27FC236}">
                <a16:creationId xmlns:a16="http://schemas.microsoft.com/office/drawing/2014/main" id="{22793C2D-229F-9D55-ED1D-A4454CA30F83}"/>
              </a:ext>
            </a:extLst>
          </p:cNvPr>
          <p:cNvPicPr>
            <a:picLocks noChangeAspect="1"/>
          </p:cNvPicPr>
          <p:nvPr/>
        </p:nvPicPr>
        <p:blipFill>
          <a:blip r:embed="rId3">
            <a:lum/>
            <a:alphaModFix/>
          </a:blip>
          <a:srcRect/>
          <a:stretch>
            <a:fillRect/>
          </a:stretch>
        </p:blipFill>
        <p:spPr>
          <a:xfrm>
            <a:off x="9625082" y="5877005"/>
            <a:ext cx="704883" cy="743041"/>
          </a:xfrm>
          <a:prstGeom prst="rect">
            <a:avLst/>
          </a:prstGeom>
          <a:noFill/>
          <a:ln cap="flat">
            <a:noFill/>
          </a:ln>
        </p:spPr>
      </p:pic>
      <p:sp>
        <p:nvSpPr>
          <p:cNvPr id="5" name="Rectangle 4">
            <a:extLst>
              <a:ext uri="{FF2B5EF4-FFF2-40B4-BE49-F238E27FC236}">
                <a16:creationId xmlns:a16="http://schemas.microsoft.com/office/drawing/2014/main" id="{18B33CA4-A0C3-C28C-3B33-FD5A7B49971E}"/>
              </a:ext>
            </a:extLst>
          </p:cNvPr>
          <p:cNvSpPr/>
          <p:nvPr/>
        </p:nvSpPr>
        <p:spPr>
          <a:xfrm>
            <a:off x="2104141" y="1165064"/>
            <a:ext cx="8394804" cy="4524314"/>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sv-SE" dirty="0">
                <a:solidFill>
                  <a:srgbClr val="FFFFFF"/>
                </a:solidFill>
                <a:latin typeface="Calibri"/>
              </a:rPr>
              <a:t>Våga variera signalerna. Allt från lätta ”dutt” till max kraft.</a:t>
            </a:r>
          </a:p>
          <a:p>
            <a:pPr>
              <a:defRPr sz="1800" b="0" i="0" u="none" strike="noStrike" kern="0" cap="none" spc="0" baseline="0">
                <a:solidFill>
                  <a:srgbClr val="000000"/>
                </a:solidFill>
                <a:uFillTx/>
              </a:defRPr>
            </a:pPr>
            <a:r>
              <a:rPr lang="sv-SE" dirty="0">
                <a:solidFill>
                  <a:srgbClr val="FFFFFF"/>
                </a:solidFill>
                <a:latin typeface="Calibri"/>
              </a:rPr>
              <a:t>Tänk på att ALLA ska höra signalen, inte bara de som är nära situationen.</a:t>
            </a:r>
          </a:p>
          <a:p>
            <a:pPr>
              <a:defRPr sz="1800" b="0" i="0" u="none" strike="noStrike" kern="0" cap="none" spc="0" baseline="0">
                <a:solidFill>
                  <a:srgbClr val="000000"/>
                </a:solidFill>
                <a:uFillTx/>
              </a:defRPr>
            </a:pPr>
            <a:endParaRPr lang="sv-SE" kern="0" dirty="0">
              <a:solidFill>
                <a:srgbClr val="FFFFFF"/>
              </a:solidFill>
              <a:latin typeface="Calibri"/>
            </a:endParaRPr>
          </a:p>
          <a:p>
            <a:pPr>
              <a:defRPr sz="1800" b="0" i="0" u="none" strike="noStrike" kern="0" cap="none" spc="0" baseline="0">
                <a:solidFill>
                  <a:srgbClr val="000000"/>
                </a:solidFill>
                <a:uFillTx/>
              </a:defRPr>
            </a:pPr>
            <a:r>
              <a:rPr lang="sv-SE" b="1" kern="0" dirty="0">
                <a:solidFill>
                  <a:srgbClr val="FFFFFF"/>
                </a:solidFill>
                <a:latin typeface="Calibri"/>
              </a:rPr>
              <a:t>En längre signal:</a:t>
            </a:r>
          </a:p>
          <a:p>
            <a:pPr>
              <a:defRPr sz="1800" b="0" i="0" u="none" strike="noStrike" kern="0" cap="none" spc="0" baseline="0">
                <a:solidFill>
                  <a:srgbClr val="000000"/>
                </a:solidFill>
                <a:uFillTx/>
              </a:defRPr>
            </a:pPr>
            <a:r>
              <a:rPr lang="sv-SE" kern="0" dirty="0">
                <a:solidFill>
                  <a:srgbClr val="FFFFFF"/>
                </a:solidFill>
                <a:latin typeface="Calibri"/>
              </a:rPr>
              <a:t>Startar matchen/halvlek.</a:t>
            </a:r>
          </a:p>
          <a:p>
            <a:pPr>
              <a:defRPr sz="1800" b="0" i="0" u="none" strike="noStrike" kern="0" cap="none" spc="0" baseline="0">
                <a:solidFill>
                  <a:srgbClr val="000000"/>
                </a:solidFill>
                <a:uFillTx/>
              </a:defRPr>
            </a:pPr>
            <a:r>
              <a:rPr lang="sv-SE" kern="0" dirty="0">
                <a:solidFill>
                  <a:srgbClr val="FFFFFF"/>
                </a:solidFill>
                <a:latin typeface="Calibri"/>
              </a:rPr>
              <a:t>Blåser av för utvisning.</a:t>
            </a:r>
          </a:p>
          <a:p>
            <a:pPr>
              <a:defRPr sz="1800" b="0" i="0" u="none" strike="noStrike" kern="0" cap="none" spc="0" baseline="0">
                <a:solidFill>
                  <a:srgbClr val="000000"/>
                </a:solidFill>
                <a:uFillTx/>
              </a:defRPr>
            </a:pPr>
            <a:endParaRPr lang="sv-SE" dirty="0">
              <a:solidFill>
                <a:srgbClr val="FFFFFF"/>
              </a:solidFill>
              <a:latin typeface="Calibri"/>
            </a:endParaRPr>
          </a:p>
          <a:p>
            <a:pPr>
              <a:defRPr sz="1800" b="0" i="0" u="none" strike="noStrike" kern="0" cap="none" spc="0" baseline="0">
                <a:solidFill>
                  <a:srgbClr val="000000"/>
                </a:solidFill>
                <a:uFillTx/>
              </a:defRPr>
            </a:pPr>
            <a:r>
              <a:rPr lang="sv-SE" b="1" kern="0" dirty="0">
                <a:solidFill>
                  <a:srgbClr val="FFFFFF"/>
                </a:solidFill>
                <a:latin typeface="Calibri"/>
              </a:rPr>
              <a:t>En längre signal med variation:</a:t>
            </a:r>
          </a:p>
          <a:p>
            <a:pPr>
              <a:defRPr sz="1800" b="0" i="0" u="none" strike="noStrike" kern="0" cap="none" spc="0" baseline="0">
                <a:solidFill>
                  <a:srgbClr val="000000"/>
                </a:solidFill>
                <a:uFillTx/>
              </a:defRPr>
            </a:pPr>
            <a:r>
              <a:rPr lang="sv-SE" dirty="0">
                <a:solidFill>
                  <a:srgbClr val="FFFFFF"/>
                </a:solidFill>
                <a:latin typeface="Calibri"/>
              </a:rPr>
              <a:t>Blåser av halvlek/match.</a:t>
            </a:r>
          </a:p>
          <a:p>
            <a:pPr>
              <a:defRPr sz="1800" b="0" i="0" u="none" strike="noStrike" kern="0" cap="none" spc="0" baseline="0">
                <a:solidFill>
                  <a:srgbClr val="000000"/>
                </a:solidFill>
                <a:uFillTx/>
              </a:defRPr>
            </a:pPr>
            <a:r>
              <a:rPr lang="sv-SE" kern="0" dirty="0">
                <a:solidFill>
                  <a:srgbClr val="FFFFFF"/>
                </a:solidFill>
                <a:latin typeface="Calibri"/>
              </a:rPr>
              <a:t>Mål.</a:t>
            </a:r>
          </a:p>
          <a:p>
            <a:pPr>
              <a:defRPr sz="1800" b="0" i="0" u="none" strike="noStrike" kern="0" cap="none" spc="0" baseline="0">
                <a:solidFill>
                  <a:srgbClr val="000000"/>
                </a:solidFill>
                <a:uFillTx/>
              </a:defRPr>
            </a:pPr>
            <a:endParaRPr lang="sv-SE" dirty="0">
              <a:solidFill>
                <a:srgbClr val="FFFFFF"/>
              </a:solidFill>
              <a:latin typeface="Calibri"/>
            </a:endParaRPr>
          </a:p>
          <a:p>
            <a:pPr>
              <a:defRPr sz="1800" b="0" i="0" u="none" strike="noStrike" kern="0" cap="none" spc="0" baseline="0">
                <a:solidFill>
                  <a:srgbClr val="000000"/>
                </a:solidFill>
                <a:uFillTx/>
              </a:defRPr>
            </a:pPr>
            <a:r>
              <a:rPr lang="sv-SE" b="1" kern="0" dirty="0">
                <a:solidFill>
                  <a:srgbClr val="FFFFFF"/>
                </a:solidFill>
                <a:latin typeface="Calibri"/>
              </a:rPr>
              <a:t>Dubbelsignal</a:t>
            </a:r>
            <a:r>
              <a:rPr lang="sv-SE" kern="0" dirty="0">
                <a:solidFill>
                  <a:srgbClr val="FFFFFF"/>
                </a:solidFill>
                <a:latin typeface="Calibri"/>
              </a:rPr>
              <a:t>  (tuuuuuut-tut!):</a:t>
            </a:r>
          </a:p>
          <a:p>
            <a:pPr>
              <a:defRPr sz="1800" b="0" i="0" u="none" strike="noStrike" kern="0" cap="none" spc="0" baseline="0">
                <a:solidFill>
                  <a:srgbClr val="000000"/>
                </a:solidFill>
                <a:uFillTx/>
              </a:defRPr>
            </a:pPr>
            <a:r>
              <a:rPr lang="sv-SE" dirty="0">
                <a:solidFill>
                  <a:srgbClr val="FFFFFF"/>
                </a:solidFill>
                <a:latin typeface="Calibri"/>
              </a:rPr>
              <a:t>Vid vanliga frislag.</a:t>
            </a:r>
          </a:p>
          <a:p>
            <a:pPr>
              <a:defRPr sz="1800" b="0" i="0" u="none" strike="noStrike" kern="0" cap="none" spc="0" baseline="0">
                <a:solidFill>
                  <a:srgbClr val="000000"/>
                </a:solidFill>
                <a:uFillTx/>
              </a:defRPr>
            </a:pPr>
            <a:endParaRPr lang="sv-SE" kern="0" dirty="0">
              <a:solidFill>
                <a:srgbClr val="FFFFFF"/>
              </a:solidFill>
              <a:latin typeface="Calibri"/>
            </a:endParaRPr>
          </a:p>
          <a:p>
            <a:pPr>
              <a:defRPr sz="1800" b="0" i="0" u="none" strike="noStrike" kern="0" cap="none" spc="0" baseline="0">
                <a:solidFill>
                  <a:srgbClr val="000000"/>
                </a:solidFill>
                <a:uFillTx/>
              </a:defRPr>
            </a:pPr>
            <a:r>
              <a:rPr lang="sv-SE" b="1" dirty="0">
                <a:solidFill>
                  <a:srgbClr val="FFFFFF"/>
                </a:solidFill>
                <a:latin typeface="Calibri"/>
              </a:rPr>
              <a:t>En kort signal:</a:t>
            </a:r>
          </a:p>
          <a:p>
            <a:pPr>
              <a:defRPr sz="1800" b="0" i="0" u="none" strike="noStrike" kern="0" cap="none" spc="0" baseline="0">
                <a:solidFill>
                  <a:srgbClr val="000000"/>
                </a:solidFill>
                <a:uFillTx/>
              </a:defRPr>
            </a:pPr>
            <a:r>
              <a:rPr lang="sv-SE" kern="0" dirty="0">
                <a:solidFill>
                  <a:srgbClr val="FFFFFF"/>
                </a:solidFill>
                <a:latin typeface="Calibri"/>
              </a:rPr>
              <a:t>Blåser av för hörna.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5F85BF-B844-D1B8-ACA5-335943DAD4A8}"/>
              </a:ext>
            </a:extLst>
          </p:cNvPr>
          <p:cNvSpPr txBox="1">
            <a:spLocks noGrp="1"/>
          </p:cNvSpPr>
          <p:nvPr>
            <p:ph type="title"/>
          </p:nvPr>
        </p:nvSpPr>
        <p:spPr/>
        <p:txBody>
          <a:bodyPr/>
          <a:lstStyle/>
          <a:p>
            <a:pPr lvl="0" hangingPunct="1"/>
            <a:r>
              <a:rPr lang="sv-SE" dirty="0"/>
              <a:t>När blir det frislag?</a:t>
            </a:r>
            <a:endParaRPr lang="sv-SE" sz="3100" dirty="0"/>
          </a:p>
        </p:txBody>
      </p:sp>
      <p:sp>
        <p:nvSpPr>
          <p:cNvPr id="3" name="Platshållare för innehåll 2">
            <a:extLst>
              <a:ext uri="{FF2B5EF4-FFF2-40B4-BE49-F238E27FC236}">
                <a16:creationId xmlns:a16="http://schemas.microsoft.com/office/drawing/2014/main" id="{F4804E29-2904-F755-507C-44844789E056}"/>
              </a:ext>
            </a:extLst>
          </p:cNvPr>
          <p:cNvSpPr txBox="1">
            <a:spLocks noGrp="1"/>
          </p:cNvSpPr>
          <p:nvPr>
            <p:ph idx="1"/>
          </p:nvPr>
        </p:nvSpPr>
        <p:spPr/>
        <p:txBody>
          <a:bodyPr/>
          <a:lstStyle/>
          <a:p>
            <a:pPr lvl="0" hangingPunct="1"/>
            <a:r>
              <a:rPr lang="sv-SE" dirty="0"/>
              <a:t>Var lärare och inte domare</a:t>
            </a:r>
          </a:p>
          <a:p>
            <a:pPr lvl="0" hangingPunct="1"/>
            <a:r>
              <a:rPr lang="sv-SE" dirty="0"/>
              <a:t>Förklara för barnen vad som blev fel, varför ni blåste och hur man får göra</a:t>
            </a:r>
          </a:p>
          <a:p>
            <a:pPr lvl="0" hangingPunct="1"/>
            <a:r>
              <a:rPr lang="sv-SE" dirty="0"/>
              <a:t>Förklara och visa hur spelet sätts igång</a:t>
            </a:r>
          </a:p>
        </p:txBody>
      </p:sp>
      <p:pic>
        <p:nvPicPr>
          <p:cNvPr id="4" name="Picture 3">
            <a:extLst>
              <a:ext uri="{FF2B5EF4-FFF2-40B4-BE49-F238E27FC236}">
                <a16:creationId xmlns:a16="http://schemas.microsoft.com/office/drawing/2014/main" id="{EE9D6BE8-FC12-C9C8-E512-FE50DC5E8F83}"/>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D0A9FDE1-D63A-7E47-EE4D-AE1BD61D23B7}"/>
              </a:ext>
            </a:extLst>
          </p:cNvPr>
          <p:cNvSpPr/>
          <p:nvPr/>
        </p:nvSpPr>
        <p:spPr>
          <a:xfrm>
            <a:off x="1919276" y="1"/>
            <a:ext cx="7543800" cy="93023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0" tIns="46798" rIns="0" bIns="0" anchor="b" anchorCtr="1" compatLnSpc="0">
            <a:no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4000" kern="0" dirty="0">
                <a:solidFill>
                  <a:srgbClr val="FFFFFF"/>
                </a:solidFill>
                <a:latin typeface="Calibri"/>
              </a:rPr>
              <a:t>Frislag</a:t>
            </a:r>
            <a:endParaRPr lang="sv-SE" sz="3900" b="1" dirty="0">
              <a:solidFill>
                <a:srgbClr val="FFFFFF"/>
              </a:solidFill>
              <a:effectLst>
                <a:outerShdw dist="17962" dir="2700000">
                  <a:srgbClr val="000000"/>
                </a:outerShdw>
              </a:effectLst>
              <a:latin typeface="Arial" pitchFamily="34"/>
              <a:ea typeface="Lucida Sans Unicode" pitchFamily="2"/>
              <a:cs typeface="Tahoma" pitchFamily="2"/>
            </a:endParaRPr>
          </a:p>
        </p:txBody>
      </p:sp>
      <p:sp>
        <p:nvSpPr>
          <p:cNvPr id="3" name="Freeform 2">
            <a:extLst>
              <a:ext uri="{FF2B5EF4-FFF2-40B4-BE49-F238E27FC236}">
                <a16:creationId xmlns:a16="http://schemas.microsoft.com/office/drawing/2014/main" id="{43F69736-756A-F01C-C8DF-91CBB45FD2F3}"/>
              </a:ext>
            </a:extLst>
          </p:cNvPr>
          <p:cNvSpPr/>
          <p:nvPr/>
        </p:nvSpPr>
        <p:spPr>
          <a:xfrm>
            <a:off x="1677684" y="930237"/>
            <a:ext cx="8721373" cy="573263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noAutofit/>
          </a:bodyPr>
          <a:lstStyle/>
          <a:p>
            <a:pPr marL="331561" indent="-331561">
              <a:lnSpc>
                <a:spcPct val="87000"/>
              </a:lnSpc>
              <a:spcBef>
                <a:spcPts val="5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en-GB" sz="2000" dirty="0">
              <a:solidFill>
                <a:srgbClr val="FFFFFF"/>
              </a:solidFill>
              <a:effectLst>
                <a:outerShdw dist="17962" dir="2700000">
                  <a:srgbClr val="000000"/>
                </a:outerShdw>
              </a:effectLst>
              <a:latin typeface="Arial" pitchFamily="34"/>
              <a:ea typeface="Lucida Sans Unicode" pitchFamily="2"/>
              <a:cs typeface="Tahoma" pitchFamily="2"/>
            </a:endParaRPr>
          </a:p>
        </p:txBody>
      </p:sp>
      <p:pic>
        <p:nvPicPr>
          <p:cNvPr id="4" name="Picture 3">
            <a:extLst>
              <a:ext uri="{FF2B5EF4-FFF2-40B4-BE49-F238E27FC236}">
                <a16:creationId xmlns:a16="http://schemas.microsoft.com/office/drawing/2014/main" id="{09B2B347-7E67-370E-0A9F-C99226BF7CC2}"/>
              </a:ext>
            </a:extLst>
          </p:cNvPr>
          <p:cNvPicPr>
            <a:picLocks noChangeAspect="1"/>
          </p:cNvPicPr>
          <p:nvPr/>
        </p:nvPicPr>
        <p:blipFill>
          <a:blip r:embed="rId3">
            <a:lum/>
            <a:alphaModFix/>
          </a:blip>
          <a:srcRect/>
          <a:stretch>
            <a:fillRect/>
          </a:stretch>
        </p:blipFill>
        <p:spPr>
          <a:xfrm>
            <a:off x="9625082" y="5877005"/>
            <a:ext cx="704883" cy="743041"/>
          </a:xfrm>
          <a:prstGeom prst="rect">
            <a:avLst/>
          </a:prstGeom>
          <a:noFill/>
          <a:ln cap="flat">
            <a:noFill/>
          </a:ln>
        </p:spPr>
      </p:pic>
      <p:sp>
        <p:nvSpPr>
          <p:cNvPr id="5" name="Rectangle 7">
            <a:extLst>
              <a:ext uri="{FF2B5EF4-FFF2-40B4-BE49-F238E27FC236}">
                <a16:creationId xmlns:a16="http://schemas.microsoft.com/office/drawing/2014/main" id="{C3C63540-F763-6B02-9402-6B2B9F4D4FE2}"/>
              </a:ext>
            </a:extLst>
          </p:cNvPr>
          <p:cNvSpPr/>
          <p:nvPr/>
        </p:nvSpPr>
        <p:spPr>
          <a:xfrm>
            <a:off x="1919277" y="930238"/>
            <a:ext cx="8479779" cy="2585319"/>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sv-SE" u="sng" dirty="0">
                <a:solidFill>
                  <a:srgbClr val="FFFFFF"/>
                </a:solidFill>
                <a:latin typeface="Calibri"/>
              </a:rPr>
              <a:t>Frislag utdöms vid:</a:t>
            </a:r>
          </a:p>
          <a:p>
            <a:pPr>
              <a:defRPr sz="1800" b="0" i="0" u="none" strike="noStrike" kern="0" cap="none" spc="0" baseline="0">
                <a:solidFill>
                  <a:srgbClr val="000000"/>
                </a:solidFill>
                <a:uFillTx/>
              </a:defRPr>
            </a:pPr>
            <a:endParaRPr lang="sv-SE" u="sng" dirty="0">
              <a:solidFill>
                <a:srgbClr val="FFFFFF"/>
              </a:solidFill>
              <a:latin typeface="Calibri"/>
            </a:endParaRPr>
          </a:p>
          <a:p>
            <a:pPr>
              <a:defRPr sz="1800" b="0" i="0" u="none" strike="noStrike" kern="0" cap="none" spc="0" baseline="0">
                <a:solidFill>
                  <a:srgbClr val="000000"/>
                </a:solidFill>
                <a:uFillTx/>
              </a:defRPr>
            </a:pPr>
            <a:r>
              <a:rPr lang="sv-SE" dirty="0">
                <a:solidFill>
                  <a:srgbClr val="FFFFFF"/>
                </a:solidFill>
                <a:latin typeface="Calibri"/>
              </a:rPr>
              <a:t>Spelare fäller motståndare</a:t>
            </a:r>
          </a:p>
          <a:p>
            <a:pPr>
              <a:defRPr sz="1800" b="0" i="0" u="none" strike="noStrike" kern="0" cap="none" spc="0" baseline="0">
                <a:solidFill>
                  <a:srgbClr val="000000"/>
                </a:solidFill>
                <a:uFillTx/>
              </a:defRPr>
            </a:pPr>
            <a:r>
              <a:rPr lang="sv-SE" dirty="0">
                <a:solidFill>
                  <a:srgbClr val="FFFFFF"/>
                </a:solidFill>
                <a:latin typeface="Calibri"/>
              </a:rPr>
              <a:t>Spelare knuffar motståndare</a:t>
            </a:r>
          </a:p>
          <a:p>
            <a:pPr>
              <a:defRPr sz="1800" b="0" i="0" u="none" strike="noStrike" kern="0" cap="none" spc="0" baseline="0">
                <a:solidFill>
                  <a:srgbClr val="000000"/>
                </a:solidFill>
                <a:uFillTx/>
              </a:defRPr>
            </a:pPr>
            <a:r>
              <a:rPr lang="sv-SE" dirty="0">
                <a:solidFill>
                  <a:srgbClr val="FFFFFF"/>
                </a:solidFill>
                <a:latin typeface="Calibri"/>
              </a:rPr>
              <a:t>Spelare slår med klubba mot motståndarens klubba</a:t>
            </a:r>
          </a:p>
          <a:p>
            <a:pPr>
              <a:defRPr sz="1800" b="0" i="0" u="none" strike="noStrike" kern="0" cap="none" spc="0" baseline="0">
                <a:solidFill>
                  <a:srgbClr val="000000"/>
                </a:solidFill>
                <a:uFillTx/>
              </a:defRPr>
            </a:pPr>
            <a:r>
              <a:rPr lang="sv-SE" dirty="0">
                <a:solidFill>
                  <a:srgbClr val="FFFFFF"/>
                </a:solidFill>
                <a:latin typeface="Calibri"/>
              </a:rPr>
              <a:t>Spelare slår med klubba mot motståndares kropp</a:t>
            </a:r>
          </a:p>
          <a:p>
            <a:pPr>
              <a:defRPr sz="1800" b="0" i="0" u="none" strike="noStrike" kern="0" cap="none" spc="0" baseline="0">
                <a:solidFill>
                  <a:srgbClr val="000000"/>
                </a:solidFill>
                <a:uFillTx/>
              </a:defRPr>
            </a:pPr>
            <a:r>
              <a:rPr lang="sv-SE" dirty="0">
                <a:solidFill>
                  <a:srgbClr val="FFFFFF"/>
                </a:solidFill>
                <a:latin typeface="Calibri"/>
              </a:rPr>
              <a:t>Spelare håller fast motståndare</a:t>
            </a:r>
          </a:p>
          <a:p>
            <a:pPr>
              <a:defRPr sz="1800" b="0" i="0" u="none" strike="noStrike" kern="0" cap="none" spc="0" baseline="0">
                <a:solidFill>
                  <a:srgbClr val="000000"/>
                </a:solidFill>
                <a:uFillTx/>
              </a:defRPr>
            </a:pPr>
            <a:r>
              <a:rPr lang="sv-SE" dirty="0">
                <a:solidFill>
                  <a:srgbClr val="FFFFFF"/>
                </a:solidFill>
                <a:latin typeface="Calibri"/>
              </a:rPr>
              <a:t>Spelare tar boll med arm, hand eller huvud</a:t>
            </a:r>
          </a:p>
          <a:p>
            <a:pPr>
              <a:defRPr sz="1800" b="0" i="0" u="none" strike="noStrike" kern="0" cap="none" spc="0" baseline="0">
                <a:solidFill>
                  <a:srgbClr val="000000"/>
                </a:solidFill>
                <a:uFillTx/>
              </a:defRPr>
            </a:pPr>
            <a:r>
              <a:rPr lang="sv-SE" dirty="0">
                <a:solidFill>
                  <a:srgbClr val="FFFFFF"/>
                </a:solidFill>
                <a:latin typeface="Calibri"/>
              </a:rPr>
              <a:t>Spelare har hög klubba (Klubban över axeln) och spelar bollen</a:t>
            </a:r>
          </a:p>
        </p:txBody>
      </p:sp>
      <p:sp>
        <p:nvSpPr>
          <p:cNvPr id="6" name="Rectangle 8">
            <a:extLst>
              <a:ext uri="{FF2B5EF4-FFF2-40B4-BE49-F238E27FC236}">
                <a16:creationId xmlns:a16="http://schemas.microsoft.com/office/drawing/2014/main" id="{69DA659E-C389-2A65-DBEC-18D003B90ECA}"/>
              </a:ext>
            </a:extLst>
          </p:cNvPr>
          <p:cNvSpPr/>
          <p:nvPr/>
        </p:nvSpPr>
        <p:spPr>
          <a:xfrm>
            <a:off x="1919276" y="3449967"/>
            <a:ext cx="8602730" cy="1477332"/>
          </a:xfrm>
          <a:prstGeom prst="rect">
            <a:avLst/>
          </a:prstGeom>
          <a:noFill/>
          <a:ln cap="flat">
            <a:noFill/>
            <a:prstDash val="solid"/>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sv-SE" dirty="0">
                <a:solidFill>
                  <a:srgbClr val="FFFFFF"/>
                </a:solidFill>
                <a:latin typeface="Calibri"/>
              </a:rPr>
              <a:t>Spelare kör på  motståndare på ojust sätt</a:t>
            </a:r>
          </a:p>
          <a:p>
            <a:pPr>
              <a:defRPr sz="1800" b="0" i="0" u="none" strike="noStrike" kern="0" cap="none" spc="0" baseline="0">
                <a:solidFill>
                  <a:srgbClr val="000000"/>
                </a:solidFill>
                <a:uFillTx/>
              </a:defRPr>
            </a:pPr>
            <a:r>
              <a:rPr lang="sv-SE" dirty="0">
                <a:solidFill>
                  <a:srgbClr val="FFFFFF"/>
                </a:solidFill>
                <a:latin typeface="Calibri"/>
              </a:rPr>
              <a:t>Axel mot axel är godkänt = kamp om boll</a:t>
            </a:r>
          </a:p>
          <a:p>
            <a:pPr>
              <a:defRPr sz="1800" b="0" i="0" u="none" strike="noStrike" kern="0" cap="none" spc="0" baseline="0">
                <a:solidFill>
                  <a:srgbClr val="000000"/>
                </a:solidFill>
                <a:uFillTx/>
              </a:defRPr>
            </a:pPr>
            <a:r>
              <a:rPr lang="sv-SE" dirty="0">
                <a:solidFill>
                  <a:srgbClr val="FFFFFF"/>
                </a:solidFill>
                <a:latin typeface="Calibri"/>
              </a:rPr>
              <a:t>Spelare som kör på motståndarens rygg</a:t>
            </a:r>
          </a:p>
          <a:p>
            <a:pPr>
              <a:defRPr sz="1800" b="0" i="0" u="none" strike="noStrike" kern="0" cap="none" spc="0" baseline="0">
                <a:solidFill>
                  <a:srgbClr val="000000"/>
                </a:solidFill>
                <a:uFillTx/>
              </a:defRPr>
            </a:pPr>
            <a:r>
              <a:rPr lang="sv-SE" dirty="0">
                <a:solidFill>
                  <a:srgbClr val="FFFFFF"/>
                </a:solidFill>
                <a:latin typeface="Calibri"/>
              </a:rPr>
              <a:t>Spelare som med hög fart kör in i motståndare</a:t>
            </a:r>
          </a:p>
          <a:p>
            <a:pPr>
              <a:defRPr sz="1800" b="0" i="0" u="none" strike="noStrike" kern="0" cap="none" spc="0" baseline="0">
                <a:solidFill>
                  <a:srgbClr val="000000"/>
                </a:solidFill>
                <a:uFillTx/>
              </a:defRPr>
            </a:pPr>
            <a:r>
              <a:rPr lang="sv-SE" dirty="0">
                <a:solidFill>
                  <a:srgbClr val="FFFFFF"/>
                </a:solidFill>
                <a:latin typeface="Calibri"/>
              </a:rPr>
              <a:t>Spelare som tacklar motståndare just utan att bollen är spelbar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D1EF3E-4703-D264-44D6-D0282922F0A0}"/>
              </a:ext>
            </a:extLst>
          </p:cNvPr>
          <p:cNvSpPr txBox="1">
            <a:spLocks noGrp="1"/>
          </p:cNvSpPr>
          <p:nvPr>
            <p:ph type="title"/>
          </p:nvPr>
        </p:nvSpPr>
        <p:spPr>
          <a:xfrm>
            <a:off x="1992309" y="260347"/>
            <a:ext cx="8229600" cy="1143000"/>
          </a:xfrm>
        </p:spPr>
        <p:txBody>
          <a:bodyPr/>
          <a:lstStyle/>
          <a:p>
            <a:pPr lvl="0" hangingPunct="1"/>
            <a:r>
              <a:rPr lang="sv-SE" dirty="0"/>
              <a:t>Presentation kursledare</a:t>
            </a:r>
            <a:endParaRPr lang="sv-SE" sz="3600" dirty="0"/>
          </a:p>
        </p:txBody>
      </p:sp>
      <p:sp>
        <p:nvSpPr>
          <p:cNvPr id="3" name="Platshållare för innehåll 2">
            <a:extLst>
              <a:ext uri="{FF2B5EF4-FFF2-40B4-BE49-F238E27FC236}">
                <a16:creationId xmlns:a16="http://schemas.microsoft.com/office/drawing/2014/main" id="{86B263F3-D7F9-6610-A9EA-F355956D1337}"/>
              </a:ext>
            </a:extLst>
          </p:cNvPr>
          <p:cNvSpPr txBox="1">
            <a:spLocks noGrp="1"/>
          </p:cNvSpPr>
          <p:nvPr>
            <p:ph idx="1"/>
          </p:nvPr>
        </p:nvSpPr>
        <p:spPr/>
        <p:txBody>
          <a:bodyPr/>
          <a:lstStyle/>
          <a:p>
            <a:pPr lvl="0" hangingPunct="1"/>
            <a:r>
              <a:rPr lang="sv-SE" dirty="0"/>
              <a:t>Namn</a:t>
            </a:r>
          </a:p>
          <a:p>
            <a:pPr lvl="0" hangingPunct="1"/>
            <a:r>
              <a:rPr lang="sv-SE" dirty="0"/>
              <a:t>Bakgrund</a:t>
            </a:r>
          </a:p>
          <a:p>
            <a:pPr lvl="0" hangingPunct="1"/>
            <a:r>
              <a:rPr lang="sv-SE" dirty="0"/>
              <a:t>Funktion</a:t>
            </a:r>
          </a:p>
          <a:p>
            <a:pPr lvl="0" hangingPunct="1"/>
            <a:r>
              <a:rPr lang="sv-SE" dirty="0"/>
              <a:t>Bandy meriter</a:t>
            </a:r>
          </a:p>
        </p:txBody>
      </p:sp>
      <p:pic>
        <p:nvPicPr>
          <p:cNvPr id="6" name="Bildobjekt 5">
            <a:extLst>
              <a:ext uri="{FF2B5EF4-FFF2-40B4-BE49-F238E27FC236}">
                <a16:creationId xmlns:a16="http://schemas.microsoft.com/office/drawing/2014/main" id="{6B013E12-3D0B-3FD5-525B-7AC7AB4A7EF6}"/>
              </a:ext>
            </a:extLst>
          </p:cNvPr>
          <p:cNvPicPr>
            <a:picLocks noChangeAspect="1"/>
          </p:cNvPicPr>
          <p:nvPr/>
        </p:nvPicPr>
        <p:blipFill rotWithShape="1">
          <a:blip r:embed="rId2"/>
          <a:srcRect l="2644"/>
          <a:stretch/>
        </p:blipFill>
        <p:spPr>
          <a:xfrm>
            <a:off x="4280452" y="1504934"/>
            <a:ext cx="3326296" cy="4351338"/>
          </a:xfrm>
          <a:prstGeom prst="rect">
            <a:avLst/>
          </a:prstGeom>
        </p:spPr>
      </p:pic>
    </p:spTree>
    <p:extLst>
      <p:ext uri="{BB962C8B-B14F-4D97-AF65-F5344CB8AC3E}">
        <p14:creationId xmlns:p14="http://schemas.microsoft.com/office/powerpoint/2010/main" val="3170425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CB00E5-5B7A-B61A-E1FA-CD42189C76E1}"/>
              </a:ext>
            </a:extLst>
          </p:cNvPr>
          <p:cNvSpPr txBox="1">
            <a:spLocks noGrp="1"/>
          </p:cNvSpPr>
          <p:nvPr>
            <p:ph type="title"/>
          </p:nvPr>
        </p:nvSpPr>
        <p:spPr/>
        <p:txBody>
          <a:bodyPr/>
          <a:lstStyle/>
          <a:p>
            <a:pPr lvl="0" hangingPunct="1"/>
            <a:r>
              <a:rPr lang="sv-SE" dirty="0"/>
              <a:t>Spelet</a:t>
            </a:r>
          </a:p>
        </p:txBody>
      </p:sp>
      <p:sp>
        <p:nvSpPr>
          <p:cNvPr id="3" name="Platshållare för innehåll 2">
            <a:extLst>
              <a:ext uri="{FF2B5EF4-FFF2-40B4-BE49-F238E27FC236}">
                <a16:creationId xmlns:a16="http://schemas.microsoft.com/office/drawing/2014/main" id="{CAAB2B56-023B-E701-9EF2-6D1C79AC9302}"/>
              </a:ext>
            </a:extLst>
          </p:cNvPr>
          <p:cNvSpPr txBox="1">
            <a:spLocks noGrp="1"/>
          </p:cNvSpPr>
          <p:nvPr>
            <p:ph idx="1"/>
          </p:nvPr>
        </p:nvSpPr>
        <p:spPr>
          <a:xfrm>
            <a:off x="1777216" y="1576390"/>
            <a:ext cx="8721967" cy="4525959"/>
          </a:xfrm>
        </p:spPr>
        <p:txBody>
          <a:bodyPr>
            <a:normAutofit/>
          </a:bodyPr>
          <a:lstStyle/>
          <a:p>
            <a:pPr lvl="0" hangingPunct="1"/>
            <a:r>
              <a:rPr lang="sv-SE" dirty="0"/>
              <a:t>Avstånd till mur vid frislag, inslag och avslag är 3 m. </a:t>
            </a:r>
          </a:p>
          <a:p>
            <a:pPr lvl="0" hangingPunct="1"/>
            <a:r>
              <a:rPr lang="sv-SE" dirty="0"/>
              <a:t>Straffpunkten ligger på 9 m från mållinjen</a:t>
            </a:r>
          </a:p>
          <a:p>
            <a:pPr lvl="0" hangingPunct="1"/>
            <a:r>
              <a:rPr lang="sv-SE" dirty="0"/>
              <a:t>Dirigera bollen till medspelare med skridskon är tillåtet</a:t>
            </a:r>
          </a:p>
          <a:p>
            <a:pPr lvl="0" hangingPunct="1"/>
            <a:r>
              <a:rPr lang="sv-SE" dirty="0"/>
              <a:t>Ingen offsideregeln i 7 manna</a:t>
            </a:r>
          </a:p>
          <a:p>
            <a:pPr lvl="0" hangingPunct="1"/>
            <a:r>
              <a:rPr lang="sv-SE" dirty="0"/>
              <a:t>Frislagsläggare får inte röra bollen en 2:a gång förrän bollen spelas av annan spelare. (Om detta händer så blås av-förklara. Låt barnen få en 2:a chans att göra rätt vid frislag)</a:t>
            </a:r>
          </a:p>
        </p:txBody>
      </p:sp>
      <p:pic>
        <p:nvPicPr>
          <p:cNvPr id="4" name="Picture 3">
            <a:extLst>
              <a:ext uri="{FF2B5EF4-FFF2-40B4-BE49-F238E27FC236}">
                <a16:creationId xmlns:a16="http://schemas.microsoft.com/office/drawing/2014/main" id="{0DEB474D-2371-24E5-EEBB-1EBD7FEC0629}"/>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1FFB86-DE43-99A2-B016-711A2C8229C0}"/>
              </a:ext>
            </a:extLst>
          </p:cNvPr>
          <p:cNvSpPr txBox="1">
            <a:spLocks noGrp="1"/>
          </p:cNvSpPr>
          <p:nvPr>
            <p:ph type="title"/>
          </p:nvPr>
        </p:nvSpPr>
        <p:spPr/>
        <p:txBody>
          <a:bodyPr/>
          <a:lstStyle/>
          <a:p>
            <a:pPr lvl="0" hangingPunct="1"/>
            <a:r>
              <a:rPr lang="sv-SE" dirty="0"/>
              <a:t>Spelet</a:t>
            </a:r>
          </a:p>
        </p:txBody>
      </p:sp>
      <p:sp>
        <p:nvSpPr>
          <p:cNvPr id="3" name="Platshållare för innehåll 2">
            <a:extLst>
              <a:ext uri="{FF2B5EF4-FFF2-40B4-BE49-F238E27FC236}">
                <a16:creationId xmlns:a16="http://schemas.microsoft.com/office/drawing/2014/main" id="{B88EFD74-C9A0-D4CD-19BD-9AF94FAA2C84}"/>
              </a:ext>
            </a:extLst>
          </p:cNvPr>
          <p:cNvSpPr txBox="1">
            <a:spLocks noGrp="1"/>
          </p:cNvSpPr>
          <p:nvPr>
            <p:ph idx="1"/>
          </p:nvPr>
        </p:nvSpPr>
        <p:spPr/>
        <p:txBody>
          <a:bodyPr/>
          <a:lstStyle/>
          <a:p>
            <a:pPr lvl="0" hangingPunct="1"/>
            <a:r>
              <a:rPr lang="sv-SE" dirty="0"/>
              <a:t>5 sek regeln vid frislag gäller inte i 7 manna bandy. Hjälp barnen att sätta igång spelet</a:t>
            </a:r>
          </a:p>
          <a:p>
            <a:pPr lvl="0" hangingPunct="1"/>
            <a:r>
              <a:rPr lang="sv-SE" dirty="0"/>
              <a:t>Målvakts kast får utföras varsomhelst i straffområdet</a:t>
            </a:r>
          </a:p>
        </p:txBody>
      </p:sp>
      <p:pic>
        <p:nvPicPr>
          <p:cNvPr id="4" name="Picture 3">
            <a:extLst>
              <a:ext uri="{FF2B5EF4-FFF2-40B4-BE49-F238E27FC236}">
                <a16:creationId xmlns:a16="http://schemas.microsoft.com/office/drawing/2014/main" id="{EE91CF6F-2408-4A54-7335-3E3B68CBDA93}"/>
              </a:ext>
            </a:extLst>
          </p:cNvPr>
          <p:cNvPicPr>
            <a:picLocks noChangeAspect="1"/>
          </p:cNvPicPr>
          <p:nvPr/>
        </p:nvPicPr>
        <p:blipFill>
          <a:blip r:embed="rId2">
            <a:lum/>
            <a:alphaModFix/>
          </a:blip>
          <a:srcRect/>
          <a:stretch>
            <a:fillRect/>
          </a:stretch>
        </p:blipFill>
        <p:spPr>
          <a:xfrm>
            <a:off x="9583294" y="5840282"/>
            <a:ext cx="704883" cy="743041"/>
          </a:xfrm>
          <a:prstGeom prst="rect">
            <a:avLst/>
          </a:prstGeom>
          <a:noFill/>
          <a:ln cap="flat">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rot="16200000">
            <a:off x="6274739" y="484361"/>
            <a:ext cx="5869806" cy="5620166"/>
          </a:xfrm>
        </p:spPr>
        <p:txBody>
          <a:bodyPr vert="vert"/>
          <a:lstStyle/>
          <a:p>
            <a:pPr algn="ctr"/>
            <a:r>
              <a:rPr lang="sv-SE" dirty="0"/>
              <a:t>Lär dig de här reglerna först</a:t>
            </a:r>
          </a:p>
        </p:txBody>
      </p:sp>
      <p:pic>
        <p:nvPicPr>
          <p:cNvPr id="3" name="Bildobjekt 2"/>
          <p:cNvPicPr>
            <a:picLocks noChangeAspect="1"/>
          </p:cNvPicPr>
          <p:nvPr/>
        </p:nvPicPr>
        <p:blipFill>
          <a:blip r:embed="rId2"/>
          <a:stretch>
            <a:fillRect/>
          </a:stretch>
        </p:blipFill>
        <p:spPr>
          <a:xfrm>
            <a:off x="295702" y="232824"/>
            <a:ext cx="5458587" cy="6435396"/>
          </a:xfrm>
          <a:prstGeom prst="rect">
            <a:avLst/>
          </a:prstGeom>
        </p:spPr>
      </p:pic>
    </p:spTree>
    <p:extLst>
      <p:ext uri="{BB962C8B-B14F-4D97-AF65-F5344CB8AC3E}">
        <p14:creationId xmlns:p14="http://schemas.microsoft.com/office/powerpoint/2010/main" val="909631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33EBB2-C50C-1F9C-D36C-BAE2D308ADA3}"/>
              </a:ext>
            </a:extLst>
          </p:cNvPr>
          <p:cNvSpPr txBox="1">
            <a:spLocks noGrp="1"/>
          </p:cNvSpPr>
          <p:nvPr>
            <p:ph type="title"/>
          </p:nvPr>
        </p:nvSpPr>
        <p:spPr>
          <a:xfrm>
            <a:off x="1819425" y="452720"/>
            <a:ext cx="7441807" cy="1400531"/>
          </a:xfrm>
        </p:spPr>
        <p:txBody>
          <a:bodyPr/>
          <a:lstStyle/>
          <a:p>
            <a:pPr lvl="0"/>
            <a:r>
              <a:rPr lang="sv-SE" sz="3600" dirty="0"/>
              <a:t>Diskussion</a:t>
            </a:r>
          </a:p>
        </p:txBody>
      </p:sp>
      <p:sp>
        <p:nvSpPr>
          <p:cNvPr id="3" name="Platshållare för innehåll 2">
            <a:extLst>
              <a:ext uri="{FF2B5EF4-FFF2-40B4-BE49-F238E27FC236}">
                <a16:creationId xmlns:a16="http://schemas.microsoft.com/office/drawing/2014/main" id="{457FE4BE-B1B8-708A-8C05-684F6510B67D}"/>
              </a:ext>
            </a:extLst>
          </p:cNvPr>
          <p:cNvSpPr txBox="1">
            <a:spLocks noGrp="1"/>
          </p:cNvSpPr>
          <p:nvPr>
            <p:ph idx="1"/>
          </p:nvPr>
        </p:nvSpPr>
        <p:spPr>
          <a:xfrm>
            <a:off x="1678743" y="1617783"/>
            <a:ext cx="8806376" cy="5240216"/>
          </a:xfrm>
        </p:spPr>
        <p:txBody>
          <a:bodyPr/>
          <a:lstStyle/>
          <a:p>
            <a:pPr lvl="0">
              <a:lnSpc>
                <a:spcPct val="60000"/>
              </a:lnSpc>
            </a:pPr>
            <a:endParaRPr lang="sv-SE" sz="3000" dirty="0"/>
          </a:p>
          <a:p>
            <a:pPr lvl="0">
              <a:lnSpc>
                <a:spcPct val="60000"/>
              </a:lnSpc>
            </a:pPr>
            <a:r>
              <a:rPr lang="sv-SE" sz="3000" dirty="0"/>
              <a:t>Dilemmafråga</a:t>
            </a:r>
          </a:p>
        </p:txBody>
      </p:sp>
      <p:pic>
        <p:nvPicPr>
          <p:cNvPr id="4" name="Picture 3">
            <a:extLst>
              <a:ext uri="{FF2B5EF4-FFF2-40B4-BE49-F238E27FC236}">
                <a16:creationId xmlns:a16="http://schemas.microsoft.com/office/drawing/2014/main" id="{7AD5C7AD-6AFF-9DE9-3066-063647E5AF38}"/>
              </a:ext>
            </a:extLst>
          </p:cNvPr>
          <p:cNvPicPr>
            <a:picLocks noChangeAspect="1"/>
          </p:cNvPicPr>
          <p:nvPr/>
        </p:nvPicPr>
        <p:blipFill>
          <a:blip r:embed="rId2">
            <a:lum/>
            <a:alphaModFix/>
          </a:blip>
          <a:srcRect/>
          <a:stretch>
            <a:fillRect/>
          </a:stretch>
        </p:blipFill>
        <p:spPr>
          <a:xfrm>
            <a:off x="9625082" y="5877005"/>
            <a:ext cx="704883" cy="743041"/>
          </a:xfrm>
          <a:prstGeom prst="rect">
            <a:avLst/>
          </a:prstGeom>
          <a:noFill/>
          <a:ln cap="flat">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latin typeface="Times New Roman" panose="02020603050405020304" pitchFamily="18" charset="0"/>
                <a:cs typeface="Times New Roman" panose="02020603050405020304" pitchFamily="18" charset="0"/>
              </a:rPr>
              <a:t>Grupparbete med regler</a:t>
            </a:r>
          </a:p>
        </p:txBody>
      </p:sp>
    </p:spTree>
    <p:extLst>
      <p:ext uri="{BB962C8B-B14F-4D97-AF65-F5344CB8AC3E}">
        <p14:creationId xmlns:p14="http://schemas.microsoft.com/office/powerpoint/2010/main" val="6358177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E4B9D1-AC90-D1E4-7F38-929DF0143646}"/>
              </a:ext>
            </a:extLst>
          </p:cNvPr>
          <p:cNvSpPr txBox="1">
            <a:spLocks noGrp="1"/>
          </p:cNvSpPr>
          <p:nvPr>
            <p:ph type="title"/>
          </p:nvPr>
        </p:nvSpPr>
        <p:spPr/>
        <p:txBody>
          <a:bodyPr/>
          <a:lstStyle/>
          <a:p>
            <a:pPr lvl="0" hangingPunct="1"/>
            <a:r>
              <a:rPr lang="sv-SE" dirty="0"/>
              <a:t>Åk mönster</a:t>
            </a:r>
          </a:p>
        </p:txBody>
      </p:sp>
      <p:sp>
        <p:nvSpPr>
          <p:cNvPr id="3" name="Platshållare för innehåll 2">
            <a:extLst>
              <a:ext uri="{FF2B5EF4-FFF2-40B4-BE49-F238E27FC236}">
                <a16:creationId xmlns:a16="http://schemas.microsoft.com/office/drawing/2014/main" id="{9F4DF2F4-5CFB-1F2B-844E-84014EAC110B}"/>
              </a:ext>
            </a:extLst>
          </p:cNvPr>
          <p:cNvSpPr txBox="1">
            <a:spLocks noGrp="1"/>
          </p:cNvSpPr>
          <p:nvPr>
            <p:ph idx="1"/>
          </p:nvPr>
        </p:nvSpPr>
        <p:spPr>
          <a:xfrm>
            <a:off x="9723433" y="6092820"/>
            <a:ext cx="44448" cy="107954"/>
          </a:xfrm>
        </p:spPr>
        <p:txBody>
          <a:bodyPr>
            <a:normAutofit fontScale="25000" lnSpcReduction="20000"/>
          </a:bodyPr>
          <a:lstStyle/>
          <a:p>
            <a:endParaRPr lang="sv-SE" dirty="0"/>
          </a:p>
        </p:txBody>
      </p:sp>
      <p:pic>
        <p:nvPicPr>
          <p:cNvPr id="4" name="Picture 2">
            <a:extLst>
              <a:ext uri="{FF2B5EF4-FFF2-40B4-BE49-F238E27FC236}">
                <a16:creationId xmlns:a16="http://schemas.microsoft.com/office/drawing/2014/main" id="{DD38E990-B4C5-6B6C-76B6-D0FD6EAB2FBC}"/>
              </a:ext>
            </a:extLst>
          </p:cNvPr>
          <p:cNvPicPr>
            <a:picLocks noChangeAspect="1"/>
          </p:cNvPicPr>
          <p:nvPr/>
        </p:nvPicPr>
        <p:blipFill>
          <a:blip r:embed="rId3"/>
          <a:srcRect/>
          <a:stretch>
            <a:fillRect/>
          </a:stretch>
        </p:blipFill>
        <p:spPr>
          <a:xfrm>
            <a:off x="1841498" y="1231898"/>
            <a:ext cx="8215317" cy="4968877"/>
          </a:xfrm>
          <a:prstGeom prst="rect">
            <a:avLst/>
          </a:prstGeom>
          <a:noFill/>
          <a:ln cap="flat">
            <a:noFill/>
          </a:ln>
        </p:spPr>
      </p:pic>
      <p:sp>
        <p:nvSpPr>
          <p:cNvPr id="5" name="Ellips 3">
            <a:extLst>
              <a:ext uri="{FF2B5EF4-FFF2-40B4-BE49-F238E27FC236}">
                <a16:creationId xmlns:a16="http://schemas.microsoft.com/office/drawing/2014/main" id="{535B0E4D-4E53-487D-2597-8721E780D568}"/>
              </a:ext>
            </a:extLst>
          </p:cNvPr>
          <p:cNvSpPr/>
          <p:nvPr/>
        </p:nvSpPr>
        <p:spPr>
          <a:xfrm>
            <a:off x="3648078" y="2276471"/>
            <a:ext cx="215898" cy="144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6" name="Ellips 5">
            <a:extLst>
              <a:ext uri="{FF2B5EF4-FFF2-40B4-BE49-F238E27FC236}">
                <a16:creationId xmlns:a16="http://schemas.microsoft.com/office/drawing/2014/main" id="{5D1F4849-02F4-8973-C7CB-9F6A4DB105B5}"/>
              </a:ext>
            </a:extLst>
          </p:cNvPr>
          <p:cNvSpPr/>
          <p:nvPr/>
        </p:nvSpPr>
        <p:spPr>
          <a:xfrm>
            <a:off x="7896226" y="5157792"/>
            <a:ext cx="287341" cy="2158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0000"/>
              </a:solidFill>
              <a:latin typeface="Calibri"/>
            </a:endParaRPr>
          </a:p>
        </p:txBody>
      </p:sp>
      <p:sp>
        <p:nvSpPr>
          <p:cNvPr id="7" name="Båge 6">
            <a:extLst>
              <a:ext uri="{FF2B5EF4-FFF2-40B4-BE49-F238E27FC236}">
                <a16:creationId xmlns:a16="http://schemas.microsoft.com/office/drawing/2014/main" id="{964EFF71-550C-3C91-10DD-9E56FCF3AFB2}"/>
              </a:ext>
            </a:extLst>
          </p:cNvPr>
          <p:cNvSpPr/>
          <p:nvPr/>
        </p:nvSpPr>
        <p:spPr>
          <a:xfrm>
            <a:off x="5232404" y="2133597"/>
            <a:ext cx="503240" cy="142875"/>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70"/>
              <a:gd name="f11" fmla="+- 0 0 -270"/>
              <a:gd name="f12" fmla="+- 0 0 -225"/>
              <a:gd name="f13" fmla="+- 0 0 -180"/>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6345" cap="flat">
            <a:solidFill>
              <a:srgbClr val="4472C4"/>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000000"/>
              </a:solidFill>
              <a:latin typeface="Calibri"/>
            </a:endParaRPr>
          </a:p>
        </p:txBody>
      </p:sp>
      <p:sp>
        <p:nvSpPr>
          <p:cNvPr id="8" name="Frihandsfigur 7">
            <a:extLst>
              <a:ext uri="{FF2B5EF4-FFF2-40B4-BE49-F238E27FC236}">
                <a16:creationId xmlns:a16="http://schemas.microsoft.com/office/drawing/2014/main" id="{5078C0F0-18C4-C4D9-B6C1-D89D00D22E58}"/>
              </a:ext>
            </a:extLst>
          </p:cNvPr>
          <p:cNvSpPr/>
          <p:nvPr/>
        </p:nvSpPr>
        <p:spPr>
          <a:xfrm>
            <a:off x="2276478" y="2117722"/>
            <a:ext cx="3443292" cy="1495428"/>
          </a:xfrm>
          <a:custGeom>
            <a:avLst/>
            <a:gdLst>
              <a:gd name="f0" fmla="val 10800000"/>
              <a:gd name="f1" fmla="val 5400000"/>
              <a:gd name="f2" fmla="val 180"/>
              <a:gd name="f3" fmla="val w"/>
              <a:gd name="f4" fmla="val h"/>
              <a:gd name="f5" fmla="val 0"/>
              <a:gd name="f6" fmla="val 3444240"/>
              <a:gd name="f7" fmla="val 1495619"/>
              <a:gd name="f8" fmla="val 3169920"/>
              <a:gd name="f9" fmla="val 3810"/>
              <a:gd name="f10" fmla="val 2895600"/>
              <a:gd name="f11" fmla="val 7620"/>
              <a:gd name="f12" fmla="val 2575560"/>
              <a:gd name="f13" fmla="val 45720"/>
              <a:gd name="f14" fmla="val 2255520"/>
              <a:gd name="f15" fmla="val 83820"/>
              <a:gd name="f16" fmla="val 1910080"/>
              <a:gd name="f17" fmla="val 96520"/>
              <a:gd name="f18" fmla="val 1524000"/>
              <a:gd name="f19" fmla="val 228600"/>
              <a:gd name="f20" fmla="val 1137920"/>
              <a:gd name="f21" fmla="val 360680"/>
              <a:gd name="f22" fmla="val 505460"/>
              <a:gd name="f23" fmla="val 637540"/>
              <a:gd name="f24" fmla="val 259080"/>
              <a:gd name="f25" fmla="val 838200"/>
              <a:gd name="f26" fmla="val 12700"/>
              <a:gd name="f27" fmla="val 1038860"/>
              <a:gd name="f28" fmla="val 88900"/>
              <a:gd name="f29" fmla="val 1325880"/>
              <a:gd name="f30" fmla="val 1432560"/>
              <a:gd name="f31" fmla="val 2540"/>
              <a:gd name="f32" fmla="val 1539240"/>
              <a:gd name="f33" fmla="val 1478280"/>
              <a:gd name="f34" fmla="+- 0 0 -90"/>
              <a:gd name="f35" fmla="*/ f3 1 3444240"/>
              <a:gd name="f36" fmla="*/ f4 1 1495619"/>
              <a:gd name="f37" fmla="+- f7 0 f5"/>
              <a:gd name="f38" fmla="+- f6 0 f5"/>
              <a:gd name="f39" fmla="*/ f34 f0 1"/>
              <a:gd name="f40" fmla="*/ f38 1 3444240"/>
              <a:gd name="f41" fmla="*/ f37 1 1495619"/>
              <a:gd name="f42" fmla="*/ 3444240 f38 1"/>
              <a:gd name="f43" fmla="*/ 0 f37 1"/>
              <a:gd name="f44" fmla="*/ 2575560 f38 1"/>
              <a:gd name="f45" fmla="*/ 45720 f37 1"/>
              <a:gd name="f46" fmla="*/ 1524000 f38 1"/>
              <a:gd name="f47" fmla="*/ 228600 f37 1"/>
              <a:gd name="f48" fmla="*/ 259080 f38 1"/>
              <a:gd name="f49" fmla="*/ 838200 f37 1"/>
              <a:gd name="f50" fmla="*/ 45720 f38 1"/>
              <a:gd name="f51" fmla="*/ 1432560 f37 1"/>
              <a:gd name="f52" fmla="*/ 0 f38 1"/>
              <a:gd name="f53" fmla="*/ 1478280 f37 1"/>
              <a:gd name="f54" fmla="*/ f39 1 f2"/>
              <a:gd name="f55" fmla="*/ f42 1 3444240"/>
              <a:gd name="f56" fmla="*/ f43 1 1495619"/>
              <a:gd name="f57" fmla="*/ f44 1 3444240"/>
              <a:gd name="f58" fmla="*/ f45 1 1495619"/>
              <a:gd name="f59" fmla="*/ f46 1 3444240"/>
              <a:gd name="f60" fmla="*/ f47 1 1495619"/>
              <a:gd name="f61" fmla="*/ f48 1 3444240"/>
              <a:gd name="f62" fmla="*/ f49 1 1495619"/>
              <a:gd name="f63" fmla="*/ f50 1 3444240"/>
              <a:gd name="f64" fmla="*/ f51 1 1495619"/>
              <a:gd name="f65" fmla="*/ f52 1 3444240"/>
              <a:gd name="f66" fmla="*/ f53 1 1495619"/>
              <a:gd name="f67" fmla="*/ f5 1 f40"/>
              <a:gd name="f68" fmla="*/ f6 1 f40"/>
              <a:gd name="f69" fmla="*/ f5 1 f41"/>
              <a:gd name="f70" fmla="*/ f7 1 f41"/>
              <a:gd name="f71" fmla="+- f54 0 f1"/>
              <a:gd name="f72" fmla="*/ f55 1 f40"/>
              <a:gd name="f73" fmla="*/ f56 1 f41"/>
              <a:gd name="f74" fmla="*/ f57 1 f40"/>
              <a:gd name="f75" fmla="*/ f58 1 f41"/>
              <a:gd name="f76" fmla="*/ f59 1 f40"/>
              <a:gd name="f77" fmla="*/ f60 1 f41"/>
              <a:gd name="f78" fmla="*/ f61 1 f40"/>
              <a:gd name="f79" fmla="*/ f62 1 f41"/>
              <a:gd name="f80" fmla="*/ f63 1 f40"/>
              <a:gd name="f81" fmla="*/ f64 1 f41"/>
              <a:gd name="f82" fmla="*/ f65 1 f40"/>
              <a:gd name="f83" fmla="*/ f66 1 f41"/>
              <a:gd name="f84" fmla="*/ f67 f35 1"/>
              <a:gd name="f85" fmla="*/ f68 f35 1"/>
              <a:gd name="f86" fmla="*/ f70 f36 1"/>
              <a:gd name="f87" fmla="*/ f69 f36 1"/>
              <a:gd name="f88" fmla="*/ f72 f35 1"/>
              <a:gd name="f89" fmla="*/ f73 f36 1"/>
              <a:gd name="f90" fmla="*/ f74 f35 1"/>
              <a:gd name="f91" fmla="*/ f75 f36 1"/>
              <a:gd name="f92" fmla="*/ f76 f35 1"/>
              <a:gd name="f93" fmla="*/ f77 f36 1"/>
              <a:gd name="f94" fmla="*/ f78 f35 1"/>
              <a:gd name="f95" fmla="*/ f79 f36 1"/>
              <a:gd name="f96" fmla="*/ f80 f35 1"/>
              <a:gd name="f97" fmla="*/ f81 f36 1"/>
              <a:gd name="f98" fmla="*/ f82 f35 1"/>
              <a:gd name="f99" fmla="*/ f83 f36 1"/>
            </a:gdLst>
            <a:ahLst/>
            <a:cxnLst>
              <a:cxn ang="3cd4">
                <a:pos x="hc" y="t"/>
              </a:cxn>
              <a:cxn ang="0">
                <a:pos x="r" y="vc"/>
              </a:cxn>
              <a:cxn ang="cd4">
                <a:pos x="hc" y="b"/>
              </a:cxn>
              <a:cxn ang="cd2">
                <a:pos x="l" y="vc"/>
              </a:cxn>
              <a:cxn ang="f71">
                <a:pos x="f88" y="f89"/>
              </a:cxn>
              <a:cxn ang="f71">
                <a:pos x="f90" y="f91"/>
              </a:cxn>
              <a:cxn ang="f71">
                <a:pos x="f92" y="f93"/>
              </a:cxn>
              <a:cxn ang="f71">
                <a:pos x="f94" y="f95"/>
              </a:cxn>
              <a:cxn ang="f71">
                <a:pos x="f96" y="f97"/>
              </a:cxn>
              <a:cxn ang="f71">
                <a:pos x="f98" y="f99"/>
              </a:cxn>
            </a:cxnLst>
            <a:rect l="f84" t="f87" r="f85" b="f86"/>
            <a:pathLst>
              <a:path w="3444240" h="1495619">
                <a:moveTo>
                  <a:pt x="f6" y="f5"/>
                </a:moveTo>
                <a:cubicBezTo>
                  <a:pt x="f8" y="f9"/>
                  <a:pt x="f10" y="f11"/>
                  <a:pt x="f12" y="f13"/>
                </a:cubicBezTo>
                <a:cubicBezTo>
                  <a:pt x="f14" y="f15"/>
                  <a:pt x="f16" y="f17"/>
                  <a:pt x="f18" y="f19"/>
                </a:cubicBezTo>
                <a:cubicBezTo>
                  <a:pt x="f20" y="f21"/>
                  <a:pt x="f22" y="f23"/>
                  <a:pt x="f24" y="f25"/>
                </a:cubicBezTo>
                <a:cubicBezTo>
                  <a:pt x="f26" y="f27"/>
                  <a:pt x="f28" y="f29"/>
                  <a:pt x="f13" y="f30"/>
                </a:cubicBezTo>
                <a:cubicBezTo>
                  <a:pt x="f31" y="f32"/>
                  <a:pt x="f5" y="f33"/>
                  <a:pt x="f5" y="f33"/>
                </a:cubicBezTo>
              </a:path>
            </a:pathLst>
          </a:custGeom>
          <a:noFill/>
          <a:ln w="6345" cap="flat">
            <a:solidFill>
              <a:srgbClr val="4472C4"/>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000000"/>
              </a:solidFill>
              <a:latin typeface="Calibri"/>
            </a:endParaRPr>
          </a:p>
        </p:txBody>
      </p:sp>
      <p:sp>
        <p:nvSpPr>
          <p:cNvPr id="9" name="Ellips 8">
            <a:extLst>
              <a:ext uri="{FF2B5EF4-FFF2-40B4-BE49-F238E27FC236}">
                <a16:creationId xmlns:a16="http://schemas.microsoft.com/office/drawing/2014/main" id="{9439AB29-4A97-966B-281C-528AC0AFAD46}"/>
              </a:ext>
            </a:extLst>
          </p:cNvPr>
          <p:cNvSpPr/>
          <p:nvPr/>
        </p:nvSpPr>
        <p:spPr>
          <a:xfrm>
            <a:off x="5483223" y="1989140"/>
            <a:ext cx="215898" cy="144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0" name="Ellips 9">
            <a:extLst>
              <a:ext uri="{FF2B5EF4-FFF2-40B4-BE49-F238E27FC236}">
                <a16:creationId xmlns:a16="http://schemas.microsoft.com/office/drawing/2014/main" id="{EE5A7196-A679-0A75-9A82-60A3195B8CAB}"/>
              </a:ext>
            </a:extLst>
          </p:cNvPr>
          <p:cNvSpPr/>
          <p:nvPr/>
        </p:nvSpPr>
        <p:spPr>
          <a:xfrm>
            <a:off x="4656140" y="2133596"/>
            <a:ext cx="215898" cy="7144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1" name="Ellips 10">
            <a:extLst>
              <a:ext uri="{FF2B5EF4-FFF2-40B4-BE49-F238E27FC236}">
                <a16:creationId xmlns:a16="http://schemas.microsoft.com/office/drawing/2014/main" id="{74A03CA6-AD04-107A-EA86-CA116667E6C5}"/>
              </a:ext>
            </a:extLst>
          </p:cNvPr>
          <p:cNvSpPr/>
          <p:nvPr/>
        </p:nvSpPr>
        <p:spPr>
          <a:xfrm>
            <a:off x="3143246" y="2420938"/>
            <a:ext cx="215898" cy="1444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2" name="Ellips 11">
            <a:extLst>
              <a:ext uri="{FF2B5EF4-FFF2-40B4-BE49-F238E27FC236}">
                <a16:creationId xmlns:a16="http://schemas.microsoft.com/office/drawing/2014/main" id="{F12EF8E9-153E-DB13-D2C9-F4CFCE1330EA}"/>
              </a:ext>
            </a:extLst>
          </p:cNvPr>
          <p:cNvSpPr/>
          <p:nvPr/>
        </p:nvSpPr>
        <p:spPr>
          <a:xfrm>
            <a:off x="2135184" y="3357568"/>
            <a:ext cx="288922" cy="2555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3" name="Frihandsfigur 12">
            <a:extLst>
              <a:ext uri="{FF2B5EF4-FFF2-40B4-BE49-F238E27FC236}">
                <a16:creationId xmlns:a16="http://schemas.microsoft.com/office/drawing/2014/main" id="{E6E8AF7D-24F5-DDE4-CA45-8ADB646ED0C3}"/>
              </a:ext>
            </a:extLst>
          </p:cNvPr>
          <p:cNvSpPr/>
          <p:nvPr/>
        </p:nvSpPr>
        <p:spPr>
          <a:xfrm>
            <a:off x="5699122" y="2085976"/>
            <a:ext cx="2165354" cy="906463"/>
          </a:xfrm>
          <a:custGeom>
            <a:avLst/>
            <a:gdLst>
              <a:gd name="f0" fmla="val 10800000"/>
              <a:gd name="f1" fmla="val 5400000"/>
              <a:gd name="f2" fmla="val 180"/>
              <a:gd name="f3" fmla="val w"/>
              <a:gd name="f4" fmla="val h"/>
              <a:gd name="f5" fmla="val 0"/>
              <a:gd name="f6" fmla="val 2164746"/>
              <a:gd name="f7" fmla="val 906547"/>
              <a:gd name="f8" fmla="val 31909"/>
              <a:gd name="f9" fmla="val 391160"/>
              <a:gd name="f10" fmla="val 159"/>
              <a:gd name="f11" fmla="val 782320"/>
              <a:gd name="f12" fmla="+- 0 0 31591"/>
              <a:gd name="f13" fmla="val 1127760"/>
              <a:gd name="f14" fmla="val 62389"/>
              <a:gd name="f15" fmla="val 1473200"/>
              <a:gd name="f16" fmla="val 156369"/>
              <a:gd name="f17" fmla="val 1907540"/>
              <a:gd name="f18" fmla="val 509429"/>
              <a:gd name="f19" fmla="val 2072640"/>
              <a:gd name="f20" fmla="val 595789"/>
              <a:gd name="f21" fmla="val 2237740"/>
              <a:gd name="f22" fmla="val 682149"/>
              <a:gd name="f23" fmla="val 2133600"/>
              <a:gd name="f24" fmla="val 1258729"/>
              <a:gd name="f25" fmla="val 2118360"/>
              <a:gd name="f26" fmla="val 580549"/>
              <a:gd name="f27" fmla="+- 0 0 -90"/>
              <a:gd name="f28" fmla="*/ f3 1 2164746"/>
              <a:gd name="f29" fmla="*/ f4 1 906547"/>
              <a:gd name="f30" fmla="+- f7 0 f5"/>
              <a:gd name="f31" fmla="+- f6 0 f5"/>
              <a:gd name="f32" fmla="*/ f27 f0 1"/>
              <a:gd name="f33" fmla="*/ f31 1 2164746"/>
              <a:gd name="f34" fmla="*/ f30 1 906547"/>
              <a:gd name="f35" fmla="*/ 0 f31 1"/>
              <a:gd name="f36" fmla="*/ 31909 f30 1"/>
              <a:gd name="f37" fmla="*/ 1127760 f31 1"/>
              <a:gd name="f38" fmla="*/ 62389 f30 1"/>
              <a:gd name="f39" fmla="*/ 2072640 f31 1"/>
              <a:gd name="f40" fmla="*/ 595789 f30 1"/>
              <a:gd name="f41" fmla="*/ 2118360 f31 1"/>
              <a:gd name="f42" fmla="*/ 580549 f30 1"/>
              <a:gd name="f43" fmla="*/ f32 1 f2"/>
              <a:gd name="f44" fmla="*/ f35 1 2164746"/>
              <a:gd name="f45" fmla="*/ f36 1 906547"/>
              <a:gd name="f46" fmla="*/ f37 1 2164746"/>
              <a:gd name="f47" fmla="*/ f38 1 906547"/>
              <a:gd name="f48" fmla="*/ f39 1 2164746"/>
              <a:gd name="f49" fmla="*/ f40 1 906547"/>
              <a:gd name="f50" fmla="*/ f41 1 2164746"/>
              <a:gd name="f51" fmla="*/ f42 1 906547"/>
              <a:gd name="f52" fmla="*/ f5 1 f33"/>
              <a:gd name="f53" fmla="*/ f6 1 f33"/>
              <a:gd name="f54" fmla="*/ f5 1 f34"/>
              <a:gd name="f55" fmla="*/ f7 1 f34"/>
              <a:gd name="f56" fmla="+- f43 0 f1"/>
              <a:gd name="f57" fmla="*/ f44 1 f33"/>
              <a:gd name="f58" fmla="*/ f45 1 f34"/>
              <a:gd name="f59" fmla="*/ f46 1 f33"/>
              <a:gd name="f60" fmla="*/ f47 1 f34"/>
              <a:gd name="f61" fmla="*/ f48 1 f33"/>
              <a:gd name="f62" fmla="*/ f49 1 f34"/>
              <a:gd name="f63" fmla="*/ f50 1 f33"/>
              <a:gd name="f64" fmla="*/ f51 1 f34"/>
              <a:gd name="f65" fmla="*/ f52 f28 1"/>
              <a:gd name="f66" fmla="*/ f53 f28 1"/>
              <a:gd name="f67" fmla="*/ f55 f29 1"/>
              <a:gd name="f68" fmla="*/ f54 f29 1"/>
              <a:gd name="f69" fmla="*/ f57 f28 1"/>
              <a:gd name="f70" fmla="*/ f58 f29 1"/>
              <a:gd name="f71" fmla="*/ f59 f28 1"/>
              <a:gd name="f72" fmla="*/ f60 f29 1"/>
              <a:gd name="f73" fmla="*/ f61 f28 1"/>
              <a:gd name="f74" fmla="*/ f62 f29 1"/>
              <a:gd name="f75" fmla="*/ f63 f28 1"/>
              <a:gd name="f76" fmla="*/ f64 f29 1"/>
            </a:gdLst>
            <a:ahLst/>
            <a:cxnLst>
              <a:cxn ang="3cd4">
                <a:pos x="hc" y="t"/>
              </a:cxn>
              <a:cxn ang="0">
                <a:pos x="r" y="vc"/>
              </a:cxn>
              <a:cxn ang="cd4">
                <a:pos x="hc" y="b"/>
              </a:cxn>
              <a:cxn ang="cd2">
                <a:pos x="l" y="vc"/>
              </a:cxn>
              <a:cxn ang="f56">
                <a:pos x="f69" y="f70"/>
              </a:cxn>
              <a:cxn ang="f56">
                <a:pos x="f71" y="f72"/>
              </a:cxn>
              <a:cxn ang="f56">
                <a:pos x="f73" y="f74"/>
              </a:cxn>
              <a:cxn ang="f56">
                <a:pos x="f75" y="f76"/>
              </a:cxn>
            </a:cxnLst>
            <a:rect l="f65" t="f68" r="f66" b="f67"/>
            <a:pathLst>
              <a:path w="2164746" h="906547">
                <a:moveTo>
                  <a:pt x="f5" y="f8"/>
                </a:moveTo>
                <a:cubicBezTo>
                  <a:pt x="f9" y="f10"/>
                  <a:pt x="f11" y="f12"/>
                  <a:pt x="f13" y="f14"/>
                </a:cubicBezTo>
                <a:cubicBezTo>
                  <a:pt x="f15" y="f16"/>
                  <a:pt x="f17" y="f18"/>
                  <a:pt x="f19" y="f20"/>
                </a:cubicBezTo>
                <a:cubicBezTo>
                  <a:pt x="f21" y="f22"/>
                  <a:pt x="f23" y="f24"/>
                  <a:pt x="f25" y="f26"/>
                </a:cubicBezTo>
              </a:path>
            </a:pathLst>
          </a:custGeom>
          <a:noFill/>
          <a:ln w="6345" cap="flat">
            <a:solidFill>
              <a:srgbClr val="4472C4"/>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000000"/>
              </a:solidFill>
              <a:latin typeface="Calibri"/>
            </a:endParaRPr>
          </a:p>
        </p:txBody>
      </p:sp>
      <p:sp>
        <p:nvSpPr>
          <p:cNvPr id="14" name="Ellips 13">
            <a:extLst>
              <a:ext uri="{FF2B5EF4-FFF2-40B4-BE49-F238E27FC236}">
                <a16:creationId xmlns:a16="http://schemas.microsoft.com/office/drawing/2014/main" id="{0B2EDA9C-F407-8377-F043-F6037696B80C}"/>
              </a:ext>
            </a:extLst>
          </p:cNvPr>
          <p:cNvSpPr/>
          <p:nvPr/>
        </p:nvSpPr>
        <p:spPr>
          <a:xfrm>
            <a:off x="6527797" y="1989140"/>
            <a:ext cx="254002" cy="2158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5" name="Ellips 14">
            <a:extLst>
              <a:ext uri="{FF2B5EF4-FFF2-40B4-BE49-F238E27FC236}">
                <a16:creationId xmlns:a16="http://schemas.microsoft.com/office/drawing/2014/main" id="{9DE7F1AB-BE0F-1423-66A7-ECC8CC8B0726}"/>
              </a:ext>
            </a:extLst>
          </p:cNvPr>
          <p:cNvSpPr/>
          <p:nvPr/>
        </p:nvSpPr>
        <p:spPr>
          <a:xfrm>
            <a:off x="7175504" y="2205039"/>
            <a:ext cx="144466" cy="2158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6" name="Ellips 15">
            <a:extLst>
              <a:ext uri="{FF2B5EF4-FFF2-40B4-BE49-F238E27FC236}">
                <a16:creationId xmlns:a16="http://schemas.microsoft.com/office/drawing/2014/main" id="{9C610971-6A8A-689F-E983-740CC125354A}"/>
              </a:ext>
            </a:extLst>
          </p:cNvPr>
          <p:cNvSpPr/>
          <p:nvPr/>
        </p:nvSpPr>
        <p:spPr>
          <a:xfrm>
            <a:off x="7608884" y="2492370"/>
            <a:ext cx="142875" cy="2158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7" name="Frihandsfigur 16">
            <a:extLst>
              <a:ext uri="{FF2B5EF4-FFF2-40B4-BE49-F238E27FC236}">
                <a16:creationId xmlns:a16="http://schemas.microsoft.com/office/drawing/2014/main" id="{819C1835-2990-4FF2-AB03-AD32B192E47D}"/>
              </a:ext>
            </a:extLst>
          </p:cNvPr>
          <p:cNvSpPr/>
          <p:nvPr/>
        </p:nvSpPr>
        <p:spPr>
          <a:xfrm>
            <a:off x="3776661" y="3962396"/>
            <a:ext cx="5824535" cy="1609728"/>
          </a:xfrm>
          <a:custGeom>
            <a:avLst/>
            <a:gdLst>
              <a:gd name="f0" fmla="val 10800000"/>
              <a:gd name="f1" fmla="val 5400000"/>
              <a:gd name="f2" fmla="val 180"/>
              <a:gd name="f3" fmla="val w"/>
              <a:gd name="f4" fmla="val h"/>
              <a:gd name="f5" fmla="val 0"/>
              <a:gd name="f6" fmla="val 5824495"/>
              <a:gd name="f7" fmla="val 1609487"/>
              <a:gd name="f8" fmla="val 5716545"/>
              <a:gd name="f9" fmla="val 168910"/>
              <a:gd name="f10" fmla="val 5608595"/>
              <a:gd name="f11" fmla="val 337820"/>
              <a:gd name="f12" fmla="val 5473975"/>
              <a:gd name="f13" fmla="val 487680"/>
              <a:gd name="f14" fmla="val 5339355"/>
              <a:gd name="f15" fmla="val 637540"/>
              <a:gd name="f16" fmla="val 5225055"/>
              <a:gd name="f17" fmla="val 756920"/>
              <a:gd name="f18" fmla="val 5016775"/>
              <a:gd name="f19" fmla="val 899160"/>
              <a:gd name="f20" fmla="val 4808495"/>
              <a:gd name="f21" fmla="val 1041400"/>
              <a:gd name="f22" fmla="val 4513855"/>
              <a:gd name="f23" fmla="val 1226820"/>
              <a:gd name="f24" fmla="val 4224295"/>
              <a:gd name="f25" fmla="val 1341120"/>
              <a:gd name="f26" fmla="val 3934735"/>
              <a:gd name="f27" fmla="val 1455420"/>
              <a:gd name="f28" fmla="val 3678195"/>
              <a:gd name="f29" fmla="val 1549400"/>
              <a:gd name="f30" fmla="val 3279415"/>
              <a:gd name="f31" fmla="val 1584960"/>
              <a:gd name="f32" fmla="val 2880635"/>
              <a:gd name="f33" fmla="val 1620520"/>
              <a:gd name="f34" fmla="val 2276115"/>
              <a:gd name="f35" fmla="val 1623060"/>
              <a:gd name="f36" fmla="val 1831615"/>
              <a:gd name="f37" fmla="val 1554480"/>
              <a:gd name="f38" fmla="val 1387115"/>
              <a:gd name="f39" fmla="val 1485900"/>
              <a:gd name="f40" fmla="val 884195"/>
              <a:gd name="f41" fmla="val 1330960"/>
              <a:gd name="f42" fmla="val 612415"/>
              <a:gd name="f43" fmla="val 1173480"/>
              <a:gd name="f44" fmla="val 340635"/>
              <a:gd name="f45" fmla="val 1016000"/>
              <a:gd name="f46" fmla="+- 0 0 335005"/>
              <a:gd name="f47" fmla="val 1694180"/>
              <a:gd name="f48" fmla="val 200935"/>
              <a:gd name="f49" fmla="val 609600"/>
              <a:gd name="f50" fmla="+- 0 0 -90"/>
              <a:gd name="f51" fmla="*/ f3 1 5824495"/>
              <a:gd name="f52" fmla="*/ f4 1 1609487"/>
              <a:gd name="f53" fmla="+- f7 0 f5"/>
              <a:gd name="f54" fmla="+- f6 0 f5"/>
              <a:gd name="f55" fmla="*/ f50 f0 1"/>
              <a:gd name="f56" fmla="*/ f54 1 5824495"/>
              <a:gd name="f57" fmla="*/ f53 1 1609487"/>
              <a:gd name="f58" fmla="*/ 5824495 f54 1"/>
              <a:gd name="f59" fmla="*/ 0 f53 1"/>
              <a:gd name="f60" fmla="*/ 5473975 f54 1"/>
              <a:gd name="f61" fmla="*/ 487680 f53 1"/>
              <a:gd name="f62" fmla="*/ 5016775 f54 1"/>
              <a:gd name="f63" fmla="*/ 899160 f53 1"/>
              <a:gd name="f64" fmla="*/ 4224295 f54 1"/>
              <a:gd name="f65" fmla="*/ 1341120 f53 1"/>
              <a:gd name="f66" fmla="*/ 3279415 f54 1"/>
              <a:gd name="f67" fmla="*/ 1584960 f53 1"/>
              <a:gd name="f68" fmla="*/ 1831615 f54 1"/>
              <a:gd name="f69" fmla="*/ 1554480 f53 1"/>
              <a:gd name="f70" fmla="*/ 612415 f54 1"/>
              <a:gd name="f71" fmla="*/ 1173480 f53 1"/>
              <a:gd name="f72" fmla="*/ 200935 f54 1"/>
              <a:gd name="f73" fmla="*/ 609600 f53 1"/>
              <a:gd name="f74" fmla="*/ f55 1 f2"/>
              <a:gd name="f75" fmla="*/ f58 1 5824495"/>
              <a:gd name="f76" fmla="*/ f59 1 1609487"/>
              <a:gd name="f77" fmla="*/ f60 1 5824495"/>
              <a:gd name="f78" fmla="*/ f61 1 1609487"/>
              <a:gd name="f79" fmla="*/ f62 1 5824495"/>
              <a:gd name="f80" fmla="*/ f63 1 1609487"/>
              <a:gd name="f81" fmla="*/ f64 1 5824495"/>
              <a:gd name="f82" fmla="*/ f65 1 1609487"/>
              <a:gd name="f83" fmla="*/ f66 1 5824495"/>
              <a:gd name="f84" fmla="*/ f67 1 1609487"/>
              <a:gd name="f85" fmla="*/ f68 1 5824495"/>
              <a:gd name="f86" fmla="*/ f69 1 1609487"/>
              <a:gd name="f87" fmla="*/ f70 1 5824495"/>
              <a:gd name="f88" fmla="*/ f71 1 1609487"/>
              <a:gd name="f89" fmla="*/ f72 1 5824495"/>
              <a:gd name="f90" fmla="*/ f73 1 1609487"/>
              <a:gd name="f91" fmla="*/ f5 1 f56"/>
              <a:gd name="f92" fmla="*/ f6 1 f56"/>
              <a:gd name="f93" fmla="*/ f5 1 f57"/>
              <a:gd name="f94" fmla="*/ f7 1 f57"/>
              <a:gd name="f95" fmla="+- f74 0 f1"/>
              <a:gd name="f96" fmla="*/ f75 1 f56"/>
              <a:gd name="f97" fmla="*/ f76 1 f57"/>
              <a:gd name="f98" fmla="*/ f77 1 f56"/>
              <a:gd name="f99" fmla="*/ f78 1 f57"/>
              <a:gd name="f100" fmla="*/ f79 1 f56"/>
              <a:gd name="f101" fmla="*/ f80 1 f57"/>
              <a:gd name="f102" fmla="*/ f81 1 f56"/>
              <a:gd name="f103" fmla="*/ f82 1 f57"/>
              <a:gd name="f104" fmla="*/ f83 1 f56"/>
              <a:gd name="f105" fmla="*/ f84 1 f57"/>
              <a:gd name="f106" fmla="*/ f85 1 f56"/>
              <a:gd name="f107" fmla="*/ f86 1 f57"/>
              <a:gd name="f108" fmla="*/ f87 1 f56"/>
              <a:gd name="f109" fmla="*/ f88 1 f57"/>
              <a:gd name="f110" fmla="*/ f89 1 f56"/>
              <a:gd name="f111" fmla="*/ f90 1 f57"/>
              <a:gd name="f112" fmla="*/ f91 f51 1"/>
              <a:gd name="f113" fmla="*/ f92 f51 1"/>
              <a:gd name="f114" fmla="*/ f94 f52 1"/>
              <a:gd name="f115" fmla="*/ f93 f52 1"/>
              <a:gd name="f116" fmla="*/ f96 f51 1"/>
              <a:gd name="f117" fmla="*/ f97 f52 1"/>
              <a:gd name="f118" fmla="*/ f98 f51 1"/>
              <a:gd name="f119" fmla="*/ f99 f52 1"/>
              <a:gd name="f120" fmla="*/ f100 f51 1"/>
              <a:gd name="f121" fmla="*/ f101 f52 1"/>
              <a:gd name="f122" fmla="*/ f102 f51 1"/>
              <a:gd name="f123" fmla="*/ f103 f52 1"/>
              <a:gd name="f124" fmla="*/ f104 f51 1"/>
              <a:gd name="f125" fmla="*/ f105 f52 1"/>
              <a:gd name="f126" fmla="*/ f106 f51 1"/>
              <a:gd name="f127" fmla="*/ f107 f52 1"/>
              <a:gd name="f128" fmla="*/ f108 f51 1"/>
              <a:gd name="f129" fmla="*/ f109 f52 1"/>
              <a:gd name="f130" fmla="*/ f110 f51 1"/>
              <a:gd name="f131" fmla="*/ f111 f52 1"/>
            </a:gdLst>
            <a:ahLst/>
            <a:cxnLst>
              <a:cxn ang="3cd4">
                <a:pos x="hc" y="t"/>
              </a:cxn>
              <a:cxn ang="0">
                <a:pos x="r" y="vc"/>
              </a:cxn>
              <a:cxn ang="cd4">
                <a:pos x="hc" y="b"/>
              </a:cxn>
              <a:cxn ang="cd2">
                <a:pos x="l" y="vc"/>
              </a:cxn>
              <a:cxn ang="f95">
                <a:pos x="f116" y="f117"/>
              </a:cxn>
              <a:cxn ang="f95">
                <a:pos x="f118" y="f119"/>
              </a:cxn>
              <a:cxn ang="f95">
                <a:pos x="f120" y="f121"/>
              </a:cxn>
              <a:cxn ang="f95">
                <a:pos x="f122" y="f123"/>
              </a:cxn>
              <a:cxn ang="f95">
                <a:pos x="f124" y="f125"/>
              </a:cxn>
              <a:cxn ang="f95">
                <a:pos x="f126" y="f127"/>
              </a:cxn>
              <a:cxn ang="f95">
                <a:pos x="f128" y="f129"/>
              </a:cxn>
              <a:cxn ang="f95">
                <a:pos x="f130" y="f131"/>
              </a:cxn>
            </a:cxnLst>
            <a:rect l="f112" t="f115" r="f113" b="f114"/>
            <a:pathLst>
              <a:path w="5824495" h="1609487">
                <a:moveTo>
                  <a:pt x="f6"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path>
            </a:pathLst>
          </a:custGeom>
          <a:noFill/>
          <a:ln w="6345" cap="flat">
            <a:solidFill>
              <a:srgbClr val="4472C4"/>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000000"/>
              </a:solidFill>
              <a:latin typeface="Calibri"/>
            </a:endParaRPr>
          </a:p>
        </p:txBody>
      </p:sp>
      <p:sp>
        <p:nvSpPr>
          <p:cNvPr id="18" name="Ellips 17">
            <a:extLst>
              <a:ext uri="{FF2B5EF4-FFF2-40B4-BE49-F238E27FC236}">
                <a16:creationId xmlns:a16="http://schemas.microsoft.com/office/drawing/2014/main" id="{83765390-DA02-4068-3EBD-BCD1EFB3D98D}"/>
              </a:ext>
            </a:extLst>
          </p:cNvPr>
          <p:cNvSpPr/>
          <p:nvPr/>
        </p:nvSpPr>
        <p:spPr>
          <a:xfrm>
            <a:off x="8688388" y="4767260"/>
            <a:ext cx="215898" cy="1746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19" name="Ellips 18">
            <a:extLst>
              <a:ext uri="{FF2B5EF4-FFF2-40B4-BE49-F238E27FC236}">
                <a16:creationId xmlns:a16="http://schemas.microsoft.com/office/drawing/2014/main" id="{FE05F2C1-220C-8F08-C5FC-FC631F065791}"/>
              </a:ext>
            </a:extLst>
          </p:cNvPr>
          <p:cNvSpPr/>
          <p:nvPr/>
        </p:nvSpPr>
        <p:spPr>
          <a:xfrm>
            <a:off x="9264652" y="4221163"/>
            <a:ext cx="144466" cy="2158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20" name="Ellips 19">
            <a:extLst>
              <a:ext uri="{FF2B5EF4-FFF2-40B4-BE49-F238E27FC236}">
                <a16:creationId xmlns:a16="http://schemas.microsoft.com/office/drawing/2014/main" id="{4E2B7D16-72B2-66D9-A163-27A8F2936480}"/>
              </a:ext>
            </a:extLst>
          </p:cNvPr>
          <p:cNvSpPr/>
          <p:nvPr/>
        </p:nvSpPr>
        <p:spPr>
          <a:xfrm>
            <a:off x="9409109" y="3962396"/>
            <a:ext cx="358773" cy="25876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21" name="Ellips 20">
            <a:extLst>
              <a:ext uri="{FF2B5EF4-FFF2-40B4-BE49-F238E27FC236}">
                <a16:creationId xmlns:a16="http://schemas.microsoft.com/office/drawing/2014/main" id="{4322D8CC-9F1C-4D02-1E5B-01C998AFF5D4}"/>
              </a:ext>
            </a:extLst>
          </p:cNvPr>
          <p:cNvSpPr/>
          <p:nvPr/>
        </p:nvSpPr>
        <p:spPr>
          <a:xfrm>
            <a:off x="7248529" y="5373692"/>
            <a:ext cx="360365" cy="19843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22" name="Ellips 21">
            <a:extLst>
              <a:ext uri="{FF2B5EF4-FFF2-40B4-BE49-F238E27FC236}">
                <a16:creationId xmlns:a16="http://schemas.microsoft.com/office/drawing/2014/main" id="{30C9D0AB-53F0-F36F-2711-A32F56796305}"/>
              </a:ext>
            </a:extLst>
          </p:cNvPr>
          <p:cNvSpPr/>
          <p:nvPr/>
        </p:nvSpPr>
        <p:spPr>
          <a:xfrm>
            <a:off x="6383341" y="5373692"/>
            <a:ext cx="306388" cy="35877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23" name="Ellips 22">
            <a:extLst>
              <a:ext uri="{FF2B5EF4-FFF2-40B4-BE49-F238E27FC236}">
                <a16:creationId xmlns:a16="http://schemas.microsoft.com/office/drawing/2014/main" id="{E281F9C5-BF76-693D-FF3D-F2A0995679CB}"/>
              </a:ext>
            </a:extLst>
          </p:cNvPr>
          <p:cNvSpPr/>
          <p:nvPr/>
        </p:nvSpPr>
        <p:spPr>
          <a:xfrm>
            <a:off x="5483223" y="5472118"/>
            <a:ext cx="215898" cy="1000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24" name="Ellips 23">
            <a:extLst>
              <a:ext uri="{FF2B5EF4-FFF2-40B4-BE49-F238E27FC236}">
                <a16:creationId xmlns:a16="http://schemas.microsoft.com/office/drawing/2014/main" id="{647CC6EF-449B-2294-2EA6-C43693BCB49C}"/>
              </a:ext>
            </a:extLst>
          </p:cNvPr>
          <p:cNvSpPr/>
          <p:nvPr/>
        </p:nvSpPr>
        <p:spPr>
          <a:xfrm>
            <a:off x="4872039" y="5265736"/>
            <a:ext cx="215898" cy="20637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
        <p:nvSpPr>
          <p:cNvPr id="25" name="Ellips 24">
            <a:extLst>
              <a:ext uri="{FF2B5EF4-FFF2-40B4-BE49-F238E27FC236}">
                <a16:creationId xmlns:a16="http://schemas.microsoft.com/office/drawing/2014/main" id="{B5687C8B-4E91-C5D9-8AB2-5DE48B5AACFC}"/>
              </a:ext>
            </a:extLst>
          </p:cNvPr>
          <p:cNvSpPr/>
          <p:nvPr/>
        </p:nvSpPr>
        <p:spPr>
          <a:xfrm>
            <a:off x="4224343" y="4941884"/>
            <a:ext cx="142875" cy="3238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0000"/>
          </a:solidFill>
          <a:ln w="12701" cap="flat">
            <a:solidFill>
              <a:srgbClr val="2F528F"/>
            </a:solidFill>
            <a:prstDash val="solid"/>
            <a:miter/>
          </a:ln>
        </p:spPr>
        <p:txBody>
          <a:bodyPr vert="horz" wrap="square" lIns="91440" tIns="45720" rIns="91440" bIns="45720" anchor="ctr" anchorCtr="1" compatLnSpc="1">
            <a:noAutofit/>
          </a:bodyPr>
          <a:lstStyle/>
          <a:p>
            <a:pPr algn="ctr">
              <a:defRPr sz="1800" b="0" i="0" u="none" strike="noStrike" kern="0" cap="none" spc="0" baseline="0">
                <a:solidFill>
                  <a:srgbClr val="000000"/>
                </a:solidFill>
                <a:uFillTx/>
              </a:defRPr>
            </a:pPr>
            <a:endParaRPr lang="sv-SE" dirty="0">
              <a:solidFill>
                <a:srgbClr val="FFFFFF"/>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1D91D-75CF-E171-1EC1-F71A3D0E7233}"/>
              </a:ext>
            </a:extLst>
          </p:cNvPr>
          <p:cNvSpPr txBox="1">
            <a:spLocks noGrp="1"/>
          </p:cNvSpPr>
          <p:nvPr>
            <p:ph type="title"/>
          </p:nvPr>
        </p:nvSpPr>
        <p:spPr/>
        <p:txBody>
          <a:bodyPr>
            <a:normAutofit fontScale="90000"/>
          </a:bodyPr>
          <a:lstStyle/>
          <a:p>
            <a:pPr lvl="0" hangingPunct="1"/>
            <a:r>
              <a:rPr lang="sv-SE" sz="3200" dirty="0"/>
              <a:t>Placering vid målkast</a:t>
            </a:r>
            <a:br>
              <a:rPr lang="sv-SE" sz="3200" dirty="0"/>
            </a:br>
            <a:r>
              <a:rPr lang="sv-SE" sz="3200" dirty="0"/>
              <a:t>Ingen anfallande spelare i straffområdet</a:t>
            </a:r>
            <a:br>
              <a:rPr lang="sv-SE" sz="3200" dirty="0"/>
            </a:br>
            <a:r>
              <a:rPr lang="sv-SE" sz="3200" dirty="0"/>
              <a:t>Bollen ska utanför straffområdet innan </a:t>
            </a:r>
            <a:br>
              <a:rPr lang="sv-SE" sz="1300" dirty="0"/>
            </a:br>
            <a:r>
              <a:rPr lang="sv-SE" sz="3200" dirty="0"/>
              <a:t>någon får röra den</a:t>
            </a:r>
          </a:p>
        </p:txBody>
      </p:sp>
      <p:pic>
        <p:nvPicPr>
          <p:cNvPr id="3" name="Platshållare för innehåll 3">
            <a:extLst>
              <a:ext uri="{FF2B5EF4-FFF2-40B4-BE49-F238E27FC236}">
                <a16:creationId xmlns:a16="http://schemas.microsoft.com/office/drawing/2014/main" id="{E5B39136-97F1-00E7-E552-98DB4334E99D}"/>
              </a:ext>
            </a:extLst>
          </p:cNvPr>
          <p:cNvPicPr>
            <a:picLocks noGrp="1" noChangeAspect="1"/>
          </p:cNvPicPr>
          <p:nvPr>
            <p:ph idx="1"/>
          </p:nvPr>
        </p:nvPicPr>
        <p:blipFill>
          <a:blip r:embed="rId2"/>
          <a:srcRect/>
          <a:stretch>
            <a:fillRect/>
          </a:stretch>
        </p:blipFill>
        <p:spPr>
          <a:xfrm>
            <a:off x="1587157" y="1966916"/>
            <a:ext cx="6791321" cy="4525959"/>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DB0C4C-2EA6-6F88-2BE5-445E0BC0AA9E}"/>
              </a:ext>
            </a:extLst>
          </p:cNvPr>
          <p:cNvSpPr txBox="1">
            <a:spLocks noGrp="1"/>
          </p:cNvSpPr>
          <p:nvPr>
            <p:ph type="title"/>
          </p:nvPr>
        </p:nvSpPr>
        <p:spPr/>
        <p:txBody>
          <a:bodyPr>
            <a:normAutofit/>
          </a:bodyPr>
          <a:lstStyle/>
          <a:p>
            <a:pPr lvl="0" hangingPunct="1"/>
            <a:r>
              <a:rPr lang="sv-SE" dirty="0"/>
              <a:t>Vid anfall</a:t>
            </a:r>
            <a:br>
              <a:rPr lang="sv-SE" dirty="0"/>
            </a:br>
            <a:r>
              <a:rPr lang="sv-SE" dirty="0"/>
              <a:t>Stå nära stolpen- Mål-Hörna???</a:t>
            </a:r>
          </a:p>
        </p:txBody>
      </p:sp>
      <p:pic>
        <p:nvPicPr>
          <p:cNvPr id="3" name="Platshållare för innehåll 3">
            <a:extLst>
              <a:ext uri="{FF2B5EF4-FFF2-40B4-BE49-F238E27FC236}">
                <a16:creationId xmlns:a16="http://schemas.microsoft.com/office/drawing/2014/main" id="{A54496D6-5AAD-611B-8B25-E8D5EC64B40A}"/>
              </a:ext>
            </a:extLst>
          </p:cNvPr>
          <p:cNvPicPr>
            <a:picLocks noGrp="1" noChangeAspect="1"/>
          </p:cNvPicPr>
          <p:nvPr>
            <p:ph idx="1"/>
          </p:nvPr>
        </p:nvPicPr>
        <p:blipFill>
          <a:blip r:embed="rId2"/>
          <a:srcRect/>
          <a:stretch>
            <a:fillRect/>
          </a:stretch>
        </p:blipFill>
        <p:spPr>
          <a:xfrm>
            <a:off x="2700340" y="1600201"/>
            <a:ext cx="6791321" cy="4525959"/>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9AF509-886B-887D-C014-2DD76B9D87A3}"/>
              </a:ext>
            </a:extLst>
          </p:cNvPr>
          <p:cNvSpPr txBox="1">
            <a:spLocks noGrp="1"/>
          </p:cNvSpPr>
          <p:nvPr>
            <p:ph type="title"/>
          </p:nvPr>
        </p:nvSpPr>
        <p:spPr/>
        <p:txBody>
          <a:bodyPr>
            <a:normAutofit/>
          </a:bodyPr>
          <a:lstStyle/>
          <a:p>
            <a:pPr lvl="0" hangingPunct="1"/>
            <a:r>
              <a:rPr lang="sv-SE" dirty="0"/>
              <a:t>Hörna- Tecken</a:t>
            </a:r>
            <a:br>
              <a:rPr lang="sv-SE" dirty="0"/>
            </a:br>
            <a:r>
              <a:rPr lang="sv-SE" dirty="0"/>
              <a:t>Bröstet ut mot plan</a:t>
            </a:r>
          </a:p>
        </p:txBody>
      </p:sp>
      <p:pic>
        <p:nvPicPr>
          <p:cNvPr id="3" name="Platshållare för innehåll 19">
            <a:extLst>
              <a:ext uri="{FF2B5EF4-FFF2-40B4-BE49-F238E27FC236}">
                <a16:creationId xmlns:a16="http://schemas.microsoft.com/office/drawing/2014/main" id="{575C8631-094F-3E64-AB0E-CF531C405E4A}"/>
              </a:ext>
            </a:extLst>
          </p:cNvPr>
          <p:cNvPicPr>
            <a:picLocks noGrp="1" noChangeAspect="1"/>
          </p:cNvPicPr>
          <p:nvPr>
            <p:ph idx="1"/>
          </p:nvPr>
        </p:nvPicPr>
        <p:blipFill>
          <a:blip r:embed="rId2"/>
          <a:srcRect/>
          <a:stretch>
            <a:fillRect/>
          </a:stretch>
        </p:blipFill>
        <p:spPr>
          <a:xfrm>
            <a:off x="2700340" y="1614492"/>
            <a:ext cx="6791321" cy="4497384"/>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35A319-E2A1-56D6-C5EB-928F3225370B}"/>
              </a:ext>
            </a:extLst>
          </p:cNvPr>
          <p:cNvSpPr txBox="1">
            <a:spLocks noGrp="1"/>
          </p:cNvSpPr>
          <p:nvPr>
            <p:ph type="title"/>
          </p:nvPr>
        </p:nvSpPr>
        <p:spPr/>
        <p:txBody>
          <a:bodyPr/>
          <a:lstStyle/>
          <a:p>
            <a:pPr lvl="0" hangingPunct="1"/>
            <a:r>
              <a:rPr lang="sv-SE" sz="3600" dirty="0"/>
              <a:t>Baklängesåkning</a:t>
            </a:r>
            <a:br>
              <a:rPr lang="sv-SE" sz="3600" dirty="0"/>
            </a:br>
            <a:r>
              <a:rPr lang="sv-SE" sz="3600" dirty="0"/>
              <a:t>Bröstet mot spelarna</a:t>
            </a:r>
            <a:br>
              <a:rPr lang="sv-SE" sz="3600" dirty="0"/>
            </a:br>
            <a:r>
              <a:rPr lang="sv-SE" sz="3600" dirty="0"/>
              <a:t>Ser allt</a:t>
            </a:r>
          </a:p>
        </p:txBody>
      </p:sp>
      <p:pic>
        <p:nvPicPr>
          <p:cNvPr id="3" name="Platshållare för innehåll 5">
            <a:extLst>
              <a:ext uri="{FF2B5EF4-FFF2-40B4-BE49-F238E27FC236}">
                <a16:creationId xmlns:a16="http://schemas.microsoft.com/office/drawing/2014/main" id="{F8C12F02-7DAB-47B5-5016-13B6BAED7A43}"/>
              </a:ext>
            </a:extLst>
          </p:cNvPr>
          <p:cNvPicPr>
            <a:picLocks noGrp="1" noChangeAspect="1"/>
          </p:cNvPicPr>
          <p:nvPr>
            <p:ph idx="1"/>
          </p:nvPr>
        </p:nvPicPr>
        <p:blipFill>
          <a:blip r:embed="rId2"/>
          <a:srcRect/>
          <a:stretch>
            <a:fillRect/>
          </a:stretch>
        </p:blipFill>
        <p:spPr>
          <a:xfrm>
            <a:off x="2700340" y="1600201"/>
            <a:ext cx="6791321" cy="452595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F4BED8-A4EC-90DA-1010-85065ABF144D}"/>
              </a:ext>
            </a:extLst>
          </p:cNvPr>
          <p:cNvSpPr txBox="1">
            <a:spLocks noGrp="1"/>
          </p:cNvSpPr>
          <p:nvPr>
            <p:ph type="title"/>
          </p:nvPr>
        </p:nvSpPr>
        <p:spPr/>
        <p:txBody>
          <a:bodyPr>
            <a:normAutofit/>
          </a:bodyPr>
          <a:lstStyle/>
          <a:p>
            <a:pPr lvl="0" hangingPunct="1"/>
            <a:r>
              <a:rPr lang="sv-SE" dirty="0"/>
              <a:t>Målet med utbildningen</a:t>
            </a:r>
            <a:br>
              <a:rPr lang="sv-SE" dirty="0"/>
            </a:br>
            <a:endParaRPr lang="sv-SE" dirty="0"/>
          </a:p>
        </p:txBody>
      </p:sp>
      <p:sp>
        <p:nvSpPr>
          <p:cNvPr id="3" name="Platshållare för innehåll 2">
            <a:extLst>
              <a:ext uri="{FF2B5EF4-FFF2-40B4-BE49-F238E27FC236}">
                <a16:creationId xmlns:a16="http://schemas.microsoft.com/office/drawing/2014/main" id="{C13B6404-451C-8D80-A047-79266CD91D81}"/>
              </a:ext>
            </a:extLst>
          </p:cNvPr>
          <p:cNvSpPr txBox="1">
            <a:spLocks noGrp="1"/>
          </p:cNvSpPr>
          <p:nvPr>
            <p:ph idx="1"/>
          </p:nvPr>
        </p:nvSpPr>
        <p:spPr/>
        <p:txBody>
          <a:bodyPr>
            <a:normAutofit/>
          </a:bodyPr>
          <a:lstStyle/>
          <a:p>
            <a:pPr lvl="0" hangingPunct="1"/>
            <a:r>
              <a:rPr lang="sv-SE" dirty="0"/>
              <a:t>Tänk som ni var </a:t>
            </a:r>
            <a:r>
              <a:rPr lang="sv-SE" b="1" u="sng" dirty="0"/>
              <a:t>Lärare</a:t>
            </a:r>
            <a:r>
              <a:rPr lang="sv-SE" dirty="0"/>
              <a:t>  (</a:t>
            </a:r>
            <a:r>
              <a:rPr lang="sv-SE" dirty="0">
                <a:solidFill>
                  <a:srgbClr val="FF0000"/>
                </a:solidFill>
              </a:rPr>
              <a:t>Inte Domare!</a:t>
            </a:r>
            <a:r>
              <a:rPr lang="sv-SE" dirty="0"/>
              <a:t>)</a:t>
            </a:r>
          </a:p>
          <a:p>
            <a:pPr lvl="0" hangingPunct="1"/>
            <a:r>
              <a:rPr lang="sv-SE" dirty="0"/>
              <a:t>Lär barnen hur bandy spelas genom att förklara varför ni blåser</a:t>
            </a:r>
          </a:p>
          <a:p>
            <a:pPr lvl="0" hangingPunct="1"/>
            <a:r>
              <a:rPr lang="sv-SE" dirty="0"/>
              <a:t>Förklara och utbilda barnen så att de lär sig spelreglerna</a:t>
            </a:r>
          </a:p>
          <a:p>
            <a:pPr lvl="0" hangingPunct="1"/>
            <a:r>
              <a:rPr lang="sv-SE" dirty="0"/>
              <a:t>Ledare och föräldrar lär sig samtidigt</a:t>
            </a:r>
          </a:p>
          <a:p>
            <a:pPr lvl="0" hangingPunct="1"/>
            <a:r>
              <a:rPr lang="sv-SE" dirty="0"/>
              <a:t>Förklara hur spelet sätts igång vid varje avbrott (avslag, hörna, frislag, inslag, straffslag, nedsläpp och målkast).</a:t>
            </a:r>
          </a:p>
          <a:p>
            <a:pPr lvl="0" hangingPunct="1"/>
            <a:endParaRPr lang="sv-SE" dirty="0"/>
          </a:p>
          <a:p>
            <a:pPr lvl="0" hangingPunct="1"/>
            <a:endParaRPr lang="sv-SE" dirty="0"/>
          </a:p>
        </p:txBody>
      </p:sp>
      <p:pic>
        <p:nvPicPr>
          <p:cNvPr id="4" name="Picture 3">
            <a:extLst>
              <a:ext uri="{FF2B5EF4-FFF2-40B4-BE49-F238E27FC236}">
                <a16:creationId xmlns:a16="http://schemas.microsoft.com/office/drawing/2014/main" id="{2151A4A5-6B64-1B69-96F5-5DE3C5F3A447}"/>
              </a:ext>
            </a:extLst>
          </p:cNvPr>
          <p:cNvPicPr>
            <a:picLocks noChangeAspect="1"/>
          </p:cNvPicPr>
          <p:nvPr/>
        </p:nvPicPr>
        <p:blipFill>
          <a:blip r:embed="rId2">
            <a:lum/>
            <a:alphaModFix/>
          </a:blip>
          <a:srcRect/>
          <a:stretch>
            <a:fillRect/>
          </a:stretch>
        </p:blipFill>
        <p:spPr>
          <a:xfrm>
            <a:off x="9506274" y="5743447"/>
            <a:ext cx="704883" cy="743041"/>
          </a:xfrm>
          <a:prstGeom prst="rect">
            <a:avLst/>
          </a:prstGeom>
          <a:noFill/>
          <a:ln cap="flat">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6FC166-CB5E-0E93-42FC-EA7B21E0492B}"/>
              </a:ext>
            </a:extLst>
          </p:cNvPr>
          <p:cNvSpPr txBox="1">
            <a:spLocks noGrp="1"/>
          </p:cNvSpPr>
          <p:nvPr>
            <p:ph type="title"/>
          </p:nvPr>
        </p:nvSpPr>
        <p:spPr/>
        <p:txBody>
          <a:bodyPr/>
          <a:lstStyle/>
          <a:p>
            <a:pPr lvl="0" hangingPunct="1"/>
            <a:r>
              <a:rPr lang="sv-SE" dirty="0"/>
              <a:t>Strafftecken</a:t>
            </a:r>
          </a:p>
        </p:txBody>
      </p:sp>
      <p:pic>
        <p:nvPicPr>
          <p:cNvPr id="3" name="Platshållare för innehåll 3">
            <a:extLst>
              <a:ext uri="{FF2B5EF4-FFF2-40B4-BE49-F238E27FC236}">
                <a16:creationId xmlns:a16="http://schemas.microsoft.com/office/drawing/2014/main" id="{42CFBA04-B4BA-0D0A-5CF5-A1C0E5125DBD}"/>
              </a:ext>
            </a:extLst>
          </p:cNvPr>
          <p:cNvPicPr>
            <a:picLocks noGrp="1" noChangeAspect="1"/>
          </p:cNvPicPr>
          <p:nvPr>
            <p:ph idx="1"/>
          </p:nvPr>
        </p:nvPicPr>
        <p:blipFill>
          <a:blip r:embed="rId2"/>
          <a:srcRect/>
          <a:stretch>
            <a:fillRect/>
          </a:stretch>
        </p:blipFill>
        <p:spPr>
          <a:xfrm>
            <a:off x="2700340" y="1600201"/>
            <a:ext cx="6791321" cy="4525959"/>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92DFA5-8009-E02D-7B04-3C3535A1A168}"/>
              </a:ext>
            </a:extLst>
          </p:cNvPr>
          <p:cNvSpPr txBox="1">
            <a:spLocks noGrp="1"/>
          </p:cNvSpPr>
          <p:nvPr>
            <p:ph type="title"/>
          </p:nvPr>
        </p:nvSpPr>
        <p:spPr/>
        <p:txBody>
          <a:bodyPr/>
          <a:lstStyle/>
          <a:p>
            <a:pPr lvl="0" hangingPunct="1"/>
            <a:r>
              <a:rPr lang="sv-SE" dirty="0"/>
              <a:t>Placering vid straffslag</a:t>
            </a:r>
          </a:p>
        </p:txBody>
      </p:sp>
      <p:pic>
        <p:nvPicPr>
          <p:cNvPr id="3" name="Platshållare för innehåll 3">
            <a:extLst>
              <a:ext uri="{FF2B5EF4-FFF2-40B4-BE49-F238E27FC236}">
                <a16:creationId xmlns:a16="http://schemas.microsoft.com/office/drawing/2014/main" id="{301BFD14-B77B-4740-15E2-FFD9E8B94AE6}"/>
              </a:ext>
            </a:extLst>
          </p:cNvPr>
          <p:cNvPicPr>
            <a:picLocks noGrp="1" noChangeAspect="1"/>
          </p:cNvPicPr>
          <p:nvPr>
            <p:ph idx="1"/>
          </p:nvPr>
        </p:nvPicPr>
        <p:blipFill>
          <a:blip r:embed="rId2"/>
          <a:srcRect/>
          <a:stretch>
            <a:fillRect/>
          </a:stretch>
        </p:blipFill>
        <p:spPr>
          <a:xfrm>
            <a:off x="2700340" y="1600201"/>
            <a:ext cx="6791321" cy="4525959"/>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2108C6-6840-41C5-0ADA-3866E604D403}"/>
              </a:ext>
            </a:extLst>
          </p:cNvPr>
          <p:cNvSpPr txBox="1">
            <a:spLocks noGrp="1"/>
          </p:cNvSpPr>
          <p:nvPr>
            <p:ph type="title"/>
          </p:nvPr>
        </p:nvSpPr>
        <p:spPr/>
        <p:txBody>
          <a:bodyPr/>
          <a:lstStyle/>
          <a:p>
            <a:pPr lvl="0" hangingPunct="1"/>
            <a:r>
              <a:rPr lang="sv-SE" dirty="0"/>
              <a:t>Backa muren vid frislag</a:t>
            </a:r>
          </a:p>
        </p:txBody>
      </p:sp>
      <p:pic>
        <p:nvPicPr>
          <p:cNvPr id="3" name="Platshållare för innehåll 3">
            <a:extLst>
              <a:ext uri="{FF2B5EF4-FFF2-40B4-BE49-F238E27FC236}">
                <a16:creationId xmlns:a16="http://schemas.microsoft.com/office/drawing/2014/main" id="{E4BBEE79-EC1C-8563-5E8B-E37D32A40D57}"/>
              </a:ext>
            </a:extLst>
          </p:cNvPr>
          <p:cNvPicPr>
            <a:picLocks noGrp="1" noChangeAspect="1"/>
          </p:cNvPicPr>
          <p:nvPr>
            <p:ph idx="1"/>
          </p:nvPr>
        </p:nvPicPr>
        <p:blipFill>
          <a:blip r:embed="rId2"/>
          <a:srcRect/>
          <a:stretch>
            <a:fillRect/>
          </a:stretch>
        </p:blipFill>
        <p:spPr>
          <a:xfrm>
            <a:off x="2700340" y="1600201"/>
            <a:ext cx="6791321" cy="4525959"/>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91C8C3-DFFC-AE3E-E36B-DD19BD0AC843}"/>
              </a:ext>
            </a:extLst>
          </p:cNvPr>
          <p:cNvSpPr txBox="1">
            <a:spLocks noGrp="1"/>
          </p:cNvSpPr>
          <p:nvPr>
            <p:ph type="title"/>
          </p:nvPr>
        </p:nvSpPr>
        <p:spPr/>
        <p:txBody>
          <a:bodyPr>
            <a:normAutofit/>
          </a:bodyPr>
          <a:lstStyle/>
          <a:p>
            <a:pPr lvl="0" hangingPunct="1"/>
            <a:r>
              <a:rPr lang="sv-SE" dirty="0"/>
              <a:t>Frislagstecken</a:t>
            </a:r>
            <a:br>
              <a:rPr lang="sv-SE" dirty="0"/>
            </a:br>
            <a:r>
              <a:rPr lang="sv-SE" dirty="0"/>
              <a:t>Rak arm-Breda ben-Bestämd</a:t>
            </a:r>
          </a:p>
        </p:txBody>
      </p:sp>
      <p:pic>
        <p:nvPicPr>
          <p:cNvPr id="3" name="Platshållare för innehåll 3">
            <a:extLst>
              <a:ext uri="{FF2B5EF4-FFF2-40B4-BE49-F238E27FC236}">
                <a16:creationId xmlns:a16="http://schemas.microsoft.com/office/drawing/2014/main" id="{BCD1926F-6348-9052-1743-68F171608D0E}"/>
              </a:ext>
            </a:extLst>
          </p:cNvPr>
          <p:cNvPicPr>
            <a:picLocks noGrp="1" noChangeAspect="1"/>
          </p:cNvPicPr>
          <p:nvPr>
            <p:ph idx="1"/>
          </p:nvPr>
        </p:nvPicPr>
        <p:blipFill>
          <a:blip r:embed="rId2"/>
          <a:srcRect/>
          <a:stretch>
            <a:fillRect/>
          </a:stretch>
        </p:blipFill>
        <p:spPr>
          <a:xfrm>
            <a:off x="2700340" y="1600201"/>
            <a:ext cx="6791321" cy="4525959"/>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68046E29-8776-9D24-B00A-26ECEFA146BA}"/>
              </a:ext>
            </a:extLst>
          </p:cNvPr>
          <p:cNvGrpSpPr/>
          <p:nvPr/>
        </p:nvGrpSpPr>
        <p:grpSpPr>
          <a:xfrm>
            <a:off x="1524000" y="1"/>
            <a:ext cx="9144000" cy="6453341"/>
            <a:chOff x="0" y="0"/>
            <a:chExt cx="9144000" cy="6453341"/>
          </a:xfrm>
        </p:grpSpPr>
        <p:sp>
          <p:nvSpPr>
            <p:cNvPr id="3" name="Rektangel 3">
              <a:extLst>
                <a:ext uri="{FF2B5EF4-FFF2-40B4-BE49-F238E27FC236}">
                  <a16:creationId xmlns:a16="http://schemas.microsoft.com/office/drawing/2014/main" id="{086A3A01-63E7-CAE8-32AA-4C6B3E1EA9D8}"/>
                </a:ext>
              </a:extLst>
            </p:cNvPr>
            <p:cNvSpPr/>
            <p:nvPr/>
          </p:nvSpPr>
          <p:spPr>
            <a:xfrm>
              <a:off x="0" y="0"/>
              <a:ext cx="9144000" cy="6381332"/>
            </a:xfrm>
            <a:prstGeom prst="rect">
              <a:avLst/>
            </a:prstGeom>
            <a:solidFill>
              <a:srgbClr val="0070C0"/>
            </a:solidFill>
            <a:ln cap="flat">
              <a:noFill/>
              <a:prstDash val="solid"/>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sv-SE" dirty="0">
                <a:solidFill>
                  <a:srgbClr val="FFFFFF"/>
                </a:solidFill>
                <a:latin typeface="Century Gothic"/>
              </a:endParaRPr>
            </a:p>
          </p:txBody>
        </p:sp>
        <p:sp>
          <p:nvSpPr>
            <p:cNvPr id="4" name="Rektangel 4">
              <a:extLst>
                <a:ext uri="{FF2B5EF4-FFF2-40B4-BE49-F238E27FC236}">
                  <a16:creationId xmlns:a16="http://schemas.microsoft.com/office/drawing/2014/main" id="{5FA9DC82-4CEF-ABE0-BF1C-C4DAB153E87D}"/>
                </a:ext>
              </a:extLst>
            </p:cNvPr>
            <p:cNvSpPr/>
            <p:nvPr/>
          </p:nvSpPr>
          <p:spPr>
            <a:xfrm>
              <a:off x="0" y="6381332"/>
              <a:ext cx="9144000" cy="72009"/>
            </a:xfrm>
            <a:prstGeom prst="rect">
              <a:avLst/>
            </a:prstGeom>
            <a:solidFill>
              <a:srgbClr val="FFFF00"/>
            </a:solidFill>
            <a:ln cap="flat">
              <a:noFill/>
              <a:prstDash val="solid"/>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sv-SE" dirty="0">
                <a:solidFill>
                  <a:srgbClr val="FFFFFF"/>
                </a:solidFill>
                <a:latin typeface="Century Gothic"/>
              </a:endParaRPr>
            </a:p>
          </p:txBody>
        </p:sp>
      </p:grpSp>
      <p:pic>
        <p:nvPicPr>
          <p:cNvPr id="5" name="Bildobjekt 2">
            <a:extLst>
              <a:ext uri="{FF2B5EF4-FFF2-40B4-BE49-F238E27FC236}">
                <a16:creationId xmlns:a16="http://schemas.microsoft.com/office/drawing/2014/main" id="{3E199D79-604C-3052-A720-FB0303B6404C}"/>
              </a:ext>
            </a:extLst>
          </p:cNvPr>
          <p:cNvPicPr>
            <a:picLocks noChangeAspect="1"/>
          </p:cNvPicPr>
          <p:nvPr/>
        </p:nvPicPr>
        <p:blipFill>
          <a:blip r:embed="rId3"/>
          <a:stretch>
            <a:fillRect/>
          </a:stretch>
        </p:blipFill>
        <p:spPr>
          <a:xfrm>
            <a:off x="4774189" y="908722"/>
            <a:ext cx="2617954" cy="2592287"/>
          </a:xfrm>
          <a:prstGeom prst="rect">
            <a:avLst/>
          </a:prstGeom>
          <a:noFill/>
          <a:ln cap="flat">
            <a:noFill/>
          </a:ln>
        </p:spPr>
      </p:pic>
      <p:sp>
        <p:nvSpPr>
          <p:cNvPr id="6" name="textruta 7">
            <a:extLst>
              <a:ext uri="{FF2B5EF4-FFF2-40B4-BE49-F238E27FC236}">
                <a16:creationId xmlns:a16="http://schemas.microsoft.com/office/drawing/2014/main" id="{8FCB9D3D-EE59-BDCF-DF43-CE4A37DD0D60}"/>
              </a:ext>
            </a:extLst>
          </p:cNvPr>
          <p:cNvSpPr txBox="1"/>
          <p:nvPr/>
        </p:nvSpPr>
        <p:spPr>
          <a:xfrm>
            <a:off x="1703516" y="6474820"/>
            <a:ext cx="2331087" cy="338554"/>
          </a:xfrm>
          <a:prstGeom prst="rect">
            <a:avLst/>
          </a:prstGeom>
          <a:noFill/>
          <a:ln cap="flat">
            <a:noFill/>
          </a:ln>
          <a:effectLst>
            <a:outerShdw dist="38096" dir="2700000" algn="tl">
              <a:srgbClr val="000000">
                <a:alpha val="40000"/>
              </a:srgbClr>
            </a:outerShdw>
          </a:effectLst>
        </p:spPr>
        <p:txBody>
          <a:bodyPr vert="horz" wrap="none" lIns="91440" tIns="45720" rIns="91440" bIns="45720" anchor="t" anchorCtr="0" compatLnSpc="1">
            <a:spAutoFit/>
          </a:bodyPr>
          <a:lstStyle/>
          <a:p>
            <a:pPr defTabSz="457200">
              <a:defRPr sz="1800" b="0" i="0" u="none" strike="noStrike" kern="0" cap="none" spc="0" baseline="0">
                <a:solidFill>
                  <a:srgbClr val="000000"/>
                </a:solidFill>
                <a:uFillTx/>
              </a:defRPr>
            </a:pPr>
            <a:r>
              <a:rPr lang="sv-SE" sz="1600" b="1" dirty="0">
                <a:solidFill>
                  <a:srgbClr val="3399FF"/>
                </a:solidFill>
                <a:latin typeface="Century Gothic"/>
              </a:rPr>
              <a:t>www.svenskbandy.se</a:t>
            </a:r>
          </a:p>
        </p:txBody>
      </p:sp>
      <p:sp>
        <p:nvSpPr>
          <p:cNvPr id="7" name="Rektangel 6">
            <a:extLst>
              <a:ext uri="{FF2B5EF4-FFF2-40B4-BE49-F238E27FC236}">
                <a16:creationId xmlns:a16="http://schemas.microsoft.com/office/drawing/2014/main" id="{A9CE1B59-7803-C910-251D-3C61F8AD81B7}"/>
              </a:ext>
            </a:extLst>
          </p:cNvPr>
          <p:cNvSpPr/>
          <p:nvPr/>
        </p:nvSpPr>
        <p:spPr>
          <a:xfrm>
            <a:off x="3365142" y="3645026"/>
            <a:ext cx="5461752" cy="923330"/>
          </a:xfrm>
          <a:prstGeom prst="rect">
            <a:avLst/>
          </a:prstGeom>
          <a:noFill/>
          <a:ln cap="flat">
            <a:noFill/>
            <a:prstDash val="solid"/>
          </a:ln>
        </p:spPr>
        <p:txBody>
          <a:bodyPr vert="horz" wrap="none" lIns="91440" tIns="45720" rIns="91440" bIns="45720" anchor="t" anchorCtr="1" compatLnSpc="1">
            <a:spAutoFit/>
          </a:bodyPr>
          <a:lstStyle/>
          <a:p>
            <a:pPr algn="ctr" defTabSz="457200">
              <a:defRPr sz="1800" b="0" i="0" u="none" strike="noStrike" kern="0" cap="none" spc="0" baseline="0">
                <a:solidFill>
                  <a:srgbClr val="000000"/>
                </a:solidFill>
                <a:uFillTx/>
              </a:defRPr>
            </a:pPr>
            <a:r>
              <a:rPr lang="sv-SE" sz="5400" b="1" dirty="0">
                <a:solidFill>
                  <a:srgbClr val="6082A9"/>
                </a:solidFill>
                <a:effectLst>
                  <a:outerShdw dist="20323" dir="1799338">
                    <a:srgbClr val="000000"/>
                  </a:outerShdw>
                </a:effectLst>
                <a:latin typeface="Calibri" pitchFamily="34"/>
                <a:ea typeface="Verdana" pitchFamily="34"/>
                <a:cs typeface="Verdana" pitchFamily="34"/>
              </a:rPr>
              <a:t>Info från distriktet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DEFD89-A222-89A4-EBAE-1807E2088757}"/>
              </a:ext>
            </a:extLst>
          </p:cNvPr>
          <p:cNvSpPr txBox="1">
            <a:spLocks noGrp="1"/>
          </p:cNvSpPr>
          <p:nvPr>
            <p:ph type="title"/>
          </p:nvPr>
        </p:nvSpPr>
        <p:spPr>
          <a:xfrm>
            <a:off x="1981200" y="188640"/>
            <a:ext cx="8229600" cy="706090"/>
          </a:xfrm>
        </p:spPr>
        <p:txBody>
          <a:bodyPr>
            <a:normAutofit/>
          </a:bodyPr>
          <a:lstStyle/>
          <a:p>
            <a:pPr lvl="0"/>
            <a:r>
              <a:rPr lang="sv-SE" sz="3800" dirty="0"/>
              <a:t>Info</a:t>
            </a:r>
          </a:p>
        </p:txBody>
      </p:sp>
      <p:sp>
        <p:nvSpPr>
          <p:cNvPr id="3" name="Platshållare för innehåll 2">
            <a:extLst>
              <a:ext uri="{FF2B5EF4-FFF2-40B4-BE49-F238E27FC236}">
                <a16:creationId xmlns:a16="http://schemas.microsoft.com/office/drawing/2014/main" id="{4CCD130A-AC4C-C0AB-03A6-79295354E17F}"/>
              </a:ext>
            </a:extLst>
          </p:cNvPr>
          <p:cNvSpPr txBox="1">
            <a:spLocks noGrp="1"/>
          </p:cNvSpPr>
          <p:nvPr>
            <p:ph idx="1"/>
          </p:nvPr>
        </p:nvSpPr>
        <p:spPr>
          <a:xfrm>
            <a:off x="1981200" y="764704"/>
            <a:ext cx="8229600" cy="5760637"/>
          </a:xfrm>
        </p:spPr>
        <p:txBody>
          <a:bodyPr/>
          <a:lstStyle/>
          <a:p>
            <a:pPr lvl="0">
              <a:lnSpc>
                <a:spcPct val="90000"/>
              </a:lnSpc>
            </a:pPr>
            <a:r>
              <a:rPr lang="sv-SE" sz="2400" b="1" dirty="0"/>
              <a:t>Domartillsättare - distrikt</a:t>
            </a:r>
          </a:p>
          <a:p>
            <a:pPr marL="0" indent="0">
              <a:buNone/>
            </a:pPr>
            <a:r>
              <a:rPr lang="sv-SE" sz="2400" dirty="0"/>
              <a:t>Robert Malmström</a:t>
            </a:r>
          </a:p>
          <a:p>
            <a:pPr marL="0" indent="0">
              <a:buNone/>
            </a:pPr>
            <a:r>
              <a:rPr lang="sv-SE" sz="2400" dirty="0"/>
              <a:t>Tfn nr: 070-6239774</a:t>
            </a:r>
          </a:p>
          <a:p>
            <a:pPr marL="0" indent="0">
              <a:buNone/>
            </a:pPr>
            <a:r>
              <a:rPr lang="sv-SE" sz="2400" dirty="0"/>
              <a:t>Mailadress: robert.malmstrom@eskilstuna.se</a:t>
            </a:r>
            <a:endParaRPr lang="sv-SE" sz="2400" dirty="0">
              <a:cs typeface="Calibri"/>
            </a:endParaRPr>
          </a:p>
          <a:p>
            <a:pPr marL="0" indent="0">
              <a:buNone/>
            </a:pPr>
            <a:endParaRPr lang="sv-SE" sz="2400" dirty="0">
              <a:cs typeface="Calibri"/>
            </a:endParaRPr>
          </a:p>
          <a:p>
            <a:pPr marL="0" indent="0">
              <a:buNone/>
            </a:pPr>
            <a:endParaRPr lang="sv-SE" sz="2400" dirty="0"/>
          </a:p>
          <a:p>
            <a:pPr lvl="0">
              <a:lnSpc>
                <a:spcPct val="90000"/>
              </a:lnSpc>
            </a:pPr>
            <a:r>
              <a:rPr lang="sv-SE" sz="2400" b="1" dirty="0"/>
              <a:t>PM för domare</a:t>
            </a:r>
          </a:p>
          <a:p>
            <a:pPr marL="0" indent="0">
              <a:buNone/>
            </a:pPr>
            <a:r>
              <a:rPr lang="sv-SE" sz="2400" dirty="0"/>
              <a:t>Dokument skickas ut</a:t>
            </a:r>
          </a:p>
          <a:p>
            <a:pPr marL="0" indent="0">
              <a:buNone/>
            </a:pPr>
            <a:endParaRPr lang="sv-SE" sz="2400" dirty="0"/>
          </a:p>
          <a:p>
            <a:pPr lvl="0">
              <a:lnSpc>
                <a:spcPct val="90000"/>
              </a:lnSpc>
            </a:pPr>
            <a:r>
              <a:rPr lang="sv-SE" sz="2400" b="1" dirty="0"/>
              <a:t>Kursavgift och domarjacka</a:t>
            </a:r>
          </a:p>
          <a:p>
            <a:pPr marL="0" indent="0">
              <a:buNone/>
            </a:pPr>
            <a:r>
              <a:rPr lang="sv-SE" sz="2400" dirty="0">
                <a:cs typeface="Calibri"/>
              </a:rPr>
              <a:t>Kursavgift är sanktionerad av Distrikt Mellansverige och erbjuder att köpa domarjackan för 500 kr( ordinarie 1500 kr)</a:t>
            </a:r>
            <a:endParaRPr lang="sv-SE" sz="2400" b="1" dirty="0">
              <a:cs typeface="Calibri"/>
            </a:endParaRPr>
          </a:p>
          <a:p>
            <a:pPr marL="0" indent="0">
              <a:buNone/>
            </a:pPr>
            <a:endParaRPr lang="sv-SE" sz="1600" dirty="0">
              <a:cs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BA2937-089F-6124-0484-4F244BA2C6FC}"/>
              </a:ext>
            </a:extLst>
          </p:cNvPr>
          <p:cNvSpPr txBox="1">
            <a:spLocks noGrp="1"/>
          </p:cNvSpPr>
          <p:nvPr>
            <p:ph type="title"/>
          </p:nvPr>
        </p:nvSpPr>
        <p:spPr/>
        <p:txBody>
          <a:bodyPr/>
          <a:lstStyle/>
          <a:p>
            <a:pPr lvl="0"/>
            <a:r>
              <a:rPr lang="sv-SE" dirty="0"/>
              <a:t>Belastningsregister</a:t>
            </a:r>
          </a:p>
        </p:txBody>
      </p:sp>
      <p:sp>
        <p:nvSpPr>
          <p:cNvPr id="3" name="Platshållare för innehåll 2">
            <a:extLst>
              <a:ext uri="{FF2B5EF4-FFF2-40B4-BE49-F238E27FC236}">
                <a16:creationId xmlns:a16="http://schemas.microsoft.com/office/drawing/2014/main" id="{F70B09D3-018A-3D43-8623-14D90296951D}"/>
              </a:ext>
            </a:extLst>
          </p:cNvPr>
          <p:cNvSpPr txBox="1">
            <a:spLocks noGrp="1"/>
          </p:cNvSpPr>
          <p:nvPr>
            <p:ph idx="1"/>
          </p:nvPr>
        </p:nvSpPr>
        <p:spPr>
          <a:xfrm>
            <a:off x="2351696" y="2052929"/>
            <a:ext cx="7275286" cy="4195477"/>
          </a:xfrm>
        </p:spPr>
        <p:txBody>
          <a:bodyPr/>
          <a:lstStyle/>
          <a:p>
            <a:r>
              <a:rPr lang="sv-SE" sz="1800" dirty="0"/>
              <a:t>Alla domare över 18 år visar upp ett tomt utdrag från Polisen belastningsregister</a:t>
            </a:r>
          </a:p>
          <a:p>
            <a:pPr lvl="0"/>
            <a:r>
              <a:rPr lang="sv-SE" sz="1800" dirty="0">
                <a:latin typeface="Arial" pitchFamily="34"/>
                <a:cs typeface="Times New Roman" pitchFamily="18"/>
              </a:rPr>
              <a:t>Riksidrottsmötet 2019 tog beslut om att föreningar ska begära begränsat registerutdrag ur belastningsregistret för den som anställs, har ideella uppdrag samt andra uppdrag i föreningen eller är domare och där har direkt och regelbunden kontakt med barn upp till 18 år</a:t>
            </a:r>
          </a:p>
          <a:p>
            <a:pPr lvl="0"/>
            <a:r>
              <a:rPr lang="sv-SE" sz="1800" dirty="0">
                <a:latin typeface="Arial" pitchFamily="34"/>
                <a:cs typeface="Times New Roman" pitchFamily="18"/>
              </a:rPr>
              <a:t>Beslutet trädde i kraft den 1 januari 2020. För att beställa ett utdrag går du in på länken nedan och följer instruktionerna. </a:t>
            </a:r>
            <a:r>
              <a:rPr lang="sv-SE" sz="1800" dirty="0">
                <a:solidFill>
                  <a:srgbClr val="FF0000"/>
                </a:solidFill>
                <a:latin typeface="Arial" pitchFamily="34"/>
                <a:cs typeface="Times New Roman" pitchFamily="18"/>
              </a:rPr>
              <a:t>https://polisen.se/tjanster-tillstand/belastningsregistret/ovrigt-arbete-och-kontakt-med-barn/</a:t>
            </a:r>
            <a:r>
              <a:rPr lang="sv-SE" sz="1800" dirty="0">
                <a:solidFill>
                  <a:srgbClr val="0070C0"/>
                </a:solidFill>
                <a:latin typeface="Arial" pitchFamily="34"/>
                <a:cs typeface="Times New Roman" pitchFamily="18"/>
              </a:rPr>
              <a:t> </a:t>
            </a:r>
          </a:p>
          <a:p>
            <a:pPr lvl="0"/>
            <a:r>
              <a:rPr lang="sv-SE" sz="1800" dirty="0">
                <a:latin typeface="Arial" pitchFamily="34"/>
                <a:cs typeface="Times New Roman" pitchFamily="18"/>
              </a:rPr>
              <a:t>Domare som inte visar upp ett tomt utdrag ur belastningsregistret kommer inte bli tilldelad några domaruppdrag (matcher) under kommande säsong</a:t>
            </a:r>
            <a:endParaRPr lang="sv-SE" sz="1800" dirty="0">
              <a:latin typeface="Calibri" pitchFamily="34"/>
              <a:cs typeface="Times New Roman" pitchFamily="18"/>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BD7596DC-1840-17C1-6B0F-786395C9AB1C}"/>
              </a:ext>
            </a:extLst>
          </p:cNvPr>
          <p:cNvSpPr/>
          <p:nvPr/>
        </p:nvSpPr>
        <p:spPr>
          <a:xfrm>
            <a:off x="1981200" y="274676"/>
            <a:ext cx="8229600" cy="114300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ctr" anchorCtr="1" compatLnSpc="0">
            <a:noAutofit/>
          </a:bodyPr>
          <a:lstStyle/>
          <a:p>
            <a:pPr algn="ctr">
              <a:lnSpc>
                <a:spcPct val="87000"/>
              </a:lnSpc>
              <a:tabLst>
                <a:tab pos="0" algn="l"/>
                <a:tab pos="448915" algn="l"/>
                <a:tab pos="898196" algn="l"/>
                <a:tab pos="1347478" algn="l"/>
                <a:tab pos="1796759" algn="l"/>
                <a:tab pos="2246040" algn="l"/>
                <a:tab pos="2695322" algn="l"/>
                <a:tab pos="3144603" algn="l"/>
                <a:tab pos="3593875" algn="l"/>
                <a:tab pos="4043156" algn="l"/>
                <a:tab pos="4492438" algn="l"/>
                <a:tab pos="4941719" algn="l"/>
                <a:tab pos="5391000" algn="l"/>
                <a:tab pos="5840281" algn="l"/>
                <a:tab pos="6289563" algn="l"/>
                <a:tab pos="6738844" algn="l"/>
                <a:tab pos="7188116" algn="l"/>
                <a:tab pos="7637397" algn="l"/>
                <a:tab pos="8086679" algn="l"/>
                <a:tab pos="8535960" algn="l"/>
                <a:tab pos="8985241" algn="l"/>
              </a:tabLst>
              <a:defRPr sz="1800" b="0" i="0" u="none" strike="noStrike" kern="0" cap="none" spc="0" baseline="0">
                <a:solidFill>
                  <a:srgbClr val="000000"/>
                </a:solidFill>
                <a:uFillTx/>
              </a:defRPr>
            </a:pPr>
            <a:r>
              <a:rPr lang="sv-SE" sz="3900" b="1" dirty="0">
                <a:solidFill>
                  <a:srgbClr val="E5E5FF"/>
                </a:solidFill>
                <a:effectLst>
                  <a:outerShdw dist="17962" dir="2700000">
                    <a:srgbClr val="000000"/>
                  </a:outerShdw>
                </a:effectLst>
                <a:latin typeface="Arial" pitchFamily="34"/>
                <a:ea typeface="Lucida Sans Unicode" pitchFamily="2"/>
                <a:cs typeface="Tahoma" pitchFamily="2"/>
              </a:rPr>
              <a:t>Hjälp under säsong</a:t>
            </a:r>
          </a:p>
        </p:txBody>
      </p:sp>
      <p:sp>
        <p:nvSpPr>
          <p:cNvPr id="3" name="Freeform 2">
            <a:extLst>
              <a:ext uri="{FF2B5EF4-FFF2-40B4-BE49-F238E27FC236}">
                <a16:creationId xmlns:a16="http://schemas.microsoft.com/office/drawing/2014/main" id="{48FF7076-326C-CF53-A30F-041236CE091F}"/>
              </a:ext>
            </a:extLst>
          </p:cNvPr>
          <p:cNvSpPr/>
          <p:nvPr/>
        </p:nvSpPr>
        <p:spPr>
          <a:xfrm>
            <a:off x="1981200" y="1600201"/>
            <a:ext cx="8229600" cy="452592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none" lIns="90004" tIns="46798" rIns="90004" bIns="46798" anchor="t" anchorCtr="0" compatLnSpc="0">
            <a:noAutofit/>
          </a:bodyPr>
          <a:lstStyle/>
          <a:p>
            <a:pPr marL="331561" indent="-331561">
              <a:lnSpc>
                <a:spcPct val="87000"/>
              </a:lnSpc>
              <a:spcBef>
                <a:spcPts val="500"/>
              </a:spcBef>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endParaRPr lang="sv-SE" sz="2000" b="1" dirty="0">
              <a:solidFill>
                <a:srgbClr val="FFFFFF"/>
              </a:solidFill>
              <a:effectLst>
                <a:outerShdw dist="17962" dir="2700000">
                  <a:srgbClr val="000000"/>
                </a:outerShdw>
              </a:effectLst>
              <a:latin typeface="Arial" pitchFamily="34"/>
              <a:ea typeface="Lucida Sans Unicode" pitchFamily="2"/>
              <a:cs typeface="Tahoma" pitchFamily="2"/>
            </a:endParaRPr>
          </a:p>
          <a:p>
            <a:pPr marL="331561" indent="-331561">
              <a:lnSpc>
                <a:spcPct val="87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sv-SE" sz="2000" b="1" dirty="0">
                <a:solidFill>
                  <a:srgbClr val="FFFFFF"/>
                </a:solidFill>
                <a:effectLst>
                  <a:outerShdw dist="17962" dir="2700000">
                    <a:srgbClr val="000000"/>
                  </a:outerShdw>
                </a:effectLst>
                <a:latin typeface="Arial" pitchFamily="34"/>
                <a:ea typeface="Lucida Sans Unicode" pitchFamily="2"/>
                <a:cs typeface="Tahoma" pitchFamily="2"/>
              </a:rPr>
              <a:t>Regelfrågor via telefon eller mail</a:t>
            </a:r>
          </a:p>
          <a:p>
            <a:pPr marL="331561" indent="-331561">
              <a:lnSpc>
                <a:spcPct val="87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sv-SE" sz="2000" b="1" dirty="0">
                <a:solidFill>
                  <a:srgbClr val="FFFFFF"/>
                </a:solidFill>
                <a:effectLst>
                  <a:outerShdw dist="17962" dir="2700000">
                    <a:srgbClr val="000000"/>
                  </a:outerShdw>
                </a:effectLst>
                <a:latin typeface="Arial" pitchFamily="34"/>
                <a:ea typeface="Lucida Sans Unicode" pitchFamily="2"/>
                <a:cs typeface="Tahoma" pitchFamily="2"/>
              </a:rPr>
              <a:t>Stöttning efter jobbiga matcher</a:t>
            </a:r>
          </a:p>
          <a:p>
            <a:pPr marL="331561" indent="-331561">
              <a:lnSpc>
                <a:spcPct val="87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sv-SE" sz="2000" b="1" dirty="0">
                <a:solidFill>
                  <a:srgbClr val="FFFFFF"/>
                </a:solidFill>
                <a:effectLst>
                  <a:outerShdw dist="17962" dir="2700000">
                    <a:srgbClr val="000000"/>
                  </a:outerShdw>
                </a:effectLst>
                <a:latin typeface="Arial" pitchFamily="34"/>
                <a:ea typeface="Lucida Sans Unicode" pitchFamily="2"/>
                <a:cs typeface="Tahoma" pitchFamily="2"/>
              </a:rPr>
              <a:t>Rapportera otrevliga ledare / föräldrar / lag</a:t>
            </a:r>
          </a:p>
          <a:p>
            <a:pPr marL="331561" indent="-331561">
              <a:lnSpc>
                <a:spcPct val="87000"/>
              </a:lnSpc>
              <a:spcBef>
                <a:spcPts val="500"/>
              </a:spcBef>
              <a:buClr>
                <a:srgbClr val="FFCC00"/>
              </a:buClr>
              <a:buSzPct val="100000"/>
              <a:buFont typeface="Wingdings" pitchFamily="2"/>
              <a:buChar char=""/>
              <a:tabLst>
                <a:tab pos="331561" algn="l"/>
                <a:tab pos="780476" algn="l"/>
                <a:tab pos="1229757" algn="l"/>
                <a:tab pos="1679039" algn="l"/>
                <a:tab pos="2128320" algn="l"/>
                <a:tab pos="2577601" algn="l"/>
                <a:tab pos="3026883" algn="l"/>
                <a:tab pos="3476164" algn="l"/>
                <a:tab pos="3925436" algn="l"/>
                <a:tab pos="4374717" algn="l"/>
                <a:tab pos="4823999" algn="l"/>
                <a:tab pos="5273280" algn="l"/>
                <a:tab pos="5722561" algn="l"/>
                <a:tab pos="6171842" algn="l"/>
                <a:tab pos="6621124" algn="l"/>
                <a:tab pos="7070405" algn="l"/>
                <a:tab pos="7519677" algn="l"/>
                <a:tab pos="7968958" algn="l"/>
                <a:tab pos="8418240" algn="l"/>
                <a:tab pos="8867521" algn="l"/>
                <a:tab pos="9316802" algn="l"/>
              </a:tabLst>
              <a:defRPr sz="1800" b="0" i="0" u="none" strike="noStrike" kern="0" cap="none" spc="0" baseline="0">
                <a:solidFill>
                  <a:srgbClr val="000000"/>
                </a:solidFill>
                <a:uFillTx/>
              </a:defRPr>
            </a:pPr>
            <a:r>
              <a:rPr lang="sv-SE" sz="2000" b="1" kern="0" dirty="0">
                <a:solidFill>
                  <a:srgbClr val="FFFFFF"/>
                </a:solidFill>
                <a:effectLst>
                  <a:outerShdw dist="17962" dir="2700000">
                    <a:srgbClr val="000000"/>
                  </a:outerShdw>
                </a:effectLst>
                <a:latin typeface="Arial" pitchFamily="34"/>
                <a:ea typeface="Lucida Sans Unicode" pitchFamily="2"/>
                <a:cs typeface="Tahoma" pitchFamily="2"/>
              </a:rPr>
              <a:t>Ta hjälp av erfarna domare och ledare</a:t>
            </a:r>
            <a:endParaRPr lang="sv-SE" sz="2000" b="1" dirty="0">
              <a:solidFill>
                <a:srgbClr val="FFFFFF"/>
              </a:solidFill>
              <a:effectLst>
                <a:outerShdw dist="17962" dir="2700000">
                  <a:srgbClr val="000000"/>
                </a:outerShdw>
              </a:effectLst>
              <a:latin typeface="Arial" pitchFamily="34"/>
              <a:ea typeface="Lucida Sans Unicode" pitchFamily="2"/>
              <a:cs typeface="Tahoma" pitchFamily="2"/>
            </a:endParaRPr>
          </a:p>
        </p:txBody>
      </p:sp>
      <p:pic>
        <p:nvPicPr>
          <p:cNvPr id="6" name="Picture 3">
            <a:extLst>
              <a:ext uri="{FF2B5EF4-FFF2-40B4-BE49-F238E27FC236}">
                <a16:creationId xmlns:a16="http://schemas.microsoft.com/office/drawing/2014/main" id="{80AEA246-73B6-A374-A333-CC8062255ABB}"/>
              </a:ext>
            </a:extLst>
          </p:cNvPr>
          <p:cNvPicPr>
            <a:picLocks noChangeAspect="1"/>
          </p:cNvPicPr>
          <p:nvPr/>
        </p:nvPicPr>
        <p:blipFill>
          <a:blip r:embed="rId3"/>
          <a:srcRect/>
          <a:stretch>
            <a:fillRect/>
          </a:stretch>
        </p:blipFill>
        <p:spPr>
          <a:xfrm>
            <a:off x="2239350" y="3466022"/>
            <a:ext cx="3975919" cy="2922061"/>
          </a:xfrm>
          <a:prstGeom prst="rect">
            <a:avLst/>
          </a:prstGeom>
          <a:noFill/>
          <a:ln cap="flat">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3C63C-4DF1-8069-4335-337C96E2662C}"/>
              </a:ext>
            </a:extLst>
          </p:cNvPr>
          <p:cNvSpPr txBox="1">
            <a:spLocks noGrp="1"/>
          </p:cNvSpPr>
          <p:nvPr>
            <p:ph type="title" idx="4294967295"/>
          </p:nvPr>
        </p:nvSpPr>
        <p:spPr>
          <a:xfrm>
            <a:off x="3213491" y="517612"/>
            <a:ext cx="4974119" cy="646331"/>
          </a:xfrm>
        </p:spPr>
        <p:txBody>
          <a:bodyPr wrap="none">
            <a:spAutoFit/>
          </a:bodyPr>
          <a:lstStyle/>
          <a:p>
            <a:pPr lvl="0"/>
            <a:r>
              <a:rPr lang="sv-SE" dirty="0"/>
              <a:t>Lite tips från coachen…</a:t>
            </a:r>
          </a:p>
        </p:txBody>
      </p:sp>
      <p:sp>
        <p:nvSpPr>
          <p:cNvPr id="3" name="Text Placeholder 2">
            <a:extLst>
              <a:ext uri="{FF2B5EF4-FFF2-40B4-BE49-F238E27FC236}">
                <a16:creationId xmlns:a16="http://schemas.microsoft.com/office/drawing/2014/main" id="{1396FB42-C974-F37D-D260-744556F9A26C}"/>
              </a:ext>
            </a:extLst>
          </p:cNvPr>
          <p:cNvSpPr txBox="1">
            <a:spLocks noGrp="1"/>
          </p:cNvSpPr>
          <p:nvPr>
            <p:ph type="body" idx="4294967295"/>
          </p:nvPr>
        </p:nvSpPr>
        <p:spPr>
          <a:xfrm>
            <a:off x="1980843" y="1599843"/>
            <a:ext cx="8218444" cy="5077580"/>
          </a:xfrm>
        </p:spPr>
        <p:txBody>
          <a:bodyPr/>
          <a:lstStyle/>
          <a:p>
            <a:pPr>
              <a:lnSpc>
                <a:spcPct val="100000"/>
              </a:lnSpc>
              <a:spcBef>
                <a:spcPts val="0"/>
              </a:spcBef>
              <a:buSzPct val="100000"/>
              <a:tabLst>
                <a:tab pos="914399" algn="l"/>
              </a:tabLst>
            </a:pPr>
            <a:r>
              <a:rPr lang="sv-SE" sz="2000" b="1" u="sng" dirty="0">
                <a:latin typeface="Calibri" pitchFamily="34"/>
                <a:cs typeface="Times New Roman" pitchFamily="18"/>
              </a:rPr>
              <a:t>5 tips från coachen</a:t>
            </a:r>
          </a:p>
          <a:p>
            <a:pPr>
              <a:lnSpc>
                <a:spcPct val="100000"/>
              </a:lnSpc>
              <a:spcBef>
                <a:spcPts val="0"/>
              </a:spcBef>
              <a:buSzPct val="100000"/>
              <a:tabLst>
                <a:tab pos="914399" algn="l"/>
              </a:tabLst>
            </a:pPr>
            <a:endParaRPr lang="sv-SE" sz="2000" b="1" u="sng" dirty="0">
              <a:latin typeface="Calibri" pitchFamily="34"/>
              <a:cs typeface="Times New Roman" pitchFamily="18"/>
            </a:endParaRPr>
          </a:p>
          <a:p>
            <a:pPr marL="285750" indent="-285750">
              <a:lnSpc>
                <a:spcPct val="100000"/>
              </a:lnSpc>
              <a:spcBef>
                <a:spcPts val="0"/>
              </a:spcBef>
              <a:buSzPct val="100000"/>
              <a:buFont typeface="Arial" pitchFamily="34"/>
              <a:buChar char="•"/>
              <a:tabLst>
                <a:tab pos="914400" algn="l"/>
              </a:tabLst>
            </a:pPr>
            <a:r>
              <a:rPr lang="sv-SE" sz="2000" dirty="0">
                <a:latin typeface="Calibri" pitchFamily="34"/>
                <a:cs typeface="Times New Roman" pitchFamily="18"/>
              </a:rPr>
              <a:t>LÄS REGELBOKEN (Finns på svenskbandy.se/BANDY-INFO/DOMARE/)</a:t>
            </a:r>
          </a:p>
          <a:p>
            <a:pPr marL="285750" indent="-285750">
              <a:lnSpc>
                <a:spcPct val="100000"/>
              </a:lnSpc>
              <a:spcBef>
                <a:spcPts val="0"/>
              </a:spcBef>
              <a:buSzPct val="100000"/>
              <a:buFont typeface="Arial" pitchFamily="34"/>
              <a:buChar char="•"/>
              <a:tabLst>
                <a:tab pos="914400" algn="l"/>
              </a:tabLst>
            </a:pPr>
            <a:r>
              <a:rPr lang="sv-SE" sz="2000" dirty="0">
                <a:latin typeface="Calibri" pitchFamily="34"/>
                <a:cs typeface="Times New Roman" pitchFamily="18"/>
              </a:rPr>
              <a:t>Gå på studiebesök – titta på bandymatch, rörelsemönster, signaler, samarbete osv.</a:t>
            </a:r>
          </a:p>
          <a:p>
            <a:pPr marL="285750" indent="-285750">
              <a:lnSpc>
                <a:spcPct val="100000"/>
              </a:lnSpc>
              <a:spcBef>
                <a:spcPts val="0"/>
              </a:spcBef>
              <a:buSzPct val="100000"/>
              <a:buFont typeface="Arial" pitchFamily="34"/>
              <a:buChar char="•"/>
              <a:tabLst>
                <a:tab pos="914400" algn="l"/>
              </a:tabLst>
            </a:pPr>
            <a:r>
              <a:rPr lang="sv-SE" sz="2000" dirty="0">
                <a:latin typeface="Calibri" pitchFamily="34"/>
                <a:cs typeface="Times New Roman" pitchFamily="18"/>
              </a:rPr>
              <a:t>Var engagerad! Gå in för uppgiften, åk mycket skridskor, var ödmjuk.</a:t>
            </a:r>
          </a:p>
          <a:p>
            <a:pPr marL="285750" indent="-285750">
              <a:lnSpc>
                <a:spcPct val="100000"/>
              </a:lnSpc>
              <a:spcBef>
                <a:spcPts val="0"/>
              </a:spcBef>
              <a:buSzPct val="100000"/>
              <a:buFont typeface="Arial" pitchFamily="34"/>
              <a:buChar char="•"/>
              <a:tabLst>
                <a:tab pos="914400" algn="l"/>
              </a:tabLst>
            </a:pPr>
            <a:r>
              <a:rPr lang="sv-SE" sz="2000" dirty="0">
                <a:latin typeface="Calibri" pitchFamily="34"/>
                <a:cs typeface="Times New Roman" pitchFamily="18"/>
              </a:rPr>
              <a:t>Avvakta innan du tar ett beslut. </a:t>
            </a:r>
          </a:p>
          <a:p>
            <a:pPr marL="285750" indent="-285750">
              <a:lnSpc>
                <a:spcPct val="100000"/>
              </a:lnSpc>
              <a:spcBef>
                <a:spcPts val="0"/>
              </a:spcBef>
              <a:buSzPct val="100000"/>
              <a:buFont typeface="Arial" pitchFamily="34"/>
              <a:buChar char="•"/>
              <a:tabLst>
                <a:tab pos="914400" algn="l"/>
              </a:tabLst>
            </a:pPr>
            <a:r>
              <a:rPr lang="sv-SE" sz="2000" b="1" dirty="0">
                <a:latin typeface="Calibri" pitchFamily="34"/>
                <a:cs typeface="Times New Roman" pitchFamily="18"/>
              </a:rPr>
              <a:t>L Ä S   R E G E L B O K E N !</a:t>
            </a:r>
          </a:p>
          <a:p>
            <a:pPr marL="0" indent="0">
              <a:buNone/>
              <a:tabLst>
                <a:tab pos="448924" algn="l"/>
                <a:tab pos="898205" algn="l"/>
                <a:tab pos="1347478" algn="l"/>
                <a:tab pos="1796759" algn="l"/>
                <a:tab pos="2246040" algn="l"/>
                <a:tab pos="2695322" algn="l"/>
                <a:tab pos="3144603" algn="l"/>
                <a:tab pos="3593518" algn="l"/>
                <a:tab pos="4042800" algn="l"/>
                <a:tab pos="4492081" algn="l"/>
                <a:tab pos="4941362" algn="l"/>
                <a:tab pos="5390644" algn="l"/>
                <a:tab pos="5839925" algn="l"/>
                <a:tab pos="6289197" algn="l"/>
                <a:tab pos="6738478" algn="l"/>
                <a:tab pos="7187760" algn="l"/>
                <a:tab pos="7637041" algn="l"/>
                <a:tab pos="8086322" algn="l"/>
                <a:tab pos="8535603" algn="l"/>
                <a:tab pos="8984885" algn="l"/>
              </a:tabLst>
            </a:pPr>
            <a:endParaRPr lang="sv-S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p 1">
            <a:extLst>
              <a:ext uri="{FF2B5EF4-FFF2-40B4-BE49-F238E27FC236}">
                <a16:creationId xmlns:a16="http://schemas.microsoft.com/office/drawing/2014/main" id="{3EE1297C-630C-3150-F5B7-151DE85C6A5E}"/>
              </a:ext>
            </a:extLst>
          </p:cNvPr>
          <p:cNvGrpSpPr/>
          <p:nvPr/>
        </p:nvGrpSpPr>
        <p:grpSpPr>
          <a:xfrm>
            <a:off x="1235965" y="418356"/>
            <a:ext cx="9144000" cy="6453341"/>
            <a:chOff x="0" y="0"/>
            <a:chExt cx="9144000" cy="6453341"/>
          </a:xfrm>
        </p:grpSpPr>
        <p:sp>
          <p:nvSpPr>
            <p:cNvPr id="3" name="Rektangel 3">
              <a:extLst>
                <a:ext uri="{FF2B5EF4-FFF2-40B4-BE49-F238E27FC236}">
                  <a16:creationId xmlns:a16="http://schemas.microsoft.com/office/drawing/2014/main" id="{B1EE85A1-56B4-AC24-6FCA-2799C596930F}"/>
                </a:ext>
              </a:extLst>
            </p:cNvPr>
            <p:cNvSpPr/>
            <p:nvPr/>
          </p:nvSpPr>
          <p:spPr>
            <a:xfrm>
              <a:off x="0" y="0"/>
              <a:ext cx="9144000" cy="6381332"/>
            </a:xfrm>
            <a:prstGeom prst="rect">
              <a:avLst/>
            </a:prstGeom>
            <a:solidFill>
              <a:srgbClr val="0070C0"/>
            </a:solidFill>
            <a:ln cap="flat">
              <a:noFill/>
              <a:prstDash val="solid"/>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sv-SE" dirty="0">
                <a:solidFill>
                  <a:srgbClr val="FFFFFF"/>
                </a:solidFill>
                <a:latin typeface="Century Gothic"/>
              </a:endParaRPr>
            </a:p>
          </p:txBody>
        </p:sp>
        <p:sp>
          <p:nvSpPr>
            <p:cNvPr id="4" name="Rektangel 4">
              <a:extLst>
                <a:ext uri="{FF2B5EF4-FFF2-40B4-BE49-F238E27FC236}">
                  <a16:creationId xmlns:a16="http://schemas.microsoft.com/office/drawing/2014/main" id="{E9C0D250-02A0-7B52-ED87-69219F63622F}"/>
                </a:ext>
              </a:extLst>
            </p:cNvPr>
            <p:cNvSpPr/>
            <p:nvPr/>
          </p:nvSpPr>
          <p:spPr>
            <a:xfrm>
              <a:off x="0" y="6381332"/>
              <a:ext cx="9144000" cy="72009"/>
            </a:xfrm>
            <a:prstGeom prst="rect">
              <a:avLst/>
            </a:prstGeom>
            <a:solidFill>
              <a:srgbClr val="FFFF00"/>
            </a:solidFill>
            <a:ln cap="flat">
              <a:noFill/>
              <a:prstDash val="solid"/>
            </a:ln>
          </p:spPr>
          <p:txBody>
            <a:bodyPr vert="horz" wrap="square" lIns="91440" tIns="45720" rIns="91440" bIns="45720" anchor="ctr" anchorCtr="1" compatLnSpc="1">
              <a:noAutofit/>
            </a:bodyPr>
            <a:lstStyle/>
            <a:p>
              <a:pPr algn="ctr" defTabSz="457200">
                <a:defRPr sz="1800" b="0" i="0" u="none" strike="noStrike" kern="0" cap="none" spc="0" baseline="0">
                  <a:solidFill>
                    <a:srgbClr val="000000"/>
                  </a:solidFill>
                  <a:uFillTx/>
                </a:defRPr>
              </a:pPr>
              <a:endParaRPr lang="sv-SE" dirty="0">
                <a:solidFill>
                  <a:srgbClr val="FFFFFF"/>
                </a:solidFill>
                <a:latin typeface="Century Gothic"/>
              </a:endParaRPr>
            </a:p>
          </p:txBody>
        </p:sp>
      </p:grpSp>
      <p:pic>
        <p:nvPicPr>
          <p:cNvPr id="5" name="Bildobjekt 2">
            <a:extLst>
              <a:ext uri="{FF2B5EF4-FFF2-40B4-BE49-F238E27FC236}">
                <a16:creationId xmlns:a16="http://schemas.microsoft.com/office/drawing/2014/main" id="{7A5EC6DD-B0D4-19D1-B31D-C312C5D2BA25}"/>
              </a:ext>
            </a:extLst>
          </p:cNvPr>
          <p:cNvPicPr>
            <a:picLocks noChangeAspect="1"/>
          </p:cNvPicPr>
          <p:nvPr/>
        </p:nvPicPr>
        <p:blipFill>
          <a:blip r:embed="rId3"/>
          <a:stretch>
            <a:fillRect/>
          </a:stretch>
        </p:blipFill>
        <p:spPr>
          <a:xfrm>
            <a:off x="2063560" y="688606"/>
            <a:ext cx="2617954" cy="2592287"/>
          </a:xfrm>
          <a:prstGeom prst="rect">
            <a:avLst/>
          </a:prstGeom>
          <a:noFill/>
          <a:ln cap="flat">
            <a:noFill/>
          </a:ln>
        </p:spPr>
      </p:pic>
      <p:sp>
        <p:nvSpPr>
          <p:cNvPr id="6" name="textruta 7">
            <a:extLst>
              <a:ext uri="{FF2B5EF4-FFF2-40B4-BE49-F238E27FC236}">
                <a16:creationId xmlns:a16="http://schemas.microsoft.com/office/drawing/2014/main" id="{24A10732-8E29-D086-4FEB-6B11E6D4DE7B}"/>
              </a:ext>
            </a:extLst>
          </p:cNvPr>
          <p:cNvSpPr txBox="1"/>
          <p:nvPr/>
        </p:nvSpPr>
        <p:spPr>
          <a:xfrm>
            <a:off x="1703516" y="6474820"/>
            <a:ext cx="2331087" cy="338554"/>
          </a:xfrm>
          <a:prstGeom prst="rect">
            <a:avLst/>
          </a:prstGeom>
          <a:noFill/>
          <a:ln cap="flat">
            <a:noFill/>
          </a:ln>
          <a:effectLst>
            <a:outerShdw dist="38096" dir="2700000" algn="tl">
              <a:srgbClr val="000000">
                <a:alpha val="40000"/>
              </a:srgbClr>
            </a:outerShdw>
          </a:effectLst>
        </p:spPr>
        <p:txBody>
          <a:bodyPr vert="horz" wrap="none" lIns="91440" tIns="45720" rIns="91440" bIns="45720" anchor="t" anchorCtr="0" compatLnSpc="1">
            <a:spAutoFit/>
          </a:bodyPr>
          <a:lstStyle/>
          <a:p>
            <a:pPr defTabSz="457200">
              <a:defRPr sz="1800" b="0" i="0" u="none" strike="noStrike" kern="0" cap="none" spc="0" baseline="0">
                <a:solidFill>
                  <a:srgbClr val="000000"/>
                </a:solidFill>
                <a:uFillTx/>
              </a:defRPr>
            </a:pPr>
            <a:r>
              <a:rPr lang="sv-SE" sz="1600" b="1" dirty="0">
                <a:solidFill>
                  <a:srgbClr val="3399FF"/>
                </a:solidFill>
                <a:latin typeface="Century Gothic"/>
              </a:rPr>
              <a:t>www.svenskbandy.se</a:t>
            </a:r>
          </a:p>
        </p:txBody>
      </p:sp>
      <p:sp>
        <p:nvSpPr>
          <p:cNvPr id="7" name="Rektangel 6">
            <a:extLst>
              <a:ext uri="{FF2B5EF4-FFF2-40B4-BE49-F238E27FC236}">
                <a16:creationId xmlns:a16="http://schemas.microsoft.com/office/drawing/2014/main" id="{52E21702-F2ED-9466-3AFC-AF362602B5FD}"/>
              </a:ext>
            </a:extLst>
          </p:cNvPr>
          <p:cNvSpPr/>
          <p:nvPr/>
        </p:nvSpPr>
        <p:spPr>
          <a:xfrm>
            <a:off x="4279652" y="3645027"/>
            <a:ext cx="3632726" cy="1754326"/>
          </a:xfrm>
          <a:prstGeom prst="rect">
            <a:avLst/>
          </a:prstGeom>
          <a:noFill/>
          <a:ln cap="flat">
            <a:noFill/>
            <a:prstDash val="solid"/>
          </a:ln>
        </p:spPr>
        <p:txBody>
          <a:bodyPr vert="horz" wrap="none" lIns="91440" tIns="45720" rIns="91440" bIns="45720" anchor="t" anchorCtr="1" compatLnSpc="1">
            <a:spAutoFit/>
          </a:bodyPr>
          <a:lstStyle/>
          <a:p>
            <a:pPr algn="ctr" defTabSz="457200">
              <a:defRPr sz="1800" b="0" i="0" u="none" strike="noStrike" kern="0" cap="none" spc="0" baseline="0">
                <a:solidFill>
                  <a:srgbClr val="000000"/>
                </a:solidFill>
                <a:uFillTx/>
              </a:defRPr>
            </a:pPr>
            <a:endParaRPr lang="sv-SE" sz="5400" b="1" dirty="0">
              <a:solidFill>
                <a:srgbClr val="6082A9"/>
              </a:solidFill>
              <a:effectLst>
                <a:outerShdw dist="20323" dir="1799338">
                  <a:srgbClr val="000000"/>
                </a:outerShdw>
              </a:effectLst>
              <a:latin typeface="Calibri" pitchFamily="34"/>
              <a:ea typeface="Verdana" pitchFamily="34"/>
              <a:cs typeface="Verdana" pitchFamily="34"/>
            </a:endParaRPr>
          </a:p>
          <a:p>
            <a:pPr algn="ctr" defTabSz="457200">
              <a:defRPr sz="1800" b="0" i="0" u="none" strike="noStrike" kern="0" cap="none" spc="0" baseline="0">
                <a:solidFill>
                  <a:srgbClr val="000000"/>
                </a:solidFill>
                <a:uFillTx/>
              </a:defRPr>
            </a:pPr>
            <a:r>
              <a:rPr lang="sv-SE" sz="5400" b="1" dirty="0">
                <a:solidFill>
                  <a:srgbClr val="6082A9"/>
                </a:solidFill>
                <a:effectLst>
                  <a:outerShdw dist="20323" dir="1799338">
                    <a:srgbClr val="000000"/>
                  </a:outerShdw>
                </a:effectLst>
                <a:latin typeface="Calibri" pitchFamily="34"/>
                <a:ea typeface="Verdana" pitchFamily="34"/>
                <a:cs typeface="Verdana" pitchFamily="34"/>
              </a:rPr>
              <a:t>Bli domare?</a:t>
            </a:r>
          </a:p>
        </p:txBody>
      </p:sp>
      <p:pic>
        <p:nvPicPr>
          <p:cNvPr id="9" name="Picture 8">
            <a:extLst>
              <a:ext uri="{FF2B5EF4-FFF2-40B4-BE49-F238E27FC236}">
                <a16:creationId xmlns:a16="http://schemas.microsoft.com/office/drawing/2014/main" id="{32E585BF-B548-670E-0575-1E4CA2A33266}"/>
              </a:ext>
            </a:extLst>
          </p:cNvPr>
          <p:cNvPicPr>
            <a:picLocks noChangeAspect="1"/>
          </p:cNvPicPr>
          <p:nvPr/>
        </p:nvPicPr>
        <p:blipFill>
          <a:blip r:embed="rId4"/>
          <a:stretch>
            <a:fillRect/>
          </a:stretch>
        </p:blipFill>
        <p:spPr>
          <a:xfrm>
            <a:off x="5807965" y="672286"/>
            <a:ext cx="4320475" cy="3233519"/>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0A6427-FF32-7FC1-157B-B239FD2FC477}"/>
              </a:ext>
            </a:extLst>
          </p:cNvPr>
          <p:cNvSpPr>
            <a:spLocks noGrp="1"/>
          </p:cNvSpPr>
          <p:nvPr>
            <p:ph type="title"/>
          </p:nvPr>
        </p:nvSpPr>
        <p:spPr/>
        <p:txBody>
          <a:bodyPr/>
          <a:lstStyle/>
          <a:p>
            <a:r>
              <a:rPr lang="sv-SE" dirty="0"/>
              <a:t>Presentation</a:t>
            </a:r>
          </a:p>
        </p:txBody>
      </p:sp>
      <p:sp>
        <p:nvSpPr>
          <p:cNvPr id="4" name="textruta 3">
            <a:extLst>
              <a:ext uri="{FF2B5EF4-FFF2-40B4-BE49-F238E27FC236}">
                <a16:creationId xmlns:a16="http://schemas.microsoft.com/office/drawing/2014/main" id="{BF076607-912B-9F73-6EAE-103FF67D75D0}"/>
              </a:ext>
            </a:extLst>
          </p:cNvPr>
          <p:cNvSpPr txBox="1"/>
          <p:nvPr/>
        </p:nvSpPr>
        <p:spPr>
          <a:xfrm>
            <a:off x="838200" y="2120348"/>
            <a:ext cx="6450496" cy="2308324"/>
          </a:xfrm>
          <a:prstGeom prst="rect">
            <a:avLst/>
          </a:prstGeom>
          <a:noFill/>
        </p:spPr>
        <p:txBody>
          <a:bodyPr wrap="square">
            <a:spAutoFit/>
          </a:bodyPr>
          <a:lstStyle/>
          <a:p>
            <a:pPr marL="285750" indent="-285750">
              <a:buFont typeface="Arial" panose="020B0604020202020204" pitchFamily="34" charset="0"/>
              <a:buChar char="•"/>
              <a:tabLst>
                <a:tab pos="914400" algn="l"/>
              </a:tabLst>
              <a:defRPr/>
            </a:pPr>
            <a:r>
              <a:rPr lang="sv-SE" sz="2400" dirty="0">
                <a:latin typeface="Times New Roman" panose="02020603050405020304" pitchFamily="18" charset="0"/>
                <a:ea typeface="Tahoma" panose="020B0604030504040204" pitchFamily="34" charset="0"/>
                <a:cs typeface="Times New Roman" panose="02020603050405020304" pitchFamily="18" charset="0"/>
              </a:rPr>
              <a:t>Namn</a:t>
            </a:r>
          </a:p>
          <a:p>
            <a:pPr marL="285750" indent="-285750">
              <a:buFont typeface="Arial" panose="020B0604020202020204" pitchFamily="34" charset="0"/>
              <a:buChar char="•"/>
              <a:tabLst>
                <a:tab pos="914400" algn="l"/>
              </a:tabLst>
              <a:defRPr/>
            </a:pPr>
            <a:r>
              <a:rPr lang="sv-SE" sz="2400" dirty="0">
                <a:latin typeface="Times New Roman" panose="02020603050405020304" pitchFamily="18" charset="0"/>
                <a:ea typeface="Tahoma" panose="020B0604030504040204" pitchFamily="34" charset="0"/>
                <a:cs typeface="Times New Roman" panose="02020603050405020304" pitchFamily="18" charset="0"/>
              </a:rPr>
              <a:t>Ålder</a:t>
            </a:r>
          </a:p>
          <a:p>
            <a:pPr marL="285750" indent="-285750">
              <a:buFont typeface="Arial" panose="020B0604020202020204" pitchFamily="34" charset="0"/>
              <a:buChar char="•"/>
              <a:tabLst>
                <a:tab pos="914400" algn="l"/>
              </a:tabLst>
              <a:defRPr/>
            </a:pPr>
            <a:r>
              <a:rPr lang="sv-SE" sz="2400" dirty="0">
                <a:latin typeface="Times New Roman" panose="02020603050405020304" pitchFamily="18" charset="0"/>
                <a:ea typeface="Tahoma" panose="020B0604030504040204" pitchFamily="34" charset="0"/>
                <a:cs typeface="Times New Roman" panose="02020603050405020304" pitchFamily="18" charset="0"/>
              </a:rPr>
              <a:t>Boende</a:t>
            </a:r>
          </a:p>
          <a:p>
            <a:pPr marL="285750" indent="-285750">
              <a:buFont typeface="Arial" panose="020B0604020202020204" pitchFamily="34" charset="0"/>
              <a:buChar char="•"/>
              <a:tabLst>
                <a:tab pos="914400" algn="l"/>
              </a:tabLst>
              <a:defRPr/>
            </a:pPr>
            <a:r>
              <a:rPr lang="sv-SE" sz="2400" dirty="0">
                <a:latin typeface="Times New Roman" panose="02020603050405020304" pitchFamily="18" charset="0"/>
                <a:ea typeface="Tahoma" panose="020B0604030504040204" pitchFamily="34" charset="0"/>
                <a:cs typeface="Times New Roman" panose="02020603050405020304" pitchFamily="18" charset="0"/>
              </a:rPr>
              <a:t>Ny eller antal tidigare år som domare</a:t>
            </a:r>
          </a:p>
          <a:p>
            <a:pPr marL="285750" indent="-285750">
              <a:buFont typeface="Arial" panose="020B0604020202020204" pitchFamily="34" charset="0"/>
              <a:buChar char="•"/>
              <a:tabLst>
                <a:tab pos="914400" algn="l"/>
              </a:tabLst>
              <a:defRPr/>
            </a:pPr>
            <a:r>
              <a:rPr lang="sv-SE" sz="2400" dirty="0">
                <a:latin typeface="Times New Roman" panose="02020603050405020304" pitchFamily="18" charset="0"/>
                <a:ea typeface="Tahoma" panose="020B0604030504040204" pitchFamily="34" charset="0"/>
                <a:cs typeface="Times New Roman" panose="02020603050405020304" pitchFamily="18" charset="0"/>
              </a:rPr>
              <a:t>Nivå man vill döma på under kommande säsong</a:t>
            </a:r>
          </a:p>
          <a:p>
            <a:pPr marL="285750" indent="-285750">
              <a:buFont typeface="Arial" panose="020B0604020202020204" pitchFamily="34" charset="0"/>
              <a:buChar char="•"/>
              <a:tabLst>
                <a:tab pos="914400" algn="l"/>
              </a:tabLst>
              <a:defRPr/>
            </a:pPr>
            <a:r>
              <a:rPr lang="sv-SE" sz="2400" dirty="0">
                <a:latin typeface="Times New Roman" panose="02020603050405020304" pitchFamily="18" charset="0"/>
                <a:ea typeface="Tahoma" panose="020B0604030504040204" pitchFamily="34" charset="0"/>
                <a:cs typeface="Times New Roman" panose="02020603050405020304" pitchFamily="18" charset="0"/>
              </a:rPr>
              <a:t>Vill helst vara HD eller AD</a:t>
            </a:r>
          </a:p>
        </p:txBody>
      </p:sp>
    </p:spTree>
    <p:extLst>
      <p:ext uri="{BB962C8B-B14F-4D97-AF65-F5344CB8AC3E}">
        <p14:creationId xmlns:p14="http://schemas.microsoft.com/office/powerpoint/2010/main" val="3868134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810393-23EF-74C5-B501-6157FAF0643E}"/>
              </a:ext>
            </a:extLst>
          </p:cNvPr>
          <p:cNvSpPr txBox="1">
            <a:spLocks noGrp="1"/>
          </p:cNvSpPr>
          <p:nvPr>
            <p:ph type="title"/>
          </p:nvPr>
        </p:nvSpPr>
        <p:spPr>
          <a:xfrm>
            <a:off x="1819426" y="541603"/>
            <a:ext cx="7962311" cy="689320"/>
          </a:xfrm>
        </p:spPr>
        <p:txBody>
          <a:bodyPr/>
          <a:lstStyle/>
          <a:p>
            <a:pPr lvl="0"/>
            <a:r>
              <a:rPr lang="sv-SE" sz="3600" b="1" dirty="0">
                <a:latin typeface="Calibri"/>
                <a:cs typeface="Arial"/>
              </a:rPr>
              <a:t>Varför bli domare?</a:t>
            </a:r>
            <a:br>
              <a:rPr lang="sv-SE" sz="3600" b="1" dirty="0">
                <a:latin typeface="Calibri"/>
                <a:cs typeface="Arial"/>
              </a:rPr>
            </a:br>
            <a:endParaRPr lang="sv-SE" sz="3600" dirty="0"/>
          </a:p>
        </p:txBody>
      </p:sp>
      <p:sp>
        <p:nvSpPr>
          <p:cNvPr id="3" name="Platshållare för innehåll 2">
            <a:extLst>
              <a:ext uri="{FF2B5EF4-FFF2-40B4-BE49-F238E27FC236}">
                <a16:creationId xmlns:a16="http://schemas.microsoft.com/office/drawing/2014/main" id="{02AA0B1A-419F-1AF1-E4D2-FC068DF27057}"/>
              </a:ext>
            </a:extLst>
          </p:cNvPr>
          <p:cNvSpPr txBox="1">
            <a:spLocks noGrp="1"/>
          </p:cNvSpPr>
          <p:nvPr>
            <p:ph idx="1"/>
          </p:nvPr>
        </p:nvSpPr>
        <p:spPr>
          <a:xfrm>
            <a:off x="1509187" y="886263"/>
            <a:ext cx="8806376" cy="5519016"/>
          </a:xfrm>
        </p:spPr>
        <p:txBody>
          <a:bodyPr/>
          <a:lstStyle/>
          <a:p>
            <a:pPr>
              <a:spcBef>
                <a:spcPts val="0"/>
              </a:spcBef>
              <a:buSzPct val="100000"/>
              <a:buFont typeface="Arial" pitchFamily="34"/>
              <a:buChar char="•"/>
              <a:tabLst>
                <a:tab pos="914400" algn="l"/>
              </a:tabLst>
            </a:pPr>
            <a:endParaRPr lang="sv-SE" sz="2400" dirty="0">
              <a:latin typeface="Calibri" pitchFamily="34"/>
              <a:cs typeface="Times New Roman" pitchFamily="18"/>
            </a:endParaRPr>
          </a:p>
          <a:p>
            <a:pPr>
              <a:spcBef>
                <a:spcPts val="0"/>
              </a:spcBef>
              <a:buSzPct val="100000"/>
              <a:buFont typeface="Arial" pitchFamily="34"/>
              <a:buChar char="•"/>
              <a:tabLst>
                <a:tab pos="914400" algn="l"/>
              </a:tabLst>
            </a:pPr>
            <a:endParaRPr lang="sv-SE" sz="2400" dirty="0">
              <a:latin typeface="Calibri" pitchFamily="34"/>
              <a:cs typeface="Times New Roman" pitchFamily="18"/>
            </a:endParaRPr>
          </a:p>
          <a:p>
            <a:pPr>
              <a:spcBef>
                <a:spcPts val="0"/>
              </a:spcBef>
              <a:buSzPct val="100000"/>
              <a:buFont typeface="Arial" pitchFamily="34"/>
              <a:buChar char="•"/>
              <a:tabLst>
                <a:tab pos="914400" algn="l"/>
              </a:tabLst>
            </a:pPr>
            <a:r>
              <a:rPr lang="sv-SE" sz="2400" dirty="0">
                <a:latin typeface="Calibri" pitchFamily="34"/>
                <a:cs typeface="Times New Roman" pitchFamily="18"/>
              </a:rPr>
              <a:t>Domare behövs för att genomföra matcher</a:t>
            </a:r>
          </a:p>
          <a:p>
            <a:pPr>
              <a:spcBef>
                <a:spcPts val="0"/>
              </a:spcBef>
              <a:buSzPct val="100000"/>
              <a:buFont typeface="Arial" pitchFamily="34"/>
              <a:buChar char="•"/>
              <a:tabLst>
                <a:tab pos="914400" algn="l"/>
              </a:tabLst>
            </a:pPr>
            <a:r>
              <a:rPr lang="sv-SE" sz="2400" dirty="0">
                <a:latin typeface="Calibri" pitchFamily="34"/>
                <a:cs typeface="Times New Roman" pitchFamily="18"/>
              </a:rPr>
              <a:t>Förlänger karriären i svensk bandy</a:t>
            </a:r>
          </a:p>
          <a:p>
            <a:pPr>
              <a:spcBef>
                <a:spcPts val="0"/>
              </a:spcBef>
              <a:buSzPct val="100000"/>
              <a:buFont typeface="Arial" pitchFamily="34"/>
              <a:buChar char="•"/>
              <a:tabLst>
                <a:tab pos="914400" algn="l"/>
              </a:tabLst>
            </a:pPr>
            <a:r>
              <a:rPr lang="sv-SE" sz="2400" dirty="0">
                <a:latin typeface="Calibri" pitchFamily="34"/>
                <a:cs typeface="Times New Roman" pitchFamily="18"/>
              </a:rPr>
              <a:t>Behåller kamratskapet i bandy</a:t>
            </a:r>
          </a:p>
          <a:p>
            <a:pPr>
              <a:spcBef>
                <a:spcPts val="0"/>
              </a:spcBef>
              <a:buSzPct val="100000"/>
              <a:buFont typeface="Arial" pitchFamily="34"/>
              <a:buChar char="•"/>
              <a:tabLst>
                <a:tab pos="914400" algn="l"/>
              </a:tabLst>
            </a:pPr>
            <a:r>
              <a:rPr lang="sv-SE" sz="2400" dirty="0">
                <a:latin typeface="Calibri" pitchFamily="34"/>
                <a:cs typeface="Times New Roman" pitchFamily="18"/>
              </a:rPr>
              <a:t>Aktiv fritid och bra träning</a:t>
            </a:r>
          </a:p>
          <a:p>
            <a:pPr>
              <a:spcBef>
                <a:spcPts val="0"/>
              </a:spcBef>
              <a:buSzPct val="100000"/>
              <a:buFont typeface="Arial" pitchFamily="34"/>
              <a:buChar char="•"/>
              <a:tabLst>
                <a:tab pos="914400" algn="l"/>
              </a:tabLst>
            </a:pPr>
            <a:r>
              <a:rPr lang="sv-SE" sz="2400" dirty="0">
                <a:latin typeface="Calibri" pitchFamily="34"/>
                <a:cs typeface="Times New Roman" pitchFamily="18"/>
              </a:rPr>
              <a:t>Bra ledarutbildning och fint CV i framtiden</a:t>
            </a:r>
          </a:p>
          <a:p>
            <a:pPr>
              <a:spcBef>
                <a:spcPts val="0"/>
              </a:spcBef>
              <a:buSzPct val="100000"/>
              <a:buFont typeface="Arial" pitchFamily="34"/>
              <a:buChar char="•"/>
              <a:tabLst>
                <a:tab pos="914400" algn="l"/>
              </a:tabLst>
            </a:pPr>
            <a:r>
              <a:rPr lang="sv-SE" sz="2400" dirty="0">
                <a:latin typeface="Calibri" pitchFamily="34"/>
                <a:cs typeface="Times New Roman" pitchFamily="18"/>
              </a:rPr>
              <a:t>Roligt och utvecklande!</a:t>
            </a:r>
          </a:p>
          <a:p>
            <a:pPr marL="0" indent="0">
              <a:spcBef>
                <a:spcPts val="0"/>
              </a:spcBef>
              <a:buNone/>
              <a:tabLst>
                <a:tab pos="914400" algn="l"/>
              </a:tabLst>
            </a:pPr>
            <a:endParaRPr lang="sv-SE" sz="1600" dirty="0">
              <a:solidFill>
                <a:srgbClr val="F2F2F2"/>
              </a:solidFill>
              <a:latin typeface="Calibri"/>
              <a:ea typeface="Verdana" pitchFamily="34"/>
            </a:endParaRPr>
          </a:p>
        </p:txBody>
      </p:sp>
      <p:pic>
        <p:nvPicPr>
          <p:cNvPr id="4" name="Picture 3">
            <a:extLst>
              <a:ext uri="{FF2B5EF4-FFF2-40B4-BE49-F238E27FC236}">
                <a16:creationId xmlns:a16="http://schemas.microsoft.com/office/drawing/2014/main" id="{66DD7BE6-0F17-213F-87E8-7F56D1F04006}"/>
              </a:ext>
            </a:extLst>
          </p:cNvPr>
          <p:cNvPicPr>
            <a:picLocks noChangeAspect="1"/>
          </p:cNvPicPr>
          <p:nvPr/>
        </p:nvPicPr>
        <p:blipFill>
          <a:blip r:embed="rId2">
            <a:lum/>
            <a:alphaModFix/>
          </a:blip>
          <a:srcRect/>
          <a:stretch>
            <a:fillRect/>
          </a:stretch>
        </p:blipFill>
        <p:spPr>
          <a:xfrm>
            <a:off x="9781737" y="5816984"/>
            <a:ext cx="704883" cy="743041"/>
          </a:xfrm>
          <a:prstGeom prst="rect">
            <a:avLst/>
          </a:prstGeom>
          <a:noFill/>
          <a:ln cap="flat">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E4E769-299B-F2DC-60EE-EE0C942B8E47}"/>
              </a:ext>
            </a:extLst>
          </p:cNvPr>
          <p:cNvSpPr txBox="1">
            <a:spLocks noGrp="1"/>
          </p:cNvSpPr>
          <p:nvPr>
            <p:ph type="title"/>
          </p:nvPr>
        </p:nvSpPr>
        <p:spPr>
          <a:xfrm>
            <a:off x="1787550" y="541603"/>
            <a:ext cx="7962311" cy="689320"/>
          </a:xfrm>
        </p:spPr>
        <p:txBody>
          <a:bodyPr/>
          <a:lstStyle/>
          <a:p>
            <a:pPr lvl="0"/>
            <a:r>
              <a:rPr lang="sv-SE" sz="3600" b="1" dirty="0">
                <a:latin typeface="Calibri" pitchFamily="34"/>
                <a:cs typeface="Times New Roman" pitchFamily="18"/>
              </a:rPr>
              <a:t>Några sista tips</a:t>
            </a:r>
            <a:br>
              <a:rPr lang="sv-SE" sz="3600" b="1" dirty="0">
                <a:latin typeface="Calibri" pitchFamily="34"/>
                <a:cs typeface="Times New Roman" pitchFamily="18"/>
              </a:rPr>
            </a:br>
            <a:endParaRPr lang="sv-SE" sz="3600" dirty="0"/>
          </a:p>
        </p:txBody>
      </p:sp>
      <p:sp>
        <p:nvSpPr>
          <p:cNvPr id="3" name="Platshållare för innehåll 2">
            <a:extLst>
              <a:ext uri="{FF2B5EF4-FFF2-40B4-BE49-F238E27FC236}">
                <a16:creationId xmlns:a16="http://schemas.microsoft.com/office/drawing/2014/main" id="{5CFB70AC-0EF0-A2C8-BBB8-7F38C9AC249C}"/>
              </a:ext>
            </a:extLst>
          </p:cNvPr>
          <p:cNvSpPr txBox="1">
            <a:spLocks noGrp="1"/>
          </p:cNvSpPr>
          <p:nvPr>
            <p:ph idx="1"/>
          </p:nvPr>
        </p:nvSpPr>
        <p:spPr>
          <a:xfrm>
            <a:off x="1509187" y="886263"/>
            <a:ext cx="8806376" cy="5519016"/>
          </a:xfrm>
        </p:spPr>
        <p:txBody>
          <a:bodyPr/>
          <a:lstStyle/>
          <a:p>
            <a:pPr>
              <a:lnSpc>
                <a:spcPct val="80000"/>
              </a:lnSpc>
              <a:spcBef>
                <a:spcPts val="0"/>
              </a:spcBef>
              <a:buSzPct val="100000"/>
              <a:buFont typeface="Arial" pitchFamily="34"/>
              <a:buChar char="•"/>
              <a:tabLst>
                <a:tab pos="914400" algn="l"/>
              </a:tabLst>
            </a:pPr>
            <a:endParaRPr lang="sv-SE" sz="2200" dirty="0">
              <a:latin typeface="Calibri" pitchFamily="34"/>
              <a:cs typeface="Times New Roman" pitchFamily="18"/>
            </a:endParaRPr>
          </a:p>
          <a:p>
            <a:pPr>
              <a:lnSpc>
                <a:spcPct val="80000"/>
              </a:lnSpc>
              <a:spcBef>
                <a:spcPts val="0"/>
              </a:spcBef>
              <a:buSzPct val="100000"/>
              <a:buFont typeface="Arial" pitchFamily="34"/>
              <a:buChar char="•"/>
              <a:tabLst>
                <a:tab pos="914400" algn="l"/>
              </a:tabLst>
            </a:pPr>
            <a:endParaRPr lang="sv-SE" sz="2200" dirty="0">
              <a:latin typeface="Calibri" pitchFamily="34"/>
              <a:cs typeface="Times New Roman" pitchFamily="18"/>
            </a:endParaRPr>
          </a:p>
          <a:p>
            <a:pPr marL="0" indent="0">
              <a:lnSpc>
                <a:spcPct val="80000"/>
              </a:lnSpc>
              <a:spcBef>
                <a:spcPts val="0"/>
              </a:spcBef>
              <a:buNone/>
              <a:tabLst>
                <a:tab pos="914400" algn="l"/>
              </a:tabLst>
            </a:pPr>
            <a:endParaRPr lang="en-GB" sz="2200" b="1" u="sng" dirty="0">
              <a:latin typeface="Calibri" pitchFamily="34"/>
              <a:cs typeface="Times New Roman" pitchFamily="18"/>
            </a:endParaRPr>
          </a:p>
          <a:p>
            <a:pPr marL="285750" indent="-285750">
              <a:lnSpc>
                <a:spcPct val="80000"/>
              </a:lnSpc>
              <a:buFont typeface="Arial" pitchFamily="34"/>
              <a:buChar char="•"/>
              <a:tabLst>
                <a:tab pos="914400" algn="l"/>
              </a:tabLst>
            </a:pPr>
            <a:r>
              <a:rPr lang="sv-SE" sz="2200" dirty="0">
                <a:ea typeface="Tahoma" pitchFamily="34"/>
                <a:cs typeface="Tahoma" pitchFamily="34"/>
              </a:rPr>
              <a:t>Du kan alltid ändra ditt domslut innan spelets satts igång!</a:t>
            </a:r>
          </a:p>
          <a:p>
            <a:pPr marL="285750" indent="-285750">
              <a:lnSpc>
                <a:spcPct val="80000"/>
              </a:lnSpc>
              <a:buFont typeface="Arial" pitchFamily="34"/>
              <a:buChar char="•"/>
              <a:tabLst>
                <a:tab pos="914400" algn="l"/>
              </a:tabLst>
            </a:pPr>
            <a:r>
              <a:rPr lang="sv-SE" sz="2200" dirty="0">
                <a:ea typeface="Tahoma" pitchFamily="34"/>
                <a:cs typeface="Tahoma" pitchFamily="34"/>
              </a:rPr>
              <a:t>Våga ta domarråd!</a:t>
            </a:r>
            <a:endParaRPr lang="sv-SE" sz="2200" dirty="0">
              <a:latin typeface="Calibri" pitchFamily="34"/>
              <a:cs typeface="Times New Roman" pitchFamily="18"/>
            </a:endParaRPr>
          </a:p>
          <a:p>
            <a:pPr marL="285750" indent="-285750">
              <a:lnSpc>
                <a:spcPct val="80000"/>
              </a:lnSpc>
              <a:buFont typeface="Arial" pitchFamily="34"/>
              <a:buChar char="•"/>
              <a:tabLst>
                <a:tab pos="914400" algn="l"/>
              </a:tabLst>
            </a:pPr>
            <a:r>
              <a:rPr lang="sv-SE" sz="2200" dirty="0">
                <a:latin typeface="Calibri" pitchFamily="34"/>
                <a:cs typeface="Times New Roman" pitchFamily="18"/>
              </a:rPr>
              <a:t>Tänk på vad du skriver på sociala medier</a:t>
            </a:r>
          </a:p>
          <a:p>
            <a:pPr marL="285750" indent="-285750">
              <a:lnSpc>
                <a:spcPct val="80000"/>
              </a:lnSpc>
              <a:buFont typeface="Arial" pitchFamily="34"/>
              <a:buChar char="•"/>
              <a:tabLst>
                <a:tab pos="914400" algn="l"/>
              </a:tabLst>
            </a:pPr>
            <a:r>
              <a:rPr lang="sv-SE" sz="2200" dirty="0">
                <a:latin typeface="Calibri" pitchFamily="34"/>
                <a:cs typeface="Times New Roman" pitchFamily="18"/>
              </a:rPr>
              <a:t>Studera när andra, mer erfarna domare är på isen</a:t>
            </a:r>
          </a:p>
          <a:p>
            <a:pPr marL="285750" indent="-285750">
              <a:lnSpc>
                <a:spcPct val="80000"/>
              </a:lnSpc>
              <a:buFont typeface="Arial" pitchFamily="34"/>
              <a:buChar char="•"/>
              <a:tabLst>
                <a:tab pos="914400" algn="l"/>
              </a:tabLst>
            </a:pPr>
            <a:r>
              <a:rPr lang="sv-SE" sz="2200" dirty="0">
                <a:latin typeface="Calibri"/>
                <a:cs typeface="Times New Roman"/>
              </a:rPr>
              <a:t>Be någon filma er när ni dömer</a:t>
            </a:r>
          </a:p>
          <a:p>
            <a:pPr marL="285750" indent="-285750">
              <a:lnSpc>
                <a:spcPct val="80000"/>
              </a:lnSpc>
              <a:buFont typeface="Arial" pitchFamily="34"/>
              <a:buChar char="•"/>
              <a:tabLst>
                <a:tab pos="914400" algn="l"/>
              </a:tabLst>
            </a:pPr>
            <a:r>
              <a:rPr lang="sv-SE" sz="2200" dirty="0">
                <a:latin typeface="Calibri"/>
                <a:cs typeface="Times New Roman"/>
              </a:rPr>
              <a:t>LÄS IGENOM REGELBOKEN!</a:t>
            </a:r>
          </a:p>
          <a:p>
            <a:pPr>
              <a:lnSpc>
                <a:spcPct val="80000"/>
              </a:lnSpc>
              <a:spcBef>
                <a:spcPts val="0"/>
              </a:spcBef>
              <a:buSzPct val="100000"/>
              <a:tabLst>
                <a:tab pos="914400" algn="l"/>
              </a:tabLst>
            </a:pPr>
            <a:endParaRPr lang="sv-SE" sz="2200" dirty="0">
              <a:latin typeface="Calibri" pitchFamily="34"/>
              <a:cs typeface="Times New Roman" pitchFamily="18"/>
            </a:endParaRPr>
          </a:p>
          <a:p>
            <a:pPr>
              <a:lnSpc>
                <a:spcPct val="80000"/>
              </a:lnSpc>
              <a:spcBef>
                <a:spcPts val="0"/>
              </a:spcBef>
              <a:buSzPct val="100000"/>
              <a:tabLst>
                <a:tab pos="914400" algn="l"/>
              </a:tabLst>
            </a:pPr>
            <a:endParaRPr lang="sv-SE" sz="2200" dirty="0">
              <a:latin typeface="Calibri" pitchFamily="34"/>
              <a:cs typeface="Times New Roman" pitchFamily="18"/>
            </a:endParaRPr>
          </a:p>
          <a:p>
            <a:pPr>
              <a:lnSpc>
                <a:spcPct val="80000"/>
              </a:lnSpc>
              <a:spcBef>
                <a:spcPts val="0"/>
              </a:spcBef>
              <a:tabLst>
                <a:tab pos="914400" algn="l"/>
              </a:tabLst>
            </a:pPr>
            <a:r>
              <a:rPr lang="sv-SE" sz="2200" dirty="0">
                <a:latin typeface="Calibri"/>
                <a:cs typeface="Times New Roman"/>
              </a:rPr>
              <a:t>Hör av er om ni vill ha ”granskning” när ni dömer! Jag kollar med granskare och hoppas att någon är ledig</a:t>
            </a:r>
            <a:r>
              <a:rPr lang="sv-SE" sz="2200" dirty="0">
                <a:latin typeface="Calibri" pitchFamily="34"/>
                <a:cs typeface="Times New Roman" pitchFamily="18"/>
              </a:rPr>
              <a:t>. </a:t>
            </a:r>
          </a:p>
          <a:p>
            <a:pPr>
              <a:lnSpc>
                <a:spcPct val="80000"/>
              </a:lnSpc>
              <a:spcBef>
                <a:spcPts val="0"/>
              </a:spcBef>
              <a:buSzPct val="100000"/>
              <a:tabLst>
                <a:tab pos="914400" algn="l"/>
              </a:tabLst>
            </a:pPr>
            <a:r>
              <a:rPr lang="sv-SE" sz="2200" dirty="0">
                <a:latin typeface="Calibri" pitchFamily="34"/>
                <a:cs typeface="Times New Roman" pitchFamily="18"/>
              </a:rPr>
              <a:t>Hör av er om någon konstig situation dyker upp, oftast kan jag reglerna…</a:t>
            </a:r>
          </a:p>
          <a:p>
            <a:pPr>
              <a:lnSpc>
                <a:spcPct val="80000"/>
              </a:lnSpc>
              <a:spcBef>
                <a:spcPts val="0"/>
              </a:spcBef>
              <a:buSzPct val="100000"/>
              <a:tabLst>
                <a:tab pos="914400" algn="l"/>
              </a:tabLst>
            </a:pPr>
            <a:r>
              <a:rPr lang="sv-SE" sz="2200" dirty="0">
                <a:latin typeface="Calibri" pitchFamily="34"/>
                <a:cs typeface="Times New Roman" pitchFamily="18"/>
              </a:rPr>
              <a:t>Hör av er om ni får för lite/för många matcher</a:t>
            </a:r>
          </a:p>
          <a:p>
            <a:pPr>
              <a:lnSpc>
                <a:spcPct val="80000"/>
              </a:lnSpc>
              <a:spcBef>
                <a:spcPts val="0"/>
              </a:spcBef>
              <a:buSzPct val="100000"/>
              <a:tabLst>
                <a:tab pos="914400" algn="l"/>
              </a:tabLst>
            </a:pPr>
            <a:r>
              <a:rPr lang="sv-SE" sz="2200" dirty="0">
                <a:latin typeface="Calibri" pitchFamily="34"/>
                <a:cs typeface="Times New Roman" pitchFamily="18"/>
              </a:rPr>
              <a:t>Hör av er om något lag beter sig synnerligen illa. Publik, ledare, spelare.</a:t>
            </a:r>
          </a:p>
          <a:p>
            <a:pPr marL="0" indent="0">
              <a:lnSpc>
                <a:spcPct val="80000"/>
              </a:lnSpc>
              <a:spcBef>
                <a:spcPts val="0"/>
              </a:spcBef>
              <a:buNone/>
              <a:tabLst>
                <a:tab pos="914400" algn="l"/>
              </a:tabLst>
            </a:pPr>
            <a:endParaRPr lang="sv-SE" sz="1500" dirty="0">
              <a:solidFill>
                <a:srgbClr val="F2F2F2"/>
              </a:solidFill>
              <a:latin typeface="Calibri"/>
              <a:ea typeface="Verdana" pitchFamily="34"/>
            </a:endParaRPr>
          </a:p>
        </p:txBody>
      </p:sp>
      <p:pic>
        <p:nvPicPr>
          <p:cNvPr id="4" name="Picture 3">
            <a:extLst>
              <a:ext uri="{FF2B5EF4-FFF2-40B4-BE49-F238E27FC236}">
                <a16:creationId xmlns:a16="http://schemas.microsoft.com/office/drawing/2014/main" id="{1A7B0A60-B01F-DAB7-019E-8093E4E90FF9}"/>
              </a:ext>
            </a:extLst>
          </p:cNvPr>
          <p:cNvPicPr>
            <a:picLocks noChangeAspect="1"/>
          </p:cNvPicPr>
          <p:nvPr/>
        </p:nvPicPr>
        <p:blipFill>
          <a:blip r:embed="rId2">
            <a:lum/>
            <a:alphaModFix/>
          </a:blip>
          <a:srcRect/>
          <a:stretch>
            <a:fillRect/>
          </a:stretch>
        </p:blipFill>
        <p:spPr>
          <a:xfrm>
            <a:off x="9781737" y="5816984"/>
            <a:ext cx="704883" cy="743041"/>
          </a:xfrm>
          <a:prstGeom prst="rect">
            <a:avLst/>
          </a:prstGeom>
          <a:noFill/>
          <a:ln cap="flat">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0599AA-50A7-1F2E-DEC5-4998536DC3A2}"/>
              </a:ext>
            </a:extLst>
          </p:cNvPr>
          <p:cNvSpPr txBox="1">
            <a:spLocks noGrp="1"/>
          </p:cNvSpPr>
          <p:nvPr>
            <p:ph type="title"/>
          </p:nvPr>
        </p:nvSpPr>
        <p:spPr/>
        <p:txBody>
          <a:bodyPr/>
          <a:lstStyle/>
          <a:p>
            <a:pPr lvl="0"/>
            <a:r>
              <a:rPr lang="sv-SE" sz="4400" b="1" dirty="0">
                <a:solidFill>
                  <a:srgbClr val="F2F2F2"/>
                </a:solidFill>
                <a:latin typeface="Arial" pitchFamily="34"/>
              </a:rPr>
              <a:t>Matchledare</a:t>
            </a:r>
            <a:endParaRPr lang="sv-SE" dirty="0">
              <a:solidFill>
                <a:srgbClr val="F2F2F2"/>
              </a:solidFill>
            </a:endParaRPr>
          </a:p>
        </p:txBody>
      </p:sp>
      <p:sp>
        <p:nvSpPr>
          <p:cNvPr id="3" name="Platshållare för innehåll 2">
            <a:extLst>
              <a:ext uri="{FF2B5EF4-FFF2-40B4-BE49-F238E27FC236}">
                <a16:creationId xmlns:a16="http://schemas.microsoft.com/office/drawing/2014/main" id="{3637D8EC-6D4F-A5C4-E051-E7AE354BA27D}"/>
              </a:ext>
            </a:extLst>
          </p:cNvPr>
          <p:cNvSpPr txBox="1">
            <a:spLocks noGrp="1"/>
          </p:cNvSpPr>
          <p:nvPr>
            <p:ph idx="1"/>
          </p:nvPr>
        </p:nvSpPr>
        <p:spPr/>
        <p:txBody>
          <a:bodyPr/>
          <a:lstStyle/>
          <a:p>
            <a:pPr marL="0" indent="0">
              <a:lnSpc>
                <a:spcPct val="80000"/>
              </a:lnSpc>
              <a:buNone/>
            </a:pPr>
            <a:r>
              <a:rPr lang="sv-SE" sz="2600" dirty="0">
                <a:solidFill>
                  <a:srgbClr val="F2F2F2"/>
                </a:solidFill>
                <a:latin typeface="Arial" pitchFamily="34"/>
              </a:rPr>
              <a:t>För att få förtroende och acceptans som domare</a:t>
            </a:r>
          </a:p>
          <a:p>
            <a:pPr>
              <a:lnSpc>
                <a:spcPct val="80000"/>
              </a:lnSpc>
              <a:buFont typeface="Arial" pitchFamily="34"/>
              <a:buChar char="•"/>
              <a:tabLst>
                <a:tab pos="457200" algn="l"/>
              </a:tabLst>
            </a:pPr>
            <a:r>
              <a:rPr lang="sv-SE" sz="1800" dirty="0">
                <a:solidFill>
                  <a:srgbClr val="F2F2F2"/>
                </a:solidFill>
                <a:latin typeface="Arial" pitchFamily="34"/>
                <a:cs typeface="Times New Roman" pitchFamily="18"/>
              </a:rPr>
              <a:t>Stil och profil - Hela rena domar kläder</a:t>
            </a:r>
          </a:p>
          <a:p>
            <a:pPr>
              <a:lnSpc>
                <a:spcPct val="80000"/>
              </a:lnSpc>
              <a:buFont typeface="Arial" pitchFamily="34"/>
              <a:buChar char="•"/>
              <a:tabLst>
                <a:tab pos="457200" algn="l"/>
              </a:tabLst>
            </a:pPr>
            <a:r>
              <a:rPr lang="sv-SE" sz="1800" dirty="0">
                <a:solidFill>
                  <a:srgbClr val="F2F2F2"/>
                </a:solidFill>
                <a:latin typeface="Arial" pitchFamily="34"/>
                <a:cs typeface="Times New Roman" pitchFamily="18"/>
              </a:rPr>
              <a:t>Undvik kläder där ditt lag står på byxorna eller färger som ditt lag har</a:t>
            </a:r>
          </a:p>
          <a:p>
            <a:pPr>
              <a:lnSpc>
                <a:spcPct val="80000"/>
              </a:lnSpc>
              <a:buFont typeface="Arial" pitchFamily="34"/>
              <a:buChar char="•"/>
              <a:tabLst>
                <a:tab pos="457200" algn="l"/>
              </a:tabLst>
            </a:pPr>
            <a:r>
              <a:rPr lang="sv-SE" sz="1800" dirty="0">
                <a:solidFill>
                  <a:srgbClr val="F2F2F2"/>
                </a:solidFill>
                <a:latin typeface="Arial" pitchFamily="34"/>
                <a:cs typeface="Times New Roman" pitchFamily="18"/>
              </a:rPr>
              <a:t>Svart hjälm och svarta byxor gäller alltid + domarjacka</a:t>
            </a:r>
          </a:p>
          <a:p>
            <a:pPr>
              <a:lnSpc>
                <a:spcPct val="80000"/>
              </a:lnSpc>
              <a:buFont typeface="Arial" pitchFamily="34"/>
              <a:buChar char="•"/>
              <a:tabLst>
                <a:tab pos="457200" algn="l"/>
              </a:tabLst>
            </a:pPr>
            <a:r>
              <a:rPr lang="sv-SE" sz="1800" dirty="0">
                <a:solidFill>
                  <a:srgbClr val="F2F2F2"/>
                </a:solidFill>
                <a:latin typeface="Arial" pitchFamily="34"/>
                <a:cs typeface="Times New Roman" pitchFamily="18"/>
              </a:rPr>
              <a:t>Var neutral och hälsa på båda lagens ledare</a:t>
            </a:r>
          </a:p>
          <a:p>
            <a:pPr>
              <a:lnSpc>
                <a:spcPct val="80000"/>
              </a:lnSpc>
              <a:buFont typeface="Arial" pitchFamily="34"/>
              <a:buChar char="•"/>
              <a:tabLst>
                <a:tab pos="457200" algn="l"/>
              </a:tabLst>
            </a:pPr>
            <a:r>
              <a:rPr lang="sv-SE" sz="1800" dirty="0">
                <a:solidFill>
                  <a:srgbClr val="F2F2F2"/>
                </a:solidFill>
                <a:latin typeface="Arial" pitchFamily="34"/>
                <a:cs typeface="Times New Roman" pitchFamily="18"/>
              </a:rPr>
              <a:t>Var lugn men bestämd</a:t>
            </a:r>
          </a:p>
          <a:p>
            <a:pPr>
              <a:lnSpc>
                <a:spcPct val="80000"/>
              </a:lnSpc>
              <a:buFont typeface="Arial" pitchFamily="34"/>
              <a:buChar char="•"/>
              <a:tabLst>
                <a:tab pos="457200" algn="l"/>
              </a:tabLst>
            </a:pPr>
            <a:r>
              <a:rPr lang="sv-SE" sz="1800" dirty="0">
                <a:solidFill>
                  <a:srgbClr val="F2F2F2"/>
                </a:solidFill>
                <a:latin typeface="Arial" pitchFamily="34"/>
                <a:cs typeface="Times New Roman" pitchFamily="18"/>
              </a:rPr>
              <a:t> </a:t>
            </a:r>
          </a:p>
          <a:p>
            <a:pPr lvl="0">
              <a:lnSpc>
                <a:spcPct val="80000"/>
              </a:lnSpc>
            </a:pPr>
            <a:r>
              <a:rPr lang="sv-SE" sz="1800" i="1" dirty="0">
                <a:solidFill>
                  <a:srgbClr val="F2F2F2"/>
                </a:solidFill>
                <a:latin typeface="Arial" pitchFamily="34"/>
              </a:rPr>
              <a:t>En domare gör fel = ser inte allt pga fel vinkel och långt avstånd. </a:t>
            </a:r>
            <a:endParaRPr lang="sv-SE" sz="1800" dirty="0">
              <a:solidFill>
                <a:srgbClr val="F2F2F2"/>
              </a:solidFill>
              <a:latin typeface="Arial" pitchFamily="34"/>
            </a:endParaRPr>
          </a:p>
          <a:p>
            <a:pPr lvl="0">
              <a:lnSpc>
                <a:spcPct val="80000"/>
              </a:lnSpc>
            </a:pPr>
            <a:r>
              <a:rPr lang="sv-SE" sz="1800" i="1" dirty="0">
                <a:solidFill>
                  <a:srgbClr val="F2F2F2"/>
                </a:solidFill>
                <a:latin typeface="Arial" pitchFamily="34"/>
              </a:rPr>
              <a:t>Det bara är så, Erkänn och kör vidare</a:t>
            </a:r>
            <a:r>
              <a:rPr lang="sv-SE" sz="1800" dirty="0">
                <a:solidFill>
                  <a:srgbClr val="F2F2F2"/>
                </a:solidFill>
                <a:latin typeface="Arial" pitchFamily="34"/>
              </a:rPr>
              <a:t> </a:t>
            </a:r>
          </a:p>
          <a:p>
            <a:pPr lvl="0">
              <a:lnSpc>
                <a:spcPct val="80000"/>
              </a:lnSpc>
            </a:pPr>
            <a:endParaRPr lang="sv-SE" sz="1700" dirty="0">
              <a:solidFill>
                <a:srgbClr val="F2F2F2"/>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22C20A-83EA-A130-6F95-B57FA979B98E}"/>
              </a:ext>
            </a:extLst>
          </p:cNvPr>
          <p:cNvSpPr txBox="1">
            <a:spLocks noGrp="1"/>
          </p:cNvSpPr>
          <p:nvPr>
            <p:ph type="title"/>
          </p:nvPr>
        </p:nvSpPr>
        <p:spPr/>
        <p:txBody>
          <a:bodyPr>
            <a:normAutofit/>
          </a:bodyPr>
          <a:lstStyle/>
          <a:p>
            <a:pPr lvl="0"/>
            <a:r>
              <a:rPr lang="sv-SE" sz="3000" dirty="0"/>
              <a:t>Domartrappan</a:t>
            </a:r>
          </a:p>
        </p:txBody>
      </p:sp>
      <p:sp>
        <p:nvSpPr>
          <p:cNvPr id="3" name="Platshållare för innehåll 2">
            <a:extLst>
              <a:ext uri="{FF2B5EF4-FFF2-40B4-BE49-F238E27FC236}">
                <a16:creationId xmlns:a16="http://schemas.microsoft.com/office/drawing/2014/main" id="{BAE3448B-800A-F27A-A0E2-F3CA2FE62363}"/>
              </a:ext>
            </a:extLst>
          </p:cNvPr>
          <p:cNvSpPr txBox="1">
            <a:spLocks noGrp="1"/>
          </p:cNvSpPr>
          <p:nvPr>
            <p:ph idx="1"/>
          </p:nvPr>
        </p:nvSpPr>
        <p:spPr/>
        <p:txBody>
          <a:bodyPr/>
          <a:lstStyle/>
          <a:p>
            <a:pPr lvl="0">
              <a:lnSpc>
                <a:spcPct val="80000"/>
              </a:lnSpc>
            </a:pPr>
            <a:r>
              <a:rPr lang="sv-SE" sz="1900" dirty="0"/>
              <a:t>Föreningsdomare - 7-manna, prova på 11-manna</a:t>
            </a:r>
          </a:p>
          <a:p>
            <a:pPr lvl="0">
              <a:lnSpc>
                <a:spcPct val="80000"/>
              </a:lnSpc>
            </a:pPr>
            <a:r>
              <a:rPr lang="sv-SE" sz="1900" dirty="0"/>
              <a:t>Distriktsdomare - 11-manna.  U14, U16, div 2  (Nominering av distriktet)</a:t>
            </a:r>
            <a:endParaRPr lang="sv-SE" sz="1900" dirty="0">
              <a:cs typeface="Calibri"/>
            </a:endParaRPr>
          </a:p>
          <a:p>
            <a:pPr lvl="0">
              <a:lnSpc>
                <a:spcPct val="80000"/>
              </a:lnSpc>
            </a:pPr>
            <a:r>
              <a:rPr lang="sv-SE" sz="1900" dirty="0"/>
              <a:t>Förbundsdomare - Damallsvenskan, Div 1 (dam, herr), P19 Elit, P 19 Bredd,  P-F 17 Elit  (Nominering av distriktet)</a:t>
            </a:r>
          </a:p>
          <a:p>
            <a:pPr lvl="0">
              <a:lnSpc>
                <a:spcPct val="80000"/>
              </a:lnSpc>
            </a:pPr>
            <a:r>
              <a:rPr lang="sv-SE" sz="1900" dirty="0"/>
              <a:t>Allsvenska domare - Bandyallsvenskan herr (Nominering av RDK)</a:t>
            </a:r>
            <a:endParaRPr lang="sv-SE" sz="1900" dirty="0">
              <a:cs typeface="Calibri"/>
            </a:endParaRPr>
          </a:p>
          <a:p>
            <a:pPr lvl="0">
              <a:lnSpc>
                <a:spcPct val="80000"/>
              </a:lnSpc>
            </a:pPr>
            <a:r>
              <a:rPr lang="sv-SE" sz="1900" dirty="0"/>
              <a:t>Elitseriedomare - Elitserien dam, herr samt internationella uppdrag (Nominering av RDK)</a:t>
            </a:r>
          </a:p>
          <a:p>
            <a:pPr lvl="0">
              <a:lnSpc>
                <a:spcPct val="80000"/>
              </a:lnSpc>
            </a:pPr>
            <a:endParaRPr lang="sv-SE" sz="1900" dirty="0"/>
          </a:p>
          <a:p>
            <a:pPr lvl="0">
              <a:lnSpc>
                <a:spcPct val="80000"/>
              </a:lnSpc>
            </a:pPr>
            <a:r>
              <a:rPr lang="sv-SE" sz="1900" dirty="0"/>
              <a:t>Mini World Cup - Försäsongsturnering i Bollnäs. (Nominering av distriktet av lovande domare)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90BF18-9F8B-2D88-CBB0-0EF7FB75D245}"/>
              </a:ext>
            </a:extLst>
          </p:cNvPr>
          <p:cNvSpPr txBox="1">
            <a:spLocks noGrp="1"/>
          </p:cNvSpPr>
          <p:nvPr>
            <p:ph type="title"/>
          </p:nvPr>
        </p:nvSpPr>
        <p:spPr>
          <a:xfrm>
            <a:off x="1919532" y="548676"/>
            <a:ext cx="8229600" cy="1143000"/>
          </a:xfrm>
        </p:spPr>
        <p:txBody>
          <a:bodyPr>
            <a:normAutofit/>
          </a:bodyPr>
          <a:lstStyle/>
          <a:p>
            <a:pPr lvl="0"/>
            <a:r>
              <a:rPr lang="sv-SE" sz="3000" dirty="0"/>
              <a:t>Någon avslutande fråga..?</a:t>
            </a:r>
          </a:p>
        </p:txBody>
      </p:sp>
      <p:pic>
        <p:nvPicPr>
          <p:cNvPr id="3" name="Picture 2">
            <a:extLst>
              <a:ext uri="{FF2B5EF4-FFF2-40B4-BE49-F238E27FC236}">
                <a16:creationId xmlns:a16="http://schemas.microsoft.com/office/drawing/2014/main" id="{FCF324B9-CF68-E44A-8ABD-39E607A0A5B2}"/>
              </a:ext>
            </a:extLst>
          </p:cNvPr>
          <p:cNvPicPr>
            <a:picLocks noChangeAspect="1"/>
          </p:cNvPicPr>
          <p:nvPr/>
        </p:nvPicPr>
        <p:blipFill>
          <a:blip r:embed="rId2"/>
          <a:stretch>
            <a:fillRect/>
          </a:stretch>
        </p:blipFill>
        <p:spPr>
          <a:xfrm>
            <a:off x="2279577" y="2060848"/>
            <a:ext cx="8000954" cy="4156341"/>
          </a:xfrm>
          <a:prstGeom prst="rect">
            <a:avLst/>
          </a:prstGeom>
          <a:noFill/>
          <a:ln cap="flat">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D1DB3E-C0A9-EB0A-A4FF-C7310E2650A1}"/>
              </a:ext>
            </a:extLst>
          </p:cNvPr>
          <p:cNvSpPr txBox="1">
            <a:spLocks noGrp="1"/>
          </p:cNvSpPr>
          <p:nvPr>
            <p:ph type="title"/>
          </p:nvPr>
        </p:nvSpPr>
        <p:spPr/>
        <p:txBody>
          <a:bodyPr>
            <a:normAutofit/>
          </a:bodyPr>
          <a:lstStyle/>
          <a:p>
            <a:pPr lvl="0" hangingPunct="1"/>
            <a:r>
              <a:rPr lang="sv-SE" dirty="0"/>
              <a:t>Nu går vi ut, dömer bandy och har kul</a:t>
            </a:r>
          </a:p>
        </p:txBody>
      </p:sp>
      <p:pic>
        <p:nvPicPr>
          <p:cNvPr id="3" name="Platshållare för innehåll 11">
            <a:extLst>
              <a:ext uri="{FF2B5EF4-FFF2-40B4-BE49-F238E27FC236}">
                <a16:creationId xmlns:a16="http://schemas.microsoft.com/office/drawing/2014/main" id="{90E1BC31-6187-B246-F05E-6F80A929B1DF}"/>
              </a:ext>
            </a:extLst>
          </p:cNvPr>
          <p:cNvPicPr>
            <a:picLocks noGrp="1" noChangeAspect="1"/>
          </p:cNvPicPr>
          <p:nvPr>
            <p:ph idx="1"/>
          </p:nvPr>
        </p:nvPicPr>
        <p:blipFill>
          <a:blip r:embed="rId2"/>
          <a:srcRect/>
          <a:stretch>
            <a:fillRect/>
          </a:stretch>
        </p:blipFill>
        <p:spPr>
          <a:xfrm>
            <a:off x="1018894" y="1690688"/>
            <a:ext cx="6788148" cy="4525959"/>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846826" y="2435465"/>
            <a:ext cx="10515600" cy="1325563"/>
          </a:xfrm>
        </p:spPr>
        <p:txBody>
          <a:bodyPr/>
          <a:lstStyle/>
          <a:p>
            <a:r>
              <a:rPr lang="sv-SE" sz="6000" dirty="0">
                <a:latin typeface="Broadway" panose="04040905080B02020502" pitchFamily="82" charset="0"/>
                <a:cs typeface="Times New Roman" panose="02020603050405020304" pitchFamily="18" charset="0"/>
              </a:rPr>
              <a:t>Lycka till en härlig och utvecklande bandysäsong</a:t>
            </a:r>
          </a:p>
        </p:txBody>
      </p:sp>
      <p:sp>
        <p:nvSpPr>
          <p:cNvPr id="4" name="textruta 3"/>
          <p:cNvSpPr txBox="1"/>
          <p:nvPr/>
        </p:nvSpPr>
        <p:spPr>
          <a:xfrm>
            <a:off x="1259457" y="1155940"/>
            <a:ext cx="184731"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190517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stretch>
            <a:fillRect/>
          </a:stretch>
        </p:blipFill>
        <p:spPr>
          <a:xfrm>
            <a:off x="517697" y="343852"/>
            <a:ext cx="11260121" cy="5237440"/>
          </a:xfrm>
          <a:prstGeom prst="rect">
            <a:avLst/>
          </a:prstGeom>
        </p:spPr>
      </p:pic>
      <p:sp>
        <p:nvSpPr>
          <p:cNvPr id="3" name="textruta 2"/>
          <p:cNvSpPr txBox="1"/>
          <p:nvPr/>
        </p:nvSpPr>
        <p:spPr>
          <a:xfrm>
            <a:off x="5348377" y="422694"/>
            <a:ext cx="2268747" cy="923330"/>
          </a:xfrm>
          <a:prstGeom prst="rect">
            <a:avLst/>
          </a:prstGeom>
          <a:noFill/>
        </p:spPr>
        <p:txBody>
          <a:bodyPr wrap="square" rtlCol="0">
            <a:spAutoFit/>
          </a:bodyPr>
          <a:lstStyle/>
          <a:p>
            <a:r>
              <a:rPr lang="sv-SE" sz="5400" dirty="0"/>
              <a:t>RDK</a:t>
            </a:r>
          </a:p>
        </p:txBody>
      </p:sp>
    </p:spTree>
    <p:extLst>
      <p:ext uri="{BB962C8B-B14F-4D97-AF65-F5344CB8AC3E}">
        <p14:creationId xmlns:p14="http://schemas.microsoft.com/office/powerpoint/2010/main" val="124291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latin typeface="Times New Roman" panose="02020603050405020304" pitchFamily="18" charset="0"/>
                <a:cs typeface="Times New Roman" panose="02020603050405020304" pitchFamily="18" charset="0"/>
              </a:rPr>
              <a:t>Organisationen Mitt</a:t>
            </a:r>
          </a:p>
        </p:txBody>
      </p:sp>
      <p:sp>
        <p:nvSpPr>
          <p:cNvPr id="3" name="Platshållare för innehåll 2"/>
          <p:cNvSpPr>
            <a:spLocks noGrp="1"/>
          </p:cNvSpPr>
          <p:nvPr>
            <p:ph idx="1"/>
          </p:nvPr>
        </p:nvSpPr>
        <p:spPr/>
        <p:txBody>
          <a:bodyPr>
            <a:normAutofit/>
          </a:bodyPr>
          <a:lstStyle/>
          <a:p>
            <a:r>
              <a:rPr lang="sv-SE" sz="4000" dirty="0">
                <a:latin typeface="Times New Roman" panose="02020603050405020304" pitchFamily="18" charset="0"/>
                <a:ea typeface="+mj-ea"/>
                <a:cs typeface="Times New Roman" panose="02020603050405020304" pitchFamily="18" charset="0"/>
              </a:rPr>
              <a:t>DA Robert Malmström, Leif Björklund</a:t>
            </a:r>
          </a:p>
          <a:p>
            <a:r>
              <a:rPr lang="sv-SE" sz="4000" dirty="0">
                <a:latin typeface="Times New Roman" panose="02020603050405020304" pitchFamily="18" charset="0"/>
                <a:ea typeface="+mj-ea"/>
                <a:cs typeface="Times New Roman" panose="02020603050405020304" pitchFamily="18" charset="0"/>
              </a:rPr>
              <a:t>DI </a:t>
            </a:r>
          </a:p>
          <a:p>
            <a:pPr lvl="1"/>
            <a:r>
              <a:rPr lang="sv-SE" sz="3600" dirty="0">
                <a:latin typeface="Times New Roman" panose="02020603050405020304" pitchFamily="18" charset="0"/>
                <a:ea typeface="+mj-ea"/>
                <a:cs typeface="Times New Roman" panose="02020603050405020304" pitchFamily="18" charset="0"/>
              </a:rPr>
              <a:t>Uppland Peder Svensson</a:t>
            </a:r>
          </a:p>
          <a:p>
            <a:pPr lvl="1"/>
            <a:r>
              <a:rPr lang="sv-SE" sz="4000" b="1" dirty="0">
                <a:solidFill>
                  <a:srgbClr val="FF0000"/>
                </a:solidFill>
                <a:latin typeface="Arial" panose="020B0604020202020204" pitchFamily="34" charset="0"/>
                <a:ea typeface="+mj-ea"/>
                <a:cs typeface="Arial" panose="020B0604020202020204" pitchFamily="34" charset="0"/>
              </a:rPr>
              <a:t>Västmanland Markus Järvenpää</a:t>
            </a:r>
          </a:p>
          <a:p>
            <a:pPr lvl="1"/>
            <a:r>
              <a:rPr lang="sv-SE" sz="3600" dirty="0">
                <a:latin typeface="Times New Roman" panose="02020603050405020304" pitchFamily="18" charset="0"/>
                <a:ea typeface="+mj-ea"/>
                <a:cs typeface="Times New Roman" panose="02020603050405020304" pitchFamily="18" charset="0"/>
              </a:rPr>
              <a:t>Värmland/Närke Ulf Salomonsson</a:t>
            </a:r>
          </a:p>
          <a:p>
            <a:pPr lvl="1"/>
            <a:r>
              <a:rPr lang="sv-SE" sz="3600" dirty="0">
                <a:latin typeface="Times New Roman" panose="02020603050405020304" pitchFamily="18" charset="0"/>
                <a:ea typeface="+mj-ea"/>
                <a:cs typeface="Times New Roman" panose="02020603050405020304" pitchFamily="18" charset="0"/>
              </a:rPr>
              <a:t>Södermanland Robert Malmström</a:t>
            </a:r>
          </a:p>
          <a:p>
            <a:pPr lvl="1"/>
            <a:r>
              <a:rPr lang="sv-SE" sz="3600" dirty="0">
                <a:latin typeface="Times New Roman" panose="02020603050405020304" pitchFamily="18" charset="0"/>
                <a:ea typeface="+mj-ea"/>
                <a:cs typeface="Times New Roman" panose="02020603050405020304" pitchFamily="18" charset="0"/>
              </a:rPr>
              <a:t>Östergötland Leif Björklund</a:t>
            </a:r>
          </a:p>
        </p:txBody>
      </p:sp>
    </p:spTree>
    <p:extLst>
      <p:ext uri="{BB962C8B-B14F-4D97-AF65-F5344CB8AC3E}">
        <p14:creationId xmlns:p14="http://schemas.microsoft.com/office/powerpoint/2010/main" val="277178447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l_sbf_blå" id="{D7BD753F-F644-4CCB-AED3-6E2B442E129B}" vid="{283DEE15-2F5C-4152-A6B4-30C4B2F2F7D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ppt_sbf_blå</Template>
  <TotalTime>5164</TotalTime>
  <Words>2593</Words>
  <Application>Microsoft Office PowerPoint</Application>
  <PresentationFormat>Bredbild</PresentationFormat>
  <Paragraphs>363</Paragraphs>
  <Slides>76</Slides>
  <Notes>13</Notes>
  <HiddenSlides>1</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76</vt:i4>
      </vt:variant>
    </vt:vector>
  </HeadingPairs>
  <TitlesOfParts>
    <vt:vector size="87" baseType="lpstr">
      <vt:lpstr>Arial</vt:lpstr>
      <vt:lpstr>Broadway</vt:lpstr>
      <vt:lpstr>Calibri</vt:lpstr>
      <vt:lpstr>Century Gothic</vt:lpstr>
      <vt:lpstr>Garamond</vt:lpstr>
      <vt:lpstr>Sofia Pro</vt:lpstr>
      <vt:lpstr>Sofia Pro Medium</vt:lpstr>
      <vt:lpstr>Times New Roman</vt:lpstr>
      <vt:lpstr>Verdana</vt:lpstr>
      <vt:lpstr>Wingdings</vt:lpstr>
      <vt:lpstr>Office-tema</vt:lpstr>
      <vt:lpstr>Välkommen till Domarutbildning Västerås den 22/10 2022</vt:lpstr>
      <vt:lpstr>PowerPoint-presentation</vt:lpstr>
      <vt:lpstr>Kursprogram Västerås</vt:lpstr>
      <vt:lpstr>Presentation kursledare</vt:lpstr>
      <vt:lpstr>Presentation kursledare</vt:lpstr>
      <vt:lpstr>Målet med utbildningen </vt:lpstr>
      <vt:lpstr>Presentation</vt:lpstr>
      <vt:lpstr>PowerPoint-presentation</vt:lpstr>
      <vt:lpstr>Organisationen Mitt</vt:lpstr>
      <vt:lpstr>PowerPoint-presentation</vt:lpstr>
      <vt:lpstr>MOD</vt:lpstr>
      <vt:lpstr>Domar- (Ledar) egenskaper</vt:lpstr>
      <vt:lpstr>Domar- (Ledar) egenskaper</vt:lpstr>
      <vt:lpstr>PowerPoint-presentation</vt:lpstr>
      <vt:lpstr>PowerPoint-presentation</vt:lpstr>
      <vt:lpstr>PowerPoint-presentation</vt:lpstr>
      <vt:lpstr>PowerPoint-presentation</vt:lpstr>
      <vt:lpstr>PowerPoint-presentation</vt:lpstr>
      <vt:lpstr>PowerPoint-presentation</vt:lpstr>
      <vt:lpstr>Nya regelboken  säsongen 2022 - 2023</vt:lpstr>
      <vt:lpstr>Regelboken, digital och med lite nyheter​</vt:lpstr>
      <vt:lpstr>Regelförändring 1</vt:lpstr>
      <vt:lpstr>Regelförändring 2​</vt:lpstr>
      <vt:lpstr>Regelförändring 3​</vt:lpstr>
      <vt:lpstr>Regelförändring 4​</vt:lpstr>
      <vt:lpstr>Regelförändring 5</vt:lpstr>
      <vt:lpstr>Regelförändring 6​</vt:lpstr>
      <vt:lpstr>Regelförändring 7​</vt:lpstr>
      <vt:lpstr>Regelförändring 8​</vt:lpstr>
      <vt:lpstr>Nya spelformer</vt:lpstr>
      <vt:lpstr>PowerPoint-presentation</vt:lpstr>
      <vt:lpstr>3 mot 3</vt:lpstr>
      <vt:lpstr>PowerPoint-presentation</vt:lpstr>
      <vt:lpstr>5 mot 5</vt:lpstr>
      <vt:lpstr>5 mot 5</vt:lpstr>
      <vt:lpstr>PowerPoint-presentation</vt:lpstr>
      <vt:lpstr>7 mot 7</vt:lpstr>
      <vt:lpstr>7 mot 7</vt:lpstr>
      <vt:lpstr>Matchen</vt:lpstr>
      <vt:lpstr>Spelarna</vt:lpstr>
      <vt:lpstr>Målvakten</vt:lpstr>
      <vt:lpstr>Bollen ur spel</vt:lpstr>
      <vt:lpstr>Utrustning</vt:lpstr>
      <vt:lpstr>Domaren= Läraren </vt:lpstr>
      <vt:lpstr>Igångsättande av spelet</vt:lpstr>
      <vt:lpstr>Igångsättande av spelet</vt:lpstr>
      <vt:lpstr>PowerPoint-presentation</vt:lpstr>
      <vt:lpstr>När blir det frislag?</vt:lpstr>
      <vt:lpstr>PowerPoint-presentation</vt:lpstr>
      <vt:lpstr>Spelet</vt:lpstr>
      <vt:lpstr>Spelet</vt:lpstr>
      <vt:lpstr>Lär dig de här reglerna först</vt:lpstr>
      <vt:lpstr>Diskussion</vt:lpstr>
      <vt:lpstr>Grupparbete med regler</vt:lpstr>
      <vt:lpstr>Åk mönster</vt:lpstr>
      <vt:lpstr>Placering vid målkast Ingen anfallande spelare i straffområdet Bollen ska utanför straffområdet innan  någon får röra den</vt:lpstr>
      <vt:lpstr>Vid anfall Stå nära stolpen- Mål-Hörna???</vt:lpstr>
      <vt:lpstr>Hörna- Tecken Bröstet ut mot plan</vt:lpstr>
      <vt:lpstr>Baklängesåkning Bröstet mot spelarna Ser allt</vt:lpstr>
      <vt:lpstr>Strafftecken</vt:lpstr>
      <vt:lpstr>Placering vid straffslag</vt:lpstr>
      <vt:lpstr>Backa muren vid frislag</vt:lpstr>
      <vt:lpstr>Frislagstecken Rak arm-Breda ben-Bestämd</vt:lpstr>
      <vt:lpstr>PowerPoint-presentation</vt:lpstr>
      <vt:lpstr>Info</vt:lpstr>
      <vt:lpstr>Belastningsregister</vt:lpstr>
      <vt:lpstr>PowerPoint-presentation</vt:lpstr>
      <vt:lpstr>Lite tips från coachen…</vt:lpstr>
      <vt:lpstr>PowerPoint-presentation</vt:lpstr>
      <vt:lpstr>Varför bli domare? </vt:lpstr>
      <vt:lpstr>Några sista tips </vt:lpstr>
      <vt:lpstr>Matchledare</vt:lpstr>
      <vt:lpstr>Domartrappan</vt:lpstr>
      <vt:lpstr>Någon avslutande fråga..?</vt:lpstr>
      <vt:lpstr>Nu går vi ut, dömer bandy och har kul</vt:lpstr>
      <vt:lpstr>Lycka till en härlig och utvecklande bandysäsong</vt:lpstr>
    </vt:vector>
  </TitlesOfParts>
  <Company>Region Gävleborg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Förbundsdomare kurs Katrineholm den3/9 2022</dc:title>
  <dc:creator>Hellgren Hans K - EKF - Fastighetsavdelning</dc:creator>
  <cp:lastModifiedBy>Robert Malmström</cp:lastModifiedBy>
  <cp:revision>37</cp:revision>
  <dcterms:created xsi:type="dcterms:W3CDTF">2022-08-29T14:04:35Z</dcterms:created>
  <dcterms:modified xsi:type="dcterms:W3CDTF">2022-10-22T05:33:58Z</dcterms:modified>
</cp:coreProperties>
</file>