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5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9" r:id="rId13"/>
    <p:sldId id="270" r:id="rId14"/>
    <p:sldId id="280" r:id="rId15"/>
    <p:sldId id="264" r:id="rId16"/>
    <p:sldId id="272" r:id="rId17"/>
    <p:sldId id="273" r:id="rId18"/>
    <p:sldId id="275" r:id="rId19"/>
    <p:sldId id="276" r:id="rId20"/>
    <p:sldId id="277" r:id="rId21"/>
    <p:sldId id="278" r:id="rId22"/>
  </p:sldIdLst>
  <p:sldSz cx="10693400" cy="7556500"/>
  <p:notesSz cx="10693400" cy="7556500"/>
  <p:embeddedFontLst>
    <p:embeddedFont>
      <p:font typeface="Arial Black" panose="020B0A04020102020204" pitchFamily="3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YYf1HlQ8vA9invHKp1WDiqLaJ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7F840B-0C4B-42A9-884B-7FA4F6E99630}">
  <a:tblStyle styleId="{6B7F840B-0C4B-42A9-884B-7FA4F6E9963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807DF91-6F32-440F-AE07-73FE8BF385A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358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633913" cy="37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057900" y="0"/>
            <a:ext cx="4632325" cy="37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541713" y="944563"/>
            <a:ext cx="3609975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7177088"/>
            <a:ext cx="4633913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1:notes"/>
          <p:cNvSpPr txBox="1">
            <a:spLocks noGrp="1"/>
          </p:cNvSpPr>
          <p:nvPr>
            <p:ph type="sldNum" idx="12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6268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2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802005" y="2347413"/>
            <a:ext cx="9089390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1604010" y="4282016"/>
            <a:ext cx="74853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534670" y="7027545"/>
            <a:ext cx="245948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3635756" y="7027545"/>
            <a:ext cx="34218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7699248" y="7027545"/>
            <a:ext cx="245948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2558148" y="4308654"/>
            <a:ext cx="5577103" cy="49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5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931830" y="2342992"/>
            <a:ext cx="8829738" cy="362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ftr" idx="11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dt" idx="10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subTitle" idx="1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ftr" idx="11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dt" idx="10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2558148" y="4308654"/>
            <a:ext cx="5577103" cy="49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5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ftr" idx="11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dt" idx="10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/>
          <p:nvPr/>
        </p:nvSpPr>
        <p:spPr>
          <a:xfrm>
            <a:off x="152400" y="850899"/>
            <a:ext cx="10388600" cy="5842000"/>
          </a:xfrm>
          <a:custGeom>
            <a:avLst/>
            <a:gdLst/>
            <a:ahLst/>
            <a:cxnLst/>
            <a:rect l="l" t="t" r="r" b="b"/>
            <a:pathLst>
              <a:path w="10388600" h="5842000" extrusionOk="0">
                <a:moveTo>
                  <a:pt x="0" y="5842000"/>
                </a:moveTo>
                <a:lnTo>
                  <a:pt x="10388600" y="5842000"/>
                </a:lnTo>
                <a:lnTo>
                  <a:pt x="10388600" y="0"/>
                </a:lnTo>
                <a:lnTo>
                  <a:pt x="0" y="0"/>
                </a:lnTo>
                <a:lnTo>
                  <a:pt x="0" y="5842000"/>
                </a:lnTo>
                <a:close/>
              </a:path>
            </a:pathLst>
          </a:custGeom>
          <a:solidFill>
            <a:srgbClr val="0D7F3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0"/>
          <p:cNvSpPr/>
          <p:nvPr/>
        </p:nvSpPr>
        <p:spPr>
          <a:xfrm>
            <a:off x="1450975" y="3919302"/>
            <a:ext cx="7791450" cy="1410970"/>
          </a:xfrm>
          <a:custGeom>
            <a:avLst/>
            <a:gdLst/>
            <a:ahLst/>
            <a:cxnLst/>
            <a:rect l="l" t="t" r="r" b="b"/>
            <a:pathLst>
              <a:path w="7791450" h="1410970" extrusionOk="0">
                <a:moveTo>
                  <a:pt x="0" y="1410464"/>
                </a:moveTo>
                <a:lnTo>
                  <a:pt x="7791450" y="1410464"/>
                </a:lnTo>
                <a:lnTo>
                  <a:pt x="7791450" y="0"/>
                </a:lnTo>
                <a:lnTo>
                  <a:pt x="0" y="0"/>
                </a:lnTo>
                <a:lnTo>
                  <a:pt x="0" y="1410464"/>
                </a:lnTo>
                <a:close/>
              </a:path>
            </a:pathLst>
          </a:custGeom>
          <a:solidFill>
            <a:srgbClr val="0D7F3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30"/>
          <p:cNvSpPr txBox="1">
            <a:spLocks noGrp="1"/>
          </p:cNvSpPr>
          <p:nvPr>
            <p:ph type="title"/>
          </p:nvPr>
        </p:nvSpPr>
        <p:spPr>
          <a:xfrm>
            <a:off x="2558148" y="4308654"/>
            <a:ext cx="5577103" cy="49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5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ftr" idx="11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dt" idx="10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sldNum" idx="12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dt" idx="10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sldNum" idx="12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>
            <a:spLocks noGrp="1"/>
          </p:cNvSpPr>
          <p:nvPr>
            <p:ph type="title"/>
          </p:nvPr>
        </p:nvSpPr>
        <p:spPr>
          <a:xfrm>
            <a:off x="2558148" y="4308654"/>
            <a:ext cx="5577103" cy="49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5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1"/>
          </p:nvPr>
        </p:nvSpPr>
        <p:spPr>
          <a:xfrm>
            <a:off x="931830" y="2342992"/>
            <a:ext cx="8829738" cy="362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ftr" idx="11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dt" idx="10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2558148" y="4308654"/>
            <a:ext cx="5577103" cy="49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931830" y="2342992"/>
            <a:ext cx="8829738" cy="362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ftr" idx="11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dt" idx="10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2558148" y="4308654"/>
            <a:ext cx="5577103" cy="49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1"/>
          </p:nvPr>
        </p:nvSpPr>
        <p:spPr>
          <a:xfrm>
            <a:off x="931830" y="2342992"/>
            <a:ext cx="8829738" cy="362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sldNum" idx="12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VSKBandyP12/Event/Mont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nsorhuset.se/start/om-sponsorhuset/sahar-funkar-sponsorhuse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www.sponsorhuset.se/vskbandyp12/intr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VSKBANDYP12/Document/Download/0/926167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995182827187129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19525968339063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92734">
            <a:off x="-611687" y="1975214"/>
            <a:ext cx="7200000" cy="48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26775">
            <a:off x="4883134" y="-827364"/>
            <a:ext cx="7560000" cy="504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19900" y="3798590"/>
            <a:ext cx="6760800" cy="3049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 descr="http://www.basreklam.se/wp-content/uploads/bfi_thumb/basreklam_hemsida_vsk_loga-30hym51je1jbk28wrfnqbk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36327" y="-477446"/>
            <a:ext cx="6762369" cy="3382933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2" name="Google Shape;72;p1" descr="Grönvitt jubel efter höstens första seg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033816" y="-3442406"/>
            <a:ext cx="3734521" cy="24838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-286594" y="6467564"/>
            <a:ext cx="10979993" cy="1109663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1"/>
              <a:buFont typeface="Arial"/>
              <a:buNone/>
            </a:pPr>
            <a:endParaRPr sz="6611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167852" y="6608810"/>
            <a:ext cx="100711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sv-SE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VSK Bandy P-12 säsongen 2023/2024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84245">
            <a:off x="3165615" y="2133475"/>
            <a:ext cx="3240000" cy="300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/>
          <p:nvPr/>
        </p:nvSpPr>
        <p:spPr>
          <a:xfrm>
            <a:off x="6600146" y="1"/>
            <a:ext cx="4093254" cy="3980921"/>
          </a:xfrm>
          <a:custGeom>
            <a:avLst/>
            <a:gdLst/>
            <a:ahLst/>
            <a:cxnLst/>
            <a:rect l="l" t="t" r="r" b="b"/>
            <a:pathLst>
              <a:path w="4666892" h="3612937" extrusionOk="0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7547071" y="4317111"/>
            <a:ext cx="3146329" cy="3239387"/>
          </a:xfrm>
          <a:custGeom>
            <a:avLst/>
            <a:gdLst/>
            <a:ahLst/>
            <a:cxnLst/>
            <a:rect l="l" t="t" r="r" b="b"/>
            <a:pathLst>
              <a:path w="3587263" h="2939948" extrusionOk="0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317500" y="196850"/>
            <a:ext cx="5602021" cy="14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Matcher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1"/>
          <p:cNvSpPr txBox="1"/>
          <p:nvPr/>
        </p:nvSpPr>
        <p:spPr>
          <a:xfrm>
            <a:off x="317500" y="1899718"/>
            <a:ext cx="6858000" cy="553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7009" marR="0" lvl="0" indent="-9270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9" marR="5080" lvl="0" indent="-2070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Mellansverige 7-manna två lag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7009" marR="5080" lvl="0" indent="-2070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Stockholmserien 7-manna ett lag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5080" lvl="0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5080" lvl="0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sv-SE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 vill ni göra?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5610" marR="0" lvl="1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Förra året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4210" marR="0" lvl="1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Kalla alla spelare till alla matcher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4210" marR="0" lvl="1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 sena återbud kontakta ledare så ersättare kan kallas in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4210" marR="0" lvl="1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Ledare och en </a:t>
            </a:r>
            <a:r>
              <a:rPr lang="sv-SE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materialare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64210" marR="0" lvl="1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Kommer behöva hjälp av föräldrar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4210" marR="0" lvl="1" indent="-762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5610" marR="0" lvl="1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Kolla i lagets kalender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5610" marR="0" lvl="1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https://www.laget.se/VSKBandyP12/Event/Month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5610" marR="0" lvl="1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5610" marR="0" lvl="2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64210" marR="0" lvl="2" indent="-762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64210" marR="0" lvl="2" indent="-762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64210" marR="0" lvl="2" indent="-88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64210" marR="0" lvl="2" indent="-88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9" marR="0" lvl="1" indent="-673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9" marR="0" lvl="0" indent="-673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0345" marR="0" lvl="0" indent="-55245" algn="l" rtl="0">
              <a:lnSpc>
                <a:spcPct val="100000"/>
              </a:lnSpc>
              <a:spcBef>
                <a:spcPts val="17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0345" marR="0" lvl="0" indent="-55245" algn="l" rtl="0">
              <a:lnSpc>
                <a:spcPct val="100000"/>
              </a:lnSpc>
              <a:spcBef>
                <a:spcPts val="17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52400" algn="l" rtl="0">
              <a:lnSpc>
                <a:spcPct val="90000"/>
              </a:lnSpc>
              <a:spcBef>
                <a:spcPts val="5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1300" y="4311650"/>
            <a:ext cx="2772001" cy="319846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1"/>
          <p:cNvSpPr txBox="1"/>
          <p:nvPr/>
        </p:nvSpPr>
        <p:spPr>
          <a:xfrm>
            <a:off x="6989602" y="1333422"/>
            <a:ext cx="3040200" cy="20312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Alla spelare uppmuntras till att spela även bortamatcher.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Målet är att bestämma matchtruppen på onsdagar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/>
          <p:nvPr/>
        </p:nvSpPr>
        <p:spPr>
          <a:xfrm>
            <a:off x="6600146" y="1"/>
            <a:ext cx="4093254" cy="3980921"/>
          </a:xfrm>
          <a:custGeom>
            <a:avLst/>
            <a:gdLst/>
            <a:ahLst/>
            <a:cxnLst/>
            <a:rect l="l" t="t" r="r" b="b"/>
            <a:pathLst>
              <a:path w="4666892" h="3612937" extrusionOk="0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3"/>
          <p:cNvSpPr/>
          <p:nvPr/>
        </p:nvSpPr>
        <p:spPr>
          <a:xfrm>
            <a:off x="7547071" y="4317111"/>
            <a:ext cx="3146329" cy="3239387"/>
          </a:xfrm>
          <a:custGeom>
            <a:avLst/>
            <a:gdLst/>
            <a:ahLst/>
            <a:cxnLst/>
            <a:rect l="l" t="t" r="r" b="b"/>
            <a:pathLst>
              <a:path w="3587263" h="2939948" extrusionOk="0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3"/>
          <p:cNvSpPr txBox="1"/>
          <p:nvPr/>
        </p:nvSpPr>
        <p:spPr>
          <a:xfrm>
            <a:off x="317500" y="196850"/>
            <a:ext cx="5602021" cy="14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Målvakter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3"/>
          <p:cNvSpPr txBox="1"/>
          <p:nvPr/>
        </p:nvSpPr>
        <p:spPr>
          <a:xfrm>
            <a:off x="317500" y="1899718"/>
            <a:ext cx="6858000" cy="126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7009" marR="0" lvl="0" indent="-9270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9" marR="5080" lvl="0" indent="-186054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Calibri"/>
              </a:rPr>
              <a:t>2-3 </a:t>
            </a:r>
            <a:r>
              <a:rPr lang="sv-SE" sz="2200" b="0" i="0" u="none" strike="noStrike" cap="none" dirty="0" err="1">
                <a:solidFill>
                  <a:schemeClr val="dk1"/>
                </a:solidFill>
                <a:latin typeface="Calibri"/>
                <a:ea typeface="Arial"/>
                <a:cs typeface="Calibri"/>
                <a:sym typeface="Calibri"/>
              </a:rPr>
              <a:t>st</a:t>
            </a: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Calibri"/>
              </a:rPr>
              <a:t> dedikerade målvakter i laget</a:t>
            </a:r>
          </a:p>
          <a:p>
            <a:pPr marL="207009" marR="5080" lvl="0" indent="-186054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Dessa kommer att få mer specifik målvaktsträning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4210" marR="0" lvl="2" indent="-88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64210" marR="0" lvl="2" indent="-88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64210" marR="0" lvl="2" indent="-88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9" marR="0" lvl="1" indent="-673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9" marR="0" lvl="0" indent="-673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0345" marR="0" lvl="0" indent="-55245" algn="l" rtl="0">
              <a:lnSpc>
                <a:spcPct val="100000"/>
              </a:lnSpc>
              <a:spcBef>
                <a:spcPts val="17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0345" marR="0" lvl="0" indent="-55245" algn="l" rtl="0">
              <a:lnSpc>
                <a:spcPct val="100000"/>
              </a:lnSpc>
              <a:spcBef>
                <a:spcPts val="17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52400" algn="l" rtl="0">
              <a:lnSpc>
                <a:spcPct val="90000"/>
              </a:lnSpc>
              <a:spcBef>
                <a:spcPts val="5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300" y="4311650"/>
            <a:ext cx="2772001" cy="319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/>
          <p:nvPr/>
        </p:nvSpPr>
        <p:spPr>
          <a:xfrm>
            <a:off x="6600146" y="1"/>
            <a:ext cx="4093254" cy="3980921"/>
          </a:xfrm>
          <a:custGeom>
            <a:avLst/>
            <a:gdLst/>
            <a:ahLst/>
            <a:cxnLst/>
            <a:rect l="l" t="t" r="r" b="b"/>
            <a:pathLst>
              <a:path w="4666892" h="3612937" extrusionOk="0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4"/>
          <p:cNvSpPr/>
          <p:nvPr/>
        </p:nvSpPr>
        <p:spPr>
          <a:xfrm>
            <a:off x="7547071" y="4317111"/>
            <a:ext cx="3146329" cy="3239387"/>
          </a:xfrm>
          <a:custGeom>
            <a:avLst/>
            <a:gdLst/>
            <a:ahLst/>
            <a:cxnLst/>
            <a:rect l="l" t="t" r="r" b="b"/>
            <a:pathLst>
              <a:path w="3587263" h="2939948" extrusionOk="0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4"/>
          <p:cNvSpPr txBox="1"/>
          <p:nvPr/>
        </p:nvSpPr>
        <p:spPr>
          <a:xfrm>
            <a:off x="317500" y="196850"/>
            <a:ext cx="560202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Ekonomi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4"/>
          <p:cNvSpPr txBox="1"/>
          <p:nvPr/>
        </p:nvSpPr>
        <p:spPr>
          <a:xfrm>
            <a:off x="317500" y="784652"/>
            <a:ext cx="7229700" cy="6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7009" marR="5080" lvl="0" indent="-20700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Kassan: </a:t>
            </a:r>
            <a:r>
              <a:rPr lang="sv-S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 60 000 kr </a:t>
            </a:r>
          </a:p>
          <a:p>
            <a:pPr marL="207009" marR="5080" lvl="0" indent="-20700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v-S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Städdag, 7000 kr</a:t>
            </a:r>
          </a:p>
          <a:p>
            <a:pPr marL="207009" marR="5080" lvl="0" indent="-20700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Försäljningar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4210" marR="5080" lvl="1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Bingolotto uppesittarkväll försäljning startad. Jesper Jakobsson administrerar. </a:t>
            </a:r>
            <a:endParaRPr lang="sv-SE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64210" marR="5080" lvl="1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Sponsorhuset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2810" marR="5080" lvl="2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sng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https://www.sponsorhuset.se/start/om-sponsorhuset/sahar-funkar-sponsorhuset/</a:t>
            </a:r>
            <a:endParaRPr sz="20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2810" marR="5080" lvl="2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Nyckel är att många gör lite. Emma Rundgren administrerar.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2810" marR="5080" lvl="2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Bli medlem med nedan länk. Alla nya får en triss. </a:t>
            </a:r>
            <a:r>
              <a:rPr lang="sv-SE" sz="2000" b="0" i="0" u="sng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https://www.sponsorhuset.se/vskbandyp12/intro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64210" marR="5080" lvl="1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v-SE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Newbody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Johan H administrerar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64210" marR="5080" lvl="1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sv-S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Kakservice, Anna-Karin Jansson administrerar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9" marR="5080" lvl="0" indent="-2070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Sponsring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2810" marR="5080" lvl="2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Sponsoransvarig tar fram ett sponsorbrev och undersöker intresset i föräldragruppen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7009" marR="5080" lvl="0" indent="-800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52400" algn="l" rtl="0">
              <a:lnSpc>
                <a:spcPct val="90000"/>
              </a:lnSpc>
              <a:spcBef>
                <a:spcPts val="5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61300" y="4311650"/>
            <a:ext cx="2772001" cy="319846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4"/>
          <p:cNvSpPr txBox="1"/>
          <p:nvPr/>
        </p:nvSpPr>
        <p:spPr>
          <a:xfrm>
            <a:off x="7309232" y="1349080"/>
            <a:ext cx="2675082" cy="17235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Tänk på att sponsorer och försäljning ger mer pengar tillbaka till barnen genom profilkläder/cuper/mm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AC32E5C-A006-C1DD-C6E3-C08543253A5E}"/>
              </a:ext>
            </a:extLst>
          </p:cNvPr>
          <p:cNvSpPr txBox="1"/>
          <p:nvPr/>
        </p:nvSpPr>
        <p:spPr>
          <a:xfrm>
            <a:off x="2275609" y="6099464"/>
            <a:ext cx="3532909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sv-SE" sz="1800" dirty="0"/>
              <a:t>New Body-försäljning innan jul</a:t>
            </a:r>
          </a:p>
          <a:p>
            <a:r>
              <a:rPr lang="sv-SE" sz="1800" dirty="0"/>
              <a:t>Kakservice-försäljning efter jul</a:t>
            </a:r>
          </a:p>
          <a:p>
            <a:r>
              <a:rPr lang="sv-SE" sz="1800" dirty="0"/>
              <a:t>Henrik Magnusson tar fram ett sponsormaterial.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/>
          <p:nvPr/>
        </p:nvSpPr>
        <p:spPr>
          <a:xfrm>
            <a:off x="6600146" y="1"/>
            <a:ext cx="4093254" cy="3980921"/>
          </a:xfrm>
          <a:custGeom>
            <a:avLst/>
            <a:gdLst/>
            <a:ahLst/>
            <a:cxnLst/>
            <a:rect l="l" t="t" r="r" b="b"/>
            <a:pathLst>
              <a:path w="4666892" h="3612937" extrusionOk="0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3"/>
          <p:cNvSpPr/>
          <p:nvPr/>
        </p:nvSpPr>
        <p:spPr>
          <a:xfrm>
            <a:off x="7547071" y="4317111"/>
            <a:ext cx="3146329" cy="3239387"/>
          </a:xfrm>
          <a:custGeom>
            <a:avLst/>
            <a:gdLst/>
            <a:ahLst/>
            <a:cxnLst/>
            <a:rect l="l" t="t" r="r" b="b"/>
            <a:pathLst>
              <a:path w="3587263" h="2939948" extrusionOk="0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3"/>
          <p:cNvSpPr txBox="1"/>
          <p:nvPr/>
        </p:nvSpPr>
        <p:spPr>
          <a:xfrm>
            <a:off x="431800" y="219573"/>
            <a:ext cx="5602021" cy="14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Sponsorhuset</a:t>
            </a: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300" y="4311650"/>
            <a:ext cx="2772001" cy="319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objekt 2" descr="En bild som visar text, skärmbild, nummer, meny&#10;&#10;Automatiskt genererad beskrivning">
            <a:extLst>
              <a:ext uri="{FF2B5EF4-FFF2-40B4-BE49-F238E27FC236}">
                <a16:creationId xmlns:a16="http://schemas.microsoft.com/office/drawing/2014/main" id="{4D48D6D4-F491-9B55-7287-43AA5F782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50" y="1990461"/>
            <a:ext cx="5282768" cy="41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6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/>
          <p:nvPr/>
        </p:nvSpPr>
        <p:spPr>
          <a:xfrm>
            <a:off x="6600146" y="1"/>
            <a:ext cx="4093254" cy="3980921"/>
          </a:xfrm>
          <a:custGeom>
            <a:avLst/>
            <a:gdLst/>
            <a:ahLst/>
            <a:cxnLst/>
            <a:rect l="l" t="t" r="r" b="b"/>
            <a:pathLst>
              <a:path w="4666892" h="3612937" extrusionOk="0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7547071" y="4317111"/>
            <a:ext cx="3146329" cy="3239387"/>
          </a:xfrm>
          <a:custGeom>
            <a:avLst/>
            <a:gdLst/>
            <a:ahLst/>
            <a:cxnLst/>
            <a:rect l="l" t="t" r="r" b="b"/>
            <a:pathLst>
              <a:path w="3587263" h="2939948" extrusionOk="0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317500" y="196850"/>
            <a:ext cx="5602021" cy="14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Slipning och material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317500" y="1007918"/>
            <a:ext cx="6505888" cy="590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7009" marR="0" lvl="0" indent="-1012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lang="sv-SE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9" marR="5080" lvl="0" indent="-186054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German Hofmeister, David Torseng</a:t>
            </a:r>
            <a:endParaRPr lang="sv-SE" dirty="0">
              <a:ea typeface="Calibri"/>
            </a:endParaRPr>
          </a:p>
          <a:p>
            <a:pPr marL="207009" marR="5080" lvl="0" indent="-186054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Slipning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4210" marR="5080" lvl="1" indent="-207643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Håll koll på barnens skridskor och slipa när det behövs. Osäker: fråga German eller en ledare.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4210" marR="5080" lvl="1" indent="-205737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"/>
              <a:buChar char="•"/>
            </a:pPr>
            <a:r>
              <a:rPr lang="sv-SE" sz="2400" b="1" i="0" u="none" strike="noStrike" cap="none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Lämna skridskorna till German efter onsdagens träning och få dom slipade till tillfället efter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7009" marR="5080" lvl="0" indent="-186054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Tips om bandy material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5610" marR="5080" lvl="1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sv-SE" sz="2400" b="0" i="0" u="sng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https://www.laget.se/VSKBANDYP12/Document/Download/0/9261673</a:t>
            </a:r>
            <a:endParaRPr sz="24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9" marR="5080" lvl="1" indent="-186054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Inköp av material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5610" marR="5080" lvl="1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FB-grupp för </a:t>
            </a:r>
            <a:r>
              <a:rPr lang="sv-S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bandyprylar </a:t>
            </a:r>
            <a:r>
              <a:rPr lang="sv-SE" sz="2400" b="0" i="0" u="sng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https://www.facebook.com/groups/995182827187129/</a:t>
            </a:r>
            <a:endParaRPr sz="24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5610" marR="5080" lvl="1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Nytt material köps med fördel på Intersport Erikslund.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5610" marR="5080" lvl="1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5610" marR="5080" lvl="1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5610" marR="5080" lvl="1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9" marR="5080" lvl="0" indent="-77786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64210" marR="5080" lvl="1" indent="-99376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64210" marR="5080" lvl="1" indent="-99376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40970" algn="l" rtl="0">
              <a:lnSpc>
                <a:spcPct val="90000"/>
              </a:lnSpc>
              <a:spcBef>
                <a:spcPts val="5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61300" y="4311650"/>
            <a:ext cx="2772001" cy="31984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4CF59D3-8606-76BD-1779-0CFD2B12051B}"/>
              </a:ext>
            </a:extLst>
          </p:cNvPr>
          <p:cNvSpPr txBox="1"/>
          <p:nvPr/>
        </p:nvSpPr>
        <p:spPr>
          <a:xfrm>
            <a:off x="6823388" y="706582"/>
            <a:ext cx="3183057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000" b="1" dirty="0"/>
              <a:t>Förslag: </a:t>
            </a:r>
            <a:r>
              <a:rPr lang="sv-SE" sz="2000" dirty="0"/>
              <a:t>Kostnad för slipning 40 kr / gång. (Intersport tar ca 100 kr)</a:t>
            </a:r>
            <a:br>
              <a:rPr lang="sv-SE" sz="2000" dirty="0"/>
            </a:br>
            <a:r>
              <a:rPr lang="sv-SE" sz="2000" dirty="0"/>
              <a:t>Detta blir i så fall ytterligare en intäkt till lagkassan.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437FAE9-A61E-E2EF-24B7-CDEFCBF0E77B}"/>
              </a:ext>
            </a:extLst>
          </p:cNvPr>
          <p:cNvSpPr txBox="1"/>
          <p:nvPr/>
        </p:nvSpPr>
        <p:spPr>
          <a:xfrm>
            <a:off x="6899564" y="3096491"/>
            <a:ext cx="3013363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sv-SE" sz="1800" dirty="0"/>
              <a:t>Beslut: Slipkostnad – 250 kr / spelare för hela säsongen.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/>
          <p:nvPr/>
        </p:nvSpPr>
        <p:spPr>
          <a:xfrm>
            <a:off x="6600146" y="1"/>
            <a:ext cx="4093254" cy="3980921"/>
          </a:xfrm>
          <a:custGeom>
            <a:avLst/>
            <a:gdLst/>
            <a:ahLst/>
            <a:cxnLst/>
            <a:rect l="l" t="t" r="r" b="b"/>
            <a:pathLst>
              <a:path w="4666892" h="3612937" extrusionOk="0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6"/>
          <p:cNvSpPr/>
          <p:nvPr/>
        </p:nvSpPr>
        <p:spPr>
          <a:xfrm>
            <a:off x="7547071" y="4317111"/>
            <a:ext cx="3146329" cy="3239387"/>
          </a:xfrm>
          <a:custGeom>
            <a:avLst/>
            <a:gdLst/>
            <a:ahLst/>
            <a:cxnLst/>
            <a:rect l="l" t="t" r="r" b="b"/>
            <a:pathLst>
              <a:path w="3587263" h="2939948" extrusionOk="0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6"/>
          <p:cNvSpPr txBox="1"/>
          <p:nvPr/>
        </p:nvSpPr>
        <p:spPr>
          <a:xfrm>
            <a:off x="317500" y="196850"/>
            <a:ext cx="5602021" cy="14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Profilkläder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6"/>
          <p:cNvSpPr txBox="1"/>
          <p:nvPr/>
        </p:nvSpPr>
        <p:spPr>
          <a:xfrm>
            <a:off x="317500" y="1899718"/>
            <a:ext cx="7924800" cy="553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7009" marR="0" lvl="0" indent="-9270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8" marR="5080" lvl="0" indent="-207008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Träningströjor – inget beslut tagit från VSK Bandy styrelse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7009" marR="5080" lvl="0" indent="-673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52400" algn="l" rtl="0">
              <a:lnSpc>
                <a:spcPct val="90000"/>
              </a:lnSpc>
              <a:spcBef>
                <a:spcPts val="5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b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300" y="4311650"/>
            <a:ext cx="2772001" cy="319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"/>
          <p:cNvSpPr/>
          <p:nvPr/>
        </p:nvSpPr>
        <p:spPr>
          <a:xfrm>
            <a:off x="6600146" y="1"/>
            <a:ext cx="4093254" cy="3980921"/>
          </a:xfrm>
          <a:custGeom>
            <a:avLst/>
            <a:gdLst/>
            <a:ahLst/>
            <a:cxnLst/>
            <a:rect l="l" t="t" r="r" b="b"/>
            <a:pathLst>
              <a:path w="4666892" h="3612937" extrusionOk="0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7"/>
          <p:cNvSpPr/>
          <p:nvPr/>
        </p:nvSpPr>
        <p:spPr>
          <a:xfrm>
            <a:off x="7547071" y="4317111"/>
            <a:ext cx="3146329" cy="3239387"/>
          </a:xfrm>
          <a:custGeom>
            <a:avLst/>
            <a:gdLst/>
            <a:ahLst/>
            <a:cxnLst/>
            <a:rect l="l" t="t" r="r" b="b"/>
            <a:pathLst>
              <a:path w="3587263" h="2939948" extrusionOk="0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199799" y="-100192"/>
            <a:ext cx="5602021" cy="14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Kiosktjänst</a:t>
            </a: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82035" y="1064096"/>
            <a:ext cx="8902700" cy="614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5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VSK P12 Kiosktjänst 2023-2024</a:t>
            </a:r>
            <a:endParaRPr lang="sv-SE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29590">
              <a:lnSpc>
                <a:spcPct val="107000"/>
              </a:lnSpc>
              <a:spcAft>
                <a:spcPts val="800"/>
              </a:spcAft>
            </a:pPr>
            <a:r>
              <a:rPr lang="sv-SE" sz="5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Vid VSK Herr- och Damlagsmatcher ansvarar ett ungdomslag för att stå i kiosker.</a:t>
            </a:r>
            <a:endParaRPr lang="sv-SE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</a:pPr>
            <a:r>
              <a:rPr lang="sv-SE" sz="5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Fredag 27/10 2023 </a:t>
            </a:r>
            <a:r>
              <a:rPr lang="sv-SE" sz="5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18:00 </a:t>
            </a:r>
            <a:r>
              <a:rPr lang="sv-SE" sz="5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Västerås SK – IFK Motala (H)</a:t>
            </a:r>
            <a:endParaRPr lang="sv-SE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</a:pPr>
            <a:r>
              <a:rPr lang="sv-SE" sz="5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Bemanning från 16:30. 9 </a:t>
            </a:r>
            <a:r>
              <a:rPr lang="sv-SE" sz="5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</a:t>
            </a:r>
            <a:r>
              <a:rPr lang="sv-SE" sz="5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(2st A-kiosken, 5st Stora kiosken, 2st Lucka 3)</a:t>
            </a:r>
            <a:endParaRPr lang="sv-SE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Alfred Rundgren, Edvin Hedlund, Eskil </a:t>
            </a:r>
            <a:r>
              <a:rPr lang="sv-SE" sz="5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Herbertstorp</a:t>
            </a:r>
            <a:r>
              <a:rPr lang="sv-SE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Hugo Ljung, Ingmar Wisell, </a:t>
            </a:r>
            <a:br>
              <a:rPr lang="sv-SE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Noel Berglund, Olle Nilsson, Theo Hellmyrs, Theodor Östman</a:t>
            </a:r>
            <a:endParaRPr lang="sv-SE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</a:pPr>
            <a:r>
              <a:rPr lang="sv-SE" sz="5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Onsdag 13/12 2023 19.00 Västerås SK – IFK Rättvik (D)</a:t>
            </a:r>
            <a:endParaRPr lang="sv-SE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</a:pPr>
            <a:r>
              <a:rPr lang="sv-SE" sz="5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Bemanning från 18.15. </a:t>
            </a:r>
            <a:r>
              <a:rPr lang="sv-SE" sz="5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 </a:t>
            </a:r>
            <a:r>
              <a:rPr lang="sv-SE" sz="5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</a:t>
            </a:r>
            <a:r>
              <a:rPr lang="sv-SE" sz="5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(2st A-kiosken, 5st Stora kiosken, 2st Lucka 3)</a:t>
            </a:r>
            <a:endParaRPr lang="sv-SE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Jonathan Jakobsson, Oliver </a:t>
            </a:r>
            <a:r>
              <a:rPr lang="sv-SE" sz="5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Willforss</a:t>
            </a:r>
            <a:r>
              <a:rPr lang="sv-SE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Olle Nilsson, Olle Torseng, Valter Eklundh, </a:t>
            </a:r>
            <a:br>
              <a:rPr lang="sv-SE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5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Alfred Rundgren, Edvin Hedlund, Eskil </a:t>
            </a:r>
            <a:r>
              <a:rPr lang="sv-SE" sz="56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Herbertstorp</a:t>
            </a:r>
            <a:r>
              <a:rPr lang="sv-SE" sz="5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Theo Hellmyrs</a:t>
            </a:r>
            <a:endParaRPr lang="sv-SE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</a:pPr>
            <a:r>
              <a:rPr lang="sv-SE" sz="5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Onsdag 31/1 2024 19:00 Västerås SK – Vetlanda BK (H)</a:t>
            </a:r>
            <a:endParaRPr lang="sv-SE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</a:pPr>
            <a:r>
              <a:rPr lang="sv-SE" sz="5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Bemanning från 17:30. </a:t>
            </a:r>
            <a:r>
              <a:rPr lang="en-US" sz="5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 </a:t>
            </a:r>
            <a:r>
              <a:rPr lang="en-US" sz="5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</a:t>
            </a:r>
            <a:r>
              <a:rPr lang="en-US" sz="5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(2st A-</a:t>
            </a:r>
            <a:r>
              <a:rPr lang="en-US" sz="5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kiosken</a:t>
            </a:r>
            <a:r>
              <a:rPr lang="en-US" sz="5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5st Stora </a:t>
            </a:r>
            <a:r>
              <a:rPr lang="en-US" sz="5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kiosken</a:t>
            </a:r>
            <a:r>
              <a:rPr lang="en-US" sz="5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sv-SE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</a:pPr>
            <a:r>
              <a:rPr lang="en-US" sz="5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sv-SE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Alfred Rundgren, Edvin Hedlund, Hugo Ljung, Noel Berglund, </a:t>
            </a:r>
            <a:br>
              <a:rPr lang="sv-SE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Theo Hellmyrs, </a:t>
            </a:r>
            <a:r>
              <a:rPr lang="sv-SE" sz="5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Jonathan Jakobsson, Olle Torseng</a:t>
            </a:r>
            <a:endParaRPr lang="sv-SE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</a:pPr>
            <a:r>
              <a:rPr lang="sv-SE" sz="5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Söndag 18/2 2024 15:00	Västerås SK – Villa Lidköping (D)</a:t>
            </a:r>
            <a:endParaRPr lang="sv-SE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</a:pPr>
            <a:r>
              <a:rPr lang="sv-SE" sz="5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Bemanning från 14:15. 4 </a:t>
            </a:r>
            <a:r>
              <a:rPr lang="sv-SE" sz="5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</a:t>
            </a:r>
            <a:r>
              <a:rPr lang="sv-SE" sz="5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(4st Stora kiosken)</a:t>
            </a:r>
            <a:endParaRPr lang="sv-SE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</a:pPr>
            <a:r>
              <a:rPr lang="sv-SE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v-SE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Eskil </a:t>
            </a:r>
            <a:r>
              <a:rPr lang="sv-SE" sz="5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Herbertstorp</a:t>
            </a:r>
            <a:r>
              <a:rPr lang="sv-SE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Ingmar Wisell, Theodor Östman, Valter Eklundh</a:t>
            </a:r>
            <a:endParaRPr lang="sv-SE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</a:pPr>
            <a:r>
              <a:rPr lang="sv-SE" sz="5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sv-SE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</a:pPr>
            <a:r>
              <a:rPr lang="sv-S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</a:pPr>
            <a:r>
              <a:rPr lang="sv-S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5080" lvl="0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300" y="4311650"/>
            <a:ext cx="2772001" cy="31984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F0B8E31-2BA5-1484-17FA-9C019FC56FCE}"/>
              </a:ext>
            </a:extLst>
          </p:cNvPr>
          <p:cNvSpPr txBox="1"/>
          <p:nvPr/>
        </p:nvSpPr>
        <p:spPr>
          <a:xfrm>
            <a:off x="6037222" y="767810"/>
            <a:ext cx="4596079" cy="33486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</a:pPr>
            <a:r>
              <a:rPr lang="sv-SE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Instruktioner Kiosk</a:t>
            </a: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080" fontAlgn="base">
              <a:spcBef>
                <a:spcPts val="100"/>
              </a:spcBef>
            </a:pPr>
            <a:r>
              <a:rPr lang="sv-S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Huvudansvarig för kiosk (Gustavo) finns på plats i ABB Arena för att instruera föräldrar vid kiosköppning.</a:t>
            </a:r>
            <a:endParaRPr lang="sv-S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080" lvl="0" indent="-342900" fontAlgn="base">
              <a:spcBef>
                <a:spcPts val="1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A-kiosken öppnar 1,5 </a:t>
            </a:r>
            <a:r>
              <a:rPr lang="sv-S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tim</a:t>
            </a:r>
            <a:r>
              <a:rPr lang="sv-S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före matchstart och stänger efter halvtid</a:t>
            </a:r>
            <a:endParaRPr lang="sv-S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080" lvl="0" indent="-342900" fontAlgn="base">
              <a:spcBef>
                <a:spcPts val="1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Stora kiosken: 1,5 </a:t>
            </a:r>
            <a:r>
              <a:rPr lang="sv-S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tim</a:t>
            </a:r>
            <a:r>
              <a:rPr lang="sv-S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före matchstart (H)/ 45 min före matchstart (D)</a:t>
            </a:r>
            <a:endParaRPr lang="sv-S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080" lvl="0" indent="-342900" fontAlgn="base">
              <a:spcBef>
                <a:spcPts val="1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Lucka 3: 35 min efter matchstart och stänger efter halvtid</a:t>
            </a:r>
            <a:endParaRPr lang="sv-S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080" lvl="0" indent="-342900" fontAlgn="base">
              <a:spcBef>
                <a:spcPts val="1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C-kiosken öppnar 1,5 </a:t>
            </a:r>
            <a:r>
              <a:rPr lang="sv-S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tim</a:t>
            </a:r>
            <a:r>
              <a:rPr lang="sv-S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före matchstart</a:t>
            </a:r>
            <a:endParaRPr lang="sv-S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06C3148-CFBA-CB1D-33EC-5C06D59CC899}"/>
              </a:ext>
            </a:extLst>
          </p:cNvPr>
          <p:cNvSpPr txBox="1"/>
          <p:nvPr/>
        </p:nvSpPr>
        <p:spPr>
          <a:xfrm>
            <a:off x="734580" y="6116376"/>
            <a:ext cx="4436918" cy="11452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</a:pPr>
            <a:r>
              <a:rPr lang="sv-SE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Byte</a:t>
            </a: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</a:pPr>
            <a:r>
              <a:rPr lang="sv-S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Byt mellan ovan personer i första hand och meddela lagledare Therese Lindskog (</a:t>
            </a:r>
            <a:r>
              <a:rPr lang="sv-SE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tessi.lindskog</a:t>
            </a:r>
            <a:r>
              <a:rPr lang="sv-S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(at)gmail.com 0702118758)</a:t>
            </a: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"/>
          <p:cNvSpPr/>
          <p:nvPr/>
        </p:nvSpPr>
        <p:spPr>
          <a:xfrm>
            <a:off x="6600146" y="1"/>
            <a:ext cx="4093254" cy="3980921"/>
          </a:xfrm>
          <a:custGeom>
            <a:avLst/>
            <a:gdLst/>
            <a:ahLst/>
            <a:cxnLst/>
            <a:rect l="l" t="t" r="r" b="b"/>
            <a:pathLst>
              <a:path w="4666892" h="3612937" extrusionOk="0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9"/>
          <p:cNvSpPr/>
          <p:nvPr/>
        </p:nvSpPr>
        <p:spPr>
          <a:xfrm>
            <a:off x="7547071" y="4317111"/>
            <a:ext cx="3146329" cy="3239387"/>
          </a:xfrm>
          <a:custGeom>
            <a:avLst/>
            <a:gdLst/>
            <a:ahLst/>
            <a:cxnLst/>
            <a:rect l="l" t="t" r="r" b="b"/>
            <a:pathLst>
              <a:path w="3587263" h="2939948" extrusionOk="0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9"/>
          <p:cNvSpPr txBox="1"/>
          <p:nvPr/>
        </p:nvSpPr>
        <p:spPr>
          <a:xfrm>
            <a:off x="317500" y="196850"/>
            <a:ext cx="5943600" cy="14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Off-ice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9"/>
          <p:cNvSpPr txBox="1"/>
          <p:nvPr/>
        </p:nvSpPr>
        <p:spPr>
          <a:xfrm>
            <a:off x="317500" y="1899718"/>
            <a:ext cx="6858000" cy="553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7009" marR="0" lvl="0" indent="-9270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9" marR="5080" lvl="0" indent="-2070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Martina Nilsson (Olle N)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7009" marR="5080" lvl="0" indent="-2070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Henrik Magnusson (Oliver)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7009" marR="5080" lvl="0" indent="-673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5080" lvl="0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9" marR="5080" lvl="0" indent="-673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300" y="4311650"/>
            <a:ext cx="2772001" cy="31984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D2D9451-458E-220B-1FA7-FE9820D2825D}"/>
              </a:ext>
            </a:extLst>
          </p:cNvPr>
          <p:cNvSpPr txBox="1"/>
          <p:nvPr/>
        </p:nvSpPr>
        <p:spPr>
          <a:xfrm>
            <a:off x="1454727" y="3678382"/>
            <a:ext cx="2805546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sv-SE" sz="1800" dirty="0"/>
              <a:t>Målsättning att anordna minst två off-</a:t>
            </a:r>
            <a:r>
              <a:rPr lang="sv-SE" sz="1800" dirty="0" err="1"/>
              <a:t>ice</a:t>
            </a:r>
            <a:r>
              <a:rPr lang="sv-SE" sz="1800" dirty="0"/>
              <a:t> aktiviteter / säsong.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"/>
          <p:cNvSpPr/>
          <p:nvPr/>
        </p:nvSpPr>
        <p:spPr>
          <a:xfrm>
            <a:off x="6600146" y="1"/>
            <a:ext cx="4093254" cy="3980921"/>
          </a:xfrm>
          <a:custGeom>
            <a:avLst/>
            <a:gdLst/>
            <a:ahLst/>
            <a:cxnLst/>
            <a:rect l="l" t="t" r="r" b="b"/>
            <a:pathLst>
              <a:path w="4666892" h="3612937" extrusionOk="0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0"/>
          <p:cNvSpPr/>
          <p:nvPr/>
        </p:nvSpPr>
        <p:spPr>
          <a:xfrm>
            <a:off x="7547071" y="4317111"/>
            <a:ext cx="3146329" cy="3239387"/>
          </a:xfrm>
          <a:custGeom>
            <a:avLst/>
            <a:gdLst/>
            <a:ahLst/>
            <a:cxnLst/>
            <a:rect l="l" t="t" r="r" b="b"/>
            <a:pathLst>
              <a:path w="3587263" h="2939948" extrusionOk="0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0"/>
          <p:cNvSpPr txBox="1"/>
          <p:nvPr/>
        </p:nvSpPr>
        <p:spPr>
          <a:xfrm>
            <a:off x="317500" y="0"/>
            <a:ext cx="5943600" cy="14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Cuper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300" y="4311650"/>
            <a:ext cx="2772001" cy="319846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0"/>
          <p:cNvSpPr txBox="1"/>
          <p:nvPr/>
        </p:nvSpPr>
        <p:spPr>
          <a:xfrm>
            <a:off x="126351" y="5512637"/>
            <a:ext cx="1043472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sv-S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Leksands Sparbank Cup, </a:t>
            </a:r>
            <a:r>
              <a:rPr lang="sv-SE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Rättvik</a:t>
            </a:r>
            <a:r>
              <a:rPr lang="sv-SE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sv-S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Helgen 26-28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januari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</a:t>
            </a:r>
            <a:r>
              <a:rPr lang="sv-S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sv-S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Intresseanmälan finns öppen på laget.se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br>
              <a:rPr lang="sv-S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1800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Lagkassan bidrar med 650 kr / spelare. </a:t>
            </a:r>
            <a:br>
              <a:rPr lang="sv-SE" sz="1800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1800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Det innebär att spelarna behöver lägga ut 500 kr var</a:t>
            </a:r>
            <a:r>
              <a:rPr lang="sv-SE" sz="1600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 b="0" i="0" u="none" strike="noStrike" cap="none" dirty="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0"/>
          <p:cNvSpPr txBox="1"/>
          <p:nvPr/>
        </p:nvSpPr>
        <p:spPr>
          <a:xfrm>
            <a:off x="154129" y="3515161"/>
            <a:ext cx="399184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Berra</a:t>
            </a:r>
            <a:r>
              <a:rPr lang="sv-SE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Cup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LÖRDAGEN den </a:t>
            </a:r>
            <a:r>
              <a:rPr lang="sv-S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 november 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 </a:t>
            </a:r>
            <a:r>
              <a:rPr lang="sv-S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arrangeras av Huddinge BK.</a:t>
            </a:r>
            <a:br>
              <a:rPr lang="sv-S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lag anmälda.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sv-SE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0"/>
          <p:cNvSpPr txBox="1"/>
          <p:nvPr/>
        </p:nvSpPr>
        <p:spPr>
          <a:xfrm>
            <a:off x="4328328" y="5743280"/>
            <a:ext cx="3429000" cy="646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Lagavgift:</a:t>
            </a:r>
            <a:r>
              <a:rPr lang="sv-S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3500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 deltagare: 1</a:t>
            </a:r>
            <a:r>
              <a:rPr lang="sv-S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150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kr/deltagare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1C86599-9FFE-8290-1027-E0B71144A2C4}"/>
              </a:ext>
            </a:extLst>
          </p:cNvPr>
          <p:cNvSpPr txBox="1"/>
          <p:nvPr/>
        </p:nvSpPr>
        <p:spPr>
          <a:xfrm>
            <a:off x="154129" y="1324041"/>
            <a:ext cx="3295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dirty="0"/>
              <a:t>Aros </a:t>
            </a:r>
            <a:r>
              <a:rPr lang="sv-SE" sz="1800" b="1" dirty="0" err="1"/>
              <a:t>bandycup</a:t>
            </a:r>
            <a:r>
              <a:rPr lang="sv-SE" sz="1800" b="1" dirty="0"/>
              <a:t>, </a:t>
            </a:r>
            <a:r>
              <a:rPr lang="sv-SE" sz="1800" dirty="0"/>
              <a:t>Rocklunda</a:t>
            </a:r>
          </a:p>
          <a:p>
            <a:r>
              <a:rPr lang="sv-SE" sz="1800" dirty="0"/>
              <a:t>Helgen 10-12 november 2023</a:t>
            </a:r>
          </a:p>
          <a:p>
            <a:r>
              <a:rPr lang="sv-SE" sz="1800" dirty="0"/>
              <a:t>2 lag anmälda</a:t>
            </a:r>
          </a:p>
          <a:p>
            <a:r>
              <a:rPr lang="sv-SE" sz="1800" dirty="0"/>
              <a:t>Spelschema och info finns i ett nyhetsbrev. 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D23481D-8DDE-9642-DCD5-4F153C88CFA0}"/>
              </a:ext>
            </a:extLst>
          </p:cNvPr>
          <p:cNvSpPr txBox="1"/>
          <p:nvPr/>
        </p:nvSpPr>
        <p:spPr>
          <a:xfrm>
            <a:off x="4328328" y="4603173"/>
            <a:ext cx="3319381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sv-SE" sz="1800" dirty="0"/>
              <a:t>Vi anmäler två lag till cupen i Rättvik.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"/>
          <p:cNvSpPr/>
          <p:nvPr/>
        </p:nvSpPr>
        <p:spPr>
          <a:xfrm>
            <a:off x="6600146" y="1"/>
            <a:ext cx="4093254" cy="3980921"/>
          </a:xfrm>
          <a:custGeom>
            <a:avLst/>
            <a:gdLst/>
            <a:ahLst/>
            <a:cxnLst/>
            <a:rect l="l" t="t" r="r" b="b"/>
            <a:pathLst>
              <a:path w="4666892" h="3612937" extrusionOk="0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1"/>
          <p:cNvSpPr/>
          <p:nvPr/>
        </p:nvSpPr>
        <p:spPr>
          <a:xfrm>
            <a:off x="7547071" y="4317111"/>
            <a:ext cx="3146329" cy="3239387"/>
          </a:xfrm>
          <a:custGeom>
            <a:avLst/>
            <a:gdLst/>
            <a:ahLst/>
            <a:cxnLst/>
            <a:rect l="l" t="t" r="r" b="b"/>
            <a:pathLst>
              <a:path w="3587263" h="2939948" extrusionOk="0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1"/>
          <p:cNvSpPr txBox="1"/>
          <p:nvPr/>
        </p:nvSpPr>
        <p:spPr>
          <a:xfrm>
            <a:off x="317500" y="196850"/>
            <a:ext cx="5943600" cy="14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Kommunikationskanaler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1"/>
          <p:cNvSpPr txBox="1"/>
          <p:nvPr/>
        </p:nvSpPr>
        <p:spPr>
          <a:xfrm>
            <a:off x="317500" y="1263650"/>
            <a:ext cx="6858000" cy="553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7009" marR="0" lvl="0" indent="-9270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9" marR="5080" lvl="0" indent="-2070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– hur tycker ni kommunikationen fungerar?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5080" lvl="0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7009" marR="5080" lvl="0" indent="-2070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Ledare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4210" marR="5080" lvl="1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v-SE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WhatsApp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9" marR="5080" lvl="0" indent="-54607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8" marR="5080" lvl="0" indent="-207008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Föräldrar</a:t>
            </a:r>
            <a:endParaRPr lang="sv-SE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64210" marR="5080" lvl="1" indent="-228600">
              <a:lnSpc>
                <a:spcPct val="90000"/>
              </a:lnSpc>
              <a:spcBef>
                <a:spcPts val="1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sv-S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WhatsApp</a:t>
            </a:r>
            <a:r>
              <a:rPr lang="sv-S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-grupp istället för </a:t>
            </a:r>
            <a:r>
              <a:rPr lang="sv-S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SMSgrupp</a:t>
            </a:r>
            <a:r>
              <a:rPr lang="sv-S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664210" marR="5080" lvl="1" indent="-228600">
              <a:lnSpc>
                <a:spcPct val="90000"/>
              </a:lnSpc>
              <a:spcBef>
                <a:spcPts val="1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Nyhetsbrev på laget.se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64210" marR="5080" lvl="1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 grupp </a:t>
            </a:r>
            <a:r>
              <a:rPr lang="sv-SE" sz="2400" b="0" i="0" u="sng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https://www.facebook.com/groups/2519525968339063</a:t>
            </a:r>
            <a:endParaRPr sz="24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5080" lvl="0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4210" marR="5080" lvl="1" indent="-762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9" marR="5080" lvl="0" indent="-673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1300" y="4311650"/>
            <a:ext cx="2772001" cy="31984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6CFD654-8FB1-1AF2-AA55-28CD7D38C036}"/>
              </a:ext>
            </a:extLst>
          </p:cNvPr>
          <p:cNvSpPr txBox="1"/>
          <p:nvPr/>
        </p:nvSpPr>
        <p:spPr>
          <a:xfrm>
            <a:off x="6411191" y="2254827"/>
            <a:ext cx="2618509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sv-SE" sz="1800" dirty="0"/>
              <a:t>Det blev bestämt att vi testar en </a:t>
            </a:r>
            <a:r>
              <a:rPr lang="sv-SE" sz="1800" dirty="0" err="1"/>
              <a:t>WhatsApp</a:t>
            </a:r>
            <a:r>
              <a:rPr lang="sv-SE" sz="1800" dirty="0"/>
              <a:t>-grupp istället för SMS-grupp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-12700" y="-46387"/>
            <a:ext cx="10718800" cy="75565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000000"/>
            </a:outerShdw>
            <a:reflection endPos="65000" dist="50800" dir="5400000" sy="-100000" algn="bl" rotWithShape="0"/>
          </a:effectLst>
        </p:spPr>
      </p:pic>
      <p:pic>
        <p:nvPicPr>
          <p:cNvPr id="81" name="Google Shape;81;p2"/>
          <p:cNvPicPr preferRelativeResize="0"/>
          <p:nvPr/>
        </p:nvPicPr>
        <p:blipFill rotWithShape="1">
          <a:blip r:embed="rId4">
            <a:alphaModFix/>
          </a:blip>
          <a:srcRect l="13975" r="11192" b="-3"/>
          <a:stretch/>
        </p:blipFill>
        <p:spPr>
          <a:xfrm>
            <a:off x="6744620" y="10"/>
            <a:ext cx="3948781" cy="3799416"/>
          </a:xfrm>
          <a:custGeom>
            <a:avLst/>
            <a:gdLst/>
            <a:ahLst/>
            <a:cxnLst/>
            <a:rect l="l" t="t" r="r" b="b"/>
            <a:pathLst>
              <a:path w="4502173" h="3448219" extrusionOk="0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2" name="Google Shape;8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61300" y="4311650"/>
            <a:ext cx="2772001" cy="319846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"/>
          <p:cNvSpPr txBox="1">
            <a:spLocks noGrp="1"/>
          </p:cNvSpPr>
          <p:nvPr>
            <p:ph type="title"/>
          </p:nvPr>
        </p:nvSpPr>
        <p:spPr>
          <a:xfrm>
            <a:off x="317500" y="196850"/>
            <a:ext cx="5602021" cy="14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 sz="4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VSK Bandy</a:t>
            </a:r>
            <a:br>
              <a:rPr lang="sv-SE" sz="4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4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Vision</a:t>
            </a:r>
            <a:endParaRPr sz="4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317500" y="1899719"/>
            <a:ext cx="6316573" cy="14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7009" marR="0" lvl="0" indent="-9270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VSK – Mer än en förening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sv-SE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 skapar glädje och framgång genom att förena idrott, samhälle och affärer.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lnSpc>
                <a:spcPct val="9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39700" algn="l" rtl="0">
              <a:lnSpc>
                <a:spcPct val="9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317563" y="3602601"/>
            <a:ext cx="5601900" cy="14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Värdeord</a:t>
            </a:r>
            <a:endParaRPr sz="4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317500" y="4451276"/>
            <a:ext cx="6316500" cy="26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9" marR="0" lvl="0" indent="-927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9" marR="0" lvl="0" indent="-2070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sv-SE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GLÄDJE – ANSVAR - GEMENSKAP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lnSpc>
                <a:spcPct val="9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39700" algn="l" rtl="0">
              <a:lnSpc>
                <a:spcPct val="9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346413" y="5454650"/>
            <a:ext cx="6693899" cy="14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173355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87312" algn="l" rtl="0">
              <a:lnSpc>
                <a:spcPct val="9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sv-SE" sz="51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Så </a:t>
            </a:r>
            <a:r>
              <a:rPr lang="sv-SE" sz="51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många </a:t>
            </a:r>
            <a:r>
              <a:rPr lang="sv-SE" sz="51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som möjligt, Så </a:t>
            </a:r>
            <a:r>
              <a:rPr lang="sv-SE" sz="51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länge </a:t>
            </a:r>
            <a:r>
              <a:rPr lang="sv-SE" sz="51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som möjligt och På </a:t>
            </a:r>
            <a:r>
              <a:rPr lang="sv-SE" sz="51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sikt </a:t>
            </a:r>
            <a:r>
              <a:rPr lang="sv-SE" sz="51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så bra som möjligt</a:t>
            </a:r>
            <a:endParaRPr sz="51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"/>
          <p:cNvSpPr/>
          <p:nvPr/>
        </p:nvSpPr>
        <p:spPr>
          <a:xfrm>
            <a:off x="6600146" y="1"/>
            <a:ext cx="4093254" cy="3980921"/>
          </a:xfrm>
          <a:custGeom>
            <a:avLst/>
            <a:gdLst/>
            <a:ahLst/>
            <a:cxnLst/>
            <a:rect l="l" t="t" r="r" b="b"/>
            <a:pathLst>
              <a:path w="4666892" h="3612937" extrusionOk="0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22"/>
          <p:cNvPicPr preferRelativeResize="0"/>
          <p:nvPr/>
        </p:nvPicPr>
        <p:blipFill rotWithShape="1">
          <a:blip r:embed="rId3">
            <a:alphaModFix/>
          </a:blip>
          <a:srcRect l="13975" r="11192" b="-3"/>
          <a:stretch/>
        </p:blipFill>
        <p:spPr>
          <a:xfrm>
            <a:off x="6744620" y="10"/>
            <a:ext cx="3948781" cy="3799416"/>
          </a:xfrm>
          <a:custGeom>
            <a:avLst/>
            <a:gdLst/>
            <a:ahLst/>
            <a:cxnLst/>
            <a:rect l="l" t="t" r="r" b="b"/>
            <a:pathLst>
              <a:path w="4502173" h="3448219" extrusionOk="0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89" name="Google Shape;289;p22"/>
          <p:cNvSpPr/>
          <p:nvPr/>
        </p:nvSpPr>
        <p:spPr>
          <a:xfrm>
            <a:off x="7547071" y="4317111"/>
            <a:ext cx="3146329" cy="3239387"/>
          </a:xfrm>
          <a:custGeom>
            <a:avLst/>
            <a:gdLst/>
            <a:ahLst/>
            <a:cxnLst/>
            <a:rect l="l" t="t" r="r" b="b"/>
            <a:pathLst>
              <a:path w="3587263" h="2939948" extrusionOk="0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1300" y="4311650"/>
            <a:ext cx="2772001" cy="3198463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2"/>
          <p:cNvSpPr txBox="1"/>
          <p:nvPr/>
        </p:nvSpPr>
        <p:spPr>
          <a:xfrm>
            <a:off x="317500" y="196850"/>
            <a:ext cx="5602021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Nu laddar vi för året 202</a:t>
            </a:r>
            <a:r>
              <a:rPr lang="sv-SE" sz="4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sv-SE" sz="4400" b="0" i="0" u="none" strike="noStrike" cap="non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/2</a:t>
            </a:r>
            <a:r>
              <a:rPr lang="sv-SE" sz="4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4400" b="1" i="0" u="none" strike="noStrike" cap="none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/>
          <p:nvPr/>
        </p:nvSpPr>
        <p:spPr>
          <a:xfrm>
            <a:off x="7547071" y="4317111"/>
            <a:ext cx="3146329" cy="3239387"/>
          </a:xfrm>
          <a:custGeom>
            <a:avLst/>
            <a:gdLst/>
            <a:ahLst/>
            <a:cxnLst/>
            <a:rect l="l" t="t" r="r" b="b"/>
            <a:pathLst>
              <a:path w="3587263" h="2939948" extrusionOk="0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300" y="4311650"/>
            <a:ext cx="2772001" cy="319846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 txBox="1"/>
          <p:nvPr/>
        </p:nvSpPr>
        <p:spPr>
          <a:xfrm>
            <a:off x="1543250" y="120650"/>
            <a:ext cx="50841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75" tIns="41475" rIns="82975" bIns="41475" anchor="t" anchorCtr="0">
            <a:normAutofit/>
          </a:bodyPr>
          <a:lstStyle/>
          <a:p>
            <a:pPr marL="11527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3"/>
              <a:buFont typeface="Arial"/>
              <a:buNone/>
            </a:pPr>
            <a:r>
              <a:rPr lang="sv-SE" sz="39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Vår Lagorganistation</a:t>
            </a:r>
            <a:endParaRPr sz="3993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5" name="Google Shape;95;p3"/>
          <p:cNvGraphicFramePr/>
          <p:nvPr>
            <p:extLst>
              <p:ext uri="{D42A27DB-BD31-4B8C-83A1-F6EECF244321}">
                <p14:modId xmlns:p14="http://schemas.microsoft.com/office/powerpoint/2010/main" val="2117317623"/>
              </p:ext>
            </p:extLst>
          </p:nvPr>
        </p:nvGraphicFramePr>
        <p:xfrm>
          <a:off x="104783" y="931922"/>
          <a:ext cx="7756525" cy="6037635"/>
        </p:xfrm>
        <a:graphic>
          <a:graphicData uri="http://schemas.openxmlformats.org/drawingml/2006/table">
            <a:tbl>
              <a:tblPr firstRow="1" bandRow="1">
                <a:noFill/>
                <a:tableStyleId>{6B7F840B-0C4B-42A9-884B-7FA4F6E99630}</a:tableStyleId>
              </a:tblPr>
              <a:tblGrid>
                <a:gridCol w="377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sv-SE" sz="13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Lagledare</a:t>
                      </a:r>
                      <a:endParaRPr sz="1400" u="none" strike="noStrike" cap="none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sv-SE" sz="1300" b="0" u="none" strike="noStrike" cap="none">
                          <a:solidFill>
                            <a:schemeClr val="dk1"/>
                          </a:solidFill>
                        </a:rPr>
                        <a:t>Therese Lindskog</a:t>
                      </a:r>
                      <a:endParaRPr sz="1400" u="none" strike="noStrike" cap="none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Ass. Lagledare</a:t>
                      </a:r>
                      <a:endParaRPr sz="1400" u="none" strike="noStrike" cap="none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sv-SE" sz="1300" b="0" u="none" strike="noStrike" cap="none">
                          <a:solidFill>
                            <a:schemeClr val="dk1"/>
                          </a:solidFill>
                        </a:rPr>
                        <a:t>Peter Rybing</a:t>
                      </a:r>
                      <a:endParaRPr sz="1400" u="none" strike="noStrike" cap="none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Kassör</a:t>
                      </a:r>
                      <a:endParaRPr sz="1400" u="none" strike="noStrike" cap="none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German Hofmeister</a:t>
                      </a:r>
                      <a:endParaRPr sz="1400" u="none" strike="noStrike" cap="none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Huvudtränare</a:t>
                      </a:r>
                      <a:endParaRPr sz="1400" u="none" strike="noStrike" cap="none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Peter Rybing</a:t>
                      </a:r>
                      <a:endParaRPr sz="1400" u="none" strike="noStrike" cap="none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Assisterande huvudtränare</a:t>
                      </a:r>
                      <a:endParaRPr sz="1400" u="none" strike="noStrike" cap="none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Niclas Lähteenmäki</a:t>
                      </a:r>
                      <a:endParaRPr sz="13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Tränare</a:t>
                      </a:r>
                      <a:endParaRPr sz="1400" u="none" strike="noStrike" cap="none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Johan Häggström, Svante Knutsson</a:t>
                      </a:r>
                      <a:endParaRPr sz="130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Assisterande tränare ungdomar</a:t>
                      </a:r>
                      <a:endParaRPr sz="1400" u="none" strike="noStrike" cap="none" dirty="0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Hanteras av istränare</a:t>
                      </a:r>
                      <a:endParaRPr sz="13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Målvaktstränare</a:t>
                      </a:r>
                      <a:endParaRPr sz="1400" u="none" strike="noStrike" cap="none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Niclas Lähteenmäki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Föräldrar på is</a:t>
                      </a:r>
                      <a:endParaRPr sz="1400" u="none" strike="noStrike" cap="none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sv-SE" sz="12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Jesper Jakobsson (Jonathan), Jonas Hedlund (Edvin), David Torseng (Olle T)</a:t>
                      </a:r>
                      <a:endParaRPr sz="14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Kiosk</a:t>
                      </a:r>
                      <a:endParaRPr sz="1400" u="none" strike="noStrike" cap="none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Anna-Karin Jansson, Emma Rundgren</a:t>
                      </a:r>
                      <a:endParaRPr sz="1400" u="none" strike="noStrike" cap="none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Slip-/Materialansvarig</a:t>
                      </a:r>
                      <a:endParaRPr sz="1400" u="none" strike="noStrike" cap="none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German Hofmeister, </a:t>
                      </a:r>
                      <a:r>
                        <a:rPr lang="sv-SE" sz="13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David Torseng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Klubbprofil kläder inköp admin</a:t>
                      </a:r>
                      <a:endParaRPr sz="1400" u="none" strike="noStrike" cap="none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German Hofmeister (Therese Lindskog)</a:t>
                      </a:r>
                      <a:endParaRPr sz="1400" u="none" strike="noStrike" cap="none" dirty="0"/>
                    </a:p>
                  </a:txBody>
                  <a:tcPr marL="75325" marR="75325" marT="37650" marB="3765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Poolspel-organisatör 1</a:t>
                      </a:r>
                      <a:endParaRPr sz="1400" u="none" strike="noStrike" cap="none" dirty="0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Therese Lindskog</a:t>
                      </a:r>
                      <a:endParaRPr sz="13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  <a:tabLst/>
                        <a:defRPr/>
                      </a:pPr>
                      <a:r>
                        <a:rPr lang="sv-SE" sz="14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Poolspel-organisatör 2</a:t>
                      </a:r>
                      <a:endParaRPr lang="sv-SE" sz="1600" u="none" strike="noStrike" cap="none" dirty="0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  <a:tabLst/>
                        <a:defRPr/>
                      </a:pPr>
                      <a:r>
                        <a:rPr lang="sv-SE" sz="130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Vakant</a:t>
                      </a:r>
                    </a:p>
                  </a:txBody>
                  <a:tcPr marL="75325" marR="75325" marT="37650" marB="3765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876996"/>
                  </a:ext>
                </a:extLst>
              </a:tr>
              <a:tr h="26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Instagram</a:t>
                      </a:r>
                      <a:endParaRPr sz="1400" u="none" strike="noStrike" cap="none" dirty="0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Någon föräldrar som vill vara ansvarig?</a:t>
                      </a:r>
                      <a:endParaRPr sz="14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Domare-organisatör</a:t>
                      </a:r>
                      <a:endParaRPr sz="1400" u="none" strike="noStrike" cap="none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Svante Knutsson</a:t>
                      </a:r>
                      <a:endParaRPr sz="1400" u="none" strike="noStrike" cap="none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Speaker-organisatör</a:t>
                      </a:r>
                      <a:endParaRPr sz="1400" u="none" strike="noStrike" cap="none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Joni Nykänen, Ingrid Wisell, Johnas Rundgren</a:t>
                      </a:r>
                      <a:endParaRPr sz="1400" u="none" strike="noStrike" cap="none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Off-ice aktiviteter</a:t>
                      </a:r>
                      <a:endParaRPr sz="1400" u="none" strike="noStrike" cap="none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Martina Nilsson, Henrik Magnusson</a:t>
                      </a:r>
                      <a:endParaRPr sz="1400" u="none" strike="noStrike" cap="none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5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sv-SE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Försäljningsgrupp och sponsring</a:t>
                      </a:r>
                      <a:endParaRPr sz="1400" u="none" strike="noStrike" cap="none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sv-SE" sz="13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Bingolotto uppesittarkväll</a:t>
                      </a:r>
                      <a:r>
                        <a:rPr lang="sv-SE" sz="13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Jesper Jakobsson. </a:t>
                      </a:r>
                      <a:r>
                        <a:rPr lang="sv-SE" sz="13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Grönvitt1000?</a:t>
                      </a:r>
                      <a:r>
                        <a:rPr lang="sv-SE" sz="13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Henrik Magnusson </a:t>
                      </a:r>
                      <a:r>
                        <a:rPr lang="sv-SE" sz="13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Sponsorhuset</a:t>
                      </a:r>
                      <a:r>
                        <a:rPr lang="sv-SE" sz="13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Emma R. </a:t>
                      </a:r>
                      <a:r>
                        <a:rPr lang="sv-SE" sz="1300" b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Newbody</a:t>
                      </a:r>
                      <a:r>
                        <a:rPr lang="sv-SE" sz="13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sv-SE" sz="13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Johan</a:t>
                      </a:r>
                      <a:r>
                        <a:rPr lang="sv-SE" sz="13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Häggström </a:t>
                      </a:r>
                      <a:r>
                        <a:rPr lang="sv-SE" sz="13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Kakservice: </a:t>
                      </a:r>
                      <a:r>
                        <a:rPr lang="sv-SE" sz="13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Anna-Karin Jansson </a:t>
                      </a:r>
                      <a:r>
                        <a:rPr lang="sv-SE" sz="13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Sponsoransvarig</a:t>
                      </a:r>
                      <a:r>
                        <a:rPr lang="sv-SE" sz="13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sv-SE" sz="130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Vakant</a:t>
                      </a:r>
                      <a:endParaRPr sz="1400" u="none" strike="noStrike" cap="none" dirty="0"/>
                    </a:p>
                  </a:txBody>
                  <a:tcPr marL="75325" marR="75325" marT="37650" marB="376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6600146" y="1"/>
            <a:ext cx="4093254" cy="3980921"/>
          </a:xfrm>
          <a:custGeom>
            <a:avLst/>
            <a:gdLst/>
            <a:ahLst/>
            <a:cxnLst/>
            <a:rect l="l" t="t" r="r" b="b"/>
            <a:pathLst>
              <a:path w="4666892" h="3612937" extrusionOk="0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7547071" y="4317111"/>
            <a:ext cx="3146329" cy="3239387"/>
          </a:xfrm>
          <a:custGeom>
            <a:avLst/>
            <a:gdLst/>
            <a:ahLst/>
            <a:cxnLst/>
            <a:rect l="l" t="t" r="r" b="b"/>
            <a:pathLst>
              <a:path w="3587263" h="2939948" extrusionOk="0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317500" y="196850"/>
            <a:ext cx="5943600" cy="14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Fler vuxna på isen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317500" y="1899718"/>
            <a:ext cx="5241636" cy="553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7009" marR="0" lvl="0" indent="-9270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9" marR="5080" lvl="0" indent="-2070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behöver bli fler på isen. </a:t>
            </a:r>
            <a:b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VSKs förslag: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5080" lvl="1" indent="-3810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Huvudtränare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5080" lvl="1" indent="-3810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Någon assisterande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5080" lvl="1" indent="-3810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lang="sv-SE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Föräldrar på Is </a:t>
            </a:r>
            <a:br>
              <a:rPr lang="sv-SE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Jesper Jakobsson, Mattias Berglund, Jonas Hedlund 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5080" lvl="0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7008" marR="5080" lvl="0" indent="-207008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vore bra med fler föräldrar på is. 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 kunskapskrav. Endast lite skridskor och kunna plocka bollar och koner.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5080" lvl="0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300" y="4311650"/>
            <a:ext cx="2772001" cy="319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6700" y="120649"/>
            <a:ext cx="5029200" cy="320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/>
          <p:nvPr/>
        </p:nvSpPr>
        <p:spPr>
          <a:xfrm>
            <a:off x="6600146" y="1"/>
            <a:ext cx="4093254" cy="3980921"/>
          </a:xfrm>
          <a:custGeom>
            <a:avLst/>
            <a:gdLst/>
            <a:ahLst/>
            <a:cxnLst/>
            <a:rect l="l" t="t" r="r" b="b"/>
            <a:pathLst>
              <a:path w="4666892" h="3612937" extrusionOk="0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5"/>
          <p:cNvSpPr/>
          <p:nvPr/>
        </p:nvSpPr>
        <p:spPr>
          <a:xfrm>
            <a:off x="7547071" y="4317111"/>
            <a:ext cx="3146329" cy="3239387"/>
          </a:xfrm>
          <a:custGeom>
            <a:avLst/>
            <a:gdLst/>
            <a:ahLst/>
            <a:cxnLst/>
            <a:rect l="l" t="t" r="r" b="b"/>
            <a:pathLst>
              <a:path w="3587263" h="2939948" extrusionOk="0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317500" y="196850"/>
            <a:ext cx="5602021" cy="14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Träning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317500" y="903500"/>
            <a:ext cx="9320100" cy="6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7009" marR="0" lvl="0" indent="-9270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8" marR="5080" lvl="0" indent="-207008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Träningstid</a:t>
            </a:r>
            <a:r>
              <a:rPr lang="sv-SE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</a:p>
          <a:p>
            <a:pPr marR="5080" lvl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sv-SE" sz="2200" dirty="0">
                <a:solidFill>
                  <a:schemeClr val="dk1"/>
                </a:solidFill>
                <a:latin typeface="Calibri"/>
                <a:cs typeface="Calibri"/>
              </a:rPr>
              <a:t>Vecka 1</a:t>
            </a:r>
            <a:br>
              <a:rPr lang="sv-SE" sz="2200" dirty="0">
                <a:solidFill>
                  <a:schemeClr val="dk1"/>
                </a:solidFill>
                <a:latin typeface="Calibri"/>
                <a:cs typeface="Calibri"/>
              </a:rPr>
            </a:br>
            <a:r>
              <a:rPr lang="sv-SE" sz="2200" dirty="0">
                <a:solidFill>
                  <a:schemeClr val="dk1"/>
                </a:solidFill>
                <a:latin typeface="Calibri"/>
                <a:cs typeface="Calibri"/>
              </a:rPr>
              <a:t>Måndag 17.55-19.05 - Hakon</a:t>
            </a:r>
            <a:br>
              <a:rPr lang="sv-SE" sz="2200" dirty="0">
                <a:solidFill>
                  <a:schemeClr val="dk1"/>
                </a:solidFill>
                <a:latin typeface="Calibri"/>
                <a:cs typeface="Calibri"/>
              </a:rPr>
            </a:br>
            <a:r>
              <a:rPr lang="sv-SE" sz="2200" dirty="0">
                <a:solidFill>
                  <a:schemeClr val="dk1"/>
                </a:solidFill>
                <a:latin typeface="Calibri"/>
                <a:cs typeface="Calibri"/>
              </a:rPr>
              <a:t>Onsdag 19.20-20.20 - ABB arena syd</a:t>
            </a:r>
            <a:br>
              <a:rPr lang="sv-SE" sz="2200" dirty="0">
                <a:solidFill>
                  <a:schemeClr val="dk1"/>
                </a:solidFill>
                <a:latin typeface="Calibri"/>
                <a:cs typeface="Calibri"/>
              </a:rPr>
            </a:br>
            <a:r>
              <a:rPr lang="sv-SE" sz="2200" dirty="0">
                <a:solidFill>
                  <a:schemeClr val="dk1"/>
                </a:solidFill>
                <a:latin typeface="Calibri"/>
                <a:cs typeface="Calibri"/>
              </a:rPr>
              <a:t>Söndag 08.00-09.00 - Hakon</a:t>
            </a:r>
            <a:br>
              <a:rPr lang="sv-SE" sz="2200" dirty="0">
                <a:solidFill>
                  <a:schemeClr val="dk1"/>
                </a:solidFill>
                <a:latin typeface="Calibri"/>
                <a:cs typeface="Calibri"/>
              </a:rPr>
            </a:br>
            <a:br>
              <a:rPr lang="sv-SE" sz="2200" dirty="0">
                <a:solidFill>
                  <a:schemeClr val="dk1"/>
                </a:solidFill>
                <a:latin typeface="Calibri"/>
                <a:cs typeface="Calibri"/>
              </a:rPr>
            </a:br>
            <a:r>
              <a:rPr lang="sv-SE" sz="2200" dirty="0">
                <a:solidFill>
                  <a:schemeClr val="dk1"/>
                </a:solidFill>
                <a:latin typeface="Calibri"/>
                <a:cs typeface="Calibri"/>
              </a:rPr>
              <a:t>Vecka 2 och 4</a:t>
            </a:r>
            <a:br>
              <a:rPr lang="sv-SE" sz="2200" dirty="0">
                <a:solidFill>
                  <a:schemeClr val="dk1"/>
                </a:solidFill>
                <a:latin typeface="Calibri"/>
                <a:cs typeface="Calibri"/>
              </a:rPr>
            </a:br>
            <a:r>
              <a:rPr lang="sv-SE" sz="2200" dirty="0">
                <a:solidFill>
                  <a:schemeClr val="dk1"/>
                </a:solidFill>
                <a:latin typeface="Calibri"/>
                <a:cs typeface="Calibri"/>
              </a:rPr>
              <a:t>Måndag 16.00-17.30 – Hakon – </a:t>
            </a:r>
            <a:r>
              <a:rPr lang="sv-SE" sz="2200" dirty="0" err="1">
                <a:solidFill>
                  <a:schemeClr val="dk1"/>
                </a:solidFill>
                <a:latin typeface="Calibri"/>
                <a:cs typeface="Calibri"/>
              </a:rPr>
              <a:t>drop</a:t>
            </a:r>
            <a:r>
              <a:rPr lang="sv-SE" sz="2200" dirty="0">
                <a:solidFill>
                  <a:schemeClr val="dk1"/>
                </a:solidFill>
                <a:latin typeface="Calibri"/>
                <a:cs typeface="Calibri"/>
              </a:rPr>
              <a:t>-in från 16.00, träning 16.30-17.30</a:t>
            </a:r>
            <a:br>
              <a:rPr lang="sv-SE" sz="2200" dirty="0">
                <a:solidFill>
                  <a:schemeClr val="dk1"/>
                </a:solidFill>
                <a:latin typeface="Calibri"/>
                <a:cs typeface="Calibri"/>
              </a:rPr>
            </a:br>
            <a:r>
              <a:rPr lang="sv-SE" sz="2200" dirty="0">
                <a:solidFill>
                  <a:schemeClr val="dk1"/>
                </a:solidFill>
                <a:latin typeface="Calibri"/>
                <a:cs typeface="Calibri"/>
              </a:rPr>
              <a:t>Onsdag 17.30-18.30 - Hakon</a:t>
            </a:r>
            <a:br>
              <a:rPr lang="sv-SE" sz="2200" dirty="0">
                <a:solidFill>
                  <a:schemeClr val="dk1"/>
                </a:solidFill>
                <a:latin typeface="Calibri"/>
                <a:cs typeface="Calibri"/>
              </a:rPr>
            </a:br>
            <a:r>
              <a:rPr lang="sv-SE" sz="2200" dirty="0">
                <a:solidFill>
                  <a:schemeClr val="dk1"/>
                </a:solidFill>
                <a:latin typeface="Calibri"/>
                <a:cs typeface="Calibri"/>
              </a:rPr>
              <a:t>Söndag 08.00-09.00 - Hakon</a:t>
            </a:r>
            <a:br>
              <a:rPr lang="sv-SE" sz="2200" dirty="0">
                <a:solidFill>
                  <a:schemeClr val="dk1"/>
                </a:solidFill>
                <a:latin typeface="Calibri"/>
                <a:cs typeface="Calibri"/>
              </a:rPr>
            </a:br>
            <a:br>
              <a:rPr lang="sv-SE" sz="2200" dirty="0">
                <a:solidFill>
                  <a:schemeClr val="dk1"/>
                </a:solidFill>
                <a:latin typeface="Calibri"/>
                <a:cs typeface="Calibri"/>
              </a:rPr>
            </a:br>
            <a:r>
              <a:rPr lang="sv-SE" sz="2200" dirty="0">
                <a:solidFill>
                  <a:schemeClr val="dk1"/>
                </a:solidFill>
                <a:latin typeface="Calibri"/>
                <a:cs typeface="Calibri"/>
              </a:rPr>
              <a:t>Vecka 3</a:t>
            </a:r>
            <a:br>
              <a:rPr lang="sv-SE" sz="2200" dirty="0">
                <a:solidFill>
                  <a:schemeClr val="dk1"/>
                </a:solidFill>
                <a:latin typeface="Calibri"/>
                <a:cs typeface="Calibri"/>
              </a:rPr>
            </a:br>
            <a:r>
              <a:rPr lang="sv-SE" sz="2200" dirty="0">
                <a:solidFill>
                  <a:schemeClr val="dk1"/>
                </a:solidFill>
                <a:latin typeface="Calibri"/>
                <a:cs typeface="Calibri"/>
              </a:rPr>
              <a:t>Onsdag 17.30-18.30 - Hakon</a:t>
            </a:r>
            <a:br>
              <a:rPr lang="sv-SE" sz="2200" dirty="0">
                <a:solidFill>
                  <a:schemeClr val="dk1"/>
                </a:solidFill>
                <a:latin typeface="Calibri"/>
                <a:cs typeface="Calibri"/>
              </a:rPr>
            </a:br>
            <a:r>
              <a:rPr lang="sv-SE" sz="2200" dirty="0">
                <a:solidFill>
                  <a:schemeClr val="dk1"/>
                </a:solidFill>
                <a:latin typeface="Calibri"/>
                <a:cs typeface="Calibri"/>
              </a:rPr>
              <a:t>Söndag 08.00-09.00 - Hakon</a:t>
            </a:r>
            <a:br>
              <a:rPr lang="sv-SE" sz="2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</a:br>
            <a:b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1" i="0" u="none" strike="noStrike" cap="none" dirty="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5225" y="5066175"/>
            <a:ext cx="2118075" cy="244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1C7A52F-CDBF-6B09-F9A3-936085743F43}"/>
              </a:ext>
            </a:extLst>
          </p:cNvPr>
          <p:cNvSpPr txBox="1"/>
          <p:nvPr/>
        </p:nvSpPr>
        <p:spPr>
          <a:xfrm>
            <a:off x="5171597" y="4317111"/>
            <a:ext cx="328352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Samling 30 min i omklädningsrum innan träning, undantag måndagsträningar v.2 och 4.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/>
          <p:nvPr/>
        </p:nvSpPr>
        <p:spPr>
          <a:xfrm>
            <a:off x="6600146" y="1"/>
            <a:ext cx="4093254" cy="3980921"/>
          </a:xfrm>
          <a:custGeom>
            <a:avLst/>
            <a:gdLst/>
            <a:ahLst/>
            <a:cxnLst/>
            <a:rect l="l" t="t" r="r" b="b"/>
            <a:pathLst>
              <a:path w="4666892" h="3612937" extrusionOk="0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2"/>
          <p:cNvSpPr/>
          <p:nvPr/>
        </p:nvSpPr>
        <p:spPr>
          <a:xfrm>
            <a:off x="7547071" y="4317111"/>
            <a:ext cx="3146329" cy="3239387"/>
          </a:xfrm>
          <a:custGeom>
            <a:avLst/>
            <a:gdLst/>
            <a:ahLst/>
            <a:cxnLst/>
            <a:rect l="l" t="t" r="r" b="b"/>
            <a:pathLst>
              <a:path w="3587263" h="2939948" extrusionOk="0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2"/>
          <p:cNvSpPr txBox="1"/>
          <p:nvPr/>
        </p:nvSpPr>
        <p:spPr>
          <a:xfrm>
            <a:off x="317500" y="196850"/>
            <a:ext cx="5602021" cy="14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Träning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2"/>
          <p:cNvSpPr txBox="1"/>
          <p:nvPr/>
        </p:nvSpPr>
        <p:spPr>
          <a:xfrm>
            <a:off x="317500" y="903500"/>
            <a:ext cx="9320100" cy="6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7009" marR="0" lvl="0" indent="-9270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5080" lvl="0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Träningsnärvaro November – </a:t>
            </a:r>
            <a:r>
              <a:rPr lang="sv-SE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ars 2022-2023 72%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5080" lvl="0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Målet är 75 %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5080" lvl="0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 man ingen alternativ sport kommer man på minst 3 av 4 träningar tycker huvudtränaren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300" y="4311650"/>
            <a:ext cx="2772001" cy="319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objekt 2" descr="En bild som visar text, skärmbild, diagram, linje&#10;&#10;Automatiskt genererad beskrivning">
            <a:extLst>
              <a:ext uri="{FF2B5EF4-FFF2-40B4-BE49-F238E27FC236}">
                <a16:creationId xmlns:a16="http://schemas.microsoft.com/office/drawing/2014/main" id="{B662418A-3315-DF03-7513-013E0F9CB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91659"/>
            <a:ext cx="7107382" cy="47899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/>
          <p:nvPr/>
        </p:nvSpPr>
        <p:spPr>
          <a:xfrm>
            <a:off x="6600146" y="1"/>
            <a:ext cx="4093254" cy="3980921"/>
          </a:xfrm>
          <a:custGeom>
            <a:avLst/>
            <a:gdLst/>
            <a:ahLst/>
            <a:cxnLst/>
            <a:rect l="l" t="t" r="r" b="b"/>
            <a:pathLst>
              <a:path w="4666892" h="3612937" extrusionOk="0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7547071" y="4317111"/>
            <a:ext cx="3146329" cy="3239387"/>
          </a:xfrm>
          <a:custGeom>
            <a:avLst/>
            <a:gdLst/>
            <a:ahLst/>
            <a:cxnLst/>
            <a:rect l="l" t="t" r="r" b="b"/>
            <a:pathLst>
              <a:path w="3587263" h="2939948" extrusionOk="0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317500" y="196850"/>
            <a:ext cx="5602021" cy="14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Träning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317500" y="903492"/>
            <a:ext cx="8305800" cy="6227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7009" marR="0" lvl="0" indent="-9270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9" marR="5080" lvl="0" indent="-2070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v-SE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fortsätter med samarbetet med P-13 och P-11.</a:t>
            </a:r>
            <a:br>
              <a:rPr lang="sv-SE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sv-SE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9" marR="5080" lvl="0" indent="-2070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P-13, Större samarbete under denna säsong, då de har få spelare. Troligt att de kommer ingå i vårt lag på sikt.</a:t>
            </a:r>
          </a:p>
          <a:p>
            <a:pPr marR="5080" lvl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br>
              <a:rPr lang="sv-S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Träning tillsammans varannan fredag, 16.00-17.30 - </a:t>
            </a:r>
            <a:r>
              <a:rPr lang="sv-S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Viktigt för P-13 som lag att vi deltar</a:t>
            </a:r>
          </a:p>
          <a:p>
            <a:pPr marR="5080" lvl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lang="sv-SE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9" marR="5080" lvl="0" indent="-2070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v-S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Låna in spelare från P-13 vid poolspel och cuper.</a:t>
            </a:r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300" y="4311650"/>
            <a:ext cx="2772001" cy="319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/>
          <p:nvPr/>
        </p:nvSpPr>
        <p:spPr>
          <a:xfrm>
            <a:off x="6600146" y="1"/>
            <a:ext cx="4093254" cy="3980921"/>
          </a:xfrm>
          <a:custGeom>
            <a:avLst/>
            <a:gdLst/>
            <a:ahLst/>
            <a:cxnLst/>
            <a:rect l="l" t="t" r="r" b="b"/>
            <a:pathLst>
              <a:path w="4666892" h="3612937" extrusionOk="0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7547071" y="4317111"/>
            <a:ext cx="3146329" cy="3239387"/>
          </a:xfrm>
          <a:custGeom>
            <a:avLst/>
            <a:gdLst/>
            <a:ahLst/>
            <a:cxnLst/>
            <a:rect l="l" t="t" r="r" b="b"/>
            <a:pathLst>
              <a:path w="3587263" h="2939948" extrusionOk="0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"/>
          <p:cNvSpPr txBox="1"/>
          <p:nvPr/>
        </p:nvSpPr>
        <p:spPr>
          <a:xfrm>
            <a:off x="317500" y="196850"/>
            <a:ext cx="5602021" cy="14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Poolspel - borta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 txBox="1"/>
          <p:nvPr/>
        </p:nvSpPr>
        <p:spPr>
          <a:xfrm>
            <a:off x="317500" y="1212856"/>
            <a:ext cx="6505888" cy="553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7009" marR="0" lvl="0" indent="-9270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9" marR="5080" lvl="0" indent="-2070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kommer troligen oftast åka i egna bilar och samlas vid Hakonhuset innan avfärd och ser till att alla och allt kommer med</a:t>
            </a:r>
            <a:r>
              <a:rPr lang="sv-SE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7009" marR="5080" lvl="0" indent="-2070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bilar där man samåker så gör man upp sinsemellan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7009" marR="5080" lvl="0" indent="-2070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undersöker att hyra stor buss till de längsta resorna</a:t>
            </a:r>
          </a:p>
          <a:p>
            <a:pPr marL="207009" marR="5080" lvl="0" indent="-2070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sv-SE" sz="2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Ett förslag till </a:t>
            </a:r>
            <a:r>
              <a:rPr lang="sv-SE" sz="22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</a:t>
            </a:r>
            <a:r>
              <a:rPr lang="sv-SE" sz="2200" b="0" i="0" u="none" strike="noStrike" cap="none" dirty="0" err="1">
                <a:solidFill>
                  <a:schemeClr val="dk1"/>
                </a:solidFill>
                <a:latin typeface="Calibri"/>
                <a:ea typeface="Arial"/>
                <a:cs typeface="Calibri"/>
                <a:sym typeface="Calibri"/>
              </a:rPr>
              <a:t>wish</a:t>
            </a: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Calibri"/>
              </a:rPr>
              <a:t>-belopp för samåkning kommer att anges i nyhetsbrev inför respektive poolspel.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br>
              <a:rPr lang="sv-SE" sz="2400" b="0" i="0" u="none" strike="noStrike" cap="none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2400" b="0" i="0" u="none" strike="noStrike" cap="none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 b="0" i="0" u="none" strike="noStrike" cap="none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Något att tänka på att vi lånar istid från arrangerande klubb. :-)</a:t>
            </a:r>
            <a:endParaRPr sz="2400" b="0" i="0" u="none" strike="noStrike" cap="none" dirty="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300" y="4311650"/>
            <a:ext cx="2772001" cy="319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/>
          <p:nvPr/>
        </p:nvSpPr>
        <p:spPr>
          <a:xfrm>
            <a:off x="6600146" y="1"/>
            <a:ext cx="4093254" cy="3980921"/>
          </a:xfrm>
          <a:custGeom>
            <a:avLst/>
            <a:gdLst/>
            <a:ahLst/>
            <a:cxnLst/>
            <a:rect l="l" t="t" r="r" b="b"/>
            <a:pathLst>
              <a:path w="4666892" h="3612937" extrusionOk="0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0"/>
          <p:cNvSpPr/>
          <p:nvPr/>
        </p:nvSpPr>
        <p:spPr>
          <a:xfrm>
            <a:off x="7547071" y="4317111"/>
            <a:ext cx="3146329" cy="3239387"/>
          </a:xfrm>
          <a:custGeom>
            <a:avLst/>
            <a:gdLst/>
            <a:ahLst/>
            <a:cxnLst/>
            <a:rect l="l" t="t" r="r" b="b"/>
            <a:pathLst>
              <a:path w="3587263" h="2939948" extrusionOk="0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0"/>
          <p:cNvSpPr txBox="1"/>
          <p:nvPr/>
        </p:nvSpPr>
        <p:spPr>
          <a:xfrm>
            <a:off x="317500" y="196850"/>
            <a:ext cx="5602021" cy="14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v-S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Poolspel - hemma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0"/>
          <p:cNvSpPr txBox="1"/>
          <p:nvPr/>
        </p:nvSpPr>
        <p:spPr>
          <a:xfrm>
            <a:off x="78767" y="1657424"/>
            <a:ext cx="5267933" cy="553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07009" marR="0" lvl="0" indent="-1012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7009" marR="5080" lvl="0" indent="-207009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Inför poolspel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4210" marR="5080" lvl="1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Boka domare. Svante (Axel) är ansvarig.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64210" marR="5080" lvl="1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Skyltar till omklädningsrum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4210" marR="5080" lvl="1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Boka mål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4210" marR="5080" lvl="1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Boka sarg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4210" marR="5080" lvl="1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Engagera föräldrateam som förbereder planerna</a:t>
            </a:r>
            <a:endParaRPr lang="sv-SE"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4210" marR="5080" lvl="1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Boka spolning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4210" marR="5080" lvl="1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Boka omklädningsrum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4210" marR="5080" lvl="1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Koder till omklädningsrum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4210" marR="5080" lvl="1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Vaktis om låsa upp sekretariatet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4210" marR="5080" lvl="1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Skyltar som markerar planer till målburarna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4210" marR="5080" lvl="1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Speaker i sekretariatet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4210" marR="5080" lvl="1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Skriv ut spelschema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5610" marR="5080" lvl="1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sv-SE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</a:t>
            </a:r>
            <a:r>
              <a:rPr lang="sv-SE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 kommer hålla med kiosk som Anna-Karin (Max) och Emma (Alfred) fixar tillsammans med 4-6 föräldrar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4210" marR="5080" lvl="1" indent="-99376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40970" algn="l" rtl="0">
              <a:lnSpc>
                <a:spcPct val="90000"/>
              </a:lnSpc>
              <a:spcBef>
                <a:spcPts val="5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300" y="4311650"/>
            <a:ext cx="2772001" cy="319846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 txBox="1"/>
          <p:nvPr/>
        </p:nvSpPr>
        <p:spPr>
          <a:xfrm>
            <a:off x="6169175" y="1357800"/>
            <a:ext cx="28338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b="0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Här behövs det en förälder för att hjälpa till då Therese också har lagledare-arbete denna säsong.</a:t>
            </a:r>
            <a:endParaRPr sz="2100" b="0" i="0" u="none" strike="noStrike" cap="none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042E6B6-5337-B052-3F7E-B6DD74A21BCC}"/>
              </a:ext>
            </a:extLst>
          </p:cNvPr>
          <p:cNvSpPr txBox="1"/>
          <p:nvPr/>
        </p:nvSpPr>
        <p:spPr>
          <a:xfrm>
            <a:off x="5548745" y="3647209"/>
            <a:ext cx="2109355" cy="203132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sv-SE" sz="1800" dirty="0"/>
              <a:t>Kalla 2st hjälpredor till varje poolspel hemma för att kunna hjälpa till praktiskt. Therese hanterar arbetet innan.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6743</TotalTime>
  <Words>1442</Words>
  <Application>Microsoft Office PowerPoint</Application>
  <PresentationFormat>Anpassad</PresentationFormat>
  <Paragraphs>242</Paragraphs>
  <Slides>20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20</vt:i4>
      </vt:variant>
    </vt:vector>
  </HeadingPairs>
  <TitlesOfParts>
    <vt:vector size="27" baseType="lpstr">
      <vt:lpstr>Calibri</vt:lpstr>
      <vt:lpstr>Times New Roman</vt:lpstr>
      <vt:lpstr>Arial Black</vt:lpstr>
      <vt:lpstr>Symbol</vt:lpstr>
      <vt:lpstr>Arial</vt:lpstr>
      <vt:lpstr>Office Theme</vt:lpstr>
      <vt:lpstr>Office Theme</vt:lpstr>
      <vt:lpstr>PowerPoint-presentation</vt:lpstr>
      <vt:lpstr>VSK Bandy Vision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Peter Rybing</dc:creator>
  <cp:lastModifiedBy>Therese Lindskog</cp:lastModifiedBy>
  <cp:revision>13</cp:revision>
  <dcterms:created xsi:type="dcterms:W3CDTF">2019-10-21T17:02:50Z</dcterms:created>
  <dcterms:modified xsi:type="dcterms:W3CDTF">2023-11-09T16:17:26Z</dcterms:modified>
</cp:coreProperties>
</file>