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3E462267-1518-48C9-A3E2-8DB8254DA4C2}" type="datetimeFigureOut">
              <a:rPr lang="sv-SE" smtClean="0"/>
              <a:t>2016-03-04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3E462267-1518-48C9-A3E2-8DB8254DA4C2}" type="datetimeFigureOut">
              <a:rPr lang="sv-SE" smtClean="0"/>
              <a:t>2016-03-04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3E462267-1518-48C9-A3E2-8DB8254DA4C2}" type="datetimeFigureOut">
              <a:rPr lang="sv-SE" smtClean="0"/>
              <a:t>2016-03-04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2016-03-04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2016-03-04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2016-03-04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2016-03-04</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www.laget.se/VSKBANDYF07/Document/Download/899197/5606428" TargetMode="External"/><Relationship Id="rId4" Type="http://schemas.openxmlformats.org/officeDocument/2006/relationships/image" Target="../media/image3.tm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smtClean="0">
                <a:solidFill>
                  <a:schemeClr val="accent2">
                    <a:lumMod val="75000"/>
                  </a:schemeClr>
                </a:solidFill>
              </a:rPr>
              <a:t>Ispass</a:t>
            </a:r>
            <a:r>
              <a:rPr lang="sv-SE" b="1" dirty="0" smtClean="0">
                <a:solidFill>
                  <a:schemeClr val="accent2">
                    <a:lumMod val="75000"/>
                  </a:schemeClr>
                </a:solidFill>
              </a:rPr>
              <a:t> </a:t>
            </a:r>
            <a:r>
              <a:rPr lang="sv-SE" b="1" dirty="0" smtClean="0">
                <a:solidFill>
                  <a:schemeClr val="accent2">
                    <a:lumMod val="75000"/>
                  </a:schemeClr>
                </a:solidFill>
              </a:rPr>
              <a:t>lördag 8</a:t>
            </a:r>
            <a:r>
              <a:rPr lang="sv-SE" b="1" dirty="0" smtClean="0">
                <a:solidFill>
                  <a:schemeClr val="accent2">
                    <a:lumMod val="75000"/>
                  </a:schemeClr>
                </a:solidFill>
              </a:rPr>
              <a:t>:00-9:00 </a:t>
            </a:r>
            <a:r>
              <a:rPr lang="sv-SE" b="1" dirty="0">
                <a:solidFill>
                  <a:schemeClr val="accent2">
                    <a:lumMod val="75000"/>
                  </a:schemeClr>
                </a:solidFill>
              </a:rPr>
              <a:t>VSK F-07</a:t>
            </a:r>
            <a:endParaRPr lang="sv-SE" dirty="0">
              <a:solidFill>
                <a:schemeClr val="accent2">
                  <a:lumMod val="75000"/>
                </a:schemeClr>
              </a:solidFill>
            </a:endParaRPr>
          </a:p>
        </p:txBody>
      </p:sp>
      <p:sp>
        <p:nvSpPr>
          <p:cNvPr id="182" name="Underrubrik 2"/>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Placering</a:t>
            </a:r>
            <a:endParaRPr lang="sv-SE" sz="1200" dirty="0">
              <a:solidFill>
                <a:schemeClr val="accent2">
                  <a:lumMod val="75000"/>
                </a:schemeClr>
              </a:solidFill>
            </a:endParaRPr>
          </a:p>
        </p:txBody>
      </p:sp>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smtClean="0">
                  <a:solidFill>
                    <a:srgbClr val="00B050"/>
                  </a:solidFill>
                </a:rPr>
                <a:t>laget.se/VSKBANDYF07</a:t>
              </a:r>
              <a:endParaRPr lang="sv-SE" sz="800" dirty="0">
                <a:solidFill>
                  <a:srgbClr val="00B050"/>
                </a:solidFill>
              </a:endParaRPr>
            </a:p>
          </p:txBody>
        </p:sp>
      </p:grpSp>
      <p:pic>
        <p:nvPicPr>
          <p:cNvPr id="2" name="Bildobjekt 1" descr="Skärmurklipp"/>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8613" y="879915"/>
            <a:ext cx="5978268" cy="4606485"/>
          </a:xfrm>
          <a:prstGeom prst="rect">
            <a:avLst/>
          </a:prstGeom>
        </p:spPr>
      </p:pic>
      <p:sp>
        <p:nvSpPr>
          <p:cNvPr id="106" name="Textruta 192"/>
          <p:cNvSpPr txBox="1"/>
          <p:nvPr/>
        </p:nvSpPr>
        <p:spPr>
          <a:xfrm>
            <a:off x="6298488" y="1406550"/>
            <a:ext cx="2939030" cy="1887270"/>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smtClean="0">
                <a:solidFill>
                  <a:schemeClr val="accent2">
                    <a:lumMod val="75000"/>
                  </a:schemeClr>
                </a:solidFill>
                <a:ea typeface="Calibri" panose="020F0502020204030204" pitchFamily="34" charset="0"/>
                <a:cs typeface="Times New Roman" panose="02020603050405020304" pitchFamily="18" charset="0"/>
              </a:rPr>
              <a:t>Övning 14 </a:t>
            </a:r>
          </a:p>
        </p:txBody>
      </p:sp>
      <p:sp>
        <p:nvSpPr>
          <p:cNvPr id="71" name="Textruta 192"/>
          <p:cNvSpPr txBox="1"/>
          <p:nvPr/>
        </p:nvSpPr>
        <p:spPr>
          <a:xfrm>
            <a:off x="6298488" y="3340494"/>
            <a:ext cx="2939030" cy="1636751"/>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smtClean="0">
                <a:solidFill>
                  <a:schemeClr val="accent2">
                    <a:lumMod val="75000"/>
                  </a:schemeClr>
                </a:solidFill>
                <a:ea typeface="Calibri" panose="020F0502020204030204" pitchFamily="34" charset="0"/>
                <a:cs typeface="Times New Roman" panose="02020603050405020304" pitchFamily="18" charset="0"/>
              </a:rPr>
              <a:t>Övning 15</a:t>
            </a:r>
          </a:p>
        </p:txBody>
      </p:sp>
      <p:sp>
        <p:nvSpPr>
          <p:cNvPr id="72" name="Textruta 192"/>
          <p:cNvSpPr txBox="1"/>
          <p:nvPr/>
        </p:nvSpPr>
        <p:spPr>
          <a:xfrm>
            <a:off x="9367393" y="1406549"/>
            <a:ext cx="2197689" cy="3570695"/>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smtClean="0">
                <a:solidFill>
                  <a:schemeClr val="accent2">
                    <a:lumMod val="75000"/>
                  </a:schemeClr>
                </a:solidFill>
                <a:ea typeface="Calibri" panose="020F0502020204030204" pitchFamily="34" charset="0"/>
                <a:cs typeface="Times New Roman" panose="02020603050405020304" pitchFamily="18" charset="0"/>
              </a:rPr>
              <a:t>Övning 13</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smtClean="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6" name="Rektangel 5"/>
          <p:cNvSpPr/>
          <p:nvPr/>
        </p:nvSpPr>
        <p:spPr>
          <a:xfrm>
            <a:off x="6539009" y="5696631"/>
            <a:ext cx="4998124" cy="430887"/>
          </a:xfrm>
          <a:prstGeom prst="rect">
            <a:avLst/>
          </a:prstGeom>
        </p:spPr>
        <p:txBody>
          <a:bodyPr wrap="square">
            <a:spAutoFit/>
          </a:bodyPr>
          <a:lstStyle/>
          <a:p>
            <a:pPr algn="ctr"/>
            <a:r>
              <a:rPr lang="sv-SE" sz="1100" i="1" dirty="0" smtClean="0">
                <a:solidFill>
                  <a:srgbClr val="00B050"/>
                </a:solidFill>
              </a:rPr>
              <a:t>Övningarna (och dess nummer) är </a:t>
            </a:r>
            <a:r>
              <a:rPr lang="sv-SE" sz="1100" i="1" dirty="0">
                <a:solidFill>
                  <a:srgbClr val="00B050"/>
                </a:solidFill>
              </a:rPr>
              <a:t>hämtad från </a:t>
            </a:r>
            <a:r>
              <a:rPr lang="sv-SE" sz="1100" i="1" dirty="0" smtClean="0">
                <a:solidFill>
                  <a:srgbClr val="00B050"/>
                </a:solidFill>
              </a:rPr>
              <a:t>”Övningsbank </a:t>
            </a:r>
            <a:r>
              <a:rPr lang="sv-SE" sz="1100" i="1" dirty="0">
                <a:solidFill>
                  <a:srgbClr val="00B050"/>
                </a:solidFill>
              </a:rPr>
              <a:t>- </a:t>
            </a:r>
            <a:r>
              <a:rPr lang="sv-SE" sz="1100" i="1" dirty="0" err="1">
                <a:solidFill>
                  <a:srgbClr val="00B050"/>
                </a:solidFill>
              </a:rPr>
              <a:t>ispass</a:t>
            </a:r>
            <a:r>
              <a:rPr lang="sv-SE" sz="1100" i="1" dirty="0">
                <a:solidFill>
                  <a:srgbClr val="00B050"/>
                </a:solidFill>
              </a:rPr>
              <a:t> VSK </a:t>
            </a:r>
            <a:r>
              <a:rPr lang="sv-SE" sz="1100" i="1" dirty="0" smtClean="0">
                <a:solidFill>
                  <a:srgbClr val="00B050"/>
                </a:solidFill>
              </a:rPr>
              <a:t>F07.pptx”</a:t>
            </a:r>
            <a:endParaRPr lang="sv-SE" sz="1100" i="1" dirty="0">
              <a:solidFill>
                <a:srgbClr val="00B050"/>
              </a:solidFill>
            </a:endParaRPr>
          </a:p>
          <a:p>
            <a:pPr algn="ctr"/>
            <a:r>
              <a:rPr lang="sv-SE" sz="1100" i="1" dirty="0" smtClean="0">
                <a:solidFill>
                  <a:srgbClr val="00B050"/>
                </a:solidFill>
                <a:hlinkClick r:id="rId5"/>
              </a:rPr>
              <a:t>http</a:t>
            </a:r>
            <a:r>
              <a:rPr lang="sv-SE" sz="1100" i="1" dirty="0">
                <a:solidFill>
                  <a:srgbClr val="00B050"/>
                </a:solidFill>
                <a:hlinkClick r:id="rId5"/>
              </a:rPr>
              <a:t>://www.laget.se/VSKBANDYF07/Document/Download/899197/5606428</a:t>
            </a:r>
            <a:endParaRPr lang="sv-SE" sz="1100" i="1" dirty="0">
              <a:solidFill>
                <a:srgbClr val="00B050"/>
              </a:solidFill>
            </a:endParaRPr>
          </a:p>
        </p:txBody>
      </p:sp>
      <p:sp>
        <p:nvSpPr>
          <p:cNvPr id="15" name="Underrubrik 2"/>
          <p:cNvSpPr>
            <a:spLocks noGrp="1"/>
          </p:cNvSpPr>
          <p:nvPr>
            <p:ph type="subTitle" idx="1"/>
          </p:nvPr>
        </p:nvSpPr>
        <p:spPr>
          <a:xfrm>
            <a:off x="369757" y="689548"/>
            <a:ext cx="5686269" cy="5771212"/>
          </a:xfrm>
        </p:spPr>
        <p:txBody>
          <a:bodyPr>
            <a:normAutofit fontScale="40000" lnSpcReduction="20000"/>
          </a:bodyPr>
          <a:lstStyle/>
          <a:p>
            <a:pPr algn="l">
              <a:lnSpc>
                <a:spcPct val="120000"/>
              </a:lnSpc>
            </a:pPr>
            <a:r>
              <a:rPr lang="sv-SE" dirty="0" smtClean="0">
                <a:solidFill>
                  <a:schemeClr val="accent2">
                    <a:lumMod val="75000"/>
                  </a:schemeClr>
                </a:solidFill>
              </a:rPr>
              <a:t>&gt; 07:48: </a:t>
            </a:r>
            <a:r>
              <a:rPr lang="sv-SE" dirty="0">
                <a:solidFill>
                  <a:schemeClr val="accent2">
                    <a:lumMod val="75000"/>
                  </a:schemeClr>
                </a:solidFill>
              </a:rPr>
              <a:t>Ta fram: västar, konor, bollar och små mål samt ”egen materialvård” (slipning, tejpning, fylla på vatten, …)</a:t>
            </a:r>
          </a:p>
          <a:p>
            <a:pPr algn="l"/>
            <a:r>
              <a:rPr lang="sv-SE" dirty="0" smtClean="0">
                <a:solidFill>
                  <a:schemeClr val="accent2">
                    <a:lumMod val="75000"/>
                  </a:schemeClr>
                </a:solidFill>
              </a:rPr>
              <a:t>07:48: </a:t>
            </a:r>
            <a:r>
              <a:rPr lang="sv-SE" dirty="0">
                <a:solidFill>
                  <a:schemeClr val="accent2">
                    <a:lumMod val="75000"/>
                  </a:schemeClr>
                </a:solidFill>
              </a:rPr>
              <a:t>”Tränar genomgång” (Vad? Vem? Fokus?</a:t>
            </a:r>
            <a:r>
              <a:rPr lang="sv-SE" dirty="0">
                <a:solidFill>
                  <a:schemeClr val="accent2">
                    <a:lumMod val="75000"/>
                  </a:schemeClr>
                </a:solidFill>
                <a:sym typeface="Wingdings" panose="05000000000000000000" pitchFamily="2" charset="2"/>
              </a:rPr>
              <a:t>)</a:t>
            </a:r>
            <a:endParaRPr lang="sv-SE" dirty="0">
              <a:solidFill>
                <a:schemeClr val="accent2">
                  <a:lumMod val="75000"/>
                </a:schemeClr>
              </a:solidFill>
            </a:endParaRPr>
          </a:p>
          <a:p>
            <a:pPr algn="l"/>
            <a:r>
              <a:rPr lang="sv-SE" dirty="0">
                <a:solidFill>
                  <a:schemeClr val="accent2">
                    <a:lumMod val="75000"/>
                  </a:schemeClr>
                </a:solidFill>
              </a:rPr>
              <a:t>0</a:t>
            </a:r>
            <a:r>
              <a:rPr lang="sv-SE" dirty="0" smtClean="0">
                <a:solidFill>
                  <a:schemeClr val="accent2">
                    <a:lumMod val="75000"/>
                  </a:schemeClr>
                </a:solidFill>
              </a:rPr>
              <a:t>7:50</a:t>
            </a:r>
            <a:r>
              <a:rPr lang="sv-SE" dirty="0">
                <a:solidFill>
                  <a:schemeClr val="accent2">
                    <a:lumMod val="75000"/>
                  </a:schemeClr>
                </a:solidFill>
              </a:rPr>
              <a:t>: Ombytt och klar utan hjälm och föräldrafritt. Dagens tränare säger några ord om träningen och svarar på </a:t>
            </a:r>
            <a:r>
              <a:rPr lang="sv-SE" dirty="0" err="1">
                <a:solidFill>
                  <a:schemeClr val="accent2">
                    <a:lumMod val="75000"/>
                  </a:schemeClr>
                </a:solidFill>
              </a:rPr>
              <a:t>ev</a:t>
            </a:r>
            <a:r>
              <a:rPr lang="sv-SE" dirty="0">
                <a:solidFill>
                  <a:schemeClr val="accent2">
                    <a:lumMod val="75000"/>
                  </a:schemeClr>
                </a:solidFill>
              </a:rPr>
              <a:t> spelarfunderingar. </a:t>
            </a:r>
          </a:p>
          <a:p>
            <a:pPr algn="l"/>
            <a:r>
              <a:rPr lang="sv-SE" dirty="0">
                <a:solidFill>
                  <a:schemeClr val="accent2">
                    <a:lumMod val="75000"/>
                  </a:schemeClr>
                </a:solidFill>
              </a:rPr>
              <a:t>0</a:t>
            </a:r>
            <a:r>
              <a:rPr lang="sv-SE" dirty="0" smtClean="0">
                <a:solidFill>
                  <a:schemeClr val="accent2">
                    <a:lumMod val="75000"/>
                  </a:schemeClr>
                </a:solidFill>
              </a:rPr>
              <a:t>7:58 </a:t>
            </a:r>
            <a:r>
              <a:rPr lang="sv-SE" dirty="0">
                <a:solidFill>
                  <a:schemeClr val="accent2">
                    <a:lumMod val="75000"/>
                  </a:schemeClr>
                </a:solidFill>
              </a:rPr>
              <a:t>Gå tillsammans till </a:t>
            </a:r>
            <a:r>
              <a:rPr lang="sv-SE" dirty="0" smtClean="0">
                <a:solidFill>
                  <a:schemeClr val="accent2">
                    <a:lumMod val="75000"/>
                  </a:schemeClr>
                </a:solidFill>
              </a:rPr>
              <a:t>isen</a:t>
            </a:r>
          </a:p>
          <a:p>
            <a:pPr algn="l"/>
            <a:r>
              <a:rPr lang="sv-SE" dirty="0">
                <a:solidFill>
                  <a:schemeClr val="accent2">
                    <a:lumMod val="75000"/>
                  </a:schemeClr>
                </a:solidFill>
              </a:rPr>
              <a:t>- - - </a:t>
            </a:r>
          </a:p>
          <a:p>
            <a:pPr algn="l">
              <a:lnSpc>
                <a:spcPct val="120000"/>
              </a:lnSpc>
            </a:pPr>
            <a:r>
              <a:rPr lang="sv-SE" b="1" dirty="0" smtClean="0">
                <a:solidFill>
                  <a:schemeClr val="accent2">
                    <a:lumMod val="75000"/>
                  </a:schemeClr>
                </a:solidFill>
              </a:rPr>
              <a:t>08:00 – 08:08 </a:t>
            </a:r>
            <a:r>
              <a:rPr lang="sv-SE" b="1" dirty="0">
                <a:solidFill>
                  <a:schemeClr val="accent2">
                    <a:lumMod val="75000"/>
                  </a:schemeClr>
                </a:solidFill>
              </a:rPr>
              <a:t>Uppvärmning / ”Svettis” (övriga tränare förbereder stationerna)</a:t>
            </a:r>
          </a:p>
          <a:p>
            <a:pPr algn="l">
              <a:lnSpc>
                <a:spcPct val="120000"/>
              </a:lnSpc>
            </a:pPr>
            <a:r>
              <a:rPr lang="sv-SE" b="1" dirty="0" smtClean="0">
                <a:solidFill>
                  <a:schemeClr val="accent2">
                    <a:lumMod val="75000"/>
                  </a:schemeClr>
                </a:solidFill>
              </a:rPr>
              <a:t>08:08 </a:t>
            </a:r>
            <a:r>
              <a:rPr lang="sv-SE" b="1" dirty="0">
                <a:solidFill>
                  <a:schemeClr val="accent2">
                    <a:lumMod val="75000"/>
                  </a:schemeClr>
                </a:solidFill>
              </a:rPr>
              <a:t>– </a:t>
            </a:r>
            <a:r>
              <a:rPr lang="sv-SE" b="1" dirty="0" smtClean="0">
                <a:solidFill>
                  <a:schemeClr val="accent2">
                    <a:lumMod val="75000"/>
                  </a:schemeClr>
                </a:solidFill>
              </a:rPr>
              <a:t>08:10 </a:t>
            </a:r>
            <a:r>
              <a:rPr lang="sv-SE" b="1" dirty="0">
                <a:solidFill>
                  <a:schemeClr val="accent2">
                    <a:lumMod val="75000"/>
                  </a:schemeClr>
                </a:solidFill>
              </a:rPr>
              <a:t>Välkommensnack, kort genomgång och indelning i övningsgrupper</a:t>
            </a:r>
          </a:p>
          <a:p>
            <a:pPr algn="l">
              <a:lnSpc>
                <a:spcPct val="120000"/>
              </a:lnSpc>
            </a:pPr>
            <a:r>
              <a:rPr lang="sv-SE" b="1" dirty="0" smtClean="0">
                <a:solidFill>
                  <a:schemeClr val="accent2">
                    <a:lumMod val="75000"/>
                  </a:schemeClr>
                </a:solidFill>
              </a:rPr>
              <a:t>08:10 </a:t>
            </a:r>
            <a:r>
              <a:rPr lang="sv-SE" b="1" dirty="0">
                <a:solidFill>
                  <a:schemeClr val="accent2">
                    <a:lumMod val="75000"/>
                  </a:schemeClr>
                </a:solidFill>
              </a:rPr>
              <a:t>– </a:t>
            </a:r>
            <a:r>
              <a:rPr lang="sv-SE" b="1" dirty="0" smtClean="0">
                <a:solidFill>
                  <a:schemeClr val="accent2">
                    <a:lumMod val="75000"/>
                  </a:schemeClr>
                </a:solidFill>
              </a:rPr>
              <a:t>08:20 </a:t>
            </a:r>
            <a:r>
              <a:rPr lang="sv-SE" b="1" dirty="0">
                <a:solidFill>
                  <a:schemeClr val="accent2">
                    <a:lumMod val="75000"/>
                  </a:schemeClr>
                </a:solidFill>
              </a:rPr>
              <a:t>Övningsomgång 1 (Teknikbana / Passningsspel / Spel)</a:t>
            </a:r>
          </a:p>
          <a:p>
            <a:pPr algn="l"/>
            <a:r>
              <a:rPr lang="sv-SE" b="1" dirty="0" smtClean="0">
                <a:solidFill>
                  <a:schemeClr val="accent2">
                    <a:lumMod val="75000"/>
                  </a:schemeClr>
                </a:solidFill>
              </a:rPr>
              <a:t>08:20 </a:t>
            </a:r>
            <a:r>
              <a:rPr lang="sv-SE" b="1" dirty="0">
                <a:solidFill>
                  <a:schemeClr val="accent2">
                    <a:lumMod val="75000"/>
                  </a:schemeClr>
                </a:solidFill>
              </a:rPr>
              <a:t>– </a:t>
            </a:r>
            <a:r>
              <a:rPr lang="sv-SE" b="1" dirty="0" smtClean="0">
                <a:solidFill>
                  <a:schemeClr val="accent2">
                    <a:lumMod val="75000"/>
                  </a:schemeClr>
                </a:solidFill>
              </a:rPr>
              <a:t>08:22 </a:t>
            </a:r>
            <a:r>
              <a:rPr lang="sv-SE" b="1" dirty="0">
                <a:solidFill>
                  <a:schemeClr val="accent2">
                    <a:lumMod val="75000"/>
                  </a:schemeClr>
                </a:solidFill>
              </a:rPr>
              <a:t>VATTEN</a:t>
            </a:r>
          </a:p>
          <a:p>
            <a:pPr algn="l"/>
            <a:r>
              <a:rPr lang="sv-SE" b="1" dirty="0" smtClean="0">
                <a:solidFill>
                  <a:schemeClr val="accent2">
                    <a:lumMod val="75000"/>
                  </a:schemeClr>
                </a:solidFill>
              </a:rPr>
              <a:t>08:22 </a:t>
            </a:r>
            <a:r>
              <a:rPr lang="sv-SE" b="1" dirty="0">
                <a:solidFill>
                  <a:schemeClr val="accent2">
                    <a:lumMod val="75000"/>
                  </a:schemeClr>
                </a:solidFill>
              </a:rPr>
              <a:t>- </a:t>
            </a:r>
            <a:r>
              <a:rPr lang="sv-SE" b="1" dirty="0" smtClean="0">
                <a:solidFill>
                  <a:schemeClr val="accent2">
                    <a:lumMod val="75000"/>
                  </a:schemeClr>
                </a:solidFill>
              </a:rPr>
              <a:t>08:32 </a:t>
            </a:r>
            <a:r>
              <a:rPr lang="sv-SE" b="1" dirty="0">
                <a:solidFill>
                  <a:schemeClr val="accent2">
                    <a:lumMod val="75000"/>
                  </a:schemeClr>
                </a:solidFill>
              </a:rPr>
              <a:t>Övningsomgång 2 (Teknikbana / Passningsspel / Spel)</a:t>
            </a:r>
          </a:p>
          <a:p>
            <a:pPr algn="l"/>
            <a:r>
              <a:rPr lang="sv-SE" b="1" dirty="0" smtClean="0">
                <a:solidFill>
                  <a:schemeClr val="accent2">
                    <a:lumMod val="75000"/>
                  </a:schemeClr>
                </a:solidFill>
              </a:rPr>
              <a:t>08:32 </a:t>
            </a:r>
            <a:r>
              <a:rPr lang="sv-SE" b="1" dirty="0">
                <a:solidFill>
                  <a:schemeClr val="accent2">
                    <a:lumMod val="75000"/>
                  </a:schemeClr>
                </a:solidFill>
              </a:rPr>
              <a:t>- </a:t>
            </a:r>
            <a:r>
              <a:rPr lang="sv-SE" b="1" dirty="0" smtClean="0">
                <a:solidFill>
                  <a:schemeClr val="accent2">
                    <a:lumMod val="75000"/>
                  </a:schemeClr>
                </a:solidFill>
              </a:rPr>
              <a:t>08:42 </a:t>
            </a:r>
            <a:r>
              <a:rPr lang="sv-SE" b="1" dirty="0">
                <a:solidFill>
                  <a:schemeClr val="accent2">
                    <a:lumMod val="75000"/>
                  </a:schemeClr>
                </a:solidFill>
              </a:rPr>
              <a:t>Övningsomgång 3 (Teknikbana / Passningsspel / Spel)</a:t>
            </a:r>
          </a:p>
          <a:p>
            <a:pPr algn="l">
              <a:lnSpc>
                <a:spcPct val="120000"/>
              </a:lnSpc>
            </a:pPr>
            <a:r>
              <a:rPr lang="sv-SE" b="1" dirty="0" smtClean="0">
                <a:solidFill>
                  <a:schemeClr val="accent2">
                    <a:lumMod val="75000"/>
                  </a:schemeClr>
                </a:solidFill>
              </a:rPr>
              <a:t>08:42 </a:t>
            </a:r>
            <a:r>
              <a:rPr lang="sv-SE" b="1" dirty="0">
                <a:solidFill>
                  <a:schemeClr val="accent2">
                    <a:lumMod val="75000"/>
                  </a:schemeClr>
                </a:solidFill>
              </a:rPr>
              <a:t>– 0</a:t>
            </a:r>
            <a:r>
              <a:rPr lang="sv-SE" b="1" dirty="0" smtClean="0">
                <a:solidFill>
                  <a:schemeClr val="accent2">
                    <a:lumMod val="75000"/>
                  </a:schemeClr>
                </a:solidFill>
              </a:rPr>
              <a:t>8:58 </a:t>
            </a:r>
            <a:r>
              <a:rPr lang="sv-SE" b="1" dirty="0">
                <a:solidFill>
                  <a:schemeClr val="accent2">
                    <a:lumMod val="75000"/>
                  </a:schemeClr>
                </a:solidFill>
              </a:rPr>
              <a:t>Spel </a:t>
            </a:r>
            <a:r>
              <a:rPr lang="sv-SE" b="1" dirty="0" smtClean="0">
                <a:solidFill>
                  <a:schemeClr val="accent2">
                    <a:lumMod val="75000"/>
                  </a:schemeClr>
                </a:solidFill>
              </a:rPr>
              <a:t>(anpassat efter antalet spelare)</a:t>
            </a:r>
            <a:endParaRPr lang="sv-SE" b="1" dirty="0">
              <a:solidFill>
                <a:schemeClr val="accent2">
                  <a:lumMod val="75000"/>
                </a:schemeClr>
              </a:solidFill>
            </a:endParaRPr>
          </a:p>
          <a:p>
            <a:pPr algn="l">
              <a:lnSpc>
                <a:spcPct val="120000"/>
              </a:lnSpc>
            </a:pPr>
            <a:r>
              <a:rPr lang="sv-SE" b="1" dirty="0" smtClean="0">
                <a:solidFill>
                  <a:schemeClr val="accent2">
                    <a:lumMod val="75000"/>
                  </a:schemeClr>
                </a:solidFill>
              </a:rPr>
              <a:t>08:59 – 09:00 </a:t>
            </a:r>
            <a:r>
              <a:rPr lang="sv-SE" b="1" dirty="0">
                <a:solidFill>
                  <a:schemeClr val="accent2">
                    <a:lumMod val="75000"/>
                  </a:schemeClr>
                </a:solidFill>
              </a:rPr>
              <a:t>Avslutning: Tacka varandra för idag, 1-2 VSK, Sälen mot föräldrarna</a:t>
            </a:r>
          </a:p>
          <a:p>
            <a:pPr algn="l">
              <a:lnSpc>
                <a:spcPct val="120000"/>
              </a:lnSpc>
            </a:pPr>
            <a:r>
              <a:rPr lang="sv-SE" dirty="0" smtClean="0">
                <a:solidFill>
                  <a:schemeClr val="accent2">
                    <a:lumMod val="75000"/>
                  </a:schemeClr>
                </a:solidFill>
              </a:rPr>
              <a:t>- </a:t>
            </a:r>
            <a:r>
              <a:rPr lang="sv-SE" dirty="0">
                <a:solidFill>
                  <a:schemeClr val="accent2">
                    <a:lumMod val="75000"/>
                  </a:schemeClr>
                </a:solidFill>
              </a:rPr>
              <a:t>- - </a:t>
            </a:r>
            <a:endParaRPr lang="sv-SE" dirty="0" smtClean="0">
              <a:solidFill>
                <a:schemeClr val="accent2">
                  <a:lumMod val="75000"/>
                </a:schemeClr>
              </a:solidFill>
            </a:endParaRPr>
          </a:p>
          <a:p>
            <a:pPr algn="l">
              <a:lnSpc>
                <a:spcPct val="120000"/>
              </a:lnSpc>
            </a:pPr>
            <a:r>
              <a:rPr lang="sv-SE" dirty="0" smtClean="0">
                <a:solidFill>
                  <a:schemeClr val="accent2">
                    <a:lumMod val="75000"/>
                  </a:schemeClr>
                </a:solidFill>
              </a:rPr>
              <a:t> 09:00 </a:t>
            </a:r>
            <a:r>
              <a:rPr lang="sv-SE" dirty="0">
                <a:solidFill>
                  <a:schemeClr val="accent2">
                    <a:lumMod val="75000"/>
                  </a:schemeClr>
                </a:solidFill>
              </a:rPr>
              <a:t>– </a:t>
            </a:r>
            <a:r>
              <a:rPr lang="sv-SE" dirty="0" smtClean="0">
                <a:solidFill>
                  <a:schemeClr val="accent2">
                    <a:lumMod val="75000"/>
                  </a:schemeClr>
                </a:solidFill>
              </a:rPr>
              <a:t>09:10 Snack i omklädningsrummet kring nästa </a:t>
            </a:r>
            <a:r>
              <a:rPr lang="sv-SE" dirty="0">
                <a:solidFill>
                  <a:schemeClr val="accent2">
                    <a:lumMod val="75000"/>
                  </a:schemeClr>
                </a:solidFill>
              </a:rPr>
              <a:t>träning/aktivitet</a:t>
            </a:r>
          </a:p>
          <a:p>
            <a:pPr algn="l">
              <a:lnSpc>
                <a:spcPct val="120000"/>
              </a:lnSpc>
            </a:pPr>
            <a:r>
              <a:rPr lang="sv-SE" dirty="0" smtClean="0">
                <a:solidFill>
                  <a:schemeClr val="accent2">
                    <a:lumMod val="75000"/>
                  </a:schemeClr>
                </a:solidFill>
              </a:rPr>
              <a:t>09:10 </a:t>
            </a:r>
            <a:r>
              <a:rPr lang="sv-SE" dirty="0">
                <a:solidFill>
                  <a:schemeClr val="accent2">
                    <a:lumMod val="75000"/>
                  </a:schemeClr>
                </a:solidFill>
              </a:rPr>
              <a:t>– </a:t>
            </a:r>
            <a:r>
              <a:rPr lang="sv-SE" dirty="0" smtClean="0">
                <a:solidFill>
                  <a:schemeClr val="accent2">
                    <a:lumMod val="75000"/>
                  </a:schemeClr>
                </a:solidFill>
              </a:rPr>
              <a:t>09:15 </a:t>
            </a:r>
            <a:r>
              <a:rPr lang="sv-SE" dirty="0">
                <a:solidFill>
                  <a:schemeClr val="accent2">
                    <a:lumMod val="75000"/>
                  </a:schemeClr>
                </a:solidFill>
              </a:rPr>
              <a:t>”Tränar summering” (”stop-fortsätt-start”)</a:t>
            </a:r>
          </a:p>
          <a:p>
            <a:pPr algn="l"/>
            <a:endParaRPr lang="sv-SE" dirty="0" smtClean="0">
              <a:solidFill>
                <a:schemeClr val="accent2">
                  <a:lumMod val="75000"/>
                </a:schemeClr>
              </a:solidFill>
            </a:endParaRPr>
          </a:p>
          <a:p>
            <a:pPr algn="l">
              <a:spcBef>
                <a:spcPts val="0"/>
              </a:spcBef>
            </a:pPr>
            <a:r>
              <a:rPr lang="sv-SE" sz="2000" i="1" dirty="0">
                <a:solidFill>
                  <a:schemeClr val="accent2">
                    <a:lumMod val="75000"/>
                  </a:schemeClr>
                </a:solidFill>
              </a:rPr>
              <a:t>Att tänka på: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Förklara övningen innan och kort summering efter (var den jätte rolig eller super rolig).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Knä i isen vid samling</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Var uppmärksam på ”dålig” attityd och kroppsspråk ta gärna spelaren åt sidan och prata tex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Försök prata mer med spelarna och fånga upp känslor och reflektioner vid och efter varje övning. Prata med spelarna och få dem att formulera vad som är viktigt. Det kommer de göra!</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ditt tillstånd värt att smittas av? </a:t>
            </a:r>
            <a:r>
              <a:rPr lang="sv-SE" sz="2000" i="1" dirty="0" smtClean="0">
                <a:solidFill>
                  <a:schemeClr val="accent2">
                    <a:lumMod val="75000"/>
                  </a:schemeClr>
                </a:solidFill>
                <a:sym typeface="Wingdings" panose="05000000000000000000" pitchFamily="2" charset="2"/>
              </a:rPr>
              <a:t></a:t>
            </a:r>
            <a:endParaRPr lang="sv-SE" sz="2000" i="1" dirty="0">
              <a:solidFill>
                <a:schemeClr val="accent2">
                  <a:lumMod val="75000"/>
                </a:schemeClr>
              </a:solidFill>
              <a:sym typeface="Wingdings" panose="05000000000000000000" pitchFamily="2" charset="2"/>
            </a:endParaRPr>
          </a:p>
        </p:txBody>
      </p:sp>
    </p:spTree>
    <p:extLst>
      <p:ext uri="{BB962C8B-B14F-4D97-AF65-F5344CB8AC3E}">
        <p14:creationId xmlns:p14="http://schemas.microsoft.com/office/powerpoint/2010/main" val="1891919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smtClean="0">
                  <a:solidFill>
                    <a:srgbClr val="00B050"/>
                  </a:solidFill>
                </a:rPr>
                <a:t>laget.se/VSKBANDYF07</a:t>
              </a:r>
              <a:endParaRPr lang="sv-SE" sz="800" dirty="0">
                <a:solidFill>
                  <a:srgbClr val="00B050"/>
                </a:solidFill>
              </a:endParaRPr>
            </a:p>
          </p:txBody>
        </p:sp>
      </p:grpSp>
      <p:sp>
        <p:nvSpPr>
          <p:cNvPr id="290" name="Underrubrik 2"/>
          <p:cNvSpPr txBox="1">
            <a:spLocks/>
          </p:cNvSpPr>
          <p:nvPr/>
        </p:nvSpPr>
        <p:spPr>
          <a:xfrm>
            <a:off x="6075260" y="153144"/>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14</a:t>
            </a:r>
            <a:r>
              <a:rPr lang="sv-SE" sz="1400" dirty="0" smtClean="0">
                <a:solidFill>
                  <a:schemeClr val="accent2">
                    <a:lumMod val="75000"/>
                  </a:schemeClr>
                </a:solidFill>
              </a:rPr>
              <a:t>: Passningsspel / Skott / Bollkontroll</a:t>
            </a:r>
          </a:p>
        </p:txBody>
      </p:sp>
      <p:sp>
        <p:nvSpPr>
          <p:cNvPr id="291" name="Textruta 233"/>
          <p:cNvSpPr txBox="1"/>
          <p:nvPr/>
        </p:nvSpPr>
        <p:spPr>
          <a:xfrm>
            <a:off x="7019098" y="2961986"/>
            <a:ext cx="2353404" cy="1363972"/>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smtClean="0">
                <a:solidFill>
                  <a:schemeClr val="accent2">
                    <a:lumMod val="75000"/>
                  </a:schemeClr>
                </a:solidFill>
                <a:ea typeface="Calibri" panose="020F0502020204030204" pitchFamily="34" charset="0"/>
                <a:cs typeface="Times New Roman" panose="02020603050405020304" pitchFamily="18" charset="0"/>
              </a:rPr>
              <a:t>Starta utan boll och runda kon. Därefter kommer en passning från spelaren bakom. Gå sedan på avslut. </a:t>
            </a:r>
          </a:p>
          <a:p>
            <a:pPr>
              <a:lnSpc>
                <a:spcPct val="107000"/>
              </a:lnSpc>
            </a:pPr>
            <a:r>
              <a:rPr lang="sv-SE" sz="1000" dirty="0" smtClean="0">
                <a:solidFill>
                  <a:schemeClr val="accent2">
                    <a:lumMod val="75000"/>
                  </a:schemeClr>
                </a:solidFill>
                <a:ea typeface="Calibri" panose="020F0502020204030204" pitchFamily="34" charset="0"/>
                <a:cs typeface="Times New Roman" panose="02020603050405020304" pitchFamily="18" charset="0"/>
              </a:rPr>
              <a:t>Hämta sedan bollen och väggspela med sargen upp till startposition. </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smtClean="0">
                <a:solidFill>
                  <a:schemeClr val="accent2">
                    <a:lumMod val="75000"/>
                  </a:schemeClr>
                </a:solidFill>
                <a:ea typeface="Calibri" panose="020F0502020204030204" pitchFamily="34" charset="0"/>
                <a:cs typeface="Times New Roman" panose="02020603050405020304" pitchFamily="18" charset="0"/>
              </a:rPr>
              <a:t>Nivå 2: En ledare  med klubban upp och ner som försvarare.</a:t>
            </a:r>
            <a:endParaRPr lang="sv-SE" sz="1000" dirty="0" smtClean="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292" name="Koppling 291"/>
          <p:cNvSpPr/>
          <p:nvPr/>
        </p:nvSpPr>
        <p:spPr>
          <a:xfrm rot="10800000">
            <a:off x="8543103" y="550991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4" name="Likbent triangel 293"/>
          <p:cNvSpPr/>
          <p:nvPr/>
        </p:nvSpPr>
        <p:spPr>
          <a:xfrm>
            <a:off x="7089574" y="137785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5" name="Likbent triangel 294"/>
          <p:cNvSpPr/>
          <p:nvPr/>
        </p:nvSpPr>
        <p:spPr>
          <a:xfrm>
            <a:off x="8979797" y="530597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6" name="Likbent triangel 295"/>
          <p:cNvSpPr/>
          <p:nvPr/>
        </p:nvSpPr>
        <p:spPr>
          <a:xfrm>
            <a:off x="7027219" y="52810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7" name="Likbent triangel 296"/>
          <p:cNvSpPr/>
          <p:nvPr/>
        </p:nvSpPr>
        <p:spPr>
          <a:xfrm>
            <a:off x="10994602" y="382366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98" name="Rak pil 297"/>
          <p:cNvCxnSpPr/>
          <p:nvPr/>
        </p:nvCxnSpPr>
        <p:spPr>
          <a:xfrm flipV="1">
            <a:off x="8782141" y="3286413"/>
            <a:ext cx="1533158" cy="201955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99" name="Rak pil 298"/>
          <p:cNvCxnSpPr/>
          <p:nvPr/>
        </p:nvCxnSpPr>
        <p:spPr>
          <a:xfrm flipV="1">
            <a:off x="9122834" y="4727214"/>
            <a:ext cx="2205818" cy="9273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01" name="Bildobjekt 300"/>
          <p:cNvPicPr/>
          <p:nvPr/>
        </p:nvPicPr>
        <p:blipFill>
          <a:blip r:embed="rId4" cstate="print">
            <a:extLst>
              <a:ext uri="{28A0092B-C50C-407E-A947-70E740481C1C}">
                <a14:useLocalDpi xmlns:a14="http://schemas.microsoft.com/office/drawing/2010/main" val="0"/>
              </a:ext>
            </a:extLst>
          </a:blip>
          <a:stretch>
            <a:fillRect/>
          </a:stretch>
        </p:blipFill>
        <p:spPr>
          <a:xfrm>
            <a:off x="8420870" y="836183"/>
            <a:ext cx="670102" cy="545332"/>
          </a:xfrm>
          <a:prstGeom prst="rect">
            <a:avLst/>
          </a:prstGeom>
          <a:ln>
            <a:noFill/>
          </a:ln>
        </p:spPr>
      </p:pic>
      <p:sp>
        <p:nvSpPr>
          <p:cNvPr id="302" name="Ned 301"/>
          <p:cNvSpPr/>
          <p:nvPr/>
        </p:nvSpPr>
        <p:spPr>
          <a:xfrm rot="9139497">
            <a:off x="8939008" y="1956023"/>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303" name="Rak pil 302"/>
          <p:cNvCxnSpPr/>
          <p:nvPr/>
        </p:nvCxnSpPr>
        <p:spPr>
          <a:xfrm flipH="1" flipV="1">
            <a:off x="9291291" y="2513465"/>
            <a:ext cx="2048017" cy="13116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5"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13</a:t>
            </a:r>
            <a:r>
              <a:rPr lang="sv-SE" sz="1400" dirty="0" smtClean="0">
                <a:solidFill>
                  <a:schemeClr val="accent2">
                    <a:lumMod val="75000"/>
                  </a:schemeClr>
                </a:solidFill>
              </a:rPr>
              <a:t>: Skridskoteknik – Teknikbana x 3 </a:t>
            </a:r>
          </a:p>
        </p:txBody>
      </p:sp>
      <p:cxnSp>
        <p:nvCxnSpPr>
          <p:cNvPr id="311" name="Rak pil 310"/>
          <p:cNvCxnSpPr/>
          <p:nvPr/>
        </p:nvCxnSpPr>
        <p:spPr>
          <a:xfrm flipH="1" flipV="1">
            <a:off x="3253335" y="5497395"/>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9" name="Likbent triangel 318"/>
          <p:cNvSpPr/>
          <p:nvPr/>
        </p:nvSpPr>
        <p:spPr>
          <a:xfrm>
            <a:off x="142323" y="371523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21" name="Likbent triangel 320"/>
          <p:cNvSpPr/>
          <p:nvPr/>
        </p:nvSpPr>
        <p:spPr>
          <a:xfrm>
            <a:off x="985480" y="4401526"/>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322" name="Grupp 321"/>
          <p:cNvGrpSpPr/>
          <p:nvPr/>
        </p:nvGrpSpPr>
        <p:grpSpPr>
          <a:xfrm rot="10800000" flipV="1">
            <a:off x="5178665" y="2049799"/>
            <a:ext cx="316863" cy="3954882"/>
            <a:chOff x="9318812" y="2239299"/>
            <a:chExt cx="188259" cy="477007"/>
          </a:xfrm>
        </p:grpSpPr>
        <p:cxnSp>
          <p:nvCxnSpPr>
            <p:cNvPr id="365" name="Rak 36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6" name="Rak 36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23" name="Likbent triangel 322"/>
          <p:cNvSpPr/>
          <p:nvPr/>
        </p:nvSpPr>
        <p:spPr>
          <a:xfrm>
            <a:off x="1815287" y="3671660"/>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24" name="Textruta 63"/>
          <p:cNvSpPr txBox="1"/>
          <p:nvPr/>
        </p:nvSpPr>
        <p:spPr>
          <a:xfrm>
            <a:off x="5756" y="2590865"/>
            <a:ext cx="1954158" cy="92783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smtClean="0">
                <a:solidFill>
                  <a:schemeClr val="accent2">
                    <a:lumMod val="75000"/>
                  </a:schemeClr>
                </a:solidFill>
                <a:ea typeface="Calibri" panose="020F0502020204030204" pitchFamily="34" charset="0"/>
                <a:cs typeface="Times New Roman" panose="02020603050405020304" pitchFamily="18" charset="0"/>
              </a:rPr>
              <a:t>Åk framlänges in, vänd sedan och baklänges ut osv.</a:t>
            </a:r>
            <a:endParaRPr lang="sv-SE" sz="1100" dirty="0" smtClean="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336" name="Rak pil 335"/>
          <p:cNvCxnSpPr/>
          <p:nvPr/>
        </p:nvCxnSpPr>
        <p:spPr>
          <a:xfrm flipH="1">
            <a:off x="920822" y="3591265"/>
            <a:ext cx="819631" cy="7489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8" name="Likbent triangel 337"/>
          <p:cNvSpPr/>
          <p:nvPr/>
        </p:nvSpPr>
        <p:spPr>
          <a:xfrm>
            <a:off x="897449" y="945605"/>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40" name="Textruta 192"/>
          <p:cNvSpPr txBox="1"/>
          <p:nvPr/>
        </p:nvSpPr>
        <p:spPr>
          <a:xfrm>
            <a:off x="3226947" y="6009113"/>
            <a:ext cx="2028633" cy="58884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smtClean="0">
                <a:solidFill>
                  <a:schemeClr val="accent2">
                    <a:lumMod val="75000"/>
                  </a:schemeClr>
                </a:solidFill>
                <a:effectLst/>
                <a:ea typeface="Calibri" panose="020F0502020204030204" pitchFamily="34" charset="0"/>
                <a:cs typeface="Times New Roman" panose="02020603050405020304" pitchFamily="18" charset="0"/>
              </a:rPr>
              <a:t>Börja framåt vänd runt kon och backa vänd sedan igen och åk framåt osv. sedan tillbaka till start.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348" name="Rak pil 347"/>
          <p:cNvCxnSpPr/>
          <p:nvPr/>
        </p:nvCxnSpPr>
        <p:spPr>
          <a:xfrm flipV="1">
            <a:off x="1381745" y="603729"/>
            <a:ext cx="1720117" cy="1010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9" name="Rak pil 348"/>
          <p:cNvCxnSpPr/>
          <p:nvPr/>
        </p:nvCxnSpPr>
        <p:spPr>
          <a:xfrm flipH="1" flipV="1">
            <a:off x="1336745" y="561866"/>
            <a:ext cx="1804027" cy="1042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0" name="Textruta 63"/>
          <p:cNvSpPr txBox="1"/>
          <p:nvPr/>
        </p:nvSpPr>
        <p:spPr>
          <a:xfrm>
            <a:off x="3741082" y="781671"/>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smtClean="0">
                <a:solidFill>
                  <a:schemeClr val="accent2">
                    <a:lumMod val="75000"/>
                  </a:schemeClr>
                </a:solidFill>
                <a:effectLst/>
                <a:ea typeface="Calibri" panose="020F0502020204030204" pitchFamily="34" charset="0"/>
                <a:cs typeface="Times New Roman" panose="02020603050405020304" pitchFamily="18" charset="0"/>
              </a:rPr>
              <a:t>Åk ”åttan” med fokus på översteg. </a:t>
            </a:r>
            <a:br>
              <a:rPr lang="sv-SE" sz="1100" dirty="0" smtClean="0">
                <a:solidFill>
                  <a:schemeClr val="accent2">
                    <a:lumMod val="75000"/>
                  </a:schemeClr>
                </a:solidFill>
                <a:effectLst/>
                <a:ea typeface="Calibri" panose="020F0502020204030204" pitchFamily="34" charset="0"/>
                <a:cs typeface="Times New Roman" panose="02020603050405020304" pitchFamily="18" charset="0"/>
              </a:rPr>
            </a:br>
            <a:r>
              <a:rPr lang="sv-SE" sz="1100" dirty="0" smtClean="0">
                <a:solidFill>
                  <a:schemeClr val="accent2">
                    <a:lumMod val="75000"/>
                  </a:schemeClr>
                </a:solidFill>
                <a:effectLst/>
                <a:ea typeface="Calibri" panose="020F0502020204030204" pitchFamily="34" charset="0"/>
                <a:cs typeface="Times New Roman" panose="02020603050405020304" pitchFamily="18" charset="0"/>
              </a:rPr>
              <a:t>Tips: Blicken och axlarna i åkriktning samt klubban in mot konen</a:t>
            </a:r>
          </a:p>
        </p:txBody>
      </p:sp>
      <p:sp>
        <p:nvSpPr>
          <p:cNvPr id="95" name="Likbent triangel 94"/>
          <p:cNvSpPr/>
          <p:nvPr/>
        </p:nvSpPr>
        <p:spPr>
          <a:xfrm>
            <a:off x="3390395" y="9656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5" name="Vänsterböjd 114"/>
          <p:cNvSpPr/>
          <p:nvPr/>
        </p:nvSpPr>
        <p:spPr>
          <a:xfrm>
            <a:off x="3400998" y="654807"/>
            <a:ext cx="309195" cy="100833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1" name="Högerböjd 20"/>
          <p:cNvSpPr/>
          <p:nvPr/>
        </p:nvSpPr>
        <p:spPr>
          <a:xfrm>
            <a:off x="586227" y="572461"/>
            <a:ext cx="312876" cy="10418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7" name="Likbent triangel 116"/>
          <p:cNvSpPr/>
          <p:nvPr/>
        </p:nvSpPr>
        <p:spPr>
          <a:xfrm>
            <a:off x="166290" y="497353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8" name="Likbent triangel 117"/>
          <p:cNvSpPr/>
          <p:nvPr/>
        </p:nvSpPr>
        <p:spPr>
          <a:xfrm>
            <a:off x="1839254" y="4929964"/>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0" name="Högerböjd 119"/>
          <p:cNvSpPr/>
          <p:nvPr/>
        </p:nvSpPr>
        <p:spPr>
          <a:xfrm>
            <a:off x="746064" y="4407313"/>
            <a:ext cx="166661" cy="374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1" name="Rak pil 120"/>
          <p:cNvCxnSpPr/>
          <p:nvPr/>
        </p:nvCxnSpPr>
        <p:spPr>
          <a:xfrm>
            <a:off x="1037807" y="4790230"/>
            <a:ext cx="1003159" cy="284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4" name="Vänsterböjd 123"/>
          <p:cNvSpPr/>
          <p:nvPr/>
        </p:nvSpPr>
        <p:spPr>
          <a:xfrm rot="3470097">
            <a:off x="1855150" y="5056305"/>
            <a:ext cx="253482" cy="48443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5" name="Rak pil 124"/>
          <p:cNvCxnSpPr/>
          <p:nvPr/>
        </p:nvCxnSpPr>
        <p:spPr>
          <a:xfrm flipH="1" flipV="1">
            <a:off x="1184733" y="4340217"/>
            <a:ext cx="450898" cy="957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8" name="Högerböjd 127"/>
          <p:cNvSpPr/>
          <p:nvPr/>
        </p:nvSpPr>
        <p:spPr>
          <a:xfrm rot="5400000">
            <a:off x="912008" y="4019351"/>
            <a:ext cx="202642" cy="46786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9" name="Rak pil 128"/>
          <p:cNvCxnSpPr/>
          <p:nvPr/>
        </p:nvCxnSpPr>
        <p:spPr>
          <a:xfrm flipH="1">
            <a:off x="323059" y="4340217"/>
            <a:ext cx="403773" cy="913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5" name="Likbent triangel 134"/>
          <p:cNvSpPr/>
          <p:nvPr/>
        </p:nvSpPr>
        <p:spPr>
          <a:xfrm>
            <a:off x="4822210" y="47353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6" name="Likbent triangel 135"/>
          <p:cNvSpPr/>
          <p:nvPr/>
        </p:nvSpPr>
        <p:spPr>
          <a:xfrm>
            <a:off x="4822210" y="56243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9" name="Likbent triangel 138"/>
          <p:cNvSpPr/>
          <p:nvPr/>
        </p:nvSpPr>
        <p:spPr>
          <a:xfrm>
            <a:off x="3196610" y="51417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0" name="Vänsterböjd 139"/>
          <p:cNvSpPr/>
          <p:nvPr/>
        </p:nvSpPr>
        <p:spPr>
          <a:xfrm rot="10800000">
            <a:off x="2978627" y="5080299"/>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44" name="Rak pil 143"/>
          <p:cNvCxnSpPr/>
          <p:nvPr/>
        </p:nvCxnSpPr>
        <p:spPr>
          <a:xfrm flipV="1">
            <a:off x="3207308" y="5080299"/>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6" name="Högerböjd 145"/>
          <p:cNvSpPr/>
          <p:nvPr/>
        </p:nvSpPr>
        <p:spPr>
          <a:xfrm rot="10532137">
            <a:off x="4939522" y="4604210"/>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1" name="Rak pil 150"/>
          <p:cNvCxnSpPr/>
          <p:nvPr/>
        </p:nvCxnSpPr>
        <p:spPr>
          <a:xfrm flipH="1" flipV="1">
            <a:off x="3277793" y="4186503"/>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2" name="Likbent triangel 151"/>
          <p:cNvSpPr/>
          <p:nvPr/>
        </p:nvSpPr>
        <p:spPr>
          <a:xfrm>
            <a:off x="4846668" y="34244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3" name="Likbent triangel 152"/>
          <p:cNvSpPr/>
          <p:nvPr/>
        </p:nvSpPr>
        <p:spPr>
          <a:xfrm>
            <a:off x="3221068" y="38308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4" name="Vänsterböjd 153"/>
          <p:cNvSpPr/>
          <p:nvPr/>
        </p:nvSpPr>
        <p:spPr>
          <a:xfrm rot="10800000">
            <a:off x="3003085" y="3769407"/>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5" name="Rak pil 154"/>
          <p:cNvCxnSpPr/>
          <p:nvPr/>
        </p:nvCxnSpPr>
        <p:spPr>
          <a:xfrm flipV="1">
            <a:off x="3231766" y="3769407"/>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6" name="Högerböjd 155"/>
          <p:cNvSpPr/>
          <p:nvPr/>
        </p:nvSpPr>
        <p:spPr>
          <a:xfrm rot="10532137">
            <a:off x="4963980" y="3293318"/>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7" name="Rak pil 156"/>
          <p:cNvCxnSpPr/>
          <p:nvPr/>
        </p:nvCxnSpPr>
        <p:spPr>
          <a:xfrm flipH="1" flipV="1">
            <a:off x="3275058" y="2907417"/>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8" name="Likbent triangel 157"/>
          <p:cNvSpPr/>
          <p:nvPr/>
        </p:nvSpPr>
        <p:spPr>
          <a:xfrm>
            <a:off x="4843933" y="21453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9" name="Likbent triangel 158"/>
          <p:cNvSpPr/>
          <p:nvPr/>
        </p:nvSpPr>
        <p:spPr>
          <a:xfrm>
            <a:off x="3218333" y="25517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0" name="Vänsterböjd 159"/>
          <p:cNvSpPr/>
          <p:nvPr/>
        </p:nvSpPr>
        <p:spPr>
          <a:xfrm rot="10800000">
            <a:off x="3000350" y="2490321"/>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61" name="Rak pil 160"/>
          <p:cNvCxnSpPr/>
          <p:nvPr/>
        </p:nvCxnSpPr>
        <p:spPr>
          <a:xfrm flipV="1">
            <a:off x="3229031" y="2003864"/>
            <a:ext cx="1946475" cy="5421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5" name="Rak 164"/>
          <p:cNvCxnSpPr/>
          <p:nvPr/>
        </p:nvCxnSpPr>
        <p:spPr>
          <a:xfrm flipH="1" flipV="1">
            <a:off x="11661256"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4" name="Rak 173"/>
          <p:cNvCxnSpPr/>
          <p:nvPr/>
        </p:nvCxnSpPr>
        <p:spPr>
          <a:xfrm flipH="1" flipV="1">
            <a:off x="6239635" y="989664"/>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5" name="Rak 174"/>
          <p:cNvCxnSpPr/>
          <p:nvPr/>
        </p:nvCxnSpPr>
        <p:spPr>
          <a:xfrm flipH="1" flipV="1">
            <a:off x="9114763" y="1175504"/>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0" name="Rak 179"/>
          <p:cNvCxnSpPr/>
          <p:nvPr/>
        </p:nvCxnSpPr>
        <p:spPr>
          <a:xfrm flipH="1" flipV="1">
            <a:off x="7997163" y="1200904"/>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1" name="Rak pil 180"/>
          <p:cNvCxnSpPr/>
          <p:nvPr/>
        </p:nvCxnSpPr>
        <p:spPr>
          <a:xfrm flipH="1">
            <a:off x="6877366" y="1200904"/>
            <a:ext cx="879156" cy="170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5" name="Rak pil 184"/>
          <p:cNvCxnSpPr/>
          <p:nvPr/>
        </p:nvCxnSpPr>
        <p:spPr>
          <a:xfrm flipH="1">
            <a:off x="6352682" y="1661133"/>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87" name="Rak pil 186"/>
          <p:cNvCxnSpPr/>
          <p:nvPr/>
        </p:nvCxnSpPr>
        <p:spPr>
          <a:xfrm>
            <a:off x="6377975" y="2178544"/>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0" name="Rak pil 189"/>
          <p:cNvCxnSpPr/>
          <p:nvPr/>
        </p:nvCxnSpPr>
        <p:spPr>
          <a:xfrm flipH="1">
            <a:off x="6323812" y="2647364"/>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1" name="Rak pil 190"/>
          <p:cNvCxnSpPr/>
          <p:nvPr/>
        </p:nvCxnSpPr>
        <p:spPr>
          <a:xfrm>
            <a:off x="6349105" y="3164775"/>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2" name="Rak pil 191"/>
          <p:cNvCxnSpPr/>
          <p:nvPr/>
        </p:nvCxnSpPr>
        <p:spPr>
          <a:xfrm flipH="1">
            <a:off x="6284934" y="3643972"/>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3" name="Rak pil 192"/>
          <p:cNvCxnSpPr/>
          <p:nvPr/>
        </p:nvCxnSpPr>
        <p:spPr>
          <a:xfrm>
            <a:off x="6310227" y="4161383"/>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4" name="Rak pil 193"/>
          <p:cNvCxnSpPr/>
          <p:nvPr/>
        </p:nvCxnSpPr>
        <p:spPr>
          <a:xfrm flipH="1">
            <a:off x="6269882" y="4560710"/>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5" name="Rak pil 194"/>
          <p:cNvCxnSpPr/>
          <p:nvPr/>
        </p:nvCxnSpPr>
        <p:spPr>
          <a:xfrm>
            <a:off x="6295175" y="5078121"/>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6" name="Rak pil 195"/>
          <p:cNvCxnSpPr/>
          <p:nvPr/>
        </p:nvCxnSpPr>
        <p:spPr>
          <a:xfrm>
            <a:off x="6961361" y="5534761"/>
            <a:ext cx="1237539" cy="175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1" name="Likbent triangel 200"/>
          <p:cNvSpPr/>
          <p:nvPr/>
        </p:nvSpPr>
        <p:spPr>
          <a:xfrm>
            <a:off x="11016151" y="4383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2" name="Högerböjd 201"/>
          <p:cNvSpPr/>
          <p:nvPr/>
        </p:nvSpPr>
        <p:spPr>
          <a:xfrm rot="10800000">
            <a:off x="11297127" y="3777832"/>
            <a:ext cx="279607" cy="83668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03" name="Textruta 63"/>
          <p:cNvSpPr txBox="1"/>
          <p:nvPr/>
        </p:nvSpPr>
        <p:spPr>
          <a:xfrm>
            <a:off x="8207591" y="5801860"/>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smtClean="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a:t>
            </a:r>
            <a:r>
              <a:rPr lang="sv-SE" sz="1100" dirty="0" smtClean="0">
                <a:solidFill>
                  <a:schemeClr val="accent2">
                    <a:lumMod val="75000"/>
                  </a:schemeClr>
                </a:solidFill>
                <a:ea typeface="Calibri" panose="020F0502020204030204" pitchFamily="34" charset="0"/>
                <a:cs typeface="Times New Roman" panose="02020603050405020304" pitchFamily="18" charset="0"/>
              </a:rPr>
              <a:t>(bollar)</a:t>
            </a:r>
            <a:endParaRPr lang="sv-SE" sz="1100" dirty="0" smtClean="0">
              <a:solidFill>
                <a:schemeClr val="accent2">
                  <a:lumMod val="75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890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smtClean="0">
                  <a:solidFill>
                    <a:srgbClr val="00B050"/>
                  </a:solidFill>
                </a:rPr>
                <a:t>laget.se/VSKBANDYF07</a:t>
              </a:r>
              <a:endParaRPr lang="sv-SE" sz="800" dirty="0">
                <a:solidFill>
                  <a:srgbClr val="00B050"/>
                </a:solidFill>
              </a:endParaRP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15</a:t>
            </a:r>
            <a:r>
              <a:rPr lang="sv-SE" sz="1400" dirty="0" smtClean="0">
                <a:solidFill>
                  <a:schemeClr val="accent2">
                    <a:lumMod val="75000"/>
                  </a:schemeClr>
                </a:solidFill>
              </a:rPr>
              <a:t>: Passning / Skott</a:t>
            </a:r>
            <a:endParaRPr lang="sv-SE" sz="1400" dirty="0">
              <a:solidFill>
                <a:schemeClr val="accent2">
                  <a:lumMod val="75000"/>
                </a:schemeClr>
              </a:solidFill>
            </a:endParaRPr>
          </a:p>
        </p:txBody>
      </p:sp>
      <p:sp>
        <p:nvSpPr>
          <p:cNvPr id="43" name="Textruta 233"/>
          <p:cNvSpPr txBox="1"/>
          <p:nvPr/>
        </p:nvSpPr>
        <p:spPr>
          <a:xfrm>
            <a:off x="9114763" y="3082735"/>
            <a:ext cx="2192101" cy="1589610"/>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smtClean="0">
                <a:solidFill>
                  <a:schemeClr val="accent2">
                    <a:lumMod val="75000"/>
                  </a:schemeClr>
                </a:solidFill>
                <a:ea typeface="Calibri" panose="020F0502020204030204" pitchFamily="34" charset="0"/>
                <a:cs typeface="Times New Roman" panose="02020603050405020304" pitchFamily="18" charset="0"/>
              </a:rPr>
              <a:t>Spelare 1 startar utan boll  och åker in i ”slottet” och får en passning från spelare 2. Spelare 1 skjuter så snabbt som möjligt (gärna direkt skott).</a:t>
            </a:r>
          </a:p>
        </p:txBody>
      </p:sp>
      <p:sp>
        <p:nvSpPr>
          <p:cNvPr id="57" name="Likbent triangel 56"/>
          <p:cNvSpPr/>
          <p:nvPr/>
        </p:nvSpPr>
        <p:spPr>
          <a:xfrm>
            <a:off x="8090094" y="239291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8" name="Likbent triangel 57"/>
          <p:cNvSpPr/>
          <p:nvPr/>
        </p:nvSpPr>
        <p:spPr>
          <a:xfrm>
            <a:off x="11143814" y="172393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9" name="Likbent triangel 58"/>
          <p:cNvSpPr/>
          <p:nvPr/>
        </p:nvSpPr>
        <p:spPr>
          <a:xfrm>
            <a:off x="8190174" y="482993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61" name="Rak pil 297"/>
          <p:cNvCxnSpPr/>
          <p:nvPr/>
        </p:nvCxnSpPr>
        <p:spPr>
          <a:xfrm flipH="1">
            <a:off x="9001304" y="2028924"/>
            <a:ext cx="1813484" cy="452747"/>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pic>
        <p:nvPicPr>
          <p:cNvPr id="63" name="Bildobjekt 62"/>
          <p:cNvPicPr/>
          <p:nvPr/>
        </p:nvPicPr>
        <p:blipFill>
          <a:blip r:embed="rId4" cstate="print">
            <a:extLst>
              <a:ext uri="{28A0092B-C50C-407E-A947-70E740481C1C}">
                <a14:useLocalDpi xmlns:a14="http://schemas.microsoft.com/office/drawing/2010/main" val="0"/>
              </a:ext>
            </a:extLst>
          </a:blip>
          <a:stretch>
            <a:fillRect/>
          </a:stretch>
        </p:blipFill>
        <p:spPr>
          <a:xfrm>
            <a:off x="8420870" y="836183"/>
            <a:ext cx="670102" cy="545332"/>
          </a:xfrm>
          <a:prstGeom prst="rect">
            <a:avLst/>
          </a:prstGeom>
          <a:ln>
            <a:noFill/>
          </a:ln>
        </p:spPr>
      </p:pic>
      <p:sp>
        <p:nvSpPr>
          <p:cNvPr id="64" name="Ned 301"/>
          <p:cNvSpPr/>
          <p:nvPr/>
        </p:nvSpPr>
        <p:spPr>
          <a:xfrm rot="10800000">
            <a:off x="8374880" y="2053427"/>
            <a:ext cx="489940" cy="440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65" name="Rak pil 302"/>
          <p:cNvCxnSpPr/>
          <p:nvPr/>
        </p:nvCxnSpPr>
        <p:spPr>
          <a:xfrm flipV="1">
            <a:off x="8615087" y="2800699"/>
            <a:ext cx="74694" cy="19911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Rak 164"/>
          <p:cNvCxnSpPr/>
          <p:nvPr/>
        </p:nvCxnSpPr>
        <p:spPr>
          <a:xfrm flipH="1" flipV="1">
            <a:off x="11661256"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7" name="Rak 173"/>
          <p:cNvCxnSpPr/>
          <p:nvPr/>
        </p:nvCxnSpPr>
        <p:spPr>
          <a:xfrm flipH="1" flipV="1">
            <a:off x="6239635" y="989664"/>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8" name="Rak 174"/>
          <p:cNvCxnSpPr/>
          <p:nvPr/>
        </p:nvCxnSpPr>
        <p:spPr>
          <a:xfrm flipH="1" flipV="1">
            <a:off x="9114763" y="1175504"/>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9" name="Rak 179"/>
          <p:cNvCxnSpPr/>
          <p:nvPr/>
        </p:nvCxnSpPr>
        <p:spPr>
          <a:xfrm flipH="1" flipV="1">
            <a:off x="7997163" y="1200904"/>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4" name="Koppling 26"/>
          <p:cNvSpPr/>
          <p:nvPr/>
        </p:nvSpPr>
        <p:spPr>
          <a:xfrm>
            <a:off x="8492351" y="495789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smtClean="0"/>
              <a:t>1</a:t>
            </a:r>
            <a:endParaRPr lang="sv-SE" dirty="0"/>
          </a:p>
        </p:txBody>
      </p:sp>
      <p:sp>
        <p:nvSpPr>
          <p:cNvPr id="85" name="Koppling 26"/>
          <p:cNvSpPr/>
          <p:nvPr/>
        </p:nvSpPr>
        <p:spPr>
          <a:xfrm>
            <a:off x="11119401" y="200891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smtClean="0"/>
              <a:t>2</a:t>
            </a:r>
            <a:endParaRPr lang="sv-SE" dirty="0"/>
          </a:p>
        </p:txBody>
      </p:sp>
      <p:sp>
        <p:nvSpPr>
          <p:cNvPr id="91" name="Ellips 90"/>
          <p:cNvSpPr/>
          <p:nvPr/>
        </p:nvSpPr>
        <p:spPr>
          <a:xfrm>
            <a:off x="11046356" y="1946820"/>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2" name="Ellips 91"/>
          <p:cNvSpPr/>
          <p:nvPr/>
        </p:nvSpPr>
        <p:spPr>
          <a:xfrm>
            <a:off x="11318828" y="1877548"/>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3" name="Ellips 92"/>
          <p:cNvSpPr/>
          <p:nvPr/>
        </p:nvSpPr>
        <p:spPr>
          <a:xfrm>
            <a:off x="11318828" y="1766713"/>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1685544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534</TotalTime>
  <Words>345</Words>
  <Application>Microsoft Office PowerPoint</Application>
  <PresentationFormat>Bredbild</PresentationFormat>
  <Paragraphs>50</Paragraphs>
  <Slides>3</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vt:i4>
      </vt:variant>
    </vt:vector>
  </HeadingPairs>
  <TitlesOfParts>
    <vt:vector size="9" baseType="lpstr">
      <vt:lpstr>Arial</vt:lpstr>
      <vt:lpstr>Calibri</vt:lpstr>
      <vt:lpstr>Calibri Light</vt:lpstr>
      <vt:lpstr>Times New Roman</vt:lpstr>
      <vt:lpstr>Wingdings</vt:lpstr>
      <vt:lpstr>Office-tema</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59</cp:revision>
  <dcterms:created xsi:type="dcterms:W3CDTF">2015-11-16T21:49:43Z</dcterms:created>
  <dcterms:modified xsi:type="dcterms:W3CDTF">2016-03-04T22:18:25Z</dcterms:modified>
</cp:coreProperties>
</file>