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69" d="100"/>
          <a:sy n="69" d="100"/>
        </p:scale>
        <p:origin x="5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95055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8146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589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669999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3E462267-1518-48C9-A3E2-8DB8254DA4C2}" type="datetimeFigureOut">
              <a:rPr lang="sv-SE" smtClean="0"/>
              <a:t>2016-02-26</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907498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086705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3E462267-1518-48C9-A3E2-8DB8254DA4C2}" type="datetimeFigureOut">
              <a:rPr lang="sv-SE" smtClean="0"/>
              <a:t>2016-02-26</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182312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3E462267-1518-48C9-A3E2-8DB8254DA4C2}" type="datetimeFigureOut">
              <a:rPr lang="sv-SE" smtClean="0"/>
              <a:t>2016-02-26</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160040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3E462267-1518-48C9-A3E2-8DB8254DA4C2}" type="datetimeFigureOut">
              <a:rPr lang="sv-SE" smtClean="0"/>
              <a:t>2016-02-26</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37237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279437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3E462267-1518-48C9-A3E2-8DB8254DA4C2}" type="datetimeFigureOut">
              <a:rPr lang="sv-SE" smtClean="0"/>
              <a:t>2016-02-26</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0B6EBD9F-2D31-40B4-8334-EB9A64E2FF4E}" type="slidenum">
              <a:rPr lang="sv-SE" smtClean="0"/>
              <a:t>‹#›</a:t>
            </a:fld>
            <a:endParaRPr lang="sv-SE"/>
          </a:p>
        </p:txBody>
      </p:sp>
    </p:spTree>
    <p:extLst>
      <p:ext uri="{BB962C8B-B14F-4D97-AF65-F5344CB8AC3E}">
        <p14:creationId xmlns:p14="http://schemas.microsoft.com/office/powerpoint/2010/main" val="3788916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62267-1518-48C9-A3E2-8DB8254DA4C2}" type="datetimeFigureOut">
              <a:rPr lang="sv-SE" smtClean="0"/>
              <a:t>2016-02-26</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6EBD9F-2D31-40B4-8334-EB9A64E2FF4E}" type="slidenum">
              <a:rPr lang="sv-SE" smtClean="0"/>
              <a:t>‹#›</a:t>
            </a:fld>
            <a:endParaRPr lang="sv-SE"/>
          </a:p>
        </p:txBody>
      </p:sp>
    </p:spTree>
    <p:extLst>
      <p:ext uri="{BB962C8B-B14F-4D97-AF65-F5344CB8AC3E}">
        <p14:creationId xmlns:p14="http://schemas.microsoft.com/office/powerpoint/2010/main" val="900039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www.laget.se/VSKBANDYF07/Document/Download/899197/5606428" TargetMode="External"/><Relationship Id="rId4" Type="http://schemas.openxmlformats.org/officeDocument/2006/relationships/image" Target="../media/image3.tmp"/></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derrubrik 2"/>
          <p:cNvSpPr txBox="1">
            <a:spLocks/>
          </p:cNvSpPr>
          <p:nvPr/>
        </p:nvSpPr>
        <p:spPr>
          <a:xfrm>
            <a:off x="477186" y="152400"/>
            <a:ext cx="5264047" cy="387245"/>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b="1" dirty="0" err="1" smtClean="0">
                <a:solidFill>
                  <a:schemeClr val="accent2">
                    <a:lumMod val="75000"/>
                  </a:schemeClr>
                </a:solidFill>
              </a:rPr>
              <a:t>Ispass</a:t>
            </a:r>
            <a:r>
              <a:rPr lang="sv-SE" b="1" smtClean="0">
                <a:solidFill>
                  <a:schemeClr val="accent2">
                    <a:lumMod val="75000"/>
                  </a:schemeClr>
                </a:solidFill>
              </a:rPr>
              <a:t> </a:t>
            </a:r>
            <a:r>
              <a:rPr lang="sv-SE" b="1" smtClean="0">
                <a:solidFill>
                  <a:schemeClr val="accent2">
                    <a:lumMod val="75000"/>
                  </a:schemeClr>
                </a:solidFill>
              </a:rPr>
              <a:t>tisdag </a:t>
            </a:r>
            <a:r>
              <a:rPr lang="sv-SE" b="1" dirty="0" smtClean="0">
                <a:solidFill>
                  <a:schemeClr val="accent2">
                    <a:lumMod val="75000"/>
                  </a:schemeClr>
                </a:solidFill>
              </a:rPr>
              <a:t>17:30-18:30 </a:t>
            </a:r>
            <a:r>
              <a:rPr lang="sv-SE" b="1" dirty="0">
                <a:solidFill>
                  <a:schemeClr val="accent2">
                    <a:lumMod val="75000"/>
                  </a:schemeClr>
                </a:solidFill>
              </a:rPr>
              <a:t>VSK F-07</a:t>
            </a:r>
            <a:endParaRPr lang="sv-SE" dirty="0">
              <a:solidFill>
                <a:schemeClr val="accent2">
                  <a:lumMod val="75000"/>
                </a:schemeClr>
              </a:solidFill>
            </a:endParaRPr>
          </a:p>
        </p:txBody>
      </p:sp>
      <p:sp>
        <p:nvSpPr>
          <p:cNvPr id="182" name="Underrubrik 2"/>
          <p:cNvSpPr txBox="1">
            <a:spLocks/>
          </p:cNvSpPr>
          <p:nvPr/>
        </p:nvSpPr>
        <p:spPr>
          <a:xfrm>
            <a:off x="6168613" y="253764"/>
            <a:ext cx="5264047" cy="38203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Placering</a:t>
            </a:r>
            <a:endParaRPr lang="sv-SE" sz="1200" dirty="0">
              <a:solidFill>
                <a:schemeClr val="accent2">
                  <a:lumMod val="75000"/>
                </a:schemeClr>
              </a:solidFill>
            </a:endParaRPr>
          </a:p>
        </p:txBody>
      </p:sp>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pic>
        <p:nvPicPr>
          <p:cNvPr id="2" name="Bildobjekt 1" descr="Skärmurklipp"/>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68613" y="879915"/>
            <a:ext cx="5978268" cy="4606485"/>
          </a:xfrm>
          <a:prstGeom prst="rect">
            <a:avLst/>
          </a:prstGeom>
        </p:spPr>
      </p:pic>
      <p:sp>
        <p:nvSpPr>
          <p:cNvPr id="106" name="Textruta 192"/>
          <p:cNvSpPr txBox="1"/>
          <p:nvPr/>
        </p:nvSpPr>
        <p:spPr>
          <a:xfrm>
            <a:off x="6298488" y="1406550"/>
            <a:ext cx="2939030" cy="1887270"/>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a:t>
            </a:r>
            <a:r>
              <a:rPr lang="sv-SE" sz="1600" b="1" dirty="0">
                <a:solidFill>
                  <a:schemeClr val="accent2">
                    <a:lumMod val="75000"/>
                  </a:schemeClr>
                </a:solidFill>
                <a:ea typeface="Calibri" panose="020F0502020204030204" pitchFamily="34" charset="0"/>
                <a:cs typeface="Times New Roman" panose="02020603050405020304" pitchFamily="18" charset="0"/>
              </a:rPr>
              <a:t>x</a:t>
            </a:r>
            <a:r>
              <a:rPr lang="sv-SE" sz="1600" b="1" dirty="0" smtClean="0">
                <a:solidFill>
                  <a:schemeClr val="accent2">
                    <a:lumMod val="75000"/>
                  </a:schemeClr>
                </a:solidFill>
                <a:ea typeface="Calibri" panose="020F0502020204030204" pitchFamily="34" charset="0"/>
                <a:cs typeface="Times New Roman" panose="02020603050405020304" pitchFamily="18" charset="0"/>
              </a:rPr>
              <a:t> </a:t>
            </a:r>
          </a:p>
        </p:txBody>
      </p:sp>
      <p:sp>
        <p:nvSpPr>
          <p:cNvPr id="71" name="Textruta 192"/>
          <p:cNvSpPr txBox="1"/>
          <p:nvPr/>
        </p:nvSpPr>
        <p:spPr>
          <a:xfrm>
            <a:off x="6298488" y="3340494"/>
            <a:ext cx="2939030" cy="1636751"/>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z</a:t>
            </a:r>
          </a:p>
        </p:txBody>
      </p:sp>
      <p:sp>
        <p:nvSpPr>
          <p:cNvPr id="72" name="Textruta 192"/>
          <p:cNvSpPr txBox="1"/>
          <p:nvPr/>
        </p:nvSpPr>
        <p:spPr>
          <a:xfrm>
            <a:off x="9367393" y="1406549"/>
            <a:ext cx="2197689" cy="3570695"/>
          </a:xfrm>
          <a:prstGeom prst="rect">
            <a:avLst/>
          </a:prstGeom>
          <a:noFill/>
          <a:ln w="19050">
            <a:solidFill>
              <a:srgbClr val="FFC000"/>
            </a:solidFill>
            <a:prstDash val="dash"/>
          </a:ln>
        </p:spPr>
        <p:style>
          <a:lnRef idx="2">
            <a:schemeClr val="accent2"/>
          </a:lnRef>
          <a:fillRef idx="1">
            <a:schemeClr val="lt1"/>
          </a:fillRef>
          <a:effectRef idx="0">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sv-SE" sz="1600" b="1" dirty="0" smtClean="0">
                <a:solidFill>
                  <a:schemeClr val="accent2">
                    <a:lumMod val="75000"/>
                  </a:schemeClr>
                </a:solidFill>
                <a:ea typeface="Calibri" panose="020F0502020204030204" pitchFamily="34" charset="0"/>
                <a:cs typeface="Times New Roman" panose="02020603050405020304" pitchFamily="18" charset="0"/>
              </a:rPr>
              <a:t>Övning y</a:t>
            </a: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smtClean="0">
              <a:solidFill>
                <a:schemeClr val="accent2">
                  <a:lumMod val="75000"/>
                </a:schemeClr>
              </a:solidFill>
              <a:ea typeface="Calibri" panose="020F0502020204030204" pitchFamily="34" charset="0"/>
              <a:cs typeface="Times New Roman" panose="02020603050405020304" pitchFamily="18" charset="0"/>
            </a:endParaRPr>
          </a:p>
          <a:p>
            <a:pPr algn="ctr">
              <a:lnSpc>
                <a:spcPct val="107000"/>
              </a:lnSpc>
              <a:spcAft>
                <a:spcPts val="800"/>
              </a:spcAft>
            </a:pPr>
            <a:endParaRPr lang="sv-SE" sz="1600" b="1" dirty="0">
              <a:solidFill>
                <a:schemeClr val="accent2">
                  <a:lumMod val="75000"/>
                </a:schemeClr>
              </a:solidFill>
              <a:ea typeface="Calibri" panose="020F0502020204030204" pitchFamily="34" charset="0"/>
              <a:cs typeface="Times New Roman" panose="02020603050405020304" pitchFamily="18" charset="0"/>
            </a:endParaRPr>
          </a:p>
        </p:txBody>
      </p:sp>
      <p:sp>
        <p:nvSpPr>
          <p:cNvPr id="6" name="Rektangel 5"/>
          <p:cNvSpPr/>
          <p:nvPr/>
        </p:nvSpPr>
        <p:spPr>
          <a:xfrm>
            <a:off x="6539009" y="5696631"/>
            <a:ext cx="4998124" cy="430887"/>
          </a:xfrm>
          <a:prstGeom prst="rect">
            <a:avLst/>
          </a:prstGeom>
        </p:spPr>
        <p:txBody>
          <a:bodyPr wrap="square">
            <a:spAutoFit/>
          </a:bodyPr>
          <a:lstStyle/>
          <a:p>
            <a:pPr algn="ctr"/>
            <a:r>
              <a:rPr lang="sv-SE" sz="1100" i="1" dirty="0" smtClean="0">
                <a:solidFill>
                  <a:srgbClr val="00B050"/>
                </a:solidFill>
              </a:rPr>
              <a:t>Övningarna (och dess nummer) är </a:t>
            </a:r>
            <a:r>
              <a:rPr lang="sv-SE" sz="1100" i="1" dirty="0">
                <a:solidFill>
                  <a:srgbClr val="00B050"/>
                </a:solidFill>
              </a:rPr>
              <a:t>hämtad från </a:t>
            </a:r>
            <a:r>
              <a:rPr lang="sv-SE" sz="1100" i="1" dirty="0" smtClean="0">
                <a:solidFill>
                  <a:srgbClr val="00B050"/>
                </a:solidFill>
              </a:rPr>
              <a:t>”Övningsbank </a:t>
            </a:r>
            <a:r>
              <a:rPr lang="sv-SE" sz="1100" i="1" dirty="0">
                <a:solidFill>
                  <a:srgbClr val="00B050"/>
                </a:solidFill>
              </a:rPr>
              <a:t>- </a:t>
            </a:r>
            <a:r>
              <a:rPr lang="sv-SE" sz="1100" i="1" dirty="0" err="1">
                <a:solidFill>
                  <a:srgbClr val="00B050"/>
                </a:solidFill>
              </a:rPr>
              <a:t>ispass</a:t>
            </a:r>
            <a:r>
              <a:rPr lang="sv-SE" sz="1100" i="1" dirty="0">
                <a:solidFill>
                  <a:srgbClr val="00B050"/>
                </a:solidFill>
              </a:rPr>
              <a:t> VSK </a:t>
            </a:r>
            <a:r>
              <a:rPr lang="sv-SE" sz="1100" i="1" dirty="0" smtClean="0">
                <a:solidFill>
                  <a:srgbClr val="00B050"/>
                </a:solidFill>
              </a:rPr>
              <a:t>F07.pptx”</a:t>
            </a:r>
            <a:endParaRPr lang="sv-SE" sz="1100" i="1" dirty="0">
              <a:solidFill>
                <a:srgbClr val="00B050"/>
              </a:solidFill>
            </a:endParaRPr>
          </a:p>
          <a:p>
            <a:pPr algn="ctr"/>
            <a:r>
              <a:rPr lang="sv-SE" sz="1100" i="1" dirty="0" smtClean="0">
                <a:solidFill>
                  <a:srgbClr val="00B050"/>
                </a:solidFill>
                <a:hlinkClick r:id="rId5"/>
              </a:rPr>
              <a:t>http</a:t>
            </a:r>
            <a:r>
              <a:rPr lang="sv-SE" sz="1100" i="1" dirty="0">
                <a:solidFill>
                  <a:srgbClr val="00B050"/>
                </a:solidFill>
                <a:hlinkClick r:id="rId5"/>
              </a:rPr>
              <a:t>://www.laget.se/VSKBANDYF07/Document/Download/899197/5606428</a:t>
            </a:r>
            <a:endParaRPr lang="sv-SE" sz="1100" i="1" dirty="0">
              <a:solidFill>
                <a:srgbClr val="00B050"/>
              </a:solidFill>
            </a:endParaRPr>
          </a:p>
        </p:txBody>
      </p:sp>
      <p:sp>
        <p:nvSpPr>
          <p:cNvPr id="18" name="Underrubrik 2"/>
          <p:cNvSpPr txBox="1">
            <a:spLocks/>
          </p:cNvSpPr>
          <p:nvPr/>
        </p:nvSpPr>
        <p:spPr>
          <a:xfrm>
            <a:off x="369757" y="689547"/>
            <a:ext cx="5569247" cy="5900591"/>
          </a:xfrm>
          <a:prstGeom prst="rect">
            <a:avLst/>
          </a:prstGeom>
        </p:spPr>
        <p:txBody>
          <a:bodyPr vert="horz" lIns="91440" tIns="45720" rIns="91440" bIns="45720" rtlCol="0">
            <a:normAutofit fontScale="47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pPr>
            <a:r>
              <a:rPr lang="sv-SE" sz="2200" dirty="0" smtClean="0">
                <a:solidFill>
                  <a:schemeClr val="accent2">
                    <a:lumMod val="75000"/>
                  </a:schemeClr>
                </a:solidFill>
              </a:rPr>
              <a:t>&gt; 17:18: Ta fram: västar, konor, bollar och små mål samt ”egen materialvård” (slipning, tejpning, fylla på vatten, …)</a:t>
            </a:r>
          </a:p>
          <a:p>
            <a:pPr algn="l"/>
            <a:r>
              <a:rPr lang="sv-SE" sz="2200" dirty="0" smtClean="0">
                <a:solidFill>
                  <a:schemeClr val="accent2">
                    <a:lumMod val="75000"/>
                  </a:schemeClr>
                </a:solidFill>
              </a:rPr>
              <a:t>17:18: ”Tränar genomgång” (Vad? Vem? Fokus?</a:t>
            </a:r>
            <a:r>
              <a:rPr lang="sv-SE" sz="2200" dirty="0" smtClean="0">
                <a:solidFill>
                  <a:schemeClr val="accent2">
                    <a:lumMod val="75000"/>
                  </a:schemeClr>
                </a:solidFill>
                <a:sym typeface="Wingdings" panose="05000000000000000000" pitchFamily="2" charset="2"/>
              </a:rPr>
              <a:t>)</a:t>
            </a:r>
            <a:endParaRPr lang="sv-SE" sz="2200" dirty="0" smtClean="0">
              <a:solidFill>
                <a:schemeClr val="accent2">
                  <a:lumMod val="75000"/>
                </a:schemeClr>
              </a:solidFill>
            </a:endParaRPr>
          </a:p>
          <a:p>
            <a:pPr algn="l"/>
            <a:r>
              <a:rPr lang="sv-SE" sz="2200" dirty="0" smtClean="0">
                <a:solidFill>
                  <a:schemeClr val="accent2">
                    <a:lumMod val="75000"/>
                  </a:schemeClr>
                </a:solidFill>
              </a:rPr>
              <a:t>17:20: Ombytt och klar utan hjälm och föräldrafritt. Dagens tränare säger några ord om träningen och svarar på </a:t>
            </a:r>
            <a:r>
              <a:rPr lang="sv-SE" sz="2200" dirty="0" err="1" smtClean="0">
                <a:solidFill>
                  <a:schemeClr val="accent2">
                    <a:lumMod val="75000"/>
                  </a:schemeClr>
                </a:solidFill>
              </a:rPr>
              <a:t>ev</a:t>
            </a:r>
            <a:r>
              <a:rPr lang="sv-SE" sz="2200" dirty="0" smtClean="0">
                <a:solidFill>
                  <a:schemeClr val="accent2">
                    <a:lumMod val="75000"/>
                  </a:schemeClr>
                </a:solidFill>
              </a:rPr>
              <a:t> spelarfunderingar. </a:t>
            </a:r>
          </a:p>
          <a:p>
            <a:pPr algn="l"/>
            <a:r>
              <a:rPr lang="sv-SE" sz="2200" dirty="0" smtClean="0">
                <a:solidFill>
                  <a:schemeClr val="accent2">
                    <a:lumMod val="75000"/>
                  </a:schemeClr>
                </a:solidFill>
              </a:rPr>
              <a:t>17:28 Gå tillsammans till isen</a:t>
            </a:r>
          </a:p>
          <a:p>
            <a:pPr algn="l"/>
            <a:r>
              <a:rPr lang="sv-SE" sz="2200" dirty="0" smtClean="0">
                <a:solidFill>
                  <a:schemeClr val="accent2">
                    <a:lumMod val="75000"/>
                  </a:schemeClr>
                </a:solidFill>
              </a:rPr>
              <a:t>- - - </a:t>
            </a:r>
          </a:p>
          <a:p>
            <a:pPr algn="l">
              <a:lnSpc>
                <a:spcPct val="120000"/>
              </a:lnSpc>
            </a:pPr>
            <a:r>
              <a:rPr lang="sv-SE" sz="2200" b="1" dirty="0" smtClean="0">
                <a:solidFill>
                  <a:schemeClr val="accent2">
                    <a:lumMod val="75000"/>
                  </a:schemeClr>
                </a:solidFill>
              </a:rPr>
              <a:t>17:30 - 17:38 Uppvärmning / ”Svettis” (övriga tränare förbereder stationerna)</a:t>
            </a:r>
          </a:p>
          <a:p>
            <a:pPr algn="l">
              <a:lnSpc>
                <a:spcPct val="120000"/>
              </a:lnSpc>
            </a:pPr>
            <a:r>
              <a:rPr lang="sv-SE" sz="2200" b="1" dirty="0" smtClean="0">
                <a:solidFill>
                  <a:schemeClr val="accent2">
                    <a:lumMod val="75000"/>
                  </a:schemeClr>
                </a:solidFill>
              </a:rPr>
              <a:t>17:38 – 17:40 Välkommensnack, kort genomgång och indelning i övningsgrupper</a:t>
            </a:r>
          </a:p>
          <a:p>
            <a:pPr algn="l">
              <a:lnSpc>
                <a:spcPct val="120000"/>
              </a:lnSpc>
            </a:pPr>
            <a:r>
              <a:rPr lang="sv-SE" sz="2200" b="1" dirty="0" smtClean="0">
                <a:solidFill>
                  <a:schemeClr val="accent2">
                    <a:lumMod val="75000"/>
                  </a:schemeClr>
                </a:solidFill>
              </a:rPr>
              <a:t>17:40 </a:t>
            </a:r>
            <a:r>
              <a:rPr lang="sv-SE" sz="2200" b="1" dirty="0">
                <a:solidFill>
                  <a:schemeClr val="accent2">
                    <a:lumMod val="75000"/>
                  </a:schemeClr>
                </a:solidFill>
              </a:rPr>
              <a:t>– </a:t>
            </a:r>
            <a:r>
              <a:rPr lang="sv-SE" sz="2200" b="1" dirty="0" smtClean="0">
                <a:solidFill>
                  <a:schemeClr val="accent2">
                    <a:lumMod val="75000"/>
                  </a:schemeClr>
                </a:solidFill>
              </a:rPr>
              <a:t>17:50 </a:t>
            </a:r>
            <a:r>
              <a:rPr lang="sv-SE" sz="2200" b="1" dirty="0">
                <a:solidFill>
                  <a:schemeClr val="accent2">
                    <a:lumMod val="75000"/>
                  </a:schemeClr>
                </a:solidFill>
              </a:rPr>
              <a:t>Övningsomgång </a:t>
            </a:r>
            <a:r>
              <a:rPr lang="sv-SE" sz="2200" b="1" dirty="0" smtClean="0">
                <a:solidFill>
                  <a:schemeClr val="accent2">
                    <a:lumMod val="75000"/>
                  </a:schemeClr>
                </a:solidFill>
              </a:rPr>
              <a:t>1 (Teknikbana / Passningsspel / Spel)</a:t>
            </a:r>
          </a:p>
          <a:p>
            <a:pPr algn="l"/>
            <a:r>
              <a:rPr lang="sv-SE" sz="2200" b="1" dirty="0" smtClean="0">
                <a:solidFill>
                  <a:schemeClr val="accent2">
                    <a:lumMod val="75000"/>
                  </a:schemeClr>
                </a:solidFill>
              </a:rPr>
              <a:t>17:50 – 17:52 VATTEN</a:t>
            </a:r>
          </a:p>
          <a:p>
            <a:pPr algn="l"/>
            <a:r>
              <a:rPr lang="sv-SE" sz="2200" b="1" dirty="0" smtClean="0">
                <a:solidFill>
                  <a:schemeClr val="accent2">
                    <a:lumMod val="75000"/>
                  </a:schemeClr>
                </a:solidFill>
              </a:rPr>
              <a:t>17:52 - 18:02 Övningsomgång 2 (Teknikbana / Passningsspel / Spel)</a:t>
            </a:r>
          </a:p>
          <a:p>
            <a:pPr algn="l"/>
            <a:r>
              <a:rPr lang="sv-SE" sz="2200" b="1" dirty="0" smtClean="0">
                <a:solidFill>
                  <a:schemeClr val="accent2">
                    <a:lumMod val="75000"/>
                  </a:schemeClr>
                </a:solidFill>
              </a:rPr>
              <a:t>18:02 - 18:12 Övningsomgång 3 (Teknikbana / Passningsspel / Spel)</a:t>
            </a:r>
          </a:p>
          <a:p>
            <a:pPr algn="l">
              <a:lnSpc>
                <a:spcPct val="120000"/>
              </a:lnSpc>
            </a:pPr>
            <a:r>
              <a:rPr lang="sv-SE" sz="2200" b="1" dirty="0" smtClean="0">
                <a:solidFill>
                  <a:schemeClr val="accent2">
                    <a:lumMod val="75000"/>
                  </a:schemeClr>
                </a:solidFill>
              </a:rPr>
              <a:t>18:12 – 18:28 Spel (liten alt stor plan)</a:t>
            </a:r>
          </a:p>
          <a:p>
            <a:pPr algn="l">
              <a:lnSpc>
                <a:spcPct val="120000"/>
              </a:lnSpc>
            </a:pPr>
            <a:r>
              <a:rPr lang="sv-SE" sz="2200" b="1" dirty="0" smtClean="0">
                <a:solidFill>
                  <a:schemeClr val="accent2">
                    <a:lumMod val="75000"/>
                  </a:schemeClr>
                </a:solidFill>
              </a:rPr>
              <a:t>18:28 – 18:30 Avslutning: Tacka varandra för idag, 1-2 VSK, Sälen mot föräldrarna</a:t>
            </a:r>
          </a:p>
          <a:p>
            <a:pPr algn="l">
              <a:lnSpc>
                <a:spcPct val="120000"/>
              </a:lnSpc>
            </a:pPr>
            <a:r>
              <a:rPr lang="sv-SE" sz="2200" dirty="0" smtClean="0">
                <a:solidFill>
                  <a:schemeClr val="accent2">
                    <a:lumMod val="75000"/>
                  </a:schemeClr>
                </a:solidFill>
              </a:rPr>
              <a:t>- - - </a:t>
            </a:r>
          </a:p>
          <a:p>
            <a:pPr algn="l">
              <a:lnSpc>
                <a:spcPct val="120000"/>
              </a:lnSpc>
            </a:pPr>
            <a:r>
              <a:rPr lang="sv-SE" sz="2200" dirty="0" smtClean="0">
                <a:solidFill>
                  <a:schemeClr val="accent2">
                    <a:lumMod val="75000"/>
                  </a:schemeClr>
                </a:solidFill>
              </a:rPr>
              <a:t>18:35 – 18:40 Nästa träning/aktivitet</a:t>
            </a:r>
          </a:p>
          <a:p>
            <a:pPr algn="l">
              <a:lnSpc>
                <a:spcPct val="120000"/>
              </a:lnSpc>
            </a:pPr>
            <a:r>
              <a:rPr lang="sv-SE" sz="2200" dirty="0" smtClean="0">
                <a:solidFill>
                  <a:schemeClr val="accent2">
                    <a:lumMod val="75000"/>
                  </a:schemeClr>
                </a:solidFill>
              </a:rPr>
              <a:t>18:40 – 18:45 ”Tränar summering” (”stop-fortsätt-start”)</a:t>
            </a:r>
            <a:endParaRPr lang="sv-SE" dirty="0" smtClean="0">
              <a:solidFill>
                <a:schemeClr val="accent2">
                  <a:lumMod val="75000"/>
                </a:schemeClr>
              </a:solidFill>
            </a:endParaRPr>
          </a:p>
          <a:p>
            <a:pPr algn="l">
              <a:spcBef>
                <a:spcPts val="0"/>
              </a:spcBef>
            </a:pPr>
            <a:endParaRPr lang="sv-SE" sz="2000" i="1" dirty="0" smtClean="0">
              <a:solidFill>
                <a:schemeClr val="accent2">
                  <a:lumMod val="75000"/>
                </a:schemeClr>
              </a:solidFill>
            </a:endParaRPr>
          </a:p>
          <a:p>
            <a:pPr algn="l">
              <a:spcBef>
                <a:spcPts val="0"/>
              </a:spcBef>
            </a:pPr>
            <a:r>
              <a:rPr lang="sv-SE" sz="2000" i="1" dirty="0" smtClean="0">
                <a:solidFill>
                  <a:schemeClr val="accent2">
                    <a:lumMod val="75000"/>
                  </a:schemeClr>
                </a:solidFill>
              </a:rPr>
              <a:t>Att tänka på: </a:t>
            </a:r>
          </a:p>
          <a:p>
            <a:pPr algn="l">
              <a:spcBef>
                <a:spcPts val="0"/>
              </a:spcBef>
            </a:pPr>
            <a:endParaRPr lang="sv-SE" sz="2000" i="1" dirty="0" smtClean="0">
              <a:solidFill>
                <a:schemeClr val="accent2">
                  <a:lumMod val="75000"/>
                </a:schemeClr>
              </a:solidFill>
            </a:endParaRP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Låt varje spelare känna sig sedd. </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Förklara övningen innan och kort summering efter (var den jätte rolig eller super rolig). </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Knä i isen vid samling</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Var uppmärksam på ”dålig” attityd och kroppsspråk ta gärna spelaren åt sidan och prata tex om något helt annat. Om flera spelare är ofokuserade bryt gärna av med något helt annat tex lek, stafett, …</a:t>
            </a:r>
          </a:p>
          <a:p>
            <a:pPr marL="342900" indent="-342900" algn="l">
              <a:spcBef>
                <a:spcPts val="0"/>
              </a:spcBef>
              <a:buFont typeface="Wingdings" panose="05000000000000000000" pitchFamily="2" charset="2"/>
              <a:buChar char="ü"/>
            </a:pPr>
            <a:r>
              <a:rPr lang="sv-SE" sz="2000" i="1" dirty="0" smtClean="0">
                <a:solidFill>
                  <a:schemeClr val="accent2">
                    <a:lumMod val="75000"/>
                  </a:schemeClr>
                </a:solidFill>
              </a:rPr>
              <a:t>Feedback - Försök </a:t>
            </a:r>
            <a:r>
              <a:rPr lang="sv-SE" sz="2000" i="1" dirty="0">
                <a:solidFill>
                  <a:schemeClr val="accent2">
                    <a:lumMod val="75000"/>
                  </a:schemeClr>
                </a:solidFill>
              </a:rPr>
              <a:t>prata mer med spelarna och fånga upp känslor och reflektioner </a:t>
            </a:r>
            <a:r>
              <a:rPr lang="sv-SE" sz="2000" i="1" dirty="0" smtClean="0">
                <a:solidFill>
                  <a:schemeClr val="accent2">
                    <a:lumMod val="75000"/>
                  </a:schemeClr>
                </a:solidFill>
              </a:rPr>
              <a:t>vid och efter varje övning. Prata </a:t>
            </a:r>
            <a:r>
              <a:rPr lang="sv-SE" sz="2000" i="1" dirty="0">
                <a:solidFill>
                  <a:schemeClr val="accent2">
                    <a:lumMod val="75000"/>
                  </a:schemeClr>
                </a:solidFill>
              </a:rPr>
              <a:t>med spelarna och få dem att formulera vad som är viktigt. Det kommer de göra</a:t>
            </a:r>
            <a:r>
              <a:rPr lang="sv-SE" sz="2000" i="1" dirty="0" smtClean="0">
                <a:solidFill>
                  <a:schemeClr val="accent2">
                    <a:lumMod val="75000"/>
                  </a:schemeClr>
                </a:solidFill>
              </a:rPr>
              <a:t>!</a:t>
            </a:r>
          </a:p>
          <a:p>
            <a:pPr marL="342900" indent="-342900" algn="l">
              <a:spcBef>
                <a:spcPts val="0"/>
              </a:spcBef>
              <a:buFont typeface="Wingdings" panose="05000000000000000000" pitchFamily="2" charset="2"/>
              <a:buChar char="ü"/>
            </a:pPr>
            <a:r>
              <a:rPr lang="sv-SE" sz="2000" i="1" dirty="0">
                <a:solidFill>
                  <a:schemeClr val="accent2">
                    <a:lumMod val="75000"/>
                  </a:schemeClr>
                </a:solidFill>
              </a:rPr>
              <a:t>Är ditt tillstånd värt att smittas av? </a:t>
            </a:r>
            <a:r>
              <a:rPr lang="sv-SE" sz="2000" i="1" dirty="0" smtClean="0">
                <a:solidFill>
                  <a:schemeClr val="accent2">
                    <a:lumMod val="75000"/>
                  </a:schemeClr>
                </a:solidFill>
                <a:sym typeface="Wingdings" panose="05000000000000000000" pitchFamily="2" charset="2"/>
              </a:rPr>
              <a:t></a:t>
            </a:r>
            <a:endParaRPr lang="sv-SE" sz="2000" i="1" dirty="0">
              <a:solidFill>
                <a:schemeClr val="accent2">
                  <a:lumMod val="75000"/>
                </a:schemeClr>
              </a:solidFill>
              <a:sym typeface="Wingdings" panose="05000000000000000000" pitchFamily="2" charset="2"/>
            </a:endParaRPr>
          </a:p>
        </p:txBody>
      </p:sp>
    </p:spTree>
    <p:extLst>
      <p:ext uri="{BB962C8B-B14F-4D97-AF65-F5344CB8AC3E}">
        <p14:creationId xmlns:p14="http://schemas.microsoft.com/office/powerpoint/2010/main" val="18919196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 name="Rak 79"/>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3" name="Picture 2" descr="VSK_Logga_55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grpSp>
        <p:nvGrpSpPr>
          <p:cNvPr id="84" name="Grupp 83"/>
          <p:cNvGrpSpPr/>
          <p:nvPr/>
        </p:nvGrpSpPr>
        <p:grpSpPr>
          <a:xfrm>
            <a:off x="5481990" y="5879949"/>
            <a:ext cx="1148071" cy="879044"/>
            <a:chOff x="5481990" y="5895299"/>
            <a:chExt cx="1148071" cy="879044"/>
          </a:xfrm>
        </p:grpSpPr>
        <p:pic>
          <p:nvPicPr>
            <p:cNvPr id="86" name="Picture 2" descr="QR-kod för http://www.laget.se/VSKBANDYF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88" name="Rektangel 87"/>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sp>
        <p:nvSpPr>
          <p:cNvPr id="290" name="Underrubrik 2"/>
          <p:cNvSpPr txBox="1">
            <a:spLocks/>
          </p:cNvSpPr>
          <p:nvPr/>
        </p:nvSpPr>
        <p:spPr>
          <a:xfrm>
            <a:off x="6075260" y="153144"/>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a:solidFill>
                  <a:schemeClr val="accent2">
                    <a:lumMod val="75000"/>
                  </a:schemeClr>
                </a:solidFill>
              </a:rPr>
              <a:t>: Syfte – namn</a:t>
            </a:r>
          </a:p>
          <a:p>
            <a:endParaRPr lang="sv-SE" sz="1400" dirty="0" smtClean="0">
              <a:solidFill>
                <a:schemeClr val="accent2">
                  <a:lumMod val="75000"/>
                </a:schemeClr>
              </a:solidFill>
            </a:endParaRPr>
          </a:p>
        </p:txBody>
      </p:sp>
      <p:sp>
        <p:nvSpPr>
          <p:cNvPr id="305"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b="1" dirty="0">
                <a:solidFill>
                  <a:schemeClr val="accent2">
                    <a:lumMod val="75000"/>
                  </a:schemeClr>
                </a:solidFill>
              </a:rPr>
              <a:t> </a:t>
            </a:r>
            <a:r>
              <a:rPr lang="sv-SE" sz="1400" dirty="0" smtClean="0">
                <a:solidFill>
                  <a:schemeClr val="accent2">
                    <a:lumMod val="75000"/>
                  </a:schemeClr>
                </a:solidFill>
              </a:rPr>
              <a:t>: Syfte – namn</a:t>
            </a:r>
          </a:p>
        </p:txBody>
      </p:sp>
    </p:spTree>
    <p:extLst>
      <p:ext uri="{BB962C8B-B14F-4D97-AF65-F5344CB8AC3E}">
        <p14:creationId xmlns:p14="http://schemas.microsoft.com/office/powerpoint/2010/main" val="21089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8" name="Grupp 87"/>
          <p:cNvGrpSpPr/>
          <p:nvPr/>
        </p:nvGrpSpPr>
        <p:grpSpPr>
          <a:xfrm>
            <a:off x="5489722" y="5882590"/>
            <a:ext cx="1148071" cy="879044"/>
            <a:chOff x="5481990" y="5895299"/>
            <a:chExt cx="1148071" cy="879044"/>
          </a:xfrm>
        </p:grpSpPr>
        <p:pic>
          <p:nvPicPr>
            <p:cNvPr id="89" name="Picture 2" descr="QR-kod för http://www.laget.se/VSKBANDYF0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8534" y="5895299"/>
              <a:ext cx="693453" cy="693453"/>
            </a:xfrm>
            <a:prstGeom prst="rect">
              <a:avLst/>
            </a:prstGeom>
            <a:noFill/>
            <a:extLst>
              <a:ext uri="{909E8E84-426E-40DD-AFC4-6F175D3DCCD1}">
                <a14:hiddenFill xmlns:a14="http://schemas.microsoft.com/office/drawing/2010/main">
                  <a:solidFill>
                    <a:srgbClr val="FFFFFF"/>
                  </a:solidFill>
                </a14:hiddenFill>
              </a:ext>
            </a:extLst>
          </p:spPr>
        </p:pic>
        <p:sp>
          <p:nvSpPr>
            <p:cNvPr id="90" name="Rektangel 89"/>
            <p:cNvSpPr/>
            <p:nvPr/>
          </p:nvSpPr>
          <p:spPr>
            <a:xfrm>
              <a:off x="5481990" y="6558899"/>
              <a:ext cx="1148071" cy="215444"/>
            </a:xfrm>
            <a:prstGeom prst="rect">
              <a:avLst/>
            </a:prstGeom>
          </p:spPr>
          <p:txBody>
            <a:bodyPr wrap="none">
              <a:spAutoFit/>
            </a:bodyPr>
            <a:lstStyle/>
            <a:p>
              <a:r>
                <a:rPr lang="sv-SE" sz="800" dirty="0" smtClean="0">
                  <a:solidFill>
                    <a:srgbClr val="00B050"/>
                  </a:solidFill>
                </a:rPr>
                <a:t>laget.se/VSKBANDYF07</a:t>
              </a:r>
              <a:endParaRPr lang="sv-SE" sz="800" dirty="0">
                <a:solidFill>
                  <a:srgbClr val="00B050"/>
                </a:solidFill>
              </a:endParaRPr>
            </a:p>
          </p:txBody>
        </p:sp>
      </p:grpSp>
      <p:cxnSp>
        <p:nvCxnSpPr>
          <p:cNvPr id="86" name="Rak 85"/>
          <p:cNvCxnSpPr/>
          <p:nvPr/>
        </p:nvCxnSpPr>
        <p:spPr>
          <a:xfrm>
            <a:off x="6056026" y="830544"/>
            <a:ext cx="0" cy="5104089"/>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pic>
        <p:nvPicPr>
          <p:cNvPr id="87" name="Picture 2" descr="VSK_Logga_55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91445" y="9646"/>
            <a:ext cx="1143000" cy="823595"/>
          </a:xfrm>
          <a:prstGeom prst="rect">
            <a:avLst/>
          </a:prstGeom>
          <a:noFill/>
          <a:extLst/>
        </p:spPr>
      </p:pic>
      <p:sp>
        <p:nvSpPr>
          <p:cNvPr id="9" name="Underrubrik 2"/>
          <p:cNvSpPr txBox="1">
            <a:spLocks/>
          </p:cNvSpPr>
          <p:nvPr/>
        </p:nvSpPr>
        <p:spPr>
          <a:xfrm>
            <a:off x="656996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a:solidFill>
                  <a:schemeClr val="accent2">
                    <a:lumMod val="75000"/>
                  </a:schemeClr>
                </a:solidFill>
              </a:rPr>
              <a:t>: Syfte – namn</a:t>
            </a:r>
          </a:p>
        </p:txBody>
      </p:sp>
      <p:sp>
        <p:nvSpPr>
          <p:cNvPr id="10" name="Underrubrik 2"/>
          <p:cNvSpPr txBox="1">
            <a:spLocks/>
          </p:cNvSpPr>
          <p:nvPr/>
        </p:nvSpPr>
        <p:spPr>
          <a:xfrm>
            <a:off x="213583" y="111545"/>
            <a:ext cx="5264047" cy="7374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sv-SE" sz="1400" b="1" dirty="0" smtClean="0">
                <a:solidFill>
                  <a:schemeClr val="accent2">
                    <a:lumMod val="75000"/>
                  </a:schemeClr>
                </a:solidFill>
              </a:rPr>
              <a:t>Övning  </a:t>
            </a:r>
            <a:r>
              <a:rPr lang="sv-SE" sz="1400" dirty="0" smtClean="0">
                <a:solidFill>
                  <a:schemeClr val="accent2">
                    <a:lumMod val="75000"/>
                  </a:schemeClr>
                </a:solidFill>
              </a:rPr>
              <a:t>: </a:t>
            </a:r>
            <a:r>
              <a:rPr lang="sv-SE" sz="1400" dirty="0">
                <a:solidFill>
                  <a:schemeClr val="accent2">
                    <a:lumMod val="75000"/>
                  </a:schemeClr>
                </a:solidFill>
              </a:rPr>
              <a:t>Syfte – </a:t>
            </a:r>
            <a:r>
              <a:rPr lang="sv-SE" sz="1400" dirty="0" smtClean="0">
                <a:solidFill>
                  <a:schemeClr val="accent2">
                    <a:lumMod val="75000"/>
                  </a:schemeClr>
                </a:solidFill>
              </a:rPr>
              <a:t>namn</a:t>
            </a:r>
          </a:p>
          <a:p>
            <a:endParaRPr lang="sv-SE" sz="1400" dirty="0" smtClean="0">
              <a:solidFill>
                <a:schemeClr val="accent2">
                  <a:lumMod val="75000"/>
                </a:schemeClr>
              </a:solidFill>
            </a:endParaRPr>
          </a:p>
        </p:txBody>
      </p:sp>
    </p:spTree>
    <p:extLst>
      <p:ext uri="{BB962C8B-B14F-4D97-AF65-F5344CB8AC3E}">
        <p14:creationId xmlns:p14="http://schemas.microsoft.com/office/powerpoint/2010/main" val="770109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Grö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TotalTime>
  <Words>354</Words>
  <Application>Microsoft Office PowerPoint</Application>
  <PresentationFormat>Bredbild</PresentationFormat>
  <Paragraphs>40</Paragraphs>
  <Slides>3</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3</vt:i4>
      </vt:variant>
    </vt:vector>
  </HeadingPairs>
  <TitlesOfParts>
    <vt:vector size="9" baseType="lpstr">
      <vt:lpstr>Arial</vt:lpstr>
      <vt:lpstr>Calibri</vt:lpstr>
      <vt:lpstr>Calibri Light</vt:lpstr>
      <vt:lpstr>Times New Roman</vt:lpstr>
      <vt:lpstr>Wingdings</vt:lpstr>
      <vt:lpstr>Office-tema</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D K</dc:creator>
  <cp:lastModifiedBy>Daniel Kolsmyr</cp:lastModifiedBy>
  <cp:revision>58</cp:revision>
  <dcterms:created xsi:type="dcterms:W3CDTF">2015-11-16T21:49:43Z</dcterms:created>
  <dcterms:modified xsi:type="dcterms:W3CDTF">2016-02-26T08:02:17Z</dcterms:modified>
</cp:coreProperties>
</file>