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p:scale>
          <a:sx n="73" d="100"/>
          <a:sy n="73" d="100"/>
        </p:scale>
        <p:origin x="66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2016-02-08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E462267-1518-48C9-A3E2-8DB8254DA4C2}" type="datetimeFigureOut">
              <a:rPr lang="sv-SE" smtClean="0"/>
              <a:t>2016-02-08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E462267-1518-48C9-A3E2-8DB8254DA4C2}" type="datetimeFigureOut">
              <a:rPr lang="sv-SE" smtClean="0"/>
              <a:t>2016-02-08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3E462267-1518-48C9-A3E2-8DB8254DA4C2}" type="datetimeFigureOut">
              <a:rPr lang="sv-SE" smtClean="0"/>
              <a:t>2016-02-08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2016-02-08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2016-02-08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2016-02-08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2016-02-08</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laget.se/VSKBANDYF07/Document/Download/899197/5606428" TargetMode="External"/><Relationship Id="rId4" Type="http://schemas.openxmlformats.org/officeDocument/2006/relationships/image" Target="../media/image3.tm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smtClean="0">
                <a:solidFill>
                  <a:schemeClr val="accent2">
                    <a:lumMod val="75000"/>
                  </a:schemeClr>
                </a:solidFill>
              </a:rPr>
              <a:t>Ispass</a:t>
            </a:r>
            <a:r>
              <a:rPr lang="sv-SE" b="1" dirty="0" smtClean="0">
                <a:solidFill>
                  <a:schemeClr val="accent2">
                    <a:lumMod val="75000"/>
                  </a:schemeClr>
                </a:solidFill>
              </a:rPr>
              <a:t> </a:t>
            </a:r>
            <a:r>
              <a:rPr lang="sv-SE" b="1" dirty="0" err="1">
                <a:solidFill>
                  <a:schemeClr val="accent2">
                    <a:lumMod val="75000"/>
                  </a:schemeClr>
                </a:solidFill>
              </a:rPr>
              <a:t>t</a:t>
            </a:r>
            <a:r>
              <a:rPr lang="sv-SE" b="1" dirty="0" err="1" smtClean="0">
                <a:solidFill>
                  <a:schemeClr val="accent2">
                    <a:lumMod val="75000"/>
                  </a:schemeClr>
                </a:solidFill>
              </a:rPr>
              <a:t>is</a:t>
            </a:r>
            <a:r>
              <a:rPr lang="sv-SE" b="1" dirty="0" smtClean="0">
                <a:solidFill>
                  <a:schemeClr val="accent2">
                    <a:lumMod val="75000"/>
                  </a:schemeClr>
                </a:solidFill>
              </a:rPr>
              <a:t> 17:30-18:30 </a:t>
            </a:r>
            <a:r>
              <a:rPr lang="sv-SE" b="1" dirty="0">
                <a:solidFill>
                  <a:schemeClr val="accent2">
                    <a:lumMod val="75000"/>
                  </a:schemeClr>
                </a:solidFill>
              </a:rPr>
              <a:t>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Placering</a:t>
            </a:r>
            <a:endParaRPr lang="sv-SE" sz="1200" dirty="0">
              <a:solidFill>
                <a:schemeClr val="accent2">
                  <a:lumMod val="75000"/>
                </a:schemeClr>
              </a:solidFill>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a:t>
            </a:r>
            <a:r>
              <a:rPr lang="sv-SE" sz="1600" b="1" dirty="0" smtClean="0">
                <a:solidFill>
                  <a:schemeClr val="accent2">
                    <a:lumMod val="75000"/>
                  </a:schemeClr>
                </a:solidFill>
                <a:ea typeface="Calibri" panose="020F0502020204030204" pitchFamily="34" charset="0"/>
                <a:cs typeface="Times New Roman" panose="02020603050405020304" pitchFamily="18" charset="0"/>
              </a:rPr>
              <a:t>14 </a:t>
            </a:r>
            <a:endParaRPr lang="sv-SE" sz="1600" b="1" dirty="0" smtClean="0">
              <a:solidFill>
                <a:schemeClr val="accent2">
                  <a:lumMod val="75000"/>
                </a:schemeClr>
              </a:solidFill>
              <a:ea typeface="Calibri" panose="020F0502020204030204" pitchFamily="34" charset="0"/>
              <a:cs typeface="Times New Roman" panose="02020603050405020304" pitchFamily="18" charset="0"/>
            </a:endParaRP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Reserv</a:t>
            </a:r>
          </a:p>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9 och övning 10</a:t>
            </a:r>
            <a:r>
              <a:rPr lang="sv-SE" sz="1600" b="1" dirty="0" smtClean="0">
                <a:solidFill>
                  <a:schemeClr val="accent2">
                    <a:lumMod val="75000"/>
                  </a:schemeClr>
                </a:solidFill>
                <a:ea typeface="Calibri" panose="020F0502020204030204" pitchFamily="34" charset="0"/>
                <a:cs typeface="Times New Roman" panose="02020603050405020304" pitchFamily="18" charset="0"/>
              </a:rPr>
              <a:t> </a:t>
            </a:r>
            <a:endParaRPr lang="sv-SE" sz="1600" b="1" dirty="0" smtClean="0">
              <a:solidFill>
                <a:schemeClr val="accent2">
                  <a:lumMod val="75000"/>
                </a:schemeClr>
              </a:solidFill>
              <a:ea typeface="Calibri" panose="020F0502020204030204" pitchFamily="34" charset="0"/>
              <a:cs typeface="Times New Roman" panose="02020603050405020304" pitchFamily="18" charset="0"/>
            </a:endParaRP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a:t>
            </a:r>
            <a:r>
              <a:rPr lang="sv-SE" sz="1600" b="1" dirty="0" smtClean="0">
                <a:solidFill>
                  <a:schemeClr val="accent2">
                    <a:lumMod val="75000"/>
                  </a:schemeClr>
                </a:solidFill>
                <a:ea typeface="Calibri" panose="020F0502020204030204" pitchFamily="34" charset="0"/>
                <a:cs typeface="Times New Roman" panose="02020603050405020304" pitchFamily="18" charset="0"/>
              </a:rPr>
              <a:t>13</a:t>
            </a:r>
            <a:endParaRPr lang="sv-SE" sz="1600" b="1" dirty="0" smtClean="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smtClean="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74" name="Underrubrik 2"/>
          <p:cNvSpPr txBox="1">
            <a:spLocks/>
          </p:cNvSpPr>
          <p:nvPr/>
        </p:nvSpPr>
        <p:spPr>
          <a:xfrm>
            <a:off x="369757" y="689547"/>
            <a:ext cx="5569247" cy="5900591"/>
          </a:xfrm>
          <a:prstGeom prst="rect">
            <a:avLst/>
          </a:prstGeom>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r>
              <a:rPr lang="sv-SE" sz="2200" dirty="0" smtClean="0">
                <a:solidFill>
                  <a:schemeClr val="accent2">
                    <a:lumMod val="75000"/>
                  </a:schemeClr>
                </a:solidFill>
              </a:rPr>
              <a:t>&gt; 17:18: Ta fram: västar, konor, bollar och små mål samt ”egen materialvård” (slipning, tejpning, fylla på vatten, …)</a:t>
            </a:r>
          </a:p>
          <a:p>
            <a:pPr algn="l"/>
            <a:r>
              <a:rPr lang="sv-SE" sz="2200" dirty="0" smtClean="0">
                <a:solidFill>
                  <a:schemeClr val="accent2">
                    <a:lumMod val="75000"/>
                  </a:schemeClr>
                </a:solidFill>
              </a:rPr>
              <a:t>17:18: ”Tränar genomgång” (Vad? Vem? Fokus?</a:t>
            </a:r>
            <a:r>
              <a:rPr lang="sv-SE" sz="2200" dirty="0" smtClean="0">
                <a:solidFill>
                  <a:schemeClr val="accent2">
                    <a:lumMod val="75000"/>
                  </a:schemeClr>
                </a:solidFill>
                <a:sym typeface="Wingdings" panose="05000000000000000000" pitchFamily="2" charset="2"/>
              </a:rPr>
              <a:t>)</a:t>
            </a:r>
            <a:endParaRPr lang="sv-SE" sz="2200" dirty="0" smtClean="0">
              <a:solidFill>
                <a:schemeClr val="accent2">
                  <a:lumMod val="75000"/>
                </a:schemeClr>
              </a:solidFill>
            </a:endParaRPr>
          </a:p>
          <a:p>
            <a:pPr algn="l"/>
            <a:r>
              <a:rPr lang="sv-SE" sz="2200" dirty="0" smtClean="0">
                <a:solidFill>
                  <a:schemeClr val="accent2">
                    <a:lumMod val="75000"/>
                  </a:schemeClr>
                </a:solidFill>
              </a:rPr>
              <a:t>17:20: Ombytt och klar utan hjälm och föräldrafritt</a:t>
            </a:r>
            <a:r>
              <a:rPr lang="sv-SE" sz="2200" dirty="0" smtClean="0">
                <a:solidFill>
                  <a:schemeClr val="accent2">
                    <a:lumMod val="75000"/>
                  </a:schemeClr>
                </a:solidFill>
              </a:rPr>
              <a:t>. Dagens tränare säger några ord om träningen och svarar på </a:t>
            </a:r>
            <a:r>
              <a:rPr lang="sv-SE" sz="2200" dirty="0" err="1" smtClean="0">
                <a:solidFill>
                  <a:schemeClr val="accent2">
                    <a:lumMod val="75000"/>
                  </a:schemeClr>
                </a:solidFill>
              </a:rPr>
              <a:t>ev</a:t>
            </a:r>
            <a:r>
              <a:rPr lang="sv-SE" sz="2200" dirty="0" smtClean="0">
                <a:solidFill>
                  <a:schemeClr val="accent2">
                    <a:lumMod val="75000"/>
                  </a:schemeClr>
                </a:solidFill>
              </a:rPr>
              <a:t> spelarfunderingar. </a:t>
            </a:r>
          </a:p>
          <a:p>
            <a:pPr algn="l"/>
            <a:r>
              <a:rPr lang="sv-SE" sz="2200" dirty="0" smtClean="0">
                <a:solidFill>
                  <a:schemeClr val="accent2">
                    <a:lumMod val="75000"/>
                  </a:schemeClr>
                </a:solidFill>
              </a:rPr>
              <a:t>17:28 </a:t>
            </a:r>
            <a:r>
              <a:rPr lang="sv-SE" sz="2200" dirty="0" smtClean="0">
                <a:solidFill>
                  <a:schemeClr val="accent2">
                    <a:lumMod val="75000"/>
                  </a:schemeClr>
                </a:solidFill>
              </a:rPr>
              <a:t>Gå tillsammans till isen</a:t>
            </a:r>
          </a:p>
          <a:p>
            <a:pPr algn="l"/>
            <a:r>
              <a:rPr lang="sv-SE" sz="2200" dirty="0" smtClean="0">
                <a:solidFill>
                  <a:schemeClr val="accent2">
                    <a:lumMod val="75000"/>
                  </a:schemeClr>
                </a:solidFill>
              </a:rPr>
              <a:t>- - - </a:t>
            </a:r>
          </a:p>
          <a:p>
            <a:pPr algn="l">
              <a:lnSpc>
                <a:spcPct val="120000"/>
              </a:lnSpc>
            </a:pPr>
            <a:r>
              <a:rPr lang="sv-SE" sz="2200" b="1" dirty="0" smtClean="0">
                <a:solidFill>
                  <a:schemeClr val="accent2">
                    <a:lumMod val="75000"/>
                  </a:schemeClr>
                </a:solidFill>
              </a:rPr>
              <a:t>17:30 - </a:t>
            </a:r>
            <a:r>
              <a:rPr lang="sv-SE" sz="2200" b="1" dirty="0" smtClean="0">
                <a:solidFill>
                  <a:schemeClr val="accent2">
                    <a:lumMod val="75000"/>
                  </a:schemeClr>
                </a:solidFill>
              </a:rPr>
              <a:t>17:38 Uppvärmning </a:t>
            </a:r>
            <a:r>
              <a:rPr lang="sv-SE" sz="2200" b="1" dirty="0" smtClean="0">
                <a:solidFill>
                  <a:schemeClr val="accent2">
                    <a:lumMod val="75000"/>
                  </a:schemeClr>
                </a:solidFill>
              </a:rPr>
              <a:t>/ ”Svettis</a:t>
            </a:r>
            <a:r>
              <a:rPr lang="sv-SE" sz="2200" b="1" dirty="0" smtClean="0">
                <a:solidFill>
                  <a:schemeClr val="accent2">
                    <a:lumMod val="75000"/>
                  </a:schemeClr>
                </a:solidFill>
              </a:rPr>
              <a:t>” (övriga tränare förbereder stationerna)</a:t>
            </a:r>
            <a:endParaRPr lang="sv-SE" sz="2200" b="1" dirty="0" smtClean="0">
              <a:solidFill>
                <a:schemeClr val="accent2">
                  <a:lumMod val="75000"/>
                </a:schemeClr>
              </a:solidFill>
            </a:endParaRPr>
          </a:p>
          <a:p>
            <a:pPr algn="l">
              <a:lnSpc>
                <a:spcPct val="120000"/>
              </a:lnSpc>
            </a:pPr>
            <a:r>
              <a:rPr lang="sv-SE" sz="2200" b="1" dirty="0" smtClean="0">
                <a:solidFill>
                  <a:schemeClr val="accent2">
                    <a:lumMod val="75000"/>
                  </a:schemeClr>
                </a:solidFill>
              </a:rPr>
              <a:t>17:38 </a:t>
            </a:r>
            <a:r>
              <a:rPr lang="sv-SE" sz="2200" b="1" dirty="0" smtClean="0">
                <a:solidFill>
                  <a:schemeClr val="accent2">
                    <a:lumMod val="75000"/>
                  </a:schemeClr>
                </a:solidFill>
              </a:rPr>
              <a:t>– </a:t>
            </a:r>
            <a:r>
              <a:rPr lang="sv-SE" sz="2200" b="1" dirty="0" smtClean="0">
                <a:solidFill>
                  <a:schemeClr val="accent2">
                    <a:lumMod val="75000"/>
                  </a:schemeClr>
                </a:solidFill>
              </a:rPr>
              <a:t>17:40 Välkommensnack, kort genomgång och indelning i övningsgrupper</a:t>
            </a:r>
          </a:p>
          <a:p>
            <a:pPr algn="l">
              <a:lnSpc>
                <a:spcPct val="120000"/>
              </a:lnSpc>
            </a:pPr>
            <a:r>
              <a:rPr lang="sv-SE" sz="2200" b="1" dirty="0" smtClean="0">
                <a:solidFill>
                  <a:schemeClr val="accent2">
                    <a:lumMod val="75000"/>
                  </a:schemeClr>
                </a:solidFill>
              </a:rPr>
              <a:t>17:40 </a:t>
            </a:r>
            <a:r>
              <a:rPr lang="sv-SE" sz="2200" b="1" dirty="0">
                <a:solidFill>
                  <a:schemeClr val="accent2">
                    <a:lumMod val="75000"/>
                  </a:schemeClr>
                </a:solidFill>
              </a:rPr>
              <a:t>– </a:t>
            </a:r>
            <a:r>
              <a:rPr lang="sv-SE" sz="2200" b="1" dirty="0" smtClean="0">
                <a:solidFill>
                  <a:schemeClr val="accent2">
                    <a:lumMod val="75000"/>
                  </a:schemeClr>
                </a:solidFill>
              </a:rPr>
              <a:t>17:50 </a:t>
            </a:r>
            <a:r>
              <a:rPr lang="sv-SE" sz="2200" b="1" dirty="0">
                <a:solidFill>
                  <a:schemeClr val="accent2">
                    <a:lumMod val="75000"/>
                  </a:schemeClr>
                </a:solidFill>
              </a:rPr>
              <a:t>Övningsomgång </a:t>
            </a:r>
            <a:r>
              <a:rPr lang="sv-SE" sz="2200" b="1" dirty="0" smtClean="0">
                <a:solidFill>
                  <a:schemeClr val="accent2">
                    <a:lumMod val="75000"/>
                  </a:schemeClr>
                </a:solidFill>
              </a:rPr>
              <a:t>1 (Teknikbana / Passningsspel / Spel)</a:t>
            </a:r>
            <a:endParaRPr lang="sv-SE" sz="2200" b="1" dirty="0" smtClean="0">
              <a:solidFill>
                <a:schemeClr val="accent2">
                  <a:lumMod val="75000"/>
                </a:schemeClr>
              </a:solidFill>
            </a:endParaRPr>
          </a:p>
          <a:p>
            <a:pPr algn="l"/>
            <a:r>
              <a:rPr lang="sv-SE" sz="2200" b="1" dirty="0" smtClean="0">
                <a:solidFill>
                  <a:schemeClr val="accent2">
                    <a:lumMod val="75000"/>
                  </a:schemeClr>
                </a:solidFill>
              </a:rPr>
              <a:t>17:50 – 17:52 </a:t>
            </a:r>
            <a:r>
              <a:rPr lang="sv-SE" sz="2200" b="1" dirty="0" smtClean="0">
                <a:solidFill>
                  <a:schemeClr val="accent2">
                    <a:lumMod val="75000"/>
                  </a:schemeClr>
                </a:solidFill>
              </a:rPr>
              <a:t>VATTEN</a:t>
            </a:r>
          </a:p>
          <a:p>
            <a:pPr algn="l"/>
            <a:r>
              <a:rPr lang="sv-SE" sz="2200" b="1" dirty="0" smtClean="0">
                <a:solidFill>
                  <a:schemeClr val="accent2">
                    <a:lumMod val="75000"/>
                  </a:schemeClr>
                </a:solidFill>
              </a:rPr>
              <a:t>17:52 - 18:02 </a:t>
            </a:r>
            <a:r>
              <a:rPr lang="sv-SE" sz="2200" b="1" dirty="0" smtClean="0">
                <a:solidFill>
                  <a:schemeClr val="accent2">
                    <a:lumMod val="75000"/>
                  </a:schemeClr>
                </a:solidFill>
              </a:rPr>
              <a:t>Övningsomgång 2 (Teknikbana / Passningsspel / Spel)</a:t>
            </a:r>
          </a:p>
          <a:p>
            <a:pPr algn="l"/>
            <a:r>
              <a:rPr lang="sv-SE" sz="2200" b="1" dirty="0" smtClean="0">
                <a:solidFill>
                  <a:schemeClr val="accent2">
                    <a:lumMod val="75000"/>
                  </a:schemeClr>
                </a:solidFill>
              </a:rPr>
              <a:t>18:02 - 18:12 </a:t>
            </a:r>
            <a:r>
              <a:rPr lang="sv-SE" sz="2200" b="1" dirty="0" smtClean="0">
                <a:solidFill>
                  <a:schemeClr val="accent2">
                    <a:lumMod val="75000"/>
                  </a:schemeClr>
                </a:solidFill>
              </a:rPr>
              <a:t>Övningsomgång 3 (Teknikbana / Passningsspel / Spel)</a:t>
            </a:r>
          </a:p>
          <a:p>
            <a:pPr algn="l">
              <a:lnSpc>
                <a:spcPct val="120000"/>
              </a:lnSpc>
            </a:pPr>
            <a:r>
              <a:rPr lang="sv-SE" sz="2200" b="1" dirty="0" smtClean="0">
                <a:solidFill>
                  <a:schemeClr val="accent2">
                    <a:lumMod val="75000"/>
                  </a:schemeClr>
                </a:solidFill>
              </a:rPr>
              <a:t>18:12 – </a:t>
            </a:r>
            <a:r>
              <a:rPr lang="sv-SE" sz="2200" b="1" dirty="0" smtClean="0">
                <a:solidFill>
                  <a:schemeClr val="accent2">
                    <a:lumMod val="75000"/>
                  </a:schemeClr>
                </a:solidFill>
              </a:rPr>
              <a:t>18:28 Spel (liten alt stor plan)</a:t>
            </a:r>
          </a:p>
          <a:p>
            <a:pPr algn="l">
              <a:lnSpc>
                <a:spcPct val="120000"/>
              </a:lnSpc>
            </a:pPr>
            <a:r>
              <a:rPr lang="sv-SE" sz="2200" b="1" dirty="0" smtClean="0">
                <a:solidFill>
                  <a:schemeClr val="accent2">
                    <a:lumMod val="75000"/>
                  </a:schemeClr>
                </a:solidFill>
              </a:rPr>
              <a:t>18:28 – 18:30 Avslutning: Tacka varandra för idag, 1-2 VSK, Sälen mot föräldrarna</a:t>
            </a:r>
          </a:p>
          <a:p>
            <a:pPr algn="l">
              <a:lnSpc>
                <a:spcPct val="120000"/>
              </a:lnSpc>
            </a:pPr>
            <a:r>
              <a:rPr lang="sv-SE" sz="2200" dirty="0" smtClean="0">
                <a:solidFill>
                  <a:schemeClr val="accent2">
                    <a:lumMod val="75000"/>
                  </a:schemeClr>
                </a:solidFill>
              </a:rPr>
              <a:t>- - - </a:t>
            </a:r>
          </a:p>
          <a:p>
            <a:pPr algn="l">
              <a:lnSpc>
                <a:spcPct val="120000"/>
              </a:lnSpc>
            </a:pPr>
            <a:r>
              <a:rPr lang="sv-SE" sz="2200" dirty="0" smtClean="0">
                <a:solidFill>
                  <a:schemeClr val="accent2">
                    <a:lumMod val="75000"/>
                  </a:schemeClr>
                </a:solidFill>
              </a:rPr>
              <a:t>18:35 </a:t>
            </a:r>
            <a:r>
              <a:rPr lang="sv-SE" sz="2200" dirty="0" smtClean="0">
                <a:solidFill>
                  <a:schemeClr val="accent2">
                    <a:lumMod val="75000"/>
                  </a:schemeClr>
                </a:solidFill>
              </a:rPr>
              <a:t>– 18:40 Nästa träning/aktivitet</a:t>
            </a:r>
          </a:p>
          <a:p>
            <a:pPr algn="l">
              <a:lnSpc>
                <a:spcPct val="120000"/>
              </a:lnSpc>
            </a:pPr>
            <a:r>
              <a:rPr lang="sv-SE" sz="2200" dirty="0" smtClean="0">
                <a:solidFill>
                  <a:schemeClr val="accent2">
                    <a:lumMod val="75000"/>
                  </a:schemeClr>
                </a:solidFill>
              </a:rPr>
              <a:t>18:40 – 18:45 ”Tränar summering” (”stop-fortsätt-start</a:t>
            </a:r>
            <a:r>
              <a:rPr lang="sv-SE" sz="2200" dirty="0" smtClean="0">
                <a:solidFill>
                  <a:schemeClr val="accent2">
                    <a:lumMod val="75000"/>
                  </a:schemeClr>
                </a:solidFill>
              </a:rPr>
              <a:t>”)</a:t>
            </a:r>
            <a:endParaRPr lang="sv-SE" dirty="0" smtClean="0">
              <a:solidFill>
                <a:schemeClr val="accent2">
                  <a:lumMod val="75000"/>
                </a:schemeClr>
              </a:solidFill>
            </a:endParaRPr>
          </a:p>
          <a:p>
            <a:pPr algn="l">
              <a:spcBef>
                <a:spcPts val="0"/>
              </a:spcBef>
            </a:pPr>
            <a:endParaRPr lang="sv-SE" sz="2000" i="1" dirty="0" smtClean="0">
              <a:solidFill>
                <a:schemeClr val="accent2">
                  <a:lumMod val="75000"/>
                </a:schemeClr>
              </a:solidFill>
            </a:endParaRPr>
          </a:p>
          <a:p>
            <a:pPr algn="l">
              <a:spcBef>
                <a:spcPts val="0"/>
              </a:spcBef>
            </a:pPr>
            <a:r>
              <a:rPr lang="sv-SE" sz="2000" i="1" dirty="0" smtClean="0">
                <a:solidFill>
                  <a:schemeClr val="accent2">
                    <a:lumMod val="75000"/>
                  </a:schemeClr>
                </a:solidFill>
              </a:rPr>
              <a:t>Att </a:t>
            </a:r>
            <a:r>
              <a:rPr lang="sv-SE" sz="2000" i="1" dirty="0" smtClean="0">
                <a:solidFill>
                  <a:schemeClr val="accent2">
                    <a:lumMod val="75000"/>
                  </a:schemeClr>
                </a:solidFill>
              </a:rPr>
              <a:t>tänka på: </a:t>
            </a:r>
          </a:p>
          <a:p>
            <a:pPr algn="l">
              <a:spcBef>
                <a:spcPts val="0"/>
              </a:spcBef>
            </a:pPr>
            <a:endParaRPr lang="sv-SE" sz="2000" i="1" dirty="0" smtClean="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Låt varje </a:t>
            </a:r>
            <a:r>
              <a:rPr lang="sv-SE" sz="2000" i="1" dirty="0" smtClean="0">
                <a:solidFill>
                  <a:schemeClr val="accent2">
                    <a:lumMod val="75000"/>
                  </a:schemeClr>
                </a:solidFill>
              </a:rPr>
              <a:t>spelare </a:t>
            </a:r>
            <a:r>
              <a:rPr lang="sv-SE" sz="2000" i="1" dirty="0" smtClean="0">
                <a:solidFill>
                  <a:schemeClr val="accent2">
                    <a:lumMod val="75000"/>
                  </a:schemeClr>
                </a:solidFill>
              </a:rPr>
              <a:t>känna </a:t>
            </a:r>
            <a:r>
              <a:rPr lang="sv-SE" sz="2000" i="1" dirty="0" smtClean="0">
                <a:solidFill>
                  <a:schemeClr val="accent2">
                    <a:lumMod val="75000"/>
                  </a:schemeClr>
                </a:solidFill>
              </a:rPr>
              <a:t>sig </a:t>
            </a:r>
            <a:r>
              <a:rPr lang="sv-SE" sz="2000" i="1" dirty="0" smtClean="0">
                <a:solidFill>
                  <a:schemeClr val="accent2">
                    <a:lumMod val="75000"/>
                  </a:schemeClr>
                </a:solidFill>
              </a:rPr>
              <a:t>sedd. </a:t>
            </a:r>
            <a:endParaRPr lang="sv-SE" sz="2000" i="1" dirty="0" smtClean="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Förklara övningen innan och kort summering efter (var den jätte rolig eller super rolig). </a:t>
            </a: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Var uppmärksam på ”dålig” attityd och kroppsspråk ta gärna spelaren åt sidan och prata tex om något helt annat. Om flera spelare är ofokuserade bryt gärna av med något helt annat tex lek, stafett, …</a:t>
            </a:r>
            <a:endParaRPr lang="sv-SE" sz="2000" i="1" dirty="0" smtClean="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smtClean="0">
                <a:solidFill>
                  <a:schemeClr val="accent2">
                    <a:lumMod val="75000"/>
                  </a:schemeClr>
                </a:solidFill>
              </a:rPr>
              <a:t>Feedback - Försök </a:t>
            </a:r>
            <a:r>
              <a:rPr lang="sv-SE" sz="2000" i="1" dirty="0">
                <a:solidFill>
                  <a:schemeClr val="accent2">
                    <a:lumMod val="75000"/>
                  </a:schemeClr>
                </a:solidFill>
              </a:rPr>
              <a:t>prata mer med spelarna och fånga upp känslor och reflektioner </a:t>
            </a:r>
            <a:r>
              <a:rPr lang="sv-SE" sz="2000" i="1" dirty="0" smtClean="0">
                <a:solidFill>
                  <a:schemeClr val="accent2">
                    <a:lumMod val="75000"/>
                  </a:schemeClr>
                </a:solidFill>
              </a:rPr>
              <a:t>vid och efter varje övning. Prata </a:t>
            </a:r>
            <a:r>
              <a:rPr lang="sv-SE" sz="2000" i="1" dirty="0">
                <a:solidFill>
                  <a:schemeClr val="accent2">
                    <a:lumMod val="75000"/>
                  </a:schemeClr>
                </a:solidFill>
              </a:rPr>
              <a:t>med spelarna och få dem att formulera vad som är viktigt. Det kommer de göra</a:t>
            </a:r>
            <a:r>
              <a:rPr lang="sv-SE" sz="2000" i="1" dirty="0" smtClean="0">
                <a:solidFill>
                  <a:schemeClr val="accent2">
                    <a:lumMod val="75000"/>
                  </a:schemeClr>
                </a:solidFill>
              </a:rPr>
              <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ditt tillstånd värt att smittas av? </a:t>
            </a:r>
            <a:r>
              <a:rPr lang="sv-SE" sz="2000" i="1" dirty="0" smtClean="0">
                <a:solidFill>
                  <a:schemeClr val="accent2">
                    <a:lumMod val="75000"/>
                  </a:schemeClr>
                </a:solidFill>
                <a:sym typeface="Wingdings" panose="05000000000000000000" pitchFamily="2" charset="2"/>
              </a:rPr>
              <a:t></a:t>
            </a:r>
            <a:endParaRPr lang="sv-SE" sz="2000" i="1" dirty="0">
              <a:solidFill>
                <a:schemeClr val="accent2">
                  <a:lumMod val="75000"/>
                </a:schemeClr>
              </a:solidFill>
              <a:sym typeface="Wingdings" panose="05000000000000000000" pitchFamily="2" charset="2"/>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smtClean="0">
                <a:solidFill>
                  <a:srgbClr val="00B050"/>
                </a:solidFill>
              </a:rPr>
              <a:t>Övningarna (och dess nummer) är </a:t>
            </a:r>
            <a:r>
              <a:rPr lang="sv-SE" sz="1100" i="1" dirty="0">
                <a:solidFill>
                  <a:srgbClr val="00B050"/>
                </a:solidFill>
              </a:rPr>
              <a:t>hämtad från </a:t>
            </a:r>
            <a:r>
              <a:rPr lang="sv-SE" sz="1100" i="1" dirty="0" smtClean="0">
                <a:solidFill>
                  <a:srgbClr val="00B050"/>
                </a:solidFill>
              </a:rPr>
              <a:t>”Övningsbank </a:t>
            </a:r>
            <a:r>
              <a:rPr lang="sv-SE" sz="1100" i="1" dirty="0">
                <a:solidFill>
                  <a:srgbClr val="00B050"/>
                </a:solidFill>
              </a:rPr>
              <a:t>- </a:t>
            </a:r>
            <a:r>
              <a:rPr lang="sv-SE" sz="1100" i="1" dirty="0" err="1">
                <a:solidFill>
                  <a:srgbClr val="00B050"/>
                </a:solidFill>
              </a:rPr>
              <a:t>ispass</a:t>
            </a:r>
            <a:r>
              <a:rPr lang="sv-SE" sz="1100" i="1" dirty="0">
                <a:solidFill>
                  <a:srgbClr val="00B050"/>
                </a:solidFill>
              </a:rPr>
              <a:t> VSK </a:t>
            </a:r>
            <a:r>
              <a:rPr lang="sv-SE" sz="1100" i="1" dirty="0" smtClean="0">
                <a:solidFill>
                  <a:srgbClr val="00B050"/>
                </a:solidFill>
              </a:rPr>
              <a:t>F07.pptx”</a:t>
            </a:r>
            <a:endParaRPr lang="sv-SE" sz="1100" i="1" dirty="0">
              <a:solidFill>
                <a:srgbClr val="00B050"/>
              </a:solidFill>
            </a:endParaRPr>
          </a:p>
          <a:p>
            <a:pPr algn="ctr"/>
            <a:r>
              <a:rPr lang="sv-SE" sz="1100" i="1" dirty="0" smtClean="0">
                <a:solidFill>
                  <a:srgbClr val="00B050"/>
                </a:solidFill>
                <a:hlinkClick r:id="rId5"/>
              </a:rPr>
              <a:t>http</a:t>
            </a:r>
            <a:r>
              <a:rPr lang="sv-SE" sz="1100" i="1" dirty="0">
                <a:solidFill>
                  <a:srgbClr val="00B050"/>
                </a:solidFill>
                <a:hlinkClick r:id="rId5"/>
              </a:rPr>
              <a:t>://www.laget.se/VSKBANDYF07/Document/Download/899197/5606428</a:t>
            </a:r>
            <a:endParaRPr lang="sv-SE" sz="1100" i="1" dirty="0">
              <a:solidFill>
                <a:srgbClr val="00B050"/>
              </a:solidFill>
            </a:endParaRPr>
          </a:p>
        </p:txBody>
      </p:sp>
    </p:spTree>
    <p:extLst>
      <p:ext uri="{BB962C8B-B14F-4D97-AF65-F5344CB8AC3E}">
        <p14:creationId xmlns:p14="http://schemas.microsoft.com/office/powerpoint/2010/main" val="1891919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sp>
        <p:nvSpPr>
          <p:cNvPr id="290" name="Underrubrik 2"/>
          <p:cNvSpPr txBox="1">
            <a:spLocks/>
          </p:cNvSpPr>
          <p:nvPr/>
        </p:nvSpPr>
        <p:spPr>
          <a:xfrm>
            <a:off x="6075260" y="153144"/>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b="1" dirty="0" smtClean="0">
                <a:solidFill>
                  <a:schemeClr val="accent2">
                    <a:lumMod val="75000"/>
                  </a:schemeClr>
                </a:solidFill>
              </a:rPr>
              <a:t>14</a:t>
            </a:r>
            <a:r>
              <a:rPr lang="sv-SE" sz="1400" dirty="0" smtClean="0">
                <a:solidFill>
                  <a:schemeClr val="accent2">
                    <a:lumMod val="75000"/>
                  </a:schemeClr>
                </a:solidFill>
              </a:rPr>
              <a:t>: </a:t>
            </a:r>
            <a:r>
              <a:rPr lang="sv-SE" sz="1400" dirty="0" smtClean="0">
                <a:solidFill>
                  <a:schemeClr val="accent2">
                    <a:lumMod val="75000"/>
                  </a:schemeClr>
                </a:solidFill>
              </a:rPr>
              <a:t>Passningsspel / </a:t>
            </a:r>
            <a:r>
              <a:rPr lang="sv-SE" sz="1400" dirty="0" smtClean="0">
                <a:solidFill>
                  <a:schemeClr val="accent2">
                    <a:lumMod val="75000"/>
                  </a:schemeClr>
                </a:solidFill>
              </a:rPr>
              <a:t>Skott / Bollkontroll</a:t>
            </a:r>
            <a:endParaRPr lang="sv-SE" sz="1400" dirty="0" smtClean="0">
              <a:solidFill>
                <a:schemeClr val="accent2">
                  <a:lumMod val="75000"/>
                </a:schemeClr>
              </a:solidFill>
            </a:endParaRPr>
          </a:p>
        </p:txBody>
      </p:sp>
      <p:sp>
        <p:nvSpPr>
          <p:cNvPr id="291" name="Textruta 233"/>
          <p:cNvSpPr txBox="1"/>
          <p:nvPr/>
        </p:nvSpPr>
        <p:spPr>
          <a:xfrm>
            <a:off x="7019098" y="2961986"/>
            <a:ext cx="2353404" cy="1363972"/>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smtClean="0">
                <a:solidFill>
                  <a:schemeClr val="accent2">
                    <a:lumMod val="75000"/>
                  </a:schemeClr>
                </a:solidFill>
                <a:ea typeface="Calibri" panose="020F0502020204030204" pitchFamily="34" charset="0"/>
                <a:cs typeface="Times New Roman" panose="02020603050405020304" pitchFamily="18" charset="0"/>
              </a:rPr>
              <a:t>Starta utan boll och runda kon. Därefter kommer en passning från spelaren bakom. Gå sedan på avslut. </a:t>
            </a:r>
          </a:p>
          <a:p>
            <a:pPr>
              <a:lnSpc>
                <a:spcPct val="107000"/>
              </a:lnSpc>
            </a:pPr>
            <a:r>
              <a:rPr lang="sv-SE" sz="1000" dirty="0" smtClean="0">
                <a:solidFill>
                  <a:schemeClr val="accent2">
                    <a:lumMod val="75000"/>
                  </a:schemeClr>
                </a:solidFill>
                <a:ea typeface="Calibri" panose="020F0502020204030204" pitchFamily="34" charset="0"/>
                <a:cs typeface="Times New Roman" panose="02020603050405020304" pitchFamily="18" charset="0"/>
              </a:rPr>
              <a:t>Hämta sedan bollen och väggspela med sargen upp till startposition. </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smtClean="0">
                <a:solidFill>
                  <a:schemeClr val="accent2">
                    <a:lumMod val="75000"/>
                  </a:schemeClr>
                </a:solidFill>
                <a:ea typeface="Calibri" panose="020F0502020204030204" pitchFamily="34" charset="0"/>
                <a:cs typeface="Times New Roman" panose="02020603050405020304" pitchFamily="18" charset="0"/>
              </a:rPr>
              <a:t>Nivå 2: En ledare  med klubban upp och ner som försvarare.</a:t>
            </a:r>
            <a:endParaRPr lang="sv-SE" sz="1000" dirty="0" smtClean="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92" name="Koppling 291"/>
          <p:cNvSpPr/>
          <p:nvPr/>
        </p:nvSpPr>
        <p:spPr>
          <a:xfrm rot="10800000">
            <a:off x="8543103" y="550991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4" name="Likbent triangel 293"/>
          <p:cNvSpPr/>
          <p:nvPr/>
        </p:nvSpPr>
        <p:spPr>
          <a:xfrm>
            <a:off x="7089574" y="137785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5" name="Likbent triangel 294"/>
          <p:cNvSpPr/>
          <p:nvPr/>
        </p:nvSpPr>
        <p:spPr>
          <a:xfrm>
            <a:off x="8979797" y="53059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6" name="Likbent triangel 295"/>
          <p:cNvSpPr/>
          <p:nvPr/>
        </p:nvSpPr>
        <p:spPr>
          <a:xfrm>
            <a:off x="7027219" y="52810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7" name="Likbent triangel 296"/>
          <p:cNvSpPr/>
          <p:nvPr/>
        </p:nvSpPr>
        <p:spPr>
          <a:xfrm>
            <a:off x="10994602" y="38236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98" name="Rak pil 297"/>
          <p:cNvCxnSpPr/>
          <p:nvPr/>
        </p:nvCxnSpPr>
        <p:spPr>
          <a:xfrm flipV="1">
            <a:off x="8782141" y="3286413"/>
            <a:ext cx="1533158" cy="201955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99" name="Rak pil 298"/>
          <p:cNvCxnSpPr/>
          <p:nvPr/>
        </p:nvCxnSpPr>
        <p:spPr>
          <a:xfrm flipV="1">
            <a:off x="9122834" y="4727214"/>
            <a:ext cx="2205818" cy="927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01" name="Bildobjekt 300"/>
          <p:cNvPicPr/>
          <p:nvPr/>
        </p:nvPicPr>
        <p:blipFill>
          <a:blip r:embed="rId4" cstate="print">
            <a:extLst>
              <a:ext uri="{28A0092B-C50C-407E-A947-70E740481C1C}">
                <a14:useLocalDpi xmlns:a14="http://schemas.microsoft.com/office/drawing/2010/main" val="0"/>
              </a:ext>
            </a:extLst>
          </a:blip>
          <a:stretch>
            <a:fillRect/>
          </a:stretch>
        </p:blipFill>
        <p:spPr>
          <a:xfrm>
            <a:off x="8420870" y="836183"/>
            <a:ext cx="670102" cy="545332"/>
          </a:xfrm>
          <a:prstGeom prst="rect">
            <a:avLst/>
          </a:prstGeom>
          <a:ln>
            <a:noFill/>
          </a:ln>
        </p:spPr>
      </p:pic>
      <p:sp>
        <p:nvSpPr>
          <p:cNvPr id="302" name="Ned 301"/>
          <p:cNvSpPr/>
          <p:nvPr/>
        </p:nvSpPr>
        <p:spPr>
          <a:xfrm rot="9139497">
            <a:off x="8939008" y="1956023"/>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303" name="Rak pil 302"/>
          <p:cNvCxnSpPr/>
          <p:nvPr/>
        </p:nvCxnSpPr>
        <p:spPr>
          <a:xfrm flipH="1" flipV="1">
            <a:off x="9291291" y="2513465"/>
            <a:ext cx="2048017" cy="13116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5"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b="1" dirty="0" smtClean="0">
                <a:solidFill>
                  <a:schemeClr val="accent2">
                    <a:lumMod val="75000"/>
                  </a:schemeClr>
                </a:solidFill>
              </a:rPr>
              <a:t>13</a:t>
            </a:r>
            <a:r>
              <a:rPr lang="sv-SE" sz="1400" dirty="0" smtClean="0">
                <a:solidFill>
                  <a:schemeClr val="accent2">
                    <a:lumMod val="75000"/>
                  </a:schemeClr>
                </a:solidFill>
              </a:rPr>
              <a:t>: Skridskoteknik</a:t>
            </a:r>
            <a:r>
              <a:rPr lang="sv-SE" sz="1400" dirty="0" smtClean="0">
                <a:solidFill>
                  <a:schemeClr val="accent2">
                    <a:lumMod val="75000"/>
                  </a:schemeClr>
                </a:solidFill>
              </a:rPr>
              <a:t>/”puls” – Teknikbana x 3 </a:t>
            </a:r>
            <a:endParaRPr lang="sv-SE" sz="1400" dirty="0" smtClean="0">
              <a:solidFill>
                <a:schemeClr val="accent2">
                  <a:lumMod val="75000"/>
                </a:schemeClr>
              </a:solidFill>
            </a:endParaRPr>
          </a:p>
        </p:txBody>
      </p:sp>
      <p:cxnSp>
        <p:nvCxnSpPr>
          <p:cNvPr id="311" name="Rak pil 310"/>
          <p:cNvCxnSpPr/>
          <p:nvPr/>
        </p:nvCxnSpPr>
        <p:spPr>
          <a:xfrm flipH="1" flipV="1">
            <a:off x="3253335" y="5497395"/>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9" name="Likbent triangel 318"/>
          <p:cNvSpPr/>
          <p:nvPr/>
        </p:nvSpPr>
        <p:spPr>
          <a:xfrm>
            <a:off x="142323" y="371523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1" name="Likbent triangel 320"/>
          <p:cNvSpPr/>
          <p:nvPr/>
        </p:nvSpPr>
        <p:spPr>
          <a:xfrm>
            <a:off x="985480" y="4401526"/>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nvGrpSpPr>
          <p:cNvPr id="322" name="Grupp 321"/>
          <p:cNvGrpSpPr/>
          <p:nvPr/>
        </p:nvGrpSpPr>
        <p:grpSpPr>
          <a:xfrm rot="10800000" flipV="1">
            <a:off x="5178665" y="2049799"/>
            <a:ext cx="316863" cy="3954882"/>
            <a:chOff x="9318812" y="2239299"/>
            <a:chExt cx="188259" cy="477007"/>
          </a:xfrm>
        </p:grpSpPr>
        <p:cxnSp>
          <p:nvCxnSpPr>
            <p:cNvPr id="365" name="Rak 364"/>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6" name="Rak 365"/>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23" name="Likbent triangel 322"/>
          <p:cNvSpPr/>
          <p:nvPr/>
        </p:nvSpPr>
        <p:spPr>
          <a:xfrm>
            <a:off x="1815287" y="367166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4" name="Textruta 63"/>
          <p:cNvSpPr txBox="1"/>
          <p:nvPr/>
        </p:nvSpPr>
        <p:spPr>
          <a:xfrm>
            <a:off x="5756" y="2590865"/>
            <a:ext cx="1954158"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smtClean="0">
                <a:solidFill>
                  <a:schemeClr val="accent2">
                    <a:lumMod val="75000"/>
                  </a:schemeClr>
                </a:solidFill>
                <a:ea typeface="Calibri" panose="020F0502020204030204" pitchFamily="34" charset="0"/>
                <a:cs typeface="Times New Roman" panose="02020603050405020304" pitchFamily="18" charset="0"/>
              </a:rPr>
              <a:t>Åk framlänges in, vänd sedan och baklänges ut osv.</a:t>
            </a:r>
            <a:endParaRPr lang="sv-SE" sz="1100" dirty="0" smtClean="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336" name="Rak pil 335"/>
          <p:cNvCxnSpPr/>
          <p:nvPr/>
        </p:nvCxnSpPr>
        <p:spPr>
          <a:xfrm flipH="1">
            <a:off x="920822" y="3591265"/>
            <a:ext cx="819631" cy="7489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8" name="Likbent triangel 337"/>
          <p:cNvSpPr/>
          <p:nvPr/>
        </p:nvSpPr>
        <p:spPr>
          <a:xfrm>
            <a:off x="897449" y="94560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40" name="Textruta 192"/>
          <p:cNvSpPr txBox="1"/>
          <p:nvPr/>
        </p:nvSpPr>
        <p:spPr>
          <a:xfrm>
            <a:off x="3226947" y="6009113"/>
            <a:ext cx="2028633"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igen och åk framåt osv. sedan tillbaka till start.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348" name="Rak pil 347"/>
          <p:cNvCxnSpPr/>
          <p:nvPr/>
        </p:nvCxnSpPr>
        <p:spPr>
          <a:xfrm flipV="1">
            <a:off x="1381745" y="603729"/>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9" name="Rak pil 348"/>
          <p:cNvCxnSpPr/>
          <p:nvPr/>
        </p:nvCxnSpPr>
        <p:spPr>
          <a:xfrm flipH="1" flipV="1">
            <a:off x="1336745" y="561866"/>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0" name="Textruta 63"/>
          <p:cNvSpPr txBox="1"/>
          <p:nvPr/>
        </p:nvSpPr>
        <p:spPr>
          <a:xfrm>
            <a:off x="3741082" y="781671"/>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Åk </a:t>
            </a: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”åttan” med fokus på översteg. </a:t>
            </a:r>
            <a:br>
              <a:rPr lang="sv-SE" sz="1100" dirty="0" smtClean="0">
                <a:solidFill>
                  <a:schemeClr val="accent2">
                    <a:lumMod val="75000"/>
                  </a:schemeClr>
                </a:solidFill>
                <a:effectLst/>
                <a:ea typeface="Calibri" panose="020F0502020204030204" pitchFamily="34" charset="0"/>
                <a:cs typeface="Times New Roman" panose="02020603050405020304" pitchFamily="18" charset="0"/>
              </a:rPr>
            </a:b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Tips: Blicken och axlarna i åkriktning samt klubban in mot konen</a:t>
            </a:r>
            <a:endParaRPr lang="sv-SE" sz="1100" dirty="0" smtClean="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95" name="Likbent triangel 94"/>
          <p:cNvSpPr/>
          <p:nvPr/>
        </p:nvSpPr>
        <p:spPr>
          <a:xfrm>
            <a:off x="3390395" y="9656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5" name="Vänsterböjd 114"/>
          <p:cNvSpPr/>
          <p:nvPr/>
        </p:nvSpPr>
        <p:spPr>
          <a:xfrm>
            <a:off x="3400998" y="654807"/>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1" name="Högerböjd 20"/>
          <p:cNvSpPr/>
          <p:nvPr/>
        </p:nvSpPr>
        <p:spPr>
          <a:xfrm>
            <a:off x="586227" y="572461"/>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7" name="Likbent triangel 116"/>
          <p:cNvSpPr/>
          <p:nvPr/>
        </p:nvSpPr>
        <p:spPr>
          <a:xfrm>
            <a:off x="166290" y="497353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p:cNvSpPr/>
          <p:nvPr/>
        </p:nvSpPr>
        <p:spPr>
          <a:xfrm>
            <a:off x="1839254" y="4929964"/>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0" name="Högerböjd 119"/>
          <p:cNvSpPr/>
          <p:nvPr/>
        </p:nvSpPr>
        <p:spPr>
          <a:xfrm>
            <a:off x="746064" y="4407313"/>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1" name="Rak pil 120"/>
          <p:cNvCxnSpPr/>
          <p:nvPr/>
        </p:nvCxnSpPr>
        <p:spPr>
          <a:xfrm>
            <a:off x="1037807" y="4790230"/>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4" name="Vänsterböjd 123"/>
          <p:cNvSpPr/>
          <p:nvPr/>
        </p:nvSpPr>
        <p:spPr>
          <a:xfrm rot="3470097">
            <a:off x="1855150" y="5056305"/>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5" name="Rak pil 124"/>
          <p:cNvCxnSpPr/>
          <p:nvPr/>
        </p:nvCxnSpPr>
        <p:spPr>
          <a:xfrm flipH="1" flipV="1">
            <a:off x="1184733" y="4340217"/>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8" name="Högerböjd 127"/>
          <p:cNvSpPr/>
          <p:nvPr/>
        </p:nvSpPr>
        <p:spPr>
          <a:xfrm rot="5400000">
            <a:off x="912008" y="4019351"/>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9" name="Rak pil 128"/>
          <p:cNvCxnSpPr/>
          <p:nvPr/>
        </p:nvCxnSpPr>
        <p:spPr>
          <a:xfrm flipH="1">
            <a:off x="323059" y="4340217"/>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5" name="Likbent triangel 134"/>
          <p:cNvSpPr/>
          <p:nvPr/>
        </p:nvSpPr>
        <p:spPr>
          <a:xfrm>
            <a:off x="4822210" y="4735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6" name="Likbent triangel 135"/>
          <p:cNvSpPr/>
          <p:nvPr/>
        </p:nvSpPr>
        <p:spPr>
          <a:xfrm>
            <a:off x="4822210" y="56243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9" name="Likbent triangel 138"/>
          <p:cNvSpPr/>
          <p:nvPr/>
        </p:nvSpPr>
        <p:spPr>
          <a:xfrm>
            <a:off x="3196610" y="51417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0" name="Vänsterböjd 139"/>
          <p:cNvSpPr/>
          <p:nvPr/>
        </p:nvSpPr>
        <p:spPr>
          <a:xfrm rot="10800000">
            <a:off x="2978627" y="5080299"/>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4" name="Rak pil 143"/>
          <p:cNvCxnSpPr/>
          <p:nvPr/>
        </p:nvCxnSpPr>
        <p:spPr>
          <a:xfrm flipV="1">
            <a:off x="3207308" y="5080299"/>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6" name="Högerböjd 145"/>
          <p:cNvSpPr/>
          <p:nvPr/>
        </p:nvSpPr>
        <p:spPr>
          <a:xfrm rot="10532137">
            <a:off x="4939522" y="4604210"/>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1" name="Rak pil 150"/>
          <p:cNvCxnSpPr/>
          <p:nvPr/>
        </p:nvCxnSpPr>
        <p:spPr>
          <a:xfrm flipH="1" flipV="1">
            <a:off x="3277793" y="4186503"/>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2" name="Likbent triangel 151"/>
          <p:cNvSpPr/>
          <p:nvPr/>
        </p:nvSpPr>
        <p:spPr>
          <a:xfrm>
            <a:off x="4846668" y="34244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3" name="Likbent triangel 152"/>
          <p:cNvSpPr/>
          <p:nvPr/>
        </p:nvSpPr>
        <p:spPr>
          <a:xfrm>
            <a:off x="3221068" y="383086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4" name="Vänsterböjd 153"/>
          <p:cNvSpPr/>
          <p:nvPr/>
        </p:nvSpPr>
        <p:spPr>
          <a:xfrm rot="10800000">
            <a:off x="3003085" y="3769407"/>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5" name="Rak pil 154"/>
          <p:cNvCxnSpPr/>
          <p:nvPr/>
        </p:nvCxnSpPr>
        <p:spPr>
          <a:xfrm flipV="1">
            <a:off x="3231766" y="3769407"/>
            <a:ext cx="1723377" cy="5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6" name="Högerböjd 155"/>
          <p:cNvSpPr/>
          <p:nvPr/>
        </p:nvSpPr>
        <p:spPr>
          <a:xfrm rot="10532137">
            <a:off x="4963980" y="329331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7" name="Rak pil 156"/>
          <p:cNvCxnSpPr/>
          <p:nvPr/>
        </p:nvCxnSpPr>
        <p:spPr>
          <a:xfrm flipH="1" flipV="1">
            <a:off x="3275058" y="2907417"/>
            <a:ext cx="1613523" cy="4261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Likbent triangel 157"/>
          <p:cNvSpPr/>
          <p:nvPr/>
        </p:nvSpPr>
        <p:spPr>
          <a:xfrm>
            <a:off x="4843933" y="21453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9" name="Likbent triangel 158"/>
          <p:cNvSpPr/>
          <p:nvPr/>
        </p:nvSpPr>
        <p:spPr>
          <a:xfrm>
            <a:off x="3218333" y="255177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0" name="Vänsterböjd 159"/>
          <p:cNvSpPr/>
          <p:nvPr/>
        </p:nvSpPr>
        <p:spPr>
          <a:xfrm rot="10800000">
            <a:off x="3000350" y="2490321"/>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61" name="Rak pil 160"/>
          <p:cNvCxnSpPr/>
          <p:nvPr/>
        </p:nvCxnSpPr>
        <p:spPr>
          <a:xfrm flipV="1">
            <a:off x="3229031" y="2003864"/>
            <a:ext cx="1946475" cy="542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5"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4" name="Rak 173"/>
          <p:cNvCxnSpPr/>
          <p:nvPr/>
        </p:nvCxnSpPr>
        <p:spPr>
          <a:xfrm flipH="1" flipV="1">
            <a:off x="6239635" y="98966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5" name="Rak 174"/>
          <p:cNvCxnSpPr/>
          <p:nvPr/>
        </p:nvCxnSpPr>
        <p:spPr>
          <a:xfrm flipH="1" flipV="1">
            <a:off x="9114763" y="1175504"/>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0" name="Rak 179"/>
          <p:cNvCxnSpPr/>
          <p:nvPr/>
        </p:nvCxnSpPr>
        <p:spPr>
          <a:xfrm flipH="1" flipV="1">
            <a:off x="7997163" y="1200904"/>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1" name="Rak pil 180"/>
          <p:cNvCxnSpPr/>
          <p:nvPr/>
        </p:nvCxnSpPr>
        <p:spPr>
          <a:xfrm flipH="1">
            <a:off x="6877366" y="1200904"/>
            <a:ext cx="879156" cy="170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5" name="Rak pil 184"/>
          <p:cNvCxnSpPr/>
          <p:nvPr/>
        </p:nvCxnSpPr>
        <p:spPr>
          <a:xfrm flipH="1">
            <a:off x="6352682" y="1661133"/>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87" name="Rak pil 186"/>
          <p:cNvCxnSpPr/>
          <p:nvPr/>
        </p:nvCxnSpPr>
        <p:spPr>
          <a:xfrm>
            <a:off x="6377975" y="2178544"/>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0" name="Rak pil 189"/>
          <p:cNvCxnSpPr/>
          <p:nvPr/>
        </p:nvCxnSpPr>
        <p:spPr>
          <a:xfrm flipH="1">
            <a:off x="6323812" y="2647364"/>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1" name="Rak pil 190"/>
          <p:cNvCxnSpPr/>
          <p:nvPr/>
        </p:nvCxnSpPr>
        <p:spPr>
          <a:xfrm>
            <a:off x="6349105" y="3164775"/>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2" name="Rak pil 191"/>
          <p:cNvCxnSpPr/>
          <p:nvPr/>
        </p:nvCxnSpPr>
        <p:spPr>
          <a:xfrm flipH="1">
            <a:off x="6284934" y="3643972"/>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3" name="Rak pil 192"/>
          <p:cNvCxnSpPr/>
          <p:nvPr/>
        </p:nvCxnSpPr>
        <p:spPr>
          <a:xfrm>
            <a:off x="6310227" y="4161383"/>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4" name="Rak pil 193"/>
          <p:cNvCxnSpPr/>
          <p:nvPr/>
        </p:nvCxnSpPr>
        <p:spPr>
          <a:xfrm flipH="1">
            <a:off x="6269882" y="4560710"/>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5" name="Rak pil 194"/>
          <p:cNvCxnSpPr/>
          <p:nvPr/>
        </p:nvCxnSpPr>
        <p:spPr>
          <a:xfrm>
            <a:off x="6295175" y="5078121"/>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6" name="Rak pil 195"/>
          <p:cNvCxnSpPr/>
          <p:nvPr/>
        </p:nvCxnSpPr>
        <p:spPr>
          <a:xfrm>
            <a:off x="6961361" y="5534761"/>
            <a:ext cx="1237539" cy="1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1" name="Likbent triangel 200"/>
          <p:cNvSpPr/>
          <p:nvPr/>
        </p:nvSpPr>
        <p:spPr>
          <a:xfrm>
            <a:off x="11016151" y="4383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2" name="Högerböjd 201"/>
          <p:cNvSpPr/>
          <p:nvPr/>
        </p:nvSpPr>
        <p:spPr>
          <a:xfrm rot="10800000">
            <a:off x="11297127" y="3777832"/>
            <a:ext cx="279607" cy="83668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03" name="Textruta 63"/>
          <p:cNvSpPr txBox="1"/>
          <p:nvPr/>
        </p:nvSpPr>
        <p:spPr>
          <a:xfrm>
            <a:off x="8207591" y="5801860"/>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smtClean="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a:t>
            </a:r>
            <a:r>
              <a:rPr lang="sv-SE" sz="1100" dirty="0" smtClean="0">
                <a:solidFill>
                  <a:schemeClr val="accent2">
                    <a:lumMod val="75000"/>
                  </a:schemeClr>
                </a:solidFill>
                <a:ea typeface="Calibri" panose="020F0502020204030204" pitchFamily="34" charset="0"/>
                <a:cs typeface="Times New Roman" panose="02020603050405020304" pitchFamily="18" charset="0"/>
              </a:rPr>
              <a:t>(bollar)</a:t>
            </a:r>
            <a:endParaRPr lang="sv-SE" sz="1100" dirty="0" smtClean="0">
              <a:solidFill>
                <a:schemeClr val="accent2">
                  <a:lumMod val="7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0890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10</a:t>
            </a:r>
            <a:r>
              <a:rPr lang="sv-SE" sz="1400" dirty="0">
                <a:solidFill>
                  <a:schemeClr val="accent2">
                    <a:lumMod val="75000"/>
                  </a:schemeClr>
                </a:solidFill>
              </a:rPr>
              <a:t>: Passningsspel / </a:t>
            </a:r>
            <a:r>
              <a:rPr lang="sv-SE" sz="1400" dirty="0" smtClean="0">
                <a:solidFill>
                  <a:schemeClr val="accent2">
                    <a:lumMod val="75000"/>
                  </a:schemeClr>
                </a:solidFill>
              </a:rPr>
              <a:t>Klubbteknik</a:t>
            </a:r>
            <a:endParaRPr lang="sv-SE" sz="1400" dirty="0">
              <a:solidFill>
                <a:schemeClr val="accent2">
                  <a:lumMod val="75000"/>
                </a:schemeClr>
              </a:solidFill>
            </a:endParaRP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9</a:t>
            </a:r>
            <a:r>
              <a:rPr lang="sv-SE" sz="1400" dirty="0">
                <a:solidFill>
                  <a:schemeClr val="accent2">
                    <a:lumMod val="75000"/>
                  </a:schemeClr>
                </a:solidFill>
              </a:rPr>
              <a:t>: </a:t>
            </a:r>
            <a:r>
              <a:rPr lang="sv-SE" sz="1400" dirty="0" smtClean="0">
                <a:solidFill>
                  <a:schemeClr val="accent2">
                    <a:lumMod val="75000"/>
                  </a:schemeClr>
                </a:solidFill>
              </a:rPr>
              <a:t>Klubbteknik</a:t>
            </a:r>
            <a:endParaRPr lang="sv-SE" sz="1400" dirty="0">
              <a:solidFill>
                <a:schemeClr val="accent2">
                  <a:lumMod val="75000"/>
                </a:schemeClr>
              </a:solidFill>
            </a:endParaRPr>
          </a:p>
          <a:p>
            <a:endParaRPr lang="sv-SE" sz="1400" dirty="0" smtClean="0">
              <a:solidFill>
                <a:schemeClr val="accent2">
                  <a:lumMod val="75000"/>
                </a:schemeClr>
              </a:solidFill>
            </a:endParaRPr>
          </a:p>
        </p:txBody>
      </p:sp>
      <p:sp>
        <p:nvSpPr>
          <p:cNvPr id="11" name="Textruta 233"/>
          <p:cNvSpPr txBox="1"/>
          <p:nvPr/>
        </p:nvSpPr>
        <p:spPr>
          <a:xfrm>
            <a:off x="3825812" y="1086154"/>
            <a:ext cx="1753642" cy="2552046"/>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smtClean="0">
                <a:solidFill>
                  <a:schemeClr val="accent2">
                    <a:lumMod val="75000"/>
                  </a:schemeClr>
                </a:solidFill>
                <a:effectLst/>
                <a:ea typeface="Calibri" panose="020F0502020204030204" pitchFamily="34" charset="0"/>
                <a:cs typeface="Times New Roman" panose="02020603050405020304" pitchFamily="18" charset="0"/>
              </a:rPr>
              <a:t>BOLLKONTROLL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smtClean="0">
                <a:solidFill>
                  <a:schemeClr val="accent2">
                    <a:lumMod val="75000"/>
                  </a:schemeClr>
                </a:solidFill>
                <a:effectLst/>
                <a:ea typeface="Calibri" panose="020F0502020204030204" pitchFamily="34" charset="0"/>
                <a:cs typeface="Times New Roman" panose="02020603050405020304" pitchFamily="18" charset="0"/>
              </a:rPr>
              <a:t>”Min boll” - Alla </a:t>
            </a:r>
            <a:r>
              <a:rPr lang="sv-SE" sz="1000" dirty="0">
                <a:solidFill>
                  <a:schemeClr val="accent2">
                    <a:lumMod val="75000"/>
                  </a:schemeClr>
                </a:solidFill>
                <a:effectLst/>
                <a:ea typeface="Calibri" panose="020F0502020204030204" pitchFamily="34" charset="0"/>
                <a:cs typeface="Times New Roman" panose="02020603050405020304" pitchFamily="18" charset="0"/>
              </a:rPr>
              <a:t>dribblar runt i en cirkel/kvadrat med egen </a:t>
            </a:r>
            <a:r>
              <a:rPr lang="sv-SE" sz="1000" dirty="0" smtClean="0">
                <a:solidFill>
                  <a:schemeClr val="accent2">
                    <a:lumMod val="75000"/>
                  </a:schemeClr>
                </a:solidFill>
                <a:effectLst/>
                <a:ea typeface="Calibri" panose="020F0502020204030204" pitchFamily="34" charset="0"/>
                <a:cs typeface="Times New Roman" panose="02020603050405020304" pitchFamily="18" charset="0"/>
              </a:rPr>
              <a:t>boll utan att krocka.</a:t>
            </a: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r>
              <a:rPr lang="sv-SE" sz="1000" dirty="0" smtClean="0">
                <a:solidFill>
                  <a:schemeClr val="accent2">
                    <a:lumMod val="75000"/>
                  </a:schemeClr>
                </a:solidFill>
                <a:effectLst/>
                <a:ea typeface="Calibri" panose="020F0502020204030204" pitchFamily="34" charset="0"/>
                <a:cs typeface="Times New Roman" panose="02020603050405020304" pitchFamily="18" charset="0"/>
              </a:rPr>
              <a:t>Variant 1: Komplettera med sarg </a:t>
            </a:r>
            <a:r>
              <a:rPr lang="sv-SE" sz="1000" dirty="0" smtClean="0">
                <a:solidFill>
                  <a:schemeClr val="accent2">
                    <a:lumMod val="75000"/>
                  </a:schemeClr>
                </a:solidFill>
                <a:ea typeface="Calibri" panose="020F0502020204030204" pitchFamily="34" charset="0"/>
                <a:cs typeface="Times New Roman" panose="02020603050405020304" pitchFamily="18" charset="0"/>
              </a:rPr>
              <a:t>att valla med samt </a:t>
            </a:r>
            <a:r>
              <a:rPr lang="sv-SE" sz="1000" dirty="0" smtClean="0">
                <a:solidFill>
                  <a:schemeClr val="accent2">
                    <a:lumMod val="75000"/>
                  </a:schemeClr>
                </a:solidFill>
                <a:effectLst/>
                <a:ea typeface="Calibri" panose="020F0502020204030204" pitchFamily="34" charset="0"/>
                <a:cs typeface="Times New Roman" panose="02020603050405020304" pitchFamily="18" charset="0"/>
              </a:rPr>
              <a:t> konor/puckar att dribbla.</a:t>
            </a:r>
          </a:p>
          <a:p>
            <a:pPr>
              <a:lnSpc>
                <a:spcPct val="107000"/>
              </a:lnSpc>
              <a:spcAft>
                <a:spcPts val="0"/>
              </a:spcAft>
            </a:pPr>
            <a:endParaRPr lang="sv-SE" sz="1000" dirty="0" smtClean="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smtClean="0">
                <a:solidFill>
                  <a:schemeClr val="accent2">
                    <a:lumMod val="75000"/>
                  </a:schemeClr>
                </a:solidFill>
                <a:ea typeface="Calibri" panose="020F0502020204030204" pitchFamily="34" charset="0"/>
                <a:cs typeface="Times New Roman" panose="02020603050405020304" pitchFamily="18" charset="0"/>
              </a:rPr>
              <a:t>Variant 2: Komplettera ”Min boll” med ”kull”, dvs samtidigt som man dribblar runt och skyddar sin boll försöker man peta ut de andras bollar utanför området.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8" name="Textruta 233"/>
          <p:cNvSpPr txBox="1"/>
          <p:nvPr/>
        </p:nvSpPr>
        <p:spPr>
          <a:xfrm>
            <a:off x="9664007" y="1377402"/>
            <a:ext cx="1725930" cy="2289088"/>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smtClean="0">
                <a:solidFill>
                  <a:schemeClr val="accent2">
                    <a:lumMod val="75000"/>
                  </a:schemeClr>
                </a:solidFill>
                <a:ea typeface="Calibri" panose="020F0502020204030204" pitchFamily="34" charset="0"/>
                <a:cs typeface="Times New Roman" panose="02020603050405020304" pitchFamily="18" charset="0"/>
              </a:rPr>
              <a:t>PASSNINGAR</a:t>
            </a:r>
          </a:p>
          <a:p>
            <a:pPr>
              <a:lnSpc>
                <a:spcPct val="107000"/>
              </a:lnSpc>
              <a:spcAft>
                <a:spcPts val="0"/>
              </a:spcAft>
            </a:pPr>
            <a:r>
              <a:rPr lang="sv-SE" sz="1000" dirty="0" smtClean="0">
                <a:solidFill>
                  <a:schemeClr val="accent2">
                    <a:lumMod val="75000"/>
                  </a:schemeClr>
                </a:solidFill>
                <a:ea typeface="Calibri" panose="020F0502020204030204" pitchFamily="34" charset="0"/>
                <a:cs typeface="Times New Roman" panose="02020603050405020304" pitchFamily="18" charset="0"/>
              </a:rPr>
              <a:t>(”Nummerboll”)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smtClean="0">
                <a:solidFill>
                  <a:schemeClr val="accent2">
                    <a:lumMod val="75000"/>
                  </a:schemeClr>
                </a:solidFill>
                <a:effectLst/>
                <a:ea typeface="Calibri" panose="020F0502020204030204" pitchFamily="34" charset="0"/>
                <a:cs typeface="Times New Roman" panose="02020603050405020304" pitchFamily="18" charset="0"/>
              </a:rPr>
              <a:t>Spelarna får varsitt nummer. </a:t>
            </a:r>
            <a:r>
              <a:rPr lang="sv-SE" sz="1000" dirty="0" smtClean="0">
                <a:solidFill>
                  <a:schemeClr val="accent2">
                    <a:lumMod val="75000"/>
                  </a:schemeClr>
                </a:solidFill>
                <a:ea typeface="Calibri" panose="020F0502020204030204" pitchFamily="34" charset="0"/>
                <a:cs typeface="Times New Roman" panose="02020603050405020304" pitchFamily="18" charset="0"/>
              </a:rPr>
              <a:t>Sedan åker de runt och passar varandra i nummer ordning. </a:t>
            </a:r>
            <a:r>
              <a:rPr lang="sv-SE" sz="1000" dirty="0">
                <a:solidFill>
                  <a:schemeClr val="accent2">
                    <a:lumMod val="75000"/>
                  </a:schemeClr>
                </a:solidFill>
                <a:ea typeface="Calibri" panose="020F0502020204030204" pitchFamily="34" charset="0"/>
                <a:cs typeface="Times New Roman" panose="02020603050405020304" pitchFamily="18" charset="0"/>
              </a:rPr>
              <a:t>Det gäller att hålla koll på den man får bollen ifrån samt den man ska passa. </a:t>
            </a:r>
            <a:endParaRPr lang="sv-SE" sz="1000" dirty="0" smtClean="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r>
              <a:rPr lang="sv-SE" sz="1000" dirty="0" smtClean="0">
                <a:solidFill>
                  <a:schemeClr val="accent2">
                    <a:lumMod val="75000"/>
                  </a:schemeClr>
                </a:solidFill>
                <a:effectLst/>
                <a:ea typeface="Calibri" panose="020F0502020204030204" pitchFamily="34" charset="0"/>
                <a:cs typeface="Times New Roman" panose="02020603050405020304" pitchFamily="18" charset="0"/>
              </a:rPr>
              <a:t/>
            </a:r>
            <a:br>
              <a:rPr lang="sv-SE" sz="1000" dirty="0" smtClean="0">
                <a:solidFill>
                  <a:schemeClr val="accent2">
                    <a:lumMod val="75000"/>
                  </a:schemeClr>
                </a:solidFill>
                <a:effectLst/>
                <a:ea typeface="Calibri" panose="020F0502020204030204" pitchFamily="34" charset="0"/>
                <a:cs typeface="Times New Roman" panose="02020603050405020304" pitchFamily="18" charset="0"/>
              </a:rPr>
            </a:br>
            <a:r>
              <a:rPr lang="sv-SE" sz="1000" dirty="0" smtClean="0">
                <a:solidFill>
                  <a:schemeClr val="accent2">
                    <a:lumMod val="75000"/>
                  </a:schemeClr>
                </a:solidFill>
                <a:effectLst/>
                <a:ea typeface="Calibri" panose="020F0502020204030204" pitchFamily="34" charset="0"/>
                <a:cs typeface="Times New Roman" panose="02020603050405020304" pitchFamily="18" charset="0"/>
              </a:rPr>
              <a:t>Hur kan vi hjälpa varandra?</a:t>
            </a:r>
          </a:p>
          <a:p>
            <a:pPr>
              <a:lnSpc>
                <a:spcPct val="107000"/>
              </a:lnSpc>
            </a:pPr>
            <a:r>
              <a:rPr lang="sv-SE" sz="1100" dirty="0" smtClean="0">
                <a:solidFill>
                  <a:schemeClr val="accent2">
                    <a:lumMod val="75000"/>
                  </a:schemeClr>
                </a:solidFill>
                <a:ea typeface="Calibri" panose="020F0502020204030204" pitchFamily="34" charset="0"/>
                <a:cs typeface="Times New Roman" panose="02020603050405020304" pitchFamily="18" charset="0"/>
              </a:rPr>
              <a:t>(Tex. </a:t>
            </a:r>
            <a:r>
              <a:rPr lang="sv-SE" sz="1000" dirty="0" smtClean="0">
                <a:solidFill>
                  <a:schemeClr val="accent2">
                    <a:lumMod val="75000"/>
                  </a:schemeClr>
                </a:solidFill>
                <a:ea typeface="Calibri" panose="020F0502020204030204" pitchFamily="34" charset="0"/>
                <a:cs typeface="Times New Roman" panose="02020603050405020304" pitchFamily="18" charset="0"/>
              </a:rPr>
              <a:t>Visa </a:t>
            </a:r>
            <a:r>
              <a:rPr lang="sv-SE" sz="1000" dirty="0">
                <a:solidFill>
                  <a:schemeClr val="accent2">
                    <a:lumMod val="75000"/>
                  </a:schemeClr>
                </a:solidFill>
                <a:ea typeface="Calibri" panose="020F0502020204030204" pitchFamily="34" charset="0"/>
                <a:cs typeface="Times New Roman" panose="02020603050405020304" pitchFamily="18" charset="0"/>
              </a:rPr>
              <a:t>med klubban </a:t>
            </a:r>
            <a:r>
              <a:rPr lang="sv-SE" sz="1000" dirty="0" smtClean="0">
                <a:solidFill>
                  <a:schemeClr val="accent2">
                    <a:lumMod val="75000"/>
                  </a:schemeClr>
                </a:solidFill>
                <a:ea typeface="Calibri" panose="020F0502020204030204" pitchFamily="34" charset="0"/>
                <a:cs typeface="Times New Roman" panose="02020603050405020304" pitchFamily="18" charset="0"/>
              </a:rPr>
              <a:t>och prata att man är spelbar. Prata med varandra.)</a:t>
            </a: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p:txBody>
      </p:sp>
      <p:sp>
        <p:nvSpPr>
          <p:cNvPr id="21" name="Likbent triangel 20"/>
          <p:cNvSpPr/>
          <p:nvPr/>
        </p:nvSpPr>
        <p:spPr>
          <a:xfrm>
            <a:off x="3537379" y="1126962"/>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2" name="Likbent triangel 21"/>
          <p:cNvSpPr/>
          <p:nvPr/>
        </p:nvSpPr>
        <p:spPr>
          <a:xfrm>
            <a:off x="553928" y="11485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 name="Likbent triangel 22"/>
          <p:cNvSpPr/>
          <p:nvPr/>
        </p:nvSpPr>
        <p:spPr>
          <a:xfrm>
            <a:off x="3505674" y="3414058"/>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4" name="Likbent triangel 23"/>
          <p:cNvSpPr/>
          <p:nvPr/>
        </p:nvSpPr>
        <p:spPr>
          <a:xfrm>
            <a:off x="553928" y="352303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Koppling 24"/>
          <p:cNvSpPr/>
          <p:nvPr/>
        </p:nvSpPr>
        <p:spPr>
          <a:xfrm>
            <a:off x="937215" y="253132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6" name="Koppling 25"/>
          <p:cNvSpPr/>
          <p:nvPr/>
        </p:nvSpPr>
        <p:spPr>
          <a:xfrm>
            <a:off x="1534668" y="317663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7" name="Koppling 26"/>
          <p:cNvSpPr/>
          <p:nvPr/>
        </p:nvSpPr>
        <p:spPr>
          <a:xfrm>
            <a:off x="2889795" y="214818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Koppling 27"/>
          <p:cNvSpPr/>
          <p:nvPr/>
        </p:nvSpPr>
        <p:spPr>
          <a:xfrm>
            <a:off x="1706402" y="166881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1" name="Rak 30"/>
          <p:cNvCxnSpPr/>
          <p:nvPr/>
        </p:nvCxnSpPr>
        <p:spPr>
          <a:xfrm flipH="1" flipV="1">
            <a:off x="537127" y="1166940"/>
            <a:ext cx="15799" cy="257429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 name="Ellips 31"/>
          <p:cNvSpPr/>
          <p:nvPr/>
        </p:nvSpPr>
        <p:spPr>
          <a:xfrm>
            <a:off x="2788403" y="2323490"/>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4" name="Ellips 33"/>
          <p:cNvSpPr/>
          <p:nvPr/>
        </p:nvSpPr>
        <p:spPr>
          <a:xfrm>
            <a:off x="1895743" y="1844119"/>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5" name="Ellips 34"/>
          <p:cNvSpPr/>
          <p:nvPr/>
        </p:nvSpPr>
        <p:spPr>
          <a:xfrm>
            <a:off x="1749933" y="3189103"/>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6" name="Ellips 35"/>
          <p:cNvSpPr/>
          <p:nvPr/>
        </p:nvSpPr>
        <p:spPr>
          <a:xfrm>
            <a:off x="916481" y="2756753"/>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7" name="Koppling 36"/>
          <p:cNvSpPr/>
          <p:nvPr/>
        </p:nvSpPr>
        <p:spPr>
          <a:xfrm>
            <a:off x="2139628" y="243108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8" name="Koppling 37"/>
          <p:cNvSpPr/>
          <p:nvPr/>
        </p:nvSpPr>
        <p:spPr>
          <a:xfrm>
            <a:off x="2448141" y="145731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Ellips 38"/>
          <p:cNvSpPr/>
          <p:nvPr/>
        </p:nvSpPr>
        <p:spPr>
          <a:xfrm>
            <a:off x="2663406" y="1469787"/>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Ellips 39"/>
          <p:cNvSpPr/>
          <p:nvPr/>
        </p:nvSpPr>
        <p:spPr>
          <a:xfrm>
            <a:off x="2118894" y="2656510"/>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43"/>
          <p:cNvSpPr/>
          <p:nvPr/>
        </p:nvSpPr>
        <p:spPr>
          <a:xfrm rot="10800000">
            <a:off x="8590151" y="195645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5" name="Koppling 44"/>
          <p:cNvSpPr/>
          <p:nvPr/>
        </p:nvSpPr>
        <p:spPr>
          <a:xfrm rot="10800000">
            <a:off x="7622742" y="167924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Likbent triangel 45"/>
          <p:cNvSpPr/>
          <p:nvPr/>
        </p:nvSpPr>
        <p:spPr>
          <a:xfrm>
            <a:off x="6646722" y="14271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p:cNvSpPr/>
          <p:nvPr/>
        </p:nvSpPr>
        <p:spPr>
          <a:xfrm>
            <a:off x="9102464" y="145176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p:cNvSpPr/>
          <p:nvPr/>
        </p:nvSpPr>
        <p:spPr>
          <a:xfrm>
            <a:off x="6647140" y="336743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Likbent triangel 48"/>
          <p:cNvSpPr/>
          <p:nvPr/>
        </p:nvSpPr>
        <p:spPr>
          <a:xfrm>
            <a:off x="9137150" y="336743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0" name="Koppling 49"/>
          <p:cNvSpPr/>
          <p:nvPr/>
        </p:nvSpPr>
        <p:spPr>
          <a:xfrm rot="10800000">
            <a:off x="7962425" y="284578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1" name="Rak pil 50"/>
          <p:cNvCxnSpPr/>
          <p:nvPr/>
        </p:nvCxnSpPr>
        <p:spPr>
          <a:xfrm flipH="1" flipV="1">
            <a:off x="7362171" y="2560233"/>
            <a:ext cx="588926" cy="30420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2" name="Rak pil 51"/>
          <p:cNvCxnSpPr/>
          <p:nvPr/>
        </p:nvCxnSpPr>
        <p:spPr>
          <a:xfrm>
            <a:off x="7730374" y="1995094"/>
            <a:ext cx="192148" cy="77892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3" name="Rak pil 52"/>
          <p:cNvCxnSpPr/>
          <p:nvPr/>
        </p:nvCxnSpPr>
        <p:spPr>
          <a:xfrm flipH="1" flipV="1">
            <a:off x="8096696" y="1944361"/>
            <a:ext cx="559367" cy="14353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54" name="Koppling 53"/>
          <p:cNvSpPr/>
          <p:nvPr/>
        </p:nvSpPr>
        <p:spPr>
          <a:xfrm rot="10800000">
            <a:off x="7031405" y="2334808"/>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5" name="Rak pil 54"/>
          <p:cNvCxnSpPr/>
          <p:nvPr/>
        </p:nvCxnSpPr>
        <p:spPr>
          <a:xfrm flipV="1">
            <a:off x="7350844" y="2132415"/>
            <a:ext cx="1150074" cy="26450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109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557</Words>
  <Application>Microsoft Office PowerPoint</Application>
  <PresentationFormat>Bredbild</PresentationFormat>
  <Paragraphs>60</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cp:lastModifiedBy>
  <cp:revision>53</cp:revision>
  <dcterms:created xsi:type="dcterms:W3CDTF">2015-11-16T21:49:43Z</dcterms:created>
  <dcterms:modified xsi:type="dcterms:W3CDTF">2016-02-08T22:08:34Z</dcterms:modified>
</cp:coreProperties>
</file>