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3" autoAdjust="0"/>
    <p:restoredTop sz="94660"/>
  </p:normalViewPr>
  <p:slideViewPr>
    <p:cSldViewPr snapToGrid="0">
      <p:cViewPr>
        <p:scale>
          <a:sx n="73" d="100"/>
          <a:sy n="73" d="100"/>
        </p:scale>
        <p:origin x="660" y="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smtClean="0"/>
              <a:t>Klicka här för att ändra format</a:t>
            </a:r>
            <a:endParaRPr lang="sv-SE"/>
          </a:p>
        </p:txBody>
      </p:sp>
      <p:sp>
        <p:nvSpPr>
          <p:cNvPr id="3" name="Underrubri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smtClean="0"/>
              <a:t>Klicka här för att ändra format på underrubrik i bakgrunden</a:t>
            </a:r>
            <a:endParaRPr lang="sv-SE"/>
          </a:p>
        </p:txBody>
      </p:sp>
      <p:sp>
        <p:nvSpPr>
          <p:cNvPr id="4" name="Platshållare för datum 3"/>
          <p:cNvSpPr>
            <a:spLocks noGrp="1"/>
          </p:cNvSpPr>
          <p:nvPr>
            <p:ph type="dt" sz="half" idx="10"/>
          </p:nvPr>
        </p:nvSpPr>
        <p:spPr/>
        <p:txBody>
          <a:bodyPr/>
          <a:lstStyle/>
          <a:p>
            <a:fld id="{3E462267-1518-48C9-A3E2-8DB8254DA4C2}" type="datetimeFigureOut">
              <a:rPr lang="sv-SE" smtClean="0"/>
              <a:t>2016-02-08</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1950553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3E462267-1518-48C9-A3E2-8DB8254DA4C2}" type="datetimeFigureOut">
              <a:rPr lang="sv-SE" smtClean="0"/>
              <a:t>2016-02-08</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981462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365125"/>
            <a:ext cx="2628900" cy="5811838"/>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838200" y="365125"/>
            <a:ext cx="7734300" cy="5811838"/>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3E462267-1518-48C9-A3E2-8DB8254DA4C2}" type="datetimeFigureOut">
              <a:rPr lang="sv-SE" smtClean="0"/>
              <a:t>2016-02-08</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5895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3E462267-1518-48C9-A3E2-8DB8254DA4C2}" type="datetimeFigureOut">
              <a:rPr lang="sv-SE" smtClean="0"/>
              <a:t>2016-02-08</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3669999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smtClean="0"/>
              <a:t>Klicka här för att ändra format</a:t>
            </a:r>
            <a:endParaRPr lang="sv-SE"/>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fld id="{3E462267-1518-48C9-A3E2-8DB8254DA4C2}" type="datetimeFigureOut">
              <a:rPr lang="sv-SE" smtClean="0"/>
              <a:t>2016-02-08</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907498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838200" y="1825625"/>
            <a:ext cx="5181600" cy="435133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6172200" y="1825625"/>
            <a:ext cx="5181600" cy="435133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3E462267-1518-48C9-A3E2-8DB8254DA4C2}" type="datetimeFigureOut">
              <a:rPr lang="sv-SE" smtClean="0"/>
              <a:t>2016-02-08</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1086705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smtClean="0"/>
              <a:t>Klicka här för att ändra format</a:t>
            </a:r>
            <a:endParaRPr lang="sv-SE"/>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839788" y="2505075"/>
            <a:ext cx="5157787" cy="368458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3E462267-1518-48C9-A3E2-8DB8254DA4C2}" type="datetimeFigureOut">
              <a:rPr lang="sv-SE" smtClean="0"/>
              <a:t>2016-02-08</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18231298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3E462267-1518-48C9-A3E2-8DB8254DA4C2}" type="datetimeFigureOut">
              <a:rPr lang="sv-SE" smtClean="0"/>
              <a:t>2016-02-08</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3160040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3E462267-1518-48C9-A3E2-8DB8254DA4C2}" type="datetimeFigureOut">
              <a:rPr lang="sv-SE" smtClean="0"/>
              <a:t>2016-02-08</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23723783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smtClean="0"/>
              <a:t>Klicka här för att ändra format</a:t>
            </a:r>
            <a:endParaRPr lang="sv-SE"/>
          </a:p>
        </p:txBody>
      </p:sp>
      <p:sp>
        <p:nvSpPr>
          <p:cNvPr id="3" name="Platshållare för innehåll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3E462267-1518-48C9-A3E2-8DB8254DA4C2}" type="datetimeFigureOut">
              <a:rPr lang="sv-SE" smtClean="0"/>
              <a:t>2016-02-08</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2794374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smtClean="0"/>
              <a:t>Klicka här för att ändra format</a:t>
            </a:r>
            <a:endParaRPr lang="sv-SE"/>
          </a:p>
        </p:txBody>
      </p:sp>
      <p:sp>
        <p:nvSpPr>
          <p:cNvPr id="3" name="Platshållare för bild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3E462267-1518-48C9-A3E2-8DB8254DA4C2}" type="datetimeFigureOut">
              <a:rPr lang="sv-SE" smtClean="0"/>
              <a:t>2016-02-08</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37889169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462267-1518-48C9-A3E2-8DB8254DA4C2}" type="datetimeFigureOut">
              <a:rPr lang="sv-SE" smtClean="0"/>
              <a:t>2016-02-08</a:t>
            </a:fld>
            <a:endParaRPr lang="sv-SE"/>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6EBD9F-2D31-40B4-8334-EB9A64E2FF4E}" type="slidenum">
              <a:rPr lang="sv-SE" smtClean="0"/>
              <a:t>‹#›</a:t>
            </a:fld>
            <a:endParaRPr lang="sv-SE"/>
          </a:p>
        </p:txBody>
      </p:sp>
    </p:spTree>
    <p:extLst>
      <p:ext uri="{BB962C8B-B14F-4D97-AF65-F5344CB8AC3E}">
        <p14:creationId xmlns:p14="http://schemas.microsoft.com/office/powerpoint/2010/main" val="9000392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hyperlink" Target="http://www.laget.se/VSKBANDYF07/Document/Download/899197/5606428" TargetMode="External"/><Relationship Id="rId4" Type="http://schemas.openxmlformats.org/officeDocument/2006/relationships/image" Target="../media/image3.tmp"/></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derrubrik 2"/>
          <p:cNvSpPr txBox="1">
            <a:spLocks/>
          </p:cNvSpPr>
          <p:nvPr/>
        </p:nvSpPr>
        <p:spPr>
          <a:xfrm>
            <a:off x="477186" y="152400"/>
            <a:ext cx="5264047" cy="387245"/>
          </a:xfrm>
          <a:prstGeom prst="rect">
            <a:avLst/>
          </a:prstGeom>
        </p:spPr>
        <p:txBody>
          <a:bodyPr vert="horz" lIns="91440" tIns="45720" rIns="91440" bIns="45720" rtlCol="0">
            <a:normAutofit fontScale="925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b="1" dirty="0" err="1" smtClean="0">
                <a:solidFill>
                  <a:schemeClr val="accent2">
                    <a:lumMod val="75000"/>
                  </a:schemeClr>
                </a:solidFill>
              </a:rPr>
              <a:t>Ispass</a:t>
            </a:r>
            <a:r>
              <a:rPr lang="sv-SE" b="1" dirty="0" smtClean="0">
                <a:solidFill>
                  <a:schemeClr val="accent2">
                    <a:lumMod val="75000"/>
                  </a:schemeClr>
                </a:solidFill>
              </a:rPr>
              <a:t> </a:t>
            </a:r>
            <a:r>
              <a:rPr lang="sv-SE" b="1" dirty="0" err="1">
                <a:solidFill>
                  <a:schemeClr val="accent2">
                    <a:lumMod val="75000"/>
                  </a:schemeClr>
                </a:solidFill>
              </a:rPr>
              <a:t>t</a:t>
            </a:r>
            <a:r>
              <a:rPr lang="sv-SE" b="1" dirty="0" err="1" smtClean="0">
                <a:solidFill>
                  <a:schemeClr val="accent2">
                    <a:lumMod val="75000"/>
                  </a:schemeClr>
                </a:solidFill>
              </a:rPr>
              <a:t>is</a:t>
            </a:r>
            <a:r>
              <a:rPr lang="sv-SE" b="1" dirty="0" smtClean="0">
                <a:solidFill>
                  <a:schemeClr val="accent2">
                    <a:lumMod val="75000"/>
                  </a:schemeClr>
                </a:solidFill>
              </a:rPr>
              <a:t> 17:30-18:30 </a:t>
            </a:r>
            <a:r>
              <a:rPr lang="sv-SE" b="1" dirty="0">
                <a:solidFill>
                  <a:schemeClr val="accent2">
                    <a:lumMod val="75000"/>
                  </a:schemeClr>
                </a:solidFill>
              </a:rPr>
              <a:t>VSK F-07</a:t>
            </a:r>
            <a:endParaRPr lang="sv-SE" dirty="0">
              <a:solidFill>
                <a:schemeClr val="accent2">
                  <a:lumMod val="75000"/>
                </a:schemeClr>
              </a:solidFill>
            </a:endParaRPr>
          </a:p>
        </p:txBody>
      </p:sp>
      <p:sp>
        <p:nvSpPr>
          <p:cNvPr id="182" name="Underrubrik 2"/>
          <p:cNvSpPr txBox="1">
            <a:spLocks/>
          </p:cNvSpPr>
          <p:nvPr/>
        </p:nvSpPr>
        <p:spPr>
          <a:xfrm>
            <a:off x="6168613" y="253764"/>
            <a:ext cx="5264047" cy="38203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smtClean="0">
                <a:solidFill>
                  <a:schemeClr val="accent2">
                    <a:lumMod val="75000"/>
                  </a:schemeClr>
                </a:solidFill>
              </a:rPr>
              <a:t>Placering</a:t>
            </a:r>
            <a:endParaRPr lang="sv-SE" sz="1200" dirty="0">
              <a:solidFill>
                <a:schemeClr val="accent2">
                  <a:lumMod val="75000"/>
                </a:schemeClr>
              </a:solidFill>
            </a:endParaRPr>
          </a:p>
        </p:txBody>
      </p:sp>
      <p:cxnSp>
        <p:nvCxnSpPr>
          <p:cNvPr id="80" name="Rak 79"/>
          <p:cNvCxnSpPr/>
          <p:nvPr/>
        </p:nvCxnSpPr>
        <p:spPr>
          <a:xfrm>
            <a:off x="6056026" y="830544"/>
            <a:ext cx="0" cy="510408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pic>
        <p:nvPicPr>
          <p:cNvPr id="83" name="Picture 2" descr="VSK_Logga_555.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91445" y="9646"/>
            <a:ext cx="1143000" cy="823595"/>
          </a:xfrm>
          <a:prstGeom prst="rect">
            <a:avLst/>
          </a:prstGeom>
          <a:noFill/>
          <a:extLst/>
        </p:spPr>
      </p:pic>
      <p:grpSp>
        <p:nvGrpSpPr>
          <p:cNvPr id="84" name="Grupp 83"/>
          <p:cNvGrpSpPr/>
          <p:nvPr/>
        </p:nvGrpSpPr>
        <p:grpSpPr>
          <a:xfrm>
            <a:off x="5481990" y="5879949"/>
            <a:ext cx="1148071" cy="879044"/>
            <a:chOff x="5481990" y="5895299"/>
            <a:chExt cx="1148071" cy="879044"/>
          </a:xfrm>
        </p:grpSpPr>
        <p:pic>
          <p:nvPicPr>
            <p:cNvPr id="86" name="Picture 2" descr="QR-kod för http://www.laget.se/VSKBANDYF0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28534" y="5895299"/>
              <a:ext cx="693453" cy="693453"/>
            </a:xfrm>
            <a:prstGeom prst="rect">
              <a:avLst/>
            </a:prstGeom>
            <a:noFill/>
            <a:extLst>
              <a:ext uri="{909E8E84-426E-40DD-AFC4-6F175D3DCCD1}">
                <a14:hiddenFill xmlns:a14="http://schemas.microsoft.com/office/drawing/2010/main">
                  <a:solidFill>
                    <a:srgbClr val="FFFFFF"/>
                  </a:solidFill>
                </a14:hiddenFill>
              </a:ext>
            </a:extLst>
          </p:spPr>
        </p:pic>
        <p:sp>
          <p:nvSpPr>
            <p:cNvPr id="88" name="Rektangel 87"/>
            <p:cNvSpPr/>
            <p:nvPr/>
          </p:nvSpPr>
          <p:spPr>
            <a:xfrm>
              <a:off x="5481990" y="6558899"/>
              <a:ext cx="1148071" cy="215444"/>
            </a:xfrm>
            <a:prstGeom prst="rect">
              <a:avLst/>
            </a:prstGeom>
          </p:spPr>
          <p:txBody>
            <a:bodyPr wrap="none">
              <a:spAutoFit/>
            </a:bodyPr>
            <a:lstStyle/>
            <a:p>
              <a:r>
                <a:rPr lang="sv-SE" sz="800" dirty="0" smtClean="0">
                  <a:solidFill>
                    <a:srgbClr val="00B050"/>
                  </a:solidFill>
                </a:rPr>
                <a:t>laget.se/VSKBANDYF07</a:t>
              </a:r>
              <a:endParaRPr lang="sv-SE" sz="800" dirty="0">
                <a:solidFill>
                  <a:srgbClr val="00B050"/>
                </a:solidFill>
              </a:endParaRPr>
            </a:p>
          </p:txBody>
        </p:sp>
      </p:grpSp>
      <p:pic>
        <p:nvPicPr>
          <p:cNvPr id="2" name="Bildobjekt 1" descr="Skärmurklipp"/>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68613" y="879915"/>
            <a:ext cx="5978268" cy="4606485"/>
          </a:xfrm>
          <a:prstGeom prst="rect">
            <a:avLst/>
          </a:prstGeom>
        </p:spPr>
      </p:pic>
      <p:sp>
        <p:nvSpPr>
          <p:cNvPr id="106" name="Textruta 192"/>
          <p:cNvSpPr txBox="1"/>
          <p:nvPr/>
        </p:nvSpPr>
        <p:spPr>
          <a:xfrm>
            <a:off x="6298488" y="1406550"/>
            <a:ext cx="2939030" cy="1887270"/>
          </a:xfrm>
          <a:prstGeom prst="rect">
            <a:avLst/>
          </a:prstGeom>
          <a:noFill/>
          <a:ln w="19050">
            <a:solidFill>
              <a:srgbClr val="FFC000"/>
            </a:solidFill>
            <a:prstDash val="dash"/>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600" b="1" dirty="0" smtClean="0">
                <a:solidFill>
                  <a:schemeClr val="accent2">
                    <a:lumMod val="75000"/>
                  </a:schemeClr>
                </a:solidFill>
                <a:ea typeface="Calibri" panose="020F0502020204030204" pitchFamily="34" charset="0"/>
                <a:cs typeface="Times New Roman" panose="02020603050405020304" pitchFamily="18" charset="0"/>
              </a:rPr>
              <a:t>Övning </a:t>
            </a:r>
            <a:r>
              <a:rPr lang="sv-SE" sz="1600" b="1" dirty="0" smtClean="0">
                <a:solidFill>
                  <a:schemeClr val="accent2">
                    <a:lumMod val="75000"/>
                  </a:schemeClr>
                </a:solidFill>
                <a:ea typeface="Calibri" panose="020F0502020204030204" pitchFamily="34" charset="0"/>
                <a:cs typeface="Times New Roman" panose="02020603050405020304" pitchFamily="18" charset="0"/>
              </a:rPr>
              <a:t>14 </a:t>
            </a:r>
            <a:endParaRPr lang="sv-SE" sz="1600" b="1" dirty="0" smtClean="0">
              <a:solidFill>
                <a:schemeClr val="accent2">
                  <a:lumMod val="75000"/>
                </a:schemeClr>
              </a:solidFill>
              <a:ea typeface="Calibri" panose="020F0502020204030204" pitchFamily="34" charset="0"/>
              <a:cs typeface="Times New Roman" panose="02020603050405020304" pitchFamily="18" charset="0"/>
            </a:endParaRPr>
          </a:p>
        </p:txBody>
      </p:sp>
      <p:sp>
        <p:nvSpPr>
          <p:cNvPr id="71" name="Textruta 192"/>
          <p:cNvSpPr txBox="1"/>
          <p:nvPr/>
        </p:nvSpPr>
        <p:spPr>
          <a:xfrm>
            <a:off x="6298488" y="3340494"/>
            <a:ext cx="2939030" cy="1636751"/>
          </a:xfrm>
          <a:prstGeom prst="rect">
            <a:avLst/>
          </a:prstGeom>
          <a:noFill/>
          <a:ln w="19050">
            <a:solidFill>
              <a:srgbClr val="FFC000"/>
            </a:solidFill>
            <a:prstDash val="dash"/>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600" b="1" dirty="0" smtClean="0">
                <a:solidFill>
                  <a:schemeClr val="accent2">
                    <a:lumMod val="75000"/>
                  </a:schemeClr>
                </a:solidFill>
                <a:ea typeface="Calibri" panose="020F0502020204030204" pitchFamily="34" charset="0"/>
                <a:cs typeface="Times New Roman" panose="02020603050405020304" pitchFamily="18" charset="0"/>
              </a:rPr>
              <a:t>Reserv</a:t>
            </a:r>
          </a:p>
          <a:p>
            <a:pPr algn="ctr">
              <a:lnSpc>
                <a:spcPct val="107000"/>
              </a:lnSpc>
              <a:spcAft>
                <a:spcPts val="800"/>
              </a:spcAft>
            </a:pPr>
            <a:r>
              <a:rPr lang="sv-SE" sz="1600" b="1" dirty="0" smtClean="0">
                <a:solidFill>
                  <a:schemeClr val="accent2">
                    <a:lumMod val="75000"/>
                  </a:schemeClr>
                </a:solidFill>
                <a:ea typeface="Calibri" panose="020F0502020204030204" pitchFamily="34" charset="0"/>
                <a:cs typeface="Times New Roman" panose="02020603050405020304" pitchFamily="18" charset="0"/>
              </a:rPr>
              <a:t>Övning 9 och övning 10</a:t>
            </a:r>
            <a:r>
              <a:rPr lang="sv-SE" sz="1600" b="1" dirty="0" smtClean="0">
                <a:solidFill>
                  <a:schemeClr val="accent2">
                    <a:lumMod val="75000"/>
                  </a:schemeClr>
                </a:solidFill>
                <a:ea typeface="Calibri" panose="020F0502020204030204" pitchFamily="34" charset="0"/>
                <a:cs typeface="Times New Roman" panose="02020603050405020304" pitchFamily="18" charset="0"/>
              </a:rPr>
              <a:t> </a:t>
            </a:r>
            <a:endParaRPr lang="sv-SE" sz="1600" b="1" dirty="0" smtClean="0">
              <a:solidFill>
                <a:schemeClr val="accent2">
                  <a:lumMod val="75000"/>
                </a:schemeClr>
              </a:solidFill>
              <a:ea typeface="Calibri" panose="020F0502020204030204" pitchFamily="34" charset="0"/>
              <a:cs typeface="Times New Roman" panose="02020603050405020304" pitchFamily="18" charset="0"/>
            </a:endParaRPr>
          </a:p>
        </p:txBody>
      </p:sp>
      <p:sp>
        <p:nvSpPr>
          <p:cNvPr id="72" name="Textruta 192"/>
          <p:cNvSpPr txBox="1"/>
          <p:nvPr/>
        </p:nvSpPr>
        <p:spPr>
          <a:xfrm>
            <a:off x="9367393" y="1406549"/>
            <a:ext cx="2197689" cy="3570695"/>
          </a:xfrm>
          <a:prstGeom prst="rect">
            <a:avLst/>
          </a:prstGeom>
          <a:noFill/>
          <a:ln w="19050">
            <a:solidFill>
              <a:srgbClr val="FFC000"/>
            </a:solidFill>
            <a:prstDash val="dash"/>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600" b="1" dirty="0" smtClean="0">
                <a:solidFill>
                  <a:schemeClr val="accent2">
                    <a:lumMod val="75000"/>
                  </a:schemeClr>
                </a:solidFill>
                <a:ea typeface="Calibri" panose="020F0502020204030204" pitchFamily="34" charset="0"/>
                <a:cs typeface="Times New Roman" panose="02020603050405020304" pitchFamily="18" charset="0"/>
              </a:rPr>
              <a:t>Övning </a:t>
            </a:r>
            <a:r>
              <a:rPr lang="sv-SE" sz="1600" b="1" dirty="0" smtClean="0">
                <a:solidFill>
                  <a:schemeClr val="accent2">
                    <a:lumMod val="75000"/>
                  </a:schemeClr>
                </a:solidFill>
                <a:ea typeface="Calibri" panose="020F0502020204030204" pitchFamily="34" charset="0"/>
                <a:cs typeface="Times New Roman" panose="02020603050405020304" pitchFamily="18" charset="0"/>
              </a:rPr>
              <a:t>13</a:t>
            </a:r>
            <a:endParaRPr lang="sv-SE" sz="1600" b="1" dirty="0" smtClean="0">
              <a:solidFill>
                <a:schemeClr val="accent2">
                  <a:lumMod val="75000"/>
                </a:schemeClr>
              </a:solidFill>
              <a:ea typeface="Calibri" panose="020F0502020204030204" pitchFamily="34" charset="0"/>
              <a:cs typeface="Times New Roman" panose="02020603050405020304" pitchFamily="18" charset="0"/>
            </a:endParaRPr>
          </a:p>
          <a:p>
            <a:pPr algn="ctr">
              <a:lnSpc>
                <a:spcPct val="107000"/>
              </a:lnSpc>
              <a:spcAft>
                <a:spcPts val="800"/>
              </a:spcAft>
            </a:pPr>
            <a:endParaRPr lang="sv-SE" sz="1600" b="1" dirty="0">
              <a:solidFill>
                <a:schemeClr val="accent2">
                  <a:lumMod val="75000"/>
                </a:schemeClr>
              </a:solidFill>
              <a:ea typeface="Calibri" panose="020F0502020204030204" pitchFamily="34" charset="0"/>
              <a:cs typeface="Times New Roman" panose="02020603050405020304" pitchFamily="18" charset="0"/>
            </a:endParaRPr>
          </a:p>
          <a:p>
            <a:pPr algn="ctr">
              <a:lnSpc>
                <a:spcPct val="107000"/>
              </a:lnSpc>
              <a:spcAft>
                <a:spcPts val="800"/>
              </a:spcAft>
            </a:pPr>
            <a:endParaRPr lang="sv-SE" sz="1600" b="1" dirty="0" smtClean="0">
              <a:solidFill>
                <a:schemeClr val="accent2">
                  <a:lumMod val="75000"/>
                </a:schemeClr>
              </a:solidFill>
              <a:ea typeface="Calibri" panose="020F0502020204030204" pitchFamily="34" charset="0"/>
              <a:cs typeface="Times New Roman" panose="02020603050405020304" pitchFamily="18" charset="0"/>
            </a:endParaRPr>
          </a:p>
          <a:p>
            <a:pPr algn="ctr">
              <a:lnSpc>
                <a:spcPct val="107000"/>
              </a:lnSpc>
              <a:spcAft>
                <a:spcPts val="800"/>
              </a:spcAft>
            </a:pPr>
            <a:endParaRPr lang="sv-SE" sz="1600" b="1" dirty="0">
              <a:solidFill>
                <a:schemeClr val="accent2">
                  <a:lumMod val="75000"/>
                </a:schemeClr>
              </a:solidFill>
              <a:ea typeface="Calibri" panose="020F0502020204030204" pitchFamily="34" charset="0"/>
              <a:cs typeface="Times New Roman" panose="02020603050405020304" pitchFamily="18" charset="0"/>
            </a:endParaRPr>
          </a:p>
        </p:txBody>
      </p:sp>
      <p:sp>
        <p:nvSpPr>
          <p:cNvPr id="74" name="Underrubrik 2"/>
          <p:cNvSpPr txBox="1">
            <a:spLocks/>
          </p:cNvSpPr>
          <p:nvPr/>
        </p:nvSpPr>
        <p:spPr>
          <a:xfrm>
            <a:off x="369757" y="689547"/>
            <a:ext cx="5569247" cy="5900591"/>
          </a:xfrm>
          <a:prstGeom prst="rect">
            <a:avLst/>
          </a:prstGeom>
        </p:spPr>
        <p:txBody>
          <a:bodyPr vert="horz" lIns="91440" tIns="45720" rIns="91440" bIns="45720" rtlCol="0">
            <a:normAutofit fontScale="47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r>
              <a:rPr lang="sv-SE" sz="2200" dirty="0" smtClean="0">
                <a:solidFill>
                  <a:schemeClr val="accent2">
                    <a:lumMod val="75000"/>
                  </a:schemeClr>
                </a:solidFill>
              </a:rPr>
              <a:t>&gt; 17:18: Ta fram: västar, konor, bollar och små mål samt ”egen materialvård” (slipning, tejpning, fylla på vatten, …)</a:t>
            </a:r>
          </a:p>
          <a:p>
            <a:pPr algn="l"/>
            <a:r>
              <a:rPr lang="sv-SE" sz="2200" dirty="0" smtClean="0">
                <a:solidFill>
                  <a:schemeClr val="accent2">
                    <a:lumMod val="75000"/>
                  </a:schemeClr>
                </a:solidFill>
              </a:rPr>
              <a:t>17:18: ”Tränar genomgång” (Vad? Vem? Fokus?</a:t>
            </a:r>
            <a:r>
              <a:rPr lang="sv-SE" sz="2200" dirty="0" smtClean="0">
                <a:solidFill>
                  <a:schemeClr val="accent2">
                    <a:lumMod val="75000"/>
                  </a:schemeClr>
                </a:solidFill>
                <a:sym typeface="Wingdings" panose="05000000000000000000" pitchFamily="2" charset="2"/>
              </a:rPr>
              <a:t>)</a:t>
            </a:r>
            <a:endParaRPr lang="sv-SE" sz="2200" dirty="0" smtClean="0">
              <a:solidFill>
                <a:schemeClr val="accent2">
                  <a:lumMod val="75000"/>
                </a:schemeClr>
              </a:solidFill>
            </a:endParaRPr>
          </a:p>
          <a:p>
            <a:pPr algn="l"/>
            <a:r>
              <a:rPr lang="sv-SE" sz="2200" dirty="0" smtClean="0">
                <a:solidFill>
                  <a:schemeClr val="accent2">
                    <a:lumMod val="75000"/>
                  </a:schemeClr>
                </a:solidFill>
              </a:rPr>
              <a:t>17:20: Ombytt och klar utan hjälm och föräldrafritt</a:t>
            </a:r>
            <a:r>
              <a:rPr lang="sv-SE" sz="2200" dirty="0" smtClean="0">
                <a:solidFill>
                  <a:schemeClr val="accent2">
                    <a:lumMod val="75000"/>
                  </a:schemeClr>
                </a:solidFill>
              </a:rPr>
              <a:t>. Dagens tränare säger några ord om träningen och svarar på </a:t>
            </a:r>
            <a:r>
              <a:rPr lang="sv-SE" sz="2200" dirty="0" err="1" smtClean="0">
                <a:solidFill>
                  <a:schemeClr val="accent2">
                    <a:lumMod val="75000"/>
                  </a:schemeClr>
                </a:solidFill>
              </a:rPr>
              <a:t>ev</a:t>
            </a:r>
            <a:r>
              <a:rPr lang="sv-SE" sz="2200" dirty="0" smtClean="0">
                <a:solidFill>
                  <a:schemeClr val="accent2">
                    <a:lumMod val="75000"/>
                  </a:schemeClr>
                </a:solidFill>
              </a:rPr>
              <a:t> spelarfunderingar. </a:t>
            </a:r>
          </a:p>
          <a:p>
            <a:pPr algn="l"/>
            <a:r>
              <a:rPr lang="sv-SE" sz="2200" dirty="0" smtClean="0">
                <a:solidFill>
                  <a:schemeClr val="accent2">
                    <a:lumMod val="75000"/>
                  </a:schemeClr>
                </a:solidFill>
              </a:rPr>
              <a:t>17:28 </a:t>
            </a:r>
            <a:r>
              <a:rPr lang="sv-SE" sz="2200" dirty="0" smtClean="0">
                <a:solidFill>
                  <a:schemeClr val="accent2">
                    <a:lumMod val="75000"/>
                  </a:schemeClr>
                </a:solidFill>
              </a:rPr>
              <a:t>Gå tillsammans till isen</a:t>
            </a:r>
          </a:p>
          <a:p>
            <a:pPr algn="l"/>
            <a:r>
              <a:rPr lang="sv-SE" sz="2200" dirty="0" smtClean="0">
                <a:solidFill>
                  <a:schemeClr val="accent2">
                    <a:lumMod val="75000"/>
                  </a:schemeClr>
                </a:solidFill>
              </a:rPr>
              <a:t>- - - </a:t>
            </a:r>
          </a:p>
          <a:p>
            <a:pPr algn="l">
              <a:lnSpc>
                <a:spcPct val="120000"/>
              </a:lnSpc>
            </a:pPr>
            <a:r>
              <a:rPr lang="sv-SE" sz="2200" b="1" dirty="0" smtClean="0">
                <a:solidFill>
                  <a:schemeClr val="accent2">
                    <a:lumMod val="75000"/>
                  </a:schemeClr>
                </a:solidFill>
              </a:rPr>
              <a:t>17:30 - </a:t>
            </a:r>
            <a:r>
              <a:rPr lang="sv-SE" sz="2200" b="1" dirty="0" smtClean="0">
                <a:solidFill>
                  <a:schemeClr val="accent2">
                    <a:lumMod val="75000"/>
                  </a:schemeClr>
                </a:solidFill>
              </a:rPr>
              <a:t>17:38 Uppvärmning </a:t>
            </a:r>
            <a:r>
              <a:rPr lang="sv-SE" sz="2200" b="1" dirty="0" smtClean="0">
                <a:solidFill>
                  <a:schemeClr val="accent2">
                    <a:lumMod val="75000"/>
                  </a:schemeClr>
                </a:solidFill>
              </a:rPr>
              <a:t>/ ”Svettis</a:t>
            </a:r>
            <a:r>
              <a:rPr lang="sv-SE" sz="2200" b="1" dirty="0" smtClean="0">
                <a:solidFill>
                  <a:schemeClr val="accent2">
                    <a:lumMod val="75000"/>
                  </a:schemeClr>
                </a:solidFill>
              </a:rPr>
              <a:t>” (övriga tränare förbereder stationerna)</a:t>
            </a:r>
            <a:endParaRPr lang="sv-SE" sz="2200" b="1" dirty="0" smtClean="0">
              <a:solidFill>
                <a:schemeClr val="accent2">
                  <a:lumMod val="75000"/>
                </a:schemeClr>
              </a:solidFill>
            </a:endParaRPr>
          </a:p>
          <a:p>
            <a:pPr algn="l">
              <a:lnSpc>
                <a:spcPct val="120000"/>
              </a:lnSpc>
            </a:pPr>
            <a:r>
              <a:rPr lang="sv-SE" sz="2200" b="1" dirty="0" smtClean="0">
                <a:solidFill>
                  <a:schemeClr val="accent2">
                    <a:lumMod val="75000"/>
                  </a:schemeClr>
                </a:solidFill>
              </a:rPr>
              <a:t>17:38 </a:t>
            </a:r>
            <a:r>
              <a:rPr lang="sv-SE" sz="2200" b="1" dirty="0" smtClean="0">
                <a:solidFill>
                  <a:schemeClr val="accent2">
                    <a:lumMod val="75000"/>
                  </a:schemeClr>
                </a:solidFill>
              </a:rPr>
              <a:t>– </a:t>
            </a:r>
            <a:r>
              <a:rPr lang="sv-SE" sz="2200" b="1" dirty="0" smtClean="0">
                <a:solidFill>
                  <a:schemeClr val="accent2">
                    <a:lumMod val="75000"/>
                  </a:schemeClr>
                </a:solidFill>
              </a:rPr>
              <a:t>17:40 Välkommensnack, kort genomgång och indelning i övningsgrupper</a:t>
            </a:r>
          </a:p>
          <a:p>
            <a:pPr algn="l">
              <a:lnSpc>
                <a:spcPct val="120000"/>
              </a:lnSpc>
            </a:pPr>
            <a:r>
              <a:rPr lang="sv-SE" sz="2200" b="1" dirty="0" smtClean="0">
                <a:solidFill>
                  <a:schemeClr val="accent2">
                    <a:lumMod val="75000"/>
                  </a:schemeClr>
                </a:solidFill>
              </a:rPr>
              <a:t>17:40 </a:t>
            </a:r>
            <a:r>
              <a:rPr lang="sv-SE" sz="2200" b="1" dirty="0">
                <a:solidFill>
                  <a:schemeClr val="accent2">
                    <a:lumMod val="75000"/>
                  </a:schemeClr>
                </a:solidFill>
              </a:rPr>
              <a:t>– </a:t>
            </a:r>
            <a:r>
              <a:rPr lang="sv-SE" sz="2200" b="1" dirty="0" smtClean="0">
                <a:solidFill>
                  <a:schemeClr val="accent2">
                    <a:lumMod val="75000"/>
                  </a:schemeClr>
                </a:solidFill>
              </a:rPr>
              <a:t>17:50 </a:t>
            </a:r>
            <a:r>
              <a:rPr lang="sv-SE" sz="2200" b="1" dirty="0">
                <a:solidFill>
                  <a:schemeClr val="accent2">
                    <a:lumMod val="75000"/>
                  </a:schemeClr>
                </a:solidFill>
              </a:rPr>
              <a:t>Övningsomgång </a:t>
            </a:r>
            <a:r>
              <a:rPr lang="sv-SE" sz="2200" b="1" dirty="0" smtClean="0">
                <a:solidFill>
                  <a:schemeClr val="accent2">
                    <a:lumMod val="75000"/>
                  </a:schemeClr>
                </a:solidFill>
              </a:rPr>
              <a:t>1 (Teknikbana / Passningsspel / Spel)</a:t>
            </a:r>
            <a:endParaRPr lang="sv-SE" sz="2200" b="1" dirty="0" smtClean="0">
              <a:solidFill>
                <a:schemeClr val="accent2">
                  <a:lumMod val="75000"/>
                </a:schemeClr>
              </a:solidFill>
            </a:endParaRPr>
          </a:p>
          <a:p>
            <a:pPr algn="l"/>
            <a:r>
              <a:rPr lang="sv-SE" sz="2200" b="1" dirty="0" smtClean="0">
                <a:solidFill>
                  <a:schemeClr val="accent2">
                    <a:lumMod val="75000"/>
                  </a:schemeClr>
                </a:solidFill>
              </a:rPr>
              <a:t>17:50 – 17:52 </a:t>
            </a:r>
            <a:r>
              <a:rPr lang="sv-SE" sz="2200" b="1" dirty="0" smtClean="0">
                <a:solidFill>
                  <a:schemeClr val="accent2">
                    <a:lumMod val="75000"/>
                  </a:schemeClr>
                </a:solidFill>
              </a:rPr>
              <a:t>VATTEN</a:t>
            </a:r>
          </a:p>
          <a:p>
            <a:pPr algn="l"/>
            <a:r>
              <a:rPr lang="sv-SE" sz="2200" b="1" dirty="0" smtClean="0">
                <a:solidFill>
                  <a:schemeClr val="accent2">
                    <a:lumMod val="75000"/>
                  </a:schemeClr>
                </a:solidFill>
              </a:rPr>
              <a:t>17:52 - 18:02 </a:t>
            </a:r>
            <a:r>
              <a:rPr lang="sv-SE" sz="2200" b="1" dirty="0" smtClean="0">
                <a:solidFill>
                  <a:schemeClr val="accent2">
                    <a:lumMod val="75000"/>
                  </a:schemeClr>
                </a:solidFill>
              </a:rPr>
              <a:t>Övningsomgång 2 (Teknikbana / Passningsspel / Spel)</a:t>
            </a:r>
          </a:p>
          <a:p>
            <a:pPr algn="l"/>
            <a:r>
              <a:rPr lang="sv-SE" sz="2200" b="1" dirty="0" smtClean="0">
                <a:solidFill>
                  <a:schemeClr val="accent2">
                    <a:lumMod val="75000"/>
                  </a:schemeClr>
                </a:solidFill>
              </a:rPr>
              <a:t>18:02 - 18:12 </a:t>
            </a:r>
            <a:r>
              <a:rPr lang="sv-SE" sz="2200" b="1" dirty="0" smtClean="0">
                <a:solidFill>
                  <a:schemeClr val="accent2">
                    <a:lumMod val="75000"/>
                  </a:schemeClr>
                </a:solidFill>
              </a:rPr>
              <a:t>Övningsomgång 3 (Teknikbana / Passningsspel / Spel)</a:t>
            </a:r>
          </a:p>
          <a:p>
            <a:pPr algn="l">
              <a:lnSpc>
                <a:spcPct val="120000"/>
              </a:lnSpc>
            </a:pPr>
            <a:r>
              <a:rPr lang="sv-SE" sz="2200" b="1" dirty="0" smtClean="0">
                <a:solidFill>
                  <a:schemeClr val="accent2">
                    <a:lumMod val="75000"/>
                  </a:schemeClr>
                </a:solidFill>
              </a:rPr>
              <a:t>18:12 – </a:t>
            </a:r>
            <a:r>
              <a:rPr lang="sv-SE" sz="2200" b="1" dirty="0" smtClean="0">
                <a:solidFill>
                  <a:schemeClr val="accent2">
                    <a:lumMod val="75000"/>
                  </a:schemeClr>
                </a:solidFill>
              </a:rPr>
              <a:t>18:28 Spel (liten alt stor plan)</a:t>
            </a:r>
          </a:p>
          <a:p>
            <a:pPr algn="l">
              <a:lnSpc>
                <a:spcPct val="120000"/>
              </a:lnSpc>
            </a:pPr>
            <a:r>
              <a:rPr lang="sv-SE" sz="2200" b="1" dirty="0" smtClean="0">
                <a:solidFill>
                  <a:schemeClr val="accent2">
                    <a:lumMod val="75000"/>
                  </a:schemeClr>
                </a:solidFill>
              </a:rPr>
              <a:t>18:28 – 18:30 Avslutning: Tacka varandra för idag, 1-2 VSK, Sälen mot föräldrarna</a:t>
            </a:r>
          </a:p>
          <a:p>
            <a:pPr algn="l">
              <a:lnSpc>
                <a:spcPct val="120000"/>
              </a:lnSpc>
            </a:pPr>
            <a:r>
              <a:rPr lang="sv-SE" sz="2200" dirty="0" smtClean="0">
                <a:solidFill>
                  <a:schemeClr val="accent2">
                    <a:lumMod val="75000"/>
                  </a:schemeClr>
                </a:solidFill>
              </a:rPr>
              <a:t>- - - </a:t>
            </a:r>
          </a:p>
          <a:p>
            <a:pPr algn="l">
              <a:lnSpc>
                <a:spcPct val="120000"/>
              </a:lnSpc>
            </a:pPr>
            <a:r>
              <a:rPr lang="sv-SE" sz="2200" dirty="0" smtClean="0">
                <a:solidFill>
                  <a:schemeClr val="accent2">
                    <a:lumMod val="75000"/>
                  </a:schemeClr>
                </a:solidFill>
              </a:rPr>
              <a:t>18:35 </a:t>
            </a:r>
            <a:r>
              <a:rPr lang="sv-SE" sz="2200" dirty="0" smtClean="0">
                <a:solidFill>
                  <a:schemeClr val="accent2">
                    <a:lumMod val="75000"/>
                  </a:schemeClr>
                </a:solidFill>
              </a:rPr>
              <a:t>– 18:40 Nästa träning/aktivitet</a:t>
            </a:r>
          </a:p>
          <a:p>
            <a:pPr algn="l">
              <a:lnSpc>
                <a:spcPct val="120000"/>
              </a:lnSpc>
            </a:pPr>
            <a:r>
              <a:rPr lang="sv-SE" sz="2200" dirty="0" smtClean="0">
                <a:solidFill>
                  <a:schemeClr val="accent2">
                    <a:lumMod val="75000"/>
                  </a:schemeClr>
                </a:solidFill>
              </a:rPr>
              <a:t>18:40 – 18:45 ”Tränar summering” (”stop-fortsätt-start</a:t>
            </a:r>
            <a:r>
              <a:rPr lang="sv-SE" sz="2200" dirty="0" smtClean="0">
                <a:solidFill>
                  <a:schemeClr val="accent2">
                    <a:lumMod val="75000"/>
                  </a:schemeClr>
                </a:solidFill>
              </a:rPr>
              <a:t>”)</a:t>
            </a:r>
            <a:endParaRPr lang="sv-SE" dirty="0" smtClean="0">
              <a:solidFill>
                <a:schemeClr val="accent2">
                  <a:lumMod val="75000"/>
                </a:schemeClr>
              </a:solidFill>
            </a:endParaRPr>
          </a:p>
          <a:p>
            <a:pPr algn="l">
              <a:spcBef>
                <a:spcPts val="0"/>
              </a:spcBef>
            </a:pPr>
            <a:endParaRPr lang="sv-SE" sz="2000" i="1" dirty="0" smtClean="0">
              <a:solidFill>
                <a:schemeClr val="accent2">
                  <a:lumMod val="75000"/>
                </a:schemeClr>
              </a:solidFill>
            </a:endParaRPr>
          </a:p>
          <a:p>
            <a:pPr algn="l">
              <a:spcBef>
                <a:spcPts val="0"/>
              </a:spcBef>
            </a:pPr>
            <a:r>
              <a:rPr lang="sv-SE" sz="2000" i="1" dirty="0" smtClean="0">
                <a:solidFill>
                  <a:schemeClr val="accent2">
                    <a:lumMod val="75000"/>
                  </a:schemeClr>
                </a:solidFill>
              </a:rPr>
              <a:t>Att </a:t>
            </a:r>
            <a:r>
              <a:rPr lang="sv-SE" sz="2000" i="1" dirty="0" smtClean="0">
                <a:solidFill>
                  <a:schemeClr val="accent2">
                    <a:lumMod val="75000"/>
                  </a:schemeClr>
                </a:solidFill>
              </a:rPr>
              <a:t>tänka på: </a:t>
            </a:r>
          </a:p>
          <a:p>
            <a:pPr algn="l">
              <a:spcBef>
                <a:spcPts val="0"/>
              </a:spcBef>
            </a:pPr>
            <a:endParaRPr lang="sv-SE" sz="2000" i="1" dirty="0" smtClean="0">
              <a:solidFill>
                <a:schemeClr val="accent2">
                  <a:lumMod val="75000"/>
                </a:schemeClr>
              </a:solidFill>
            </a:endParaRPr>
          </a:p>
          <a:p>
            <a:pPr marL="342900" indent="-342900" algn="l">
              <a:spcBef>
                <a:spcPts val="0"/>
              </a:spcBef>
              <a:buFont typeface="Wingdings" panose="05000000000000000000" pitchFamily="2" charset="2"/>
              <a:buChar char="ü"/>
            </a:pPr>
            <a:r>
              <a:rPr lang="sv-SE" sz="2000" i="1" dirty="0" smtClean="0">
                <a:solidFill>
                  <a:schemeClr val="accent2">
                    <a:lumMod val="75000"/>
                  </a:schemeClr>
                </a:solidFill>
              </a:rPr>
              <a:t>Låt varje </a:t>
            </a:r>
            <a:r>
              <a:rPr lang="sv-SE" sz="2000" i="1" dirty="0" smtClean="0">
                <a:solidFill>
                  <a:schemeClr val="accent2">
                    <a:lumMod val="75000"/>
                  </a:schemeClr>
                </a:solidFill>
              </a:rPr>
              <a:t>spelare </a:t>
            </a:r>
            <a:r>
              <a:rPr lang="sv-SE" sz="2000" i="1" dirty="0" smtClean="0">
                <a:solidFill>
                  <a:schemeClr val="accent2">
                    <a:lumMod val="75000"/>
                  </a:schemeClr>
                </a:solidFill>
              </a:rPr>
              <a:t>känna </a:t>
            </a:r>
            <a:r>
              <a:rPr lang="sv-SE" sz="2000" i="1" dirty="0" smtClean="0">
                <a:solidFill>
                  <a:schemeClr val="accent2">
                    <a:lumMod val="75000"/>
                  </a:schemeClr>
                </a:solidFill>
              </a:rPr>
              <a:t>sig </a:t>
            </a:r>
            <a:r>
              <a:rPr lang="sv-SE" sz="2000" i="1" dirty="0" smtClean="0">
                <a:solidFill>
                  <a:schemeClr val="accent2">
                    <a:lumMod val="75000"/>
                  </a:schemeClr>
                </a:solidFill>
              </a:rPr>
              <a:t>sedd. </a:t>
            </a:r>
            <a:endParaRPr lang="sv-SE" sz="2000" i="1" dirty="0" smtClean="0">
              <a:solidFill>
                <a:schemeClr val="accent2">
                  <a:lumMod val="75000"/>
                </a:schemeClr>
              </a:solidFill>
            </a:endParaRPr>
          </a:p>
          <a:p>
            <a:pPr marL="342900" indent="-342900" algn="l">
              <a:spcBef>
                <a:spcPts val="0"/>
              </a:spcBef>
              <a:buFont typeface="Wingdings" panose="05000000000000000000" pitchFamily="2" charset="2"/>
              <a:buChar char="ü"/>
            </a:pPr>
            <a:r>
              <a:rPr lang="sv-SE" sz="2000" i="1" dirty="0" smtClean="0">
                <a:solidFill>
                  <a:schemeClr val="accent2">
                    <a:lumMod val="75000"/>
                  </a:schemeClr>
                </a:solidFill>
              </a:rPr>
              <a:t>Förklara övningen innan och kort summering efter (var den jätte rolig eller super rolig). </a:t>
            </a:r>
          </a:p>
          <a:p>
            <a:pPr marL="342900" indent="-342900" algn="l">
              <a:spcBef>
                <a:spcPts val="0"/>
              </a:spcBef>
              <a:buFont typeface="Wingdings" panose="05000000000000000000" pitchFamily="2" charset="2"/>
              <a:buChar char="ü"/>
            </a:pPr>
            <a:r>
              <a:rPr lang="sv-SE" sz="2000" i="1" dirty="0" smtClean="0">
                <a:solidFill>
                  <a:schemeClr val="accent2">
                    <a:lumMod val="75000"/>
                  </a:schemeClr>
                </a:solidFill>
              </a:rPr>
              <a:t>Knä i isen vid samling</a:t>
            </a:r>
          </a:p>
          <a:p>
            <a:pPr marL="342900" indent="-342900" algn="l">
              <a:spcBef>
                <a:spcPts val="0"/>
              </a:spcBef>
              <a:buFont typeface="Wingdings" panose="05000000000000000000" pitchFamily="2" charset="2"/>
              <a:buChar char="ü"/>
            </a:pPr>
            <a:r>
              <a:rPr lang="sv-SE" sz="2000" i="1" dirty="0" smtClean="0">
                <a:solidFill>
                  <a:schemeClr val="accent2">
                    <a:lumMod val="75000"/>
                  </a:schemeClr>
                </a:solidFill>
              </a:rPr>
              <a:t>Var uppmärksam på ”dålig” attityd och kroppsspråk ta gärna spelaren åt sidan och prata tex om något helt annat. Om flera spelare är ofokuserade bryt gärna av med något helt annat tex lek, stafett, …</a:t>
            </a:r>
            <a:endParaRPr lang="sv-SE" sz="2000" i="1" dirty="0" smtClean="0">
              <a:solidFill>
                <a:schemeClr val="accent2">
                  <a:lumMod val="75000"/>
                </a:schemeClr>
              </a:solidFill>
            </a:endParaRPr>
          </a:p>
          <a:p>
            <a:pPr marL="342900" indent="-342900" algn="l">
              <a:spcBef>
                <a:spcPts val="0"/>
              </a:spcBef>
              <a:buFont typeface="Wingdings" panose="05000000000000000000" pitchFamily="2" charset="2"/>
              <a:buChar char="ü"/>
            </a:pPr>
            <a:r>
              <a:rPr lang="sv-SE" sz="2000" i="1" dirty="0" smtClean="0">
                <a:solidFill>
                  <a:schemeClr val="accent2">
                    <a:lumMod val="75000"/>
                  </a:schemeClr>
                </a:solidFill>
              </a:rPr>
              <a:t>Feedback - Försök </a:t>
            </a:r>
            <a:r>
              <a:rPr lang="sv-SE" sz="2000" i="1" dirty="0">
                <a:solidFill>
                  <a:schemeClr val="accent2">
                    <a:lumMod val="75000"/>
                  </a:schemeClr>
                </a:solidFill>
              </a:rPr>
              <a:t>prata mer med spelarna och fånga upp känslor och reflektioner </a:t>
            </a:r>
            <a:r>
              <a:rPr lang="sv-SE" sz="2000" i="1" dirty="0" smtClean="0">
                <a:solidFill>
                  <a:schemeClr val="accent2">
                    <a:lumMod val="75000"/>
                  </a:schemeClr>
                </a:solidFill>
              </a:rPr>
              <a:t>vid och efter varje övning. Prata </a:t>
            </a:r>
            <a:r>
              <a:rPr lang="sv-SE" sz="2000" i="1" dirty="0">
                <a:solidFill>
                  <a:schemeClr val="accent2">
                    <a:lumMod val="75000"/>
                  </a:schemeClr>
                </a:solidFill>
              </a:rPr>
              <a:t>med spelarna och få dem att formulera vad som är viktigt. Det kommer de göra</a:t>
            </a:r>
            <a:r>
              <a:rPr lang="sv-SE" sz="2000" i="1" dirty="0" smtClean="0">
                <a:solidFill>
                  <a:schemeClr val="accent2">
                    <a:lumMod val="75000"/>
                  </a:schemeClr>
                </a:solidFill>
              </a:rPr>
              <a:t>!</a:t>
            </a:r>
          </a:p>
          <a:p>
            <a:pPr marL="342900" indent="-342900" algn="l">
              <a:spcBef>
                <a:spcPts val="0"/>
              </a:spcBef>
              <a:buFont typeface="Wingdings" panose="05000000000000000000" pitchFamily="2" charset="2"/>
              <a:buChar char="ü"/>
            </a:pPr>
            <a:r>
              <a:rPr lang="sv-SE" sz="2000" i="1" dirty="0">
                <a:solidFill>
                  <a:schemeClr val="accent2">
                    <a:lumMod val="75000"/>
                  </a:schemeClr>
                </a:solidFill>
              </a:rPr>
              <a:t>Är ditt tillstånd värt att smittas av? </a:t>
            </a:r>
            <a:r>
              <a:rPr lang="sv-SE" sz="2000" i="1" dirty="0" smtClean="0">
                <a:solidFill>
                  <a:schemeClr val="accent2">
                    <a:lumMod val="75000"/>
                  </a:schemeClr>
                </a:solidFill>
                <a:sym typeface="Wingdings" panose="05000000000000000000" pitchFamily="2" charset="2"/>
              </a:rPr>
              <a:t></a:t>
            </a:r>
            <a:endParaRPr lang="sv-SE" sz="2000" i="1" dirty="0">
              <a:solidFill>
                <a:schemeClr val="accent2">
                  <a:lumMod val="75000"/>
                </a:schemeClr>
              </a:solidFill>
              <a:sym typeface="Wingdings" panose="05000000000000000000" pitchFamily="2" charset="2"/>
            </a:endParaRPr>
          </a:p>
        </p:txBody>
      </p:sp>
      <p:sp>
        <p:nvSpPr>
          <p:cNvPr id="6" name="Rektangel 5"/>
          <p:cNvSpPr/>
          <p:nvPr/>
        </p:nvSpPr>
        <p:spPr>
          <a:xfrm>
            <a:off x="6539009" y="5696631"/>
            <a:ext cx="4998124" cy="430887"/>
          </a:xfrm>
          <a:prstGeom prst="rect">
            <a:avLst/>
          </a:prstGeom>
        </p:spPr>
        <p:txBody>
          <a:bodyPr wrap="square">
            <a:spAutoFit/>
          </a:bodyPr>
          <a:lstStyle/>
          <a:p>
            <a:pPr algn="ctr"/>
            <a:r>
              <a:rPr lang="sv-SE" sz="1100" i="1" dirty="0" smtClean="0">
                <a:solidFill>
                  <a:srgbClr val="00B050"/>
                </a:solidFill>
              </a:rPr>
              <a:t>Övningarna (och dess nummer) är </a:t>
            </a:r>
            <a:r>
              <a:rPr lang="sv-SE" sz="1100" i="1" dirty="0">
                <a:solidFill>
                  <a:srgbClr val="00B050"/>
                </a:solidFill>
              </a:rPr>
              <a:t>hämtad från </a:t>
            </a:r>
            <a:r>
              <a:rPr lang="sv-SE" sz="1100" i="1" dirty="0" smtClean="0">
                <a:solidFill>
                  <a:srgbClr val="00B050"/>
                </a:solidFill>
              </a:rPr>
              <a:t>”Övningsbank </a:t>
            </a:r>
            <a:r>
              <a:rPr lang="sv-SE" sz="1100" i="1" dirty="0">
                <a:solidFill>
                  <a:srgbClr val="00B050"/>
                </a:solidFill>
              </a:rPr>
              <a:t>- </a:t>
            </a:r>
            <a:r>
              <a:rPr lang="sv-SE" sz="1100" i="1" dirty="0" err="1">
                <a:solidFill>
                  <a:srgbClr val="00B050"/>
                </a:solidFill>
              </a:rPr>
              <a:t>ispass</a:t>
            </a:r>
            <a:r>
              <a:rPr lang="sv-SE" sz="1100" i="1" dirty="0">
                <a:solidFill>
                  <a:srgbClr val="00B050"/>
                </a:solidFill>
              </a:rPr>
              <a:t> VSK </a:t>
            </a:r>
            <a:r>
              <a:rPr lang="sv-SE" sz="1100" i="1" dirty="0" smtClean="0">
                <a:solidFill>
                  <a:srgbClr val="00B050"/>
                </a:solidFill>
              </a:rPr>
              <a:t>F07.pptx”</a:t>
            </a:r>
            <a:endParaRPr lang="sv-SE" sz="1100" i="1" dirty="0">
              <a:solidFill>
                <a:srgbClr val="00B050"/>
              </a:solidFill>
            </a:endParaRPr>
          </a:p>
          <a:p>
            <a:pPr algn="ctr"/>
            <a:r>
              <a:rPr lang="sv-SE" sz="1100" i="1" dirty="0" smtClean="0">
                <a:solidFill>
                  <a:srgbClr val="00B050"/>
                </a:solidFill>
                <a:hlinkClick r:id="rId5"/>
              </a:rPr>
              <a:t>http</a:t>
            </a:r>
            <a:r>
              <a:rPr lang="sv-SE" sz="1100" i="1" dirty="0">
                <a:solidFill>
                  <a:srgbClr val="00B050"/>
                </a:solidFill>
                <a:hlinkClick r:id="rId5"/>
              </a:rPr>
              <a:t>://www.laget.se/VSKBANDYF07/Document/Download/899197/5606428</a:t>
            </a:r>
            <a:endParaRPr lang="sv-SE" sz="1100" i="1" dirty="0">
              <a:solidFill>
                <a:srgbClr val="00B050"/>
              </a:solidFill>
            </a:endParaRPr>
          </a:p>
        </p:txBody>
      </p:sp>
    </p:spTree>
    <p:extLst>
      <p:ext uri="{BB962C8B-B14F-4D97-AF65-F5344CB8AC3E}">
        <p14:creationId xmlns:p14="http://schemas.microsoft.com/office/powerpoint/2010/main" val="18919196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0" name="Rak 79"/>
          <p:cNvCxnSpPr/>
          <p:nvPr/>
        </p:nvCxnSpPr>
        <p:spPr>
          <a:xfrm>
            <a:off x="6056026" y="830544"/>
            <a:ext cx="0" cy="510408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pic>
        <p:nvPicPr>
          <p:cNvPr id="83" name="Picture 2" descr="VSK_Logga_555.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91445" y="9646"/>
            <a:ext cx="1143000" cy="823595"/>
          </a:xfrm>
          <a:prstGeom prst="rect">
            <a:avLst/>
          </a:prstGeom>
          <a:noFill/>
          <a:extLst/>
        </p:spPr>
      </p:pic>
      <p:grpSp>
        <p:nvGrpSpPr>
          <p:cNvPr id="84" name="Grupp 83"/>
          <p:cNvGrpSpPr/>
          <p:nvPr/>
        </p:nvGrpSpPr>
        <p:grpSpPr>
          <a:xfrm>
            <a:off x="5481990" y="5879949"/>
            <a:ext cx="1148071" cy="879044"/>
            <a:chOff x="5481990" y="5895299"/>
            <a:chExt cx="1148071" cy="879044"/>
          </a:xfrm>
        </p:grpSpPr>
        <p:pic>
          <p:nvPicPr>
            <p:cNvPr id="86" name="Picture 2" descr="QR-kod för http://www.laget.se/VSKBANDYF0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28534" y="5895299"/>
              <a:ext cx="693453" cy="693453"/>
            </a:xfrm>
            <a:prstGeom prst="rect">
              <a:avLst/>
            </a:prstGeom>
            <a:noFill/>
            <a:extLst>
              <a:ext uri="{909E8E84-426E-40DD-AFC4-6F175D3DCCD1}">
                <a14:hiddenFill xmlns:a14="http://schemas.microsoft.com/office/drawing/2010/main">
                  <a:solidFill>
                    <a:srgbClr val="FFFFFF"/>
                  </a:solidFill>
                </a14:hiddenFill>
              </a:ext>
            </a:extLst>
          </p:spPr>
        </p:pic>
        <p:sp>
          <p:nvSpPr>
            <p:cNvPr id="88" name="Rektangel 87"/>
            <p:cNvSpPr/>
            <p:nvPr/>
          </p:nvSpPr>
          <p:spPr>
            <a:xfrm>
              <a:off x="5481990" y="6558899"/>
              <a:ext cx="1148071" cy="215444"/>
            </a:xfrm>
            <a:prstGeom prst="rect">
              <a:avLst/>
            </a:prstGeom>
          </p:spPr>
          <p:txBody>
            <a:bodyPr wrap="none">
              <a:spAutoFit/>
            </a:bodyPr>
            <a:lstStyle/>
            <a:p>
              <a:r>
                <a:rPr lang="sv-SE" sz="800" dirty="0" smtClean="0">
                  <a:solidFill>
                    <a:srgbClr val="00B050"/>
                  </a:solidFill>
                </a:rPr>
                <a:t>laget.se/VSKBANDYF07</a:t>
              </a:r>
              <a:endParaRPr lang="sv-SE" sz="800" dirty="0">
                <a:solidFill>
                  <a:srgbClr val="00B050"/>
                </a:solidFill>
              </a:endParaRPr>
            </a:p>
          </p:txBody>
        </p:sp>
      </p:grpSp>
      <p:sp>
        <p:nvSpPr>
          <p:cNvPr id="290" name="Underrubrik 2"/>
          <p:cNvSpPr txBox="1">
            <a:spLocks/>
          </p:cNvSpPr>
          <p:nvPr/>
        </p:nvSpPr>
        <p:spPr>
          <a:xfrm>
            <a:off x="6075260" y="153144"/>
            <a:ext cx="5264047" cy="7374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smtClean="0">
                <a:solidFill>
                  <a:schemeClr val="accent2">
                    <a:lumMod val="75000"/>
                  </a:schemeClr>
                </a:solidFill>
              </a:rPr>
              <a:t>Övning </a:t>
            </a:r>
            <a:r>
              <a:rPr lang="sv-SE" sz="1400" b="1" dirty="0" smtClean="0">
                <a:solidFill>
                  <a:schemeClr val="accent2">
                    <a:lumMod val="75000"/>
                  </a:schemeClr>
                </a:solidFill>
              </a:rPr>
              <a:t>14</a:t>
            </a:r>
            <a:r>
              <a:rPr lang="sv-SE" sz="1400" dirty="0" smtClean="0">
                <a:solidFill>
                  <a:schemeClr val="accent2">
                    <a:lumMod val="75000"/>
                  </a:schemeClr>
                </a:solidFill>
              </a:rPr>
              <a:t>: </a:t>
            </a:r>
            <a:r>
              <a:rPr lang="sv-SE" sz="1400" dirty="0" smtClean="0">
                <a:solidFill>
                  <a:schemeClr val="accent2">
                    <a:lumMod val="75000"/>
                  </a:schemeClr>
                </a:solidFill>
              </a:rPr>
              <a:t>Passningsspel / </a:t>
            </a:r>
            <a:r>
              <a:rPr lang="sv-SE" sz="1400" dirty="0" smtClean="0">
                <a:solidFill>
                  <a:schemeClr val="accent2">
                    <a:lumMod val="75000"/>
                  </a:schemeClr>
                </a:solidFill>
              </a:rPr>
              <a:t>Skott / Bollkontroll</a:t>
            </a:r>
            <a:endParaRPr lang="sv-SE" sz="1400" dirty="0" smtClean="0">
              <a:solidFill>
                <a:schemeClr val="accent2">
                  <a:lumMod val="75000"/>
                </a:schemeClr>
              </a:solidFill>
            </a:endParaRPr>
          </a:p>
        </p:txBody>
      </p:sp>
      <p:sp>
        <p:nvSpPr>
          <p:cNvPr id="291" name="Textruta 233"/>
          <p:cNvSpPr txBox="1"/>
          <p:nvPr/>
        </p:nvSpPr>
        <p:spPr>
          <a:xfrm>
            <a:off x="7019098" y="2961986"/>
            <a:ext cx="2353404" cy="1363972"/>
          </a:xfrm>
          <a:prstGeom prst="rect">
            <a:avLst/>
          </a:prstGeom>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pPr>
            <a:r>
              <a:rPr lang="sv-SE" sz="1000" dirty="0" smtClean="0">
                <a:solidFill>
                  <a:schemeClr val="accent2">
                    <a:lumMod val="75000"/>
                  </a:schemeClr>
                </a:solidFill>
                <a:ea typeface="Calibri" panose="020F0502020204030204" pitchFamily="34" charset="0"/>
                <a:cs typeface="Times New Roman" panose="02020603050405020304" pitchFamily="18" charset="0"/>
              </a:rPr>
              <a:t>Starta utan boll och runda kon. Därefter kommer en passning från spelaren bakom. Gå sedan på avslut. </a:t>
            </a:r>
          </a:p>
          <a:p>
            <a:pPr>
              <a:lnSpc>
                <a:spcPct val="107000"/>
              </a:lnSpc>
            </a:pPr>
            <a:r>
              <a:rPr lang="sv-SE" sz="1000" dirty="0" smtClean="0">
                <a:solidFill>
                  <a:schemeClr val="accent2">
                    <a:lumMod val="75000"/>
                  </a:schemeClr>
                </a:solidFill>
                <a:ea typeface="Calibri" panose="020F0502020204030204" pitchFamily="34" charset="0"/>
                <a:cs typeface="Times New Roman" panose="02020603050405020304" pitchFamily="18" charset="0"/>
              </a:rPr>
              <a:t>Hämta sedan bollen och väggspela med sargen upp till startposition. </a:t>
            </a:r>
          </a:p>
          <a:p>
            <a:pPr>
              <a:lnSpc>
                <a:spcPct val="107000"/>
              </a:lnSpc>
            </a:pPr>
            <a:endParaRPr lang="sv-SE" sz="1000" dirty="0">
              <a:solidFill>
                <a:schemeClr val="accent2">
                  <a:lumMod val="75000"/>
                </a:schemeClr>
              </a:solidFill>
              <a:effectLst/>
              <a:ea typeface="Calibri" panose="020F0502020204030204" pitchFamily="34" charset="0"/>
              <a:cs typeface="Times New Roman" panose="02020603050405020304" pitchFamily="18" charset="0"/>
            </a:endParaRPr>
          </a:p>
          <a:p>
            <a:pPr>
              <a:lnSpc>
                <a:spcPct val="107000"/>
              </a:lnSpc>
            </a:pPr>
            <a:r>
              <a:rPr lang="sv-SE" sz="1000" dirty="0" smtClean="0">
                <a:solidFill>
                  <a:schemeClr val="accent2">
                    <a:lumMod val="75000"/>
                  </a:schemeClr>
                </a:solidFill>
                <a:ea typeface="Calibri" panose="020F0502020204030204" pitchFamily="34" charset="0"/>
                <a:cs typeface="Times New Roman" panose="02020603050405020304" pitchFamily="18" charset="0"/>
              </a:rPr>
              <a:t>Nivå 2: En ledare  med klubban upp och ner som försvarare.</a:t>
            </a:r>
            <a:endParaRPr lang="sv-SE" sz="1000" dirty="0" smtClean="0">
              <a:solidFill>
                <a:schemeClr val="accent2">
                  <a:lumMod val="75000"/>
                </a:schemeClr>
              </a:solidFill>
              <a:effectLst/>
              <a:ea typeface="Calibri" panose="020F0502020204030204" pitchFamily="34" charset="0"/>
              <a:cs typeface="Times New Roman" panose="02020603050405020304" pitchFamily="18" charset="0"/>
            </a:endParaRPr>
          </a:p>
        </p:txBody>
      </p:sp>
      <p:sp>
        <p:nvSpPr>
          <p:cNvPr id="292" name="Koppling 291"/>
          <p:cNvSpPr/>
          <p:nvPr/>
        </p:nvSpPr>
        <p:spPr>
          <a:xfrm rot="10800000">
            <a:off x="8543103" y="5509914"/>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294" name="Likbent triangel 293"/>
          <p:cNvSpPr/>
          <p:nvPr/>
        </p:nvSpPr>
        <p:spPr>
          <a:xfrm>
            <a:off x="7089574" y="1377850"/>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295" name="Likbent triangel 294"/>
          <p:cNvSpPr/>
          <p:nvPr/>
        </p:nvSpPr>
        <p:spPr>
          <a:xfrm>
            <a:off x="8979797" y="5305971"/>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296" name="Likbent triangel 295"/>
          <p:cNvSpPr/>
          <p:nvPr/>
        </p:nvSpPr>
        <p:spPr>
          <a:xfrm>
            <a:off x="7027219" y="5281082"/>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297" name="Likbent triangel 296"/>
          <p:cNvSpPr/>
          <p:nvPr/>
        </p:nvSpPr>
        <p:spPr>
          <a:xfrm>
            <a:off x="10994602" y="3823669"/>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298" name="Rak pil 297"/>
          <p:cNvCxnSpPr/>
          <p:nvPr/>
        </p:nvCxnSpPr>
        <p:spPr>
          <a:xfrm flipV="1">
            <a:off x="8782141" y="3286413"/>
            <a:ext cx="1533158" cy="2019558"/>
          </a:xfrm>
          <a:prstGeom prst="straightConnector1">
            <a:avLst/>
          </a:prstGeom>
          <a:ln>
            <a:prstDash val="dash"/>
            <a:headEnd type="none"/>
            <a:tailEnd type="triangle"/>
          </a:ln>
        </p:spPr>
        <p:style>
          <a:lnRef idx="1">
            <a:schemeClr val="accent1"/>
          </a:lnRef>
          <a:fillRef idx="0">
            <a:schemeClr val="accent1"/>
          </a:fillRef>
          <a:effectRef idx="0">
            <a:schemeClr val="accent1"/>
          </a:effectRef>
          <a:fontRef idx="minor">
            <a:schemeClr val="tx1"/>
          </a:fontRef>
        </p:style>
      </p:cxnSp>
      <p:cxnSp>
        <p:nvCxnSpPr>
          <p:cNvPr id="299" name="Rak pil 298"/>
          <p:cNvCxnSpPr/>
          <p:nvPr/>
        </p:nvCxnSpPr>
        <p:spPr>
          <a:xfrm flipV="1">
            <a:off x="9122834" y="4727214"/>
            <a:ext cx="2205818" cy="92731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301" name="Bildobjekt 300"/>
          <p:cNvPicPr/>
          <p:nvPr/>
        </p:nvPicPr>
        <p:blipFill>
          <a:blip r:embed="rId4" cstate="print">
            <a:extLst>
              <a:ext uri="{28A0092B-C50C-407E-A947-70E740481C1C}">
                <a14:useLocalDpi xmlns:a14="http://schemas.microsoft.com/office/drawing/2010/main" val="0"/>
              </a:ext>
            </a:extLst>
          </a:blip>
          <a:stretch>
            <a:fillRect/>
          </a:stretch>
        </p:blipFill>
        <p:spPr>
          <a:xfrm>
            <a:off x="8420870" y="836183"/>
            <a:ext cx="670102" cy="545332"/>
          </a:xfrm>
          <a:prstGeom prst="rect">
            <a:avLst/>
          </a:prstGeom>
          <a:ln>
            <a:noFill/>
          </a:ln>
        </p:spPr>
      </p:pic>
      <p:sp>
        <p:nvSpPr>
          <p:cNvPr id="302" name="Ned 301"/>
          <p:cNvSpPr/>
          <p:nvPr/>
        </p:nvSpPr>
        <p:spPr>
          <a:xfrm rot="9139497">
            <a:off x="8939008" y="1956023"/>
            <a:ext cx="334110" cy="44504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cxnSp>
        <p:nvCxnSpPr>
          <p:cNvPr id="303" name="Rak pil 302"/>
          <p:cNvCxnSpPr/>
          <p:nvPr/>
        </p:nvCxnSpPr>
        <p:spPr>
          <a:xfrm flipH="1" flipV="1">
            <a:off x="9291291" y="2513465"/>
            <a:ext cx="2048017" cy="13116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05" name="Underrubrik 2"/>
          <p:cNvSpPr txBox="1">
            <a:spLocks/>
          </p:cNvSpPr>
          <p:nvPr/>
        </p:nvSpPr>
        <p:spPr>
          <a:xfrm>
            <a:off x="213583" y="111545"/>
            <a:ext cx="5264047" cy="7374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smtClean="0">
                <a:solidFill>
                  <a:schemeClr val="accent2">
                    <a:lumMod val="75000"/>
                  </a:schemeClr>
                </a:solidFill>
              </a:rPr>
              <a:t>Övning </a:t>
            </a:r>
            <a:r>
              <a:rPr lang="sv-SE" sz="1400" b="1" dirty="0" smtClean="0">
                <a:solidFill>
                  <a:schemeClr val="accent2">
                    <a:lumMod val="75000"/>
                  </a:schemeClr>
                </a:solidFill>
              </a:rPr>
              <a:t>13</a:t>
            </a:r>
            <a:r>
              <a:rPr lang="sv-SE" sz="1400" dirty="0" smtClean="0">
                <a:solidFill>
                  <a:schemeClr val="accent2">
                    <a:lumMod val="75000"/>
                  </a:schemeClr>
                </a:solidFill>
              </a:rPr>
              <a:t>: Skridskoteknik</a:t>
            </a:r>
            <a:r>
              <a:rPr lang="sv-SE" sz="1400" dirty="0" smtClean="0">
                <a:solidFill>
                  <a:schemeClr val="accent2">
                    <a:lumMod val="75000"/>
                  </a:schemeClr>
                </a:solidFill>
              </a:rPr>
              <a:t>/”puls” – Teknikbana x 3 </a:t>
            </a:r>
            <a:endParaRPr lang="sv-SE" sz="1400" dirty="0" smtClean="0">
              <a:solidFill>
                <a:schemeClr val="accent2">
                  <a:lumMod val="75000"/>
                </a:schemeClr>
              </a:solidFill>
            </a:endParaRPr>
          </a:p>
        </p:txBody>
      </p:sp>
      <p:cxnSp>
        <p:nvCxnSpPr>
          <p:cNvPr id="311" name="Rak pil 310"/>
          <p:cNvCxnSpPr/>
          <p:nvPr/>
        </p:nvCxnSpPr>
        <p:spPr>
          <a:xfrm flipH="1" flipV="1">
            <a:off x="3253335" y="5497395"/>
            <a:ext cx="1613523" cy="4261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19" name="Likbent triangel 318"/>
          <p:cNvSpPr/>
          <p:nvPr/>
        </p:nvSpPr>
        <p:spPr>
          <a:xfrm>
            <a:off x="142323" y="3715230"/>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321" name="Likbent triangel 320"/>
          <p:cNvSpPr/>
          <p:nvPr/>
        </p:nvSpPr>
        <p:spPr>
          <a:xfrm>
            <a:off x="985480" y="4401526"/>
            <a:ext cx="104655" cy="217643"/>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grpSp>
        <p:nvGrpSpPr>
          <p:cNvPr id="322" name="Grupp 321"/>
          <p:cNvGrpSpPr/>
          <p:nvPr/>
        </p:nvGrpSpPr>
        <p:grpSpPr>
          <a:xfrm rot="10800000" flipV="1">
            <a:off x="5178665" y="2049799"/>
            <a:ext cx="316863" cy="3954882"/>
            <a:chOff x="9318812" y="2239299"/>
            <a:chExt cx="188259" cy="477007"/>
          </a:xfrm>
        </p:grpSpPr>
        <p:cxnSp>
          <p:nvCxnSpPr>
            <p:cNvPr id="365" name="Rak 364"/>
            <p:cNvCxnSpPr/>
            <p:nvPr/>
          </p:nvCxnSpPr>
          <p:spPr>
            <a:xfrm>
              <a:off x="9404969" y="2239299"/>
              <a:ext cx="0" cy="477007"/>
            </a:xfrm>
            <a:prstGeom prst="line">
              <a:avLst/>
            </a:prstGeom>
          </p:spPr>
          <p:style>
            <a:lnRef idx="1">
              <a:schemeClr val="accent1"/>
            </a:lnRef>
            <a:fillRef idx="0">
              <a:schemeClr val="accent1"/>
            </a:fillRef>
            <a:effectRef idx="0">
              <a:schemeClr val="accent1"/>
            </a:effectRef>
            <a:fontRef idx="minor">
              <a:schemeClr val="tx1"/>
            </a:fontRef>
          </p:style>
        </p:cxnSp>
        <p:cxnSp>
          <p:nvCxnSpPr>
            <p:cNvPr id="366" name="Rak 365"/>
            <p:cNvCxnSpPr/>
            <p:nvPr/>
          </p:nvCxnSpPr>
          <p:spPr>
            <a:xfrm>
              <a:off x="9318812" y="2716306"/>
              <a:ext cx="188259"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323" name="Likbent triangel 322"/>
          <p:cNvSpPr/>
          <p:nvPr/>
        </p:nvSpPr>
        <p:spPr>
          <a:xfrm>
            <a:off x="1815287" y="3671660"/>
            <a:ext cx="104655" cy="217643"/>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324" name="Textruta 63"/>
          <p:cNvSpPr txBox="1"/>
          <p:nvPr/>
        </p:nvSpPr>
        <p:spPr>
          <a:xfrm>
            <a:off x="5756" y="2590865"/>
            <a:ext cx="1954158" cy="927830"/>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smtClean="0">
                <a:solidFill>
                  <a:schemeClr val="accent2">
                    <a:lumMod val="75000"/>
                  </a:schemeClr>
                </a:solidFill>
                <a:ea typeface="Calibri" panose="020F0502020204030204" pitchFamily="34" charset="0"/>
                <a:cs typeface="Times New Roman" panose="02020603050405020304" pitchFamily="18" charset="0"/>
              </a:rPr>
              <a:t>Åk framlänges in, vänd sedan och baklänges ut osv.</a:t>
            </a:r>
            <a:endParaRPr lang="sv-SE" sz="1100" dirty="0" smtClean="0">
              <a:solidFill>
                <a:schemeClr val="accent2">
                  <a:lumMod val="75000"/>
                </a:schemeClr>
              </a:solidFill>
              <a:effectLst/>
              <a:ea typeface="Calibri" panose="020F0502020204030204" pitchFamily="34" charset="0"/>
              <a:cs typeface="Times New Roman" panose="02020603050405020304" pitchFamily="18" charset="0"/>
            </a:endParaRPr>
          </a:p>
        </p:txBody>
      </p:sp>
      <p:cxnSp>
        <p:nvCxnSpPr>
          <p:cNvPr id="336" name="Rak pil 335"/>
          <p:cNvCxnSpPr/>
          <p:nvPr/>
        </p:nvCxnSpPr>
        <p:spPr>
          <a:xfrm flipH="1">
            <a:off x="920822" y="3591265"/>
            <a:ext cx="819631" cy="7489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38" name="Likbent triangel 337"/>
          <p:cNvSpPr/>
          <p:nvPr/>
        </p:nvSpPr>
        <p:spPr>
          <a:xfrm>
            <a:off x="897449" y="945605"/>
            <a:ext cx="104655" cy="217643"/>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340" name="Textruta 192"/>
          <p:cNvSpPr txBox="1"/>
          <p:nvPr/>
        </p:nvSpPr>
        <p:spPr>
          <a:xfrm>
            <a:off x="3226947" y="6009113"/>
            <a:ext cx="2028633" cy="588842"/>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smtClean="0">
                <a:solidFill>
                  <a:schemeClr val="accent2">
                    <a:lumMod val="75000"/>
                  </a:schemeClr>
                </a:solidFill>
                <a:effectLst/>
                <a:ea typeface="Calibri" panose="020F0502020204030204" pitchFamily="34" charset="0"/>
                <a:cs typeface="Times New Roman" panose="02020603050405020304" pitchFamily="18" charset="0"/>
              </a:rPr>
              <a:t>Börja framåt vänd runt kon och backa vänd sedan igen och åk framåt osv. sedan tillbaka till start.</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p:txBody>
      </p:sp>
      <p:cxnSp>
        <p:nvCxnSpPr>
          <p:cNvPr id="348" name="Rak pil 347"/>
          <p:cNvCxnSpPr/>
          <p:nvPr/>
        </p:nvCxnSpPr>
        <p:spPr>
          <a:xfrm flipV="1">
            <a:off x="1381745" y="603729"/>
            <a:ext cx="1720117" cy="10102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9" name="Rak pil 348"/>
          <p:cNvCxnSpPr/>
          <p:nvPr/>
        </p:nvCxnSpPr>
        <p:spPr>
          <a:xfrm flipH="1" flipV="1">
            <a:off x="1336745" y="561866"/>
            <a:ext cx="1804027" cy="10428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50" name="Textruta 63"/>
          <p:cNvSpPr txBox="1"/>
          <p:nvPr/>
        </p:nvSpPr>
        <p:spPr>
          <a:xfrm>
            <a:off x="3741082" y="781671"/>
            <a:ext cx="2275537" cy="716613"/>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smtClean="0">
                <a:solidFill>
                  <a:schemeClr val="accent2">
                    <a:lumMod val="75000"/>
                  </a:schemeClr>
                </a:solidFill>
                <a:effectLst/>
                <a:ea typeface="Calibri" panose="020F0502020204030204" pitchFamily="34" charset="0"/>
                <a:cs typeface="Times New Roman" panose="02020603050405020304" pitchFamily="18" charset="0"/>
              </a:rPr>
              <a:t>Åk </a:t>
            </a:r>
            <a:r>
              <a:rPr lang="sv-SE" sz="1100" dirty="0" smtClean="0">
                <a:solidFill>
                  <a:schemeClr val="accent2">
                    <a:lumMod val="75000"/>
                  </a:schemeClr>
                </a:solidFill>
                <a:effectLst/>
                <a:ea typeface="Calibri" panose="020F0502020204030204" pitchFamily="34" charset="0"/>
                <a:cs typeface="Times New Roman" panose="02020603050405020304" pitchFamily="18" charset="0"/>
              </a:rPr>
              <a:t>”åttan” med fokus på översteg. </a:t>
            </a:r>
            <a:br>
              <a:rPr lang="sv-SE" sz="1100" dirty="0" smtClean="0">
                <a:solidFill>
                  <a:schemeClr val="accent2">
                    <a:lumMod val="75000"/>
                  </a:schemeClr>
                </a:solidFill>
                <a:effectLst/>
                <a:ea typeface="Calibri" panose="020F0502020204030204" pitchFamily="34" charset="0"/>
                <a:cs typeface="Times New Roman" panose="02020603050405020304" pitchFamily="18" charset="0"/>
              </a:rPr>
            </a:br>
            <a:r>
              <a:rPr lang="sv-SE" sz="1100" dirty="0" smtClean="0">
                <a:solidFill>
                  <a:schemeClr val="accent2">
                    <a:lumMod val="75000"/>
                  </a:schemeClr>
                </a:solidFill>
                <a:effectLst/>
                <a:ea typeface="Calibri" panose="020F0502020204030204" pitchFamily="34" charset="0"/>
                <a:cs typeface="Times New Roman" panose="02020603050405020304" pitchFamily="18" charset="0"/>
              </a:rPr>
              <a:t>Tips: Blicken och axlarna i åkriktning samt klubban in mot konen</a:t>
            </a:r>
            <a:endParaRPr lang="sv-SE" sz="1100" dirty="0" smtClean="0">
              <a:solidFill>
                <a:schemeClr val="accent2">
                  <a:lumMod val="75000"/>
                </a:schemeClr>
              </a:solidFill>
              <a:effectLst/>
              <a:ea typeface="Calibri" panose="020F0502020204030204" pitchFamily="34" charset="0"/>
              <a:cs typeface="Times New Roman" panose="02020603050405020304" pitchFamily="18" charset="0"/>
            </a:endParaRPr>
          </a:p>
        </p:txBody>
      </p:sp>
      <p:sp>
        <p:nvSpPr>
          <p:cNvPr id="95" name="Likbent triangel 94"/>
          <p:cNvSpPr/>
          <p:nvPr/>
        </p:nvSpPr>
        <p:spPr>
          <a:xfrm>
            <a:off x="3390395" y="965672"/>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15" name="Vänsterböjd 114"/>
          <p:cNvSpPr/>
          <p:nvPr/>
        </p:nvSpPr>
        <p:spPr>
          <a:xfrm>
            <a:off x="3400998" y="654807"/>
            <a:ext cx="309195" cy="1008334"/>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21" name="Högerböjd 20"/>
          <p:cNvSpPr/>
          <p:nvPr/>
        </p:nvSpPr>
        <p:spPr>
          <a:xfrm>
            <a:off x="586227" y="572461"/>
            <a:ext cx="312876" cy="104187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17" name="Likbent triangel 116"/>
          <p:cNvSpPr/>
          <p:nvPr/>
        </p:nvSpPr>
        <p:spPr>
          <a:xfrm>
            <a:off x="166290" y="4973534"/>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18" name="Likbent triangel 117"/>
          <p:cNvSpPr/>
          <p:nvPr/>
        </p:nvSpPr>
        <p:spPr>
          <a:xfrm>
            <a:off x="1839254" y="4929964"/>
            <a:ext cx="104655" cy="217643"/>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20" name="Högerböjd 119"/>
          <p:cNvSpPr/>
          <p:nvPr/>
        </p:nvSpPr>
        <p:spPr>
          <a:xfrm>
            <a:off x="746064" y="4407313"/>
            <a:ext cx="166661" cy="37447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121" name="Rak pil 120"/>
          <p:cNvCxnSpPr/>
          <p:nvPr/>
        </p:nvCxnSpPr>
        <p:spPr>
          <a:xfrm>
            <a:off x="1037807" y="4790230"/>
            <a:ext cx="1003159" cy="2848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4" name="Vänsterböjd 123"/>
          <p:cNvSpPr/>
          <p:nvPr/>
        </p:nvSpPr>
        <p:spPr>
          <a:xfrm rot="3470097">
            <a:off x="1855150" y="5056305"/>
            <a:ext cx="253482" cy="484438"/>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125" name="Rak pil 124"/>
          <p:cNvCxnSpPr/>
          <p:nvPr/>
        </p:nvCxnSpPr>
        <p:spPr>
          <a:xfrm flipH="1" flipV="1">
            <a:off x="1184733" y="4340217"/>
            <a:ext cx="450898" cy="9573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8" name="Högerböjd 127"/>
          <p:cNvSpPr/>
          <p:nvPr/>
        </p:nvSpPr>
        <p:spPr>
          <a:xfrm rot="5400000">
            <a:off x="912008" y="4019351"/>
            <a:ext cx="202642" cy="46786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129" name="Rak pil 128"/>
          <p:cNvCxnSpPr/>
          <p:nvPr/>
        </p:nvCxnSpPr>
        <p:spPr>
          <a:xfrm flipH="1">
            <a:off x="323059" y="4340217"/>
            <a:ext cx="403773" cy="9132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5" name="Likbent triangel 134"/>
          <p:cNvSpPr/>
          <p:nvPr/>
        </p:nvSpPr>
        <p:spPr>
          <a:xfrm>
            <a:off x="4822210" y="4735352"/>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36" name="Likbent triangel 135"/>
          <p:cNvSpPr/>
          <p:nvPr/>
        </p:nvSpPr>
        <p:spPr>
          <a:xfrm>
            <a:off x="4822210" y="5624352"/>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39" name="Likbent triangel 138"/>
          <p:cNvSpPr/>
          <p:nvPr/>
        </p:nvSpPr>
        <p:spPr>
          <a:xfrm>
            <a:off x="3196610" y="5141752"/>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40" name="Vänsterböjd 139"/>
          <p:cNvSpPr/>
          <p:nvPr/>
        </p:nvSpPr>
        <p:spPr>
          <a:xfrm rot="10800000">
            <a:off x="2978627" y="5080299"/>
            <a:ext cx="167614" cy="417096"/>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144" name="Rak pil 143"/>
          <p:cNvCxnSpPr/>
          <p:nvPr/>
        </p:nvCxnSpPr>
        <p:spPr>
          <a:xfrm flipV="1">
            <a:off x="3207308" y="5080299"/>
            <a:ext cx="1723377" cy="556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6" name="Högerböjd 145"/>
          <p:cNvSpPr/>
          <p:nvPr/>
        </p:nvSpPr>
        <p:spPr>
          <a:xfrm rot="10532137">
            <a:off x="4939522" y="4604210"/>
            <a:ext cx="196028" cy="477609"/>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151" name="Rak pil 150"/>
          <p:cNvCxnSpPr/>
          <p:nvPr/>
        </p:nvCxnSpPr>
        <p:spPr>
          <a:xfrm flipH="1" flipV="1">
            <a:off x="3277793" y="4186503"/>
            <a:ext cx="1613523" cy="4261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2" name="Likbent triangel 151"/>
          <p:cNvSpPr/>
          <p:nvPr/>
        </p:nvSpPr>
        <p:spPr>
          <a:xfrm>
            <a:off x="4846668" y="3424460"/>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53" name="Likbent triangel 152"/>
          <p:cNvSpPr/>
          <p:nvPr/>
        </p:nvSpPr>
        <p:spPr>
          <a:xfrm>
            <a:off x="3221068" y="3830860"/>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54" name="Vänsterböjd 153"/>
          <p:cNvSpPr/>
          <p:nvPr/>
        </p:nvSpPr>
        <p:spPr>
          <a:xfrm rot="10800000">
            <a:off x="3003085" y="3769407"/>
            <a:ext cx="167614" cy="417096"/>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155" name="Rak pil 154"/>
          <p:cNvCxnSpPr/>
          <p:nvPr/>
        </p:nvCxnSpPr>
        <p:spPr>
          <a:xfrm flipV="1">
            <a:off x="3231766" y="3769407"/>
            <a:ext cx="1723377" cy="556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6" name="Högerböjd 155"/>
          <p:cNvSpPr/>
          <p:nvPr/>
        </p:nvSpPr>
        <p:spPr>
          <a:xfrm rot="10532137">
            <a:off x="4963980" y="3293318"/>
            <a:ext cx="196028" cy="477609"/>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157" name="Rak pil 156"/>
          <p:cNvCxnSpPr/>
          <p:nvPr/>
        </p:nvCxnSpPr>
        <p:spPr>
          <a:xfrm flipH="1" flipV="1">
            <a:off x="3275058" y="2907417"/>
            <a:ext cx="1613523" cy="4261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8" name="Likbent triangel 157"/>
          <p:cNvSpPr/>
          <p:nvPr/>
        </p:nvSpPr>
        <p:spPr>
          <a:xfrm>
            <a:off x="4843933" y="2145374"/>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59" name="Likbent triangel 158"/>
          <p:cNvSpPr/>
          <p:nvPr/>
        </p:nvSpPr>
        <p:spPr>
          <a:xfrm>
            <a:off x="3218333" y="2551774"/>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60" name="Vänsterböjd 159"/>
          <p:cNvSpPr/>
          <p:nvPr/>
        </p:nvSpPr>
        <p:spPr>
          <a:xfrm rot="10800000">
            <a:off x="3000350" y="2490321"/>
            <a:ext cx="167614" cy="417096"/>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161" name="Rak pil 160"/>
          <p:cNvCxnSpPr/>
          <p:nvPr/>
        </p:nvCxnSpPr>
        <p:spPr>
          <a:xfrm flipV="1">
            <a:off x="3229031" y="2003864"/>
            <a:ext cx="1946475" cy="5421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5" name="Rak 164"/>
          <p:cNvCxnSpPr/>
          <p:nvPr/>
        </p:nvCxnSpPr>
        <p:spPr>
          <a:xfrm flipH="1" flipV="1">
            <a:off x="11661256" y="913018"/>
            <a:ext cx="16938" cy="488884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74" name="Rak 173"/>
          <p:cNvCxnSpPr/>
          <p:nvPr/>
        </p:nvCxnSpPr>
        <p:spPr>
          <a:xfrm flipH="1" flipV="1">
            <a:off x="6239635" y="989664"/>
            <a:ext cx="16938" cy="488884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75" name="Rak 174"/>
          <p:cNvCxnSpPr/>
          <p:nvPr/>
        </p:nvCxnSpPr>
        <p:spPr>
          <a:xfrm flipH="1" flipV="1">
            <a:off x="9114763" y="1175504"/>
            <a:ext cx="452786" cy="864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80" name="Rak 179"/>
          <p:cNvCxnSpPr/>
          <p:nvPr/>
        </p:nvCxnSpPr>
        <p:spPr>
          <a:xfrm flipH="1" flipV="1">
            <a:off x="7997163" y="1200904"/>
            <a:ext cx="452786" cy="864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81" name="Rak pil 180"/>
          <p:cNvCxnSpPr/>
          <p:nvPr/>
        </p:nvCxnSpPr>
        <p:spPr>
          <a:xfrm flipH="1">
            <a:off x="6877366" y="1200904"/>
            <a:ext cx="879156" cy="1707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5" name="Rak pil 184"/>
          <p:cNvCxnSpPr/>
          <p:nvPr/>
        </p:nvCxnSpPr>
        <p:spPr>
          <a:xfrm flipH="1">
            <a:off x="6352682" y="1661133"/>
            <a:ext cx="450365" cy="333008"/>
          </a:xfrm>
          <a:prstGeom prst="straightConnector1">
            <a:avLst/>
          </a:prstGeom>
          <a:ln>
            <a:prstDash val="dash"/>
            <a:headEnd type="none"/>
            <a:tailEnd type="triangle"/>
          </a:ln>
        </p:spPr>
        <p:style>
          <a:lnRef idx="1">
            <a:schemeClr val="accent1"/>
          </a:lnRef>
          <a:fillRef idx="0">
            <a:schemeClr val="accent1"/>
          </a:fillRef>
          <a:effectRef idx="0">
            <a:schemeClr val="accent1"/>
          </a:effectRef>
          <a:fontRef idx="minor">
            <a:schemeClr val="tx1"/>
          </a:fontRef>
        </p:style>
      </p:cxnSp>
      <p:cxnSp>
        <p:nvCxnSpPr>
          <p:cNvPr id="187" name="Rak pil 186"/>
          <p:cNvCxnSpPr/>
          <p:nvPr/>
        </p:nvCxnSpPr>
        <p:spPr>
          <a:xfrm>
            <a:off x="6377975" y="2178544"/>
            <a:ext cx="412433" cy="274655"/>
          </a:xfrm>
          <a:prstGeom prst="straightConnector1">
            <a:avLst/>
          </a:prstGeom>
          <a:ln>
            <a:prstDash val="dash"/>
            <a:headEnd type="none"/>
            <a:tailEnd type="triangle"/>
          </a:ln>
        </p:spPr>
        <p:style>
          <a:lnRef idx="1">
            <a:schemeClr val="accent1"/>
          </a:lnRef>
          <a:fillRef idx="0">
            <a:schemeClr val="accent1"/>
          </a:fillRef>
          <a:effectRef idx="0">
            <a:schemeClr val="accent1"/>
          </a:effectRef>
          <a:fontRef idx="minor">
            <a:schemeClr val="tx1"/>
          </a:fontRef>
        </p:style>
      </p:cxnSp>
      <p:cxnSp>
        <p:nvCxnSpPr>
          <p:cNvPr id="190" name="Rak pil 189"/>
          <p:cNvCxnSpPr/>
          <p:nvPr/>
        </p:nvCxnSpPr>
        <p:spPr>
          <a:xfrm flipH="1">
            <a:off x="6323812" y="2647364"/>
            <a:ext cx="450365" cy="333008"/>
          </a:xfrm>
          <a:prstGeom prst="straightConnector1">
            <a:avLst/>
          </a:prstGeom>
          <a:ln>
            <a:prstDash val="dash"/>
            <a:headEnd type="none"/>
            <a:tailEnd type="triangle"/>
          </a:ln>
        </p:spPr>
        <p:style>
          <a:lnRef idx="1">
            <a:schemeClr val="accent1"/>
          </a:lnRef>
          <a:fillRef idx="0">
            <a:schemeClr val="accent1"/>
          </a:fillRef>
          <a:effectRef idx="0">
            <a:schemeClr val="accent1"/>
          </a:effectRef>
          <a:fontRef idx="minor">
            <a:schemeClr val="tx1"/>
          </a:fontRef>
        </p:style>
      </p:cxnSp>
      <p:cxnSp>
        <p:nvCxnSpPr>
          <p:cNvPr id="191" name="Rak pil 190"/>
          <p:cNvCxnSpPr/>
          <p:nvPr/>
        </p:nvCxnSpPr>
        <p:spPr>
          <a:xfrm>
            <a:off x="6349105" y="3164775"/>
            <a:ext cx="412433" cy="274655"/>
          </a:xfrm>
          <a:prstGeom prst="straightConnector1">
            <a:avLst/>
          </a:prstGeom>
          <a:ln>
            <a:prstDash val="dash"/>
            <a:headEnd type="none"/>
            <a:tailEnd type="triangle"/>
          </a:ln>
        </p:spPr>
        <p:style>
          <a:lnRef idx="1">
            <a:schemeClr val="accent1"/>
          </a:lnRef>
          <a:fillRef idx="0">
            <a:schemeClr val="accent1"/>
          </a:fillRef>
          <a:effectRef idx="0">
            <a:schemeClr val="accent1"/>
          </a:effectRef>
          <a:fontRef idx="minor">
            <a:schemeClr val="tx1"/>
          </a:fontRef>
        </p:style>
      </p:cxnSp>
      <p:cxnSp>
        <p:nvCxnSpPr>
          <p:cNvPr id="192" name="Rak pil 191"/>
          <p:cNvCxnSpPr/>
          <p:nvPr/>
        </p:nvCxnSpPr>
        <p:spPr>
          <a:xfrm flipH="1">
            <a:off x="6284934" y="3643972"/>
            <a:ext cx="450365" cy="333008"/>
          </a:xfrm>
          <a:prstGeom prst="straightConnector1">
            <a:avLst/>
          </a:prstGeom>
          <a:ln>
            <a:prstDash val="dash"/>
            <a:headEnd type="none"/>
            <a:tailEnd type="triangle"/>
          </a:ln>
        </p:spPr>
        <p:style>
          <a:lnRef idx="1">
            <a:schemeClr val="accent1"/>
          </a:lnRef>
          <a:fillRef idx="0">
            <a:schemeClr val="accent1"/>
          </a:fillRef>
          <a:effectRef idx="0">
            <a:schemeClr val="accent1"/>
          </a:effectRef>
          <a:fontRef idx="minor">
            <a:schemeClr val="tx1"/>
          </a:fontRef>
        </p:style>
      </p:cxnSp>
      <p:cxnSp>
        <p:nvCxnSpPr>
          <p:cNvPr id="193" name="Rak pil 192"/>
          <p:cNvCxnSpPr/>
          <p:nvPr/>
        </p:nvCxnSpPr>
        <p:spPr>
          <a:xfrm>
            <a:off x="6310227" y="4161383"/>
            <a:ext cx="412433" cy="274655"/>
          </a:xfrm>
          <a:prstGeom prst="straightConnector1">
            <a:avLst/>
          </a:prstGeom>
          <a:ln>
            <a:prstDash val="dash"/>
            <a:headEnd type="none"/>
            <a:tailEnd type="triangle"/>
          </a:ln>
        </p:spPr>
        <p:style>
          <a:lnRef idx="1">
            <a:schemeClr val="accent1"/>
          </a:lnRef>
          <a:fillRef idx="0">
            <a:schemeClr val="accent1"/>
          </a:fillRef>
          <a:effectRef idx="0">
            <a:schemeClr val="accent1"/>
          </a:effectRef>
          <a:fontRef idx="minor">
            <a:schemeClr val="tx1"/>
          </a:fontRef>
        </p:style>
      </p:cxnSp>
      <p:cxnSp>
        <p:nvCxnSpPr>
          <p:cNvPr id="194" name="Rak pil 193"/>
          <p:cNvCxnSpPr/>
          <p:nvPr/>
        </p:nvCxnSpPr>
        <p:spPr>
          <a:xfrm flipH="1">
            <a:off x="6269882" y="4560710"/>
            <a:ext cx="450365" cy="333008"/>
          </a:xfrm>
          <a:prstGeom prst="straightConnector1">
            <a:avLst/>
          </a:prstGeom>
          <a:ln>
            <a:prstDash val="dash"/>
            <a:headEnd type="none"/>
            <a:tailEnd type="triangle"/>
          </a:ln>
        </p:spPr>
        <p:style>
          <a:lnRef idx="1">
            <a:schemeClr val="accent1"/>
          </a:lnRef>
          <a:fillRef idx="0">
            <a:schemeClr val="accent1"/>
          </a:fillRef>
          <a:effectRef idx="0">
            <a:schemeClr val="accent1"/>
          </a:effectRef>
          <a:fontRef idx="minor">
            <a:schemeClr val="tx1"/>
          </a:fontRef>
        </p:style>
      </p:cxnSp>
      <p:cxnSp>
        <p:nvCxnSpPr>
          <p:cNvPr id="195" name="Rak pil 194"/>
          <p:cNvCxnSpPr/>
          <p:nvPr/>
        </p:nvCxnSpPr>
        <p:spPr>
          <a:xfrm>
            <a:off x="6295175" y="5078121"/>
            <a:ext cx="412433" cy="274655"/>
          </a:xfrm>
          <a:prstGeom prst="straightConnector1">
            <a:avLst/>
          </a:prstGeom>
          <a:ln>
            <a:prstDash val="dash"/>
            <a:headEnd type="none"/>
            <a:tailEnd type="triangle"/>
          </a:ln>
        </p:spPr>
        <p:style>
          <a:lnRef idx="1">
            <a:schemeClr val="accent1"/>
          </a:lnRef>
          <a:fillRef idx="0">
            <a:schemeClr val="accent1"/>
          </a:fillRef>
          <a:effectRef idx="0">
            <a:schemeClr val="accent1"/>
          </a:effectRef>
          <a:fontRef idx="minor">
            <a:schemeClr val="tx1"/>
          </a:fontRef>
        </p:style>
      </p:cxnSp>
      <p:cxnSp>
        <p:nvCxnSpPr>
          <p:cNvPr id="196" name="Rak pil 195"/>
          <p:cNvCxnSpPr/>
          <p:nvPr/>
        </p:nvCxnSpPr>
        <p:spPr>
          <a:xfrm>
            <a:off x="6961361" y="5534761"/>
            <a:ext cx="1237539" cy="1757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1" name="Likbent triangel 200"/>
          <p:cNvSpPr/>
          <p:nvPr/>
        </p:nvSpPr>
        <p:spPr>
          <a:xfrm>
            <a:off x="11016151" y="4383202"/>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202" name="Högerböjd 201"/>
          <p:cNvSpPr/>
          <p:nvPr/>
        </p:nvSpPr>
        <p:spPr>
          <a:xfrm rot="10800000">
            <a:off x="11297127" y="3777832"/>
            <a:ext cx="279607" cy="836687"/>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203" name="Textruta 63"/>
          <p:cNvSpPr txBox="1"/>
          <p:nvPr/>
        </p:nvSpPr>
        <p:spPr>
          <a:xfrm>
            <a:off x="8207591" y="5801860"/>
            <a:ext cx="1238531" cy="386198"/>
          </a:xfrm>
          <a:prstGeom prst="rect">
            <a:avLst/>
          </a:prstGeom>
          <a:noFill/>
          <a:ln w="12700">
            <a:solidFill>
              <a:srgbClr val="00B050"/>
            </a:solid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smtClean="0">
                <a:solidFill>
                  <a:schemeClr val="accent2">
                    <a:lumMod val="75000"/>
                  </a:schemeClr>
                </a:solidFill>
                <a:effectLst/>
                <a:ea typeface="Calibri" panose="020F0502020204030204" pitchFamily="34" charset="0"/>
                <a:cs typeface="Times New Roman" panose="02020603050405020304" pitchFamily="18" charset="0"/>
              </a:rPr>
              <a:t>START</a:t>
            </a:r>
            <a:r>
              <a:rPr lang="sv-SE" sz="1100" dirty="0">
                <a:solidFill>
                  <a:schemeClr val="accent2">
                    <a:lumMod val="75000"/>
                  </a:schemeClr>
                </a:solidFill>
                <a:ea typeface="Calibri" panose="020F0502020204030204" pitchFamily="34" charset="0"/>
                <a:cs typeface="Times New Roman" panose="02020603050405020304" pitchFamily="18" charset="0"/>
              </a:rPr>
              <a:t> </a:t>
            </a:r>
            <a:r>
              <a:rPr lang="sv-SE" sz="1100" dirty="0" smtClean="0">
                <a:solidFill>
                  <a:schemeClr val="accent2">
                    <a:lumMod val="75000"/>
                  </a:schemeClr>
                </a:solidFill>
                <a:ea typeface="Calibri" panose="020F0502020204030204" pitchFamily="34" charset="0"/>
                <a:cs typeface="Times New Roman" panose="02020603050405020304" pitchFamily="18" charset="0"/>
              </a:rPr>
              <a:t>(bollar)</a:t>
            </a:r>
            <a:endParaRPr lang="sv-SE" sz="1100" dirty="0" smtClean="0">
              <a:solidFill>
                <a:schemeClr val="accent2">
                  <a:lumMod val="75000"/>
                </a:schemeClr>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08905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8" name="Grupp 87"/>
          <p:cNvGrpSpPr/>
          <p:nvPr/>
        </p:nvGrpSpPr>
        <p:grpSpPr>
          <a:xfrm>
            <a:off x="5489722" y="5882590"/>
            <a:ext cx="1148071" cy="879044"/>
            <a:chOff x="5481990" y="5895299"/>
            <a:chExt cx="1148071" cy="879044"/>
          </a:xfrm>
        </p:grpSpPr>
        <p:pic>
          <p:nvPicPr>
            <p:cNvPr id="89" name="Picture 2" descr="QR-kod för http://www.laget.se/VSKBANDYF0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28534" y="5895299"/>
              <a:ext cx="693453" cy="693453"/>
            </a:xfrm>
            <a:prstGeom prst="rect">
              <a:avLst/>
            </a:prstGeom>
            <a:noFill/>
            <a:extLst>
              <a:ext uri="{909E8E84-426E-40DD-AFC4-6F175D3DCCD1}">
                <a14:hiddenFill xmlns:a14="http://schemas.microsoft.com/office/drawing/2010/main">
                  <a:solidFill>
                    <a:srgbClr val="FFFFFF"/>
                  </a:solidFill>
                </a14:hiddenFill>
              </a:ext>
            </a:extLst>
          </p:spPr>
        </p:pic>
        <p:sp>
          <p:nvSpPr>
            <p:cNvPr id="90" name="Rektangel 89"/>
            <p:cNvSpPr/>
            <p:nvPr/>
          </p:nvSpPr>
          <p:spPr>
            <a:xfrm>
              <a:off x="5481990" y="6558899"/>
              <a:ext cx="1148071" cy="215444"/>
            </a:xfrm>
            <a:prstGeom prst="rect">
              <a:avLst/>
            </a:prstGeom>
          </p:spPr>
          <p:txBody>
            <a:bodyPr wrap="none">
              <a:spAutoFit/>
            </a:bodyPr>
            <a:lstStyle/>
            <a:p>
              <a:r>
                <a:rPr lang="sv-SE" sz="800" dirty="0" smtClean="0">
                  <a:solidFill>
                    <a:srgbClr val="00B050"/>
                  </a:solidFill>
                </a:rPr>
                <a:t>laget.se/VSKBANDYF07</a:t>
              </a:r>
              <a:endParaRPr lang="sv-SE" sz="800" dirty="0">
                <a:solidFill>
                  <a:srgbClr val="00B050"/>
                </a:solidFill>
              </a:endParaRPr>
            </a:p>
          </p:txBody>
        </p:sp>
      </p:grpSp>
      <p:cxnSp>
        <p:nvCxnSpPr>
          <p:cNvPr id="86" name="Rak 85"/>
          <p:cNvCxnSpPr/>
          <p:nvPr/>
        </p:nvCxnSpPr>
        <p:spPr>
          <a:xfrm>
            <a:off x="6056026" y="830544"/>
            <a:ext cx="0" cy="510408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pic>
        <p:nvPicPr>
          <p:cNvPr id="87" name="Picture 2" descr="VSK_Logga_555.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91445" y="9646"/>
            <a:ext cx="1143000" cy="823595"/>
          </a:xfrm>
          <a:prstGeom prst="rect">
            <a:avLst/>
          </a:prstGeom>
          <a:noFill/>
          <a:extLst/>
        </p:spPr>
      </p:pic>
      <p:sp>
        <p:nvSpPr>
          <p:cNvPr id="9" name="Underrubrik 2"/>
          <p:cNvSpPr txBox="1">
            <a:spLocks/>
          </p:cNvSpPr>
          <p:nvPr/>
        </p:nvSpPr>
        <p:spPr>
          <a:xfrm>
            <a:off x="6569963" y="111545"/>
            <a:ext cx="5264047" cy="7374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smtClean="0">
                <a:solidFill>
                  <a:schemeClr val="accent2">
                    <a:lumMod val="75000"/>
                  </a:schemeClr>
                </a:solidFill>
              </a:rPr>
              <a:t>Övning 10</a:t>
            </a:r>
            <a:r>
              <a:rPr lang="sv-SE" sz="1400" dirty="0">
                <a:solidFill>
                  <a:schemeClr val="accent2">
                    <a:lumMod val="75000"/>
                  </a:schemeClr>
                </a:solidFill>
              </a:rPr>
              <a:t>: Passningsspel / </a:t>
            </a:r>
            <a:r>
              <a:rPr lang="sv-SE" sz="1400" dirty="0" smtClean="0">
                <a:solidFill>
                  <a:schemeClr val="accent2">
                    <a:lumMod val="75000"/>
                  </a:schemeClr>
                </a:solidFill>
              </a:rPr>
              <a:t>Klubbteknik</a:t>
            </a:r>
            <a:endParaRPr lang="sv-SE" sz="1400" dirty="0">
              <a:solidFill>
                <a:schemeClr val="accent2">
                  <a:lumMod val="75000"/>
                </a:schemeClr>
              </a:solidFill>
            </a:endParaRPr>
          </a:p>
        </p:txBody>
      </p:sp>
      <p:sp>
        <p:nvSpPr>
          <p:cNvPr id="10" name="Underrubrik 2"/>
          <p:cNvSpPr txBox="1">
            <a:spLocks/>
          </p:cNvSpPr>
          <p:nvPr/>
        </p:nvSpPr>
        <p:spPr>
          <a:xfrm>
            <a:off x="213583" y="111545"/>
            <a:ext cx="5264047" cy="7374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smtClean="0">
                <a:solidFill>
                  <a:schemeClr val="accent2">
                    <a:lumMod val="75000"/>
                  </a:schemeClr>
                </a:solidFill>
              </a:rPr>
              <a:t>Övning 9</a:t>
            </a:r>
            <a:r>
              <a:rPr lang="sv-SE" sz="1400" dirty="0">
                <a:solidFill>
                  <a:schemeClr val="accent2">
                    <a:lumMod val="75000"/>
                  </a:schemeClr>
                </a:solidFill>
              </a:rPr>
              <a:t>: </a:t>
            </a:r>
            <a:r>
              <a:rPr lang="sv-SE" sz="1400" dirty="0" smtClean="0">
                <a:solidFill>
                  <a:schemeClr val="accent2">
                    <a:lumMod val="75000"/>
                  </a:schemeClr>
                </a:solidFill>
              </a:rPr>
              <a:t>Klubbteknik</a:t>
            </a:r>
            <a:endParaRPr lang="sv-SE" sz="1400" dirty="0">
              <a:solidFill>
                <a:schemeClr val="accent2">
                  <a:lumMod val="75000"/>
                </a:schemeClr>
              </a:solidFill>
            </a:endParaRPr>
          </a:p>
          <a:p>
            <a:endParaRPr lang="sv-SE" sz="1400" dirty="0" smtClean="0">
              <a:solidFill>
                <a:schemeClr val="accent2">
                  <a:lumMod val="75000"/>
                </a:schemeClr>
              </a:solidFill>
            </a:endParaRPr>
          </a:p>
        </p:txBody>
      </p:sp>
      <p:sp>
        <p:nvSpPr>
          <p:cNvPr id="11" name="Textruta 233"/>
          <p:cNvSpPr txBox="1"/>
          <p:nvPr/>
        </p:nvSpPr>
        <p:spPr>
          <a:xfrm>
            <a:off x="3825812" y="1086154"/>
            <a:ext cx="1753642" cy="2552046"/>
          </a:xfrm>
          <a:prstGeom prst="rect">
            <a:avLst/>
          </a:prstGeom>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spcAft>
                <a:spcPts val="0"/>
              </a:spcAft>
            </a:pPr>
            <a:r>
              <a:rPr lang="sv-SE" sz="1000" dirty="0" smtClean="0">
                <a:solidFill>
                  <a:schemeClr val="accent2">
                    <a:lumMod val="75000"/>
                  </a:schemeClr>
                </a:solidFill>
                <a:effectLst/>
                <a:ea typeface="Calibri" panose="020F0502020204030204" pitchFamily="34" charset="0"/>
                <a:cs typeface="Times New Roman" panose="02020603050405020304" pitchFamily="18" charset="0"/>
              </a:rPr>
              <a:t>BOLLKONTROLL </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a:p>
            <a:pPr>
              <a:lnSpc>
                <a:spcPct val="107000"/>
              </a:lnSpc>
              <a:spcAft>
                <a:spcPts val="0"/>
              </a:spcAft>
            </a:pPr>
            <a:r>
              <a:rPr lang="sv-SE" sz="1000" dirty="0" smtClean="0">
                <a:solidFill>
                  <a:schemeClr val="accent2">
                    <a:lumMod val="75000"/>
                  </a:schemeClr>
                </a:solidFill>
                <a:effectLst/>
                <a:ea typeface="Calibri" panose="020F0502020204030204" pitchFamily="34" charset="0"/>
                <a:cs typeface="Times New Roman" panose="02020603050405020304" pitchFamily="18" charset="0"/>
              </a:rPr>
              <a:t>”Min boll” - Alla </a:t>
            </a:r>
            <a:r>
              <a:rPr lang="sv-SE" sz="1000" dirty="0">
                <a:solidFill>
                  <a:schemeClr val="accent2">
                    <a:lumMod val="75000"/>
                  </a:schemeClr>
                </a:solidFill>
                <a:effectLst/>
                <a:ea typeface="Calibri" panose="020F0502020204030204" pitchFamily="34" charset="0"/>
                <a:cs typeface="Times New Roman" panose="02020603050405020304" pitchFamily="18" charset="0"/>
              </a:rPr>
              <a:t>dribblar runt i en cirkel/kvadrat med egen </a:t>
            </a:r>
            <a:r>
              <a:rPr lang="sv-SE" sz="1000" dirty="0" smtClean="0">
                <a:solidFill>
                  <a:schemeClr val="accent2">
                    <a:lumMod val="75000"/>
                  </a:schemeClr>
                </a:solidFill>
                <a:effectLst/>
                <a:ea typeface="Calibri" panose="020F0502020204030204" pitchFamily="34" charset="0"/>
                <a:cs typeface="Times New Roman" panose="02020603050405020304" pitchFamily="18" charset="0"/>
              </a:rPr>
              <a:t>boll utan att krocka.</a:t>
            </a:r>
          </a:p>
          <a:p>
            <a:pPr>
              <a:lnSpc>
                <a:spcPct val="107000"/>
              </a:lnSpc>
              <a:spcAft>
                <a:spcPts val="0"/>
              </a:spcAft>
            </a:pPr>
            <a:endParaRPr lang="sv-SE" sz="1000" dirty="0">
              <a:solidFill>
                <a:schemeClr val="accent2">
                  <a:lumMod val="75000"/>
                </a:schemeClr>
              </a:solidFill>
              <a:ea typeface="Calibri" panose="020F0502020204030204" pitchFamily="34" charset="0"/>
              <a:cs typeface="Times New Roman" panose="02020603050405020304" pitchFamily="18" charset="0"/>
            </a:endParaRPr>
          </a:p>
          <a:p>
            <a:pPr>
              <a:lnSpc>
                <a:spcPct val="107000"/>
              </a:lnSpc>
              <a:spcAft>
                <a:spcPts val="0"/>
              </a:spcAft>
            </a:pPr>
            <a:r>
              <a:rPr lang="sv-SE" sz="1000" dirty="0" smtClean="0">
                <a:solidFill>
                  <a:schemeClr val="accent2">
                    <a:lumMod val="75000"/>
                  </a:schemeClr>
                </a:solidFill>
                <a:effectLst/>
                <a:ea typeface="Calibri" panose="020F0502020204030204" pitchFamily="34" charset="0"/>
                <a:cs typeface="Times New Roman" panose="02020603050405020304" pitchFamily="18" charset="0"/>
              </a:rPr>
              <a:t>Variant 1: Komplettera med sarg </a:t>
            </a:r>
            <a:r>
              <a:rPr lang="sv-SE" sz="1000" dirty="0" smtClean="0">
                <a:solidFill>
                  <a:schemeClr val="accent2">
                    <a:lumMod val="75000"/>
                  </a:schemeClr>
                </a:solidFill>
                <a:ea typeface="Calibri" panose="020F0502020204030204" pitchFamily="34" charset="0"/>
                <a:cs typeface="Times New Roman" panose="02020603050405020304" pitchFamily="18" charset="0"/>
              </a:rPr>
              <a:t>att valla med samt </a:t>
            </a:r>
            <a:r>
              <a:rPr lang="sv-SE" sz="1000" dirty="0" smtClean="0">
                <a:solidFill>
                  <a:schemeClr val="accent2">
                    <a:lumMod val="75000"/>
                  </a:schemeClr>
                </a:solidFill>
                <a:effectLst/>
                <a:ea typeface="Calibri" panose="020F0502020204030204" pitchFamily="34" charset="0"/>
                <a:cs typeface="Times New Roman" panose="02020603050405020304" pitchFamily="18" charset="0"/>
              </a:rPr>
              <a:t> konor/puckar att dribbla.</a:t>
            </a:r>
          </a:p>
          <a:p>
            <a:pPr>
              <a:lnSpc>
                <a:spcPct val="107000"/>
              </a:lnSpc>
              <a:spcAft>
                <a:spcPts val="0"/>
              </a:spcAft>
            </a:pPr>
            <a:endParaRPr lang="sv-SE" sz="1000" dirty="0" smtClean="0">
              <a:solidFill>
                <a:schemeClr val="accent2">
                  <a:lumMod val="75000"/>
                </a:schemeClr>
              </a:solidFill>
              <a:effectLst/>
              <a:ea typeface="Calibri" panose="020F0502020204030204" pitchFamily="34" charset="0"/>
              <a:cs typeface="Times New Roman" panose="02020603050405020304" pitchFamily="18" charset="0"/>
            </a:endParaRPr>
          </a:p>
          <a:p>
            <a:pPr>
              <a:lnSpc>
                <a:spcPct val="107000"/>
              </a:lnSpc>
              <a:spcAft>
                <a:spcPts val="0"/>
              </a:spcAft>
            </a:pPr>
            <a:r>
              <a:rPr lang="sv-SE" sz="1000" dirty="0" smtClean="0">
                <a:solidFill>
                  <a:schemeClr val="accent2">
                    <a:lumMod val="75000"/>
                  </a:schemeClr>
                </a:solidFill>
                <a:ea typeface="Calibri" panose="020F0502020204030204" pitchFamily="34" charset="0"/>
                <a:cs typeface="Times New Roman" panose="02020603050405020304" pitchFamily="18" charset="0"/>
              </a:rPr>
              <a:t>Variant 2: Komplettera ”Min boll” med ”kull”, dvs samtidigt som man dribblar runt och skyddar sin boll försöker man peta ut de andras bollar utanför området.</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p:txBody>
      </p:sp>
      <p:sp>
        <p:nvSpPr>
          <p:cNvPr id="18" name="Textruta 233"/>
          <p:cNvSpPr txBox="1"/>
          <p:nvPr/>
        </p:nvSpPr>
        <p:spPr>
          <a:xfrm>
            <a:off x="9664007" y="1377402"/>
            <a:ext cx="1725930" cy="2289088"/>
          </a:xfrm>
          <a:prstGeom prst="rect">
            <a:avLst/>
          </a:prstGeom>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spcAft>
                <a:spcPts val="0"/>
              </a:spcAft>
            </a:pPr>
            <a:r>
              <a:rPr lang="sv-SE" sz="1000" dirty="0" smtClean="0">
                <a:solidFill>
                  <a:schemeClr val="accent2">
                    <a:lumMod val="75000"/>
                  </a:schemeClr>
                </a:solidFill>
                <a:ea typeface="Calibri" panose="020F0502020204030204" pitchFamily="34" charset="0"/>
                <a:cs typeface="Times New Roman" panose="02020603050405020304" pitchFamily="18" charset="0"/>
              </a:rPr>
              <a:t>PASSNINGAR</a:t>
            </a:r>
          </a:p>
          <a:p>
            <a:pPr>
              <a:lnSpc>
                <a:spcPct val="107000"/>
              </a:lnSpc>
              <a:spcAft>
                <a:spcPts val="0"/>
              </a:spcAft>
            </a:pPr>
            <a:r>
              <a:rPr lang="sv-SE" sz="1000" dirty="0" smtClean="0">
                <a:solidFill>
                  <a:schemeClr val="accent2">
                    <a:lumMod val="75000"/>
                  </a:schemeClr>
                </a:solidFill>
                <a:ea typeface="Calibri" panose="020F0502020204030204" pitchFamily="34" charset="0"/>
                <a:cs typeface="Times New Roman" panose="02020603050405020304" pitchFamily="18" charset="0"/>
              </a:rPr>
              <a:t>(”Nummerboll”)</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a:p>
            <a:pPr>
              <a:lnSpc>
                <a:spcPct val="107000"/>
              </a:lnSpc>
              <a:spcAft>
                <a:spcPts val="0"/>
              </a:spcAft>
            </a:pPr>
            <a:r>
              <a:rPr lang="sv-SE" sz="1000" dirty="0" smtClean="0">
                <a:solidFill>
                  <a:schemeClr val="accent2">
                    <a:lumMod val="75000"/>
                  </a:schemeClr>
                </a:solidFill>
                <a:effectLst/>
                <a:ea typeface="Calibri" panose="020F0502020204030204" pitchFamily="34" charset="0"/>
                <a:cs typeface="Times New Roman" panose="02020603050405020304" pitchFamily="18" charset="0"/>
              </a:rPr>
              <a:t>Spelarna får varsitt nummer. </a:t>
            </a:r>
            <a:r>
              <a:rPr lang="sv-SE" sz="1000" dirty="0" smtClean="0">
                <a:solidFill>
                  <a:schemeClr val="accent2">
                    <a:lumMod val="75000"/>
                  </a:schemeClr>
                </a:solidFill>
                <a:ea typeface="Calibri" panose="020F0502020204030204" pitchFamily="34" charset="0"/>
                <a:cs typeface="Times New Roman" panose="02020603050405020304" pitchFamily="18" charset="0"/>
              </a:rPr>
              <a:t>Sedan åker de runt och passar varandra i nummer ordning. </a:t>
            </a:r>
            <a:r>
              <a:rPr lang="sv-SE" sz="1000" dirty="0">
                <a:solidFill>
                  <a:schemeClr val="accent2">
                    <a:lumMod val="75000"/>
                  </a:schemeClr>
                </a:solidFill>
                <a:ea typeface="Calibri" panose="020F0502020204030204" pitchFamily="34" charset="0"/>
                <a:cs typeface="Times New Roman" panose="02020603050405020304" pitchFamily="18" charset="0"/>
              </a:rPr>
              <a:t>Det gäller att hålla koll på den man får bollen ifrån samt den man ska passa. </a:t>
            </a:r>
            <a:endParaRPr lang="sv-SE" sz="1000" dirty="0" smtClean="0">
              <a:solidFill>
                <a:schemeClr val="accent2">
                  <a:lumMod val="75000"/>
                </a:schemeClr>
              </a:solidFill>
              <a:ea typeface="Calibri" panose="020F0502020204030204" pitchFamily="34" charset="0"/>
              <a:cs typeface="Times New Roman" panose="02020603050405020304" pitchFamily="18" charset="0"/>
            </a:endParaRPr>
          </a:p>
          <a:p>
            <a:pPr>
              <a:lnSpc>
                <a:spcPct val="107000"/>
              </a:lnSpc>
              <a:spcAft>
                <a:spcPts val="0"/>
              </a:spcAft>
            </a:pPr>
            <a:r>
              <a:rPr lang="sv-SE" sz="1000" dirty="0" smtClean="0">
                <a:solidFill>
                  <a:schemeClr val="accent2">
                    <a:lumMod val="75000"/>
                  </a:schemeClr>
                </a:solidFill>
                <a:effectLst/>
                <a:ea typeface="Calibri" panose="020F0502020204030204" pitchFamily="34" charset="0"/>
                <a:cs typeface="Times New Roman" panose="02020603050405020304" pitchFamily="18" charset="0"/>
              </a:rPr>
              <a:t/>
            </a:r>
            <a:br>
              <a:rPr lang="sv-SE" sz="1000" dirty="0" smtClean="0">
                <a:solidFill>
                  <a:schemeClr val="accent2">
                    <a:lumMod val="75000"/>
                  </a:schemeClr>
                </a:solidFill>
                <a:effectLst/>
                <a:ea typeface="Calibri" panose="020F0502020204030204" pitchFamily="34" charset="0"/>
                <a:cs typeface="Times New Roman" panose="02020603050405020304" pitchFamily="18" charset="0"/>
              </a:rPr>
            </a:br>
            <a:r>
              <a:rPr lang="sv-SE" sz="1000" dirty="0" smtClean="0">
                <a:solidFill>
                  <a:schemeClr val="accent2">
                    <a:lumMod val="75000"/>
                  </a:schemeClr>
                </a:solidFill>
                <a:effectLst/>
                <a:ea typeface="Calibri" panose="020F0502020204030204" pitchFamily="34" charset="0"/>
                <a:cs typeface="Times New Roman" panose="02020603050405020304" pitchFamily="18" charset="0"/>
              </a:rPr>
              <a:t>Hur kan vi hjälpa varandra?</a:t>
            </a:r>
          </a:p>
          <a:p>
            <a:pPr>
              <a:lnSpc>
                <a:spcPct val="107000"/>
              </a:lnSpc>
            </a:pPr>
            <a:r>
              <a:rPr lang="sv-SE" sz="1100" dirty="0" smtClean="0">
                <a:solidFill>
                  <a:schemeClr val="accent2">
                    <a:lumMod val="75000"/>
                  </a:schemeClr>
                </a:solidFill>
                <a:ea typeface="Calibri" panose="020F0502020204030204" pitchFamily="34" charset="0"/>
                <a:cs typeface="Times New Roman" panose="02020603050405020304" pitchFamily="18" charset="0"/>
              </a:rPr>
              <a:t>(Tex. </a:t>
            </a:r>
            <a:r>
              <a:rPr lang="sv-SE" sz="1000" dirty="0" smtClean="0">
                <a:solidFill>
                  <a:schemeClr val="accent2">
                    <a:lumMod val="75000"/>
                  </a:schemeClr>
                </a:solidFill>
                <a:ea typeface="Calibri" panose="020F0502020204030204" pitchFamily="34" charset="0"/>
                <a:cs typeface="Times New Roman" panose="02020603050405020304" pitchFamily="18" charset="0"/>
              </a:rPr>
              <a:t>Visa </a:t>
            </a:r>
            <a:r>
              <a:rPr lang="sv-SE" sz="1000" dirty="0">
                <a:solidFill>
                  <a:schemeClr val="accent2">
                    <a:lumMod val="75000"/>
                  </a:schemeClr>
                </a:solidFill>
                <a:ea typeface="Calibri" panose="020F0502020204030204" pitchFamily="34" charset="0"/>
                <a:cs typeface="Times New Roman" panose="02020603050405020304" pitchFamily="18" charset="0"/>
              </a:rPr>
              <a:t>med klubban </a:t>
            </a:r>
            <a:r>
              <a:rPr lang="sv-SE" sz="1000" dirty="0" smtClean="0">
                <a:solidFill>
                  <a:schemeClr val="accent2">
                    <a:lumMod val="75000"/>
                  </a:schemeClr>
                </a:solidFill>
                <a:ea typeface="Calibri" panose="020F0502020204030204" pitchFamily="34" charset="0"/>
                <a:cs typeface="Times New Roman" panose="02020603050405020304" pitchFamily="18" charset="0"/>
              </a:rPr>
              <a:t>och prata att man är spelbar. Prata med varandra.)</a:t>
            </a:r>
            <a:endParaRPr lang="sv-SE" sz="1100" dirty="0">
              <a:solidFill>
                <a:schemeClr val="accent2">
                  <a:lumMod val="75000"/>
                </a:schemeClr>
              </a:solidFill>
              <a:ea typeface="Calibri" panose="020F0502020204030204" pitchFamily="34" charset="0"/>
              <a:cs typeface="Times New Roman" panose="02020603050405020304" pitchFamily="18" charset="0"/>
            </a:endParaRPr>
          </a:p>
          <a:p>
            <a:pPr>
              <a:lnSpc>
                <a:spcPct val="107000"/>
              </a:lnSpc>
              <a:spcAft>
                <a:spcPts val="0"/>
              </a:spcAft>
            </a:pPr>
            <a:endParaRPr lang="sv-SE" sz="1000" dirty="0">
              <a:solidFill>
                <a:schemeClr val="accent2">
                  <a:lumMod val="75000"/>
                </a:schemeClr>
              </a:solidFill>
              <a:ea typeface="Calibri" panose="020F0502020204030204" pitchFamily="34" charset="0"/>
              <a:cs typeface="Times New Roman" panose="02020603050405020304" pitchFamily="18" charset="0"/>
            </a:endParaRPr>
          </a:p>
        </p:txBody>
      </p:sp>
      <p:sp>
        <p:nvSpPr>
          <p:cNvPr id="21" name="Likbent triangel 20"/>
          <p:cNvSpPr/>
          <p:nvPr/>
        </p:nvSpPr>
        <p:spPr>
          <a:xfrm>
            <a:off x="3537379" y="1126962"/>
            <a:ext cx="104655" cy="217643"/>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22" name="Likbent triangel 21"/>
          <p:cNvSpPr/>
          <p:nvPr/>
        </p:nvSpPr>
        <p:spPr>
          <a:xfrm>
            <a:off x="553928" y="1148501"/>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23" name="Likbent triangel 22"/>
          <p:cNvSpPr/>
          <p:nvPr/>
        </p:nvSpPr>
        <p:spPr>
          <a:xfrm>
            <a:off x="3505674" y="3414058"/>
            <a:ext cx="104655" cy="217643"/>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24" name="Likbent triangel 23"/>
          <p:cNvSpPr/>
          <p:nvPr/>
        </p:nvSpPr>
        <p:spPr>
          <a:xfrm>
            <a:off x="553928" y="3523037"/>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25" name="Koppling 24"/>
          <p:cNvSpPr/>
          <p:nvPr/>
        </p:nvSpPr>
        <p:spPr>
          <a:xfrm>
            <a:off x="937215" y="2531328"/>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26" name="Koppling 25"/>
          <p:cNvSpPr/>
          <p:nvPr/>
        </p:nvSpPr>
        <p:spPr>
          <a:xfrm>
            <a:off x="1534668" y="3176633"/>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27" name="Koppling 26"/>
          <p:cNvSpPr/>
          <p:nvPr/>
        </p:nvSpPr>
        <p:spPr>
          <a:xfrm>
            <a:off x="2889795" y="2148186"/>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28" name="Koppling 27"/>
          <p:cNvSpPr/>
          <p:nvPr/>
        </p:nvSpPr>
        <p:spPr>
          <a:xfrm>
            <a:off x="1706402" y="1668815"/>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31" name="Rak 30"/>
          <p:cNvCxnSpPr/>
          <p:nvPr/>
        </p:nvCxnSpPr>
        <p:spPr>
          <a:xfrm flipH="1" flipV="1">
            <a:off x="537127" y="1166940"/>
            <a:ext cx="15799" cy="2574291"/>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2" name="Ellips 31"/>
          <p:cNvSpPr/>
          <p:nvPr/>
        </p:nvSpPr>
        <p:spPr>
          <a:xfrm>
            <a:off x="2788403" y="2323490"/>
            <a:ext cx="84877" cy="100242"/>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34" name="Ellips 33"/>
          <p:cNvSpPr/>
          <p:nvPr/>
        </p:nvSpPr>
        <p:spPr>
          <a:xfrm>
            <a:off x="1895743" y="1844119"/>
            <a:ext cx="84877" cy="100242"/>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35" name="Ellips 34"/>
          <p:cNvSpPr/>
          <p:nvPr/>
        </p:nvSpPr>
        <p:spPr>
          <a:xfrm>
            <a:off x="1749933" y="3189103"/>
            <a:ext cx="84877" cy="100242"/>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36" name="Ellips 35"/>
          <p:cNvSpPr/>
          <p:nvPr/>
        </p:nvSpPr>
        <p:spPr>
          <a:xfrm>
            <a:off x="916481" y="2756753"/>
            <a:ext cx="84877" cy="100242"/>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37" name="Koppling 36"/>
          <p:cNvSpPr/>
          <p:nvPr/>
        </p:nvSpPr>
        <p:spPr>
          <a:xfrm>
            <a:off x="2139628" y="2431085"/>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38" name="Koppling 37"/>
          <p:cNvSpPr/>
          <p:nvPr/>
        </p:nvSpPr>
        <p:spPr>
          <a:xfrm>
            <a:off x="2448141" y="1457317"/>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39" name="Ellips 38"/>
          <p:cNvSpPr/>
          <p:nvPr/>
        </p:nvSpPr>
        <p:spPr>
          <a:xfrm>
            <a:off x="2663406" y="1469787"/>
            <a:ext cx="84877" cy="100242"/>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40" name="Ellips 39"/>
          <p:cNvSpPr/>
          <p:nvPr/>
        </p:nvSpPr>
        <p:spPr>
          <a:xfrm>
            <a:off x="2118894" y="2656510"/>
            <a:ext cx="84877" cy="100242"/>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44" name="Koppling 43"/>
          <p:cNvSpPr/>
          <p:nvPr/>
        </p:nvSpPr>
        <p:spPr>
          <a:xfrm rot="10800000">
            <a:off x="8590151" y="1956453"/>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45" name="Koppling 44"/>
          <p:cNvSpPr/>
          <p:nvPr/>
        </p:nvSpPr>
        <p:spPr>
          <a:xfrm rot="10800000">
            <a:off x="7622742" y="1679247"/>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46" name="Likbent triangel 45"/>
          <p:cNvSpPr/>
          <p:nvPr/>
        </p:nvSpPr>
        <p:spPr>
          <a:xfrm>
            <a:off x="6646722" y="1427184"/>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47" name="Likbent triangel 46"/>
          <p:cNvSpPr/>
          <p:nvPr/>
        </p:nvSpPr>
        <p:spPr>
          <a:xfrm>
            <a:off x="9102464" y="1451764"/>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48" name="Likbent triangel 47"/>
          <p:cNvSpPr/>
          <p:nvPr/>
        </p:nvSpPr>
        <p:spPr>
          <a:xfrm>
            <a:off x="6647140" y="3367438"/>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49" name="Likbent triangel 48"/>
          <p:cNvSpPr/>
          <p:nvPr/>
        </p:nvSpPr>
        <p:spPr>
          <a:xfrm>
            <a:off x="9137150" y="3367438"/>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50" name="Koppling 49"/>
          <p:cNvSpPr/>
          <p:nvPr/>
        </p:nvSpPr>
        <p:spPr>
          <a:xfrm rot="10800000">
            <a:off x="7962425" y="2845783"/>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51" name="Rak pil 50"/>
          <p:cNvCxnSpPr/>
          <p:nvPr/>
        </p:nvCxnSpPr>
        <p:spPr>
          <a:xfrm flipH="1" flipV="1">
            <a:off x="7362171" y="2560233"/>
            <a:ext cx="588926" cy="304206"/>
          </a:xfrm>
          <a:prstGeom prst="straightConnector1">
            <a:avLst/>
          </a:prstGeom>
          <a:ln>
            <a:prstDash val="dash"/>
            <a:headEnd type="none"/>
            <a:tailEnd type="triangle"/>
          </a:ln>
        </p:spPr>
        <p:style>
          <a:lnRef idx="1">
            <a:schemeClr val="accent1"/>
          </a:lnRef>
          <a:fillRef idx="0">
            <a:schemeClr val="accent1"/>
          </a:fillRef>
          <a:effectRef idx="0">
            <a:schemeClr val="accent1"/>
          </a:effectRef>
          <a:fontRef idx="minor">
            <a:schemeClr val="tx1"/>
          </a:fontRef>
        </p:style>
      </p:cxnSp>
      <p:cxnSp>
        <p:nvCxnSpPr>
          <p:cNvPr id="52" name="Rak pil 51"/>
          <p:cNvCxnSpPr/>
          <p:nvPr/>
        </p:nvCxnSpPr>
        <p:spPr>
          <a:xfrm>
            <a:off x="7730374" y="1995094"/>
            <a:ext cx="192148" cy="778923"/>
          </a:xfrm>
          <a:prstGeom prst="straightConnector1">
            <a:avLst/>
          </a:prstGeom>
          <a:ln>
            <a:prstDash val="dash"/>
            <a:headEnd type="none"/>
            <a:tailEnd type="triangle"/>
          </a:ln>
        </p:spPr>
        <p:style>
          <a:lnRef idx="1">
            <a:schemeClr val="accent1"/>
          </a:lnRef>
          <a:fillRef idx="0">
            <a:schemeClr val="accent1"/>
          </a:fillRef>
          <a:effectRef idx="0">
            <a:schemeClr val="accent1"/>
          </a:effectRef>
          <a:fontRef idx="minor">
            <a:schemeClr val="tx1"/>
          </a:fontRef>
        </p:style>
      </p:cxnSp>
      <p:cxnSp>
        <p:nvCxnSpPr>
          <p:cNvPr id="53" name="Rak pil 52"/>
          <p:cNvCxnSpPr/>
          <p:nvPr/>
        </p:nvCxnSpPr>
        <p:spPr>
          <a:xfrm flipH="1" flipV="1">
            <a:off x="8096696" y="1944361"/>
            <a:ext cx="559367" cy="143533"/>
          </a:xfrm>
          <a:prstGeom prst="straightConnector1">
            <a:avLst/>
          </a:prstGeom>
          <a:ln>
            <a:prstDash val="dash"/>
            <a:headEnd type="none"/>
            <a:tailEnd type="triangle"/>
          </a:ln>
        </p:spPr>
        <p:style>
          <a:lnRef idx="1">
            <a:schemeClr val="accent1"/>
          </a:lnRef>
          <a:fillRef idx="0">
            <a:schemeClr val="accent1"/>
          </a:fillRef>
          <a:effectRef idx="0">
            <a:schemeClr val="accent1"/>
          </a:effectRef>
          <a:fontRef idx="minor">
            <a:schemeClr val="tx1"/>
          </a:fontRef>
        </p:style>
      </p:cxnSp>
      <p:sp>
        <p:nvSpPr>
          <p:cNvPr id="54" name="Koppling 53"/>
          <p:cNvSpPr/>
          <p:nvPr/>
        </p:nvSpPr>
        <p:spPr>
          <a:xfrm rot="10800000">
            <a:off x="7031405" y="2334808"/>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55" name="Rak pil 54"/>
          <p:cNvCxnSpPr/>
          <p:nvPr/>
        </p:nvCxnSpPr>
        <p:spPr>
          <a:xfrm flipV="1">
            <a:off x="7350844" y="2132415"/>
            <a:ext cx="1150074" cy="264502"/>
          </a:xfrm>
          <a:prstGeom prst="straightConnector1">
            <a:avLst/>
          </a:prstGeom>
          <a:ln>
            <a:prstDash val="dash"/>
            <a:headEnd type="non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01092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Grö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517</TotalTime>
  <Words>557</Words>
  <Application>Microsoft Office PowerPoint</Application>
  <PresentationFormat>Bredbild</PresentationFormat>
  <Paragraphs>60</Paragraphs>
  <Slides>3</Slides>
  <Notes>0</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3</vt:i4>
      </vt:variant>
    </vt:vector>
  </HeadingPairs>
  <TitlesOfParts>
    <vt:vector size="9" baseType="lpstr">
      <vt:lpstr>Arial</vt:lpstr>
      <vt:lpstr>Calibri</vt:lpstr>
      <vt:lpstr>Calibri Light</vt:lpstr>
      <vt:lpstr>Times New Roman</vt:lpstr>
      <vt:lpstr>Wingdings</vt:lpstr>
      <vt:lpstr>Office-tema</vt:lpstr>
      <vt:lpstr>PowerPoint-presentation</vt:lpstr>
      <vt:lpstr>PowerPoint-presentation</vt:lpstr>
      <vt:lpstr>PowerPoint-presentation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D K</dc:creator>
  <cp:lastModifiedBy>d</cp:lastModifiedBy>
  <cp:revision>53</cp:revision>
  <dcterms:created xsi:type="dcterms:W3CDTF">2015-11-16T21:49:43Z</dcterms:created>
  <dcterms:modified xsi:type="dcterms:W3CDTF">2016-02-08T22:08:34Z</dcterms:modified>
</cp:coreProperties>
</file>