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2016-01-19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055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2016-01-19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146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2016-01-19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5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2016-01-19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9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2016-01-19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49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2016-01-19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70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2016-01-19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12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2016-01-19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04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2016-01-19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237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2016-01-19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37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2016-01-19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9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2267-1518-48C9-A3E2-8DB8254DA4C2}" type="datetimeFigureOut">
              <a:rPr lang="sv-SE" smtClean="0"/>
              <a:t>2016-01-19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00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laget.se/VSKBANDYF07/Document/Download/899197/5606428" TargetMode="External"/><Relationship Id="rId4" Type="http://schemas.openxmlformats.org/officeDocument/2006/relationships/image" Target="../media/image3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rubrik 2"/>
          <p:cNvSpPr txBox="1">
            <a:spLocks/>
          </p:cNvSpPr>
          <p:nvPr/>
        </p:nvSpPr>
        <p:spPr>
          <a:xfrm>
            <a:off x="477186" y="152400"/>
            <a:ext cx="5264047" cy="3872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b="1" dirty="0" err="1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17:30-18:30 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VSK F-07</a:t>
            </a:r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2" name="Underrubrik 2"/>
          <p:cNvSpPr txBox="1">
            <a:spLocks/>
          </p:cNvSpPr>
          <p:nvPr/>
        </p:nvSpPr>
        <p:spPr>
          <a:xfrm>
            <a:off x="6168613" y="253764"/>
            <a:ext cx="5264047" cy="382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400" b="1" dirty="0" smtClean="0">
                <a:solidFill>
                  <a:schemeClr val="accent2">
                    <a:lumMod val="75000"/>
                  </a:schemeClr>
                </a:solidFill>
              </a:rPr>
              <a:t>Övning 1: </a:t>
            </a:r>
            <a:r>
              <a:rPr lang="sv-SE" sz="1400" dirty="0" smtClean="0">
                <a:solidFill>
                  <a:schemeClr val="accent2">
                    <a:lumMod val="75000"/>
                  </a:schemeClr>
                </a:solidFill>
              </a:rPr>
              <a:t>Skridskoteknik/klubbteknik </a:t>
            </a:r>
            <a:r>
              <a:rPr lang="sv-SE" sz="1400" dirty="0">
                <a:solidFill>
                  <a:schemeClr val="accent2">
                    <a:lumMod val="75000"/>
                  </a:schemeClr>
                </a:solidFill>
              </a:rPr>
              <a:t>- Teknikbana </a:t>
            </a:r>
            <a:endParaRPr lang="sv-SE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Rak 79"/>
          <p:cNvCxnSpPr/>
          <p:nvPr/>
        </p:nvCxnSpPr>
        <p:spPr>
          <a:xfrm>
            <a:off x="6056026" y="830544"/>
            <a:ext cx="0" cy="510408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2" descr="VSK_Logga_55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45" y="9646"/>
            <a:ext cx="1143000" cy="823595"/>
          </a:xfrm>
          <a:prstGeom prst="rect">
            <a:avLst/>
          </a:prstGeom>
          <a:noFill/>
          <a:extLst/>
        </p:spPr>
      </p:pic>
      <p:grpSp>
        <p:nvGrpSpPr>
          <p:cNvPr id="84" name="Grupp 83"/>
          <p:cNvGrpSpPr/>
          <p:nvPr/>
        </p:nvGrpSpPr>
        <p:grpSpPr>
          <a:xfrm>
            <a:off x="5481990" y="5879949"/>
            <a:ext cx="1148071" cy="879044"/>
            <a:chOff x="5481990" y="5895299"/>
            <a:chExt cx="1148071" cy="879044"/>
          </a:xfrm>
        </p:grpSpPr>
        <p:pic>
          <p:nvPicPr>
            <p:cNvPr id="86" name="Picture 2" descr="QR-kod för http://www.laget.se/VSKBANDYF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8534" y="5895299"/>
              <a:ext cx="693453" cy="693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ktangel 87"/>
            <p:cNvSpPr/>
            <p:nvPr/>
          </p:nvSpPr>
          <p:spPr>
            <a:xfrm>
              <a:off x="5481990" y="6558899"/>
              <a:ext cx="114807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800" dirty="0" smtClean="0">
                  <a:solidFill>
                    <a:srgbClr val="00B050"/>
                  </a:solidFill>
                </a:rPr>
                <a:t>laget.se/VSKBANDYF07</a:t>
              </a:r>
              <a:endParaRPr lang="sv-SE" sz="800" dirty="0">
                <a:solidFill>
                  <a:srgbClr val="00B050"/>
                </a:solidFill>
              </a:endParaRPr>
            </a:p>
          </p:txBody>
        </p:sp>
      </p:grpSp>
      <p:pic>
        <p:nvPicPr>
          <p:cNvPr id="2" name="Bildobjekt 1" descr="Skärmurklipp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613" y="879915"/>
            <a:ext cx="5978268" cy="4606485"/>
          </a:xfrm>
          <a:prstGeom prst="rect">
            <a:avLst/>
          </a:prstGeom>
        </p:spPr>
      </p:pic>
      <p:sp>
        <p:nvSpPr>
          <p:cNvPr id="106" name="Textruta 192"/>
          <p:cNvSpPr txBox="1"/>
          <p:nvPr/>
        </p:nvSpPr>
        <p:spPr>
          <a:xfrm>
            <a:off x="6298488" y="1406550"/>
            <a:ext cx="2939030" cy="1465890"/>
          </a:xfrm>
          <a:prstGeom prst="rect">
            <a:avLst/>
          </a:prstGeom>
          <a:noFill/>
          <a:ln w="19050">
            <a:solidFill>
              <a:srgbClr val="FFC00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6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Övning 5 </a:t>
            </a:r>
            <a:endParaRPr lang="sv-SE" sz="1600" b="1" dirty="0" smtClean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Textruta 192"/>
          <p:cNvSpPr txBox="1"/>
          <p:nvPr/>
        </p:nvSpPr>
        <p:spPr>
          <a:xfrm>
            <a:off x="6298488" y="2992165"/>
            <a:ext cx="2939030" cy="1985080"/>
          </a:xfrm>
          <a:prstGeom prst="rect">
            <a:avLst/>
          </a:prstGeom>
          <a:noFill/>
          <a:ln w="19050">
            <a:solidFill>
              <a:srgbClr val="FFC00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6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Starta med övning 7 sedan övning 11 alt övning 9 (”min boll”) </a:t>
            </a:r>
            <a:endParaRPr lang="sv-SE" sz="1600" b="1" dirty="0" smtClean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Textruta 192"/>
          <p:cNvSpPr txBox="1"/>
          <p:nvPr/>
        </p:nvSpPr>
        <p:spPr>
          <a:xfrm>
            <a:off x="9367393" y="1406549"/>
            <a:ext cx="2197689" cy="3570695"/>
          </a:xfrm>
          <a:prstGeom prst="rect">
            <a:avLst/>
          </a:prstGeom>
          <a:noFill/>
          <a:ln w="19050">
            <a:solidFill>
              <a:srgbClr val="FFC000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6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Övning 3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sv-SE" sz="1600" b="1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sv-SE" sz="1600" b="1" dirty="0" smtClean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sv-SE" sz="1600" b="1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Underrubrik 2"/>
          <p:cNvSpPr txBox="1">
            <a:spLocks/>
          </p:cNvSpPr>
          <p:nvPr/>
        </p:nvSpPr>
        <p:spPr>
          <a:xfrm>
            <a:off x="369757" y="689547"/>
            <a:ext cx="5569247" cy="590059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&gt; 17:18: Ta fram: västar, konor, bollar och små mål samt ”egen materialvård” (slipning, tejpning, fylla på vatten, …)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17:18: ”Tränar genomgång” (Vad? Vem? Fokus?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)</a:t>
            </a:r>
            <a:endParaRPr lang="sv-SE" sz="2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17:20: Ombytt och klar utan hjälm - Välkomna, ”peptalk”, ”</a:t>
            </a:r>
            <a:r>
              <a:rPr lang="sv-SE" sz="2200" dirty="0" err="1" smtClean="0">
                <a:solidFill>
                  <a:schemeClr val="accent2">
                    <a:lumMod val="75000"/>
                  </a:schemeClr>
                </a:solidFill>
              </a:rPr>
              <a:t>lagbyggande</a:t>
            </a: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 snack”, kort genomgång, … 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17:28 Gå tillsammans till isen</a:t>
            </a:r>
          </a:p>
          <a:p>
            <a:pPr algn="l"/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- - - 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17:30 - 17:38 Uppvärmning / ”Svettis”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17:38 – 17:48 Övningsomgång 1 (Teknikbana / Passningsspel / Spel)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17:48 – 17:50 VATTEN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17:50 - 18:00 Övningsomgång 2 (Teknikbana / Passningsspel / Spel)</a:t>
            </a:r>
          </a:p>
          <a:p>
            <a:pPr algn="l"/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18:00 - 18:10 Övningsomgång 3 (Teknikbana / Passningsspel / Spel)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18:10 – 18:28 Spel (liten alt stor plan)</a:t>
            </a:r>
          </a:p>
          <a:p>
            <a:pPr algn="l">
              <a:lnSpc>
                <a:spcPct val="120000"/>
              </a:lnSpc>
            </a:pPr>
            <a:r>
              <a:rPr lang="sv-SE" sz="2200" b="1" dirty="0" smtClean="0">
                <a:solidFill>
                  <a:schemeClr val="accent2">
                    <a:lumMod val="75000"/>
                  </a:schemeClr>
                </a:solidFill>
              </a:rPr>
              <a:t>18:28 – 18:30 Avslutning: Tacka varandra för idag, 1-2 VSK, Sälen mot föräldrarna</a:t>
            </a:r>
          </a:p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- - - </a:t>
            </a:r>
          </a:p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18:35 – 18:40 Nästa träning/aktivitet</a:t>
            </a:r>
          </a:p>
          <a:p>
            <a:pPr algn="l">
              <a:lnSpc>
                <a:spcPct val="120000"/>
              </a:lnSpc>
            </a:pPr>
            <a:r>
              <a:rPr lang="sv-SE" sz="2200" dirty="0" smtClean="0">
                <a:solidFill>
                  <a:schemeClr val="accent2">
                    <a:lumMod val="75000"/>
                  </a:schemeClr>
                </a:solidFill>
              </a:rPr>
              <a:t>18:40 – 18:45 ”Tränar summering” (”stop-fortsätt-start”)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algn="l">
              <a:spcBef>
                <a:spcPts val="0"/>
              </a:spcBef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Att tänka på: </a:t>
            </a:r>
          </a:p>
          <a:p>
            <a:pPr algn="l">
              <a:spcBef>
                <a:spcPts val="0"/>
              </a:spcBef>
            </a:pPr>
            <a:endParaRPr lang="sv-SE" sz="20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Varje spelare ska känna sig sedd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Förklara övningen innan och kort summering efter (var den jätte rolig eller super rolig). 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Knä i isen vid samling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Om det blir väntan/kö ”skrapa is som en målvakt”, stå på ett ben, glid på stället, …</a:t>
            </a:r>
          </a:p>
          <a:p>
            <a:pPr marL="342900" indent="-342900" algn="l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Är ditt tillstånd värt att smittas av? </a:t>
            </a: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sv-SE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6539009" y="5696631"/>
            <a:ext cx="49981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1100" i="1" dirty="0" smtClean="0">
                <a:solidFill>
                  <a:srgbClr val="00B050"/>
                </a:solidFill>
              </a:rPr>
              <a:t>Övningarna (och dess nummer) är </a:t>
            </a:r>
            <a:r>
              <a:rPr lang="sv-SE" sz="1100" i="1" dirty="0">
                <a:solidFill>
                  <a:srgbClr val="00B050"/>
                </a:solidFill>
              </a:rPr>
              <a:t>hämtad från </a:t>
            </a:r>
            <a:r>
              <a:rPr lang="sv-SE" sz="1100" i="1" dirty="0" smtClean="0">
                <a:solidFill>
                  <a:srgbClr val="00B050"/>
                </a:solidFill>
              </a:rPr>
              <a:t>”Övningsbank </a:t>
            </a:r>
            <a:r>
              <a:rPr lang="sv-SE" sz="1100" i="1" dirty="0">
                <a:solidFill>
                  <a:srgbClr val="00B050"/>
                </a:solidFill>
              </a:rPr>
              <a:t>- </a:t>
            </a:r>
            <a:r>
              <a:rPr lang="sv-SE" sz="1100" i="1" dirty="0" err="1">
                <a:solidFill>
                  <a:srgbClr val="00B050"/>
                </a:solidFill>
              </a:rPr>
              <a:t>ispass</a:t>
            </a:r>
            <a:r>
              <a:rPr lang="sv-SE" sz="1100" i="1" dirty="0">
                <a:solidFill>
                  <a:srgbClr val="00B050"/>
                </a:solidFill>
              </a:rPr>
              <a:t> VSK </a:t>
            </a:r>
            <a:r>
              <a:rPr lang="sv-SE" sz="1100" i="1" dirty="0" smtClean="0">
                <a:solidFill>
                  <a:srgbClr val="00B050"/>
                </a:solidFill>
              </a:rPr>
              <a:t>F07.pptx”</a:t>
            </a:r>
            <a:endParaRPr lang="sv-SE" sz="1100" i="1" dirty="0">
              <a:solidFill>
                <a:srgbClr val="00B050"/>
              </a:solidFill>
            </a:endParaRPr>
          </a:p>
          <a:p>
            <a:pPr algn="ctr"/>
            <a:r>
              <a:rPr lang="sv-SE" sz="1100" i="1" dirty="0" smtClean="0">
                <a:solidFill>
                  <a:srgbClr val="00B050"/>
                </a:solidFill>
                <a:hlinkClick r:id="rId5"/>
              </a:rPr>
              <a:t>http</a:t>
            </a:r>
            <a:r>
              <a:rPr lang="sv-SE" sz="1100" i="1" dirty="0">
                <a:solidFill>
                  <a:srgbClr val="00B050"/>
                </a:solidFill>
                <a:hlinkClick r:id="rId5"/>
              </a:rPr>
              <a:t>://www.laget.se/VSKBANDYF07/Document/Download/899197/5606428</a:t>
            </a:r>
            <a:endParaRPr lang="sv-SE" sz="11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Rak 79"/>
          <p:cNvCxnSpPr/>
          <p:nvPr/>
        </p:nvCxnSpPr>
        <p:spPr>
          <a:xfrm>
            <a:off x="6056026" y="830544"/>
            <a:ext cx="0" cy="510408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Picture 2" descr="VSK_Logga_55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45" y="9646"/>
            <a:ext cx="1143000" cy="823595"/>
          </a:xfrm>
          <a:prstGeom prst="rect">
            <a:avLst/>
          </a:prstGeom>
          <a:noFill/>
          <a:extLst/>
        </p:spPr>
      </p:pic>
      <p:grpSp>
        <p:nvGrpSpPr>
          <p:cNvPr id="84" name="Grupp 83"/>
          <p:cNvGrpSpPr/>
          <p:nvPr/>
        </p:nvGrpSpPr>
        <p:grpSpPr>
          <a:xfrm>
            <a:off x="5481990" y="5879949"/>
            <a:ext cx="1148071" cy="879044"/>
            <a:chOff x="5481990" y="5895299"/>
            <a:chExt cx="1148071" cy="879044"/>
          </a:xfrm>
        </p:grpSpPr>
        <p:pic>
          <p:nvPicPr>
            <p:cNvPr id="86" name="Picture 2" descr="QR-kod för http://www.laget.se/VSKBANDYF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8534" y="5895299"/>
              <a:ext cx="693453" cy="693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Rektangel 87"/>
            <p:cNvSpPr/>
            <p:nvPr/>
          </p:nvSpPr>
          <p:spPr>
            <a:xfrm>
              <a:off x="5481990" y="6558899"/>
              <a:ext cx="114807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800" dirty="0" smtClean="0">
                  <a:solidFill>
                    <a:srgbClr val="00B050"/>
                  </a:solidFill>
                </a:rPr>
                <a:t>laget.se/VSKBANDYF07</a:t>
              </a:r>
              <a:endParaRPr lang="sv-SE" sz="8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289" name="Grupp 288"/>
          <p:cNvGrpSpPr/>
          <p:nvPr/>
        </p:nvGrpSpPr>
        <p:grpSpPr>
          <a:xfrm>
            <a:off x="6075260" y="153144"/>
            <a:ext cx="5705671" cy="3466555"/>
            <a:chOff x="213583" y="111545"/>
            <a:chExt cx="5705671" cy="3466555"/>
          </a:xfrm>
        </p:grpSpPr>
        <p:sp>
          <p:nvSpPr>
            <p:cNvPr id="290" name="Underrubrik 2"/>
            <p:cNvSpPr txBox="1">
              <a:spLocks/>
            </p:cNvSpPr>
            <p:nvPr/>
          </p:nvSpPr>
          <p:spPr>
            <a:xfrm>
              <a:off x="213583" y="111545"/>
              <a:ext cx="5264047" cy="73743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Övning </a:t>
              </a:r>
              <a:r>
                <a:rPr lang="sv-SE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5</a:t>
              </a:r>
              <a:r>
                <a:rPr lang="sv-SE" sz="1400" dirty="0" smtClean="0">
                  <a:solidFill>
                    <a:schemeClr val="accent2">
                      <a:lumMod val="75000"/>
                    </a:schemeClr>
                  </a:solidFill>
                </a:rPr>
                <a:t>: </a:t>
              </a:r>
              <a:r>
                <a:rPr lang="sv-SE" sz="1400" dirty="0" smtClean="0">
                  <a:solidFill>
                    <a:schemeClr val="accent2">
                      <a:lumMod val="75000"/>
                    </a:schemeClr>
                  </a:solidFill>
                </a:rPr>
                <a:t>Passningsspel / </a:t>
              </a:r>
              <a:r>
                <a:rPr lang="sv-SE" sz="1400" dirty="0" smtClean="0">
                  <a:solidFill>
                    <a:schemeClr val="accent2">
                      <a:lumMod val="75000"/>
                    </a:schemeClr>
                  </a:solidFill>
                </a:rPr>
                <a:t>Skott</a:t>
              </a:r>
              <a:endParaRPr lang="sv-SE" sz="1400" dirty="0" smtClean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91" name="Textruta 233"/>
            <p:cNvSpPr txBox="1"/>
            <p:nvPr/>
          </p:nvSpPr>
          <p:spPr>
            <a:xfrm>
              <a:off x="3520211" y="1541115"/>
              <a:ext cx="2399043" cy="1211200"/>
            </a:xfrm>
            <a:prstGeom prst="rect">
              <a:avLst/>
            </a:prstGeom>
            <a:ln w="1905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</a:pPr>
              <a:r>
                <a:rPr lang="sv-SE" sz="1000" dirty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PASSA/SKJUTA 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Två </a:t>
              </a: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led med bollar. </a:t>
              </a: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Åk </a:t>
              </a: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runt </a:t>
              </a: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kon </a:t>
              </a: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få en diagonalpass från andra ledet och gå på avslut. </a:t>
              </a: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Lika från vartannat </a:t>
              </a: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håll. När man skjutit ställer man sig i det andra ledet. </a:t>
              </a:r>
              <a:r>
                <a:rPr lang="sv-SE" sz="1000" dirty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Uppmuntra till att avsluta/skjuta så fort man kan</a:t>
              </a:r>
              <a:endPara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2" name="Koppling 291"/>
            <p:cNvSpPr/>
            <p:nvPr/>
          </p:nvSpPr>
          <p:spPr>
            <a:xfrm rot="10800000">
              <a:off x="3282196" y="1192474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93" name="Koppling 292"/>
            <p:cNvSpPr/>
            <p:nvPr/>
          </p:nvSpPr>
          <p:spPr>
            <a:xfrm rot="10800000">
              <a:off x="412333" y="1058828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94" name="Likbent triangel 293"/>
            <p:cNvSpPr/>
            <p:nvPr/>
          </p:nvSpPr>
          <p:spPr>
            <a:xfrm>
              <a:off x="666508" y="1127679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95" name="Likbent triangel 294"/>
            <p:cNvSpPr/>
            <p:nvPr/>
          </p:nvSpPr>
          <p:spPr>
            <a:xfrm>
              <a:off x="3122250" y="1152259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96" name="Likbent triangel 295"/>
            <p:cNvSpPr/>
            <p:nvPr/>
          </p:nvSpPr>
          <p:spPr>
            <a:xfrm>
              <a:off x="940985" y="3079599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97" name="Likbent triangel 296"/>
            <p:cNvSpPr/>
            <p:nvPr/>
          </p:nvSpPr>
          <p:spPr>
            <a:xfrm>
              <a:off x="2857133" y="3082924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cxnSp>
          <p:nvCxnSpPr>
            <p:cNvPr id="298" name="Rak pil 297"/>
            <p:cNvCxnSpPr/>
            <p:nvPr/>
          </p:nvCxnSpPr>
          <p:spPr>
            <a:xfrm flipH="1">
              <a:off x="1407715" y="1514460"/>
              <a:ext cx="1792736" cy="1565139"/>
            </a:xfrm>
            <a:prstGeom prst="straightConnector1">
              <a:avLst/>
            </a:prstGeom>
            <a:ln>
              <a:prstDash val="dash"/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Rak pil 298"/>
            <p:cNvCxnSpPr/>
            <p:nvPr/>
          </p:nvCxnSpPr>
          <p:spPr>
            <a:xfrm>
              <a:off x="621279" y="1401786"/>
              <a:ext cx="0" cy="153772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0" name="Uppåtböjd 299"/>
            <p:cNvSpPr/>
            <p:nvPr/>
          </p:nvSpPr>
          <p:spPr>
            <a:xfrm>
              <a:off x="529596" y="3211684"/>
              <a:ext cx="889167" cy="366416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pic>
          <p:nvPicPr>
            <p:cNvPr id="301" name="Bildobjekt 300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7111" y="576317"/>
              <a:ext cx="670102" cy="545332"/>
            </a:xfrm>
            <a:prstGeom prst="rect">
              <a:avLst/>
            </a:prstGeom>
            <a:ln>
              <a:noFill/>
            </a:ln>
          </p:spPr>
        </p:pic>
        <p:sp>
          <p:nvSpPr>
            <p:cNvPr id="302" name="Ned 301"/>
            <p:cNvSpPr/>
            <p:nvPr/>
          </p:nvSpPr>
          <p:spPr>
            <a:xfrm rot="11928549">
              <a:off x="1572839" y="2004244"/>
              <a:ext cx="334110" cy="44504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303" name="Rak pil 302"/>
            <p:cNvCxnSpPr>
              <a:endCxn id="302" idx="0"/>
            </p:cNvCxnSpPr>
            <p:nvPr/>
          </p:nvCxnSpPr>
          <p:spPr>
            <a:xfrm flipV="1">
              <a:off x="1232971" y="2437404"/>
              <a:ext cx="435178" cy="8966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4" name="Grupp 303"/>
          <p:cNvGrpSpPr/>
          <p:nvPr/>
        </p:nvGrpSpPr>
        <p:grpSpPr>
          <a:xfrm>
            <a:off x="21147" y="111545"/>
            <a:ext cx="5504020" cy="6731326"/>
            <a:chOff x="21147" y="111545"/>
            <a:chExt cx="5504020" cy="6731326"/>
          </a:xfrm>
        </p:grpSpPr>
        <p:sp>
          <p:nvSpPr>
            <p:cNvPr id="305" name="Underrubrik 2"/>
            <p:cNvSpPr txBox="1">
              <a:spLocks/>
            </p:cNvSpPr>
            <p:nvPr/>
          </p:nvSpPr>
          <p:spPr>
            <a:xfrm>
              <a:off x="213583" y="111545"/>
              <a:ext cx="5264047" cy="73743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Övning </a:t>
              </a:r>
              <a:r>
                <a:rPr lang="sv-SE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3</a:t>
              </a:r>
              <a:r>
                <a:rPr lang="sv-SE" sz="1400" dirty="0" smtClean="0">
                  <a:solidFill>
                    <a:schemeClr val="accent2">
                      <a:lumMod val="75000"/>
                    </a:schemeClr>
                  </a:solidFill>
                </a:rPr>
                <a:t>: </a:t>
              </a:r>
              <a:r>
                <a:rPr lang="sv-SE" sz="1400" dirty="0" smtClean="0">
                  <a:solidFill>
                    <a:schemeClr val="accent2">
                      <a:lumMod val="75000"/>
                    </a:schemeClr>
                  </a:solidFill>
                </a:rPr>
                <a:t>Skridskoteknik/klubbteknik/skott </a:t>
              </a:r>
              <a:r>
                <a:rPr lang="sv-SE" sz="1400" dirty="0">
                  <a:solidFill>
                    <a:schemeClr val="accent2">
                      <a:lumMod val="75000"/>
                    </a:schemeClr>
                  </a:solidFill>
                </a:rPr>
                <a:t>- Teknikbana </a:t>
              </a:r>
              <a:endParaRPr lang="sv-SE" sz="1400" dirty="0" smtClean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grpSp>
          <p:nvGrpSpPr>
            <p:cNvPr id="306" name="Grupp 305"/>
            <p:cNvGrpSpPr/>
            <p:nvPr/>
          </p:nvGrpSpPr>
          <p:grpSpPr>
            <a:xfrm>
              <a:off x="21147" y="315018"/>
              <a:ext cx="5504020" cy="6527853"/>
              <a:chOff x="21147" y="315018"/>
              <a:chExt cx="5504020" cy="6527853"/>
            </a:xfrm>
          </p:grpSpPr>
          <p:pic>
            <p:nvPicPr>
              <p:cNvPr id="307" name="Bildobjekt 306"/>
              <p:cNvPicPr/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900644" y="5716967"/>
                <a:ext cx="605155" cy="643890"/>
              </a:xfrm>
              <a:prstGeom prst="rect">
                <a:avLst/>
              </a:prstGeom>
            </p:spPr>
          </p:pic>
          <p:grpSp>
            <p:nvGrpSpPr>
              <p:cNvPr id="308" name="Grupp 307"/>
              <p:cNvGrpSpPr/>
              <p:nvPr/>
            </p:nvGrpSpPr>
            <p:grpSpPr>
              <a:xfrm>
                <a:off x="21147" y="315018"/>
                <a:ext cx="5434984" cy="6527853"/>
                <a:chOff x="21147" y="315018"/>
                <a:chExt cx="5434984" cy="6527853"/>
              </a:xfrm>
            </p:grpSpPr>
            <p:grpSp>
              <p:nvGrpSpPr>
                <p:cNvPr id="309" name="Grupp 308"/>
                <p:cNvGrpSpPr/>
                <p:nvPr/>
              </p:nvGrpSpPr>
              <p:grpSpPr>
                <a:xfrm>
                  <a:off x="2591385" y="2528350"/>
                  <a:ext cx="1000760" cy="1022350"/>
                  <a:chOff x="0" y="0"/>
                  <a:chExt cx="1001486" cy="1023258"/>
                </a:xfrm>
              </p:grpSpPr>
              <p:sp>
                <p:nvSpPr>
                  <p:cNvPr id="372" name="Ellips 371"/>
                  <p:cNvSpPr/>
                  <p:nvPr/>
                </p:nvSpPr>
                <p:spPr>
                  <a:xfrm>
                    <a:off x="0" y="0"/>
                    <a:ext cx="1001486" cy="1023258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  <p:sp>
                <p:nvSpPr>
                  <p:cNvPr id="373" name="Likbent triangel 372"/>
                  <p:cNvSpPr/>
                  <p:nvPr/>
                </p:nvSpPr>
                <p:spPr>
                  <a:xfrm>
                    <a:off x="130628" y="631372"/>
                    <a:ext cx="92376" cy="177666"/>
                  </a:xfrm>
                  <a:prstGeom prst="triangl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  <p:sp>
                <p:nvSpPr>
                  <p:cNvPr id="374" name="Likbent triangel 373"/>
                  <p:cNvSpPr/>
                  <p:nvPr/>
                </p:nvSpPr>
                <p:spPr>
                  <a:xfrm>
                    <a:off x="783771" y="620486"/>
                    <a:ext cx="92376" cy="177666"/>
                  </a:xfrm>
                  <a:prstGeom prst="triangl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  <p:sp>
                <p:nvSpPr>
                  <p:cNvPr id="375" name="Likbent triangel 374"/>
                  <p:cNvSpPr/>
                  <p:nvPr/>
                </p:nvSpPr>
                <p:spPr>
                  <a:xfrm>
                    <a:off x="119742" y="163286"/>
                    <a:ext cx="92075" cy="177165"/>
                  </a:xfrm>
                  <a:prstGeom prst="triangl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  <p:sp>
                <p:nvSpPr>
                  <p:cNvPr id="376" name="Likbent triangel 375"/>
                  <p:cNvSpPr/>
                  <p:nvPr/>
                </p:nvSpPr>
                <p:spPr>
                  <a:xfrm>
                    <a:off x="772885" y="152400"/>
                    <a:ext cx="92075" cy="177165"/>
                  </a:xfrm>
                  <a:prstGeom prst="triangl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</p:grpSp>
            <p:grpSp>
              <p:nvGrpSpPr>
                <p:cNvPr id="310" name="Grupp 309"/>
                <p:cNvGrpSpPr/>
                <p:nvPr/>
              </p:nvGrpSpPr>
              <p:grpSpPr>
                <a:xfrm>
                  <a:off x="4455371" y="3645310"/>
                  <a:ext cx="1000760" cy="1022350"/>
                  <a:chOff x="0" y="0"/>
                  <a:chExt cx="1001486" cy="1023258"/>
                </a:xfrm>
              </p:grpSpPr>
              <p:sp>
                <p:nvSpPr>
                  <p:cNvPr id="367" name="Ellips 366"/>
                  <p:cNvSpPr/>
                  <p:nvPr/>
                </p:nvSpPr>
                <p:spPr>
                  <a:xfrm>
                    <a:off x="0" y="0"/>
                    <a:ext cx="1001486" cy="1023258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  <p:sp>
                <p:nvSpPr>
                  <p:cNvPr id="368" name="Likbent triangel 367"/>
                  <p:cNvSpPr/>
                  <p:nvPr/>
                </p:nvSpPr>
                <p:spPr>
                  <a:xfrm>
                    <a:off x="130628" y="631372"/>
                    <a:ext cx="92376" cy="177666"/>
                  </a:xfrm>
                  <a:prstGeom prst="triangl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  <p:sp>
                <p:nvSpPr>
                  <p:cNvPr id="369" name="Likbent triangel 368"/>
                  <p:cNvSpPr/>
                  <p:nvPr/>
                </p:nvSpPr>
                <p:spPr>
                  <a:xfrm>
                    <a:off x="783771" y="620486"/>
                    <a:ext cx="92376" cy="177666"/>
                  </a:xfrm>
                  <a:prstGeom prst="triangl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  <p:sp>
                <p:nvSpPr>
                  <p:cNvPr id="370" name="Likbent triangel 369"/>
                  <p:cNvSpPr/>
                  <p:nvPr/>
                </p:nvSpPr>
                <p:spPr>
                  <a:xfrm>
                    <a:off x="119742" y="163286"/>
                    <a:ext cx="92075" cy="177165"/>
                  </a:xfrm>
                  <a:prstGeom prst="triangl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  <p:sp>
                <p:nvSpPr>
                  <p:cNvPr id="371" name="Likbent triangel 370"/>
                  <p:cNvSpPr/>
                  <p:nvPr/>
                </p:nvSpPr>
                <p:spPr>
                  <a:xfrm>
                    <a:off x="772885" y="152400"/>
                    <a:ext cx="92075" cy="177165"/>
                  </a:xfrm>
                  <a:prstGeom prst="triangl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</p:grpSp>
            <p:cxnSp>
              <p:nvCxnSpPr>
                <p:cNvPr id="311" name="Rak pil 310"/>
                <p:cNvCxnSpPr/>
                <p:nvPr/>
              </p:nvCxnSpPr>
              <p:spPr>
                <a:xfrm flipV="1">
                  <a:off x="4081570" y="3992595"/>
                  <a:ext cx="366559" cy="1563683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Rak pil 311"/>
                <p:cNvCxnSpPr>
                  <a:endCxn id="367" idx="2"/>
                </p:cNvCxnSpPr>
                <p:nvPr/>
              </p:nvCxnSpPr>
              <p:spPr>
                <a:xfrm flipH="1" flipV="1">
                  <a:off x="4455371" y="4156485"/>
                  <a:ext cx="36016" cy="119637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Rak pil 312"/>
                <p:cNvCxnSpPr>
                  <a:stCxn id="372" idx="6"/>
                </p:cNvCxnSpPr>
                <p:nvPr/>
              </p:nvCxnSpPr>
              <p:spPr>
                <a:xfrm flipV="1">
                  <a:off x="3592145" y="3014799"/>
                  <a:ext cx="632" cy="2472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Rak pil 313"/>
                <p:cNvCxnSpPr/>
                <p:nvPr/>
              </p:nvCxnSpPr>
              <p:spPr>
                <a:xfrm flipH="1" flipV="1">
                  <a:off x="3647738" y="2895982"/>
                  <a:ext cx="833803" cy="157974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Rak pil 314"/>
                <p:cNvCxnSpPr>
                  <a:endCxn id="367" idx="0"/>
                </p:cNvCxnSpPr>
                <p:nvPr/>
              </p:nvCxnSpPr>
              <p:spPr>
                <a:xfrm>
                  <a:off x="4835264" y="3645310"/>
                  <a:ext cx="120487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6" name="Rak pil 315"/>
                <p:cNvCxnSpPr>
                  <a:stCxn id="372" idx="4"/>
                </p:cNvCxnSpPr>
                <p:nvPr/>
              </p:nvCxnSpPr>
              <p:spPr>
                <a:xfrm flipV="1">
                  <a:off x="3091765" y="3522386"/>
                  <a:ext cx="154341" cy="2831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7" name="Rak pil 316"/>
                <p:cNvCxnSpPr>
                  <a:endCxn id="367" idx="4"/>
                </p:cNvCxnSpPr>
                <p:nvPr/>
              </p:nvCxnSpPr>
              <p:spPr>
                <a:xfrm flipH="1">
                  <a:off x="4955751" y="4652702"/>
                  <a:ext cx="157575" cy="1495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8" name="Rak pil 317"/>
                <p:cNvCxnSpPr>
                  <a:stCxn id="372" idx="0"/>
                </p:cNvCxnSpPr>
                <p:nvPr/>
              </p:nvCxnSpPr>
              <p:spPr>
                <a:xfrm flipH="1">
                  <a:off x="2956936" y="2528350"/>
                  <a:ext cx="134829" cy="1495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9" name="Likbent triangel 318"/>
                <p:cNvSpPr/>
                <p:nvPr/>
              </p:nvSpPr>
              <p:spPr>
                <a:xfrm>
                  <a:off x="3277745" y="1545936"/>
                  <a:ext cx="92309" cy="177508"/>
                </a:xfrm>
                <a:prstGeom prst="triangle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sv-SE"/>
                </a:p>
              </p:txBody>
            </p:sp>
            <p:sp>
              <p:nvSpPr>
                <p:cNvPr id="320" name="Likbent triangel 319"/>
                <p:cNvSpPr/>
                <p:nvPr/>
              </p:nvSpPr>
              <p:spPr>
                <a:xfrm>
                  <a:off x="1841573" y="5794685"/>
                  <a:ext cx="104655" cy="217643"/>
                </a:xfrm>
                <a:prstGeom prst="triangle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sv-SE"/>
                </a:p>
              </p:txBody>
            </p:sp>
            <p:sp>
              <p:nvSpPr>
                <p:cNvPr id="321" name="Likbent triangel 320"/>
                <p:cNvSpPr/>
                <p:nvPr/>
              </p:nvSpPr>
              <p:spPr>
                <a:xfrm>
                  <a:off x="3915937" y="877692"/>
                  <a:ext cx="104655" cy="217643"/>
                </a:xfrm>
                <a:prstGeom prst="triangle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sv-SE"/>
                </a:p>
              </p:txBody>
            </p:sp>
            <p:grpSp>
              <p:nvGrpSpPr>
                <p:cNvPr id="322" name="Grupp 321"/>
                <p:cNvGrpSpPr/>
                <p:nvPr/>
              </p:nvGrpSpPr>
              <p:grpSpPr>
                <a:xfrm rot="13989517">
                  <a:off x="3938370" y="1945126"/>
                  <a:ext cx="316863" cy="2077859"/>
                  <a:chOff x="9318812" y="2239299"/>
                  <a:chExt cx="188259" cy="477007"/>
                </a:xfrm>
              </p:grpSpPr>
              <p:cxnSp>
                <p:nvCxnSpPr>
                  <p:cNvPr id="365" name="Rak 364"/>
                  <p:cNvCxnSpPr/>
                  <p:nvPr/>
                </p:nvCxnSpPr>
                <p:spPr>
                  <a:xfrm>
                    <a:off x="9404969" y="2239299"/>
                    <a:ext cx="0" cy="477007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6" name="Rak 365"/>
                  <p:cNvCxnSpPr/>
                  <p:nvPr/>
                </p:nvCxnSpPr>
                <p:spPr>
                  <a:xfrm>
                    <a:off x="9318812" y="2716306"/>
                    <a:ext cx="188259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23" name="Likbent triangel 322"/>
                <p:cNvSpPr/>
                <p:nvPr/>
              </p:nvSpPr>
              <p:spPr>
                <a:xfrm>
                  <a:off x="4771355" y="1970241"/>
                  <a:ext cx="104655" cy="217643"/>
                </a:xfrm>
                <a:prstGeom prst="triangle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sv-SE"/>
                </a:p>
              </p:txBody>
            </p:sp>
            <p:sp>
              <p:nvSpPr>
                <p:cNvPr id="324" name="Textruta 63"/>
                <p:cNvSpPr txBox="1"/>
                <p:nvPr/>
              </p:nvSpPr>
              <p:spPr>
                <a:xfrm>
                  <a:off x="3731409" y="1606625"/>
                  <a:ext cx="1131570" cy="451485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sv-SE" sz="1100" dirty="0"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Ta fart med</a:t>
                  </a:r>
                  <a:br>
                    <a:rPr lang="sv-SE" sz="1100" dirty="0"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</a:br>
                  <a:r>
                    <a:rPr lang="sv-SE" sz="1100" dirty="0"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”stoppsladd</a:t>
                  </a:r>
                  <a:r>
                    <a:rPr lang="sv-SE" sz="1100" dirty="0" smtClean="0"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”</a:t>
                  </a:r>
                </a:p>
              </p:txBody>
            </p:sp>
            <p:sp>
              <p:nvSpPr>
                <p:cNvPr id="325" name="Textruta 192"/>
                <p:cNvSpPr txBox="1"/>
                <p:nvPr/>
              </p:nvSpPr>
              <p:spPr>
                <a:xfrm>
                  <a:off x="1518338" y="2899359"/>
                  <a:ext cx="1257300" cy="67437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sv-SE" sz="1100" dirty="0"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Översteg helt </a:t>
                  </a:r>
                  <a:r>
                    <a:rPr lang="sv-SE" sz="1100" dirty="0">
                      <a:solidFill>
                        <a:schemeClr val="accent2">
                          <a:lumMod val="75000"/>
                        </a:schemeClr>
                      </a:solidFill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vänstervarv (klubban </a:t>
                  </a:r>
                  <a:r>
                    <a:rPr lang="sv-SE" sz="1100" dirty="0" smtClean="0">
                      <a:solidFill>
                        <a:schemeClr val="accent2">
                          <a:lumMod val="75000"/>
                        </a:schemeClr>
                      </a:solidFill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inåt)</a:t>
                  </a:r>
                  <a:endParaRPr lang="sv-SE" sz="1100" dirty="0">
                    <a:solidFill>
                      <a:schemeClr val="accent2">
                        <a:lumMod val="75000"/>
                      </a:schemeClr>
                    </a:solidFill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6" name="Textruta 192"/>
                <p:cNvSpPr txBox="1"/>
                <p:nvPr/>
              </p:nvSpPr>
              <p:spPr>
                <a:xfrm>
                  <a:off x="3120184" y="3979931"/>
                  <a:ext cx="1257300" cy="67437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sv-SE" sz="1100" dirty="0" smtClean="0"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Översteg helt </a:t>
                  </a:r>
                  <a:r>
                    <a:rPr lang="sv-SE" sz="1100" dirty="0" smtClean="0">
                      <a:solidFill>
                        <a:schemeClr val="accent2">
                          <a:lumMod val="75000"/>
                        </a:schemeClr>
                      </a:solidFill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hög</a:t>
                  </a:r>
                  <a:r>
                    <a:rPr lang="sv-SE" sz="1100" dirty="0" smtClean="0"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ervarv (klubban inåt)</a:t>
                  </a:r>
                  <a:endParaRPr lang="sv-SE" sz="1100" dirty="0">
                    <a:solidFill>
                      <a:schemeClr val="accent2">
                        <a:lumMod val="75000"/>
                      </a:schemeClr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7" name="Textruta 192"/>
                <p:cNvSpPr txBox="1"/>
                <p:nvPr/>
              </p:nvSpPr>
              <p:spPr>
                <a:xfrm>
                  <a:off x="446843" y="6104357"/>
                  <a:ext cx="1257300" cy="67437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sv-SE" sz="1100" dirty="0" smtClean="0"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Passa ledare och åk kasta dig sedan under sargen som ligger på målen</a:t>
                  </a:r>
                  <a:endParaRPr lang="sv-SE" sz="1100" dirty="0">
                    <a:solidFill>
                      <a:schemeClr val="accent2">
                        <a:lumMod val="75000"/>
                      </a:schemeClr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8" name="Textruta 192"/>
                <p:cNvSpPr txBox="1"/>
                <p:nvPr/>
              </p:nvSpPr>
              <p:spPr>
                <a:xfrm>
                  <a:off x="3156216" y="6266655"/>
                  <a:ext cx="1894727" cy="576216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sv-SE" sz="1100" dirty="0" smtClean="0">
                      <a:solidFill>
                        <a:schemeClr val="accent2">
                          <a:lumMod val="75000"/>
                        </a:schemeClr>
                      </a:solidFill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Ledare tar emot pass och lägger ut bollen på valfri sida</a:t>
                  </a:r>
                  <a:endParaRPr lang="sv-SE" sz="1100" dirty="0" smtClean="0">
                    <a:solidFill>
                      <a:schemeClr val="accent2">
                        <a:lumMod val="75000"/>
                      </a:schemeClr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329" name="Rak pil 328"/>
                <p:cNvCxnSpPr/>
                <p:nvPr/>
              </p:nvCxnSpPr>
              <p:spPr>
                <a:xfrm>
                  <a:off x="1946229" y="6260054"/>
                  <a:ext cx="1587554" cy="11018"/>
                </a:xfrm>
                <a:prstGeom prst="straightConnector1">
                  <a:avLst/>
                </a:prstGeom>
                <a:ln>
                  <a:prstDash val="lgDash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330" name="Bildobjekt 329"/>
                <p:cNvPicPr/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3539480">
                  <a:off x="3668326" y="6058247"/>
                  <a:ext cx="328295" cy="328295"/>
                </a:xfrm>
                <a:prstGeom prst="rect">
                  <a:avLst/>
                </a:prstGeom>
              </p:spPr>
            </p:pic>
            <p:cxnSp>
              <p:nvCxnSpPr>
                <p:cNvPr id="331" name="Rak 330"/>
                <p:cNvCxnSpPr/>
                <p:nvPr/>
              </p:nvCxnSpPr>
              <p:spPr>
                <a:xfrm flipH="1">
                  <a:off x="1468552" y="4219135"/>
                  <a:ext cx="1788" cy="910533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Rak pil 331"/>
                <p:cNvCxnSpPr/>
                <p:nvPr/>
              </p:nvCxnSpPr>
              <p:spPr>
                <a:xfrm flipH="1">
                  <a:off x="739534" y="4381383"/>
                  <a:ext cx="292203" cy="220631"/>
                </a:xfrm>
                <a:prstGeom prst="straightConnector1">
                  <a:avLst/>
                </a:prstGeom>
                <a:ln>
                  <a:prstDash val="lgDash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3" name="Rak pil 332"/>
                <p:cNvCxnSpPr/>
                <p:nvPr/>
              </p:nvCxnSpPr>
              <p:spPr>
                <a:xfrm>
                  <a:off x="784496" y="4667660"/>
                  <a:ext cx="275761" cy="219642"/>
                </a:xfrm>
                <a:prstGeom prst="straightConnector1">
                  <a:avLst/>
                </a:prstGeom>
                <a:ln>
                  <a:prstDash val="lgDash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4" name="Rak pil 333"/>
                <p:cNvCxnSpPr/>
                <p:nvPr/>
              </p:nvCxnSpPr>
              <p:spPr>
                <a:xfrm flipV="1">
                  <a:off x="1837332" y="5991783"/>
                  <a:ext cx="1760498" cy="25266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pic>
              <p:nvPicPr>
                <p:cNvPr id="335" name="Bildobjekt 334"/>
                <p:cNvPicPr/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48437" y="568155"/>
                  <a:ext cx="328295" cy="328295"/>
                </a:xfrm>
                <a:prstGeom prst="rect">
                  <a:avLst/>
                </a:prstGeom>
              </p:spPr>
            </p:pic>
            <p:cxnSp>
              <p:nvCxnSpPr>
                <p:cNvPr id="336" name="Rak pil 335"/>
                <p:cNvCxnSpPr/>
                <p:nvPr/>
              </p:nvCxnSpPr>
              <p:spPr>
                <a:xfrm>
                  <a:off x="1133343" y="5367522"/>
                  <a:ext cx="303509" cy="75059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37" name="Grupp 336"/>
                <p:cNvGrpSpPr/>
                <p:nvPr/>
              </p:nvGrpSpPr>
              <p:grpSpPr>
                <a:xfrm rot="10800000">
                  <a:off x="929121" y="1500988"/>
                  <a:ext cx="400794" cy="2381725"/>
                  <a:chOff x="31541" y="3756251"/>
                  <a:chExt cx="400794" cy="2381725"/>
                </a:xfrm>
              </p:grpSpPr>
              <p:sp>
                <p:nvSpPr>
                  <p:cNvPr id="355" name="Likbent triangel 354"/>
                  <p:cNvSpPr/>
                  <p:nvPr/>
                </p:nvSpPr>
                <p:spPr>
                  <a:xfrm>
                    <a:off x="244043" y="3901755"/>
                    <a:ext cx="104655" cy="217643"/>
                  </a:xfrm>
                  <a:prstGeom prst="triangl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  <p:sp>
                <p:nvSpPr>
                  <p:cNvPr id="356" name="Likbent triangel 355"/>
                  <p:cNvSpPr/>
                  <p:nvPr/>
                </p:nvSpPr>
                <p:spPr>
                  <a:xfrm>
                    <a:off x="234719" y="4406584"/>
                    <a:ext cx="102488" cy="199920"/>
                  </a:xfrm>
                  <a:prstGeom prst="triangl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  <p:sp>
                <p:nvSpPr>
                  <p:cNvPr id="357" name="Likbent triangel 356"/>
                  <p:cNvSpPr/>
                  <p:nvPr/>
                </p:nvSpPr>
                <p:spPr>
                  <a:xfrm>
                    <a:off x="256458" y="4969425"/>
                    <a:ext cx="92240" cy="177608"/>
                  </a:xfrm>
                  <a:prstGeom prst="triangl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  <p:cxnSp>
                <p:nvCxnSpPr>
                  <p:cNvPr id="358" name="Kurva 357"/>
                  <p:cNvCxnSpPr/>
                  <p:nvPr/>
                </p:nvCxnSpPr>
                <p:spPr>
                  <a:xfrm rot="10800000" flipH="1">
                    <a:off x="31541" y="4711246"/>
                    <a:ext cx="163426" cy="456325"/>
                  </a:xfrm>
                  <a:prstGeom prst="curvedConnector3">
                    <a:avLst>
                      <a:gd name="adj1" fmla="val -37669"/>
                    </a:avLst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9" name="Kurva 358"/>
                  <p:cNvCxnSpPr/>
                  <p:nvPr/>
                </p:nvCxnSpPr>
                <p:spPr>
                  <a:xfrm rot="10800000" flipH="1">
                    <a:off x="93033" y="3756251"/>
                    <a:ext cx="163426" cy="456325"/>
                  </a:xfrm>
                  <a:prstGeom prst="curvedConnector3">
                    <a:avLst>
                      <a:gd name="adj1" fmla="val -37669"/>
                    </a:avLst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0" name="Kurva 359"/>
                  <p:cNvCxnSpPr/>
                  <p:nvPr/>
                </p:nvCxnSpPr>
                <p:spPr>
                  <a:xfrm rot="10800000">
                    <a:off x="307575" y="4264155"/>
                    <a:ext cx="102616" cy="420784"/>
                  </a:xfrm>
                  <a:prstGeom prst="curvedConnector3">
                    <a:avLst>
                      <a:gd name="adj1" fmla="val -146940"/>
                    </a:avLst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1" name="Likbent triangel 360"/>
                  <p:cNvSpPr/>
                  <p:nvPr/>
                </p:nvSpPr>
                <p:spPr>
                  <a:xfrm>
                    <a:off x="256863" y="5434264"/>
                    <a:ext cx="102488" cy="199920"/>
                  </a:xfrm>
                  <a:prstGeom prst="triangl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  <p:cxnSp>
                <p:nvCxnSpPr>
                  <p:cNvPr id="362" name="Kurva 361"/>
                  <p:cNvCxnSpPr/>
                  <p:nvPr/>
                </p:nvCxnSpPr>
                <p:spPr>
                  <a:xfrm rot="10800000">
                    <a:off x="329719" y="5255702"/>
                    <a:ext cx="102616" cy="420784"/>
                  </a:xfrm>
                  <a:prstGeom prst="curvedConnector3">
                    <a:avLst>
                      <a:gd name="adj1" fmla="val -146940"/>
                    </a:avLst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3" name="Likbent triangel 362"/>
                  <p:cNvSpPr/>
                  <p:nvPr/>
                </p:nvSpPr>
                <p:spPr>
                  <a:xfrm>
                    <a:off x="248871" y="5863288"/>
                    <a:ext cx="104655" cy="217643"/>
                  </a:xfrm>
                  <a:prstGeom prst="triangl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sv-SE"/>
                  </a:p>
                </p:txBody>
              </p:sp>
              <p:cxnSp>
                <p:nvCxnSpPr>
                  <p:cNvPr id="364" name="Kurva 363"/>
                  <p:cNvCxnSpPr/>
                  <p:nvPr/>
                </p:nvCxnSpPr>
                <p:spPr>
                  <a:xfrm rot="10800000" flipH="1">
                    <a:off x="97861" y="5681651"/>
                    <a:ext cx="163426" cy="456325"/>
                  </a:xfrm>
                  <a:prstGeom prst="curvedConnector3">
                    <a:avLst>
                      <a:gd name="adj1" fmla="val -37669"/>
                    </a:avLst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38" name="Likbent triangel 337"/>
                <p:cNvSpPr/>
                <p:nvPr/>
              </p:nvSpPr>
              <p:spPr>
                <a:xfrm>
                  <a:off x="1263595" y="540940"/>
                  <a:ext cx="104655" cy="217643"/>
                </a:xfrm>
                <a:prstGeom prst="triangle">
                  <a:avLst/>
                </a:prstGeom>
                <a:solidFill>
                  <a:srgbClr val="FFC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sv-SE"/>
                </a:p>
              </p:txBody>
            </p:sp>
            <p:sp>
              <p:nvSpPr>
                <p:cNvPr id="339" name="Upp 338"/>
                <p:cNvSpPr/>
                <p:nvPr/>
              </p:nvSpPr>
              <p:spPr>
                <a:xfrm rot="5400000">
                  <a:off x="3865442" y="5798064"/>
                  <a:ext cx="265424" cy="320631"/>
                </a:xfrm>
                <a:prstGeom prst="up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/>
                </a:p>
              </p:txBody>
            </p:sp>
            <p:sp>
              <p:nvSpPr>
                <p:cNvPr id="340" name="Textruta 192"/>
                <p:cNvSpPr txBox="1"/>
                <p:nvPr/>
              </p:nvSpPr>
              <p:spPr>
                <a:xfrm>
                  <a:off x="3001151" y="5320671"/>
                  <a:ext cx="1741708" cy="67437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sv-SE" sz="1100" dirty="0" smtClean="0"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Spelaren skjuter direkt på mål och åker sedan vidare</a:t>
                  </a:r>
                  <a:endParaRPr lang="sv-SE" sz="1100" dirty="0">
                    <a:solidFill>
                      <a:schemeClr val="accent2">
                        <a:lumMod val="75000"/>
                      </a:schemeClr>
                    </a:solidFill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pic>
              <p:nvPicPr>
                <p:cNvPr id="341" name="Bildobjekt 340"/>
                <p:cNvPicPr/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2750000" y="5800355"/>
                  <a:ext cx="245795" cy="247537"/>
                </a:xfrm>
                <a:prstGeom prst="rect">
                  <a:avLst/>
                </a:prstGeom>
              </p:spPr>
            </p:pic>
            <p:pic>
              <p:nvPicPr>
                <p:cNvPr id="342" name="Bildobjekt 341"/>
                <p:cNvPicPr/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2727024" y="6430995"/>
                  <a:ext cx="245795" cy="247537"/>
                </a:xfrm>
                <a:prstGeom prst="rect">
                  <a:avLst/>
                </a:prstGeom>
              </p:spPr>
            </p:pic>
            <p:cxnSp>
              <p:nvCxnSpPr>
                <p:cNvPr id="343" name="Rak 342"/>
                <p:cNvCxnSpPr/>
                <p:nvPr/>
              </p:nvCxnSpPr>
              <p:spPr>
                <a:xfrm flipH="1">
                  <a:off x="2879099" y="5868085"/>
                  <a:ext cx="9462" cy="686679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4" name="Rak pil 343"/>
                <p:cNvCxnSpPr/>
                <p:nvPr/>
              </p:nvCxnSpPr>
              <p:spPr>
                <a:xfrm flipH="1" flipV="1">
                  <a:off x="3654171" y="5954994"/>
                  <a:ext cx="12142" cy="214030"/>
                </a:xfrm>
                <a:prstGeom prst="straightConnector1">
                  <a:avLst/>
                </a:prstGeom>
                <a:ln>
                  <a:prstDash val="lgDashDot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5" name="Rak 344"/>
                <p:cNvCxnSpPr/>
                <p:nvPr/>
              </p:nvCxnSpPr>
              <p:spPr>
                <a:xfrm flipH="1">
                  <a:off x="721364" y="4242018"/>
                  <a:ext cx="1788" cy="910533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46" name="Grupp 345"/>
                <p:cNvGrpSpPr/>
                <p:nvPr/>
              </p:nvGrpSpPr>
              <p:grpSpPr>
                <a:xfrm rot="6274089">
                  <a:off x="3841734" y="1387919"/>
                  <a:ext cx="284806" cy="1423311"/>
                  <a:chOff x="9318812" y="2239299"/>
                  <a:chExt cx="188259" cy="477007"/>
                </a:xfrm>
              </p:grpSpPr>
              <p:cxnSp>
                <p:nvCxnSpPr>
                  <p:cNvPr id="353" name="Rak 352"/>
                  <p:cNvCxnSpPr/>
                  <p:nvPr/>
                </p:nvCxnSpPr>
                <p:spPr>
                  <a:xfrm>
                    <a:off x="9404969" y="2239299"/>
                    <a:ext cx="0" cy="477007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4" name="Rak 353"/>
                  <p:cNvCxnSpPr/>
                  <p:nvPr/>
                </p:nvCxnSpPr>
                <p:spPr>
                  <a:xfrm>
                    <a:off x="9318812" y="2716306"/>
                    <a:ext cx="188259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47" name="Textruta 63"/>
                <p:cNvSpPr txBox="1"/>
                <p:nvPr/>
              </p:nvSpPr>
              <p:spPr>
                <a:xfrm>
                  <a:off x="21147" y="315018"/>
                  <a:ext cx="1238531" cy="386198"/>
                </a:xfrm>
                <a:prstGeom prst="rect">
                  <a:avLst/>
                </a:prstGeom>
                <a:noFill/>
                <a:ln w="12700">
                  <a:solidFill>
                    <a:srgbClr val="00B050"/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sv-SE" sz="1100" dirty="0" smtClean="0"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START</a:t>
                  </a:r>
                  <a:r>
                    <a:rPr lang="sv-SE" sz="1100" dirty="0">
                      <a:solidFill>
                        <a:schemeClr val="accent2">
                          <a:lumMod val="75000"/>
                        </a:schemeClr>
                      </a:solidFill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sv-SE" sz="1100" dirty="0" smtClean="0">
                      <a:solidFill>
                        <a:schemeClr val="accent2">
                          <a:lumMod val="75000"/>
                        </a:schemeClr>
                      </a:solidFill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med boll</a:t>
                  </a:r>
                </a:p>
              </p:txBody>
            </p:sp>
            <p:cxnSp>
              <p:nvCxnSpPr>
                <p:cNvPr id="348" name="Rak pil 347"/>
                <p:cNvCxnSpPr/>
                <p:nvPr/>
              </p:nvCxnSpPr>
              <p:spPr>
                <a:xfrm flipV="1">
                  <a:off x="3479493" y="1008582"/>
                  <a:ext cx="719388" cy="69521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Rak pil 348"/>
                <p:cNvCxnSpPr/>
                <p:nvPr/>
              </p:nvCxnSpPr>
              <p:spPr>
                <a:xfrm flipH="1" flipV="1">
                  <a:off x="1506305" y="568155"/>
                  <a:ext cx="2728877" cy="29426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50" name="Textruta 63"/>
                <p:cNvSpPr txBox="1"/>
                <p:nvPr/>
              </p:nvSpPr>
              <p:spPr>
                <a:xfrm>
                  <a:off x="2832480" y="999950"/>
                  <a:ext cx="1131570" cy="451485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sv-SE" sz="1100" dirty="0" smtClean="0"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Åk baklänges tillbaka till starten</a:t>
                  </a:r>
                </a:p>
              </p:txBody>
            </p:sp>
            <p:sp>
              <p:nvSpPr>
                <p:cNvPr id="351" name="Textruta 192"/>
                <p:cNvSpPr txBox="1"/>
                <p:nvPr/>
              </p:nvSpPr>
              <p:spPr>
                <a:xfrm>
                  <a:off x="1087753" y="1854112"/>
                  <a:ext cx="1257300" cy="67437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sv-SE" sz="1100" dirty="0" smtClean="0"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Kör slalom med boll</a:t>
                  </a:r>
                  <a:endParaRPr lang="sv-SE" sz="1100" dirty="0">
                    <a:solidFill>
                      <a:schemeClr val="accent2">
                        <a:lumMod val="75000"/>
                      </a:schemeClr>
                    </a:solidFill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52" name="Textruta 192"/>
                <p:cNvSpPr txBox="1"/>
                <p:nvPr/>
              </p:nvSpPr>
              <p:spPr>
                <a:xfrm>
                  <a:off x="1385596" y="4334035"/>
                  <a:ext cx="1257300" cy="674370"/>
                </a:xfrm>
                <a:prstGeom prst="rect">
                  <a:avLst/>
                </a:prstGeom>
                <a:noFill/>
                <a:ln w="19050"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sv-SE" sz="1100" dirty="0" smtClean="0">
                      <a:solidFill>
                        <a:schemeClr val="accent2">
                          <a:lumMod val="75000"/>
                        </a:schemeClr>
                      </a:solidFill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Väggspela med sarg på valfri sida</a:t>
                  </a:r>
                  <a:endParaRPr lang="sv-SE" sz="1100" dirty="0">
                    <a:solidFill>
                      <a:schemeClr val="accent2">
                        <a:lumMod val="75000"/>
                      </a:schemeClr>
                    </a:solidFill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089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rupp 87"/>
          <p:cNvGrpSpPr/>
          <p:nvPr/>
        </p:nvGrpSpPr>
        <p:grpSpPr>
          <a:xfrm>
            <a:off x="5489722" y="5882590"/>
            <a:ext cx="1148071" cy="879044"/>
            <a:chOff x="5481990" y="5895299"/>
            <a:chExt cx="1148071" cy="879044"/>
          </a:xfrm>
        </p:grpSpPr>
        <p:pic>
          <p:nvPicPr>
            <p:cNvPr id="89" name="Picture 2" descr="QR-kod för http://www.laget.se/VSKBANDYF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8534" y="5895299"/>
              <a:ext cx="693453" cy="693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0" name="Rektangel 89"/>
            <p:cNvSpPr/>
            <p:nvPr/>
          </p:nvSpPr>
          <p:spPr>
            <a:xfrm>
              <a:off x="5481990" y="6558899"/>
              <a:ext cx="114807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800" dirty="0" smtClean="0">
                  <a:solidFill>
                    <a:srgbClr val="00B050"/>
                  </a:solidFill>
                </a:rPr>
                <a:t>laget.se/VSKBANDYF07</a:t>
              </a:r>
              <a:endParaRPr lang="sv-SE" sz="800" dirty="0">
                <a:solidFill>
                  <a:srgbClr val="00B050"/>
                </a:solidFill>
              </a:endParaRPr>
            </a:p>
          </p:txBody>
        </p:sp>
      </p:grpSp>
      <p:cxnSp>
        <p:nvCxnSpPr>
          <p:cNvPr id="86" name="Rak 85"/>
          <p:cNvCxnSpPr/>
          <p:nvPr/>
        </p:nvCxnSpPr>
        <p:spPr>
          <a:xfrm>
            <a:off x="6056026" y="830544"/>
            <a:ext cx="0" cy="510408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Picture 2" descr="VSK_Logga_555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1445" y="9646"/>
            <a:ext cx="1143000" cy="823595"/>
          </a:xfrm>
          <a:prstGeom prst="rect">
            <a:avLst/>
          </a:prstGeom>
          <a:noFill/>
          <a:extLst/>
        </p:spPr>
      </p:pic>
      <p:grpSp>
        <p:nvGrpSpPr>
          <p:cNvPr id="50" name="Grupp 49"/>
          <p:cNvGrpSpPr/>
          <p:nvPr/>
        </p:nvGrpSpPr>
        <p:grpSpPr>
          <a:xfrm>
            <a:off x="260483" y="127717"/>
            <a:ext cx="5264047" cy="6373567"/>
            <a:chOff x="213583" y="111545"/>
            <a:chExt cx="5264047" cy="6373567"/>
          </a:xfrm>
        </p:grpSpPr>
        <p:pic>
          <p:nvPicPr>
            <p:cNvPr id="51" name="Bildobjekt 50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48315" y="607256"/>
              <a:ext cx="670102" cy="545332"/>
            </a:xfrm>
            <a:prstGeom prst="rect">
              <a:avLst/>
            </a:prstGeom>
            <a:ln>
              <a:noFill/>
            </a:ln>
          </p:spPr>
        </p:pic>
        <p:sp>
          <p:nvSpPr>
            <p:cNvPr id="52" name="Likbent triangel 51"/>
            <p:cNvSpPr/>
            <p:nvPr/>
          </p:nvSpPr>
          <p:spPr>
            <a:xfrm>
              <a:off x="1456478" y="1852913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53" name="Textruta 233"/>
            <p:cNvSpPr txBox="1"/>
            <p:nvPr/>
          </p:nvSpPr>
          <p:spPr>
            <a:xfrm>
              <a:off x="3683467" y="1347633"/>
              <a:ext cx="1725930" cy="2578349"/>
            </a:xfrm>
            <a:prstGeom prst="rect">
              <a:avLst/>
            </a:prstGeom>
            <a:ln w="1905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PASSA/SKJUTA 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Åk i par om två och passa bollen fram till skott. Passningarna ska komma strax framför mottagaren som har </a:t>
              </a:r>
              <a:r>
                <a:rPr lang="sv-SE" sz="1000" dirty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fart. </a:t>
              </a: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Sedan åker man upp till star utanför konorna så att man inte stör det som genomför övningen. Byt </a:t>
              </a:r>
              <a:r>
                <a:rPr lang="sv-SE" sz="1000" dirty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gärna </a:t>
              </a: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kompis.</a:t>
              </a: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sv-SE" sz="10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</a:pPr>
              <a:r>
                <a:rPr lang="sv-SE" sz="1000" dirty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Hur kan vi hjälpa varandra</a:t>
              </a: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?</a:t>
              </a:r>
              <a:endParaRPr lang="sv-SE" sz="10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(visa </a:t>
              </a: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och prat att/var man vill få passning</a:t>
              </a: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.)</a:t>
              </a:r>
              <a:endPara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Underrubrik 2"/>
            <p:cNvSpPr txBox="1">
              <a:spLocks/>
            </p:cNvSpPr>
            <p:nvPr/>
          </p:nvSpPr>
          <p:spPr>
            <a:xfrm>
              <a:off x="213583" y="111545"/>
              <a:ext cx="5264047" cy="73743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Övning </a:t>
              </a:r>
              <a:r>
                <a:rPr lang="sv-SE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11</a:t>
              </a:r>
              <a:r>
                <a:rPr lang="sv-SE" sz="1400" dirty="0" smtClean="0">
                  <a:solidFill>
                    <a:schemeClr val="accent2">
                      <a:lumMod val="75000"/>
                    </a:schemeClr>
                  </a:solidFill>
                </a:rPr>
                <a:t>: </a:t>
              </a:r>
              <a:r>
                <a:rPr lang="sv-SE" sz="1400" dirty="0" smtClean="0">
                  <a:solidFill>
                    <a:schemeClr val="accent2">
                      <a:lumMod val="75000"/>
                    </a:schemeClr>
                  </a:solidFill>
                </a:rPr>
                <a:t>Passningsspel / </a:t>
              </a:r>
              <a:r>
                <a:rPr lang="sv-SE" sz="1400" dirty="0" smtClean="0">
                  <a:solidFill>
                    <a:schemeClr val="accent2">
                      <a:lumMod val="75000"/>
                    </a:schemeClr>
                  </a:solidFill>
                </a:rPr>
                <a:t>Klubbteknik</a:t>
              </a:r>
            </a:p>
            <a:p>
              <a:r>
                <a:rPr lang="sv-SE" sz="1400" dirty="0" smtClean="0">
                  <a:solidFill>
                    <a:schemeClr val="accent2">
                      <a:lumMod val="75000"/>
                    </a:schemeClr>
                  </a:solidFill>
                </a:rPr>
                <a:t>(</a:t>
              </a:r>
              <a:r>
                <a:rPr lang="sv-SE" sz="1400" dirty="0" err="1" smtClean="0">
                  <a:solidFill>
                    <a:schemeClr val="accent2">
                      <a:lumMod val="75000"/>
                    </a:schemeClr>
                  </a:solidFill>
                </a:rPr>
                <a:t>Ev</a:t>
              </a:r>
              <a:r>
                <a:rPr lang="sv-SE" sz="1400" dirty="0" smtClean="0">
                  <a:solidFill>
                    <a:schemeClr val="accent2">
                      <a:lumMod val="75000"/>
                    </a:schemeClr>
                  </a:solidFill>
                </a:rPr>
                <a:t> övning 12 om det inte finns plats)</a:t>
              </a:r>
              <a:endParaRPr lang="sv-SE" sz="1400" dirty="0" smtClean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55" name="Likbent triangel 54"/>
            <p:cNvSpPr/>
            <p:nvPr/>
          </p:nvSpPr>
          <p:spPr>
            <a:xfrm>
              <a:off x="1364169" y="5232260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62" name="Koppling 61"/>
            <p:cNvSpPr/>
            <p:nvPr/>
          </p:nvSpPr>
          <p:spPr>
            <a:xfrm rot="10800000">
              <a:off x="1463351" y="5205995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64" name="Koppling 63"/>
            <p:cNvSpPr/>
            <p:nvPr/>
          </p:nvSpPr>
          <p:spPr>
            <a:xfrm rot="10800000">
              <a:off x="2618417" y="4760917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cxnSp>
          <p:nvCxnSpPr>
            <p:cNvPr id="68" name="Rak pil 67"/>
            <p:cNvCxnSpPr/>
            <p:nvPr/>
          </p:nvCxnSpPr>
          <p:spPr>
            <a:xfrm flipH="1">
              <a:off x="1735092" y="4688465"/>
              <a:ext cx="833262" cy="599421"/>
            </a:xfrm>
            <a:prstGeom prst="straightConnector1">
              <a:avLst/>
            </a:prstGeom>
            <a:ln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Rak pil 68"/>
            <p:cNvCxnSpPr/>
            <p:nvPr/>
          </p:nvCxnSpPr>
          <p:spPr>
            <a:xfrm flipH="1" flipV="1">
              <a:off x="1630555" y="4074331"/>
              <a:ext cx="1039655" cy="502984"/>
            </a:xfrm>
            <a:prstGeom prst="straightConnector1">
              <a:avLst/>
            </a:prstGeom>
            <a:ln>
              <a:prstDash val="dash"/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ak pil 69"/>
            <p:cNvCxnSpPr/>
            <p:nvPr/>
          </p:nvCxnSpPr>
          <p:spPr>
            <a:xfrm flipH="1" flipV="1">
              <a:off x="1569211" y="2128996"/>
              <a:ext cx="13772" cy="32743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ak pil 70"/>
            <p:cNvCxnSpPr/>
            <p:nvPr/>
          </p:nvCxnSpPr>
          <p:spPr>
            <a:xfrm flipV="1">
              <a:off x="2726051" y="2268126"/>
              <a:ext cx="13037" cy="24204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ak pil 71"/>
            <p:cNvCxnSpPr/>
            <p:nvPr/>
          </p:nvCxnSpPr>
          <p:spPr>
            <a:xfrm flipH="1" flipV="1">
              <a:off x="1711275" y="2413637"/>
              <a:ext cx="907141" cy="243857"/>
            </a:xfrm>
            <a:prstGeom prst="straightConnector1">
              <a:avLst/>
            </a:prstGeom>
            <a:ln>
              <a:prstDash val="dash"/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Ned 72"/>
            <p:cNvSpPr/>
            <p:nvPr/>
          </p:nvSpPr>
          <p:spPr>
            <a:xfrm rot="11928549">
              <a:off x="1598175" y="1557807"/>
              <a:ext cx="334110" cy="44504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74" name="Rak pil 73"/>
            <p:cNvCxnSpPr/>
            <p:nvPr/>
          </p:nvCxnSpPr>
          <p:spPr>
            <a:xfrm flipH="1">
              <a:off x="1643575" y="3410612"/>
              <a:ext cx="924779" cy="515370"/>
            </a:xfrm>
            <a:prstGeom prst="straightConnector1">
              <a:avLst/>
            </a:prstGeom>
            <a:ln>
              <a:prstDash val="dash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ruta 63"/>
            <p:cNvSpPr txBox="1"/>
            <p:nvPr/>
          </p:nvSpPr>
          <p:spPr>
            <a:xfrm>
              <a:off x="1247474" y="6063135"/>
              <a:ext cx="1045832" cy="421977"/>
            </a:xfrm>
            <a:prstGeom prst="rect">
              <a:avLst/>
            </a:prstGeom>
            <a:noFill/>
            <a:ln w="12700">
              <a:solidFill>
                <a:srgbClr val="00B05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v-SE" sz="1100" dirty="0" smtClean="0">
                  <a:solidFill>
                    <a:schemeClr val="accent2">
                      <a:lumMod val="75000"/>
                    </a:schemeClr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START med bollar</a:t>
              </a:r>
              <a:endPara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6" name="Höger klammerparentes 75"/>
            <p:cNvSpPr/>
            <p:nvPr/>
          </p:nvSpPr>
          <p:spPr>
            <a:xfrm rot="5400000">
              <a:off x="1975127" y="4956259"/>
              <a:ext cx="219991" cy="1336478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vert270" rtlCol="0" anchor="ctr"/>
            <a:lstStyle/>
            <a:p>
              <a:pPr algn="ctr"/>
              <a:endParaRPr lang="sv-SE" sz="1000" dirty="0" smtClean="0">
                <a:solidFill>
                  <a:srgbClr val="00B050"/>
                </a:solidFill>
              </a:endParaRPr>
            </a:p>
            <a:p>
              <a:pPr algn="ctr"/>
              <a:endParaRPr lang="sv-SE" sz="1000" dirty="0">
                <a:solidFill>
                  <a:srgbClr val="00B050"/>
                </a:solidFill>
              </a:endParaRPr>
            </a:p>
            <a:p>
              <a:pPr algn="ctr"/>
              <a:endParaRPr lang="sv-SE" sz="1000" dirty="0" smtClean="0">
                <a:solidFill>
                  <a:srgbClr val="00B050"/>
                </a:solidFill>
              </a:endParaRPr>
            </a:p>
            <a:p>
              <a:pPr algn="ctr"/>
              <a:r>
                <a:rPr lang="sv-SE" sz="1000" dirty="0" smtClean="0">
                  <a:solidFill>
                    <a:srgbClr val="00B050"/>
                  </a:solidFill>
                </a:rPr>
                <a:t>Ca 4 meter</a:t>
              </a:r>
              <a:endParaRPr lang="sv-SE" sz="1000" dirty="0">
                <a:solidFill>
                  <a:srgbClr val="00B050"/>
                </a:solidFill>
              </a:endParaRPr>
            </a:p>
          </p:txBody>
        </p:sp>
        <p:sp>
          <p:nvSpPr>
            <p:cNvPr id="78" name="Likbent triangel 77"/>
            <p:cNvSpPr/>
            <p:nvPr/>
          </p:nvSpPr>
          <p:spPr>
            <a:xfrm>
              <a:off x="2845672" y="1826648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79" name="Likbent triangel 78"/>
            <p:cNvSpPr/>
            <p:nvPr/>
          </p:nvSpPr>
          <p:spPr>
            <a:xfrm>
              <a:off x="2753363" y="5205995"/>
              <a:ext cx="92309" cy="177508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83" name="Höger klammerparentes 82"/>
            <p:cNvSpPr/>
            <p:nvPr/>
          </p:nvSpPr>
          <p:spPr>
            <a:xfrm rot="10800000">
              <a:off x="841075" y="2029176"/>
              <a:ext cx="241711" cy="3380592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vert="vert270" rtlCol="0" anchor="ctr"/>
            <a:lstStyle/>
            <a:p>
              <a:pPr algn="ctr"/>
              <a:endParaRPr lang="sv-SE" sz="1000" dirty="0" smtClean="0">
                <a:solidFill>
                  <a:srgbClr val="00B050"/>
                </a:solidFill>
              </a:endParaRPr>
            </a:p>
            <a:p>
              <a:pPr algn="ctr"/>
              <a:endParaRPr lang="sv-SE" sz="1000" dirty="0">
                <a:solidFill>
                  <a:srgbClr val="00B050"/>
                </a:solidFill>
              </a:endParaRPr>
            </a:p>
            <a:p>
              <a:pPr algn="ctr"/>
              <a:endParaRPr lang="sv-SE" sz="1000" dirty="0" smtClean="0">
                <a:solidFill>
                  <a:srgbClr val="00B050"/>
                </a:solidFill>
              </a:endParaRPr>
            </a:p>
            <a:p>
              <a:pPr algn="ctr"/>
              <a:r>
                <a:rPr lang="sv-SE" sz="1000" dirty="0" smtClean="0">
                  <a:solidFill>
                    <a:srgbClr val="00B050"/>
                  </a:solidFill>
                </a:rPr>
                <a:t>Ca 10-20 meter</a:t>
              </a:r>
              <a:endParaRPr lang="sv-SE" sz="10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03" name="Grupp 102"/>
          <p:cNvGrpSpPr/>
          <p:nvPr/>
        </p:nvGrpSpPr>
        <p:grpSpPr>
          <a:xfrm>
            <a:off x="6283215" y="202747"/>
            <a:ext cx="5264047" cy="4163102"/>
            <a:chOff x="213583" y="111545"/>
            <a:chExt cx="5264047" cy="4163102"/>
          </a:xfrm>
        </p:grpSpPr>
        <p:sp>
          <p:nvSpPr>
            <p:cNvPr id="104" name="Underrubrik 2"/>
            <p:cNvSpPr txBox="1">
              <a:spLocks/>
            </p:cNvSpPr>
            <p:nvPr/>
          </p:nvSpPr>
          <p:spPr>
            <a:xfrm>
              <a:off x="213583" y="111545"/>
              <a:ext cx="5264047" cy="73743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sv-SE" sz="1400" b="1" dirty="0" smtClean="0">
                  <a:solidFill>
                    <a:schemeClr val="accent2">
                      <a:lumMod val="75000"/>
                    </a:schemeClr>
                  </a:solidFill>
                </a:rPr>
                <a:t>Övning 7</a:t>
              </a:r>
              <a:r>
                <a:rPr lang="sv-SE" sz="1400" dirty="0" smtClean="0">
                  <a:solidFill>
                    <a:schemeClr val="accent2">
                      <a:lumMod val="75000"/>
                    </a:schemeClr>
                  </a:solidFill>
                </a:rPr>
                <a:t>: Passningsspel / Klubbteknik</a:t>
              </a:r>
            </a:p>
          </p:txBody>
        </p:sp>
        <p:cxnSp>
          <p:nvCxnSpPr>
            <p:cNvPr id="105" name="Rak 104"/>
            <p:cNvCxnSpPr/>
            <p:nvPr/>
          </p:nvCxnSpPr>
          <p:spPr>
            <a:xfrm flipV="1">
              <a:off x="836744" y="739453"/>
              <a:ext cx="0" cy="353519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Koppling 105"/>
            <p:cNvSpPr/>
            <p:nvPr/>
          </p:nvSpPr>
          <p:spPr>
            <a:xfrm>
              <a:off x="1639502" y="800104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07" name="Koppling 106"/>
            <p:cNvSpPr/>
            <p:nvPr/>
          </p:nvSpPr>
          <p:spPr>
            <a:xfrm>
              <a:off x="1608973" y="1497960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08" name="Koppling 107"/>
            <p:cNvSpPr/>
            <p:nvPr/>
          </p:nvSpPr>
          <p:spPr>
            <a:xfrm>
              <a:off x="1639501" y="3292271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109" name="Koppling 108"/>
            <p:cNvSpPr/>
            <p:nvPr/>
          </p:nvSpPr>
          <p:spPr>
            <a:xfrm>
              <a:off x="1613572" y="2299657"/>
              <a:ext cx="215265" cy="225425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cxnSp>
          <p:nvCxnSpPr>
            <p:cNvPr id="110" name="Rak pil 109"/>
            <p:cNvCxnSpPr/>
            <p:nvPr/>
          </p:nvCxnSpPr>
          <p:spPr>
            <a:xfrm>
              <a:off x="920848" y="873664"/>
              <a:ext cx="628342" cy="20067"/>
            </a:xfrm>
            <a:prstGeom prst="straightConnector1">
              <a:avLst/>
            </a:prstGeom>
            <a:ln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Rak pil 110"/>
            <p:cNvCxnSpPr/>
            <p:nvPr/>
          </p:nvCxnSpPr>
          <p:spPr>
            <a:xfrm>
              <a:off x="936112" y="1600638"/>
              <a:ext cx="628342" cy="20067"/>
            </a:xfrm>
            <a:prstGeom prst="straightConnector1">
              <a:avLst/>
            </a:prstGeom>
            <a:ln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Rak pil 111"/>
            <p:cNvCxnSpPr/>
            <p:nvPr/>
          </p:nvCxnSpPr>
          <p:spPr>
            <a:xfrm>
              <a:off x="916774" y="2388341"/>
              <a:ext cx="628342" cy="20067"/>
            </a:xfrm>
            <a:prstGeom prst="straightConnector1">
              <a:avLst/>
            </a:prstGeom>
            <a:ln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Rak pil 112"/>
            <p:cNvCxnSpPr/>
            <p:nvPr/>
          </p:nvCxnSpPr>
          <p:spPr>
            <a:xfrm>
              <a:off x="916774" y="3384916"/>
              <a:ext cx="628342" cy="20067"/>
            </a:xfrm>
            <a:prstGeom prst="straightConnector1">
              <a:avLst/>
            </a:prstGeom>
            <a:ln>
              <a:prstDash val="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ruta 233"/>
            <p:cNvSpPr txBox="1"/>
            <p:nvPr/>
          </p:nvSpPr>
          <p:spPr>
            <a:xfrm>
              <a:off x="3272824" y="710426"/>
              <a:ext cx="1725930" cy="1589231"/>
            </a:xfrm>
            <a:prstGeom prst="rect">
              <a:avLst/>
            </a:prstGeom>
            <a:ln w="1905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PASSA/SKJUTA (stimulera till egenträning)</a:t>
              </a:r>
              <a:endPara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r>
                <a:rPr lang="sv-SE" sz="1000" dirty="0" smtClean="0">
                  <a:solidFill>
                    <a:schemeClr val="accent2">
                      <a:lumMod val="75000"/>
                    </a:schemeClr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Spelarna tar varsin boll och skjuter/passar mot sargen till sig själv.</a:t>
              </a:r>
              <a:endPara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0"/>
                </a:spcAft>
              </a:pPr>
              <a:endPara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36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448</Words>
  <Application>Microsoft Office PowerPoint</Application>
  <PresentationFormat>Bredbild</PresentationFormat>
  <Paragraphs>67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 K</dc:creator>
  <cp:lastModifiedBy>d</cp:lastModifiedBy>
  <cp:revision>41</cp:revision>
  <dcterms:created xsi:type="dcterms:W3CDTF">2015-11-16T21:49:43Z</dcterms:created>
  <dcterms:modified xsi:type="dcterms:W3CDTF">2016-01-19T11:00:01Z</dcterms:modified>
</cp:coreProperties>
</file>