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4" d="100"/>
          <a:sy n="64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055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146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95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99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749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70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12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004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237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37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91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2267-1518-48C9-A3E2-8DB8254DA4C2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003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Textruta 63"/>
          <p:cNvSpPr txBox="1"/>
          <p:nvPr/>
        </p:nvSpPr>
        <p:spPr>
          <a:xfrm>
            <a:off x="10639278" y="47145"/>
            <a:ext cx="1518863" cy="628030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START</a:t>
            </a: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utan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boll, spelaren bakom startar den som ska  starta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69757" y="689548"/>
            <a:ext cx="5686269" cy="5771212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20000"/>
              </a:lnSpc>
            </a:pP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&gt; 17:20: Ta fram: västar, konor, bollar och små mål samt ”egen materialvård” (slipning, tejpning, fylla på vatten, …)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17:20: Välkomna, ”peptalk”, ”</a:t>
            </a:r>
            <a:r>
              <a:rPr lang="sv-SE" dirty="0" err="1" smtClean="0">
                <a:solidFill>
                  <a:schemeClr val="accent2">
                    <a:lumMod val="75000"/>
                  </a:schemeClr>
                </a:solidFill>
              </a:rPr>
              <a:t>lagbyggande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 snack”, gå </a:t>
            </a:r>
            <a:r>
              <a:rPr lang="sv-SE" u="sng" dirty="0" smtClean="0">
                <a:solidFill>
                  <a:schemeClr val="accent2">
                    <a:lumMod val="75000"/>
                  </a:schemeClr>
                </a:solidFill>
              </a:rPr>
              <a:t>tillsammans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 till isen   </a:t>
            </a:r>
          </a:p>
          <a:p>
            <a:pPr algn="l">
              <a:lnSpc>
                <a:spcPct val="120000"/>
              </a:lnSpc>
            </a:pP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17:30 - 17:40 Uppvärmning: Åkning på stort område.. Skotning/Gungning/Balans/Åk ett varv till (med klubba) </a:t>
            </a:r>
            <a:b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(planera in spelarna i grupper om ca 8)  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17:40 – 17:52 Övningsomgång 1: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Teknikbana - hinderbana med klubba och boll 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Två-mål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Passningar + ”Min boll”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17:52 – 17:55 VATTEN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17:55 - 18:05 Övningsomgång 2: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18:05 - 18:15 Övningsomgång 3:</a:t>
            </a:r>
          </a:p>
          <a:p>
            <a:pPr algn="l">
              <a:lnSpc>
                <a:spcPct val="120000"/>
              </a:lnSpc>
            </a:pP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18:15 – 18:25 Lek: 2&amp;2 i hand tagen, toastolen/korv med bröd,</a:t>
            </a:r>
          </a:p>
          <a:p>
            <a:pPr algn="l">
              <a:lnSpc>
                <a:spcPct val="120000"/>
              </a:lnSpc>
            </a:pP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18:25 – 18:30 Avslutning: Tacka varandra för idag, 1-2 VSK, Sälen mot föräldrarna 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pPr algn="l"/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Att tänka på: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Varje spelare ska känna sig sedd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Förklara övningen innan och kort summering efter (var den jätte rolig eller super rolig).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Knä i isen vid </a:t>
            </a: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samling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Om det blir väntan/kö ”skrapa is som en målvakt”, stå på ett ben, glid på stället, …</a:t>
            </a:r>
            <a:endParaRPr lang="sv-SE" sz="2000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Är ditt tillstånd värt att smittas av? </a:t>
            </a:r>
            <a:r>
              <a:rPr lang="sv-SE" sz="20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endParaRPr lang="sv-SE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477186" y="152400"/>
            <a:ext cx="5264047" cy="3872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>
                <a:solidFill>
                  <a:schemeClr val="accent2">
                    <a:lumMod val="75000"/>
                  </a:schemeClr>
                </a:solidFill>
              </a:rPr>
              <a:t>Ispass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 VSK F-07</a:t>
            </a:r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" name="Rak 6"/>
          <p:cNvCxnSpPr/>
          <p:nvPr/>
        </p:nvCxnSpPr>
        <p:spPr>
          <a:xfrm>
            <a:off x="6056026" y="329784"/>
            <a:ext cx="0" cy="617594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 17"/>
          <p:cNvGrpSpPr/>
          <p:nvPr/>
        </p:nvGrpSpPr>
        <p:grpSpPr>
          <a:xfrm>
            <a:off x="10727467" y="2375342"/>
            <a:ext cx="1000760" cy="1022350"/>
            <a:chOff x="0" y="0"/>
            <a:chExt cx="1001486" cy="1023258"/>
          </a:xfrm>
        </p:grpSpPr>
        <p:sp>
          <p:nvSpPr>
            <p:cNvPr id="19" name="Ellips 18"/>
            <p:cNvSpPr/>
            <p:nvPr/>
          </p:nvSpPr>
          <p:spPr>
            <a:xfrm>
              <a:off x="0" y="0"/>
              <a:ext cx="1001486" cy="102325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0" name="Likbent triangel 19"/>
            <p:cNvSpPr/>
            <p:nvPr/>
          </p:nvSpPr>
          <p:spPr>
            <a:xfrm>
              <a:off x="130628" y="631372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1" name="Likbent triangel 20"/>
            <p:cNvSpPr/>
            <p:nvPr/>
          </p:nvSpPr>
          <p:spPr>
            <a:xfrm>
              <a:off x="783771" y="620486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2" name="Likbent triangel 21"/>
            <p:cNvSpPr/>
            <p:nvPr/>
          </p:nvSpPr>
          <p:spPr>
            <a:xfrm>
              <a:off x="119742" y="163286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3" name="Likbent triangel 22"/>
            <p:cNvSpPr/>
            <p:nvPr/>
          </p:nvSpPr>
          <p:spPr>
            <a:xfrm>
              <a:off x="772885" y="152400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</p:grpSp>
      <p:grpSp>
        <p:nvGrpSpPr>
          <p:cNvPr id="24" name="Grupp 23"/>
          <p:cNvGrpSpPr/>
          <p:nvPr/>
        </p:nvGrpSpPr>
        <p:grpSpPr>
          <a:xfrm>
            <a:off x="9353249" y="1367950"/>
            <a:ext cx="1000760" cy="1022350"/>
            <a:chOff x="0" y="0"/>
            <a:chExt cx="1001486" cy="1023258"/>
          </a:xfrm>
        </p:grpSpPr>
        <p:sp>
          <p:nvSpPr>
            <p:cNvPr id="25" name="Ellips 24"/>
            <p:cNvSpPr/>
            <p:nvPr/>
          </p:nvSpPr>
          <p:spPr>
            <a:xfrm>
              <a:off x="0" y="0"/>
              <a:ext cx="1001486" cy="1023258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6" name="Likbent triangel 25"/>
            <p:cNvSpPr/>
            <p:nvPr/>
          </p:nvSpPr>
          <p:spPr>
            <a:xfrm>
              <a:off x="130628" y="631372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7" name="Likbent triangel 26"/>
            <p:cNvSpPr/>
            <p:nvPr/>
          </p:nvSpPr>
          <p:spPr>
            <a:xfrm>
              <a:off x="783771" y="620486"/>
              <a:ext cx="92376" cy="177666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8" name="Likbent triangel 27"/>
            <p:cNvSpPr/>
            <p:nvPr/>
          </p:nvSpPr>
          <p:spPr>
            <a:xfrm>
              <a:off x="119742" y="163286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  <p:sp>
          <p:nvSpPr>
            <p:cNvPr id="29" name="Likbent triangel 28"/>
            <p:cNvSpPr/>
            <p:nvPr/>
          </p:nvSpPr>
          <p:spPr>
            <a:xfrm>
              <a:off x="772885" y="152400"/>
              <a:ext cx="92075" cy="177165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v-SE"/>
            </a:p>
          </p:txBody>
        </p:sp>
      </p:grpSp>
      <p:cxnSp>
        <p:nvCxnSpPr>
          <p:cNvPr id="33" name="Rak pil 32"/>
          <p:cNvCxnSpPr>
            <a:endCxn id="25" idx="5"/>
          </p:cNvCxnSpPr>
          <p:nvPr/>
        </p:nvCxnSpPr>
        <p:spPr>
          <a:xfrm flipH="1">
            <a:off x="10207451" y="1708350"/>
            <a:ext cx="1020603" cy="532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pil 36"/>
          <p:cNvCxnSpPr>
            <a:endCxn id="25" idx="2"/>
          </p:cNvCxnSpPr>
          <p:nvPr/>
        </p:nvCxnSpPr>
        <p:spPr>
          <a:xfrm flipH="1" flipV="1">
            <a:off x="9353249" y="1879125"/>
            <a:ext cx="36016" cy="119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k pil 38"/>
          <p:cNvCxnSpPr>
            <a:stCxn id="19" idx="6"/>
          </p:cNvCxnSpPr>
          <p:nvPr/>
        </p:nvCxnSpPr>
        <p:spPr>
          <a:xfrm flipV="1">
            <a:off x="11728227" y="2861791"/>
            <a:ext cx="632" cy="247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pil 48"/>
          <p:cNvCxnSpPr>
            <a:stCxn id="25" idx="6"/>
          </p:cNvCxnSpPr>
          <p:nvPr/>
        </p:nvCxnSpPr>
        <p:spPr>
          <a:xfrm>
            <a:off x="10354009" y="1879125"/>
            <a:ext cx="345230" cy="936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ak pil 65"/>
          <p:cNvCxnSpPr>
            <a:endCxn id="25" idx="0"/>
          </p:cNvCxnSpPr>
          <p:nvPr/>
        </p:nvCxnSpPr>
        <p:spPr>
          <a:xfrm>
            <a:off x="9733142" y="1367950"/>
            <a:ext cx="1204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ak pil 69"/>
          <p:cNvCxnSpPr>
            <a:stCxn id="19" idx="4"/>
          </p:cNvCxnSpPr>
          <p:nvPr/>
        </p:nvCxnSpPr>
        <p:spPr>
          <a:xfrm flipV="1">
            <a:off x="11227847" y="3369378"/>
            <a:ext cx="154341" cy="28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Rak pil 72"/>
          <p:cNvCxnSpPr>
            <a:endCxn id="25" idx="4"/>
          </p:cNvCxnSpPr>
          <p:nvPr/>
        </p:nvCxnSpPr>
        <p:spPr>
          <a:xfrm flipH="1">
            <a:off x="9853629" y="2375342"/>
            <a:ext cx="157575" cy="14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ak pil 74"/>
          <p:cNvCxnSpPr>
            <a:stCxn id="19" idx="0"/>
          </p:cNvCxnSpPr>
          <p:nvPr/>
        </p:nvCxnSpPr>
        <p:spPr>
          <a:xfrm flipH="1">
            <a:off x="11093018" y="2375342"/>
            <a:ext cx="134829" cy="14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ak 76"/>
          <p:cNvCxnSpPr/>
          <p:nvPr/>
        </p:nvCxnSpPr>
        <p:spPr>
          <a:xfrm flipV="1">
            <a:off x="11960644" y="1096640"/>
            <a:ext cx="16065" cy="549349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Likbent triangel 78"/>
          <p:cNvSpPr/>
          <p:nvPr/>
        </p:nvSpPr>
        <p:spPr>
          <a:xfrm>
            <a:off x="11026896" y="3807271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grpSp>
        <p:nvGrpSpPr>
          <p:cNvPr id="89" name="Grupp 88"/>
          <p:cNvGrpSpPr/>
          <p:nvPr/>
        </p:nvGrpSpPr>
        <p:grpSpPr>
          <a:xfrm rot="3584700">
            <a:off x="10970541" y="880255"/>
            <a:ext cx="260064" cy="551389"/>
            <a:chOff x="9318812" y="2239299"/>
            <a:chExt cx="188259" cy="477007"/>
          </a:xfrm>
        </p:grpSpPr>
        <p:cxnSp>
          <p:nvCxnSpPr>
            <p:cNvPr id="85" name="Rak 84"/>
            <p:cNvCxnSpPr/>
            <p:nvPr/>
          </p:nvCxnSpPr>
          <p:spPr>
            <a:xfrm>
              <a:off x="9404969" y="2239299"/>
              <a:ext cx="0" cy="4770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Rak 86"/>
            <p:cNvCxnSpPr/>
            <p:nvPr/>
          </p:nvCxnSpPr>
          <p:spPr>
            <a:xfrm>
              <a:off x="9318812" y="2716306"/>
              <a:ext cx="1882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Likbent triangel 96"/>
          <p:cNvSpPr/>
          <p:nvPr/>
        </p:nvSpPr>
        <p:spPr>
          <a:xfrm>
            <a:off x="11498033" y="1497176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98" name="Rak pil 97"/>
          <p:cNvCxnSpPr/>
          <p:nvPr/>
        </p:nvCxnSpPr>
        <p:spPr>
          <a:xfrm>
            <a:off x="10753966" y="3036604"/>
            <a:ext cx="537094" cy="948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ak pil 99"/>
          <p:cNvCxnSpPr/>
          <p:nvPr/>
        </p:nvCxnSpPr>
        <p:spPr>
          <a:xfrm>
            <a:off x="11404232" y="4207322"/>
            <a:ext cx="502920" cy="410845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ak pil 100"/>
          <p:cNvCxnSpPr/>
          <p:nvPr/>
        </p:nvCxnSpPr>
        <p:spPr>
          <a:xfrm flipH="1">
            <a:off x="11476480" y="4700082"/>
            <a:ext cx="431800" cy="349250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ak pil 101"/>
          <p:cNvCxnSpPr/>
          <p:nvPr/>
        </p:nvCxnSpPr>
        <p:spPr>
          <a:xfrm>
            <a:off x="11434276" y="5189050"/>
            <a:ext cx="481965" cy="307975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Rak pil 102"/>
          <p:cNvCxnSpPr/>
          <p:nvPr/>
        </p:nvCxnSpPr>
        <p:spPr>
          <a:xfrm flipH="1">
            <a:off x="11459358" y="5628464"/>
            <a:ext cx="431800" cy="349250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Likbent triangel 103"/>
          <p:cNvSpPr/>
          <p:nvPr/>
        </p:nvSpPr>
        <p:spPr>
          <a:xfrm>
            <a:off x="11114277" y="6151231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grpSp>
        <p:nvGrpSpPr>
          <p:cNvPr id="116" name="Grupp 115"/>
          <p:cNvGrpSpPr/>
          <p:nvPr/>
        </p:nvGrpSpPr>
        <p:grpSpPr>
          <a:xfrm rot="17682991">
            <a:off x="11063955" y="1236333"/>
            <a:ext cx="260064" cy="483765"/>
            <a:chOff x="9318812" y="2239299"/>
            <a:chExt cx="188259" cy="477007"/>
          </a:xfrm>
        </p:grpSpPr>
        <p:cxnSp>
          <p:nvCxnSpPr>
            <p:cNvPr id="117" name="Rak 116"/>
            <p:cNvCxnSpPr/>
            <p:nvPr/>
          </p:nvCxnSpPr>
          <p:spPr>
            <a:xfrm>
              <a:off x="9404969" y="2239299"/>
              <a:ext cx="0" cy="4770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Rak 117"/>
            <p:cNvCxnSpPr/>
            <p:nvPr/>
          </p:nvCxnSpPr>
          <p:spPr>
            <a:xfrm>
              <a:off x="9318812" y="2716306"/>
              <a:ext cx="1882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Likbent triangel 118"/>
          <p:cNvSpPr/>
          <p:nvPr/>
        </p:nvSpPr>
        <p:spPr>
          <a:xfrm>
            <a:off x="10754813" y="1251929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07" name="Likbent triangel 106"/>
          <p:cNvSpPr/>
          <p:nvPr/>
        </p:nvSpPr>
        <p:spPr>
          <a:xfrm>
            <a:off x="7663685" y="3785861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08" name="Likbent triangel 107"/>
          <p:cNvSpPr/>
          <p:nvPr/>
        </p:nvSpPr>
        <p:spPr>
          <a:xfrm>
            <a:off x="7654361" y="4290690"/>
            <a:ext cx="102488" cy="19992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09" name="Likbent triangel 108"/>
          <p:cNvSpPr/>
          <p:nvPr/>
        </p:nvSpPr>
        <p:spPr>
          <a:xfrm>
            <a:off x="7676100" y="4853531"/>
            <a:ext cx="92240" cy="1776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10" name="Kurva 109"/>
          <p:cNvCxnSpPr/>
          <p:nvPr/>
        </p:nvCxnSpPr>
        <p:spPr>
          <a:xfrm rot="10800000" flipH="1">
            <a:off x="7451183" y="4595352"/>
            <a:ext cx="163426" cy="456325"/>
          </a:xfrm>
          <a:prstGeom prst="curvedConnector3">
            <a:avLst>
              <a:gd name="adj1" fmla="val -376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Kurva 110"/>
          <p:cNvCxnSpPr/>
          <p:nvPr/>
        </p:nvCxnSpPr>
        <p:spPr>
          <a:xfrm rot="10800000" flipH="1">
            <a:off x="7512675" y="3640357"/>
            <a:ext cx="163426" cy="456325"/>
          </a:xfrm>
          <a:prstGeom prst="curvedConnector3">
            <a:avLst>
              <a:gd name="adj1" fmla="val -376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Kurva 111"/>
          <p:cNvCxnSpPr/>
          <p:nvPr/>
        </p:nvCxnSpPr>
        <p:spPr>
          <a:xfrm rot="10800000">
            <a:off x="7727217" y="4148261"/>
            <a:ext cx="102616" cy="420784"/>
          </a:xfrm>
          <a:prstGeom prst="curvedConnector3">
            <a:avLst>
              <a:gd name="adj1" fmla="val -1469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Likbent triangel 113"/>
          <p:cNvSpPr/>
          <p:nvPr/>
        </p:nvSpPr>
        <p:spPr>
          <a:xfrm>
            <a:off x="7676505" y="5318370"/>
            <a:ext cx="102488" cy="199920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15" name="Kurva 114"/>
          <p:cNvCxnSpPr/>
          <p:nvPr/>
        </p:nvCxnSpPr>
        <p:spPr>
          <a:xfrm rot="10800000">
            <a:off x="7749361" y="5139808"/>
            <a:ext cx="102616" cy="420784"/>
          </a:xfrm>
          <a:prstGeom prst="curvedConnector3">
            <a:avLst>
              <a:gd name="adj1" fmla="val -1469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Likbent triangel 147"/>
          <p:cNvSpPr/>
          <p:nvPr/>
        </p:nvSpPr>
        <p:spPr>
          <a:xfrm>
            <a:off x="7668513" y="5747394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49" name="Kurva 148"/>
          <p:cNvCxnSpPr/>
          <p:nvPr/>
        </p:nvCxnSpPr>
        <p:spPr>
          <a:xfrm rot="10800000" flipH="1">
            <a:off x="7517503" y="5565757"/>
            <a:ext cx="163426" cy="456325"/>
          </a:xfrm>
          <a:prstGeom prst="curvedConnector3">
            <a:avLst>
              <a:gd name="adj1" fmla="val -3766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Likbent triangel 149"/>
          <p:cNvSpPr/>
          <p:nvPr/>
        </p:nvSpPr>
        <p:spPr>
          <a:xfrm>
            <a:off x="8454635" y="6131163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56" name="Likbent triangel 155"/>
          <p:cNvSpPr/>
          <p:nvPr/>
        </p:nvSpPr>
        <p:spPr>
          <a:xfrm>
            <a:off x="7007805" y="2573271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pic>
        <p:nvPicPr>
          <p:cNvPr id="157" name="Bildobjekt 15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810" y="962858"/>
            <a:ext cx="605155" cy="643890"/>
          </a:xfrm>
          <a:prstGeom prst="rect">
            <a:avLst/>
          </a:prstGeom>
        </p:spPr>
      </p:pic>
      <p:sp>
        <p:nvSpPr>
          <p:cNvPr id="171" name="Likbent triangel 170"/>
          <p:cNvSpPr/>
          <p:nvPr/>
        </p:nvSpPr>
        <p:spPr>
          <a:xfrm>
            <a:off x="8063111" y="2573271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72" name="Rak pil 171"/>
          <p:cNvCxnSpPr/>
          <p:nvPr/>
        </p:nvCxnSpPr>
        <p:spPr>
          <a:xfrm flipH="1" flipV="1">
            <a:off x="8633424" y="6552113"/>
            <a:ext cx="2459594" cy="2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Upp 176"/>
          <p:cNvSpPr/>
          <p:nvPr/>
        </p:nvSpPr>
        <p:spPr>
          <a:xfrm>
            <a:off x="7422749" y="2245948"/>
            <a:ext cx="380181" cy="5564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178" name="Grupp 177"/>
          <p:cNvGrpSpPr/>
          <p:nvPr/>
        </p:nvGrpSpPr>
        <p:grpSpPr>
          <a:xfrm rot="12838705">
            <a:off x="8841492" y="769304"/>
            <a:ext cx="183027" cy="2191231"/>
            <a:chOff x="9318812" y="2239299"/>
            <a:chExt cx="188259" cy="477007"/>
          </a:xfrm>
        </p:grpSpPr>
        <p:cxnSp>
          <p:nvCxnSpPr>
            <p:cNvPr id="179" name="Rak 178"/>
            <p:cNvCxnSpPr/>
            <p:nvPr/>
          </p:nvCxnSpPr>
          <p:spPr>
            <a:xfrm>
              <a:off x="9404969" y="2239299"/>
              <a:ext cx="0" cy="4770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Rak 179"/>
            <p:cNvCxnSpPr/>
            <p:nvPr/>
          </p:nvCxnSpPr>
          <p:spPr>
            <a:xfrm>
              <a:off x="9318812" y="2716306"/>
              <a:ext cx="1882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1" name="Likbent triangel 180"/>
          <p:cNvSpPr/>
          <p:nvPr/>
        </p:nvSpPr>
        <p:spPr>
          <a:xfrm>
            <a:off x="11238732" y="652509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82" name="Underrubrik 2"/>
          <p:cNvSpPr txBox="1">
            <a:spLocks/>
          </p:cNvSpPr>
          <p:nvPr/>
        </p:nvSpPr>
        <p:spPr>
          <a:xfrm>
            <a:off x="6168613" y="-9126"/>
            <a:ext cx="5264047" cy="73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>
                <a:solidFill>
                  <a:schemeClr val="accent2">
                    <a:lumMod val="75000"/>
                  </a:schemeClr>
                </a:solidFill>
              </a:rPr>
              <a:t>Ispass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 VSK 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F-07</a:t>
            </a:r>
            <a:endParaRPr lang="sv-SE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v-SE" sz="1200" dirty="0">
                <a:solidFill>
                  <a:schemeClr val="accent2">
                    <a:lumMod val="75000"/>
                  </a:schemeClr>
                </a:solidFill>
              </a:rPr>
              <a:t>Skridskoteknik/klubbteknik - Teknikbana </a:t>
            </a:r>
          </a:p>
          <a:p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1" name="Textruta 63"/>
          <p:cNvSpPr txBox="1"/>
          <p:nvPr/>
        </p:nvSpPr>
        <p:spPr>
          <a:xfrm>
            <a:off x="10863165" y="998082"/>
            <a:ext cx="1131570" cy="45148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 fart med</a:t>
            </a:r>
            <a:b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”stoppsladd”</a:t>
            </a:r>
          </a:p>
        </p:txBody>
      </p:sp>
      <p:sp>
        <p:nvSpPr>
          <p:cNvPr id="202" name="Textruta 63"/>
          <p:cNvSpPr txBox="1"/>
          <p:nvPr/>
        </p:nvSpPr>
        <p:spPr>
          <a:xfrm>
            <a:off x="7942182" y="1599543"/>
            <a:ext cx="1131570" cy="45148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 fart med</a:t>
            </a:r>
            <a:b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”stoppsladd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sedan till start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3" name="Textruta 192"/>
          <p:cNvSpPr txBox="1"/>
          <p:nvPr/>
        </p:nvSpPr>
        <p:spPr>
          <a:xfrm>
            <a:off x="8702930" y="2418511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Översteg helt vänstervarv</a:t>
            </a:r>
          </a:p>
        </p:txBody>
      </p:sp>
      <p:sp>
        <p:nvSpPr>
          <p:cNvPr id="204" name="Textruta 192"/>
          <p:cNvSpPr txBox="1"/>
          <p:nvPr/>
        </p:nvSpPr>
        <p:spPr>
          <a:xfrm>
            <a:off x="9646854" y="2810049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Översteg helt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hög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ervarv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" name="Ellips 204"/>
          <p:cNvSpPr/>
          <p:nvPr/>
        </p:nvSpPr>
        <p:spPr>
          <a:xfrm>
            <a:off x="11296133" y="3793682"/>
            <a:ext cx="180347" cy="202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06" name="Textruta 192"/>
          <p:cNvSpPr txBox="1"/>
          <p:nvPr/>
        </p:nvSpPr>
        <p:spPr>
          <a:xfrm>
            <a:off x="10341439" y="4421996"/>
            <a:ext cx="1257300" cy="863146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 en boll och väggspela med sarg (</a:t>
            </a:r>
            <a:r>
              <a:rPr lang="sv-SE" sz="1100" dirty="0" err="1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passa boll om det finns ledare)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" name="Textruta 192"/>
          <p:cNvSpPr txBox="1"/>
          <p:nvPr/>
        </p:nvSpPr>
        <p:spPr>
          <a:xfrm>
            <a:off x="9026578" y="5814046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Baklängesåkning med boll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8" name="Textruta 192"/>
          <p:cNvSpPr txBox="1"/>
          <p:nvPr/>
        </p:nvSpPr>
        <p:spPr>
          <a:xfrm>
            <a:off x="7929455" y="4434770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Slalom med boll (skota gärna)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0" name="Textruta 192"/>
          <p:cNvSpPr txBox="1"/>
          <p:nvPr/>
        </p:nvSpPr>
        <p:spPr>
          <a:xfrm>
            <a:off x="10391494" y="3883613"/>
            <a:ext cx="681556" cy="239781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Bollar!!!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1" name="Textruta 192"/>
          <p:cNvSpPr txBox="1"/>
          <p:nvPr/>
        </p:nvSpPr>
        <p:spPr>
          <a:xfrm>
            <a:off x="6160833" y="2128002"/>
            <a:ext cx="1257300" cy="67437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Skott på mål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14" name="Rak pil 213"/>
          <p:cNvCxnSpPr/>
          <p:nvPr/>
        </p:nvCxnSpPr>
        <p:spPr>
          <a:xfrm flipV="1">
            <a:off x="10495237" y="4082303"/>
            <a:ext cx="684522" cy="241164"/>
          </a:xfrm>
          <a:prstGeom prst="straightConnector1">
            <a:avLst/>
          </a:prstGeom>
          <a:ln>
            <a:prstDash val="lgDash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Ellips 216"/>
          <p:cNvSpPr/>
          <p:nvPr/>
        </p:nvSpPr>
        <p:spPr>
          <a:xfrm>
            <a:off x="10262526" y="4377290"/>
            <a:ext cx="180347" cy="202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213" name="Bildobjekt 21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434" y="4096682"/>
            <a:ext cx="328295" cy="328295"/>
          </a:xfrm>
          <a:prstGeom prst="rect">
            <a:avLst/>
          </a:prstGeom>
        </p:spPr>
      </p:pic>
      <p:cxnSp>
        <p:nvCxnSpPr>
          <p:cNvPr id="76" name="Rak 75"/>
          <p:cNvCxnSpPr/>
          <p:nvPr/>
        </p:nvCxnSpPr>
        <p:spPr>
          <a:xfrm>
            <a:off x="6539890" y="1407179"/>
            <a:ext cx="670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ak 80"/>
          <p:cNvCxnSpPr/>
          <p:nvPr/>
        </p:nvCxnSpPr>
        <p:spPr>
          <a:xfrm>
            <a:off x="7965538" y="1369808"/>
            <a:ext cx="670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ruta 63"/>
          <p:cNvSpPr txBox="1"/>
          <p:nvPr/>
        </p:nvSpPr>
        <p:spPr>
          <a:xfrm>
            <a:off x="6160833" y="761330"/>
            <a:ext cx="1131570" cy="451485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100" dirty="0" err="1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Sarg</a:t>
            </a:r>
            <a:r>
              <a:rPr lang="sv-SE" sz="1100" dirty="0" err="1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vid</a:t>
            </a:r>
            <a:r>
              <a:rPr lang="sv-SE" sz="1100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mål för att slippa </a:t>
            </a:r>
            <a:r>
              <a:rPr lang="sv-SE" sz="1100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hämta bollar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9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/>
          <p:cNvCxnSpPr/>
          <p:nvPr/>
        </p:nvCxnSpPr>
        <p:spPr>
          <a:xfrm>
            <a:off x="6056026" y="329784"/>
            <a:ext cx="0" cy="617594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dobjekt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871" y="778045"/>
            <a:ext cx="990600" cy="1053465"/>
          </a:xfrm>
          <a:prstGeom prst="rect">
            <a:avLst/>
          </a:prstGeom>
        </p:spPr>
      </p:pic>
      <p:pic>
        <p:nvPicPr>
          <p:cNvPr id="9" name="Bildobjekt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871" y="4776531"/>
            <a:ext cx="990600" cy="1053465"/>
          </a:xfrm>
          <a:prstGeom prst="rect">
            <a:avLst/>
          </a:prstGeom>
        </p:spPr>
      </p:pic>
      <p:cxnSp>
        <p:nvCxnSpPr>
          <p:cNvPr id="10" name="Rak 9"/>
          <p:cNvCxnSpPr/>
          <p:nvPr/>
        </p:nvCxnSpPr>
        <p:spPr>
          <a:xfrm flipH="1" flipV="1">
            <a:off x="5427684" y="1005518"/>
            <a:ext cx="3106" cy="48244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 flipH="1" flipV="1">
            <a:off x="2263552" y="1005518"/>
            <a:ext cx="3106" cy="482447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ikbent triangel 11"/>
          <p:cNvSpPr/>
          <p:nvPr/>
        </p:nvSpPr>
        <p:spPr>
          <a:xfrm>
            <a:off x="2060001" y="3240249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3" name="Likbent triangel 12"/>
          <p:cNvSpPr/>
          <p:nvPr/>
        </p:nvSpPr>
        <p:spPr>
          <a:xfrm>
            <a:off x="5542032" y="3240249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4" name="Likbent triangel 13"/>
          <p:cNvSpPr/>
          <p:nvPr/>
        </p:nvSpPr>
        <p:spPr>
          <a:xfrm>
            <a:off x="9697979" y="4641448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15" name="Rak 14"/>
          <p:cNvCxnSpPr/>
          <p:nvPr/>
        </p:nvCxnSpPr>
        <p:spPr>
          <a:xfrm>
            <a:off x="1837753" y="3417757"/>
            <a:ext cx="4084745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Koppling 15"/>
          <p:cNvSpPr/>
          <p:nvPr/>
        </p:nvSpPr>
        <p:spPr>
          <a:xfrm>
            <a:off x="3771604" y="2453192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7" name="Koppling 16"/>
          <p:cNvSpPr/>
          <p:nvPr/>
        </p:nvSpPr>
        <p:spPr>
          <a:xfrm>
            <a:off x="4241504" y="2409377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8" name="Koppling 17"/>
          <p:cNvSpPr/>
          <p:nvPr/>
        </p:nvSpPr>
        <p:spPr>
          <a:xfrm>
            <a:off x="3574119" y="3796217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19" name="Koppling 18"/>
          <p:cNvSpPr/>
          <p:nvPr/>
        </p:nvSpPr>
        <p:spPr>
          <a:xfrm>
            <a:off x="4308179" y="3837492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20" name="Koppling 19"/>
          <p:cNvSpPr/>
          <p:nvPr/>
        </p:nvSpPr>
        <p:spPr>
          <a:xfrm>
            <a:off x="3648414" y="2882452"/>
            <a:ext cx="215265" cy="225425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21" name="Koppling 20"/>
          <p:cNvSpPr/>
          <p:nvPr/>
        </p:nvSpPr>
        <p:spPr>
          <a:xfrm>
            <a:off x="4241504" y="2923727"/>
            <a:ext cx="215265" cy="225425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22" name="Koppling 21"/>
          <p:cNvSpPr/>
          <p:nvPr/>
        </p:nvSpPr>
        <p:spPr>
          <a:xfrm>
            <a:off x="3605234" y="4135307"/>
            <a:ext cx="215265" cy="225425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23" name="Koppling 22"/>
          <p:cNvSpPr/>
          <p:nvPr/>
        </p:nvSpPr>
        <p:spPr>
          <a:xfrm>
            <a:off x="4221819" y="4228017"/>
            <a:ext cx="215265" cy="225425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34" name="Textruta 218"/>
          <p:cNvSpPr txBox="1"/>
          <p:nvPr/>
        </p:nvSpPr>
        <p:spPr>
          <a:xfrm>
            <a:off x="111823" y="1935641"/>
            <a:ext cx="1725930" cy="2609215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TVÅ-MÅL 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Med 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sarg på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långsidor och inget spel bakom mål som ”på riktigt”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Nivå 1: Två-mål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Nivå 2: dela in försvarare och anfallare med syfte att tvingas passa bollen ”skapa ytor”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7" name="Rak 36"/>
          <p:cNvCxnSpPr/>
          <p:nvPr/>
        </p:nvCxnSpPr>
        <p:spPr>
          <a:xfrm flipV="1">
            <a:off x="6516003" y="1009662"/>
            <a:ext cx="0" cy="35351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Likbent triangel 38"/>
          <p:cNvSpPr/>
          <p:nvPr/>
        </p:nvSpPr>
        <p:spPr>
          <a:xfrm>
            <a:off x="8612765" y="4641448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40" name="Likbent triangel 39"/>
          <p:cNvSpPr/>
          <p:nvPr/>
        </p:nvSpPr>
        <p:spPr>
          <a:xfrm>
            <a:off x="9697979" y="5482817"/>
            <a:ext cx="104655" cy="217643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41" name="Likbent triangel 40"/>
          <p:cNvSpPr/>
          <p:nvPr/>
        </p:nvSpPr>
        <p:spPr>
          <a:xfrm>
            <a:off x="8612765" y="5482817"/>
            <a:ext cx="92309" cy="177508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42" name="Koppling 41"/>
          <p:cNvSpPr/>
          <p:nvPr/>
        </p:nvSpPr>
        <p:spPr>
          <a:xfrm>
            <a:off x="7318761" y="1070313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43" name="Koppling 42"/>
          <p:cNvSpPr/>
          <p:nvPr/>
        </p:nvSpPr>
        <p:spPr>
          <a:xfrm>
            <a:off x="7288232" y="1768169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44" name="Koppling 43"/>
          <p:cNvSpPr/>
          <p:nvPr/>
        </p:nvSpPr>
        <p:spPr>
          <a:xfrm>
            <a:off x="7318760" y="3562480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45" name="Koppling 44"/>
          <p:cNvSpPr/>
          <p:nvPr/>
        </p:nvSpPr>
        <p:spPr>
          <a:xfrm>
            <a:off x="7292831" y="2569866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53" name="Rak pil 52"/>
          <p:cNvCxnSpPr/>
          <p:nvPr/>
        </p:nvCxnSpPr>
        <p:spPr>
          <a:xfrm>
            <a:off x="6600107" y="1143873"/>
            <a:ext cx="628342" cy="20067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pil 53"/>
          <p:cNvCxnSpPr/>
          <p:nvPr/>
        </p:nvCxnSpPr>
        <p:spPr>
          <a:xfrm>
            <a:off x="6615371" y="1870847"/>
            <a:ext cx="628342" cy="20067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pil 54"/>
          <p:cNvCxnSpPr/>
          <p:nvPr/>
        </p:nvCxnSpPr>
        <p:spPr>
          <a:xfrm>
            <a:off x="6596033" y="2658550"/>
            <a:ext cx="628342" cy="20067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pil 55"/>
          <p:cNvCxnSpPr/>
          <p:nvPr/>
        </p:nvCxnSpPr>
        <p:spPr>
          <a:xfrm>
            <a:off x="6596033" y="3655125"/>
            <a:ext cx="628342" cy="20067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Koppling 56"/>
          <p:cNvSpPr/>
          <p:nvPr/>
        </p:nvSpPr>
        <p:spPr>
          <a:xfrm>
            <a:off x="8438709" y="5055155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58" name="Koppling 57"/>
          <p:cNvSpPr/>
          <p:nvPr/>
        </p:nvSpPr>
        <p:spPr>
          <a:xfrm>
            <a:off x="9036162" y="5700460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59" name="Koppling 58"/>
          <p:cNvSpPr/>
          <p:nvPr/>
        </p:nvSpPr>
        <p:spPr>
          <a:xfrm>
            <a:off x="9845395" y="5009602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sp>
        <p:nvSpPr>
          <p:cNvPr id="60" name="Koppling 59"/>
          <p:cNvSpPr/>
          <p:nvPr/>
        </p:nvSpPr>
        <p:spPr>
          <a:xfrm>
            <a:off x="9143794" y="4489577"/>
            <a:ext cx="215265" cy="2254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v-SE"/>
          </a:p>
        </p:txBody>
      </p:sp>
      <p:cxnSp>
        <p:nvCxnSpPr>
          <p:cNvPr id="62" name="Rak pil 61"/>
          <p:cNvCxnSpPr/>
          <p:nvPr/>
        </p:nvCxnSpPr>
        <p:spPr>
          <a:xfrm flipV="1">
            <a:off x="9251426" y="5280580"/>
            <a:ext cx="446553" cy="340022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ak pil 62"/>
          <p:cNvCxnSpPr/>
          <p:nvPr/>
        </p:nvCxnSpPr>
        <p:spPr>
          <a:xfrm flipH="1" flipV="1">
            <a:off x="8729423" y="5167867"/>
            <a:ext cx="1020883" cy="2633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ruta 233"/>
          <p:cNvSpPr txBox="1"/>
          <p:nvPr/>
        </p:nvSpPr>
        <p:spPr>
          <a:xfrm>
            <a:off x="9423709" y="741882"/>
            <a:ext cx="1725930" cy="3014980"/>
          </a:xfrm>
          <a:prstGeom prst="rect">
            <a:avLst/>
          </a:prstGeom>
          <a:ln w="1905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PASSA/SKJUTA (stimulera till egenträning)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Spelarna tar varsin boll och skjuter/passar mot sargen till sig själv.</a:t>
            </a:r>
            <a:endParaRPr lang="sv-SE" sz="11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sv-SE" sz="1000" dirty="0" smtClean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PASSNINGAR 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Dela upp i så de blir 3-4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Spelaren ropar namnet och får kontakt innan bollen passas (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ropar ledaren namnen)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err="1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BOLLKONTROLL 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”Min boll” - Alla 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dribblar runt i en cirkel/kvadrat med egen </a:t>
            </a:r>
            <a:r>
              <a:rPr lang="sv-SE" sz="1000" dirty="0" smtClean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boll</a:t>
            </a:r>
            <a:endParaRPr lang="sv-SE" sz="1100" dirty="0">
              <a:solidFill>
                <a:schemeClr val="accent2">
                  <a:lumMod val="75000"/>
                </a:schemeClr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Underrubrik 2"/>
          <p:cNvSpPr txBox="1">
            <a:spLocks/>
          </p:cNvSpPr>
          <p:nvPr/>
        </p:nvSpPr>
        <p:spPr>
          <a:xfrm>
            <a:off x="6168613" y="65825"/>
            <a:ext cx="5264047" cy="73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>
                <a:solidFill>
                  <a:schemeClr val="accent2">
                    <a:lumMod val="75000"/>
                  </a:schemeClr>
                </a:solidFill>
              </a:rPr>
              <a:t>Ispass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 VSK 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F-07</a:t>
            </a:r>
            <a:endParaRPr lang="sv-SE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v-SE" sz="1200" dirty="0" smtClean="0">
                <a:solidFill>
                  <a:schemeClr val="accent2">
                    <a:lumMod val="75000"/>
                  </a:schemeClr>
                </a:solidFill>
              </a:rPr>
              <a:t>Passningsspel / Klubbteknik</a:t>
            </a:r>
            <a:endParaRPr lang="sv-SE" sz="12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7" name="Underrubrik 2"/>
          <p:cNvSpPr txBox="1">
            <a:spLocks/>
          </p:cNvSpPr>
          <p:nvPr/>
        </p:nvSpPr>
        <p:spPr>
          <a:xfrm>
            <a:off x="277985" y="21557"/>
            <a:ext cx="5264047" cy="73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>
                <a:solidFill>
                  <a:schemeClr val="accent2">
                    <a:lumMod val="75000"/>
                  </a:schemeClr>
                </a:solidFill>
              </a:rPr>
              <a:t>Ispass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 VSK 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F-07</a:t>
            </a:r>
            <a:endParaRPr lang="sv-SE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v-SE" sz="1200" dirty="0" smtClean="0">
                <a:solidFill>
                  <a:schemeClr val="accent2">
                    <a:lumMod val="75000"/>
                  </a:schemeClr>
                </a:solidFill>
              </a:rPr>
              <a:t>Spel / Spelförståelse</a:t>
            </a:r>
            <a:endParaRPr lang="sv-SE" sz="12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63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Grö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223</Words>
  <Application>Microsoft Office PowerPoint</Application>
  <PresentationFormat>Bredbild</PresentationFormat>
  <Paragraphs>51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Office-tema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 K</dc:creator>
  <cp:lastModifiedBy>D K</cp:lastModifiedBy>
  <cp:revision>14</cp:revision>
  <dcterms:created xsi:type="dcterms:W3CDTF">2015-11-16T21:49:43Z</dcterms:created>
  <dcterms:modified xsi:type="dcterms:W3CDTF">2015-11-17T08:03:21Z</dcterms:modified>
</cp:coreProperties>
</file>