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2" autoAdjust="0"/>
    <p:restoredTop sz="94660"/>
  </p:normalViewPr>
  <p:slideViewPr>
    <p:cSldViewPr snapToGrid="0">
      <p:cViewPr varScale="1">
        <p:scale>
          <a:sx n="89" d="100"/>
          <a:sy n="89" d="100"/>
        </p:scale>
        <p:origin x="259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7904A1-D71D-4B30-B8B4-37E854272D54}" type="datetimeFigureOut">
              <a:rPr lang="sv-SE" smtClean="0"/>
              <a:t>2016-11-18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5590AD-83C8-418F-B146-1D5A1F1F9C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32194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04B455-8607-4154-A122-4CEADE24BA9B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645714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69D9-B545-401F-91AB-38ECDB472631}" type="datetimeFigureOut">
              <a:rPr lang="sv-SE" smtClean="0"/>
              <a:t>2016-11-18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1213E-DC41-4988-A7C2-21981120D0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81534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69D9-B545-401F-91AB-38ECDB472631}" type="datetimeFigureOut">
              <a:rPr lang="sv-SE" smtClean="0"/>
              <a:t>2016-11-18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1213E-DC41-4988-A7C2-21981120D0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6308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69D9-B545-401F-91AB-38ECDB472631}" type="datetimeFigureOut">
              <a:rPr lang="sv-SE" smtClean="0"/>
              <a:t>2016-11-18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1213E-DC41-4988-A7C2-21981120D0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39938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69D9-B545-401F-91AB-38ECDB472631}" type="datetimeFigureOut">
              <a:rPr lang="sv-SE" smtClean="0"/>
              <a:t>2016-11-18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1213E-DC41-4988-A7C2-21981120D0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1680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69D9-B545-401F-91AB-38ECDB472631}" type="datetimeFigureOut">
              <a:rPr lang="sv-SE" smtClean="0"/>
              <a:t>2016-11-18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1213E-DC41-4988-A7C2-21981120D0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31017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69D9-B545-401F-91AB-38ECDB472631}" type="datetimeFigureOut">
              <a:rPr lang="sv-SE" smtClean="0"/>
              <a:t>2016-11-18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1213E-DC41-4988-A7C2-21981120D0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45814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69D9-B545-401F-91AB-38ECDB472631}" type="datetimeFigureOut">
              <a:rPr lang="sv-SE" smtClean="0"/>
              <a:t>2016-11-18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1213E-DC41-4988-A7C2-21981120D0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75591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69D9-B545-401F-91AB-38ECDB472631}" type="datetimeFigureOut">
              <a:rPr lang="sv-SE" smtClean="0"/>
              <a:t>2016-11-18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1213E-DC41-4988-A7C2-21981120D0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78113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69D9-B545-401F-91AB-38ECDB472631}" type="datetimeFigureOut">
              <a:rPr lang="sv-SE" smtClean="0"/>
              <a:t>2016-11-18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1213E-DC41-4988-A7C2-21981120D0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88718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69D9-B545-401F-91AB-38ECDB472631}" type="datetimeFigureOut">
              <a:rPr lang="sv-SE" smtClean="0"/>
              <a:t>2016-11-18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1213E-DC41-4988-A7C2-21981120D0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33018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69D9-B545-401F-91AB-38ECDB472631}" type="datetimeFigureOut">
              <a:rPr lang="sv-SE" smtClean="0"/>
              <a:t>2016-11-18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1213E-DC41-4988-A7C2-21981120D0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68668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3469D9-B545-401F-91AB-38ECDB472631}" type="datetimeFigureOut">
              <a:rPr lang="sv-SE" smtClean="0"/>
              <a:t>2016-11-18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E1213E-DC41-4988-A7C2-21981120D0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1341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44394" y="365125"/>
            <a:ext cx="9609406" cy="1325563"/>
          </a:xfrm>
        </p:spPr>
        <p:txBody>
          <a:bodyPr/>
          <a:lstStyle/>
          <a:p>
            <a:r>
              <a:rPr lang="sv-SE" dirty="0">
                <a:solidFill>
                  <a:schemeClr val="accent6">
                    <a:lumMod val="75000"/>
                  </a:schemeClr>
                </a:solidFill>
              </a:rPr>
              <a:t>VSK F07 2016/2017</a:t>
            </a:r>
          </a:p>
        </p:txBody>
      </p:sp>
      <p:sp>
        <p:nvSpPr>
          <p:cNvPr id="9" name="6-uddig stjärna 8"/>
          <p:cNvSpPr/>
          <p:nvPr/>
        </p:nvSpPr>
        <p:spPr>
          <a:xfrm>
            <a:off x="8952095" y="108801"/>
            <a:ext cx="1581696" cy="1581887"/>
          </a:xfrm>
          <a:prstGeom prst="star6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>
                <a:solidFill>
                  <a:schemeClr val="bg1"/>
                </a:solidFill>
              </a:rPr>
              <a:t>Gemenskap Utveckling</a:t>
            </a:r>
          </a:p>
          <a:p>
            <a:pPr algn="ctr"/>
            <a:r>
              <a:rPr lang="sv-SE" sz="1400" dirty="0">
                <a:solidFill>
                  <a:schemeClr val="bg1"/>
                </a:solidFill>
              </a:rPr>
              <a:t>Ansvar</a:t>
            </a:r>
          </a:p>
        </p:txBody>
      </p:sp>
      <p:sp>
        <p:nvSpPr>
          <p:cNvPr id="10" name="Platshållare för innehåll 2"/>
          <p:cNvSpPr txBox="1">
            <a:spLocks/>
          </p:cNvSpPr>
          <p:nvPr/>
        </p:nvSpPr>
        <p:spPr>
          <a:xfrm>
            <a:off x="6102057" y="1784702"/>
            <a:ext cx="1802135" cy="4802078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txBody>
          <a:bodyPr vert="horz" lIns="91440" tIns="45720" rIns="91440" bIns="45720" numCol="1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1800" b="1" dirty="0">
                <a:solidFill>
                  <a:schemeClr val="accent6">
                    <a:lumMod val="75000"/>
                  </a:schemeClr>
                </a:solidFill>
              </a:rPr>
              <a:t>Trygghet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sv-SE" sz="18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sv-SE" sz="18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sv-SE" sz="18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v-SE" sz="1800" dirty="0">
                <a:solidFill>
                  <a:schemeClr val="accent6">
                    <a:lumMod val="75000"/>
                  </a:schemeClr>
                </a:solidFill>
              </a:rPr>
              <a:t>Jag bidrar till en miljö där vi gläds med varandra och jag trivs med mig själv.</a:t>
            </a:r>
          </a:p>
          <a:p>
            <a:pPr marL="0" indent="0">
              <a:buNone/>
            </a:pPr>
            <a:endParaRPr lang="sv-SE" sz="1800" i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sv-SE" sz="1600" i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sv-SE" sz="1600" i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v-SE" sz="1600" i="1" dirty="0">
                <a:solidFill>
                  <a:schemeClr val="accent6">
                    <a:lumMod val="75000"/>
                  </a:schemeClr>
                </a:solidFill>
              </a:rPr>
              <a:t>Vad får mig att känna trygghet?</a:t>
            </a:r>
          </a:p>
          <a:p>
            <a:pPr marL="0" indent="0">
              <a:buNone/>
            </a:pPr>
            <a:r>
              <a:rPr lang="sv-SE" sz="18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sv-SE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Platshållare för innehåll 2"/>
          <p:cNvSpPr txBox="1">
            <a:spLocks/>
          </p:cNvSpPr>
          <p:nvPr/>
        </p:nvSpPr>
        <p:spPr>
          <a:xfrm>
            <a:off x="7971642" y="1789283"/>
            <a:ext cx="1800462" cy="4797497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txBody>
          <a:bodyPr vert="horz" lIns="91440" tIns="45720" rIns="91440" bIns="45720" numCol="1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1800" b="1" dirty="0">
                <a:solidFill>
                  <a:schemeClr val="accent6">
                    <a:lumMod val="75000"/>
                  </a:schemeClr>
                </a:solidFill>
              </a:rPr>
              <a:t>Glädje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sv-SE" sz="18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sv-SE" sz="18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sv-SE" sz="18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v-SE" sz="1800" dirty="0">
                <a:solidFill>
                  <a:schemeClr val="accent6">
                    <a:lumMod val="75000"/>
                  </a:schemeClr>
                </a:solidFill>
              </a:rPr>
              <a:t>Jag tar mig an uppgiften med en positiv inställning, även då jag står inför en utmaning. 	</a:t>
            </a:r>
            <a:endParaRPr lang="sv-SE" sz="1800" i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sv-SE" sz="1800" i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v-SE" sz="1600" i="1" dirty="0">
                <a:solidFill>
                  <a:schemeClr val="accent6">
                    <a:lumMod val="75000"/>
                  </a:schemeClr>
                </a:solidFill>
              </a:rPr>
              <a:t>Tillstånd är smittsamt. Vilket tillstånd har jag?</a:t>
            </a:r>
            <a:endParaRPr lang="sv-SE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Platshållare för innehåll 2"/>
          <p:cNvSpPr txBox="1">
            <a:spLocks/>
          </p:cNvSpPr>
          <p:nvPr/>
        </p:nvSpPr>
        <p:spPr>
          <a:xfrm>
            <a:off x="4227802" y="1784702"/>
            <a:ext cx="1803537" cy="4802078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txBody>
          <a:bodyPr vert="horz" lIns="91440" tIns="45720" rIns="91440" bIns="45720" numCol="1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1800" b="1" dirty="0">
                <a:solidFill>
                  <a:schemeClr val="accent6">
                    <a:lumMod val="75000"/>
                  </a:schemeClr>
                </a:solidFill>
              </a:rPr>
              <a:t>Lärande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sv-SE" sz="18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sv-SE" sz="18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sv-SE" sz="18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v-SE" sz="1800" dirty="0">
                <a:solidFill>
                  <a:schemeClr val="accent6">
                    <a:lumMod val="75000"/>
                  </a:schemeClr>
                </a:solidFill>
              </a:rPr>
              <a:t>Vi lär oss av utvecklande och roliga övningar för både knopp och kropp.</a:t>
            </a:r>
          </a:p>
          <a:p>
            <a:pPr marL="0" indent="0">
              <a:buNone/>
            </a:pPr>
            <a:endParaRPr lang="sv-SE" sz="18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sv-SE" sz="18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v-SE" sz="1600" i="1" dirty="0">
                <a:solidFill>
                  <a:schemeClr val="accent6">
                    <a:lumMod val="75000"/>
                  </a:schemeClr>
                </a:solidFill>
              </a:rPr>
              <a:t>Hur skulle det kännas om jag säger ”har inte lärt mig än” istället för ”kan inte”?</a:t>
            </a:r>
            <a:endParaRPr lang="sv-SE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Platshållare för innehåll 2"/>
          <p:cNvSpPr txBox="1">
            <a:spLocks/>
          </p:cNvSpPr>
          <p:nvPr/>
        </p:nvSpPr>
        <p:spPr>
          <a:xfrm>
            <a:off x="2355181" y="1784702"/>
            <a:ext cx="1805171" cy="4802078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txBody>
          <a:bodyPr vert="horz" lIns="91440" tIns="45720" rIns="91440" bIns="45720" numCol="1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1800" b="1" dirty="0">
                <a:solidFill>
                  <a:schemeClr val="accent6">
                    <a:lumMod val="75000"/>
                  </a:schemeClr>
                </a:solidFill>
              </a:rPr>
              <a:t>Lagkänsla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sv-SE" sz="18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sv-SE" sz="18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sv-SE" sz="18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v-SE" sz="1800" dirty="0">
                <a:solidFill>
                  <a:schemeClr val="accent6">
                    <a:lumMod val="75000"/>
                  </a:schemeClr>
                </a:solidFill>
              </a:rPr>
              <a:t>Genom delaktighet och kompisanda hjälper jag andra att glänsa.</a:t>
            </a:r>
          </a:p>
          <a:p>
            <a:pPr marL="0" indent="0">
              <a:buNone/>
            </a:pPr>
            <a:endParaRPr lang="sv-SE" sz="1800" i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sv-SE" sz="1800" i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v-SE" sz="1600" i="1" dirty="0">
                <a:solidFill>
                  <a:schemeClr val="accent6">
                    <a:lumMod val="75000"/>
                  </a:schemeClr>
                </a:solidFill>
              </a:rPr>
              <a:t>Vad gör jag redan idag som får andra omkring mig att glänsa?</a:t>
            </a:r>
          </a:p>
        </p:txBody>
      </p:sp>
      <p:sp>
        <p:nvSpPr>
          <p:cNvPr id="14" name="Platshållare för innehåll 2"/>
          <p:cNvSpPr txBox="1">
            <a:spLocks/>
          </p:cNvSpPr>
          <p:nvPr/>
        </p:nvSpPr>
        <p:spPr>
          <a:xfrm>
            <a:off x="482560" y="1784702"/>
            <a:ext cx="1805171" cy="4802078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txBody>
          <a:bodyPr vert="horz" lIns="91440" tIns="45720" rIns="91440" bIns="45720" numCol="1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1800" b="1" dirty="0">
                <a:solidFill>
                  <a:schemeClr val="accent6">
                    <a:lumMod val="75000"/>
                  </a:schemeClr>
                </a:solidFill>
              </a:rPr>
              <a:t>Enkelhet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sv-SE" sz="18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sv-SE" sz="18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sv-SE" sz="18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v-SE" sz="1800" dirty="0">
                <a:solidFill>
                  <a:schemeClr val="accent6">
                    <a:lumMod val="75000"/>
                  </a:schemeClr>
                </a:solidFill>
              </a:rPr>
              <a:t>Det ska vara enkelt att utöva, stötta och leda. 	</a:t>
            </a:r>
          </a:p>
          <a:p>
            <a:pPr marL="0" indent="0">
              <a:buNone/>
            </a:pPr>
            <a:endParaRPr lang="sv-SE" sz="1800" i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sv-SE" sz="1800" i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sv-SE" sz="1800" i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v-SE" sz="1600" i="1" dirty="0">
                <a:solidFill>
                  <a:schemeClr val="accent6">
                    <a:lumMod val="75000"/>
                  </a:schemeClr>
                </a:solidFill>
              </a:rPr>
              <a:t>Hur kan jag  bidra till att förenkla engagemanget för mig och för andra? </a:t>
            </a:r>
            <a:endParaRPr lang="sv-SE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Femhörning 3"/>
          <p:cNvSpPr/>
          <p:nvPr/>
        </p:nvSpPr>
        <p:spPr>
          <a:xfrm>
            <a:off x="338800" y="2175219"/>
            <a:ext cx="9578923" cy="1059028"/>
          </a:xfrm>
          <a:prstGeom prst="homePlate">
            <a:avLst>
              <a:gd name="adj" fmla="val 101566"/>
            </a:avLst>
          </a:prstGeom>
          <a:solidFill>
            <a:srgbClr val="00B050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Vår dröm är att alla medlemmar är trygg i sig själv, </a:t>
            </a:r>
          </a:p>
          <a:p>
            <a:pPr algn="ctr"/>
            <a:r>
              <a:rPr lang="sv-SE" dirty="0"/>
              <a:t> och förblir fysiskt aktiv i någon form genom hela livet.</a:t>
            </a:r>
          </a:p>
          <a:p>
            <a:pPr algn="ctr"/>
            <a:r>
              <a:rPr lang="sv-SE" i="1" dirty="0"/>
              <a:t>Hur kan jag bidra?</a:t>
            </a:r>
          </a:p>
        </p:txBody>
      </p:sp>
      <p:sp>
        <p:nvSpPr>
          <p:cNvPr id="3" name="Rektangel 2"/>
          <p:cNvSpPr/>
          <p:nvPr/>
        </p:nvSpPr>
        <p:spPr>
          <a:xfrm>
            <a:off x="10096975" y="6236351"/>
            <a:ext cx="205697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000" dirty="0">
                <a:solidFill>
                  <a:srgbClr val="00B050"/>
                </a:solidFill>
              </a:rPr>
              <a:t>http://www.laget.se/VSKBANDYF07</a:t>
            </a:r>
          </a:p>
        </p:txBody>
      </p:sp>
      <p:pic>
        <p:nvPicPr>
          <p:cNvPr id="1026" name="Picture 2" descr="QR-kod för http://www.laget.se/VSKBANDYF0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9233" y="5177323"/>
            <a:ext cx="1132458" cy="1132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VSK_Logga_555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518905"/>
            <a:ext cx="1412477" cy="101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llips 4"/>
          <p:cNvSpPr/>
          <p:nvPr/>
        </p:nvSpPr>
        <p:spPr>
          <a:xfrm>
            <a:off x="9649643" y="1416115"/>
            <a:ext cx="2542357" cy="252511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textruta 5"/>
          <p:cNvSpPr txBox="1"/>
          <p:nvPr/>
        </p:nvSpPr>
        <p:spPr>
          <a:xfrm>
            <a:off x="9772104" y="1662355"/>
            <a:ext cx="2381844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000" b="1" i="1" dirty="0">
                <a:solidFill>
                  <a:schemeClr val="accent6">
                    <a:lumMod val="75000"/>
                  </a:schemeClr>
                </a:solidFill>
              </a:rPr>
              <a:t>Målbild</a:t>
            </a:r>
            <a:endParaRPr lang="sv-SE" sz="800" b="1" i="1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sv-SE" sz="800" b="1" i="1" dirty="0">
                <a:solidFill>
                  <a:schemeClr val="accent6">
                    <a:lumMod val="75000"/>
                  </a:schemeClr>
                </a:solidFill>
              </a:rPr>
              <a:t>När säsongen är slut har vi:</a:t>
            </a:r>
            <a:r>
              <a:rPr lang="sv-SE" sz="8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pPr algn="ctr">
              <a:buClr>
                <a:srgbClr val="548135"/>
              </a:buClr>
              <a:buSzPct val="100000"/>
              <a:buFont typeface="Wingdings" panose="05000000000000000000" pitchFamily="2" charset="2"/>
              <a:buChar char="Ø"/>
            </a:pPr>
            <a:r>
              <a:rPr lang="sv-SE" sz="900" dirty="0">
                <a:solidFill>
                  <a:srgbClr val="548135"/>
                </a:solidFill>
              </a:rPr>
              <a:t>Vi har haft ett träningsläger med övernattning. (laganda)</a:t>
            </a:r>
          </a:p>
          <a:p>
            <a:pPr algn="ctr">
              <a:buClr>
                <a:srgbClr val="548135"/>
              </a:buClr>
              <a:buSzPct val="100000"/>
              <a:buFont typeface="Wingdings" panose="05000000000000000000" pitchFamily="2" charset="2"/>
              <a:buChar char="Ø"/>
            </a:pPr>
            <a:r>
              <a:rPr lang="sv-SE" sz="900" dirty="0">
                <a:solidFill>
                  <a:srgbClr val="548135"/>
                </a:solidFill>
              </a:rPr>
              <a:t>Vi har inlett och avslutat säsongen med gemensamma aktiveter för föräldrar och spelare. (laganda)</a:t>
            </a:r>
          </a:p>
          <a:p>
            <a:pPr algn="ctr">
              <a:buClr>
                <a:srgbClr val="548135"/>
              </a:buClr>
              <a:buSzPct val="100000"/>
              <a:buFont typeface="Wingdings" panose="05000000000000000000" pitchFamily="2" charset="2"/>
              <a:buChar char="Ø"/>
            </a:pPr>
            <a:r>
              <a:rPr lang="sv-SE" sz="900" dirty="0">
                <a:solidFill>
                  <a:srgbClr val="548135"/>
                </a:solidFill>
              </a:rPr>
              <a:t>Alla känner sig trygga med rutiner och roller kring träning och match. (Bandykunskap)</a:t>
            </a:r>
          </a:p>
          <a:p>
            <a:pPr algn="ctr">
              <a:buClr>
                <a:srgbClr val="548135"/>
              </a:buClr>
              <a:buSzPct val="100000"/>
              <a:buFont typeface="Wingdings" panose="05000000000000000000" pitchFamily="2" charset="2"/>
              <a:buChar char="Ø"/>
            </a:pPr>
            <a:r>
              <a:rPr lang="sv-SE" sz="900" dirty="0">
                <a:solidFill>
                  <a:srgbClr val="548135"/>
                </a:solidFill>
              </a:rPr>
              <a:t>Vi kan spela på alla spelare i laget innan motståndarna får bollen. (Matchspel)</a:t>
            </a:r>
          </a:p>
          <a:p>
            <a:pPr algn="ctr">
              <a:buClr>
                <a:srgbClr val="548135"/>
              </a:buClr>
              <a:buSzPct val="100000"/>
              <a:buFont typeface="Wingdings" panose="05000000000000000000" pitchFamily="2" charset="2"/>
              <a:buChar char="Ø"/>
            </a:pPr>
            <a:r>
              <a:rPr lang="sv-SE" sz="900" dirty="0">
                <a:solidFill>
                  <a:srgbClr val="548135"/>
                </a:solidFill>
              </a:rPr>
              <a:t>Vi har vid 10 tillfällen spelat tillsammans </a:t>
            </a:r>
            <a:br>
              <a:rPr lang="sv-SE" sz="900" dirty="0">
                <a:solidFill>
                  <a:srgbClr val="548135"/>
                </a:solidFill>
              </a:rPr>
            </a:br>
            <a:r>
              <a:rPr lang="sv-SE" sz="900" dirty="0">
                <a:solidFill>
                  <a:srgbClr val="548135"/>
                </a:solidFill>
              </a:rPr>
              <a:t>med andra lag. (Matchspel)</a:t>
            </a:r>
          </a:p>
        </p:txBody>
      </p:sp>
    </p:spTree>
    <p:extLst>
      <p:ext uri="{BB962C8B-B14F-4D97-AF65-F5344CB8AC3E}">
        <p14:creationId xmlns:p14="http://schemas.microsoft.com/office/powerpoint/2010/main" val="9446097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6660</TotalTime>
  <Words>230</Words>
  <Application>Microsoft Office PowerPoint</Application>
  <PresentationFormat>Bredbild</PresentationFormat>
  <Paragraphs>57</Paragraphs>
  <Slides>1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Office-tema</vt:lpstr>
      <vt:lpstr>VSK F07 2016/2017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d</dc:creator>
  <cp:lastModifiedBy>Daniel Kolsmyr</cp:lastModifiedBy>
  <cp:revision>44</cp:revision>
  <dcterms:created xsi:type="dcterms:W3CDTF">2015-11-02T22:21:53Z</dcterms:created>
  <dcterms:modified xsi:type="dcterms:W3CDTF">2016-11-17T23:06:37Z</dcterms:modified>
</cp:coreProperties>
</file>