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2" d="100"/>
          <a:sy n="72" d="100"/>
        </p:scale>
        <p:origin x="10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64FCD65B-1457-4CFC-96A9-8374F057A36B}" srcId="{176329C6-A293-41F9-99C4-BCAABF191D5E}" destId="{28896689-4809-45C2-81D3-F990376F35E2}" srcOrd="0" destOrd="0" parTransId="{63F28BA9-4B05-450D-A6C0-9B3F7FFDEEF1}" sibTransId="{271425BA-5C3B-4846-8EA6-4C82CEF0CB7B}"/>
    <dgm:cxn modelId="{57674324-FD9D-45B1-9336-D2E0FD08F031}" type="presOf" srcId="{78F5BFDD-C4AA-40A3-8F54-7215D0A443DF}" destId="{C8B3A1F0-654E-4707-93EE-8D71BB830E5F}"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46B42D51-4198-4991-8DAA-FA406D1771B9}" srcId="{176329C6-A293-41F9-99C4-BCAABF191D5E}" destId="{78F5BFDD-C4AA-40A3-8F54-7215D0A443DF}" srcOrd="3" destOrd="0" parTransId="{8B3E7C4C-1F5A-460A-97DD-3A0DC7971E4C}" sibTransId="{C235675B-A609-4FA9-B26F-FA3EAFD7B6B5}"/>
    <dgm:cxn modelId="{D5C20EC9-0EA3-4E76-80E4-36ADAF990148}" type="presOf" srcId="{8667C016-CBAA-4B01-931C-8C0B603B9AF1}" destId="{10142237-FF7A-4E4F-A259-A1E39E7BBFCF}" srcOrd="1"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6DBA14-B7BC-46B4-9083-9D10E4E414FF}" type="presOf" srcId="{28896689-4809-45C2-81D3-F990376F35E2}" destId="{01220113-A045-499E-B530-C32051418C57}" srcOrd="1"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7C027544-E7AF-4CEF-BD88-6F4B7294D894}" type="presOf" srcId="{A7E5A2FE-CDE8-4C61-93FF-96BA715692A2}" destId="{5B57A1EB-3F60-4ACE-94E6-C5A13BD3D720}"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2017-02-20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2017-02-20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2017-02-20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2017-02-20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a:t>
            </a:r>
            <a:r>
              <a:rPr lang="sv-SE" b="1" dirty="0" err="1">
                <a:solidFill>
                  <a:schemeClr val="accent2">
                    <a:lumMod val="75000"/>
                  </a:schemeClr>
                </a:solidFill>
              </a:rPr>
              <a:t>tis</a:t>
            </a:r>
            <a:r>
              <a:rPr lang="sv-SE" b="1" dirty="0">
                <a:solidFill>
                  <a:schemeClr val="accent2">
                    <a:lumMod val="75000"/>
                  </a:schemeClr>
                </a:solidFill>
              </a:rPr>
              <a:t> 17:30-18:30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A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A</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B</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B</a:t>
            </a: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sp>
        <p:nvSpPr>
          <p:cNvPr id="17"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graphicFrame>
        <p:nvGraphicFramePr>
          <p:cNvPr id="18" name="Diagram 17"/>
          <p:cNvGraphicFramePr/>
          <p:nvPr>
            <p:extLst>
              <p:ext uri="{D42A27DB-BD31-4B8C-83A1-F6EECF244321}">
                <p14:modId xmlns:p14="http://schemas.microsoft.com/office/powerpoint/2010/main" val="1838533696"/>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9"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Materialare/Ledare/Förälder: Ta fram material, knyta skridskor, …</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20"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a:t>
            </a:r>
            <a:endParaRPr lang="sv-SE" sz="1000"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br>
              <a:rPr lang="sv-SE" sz="4000" b="1" dirty="0">
                <a:solidFill>
                  <a:schemeClr val="accent2">
                    <a:lumMod val="75000"/>
                  </a:schemeClr>
                </a:solidFill>
              </a:rPr>
            </a:br>
            <a:r>
              <a:rPr lang="sv-SE" sz="1000" dirty="0">
                <a:solidFill>
                  <a:schemeClr val="accent2">
                    <a:lumMod val="75000"/>
                  </a:schemeClr>
                </a:solidFill>
              </a:rPr>
              <a:t>Samlas i början och slut. Fråga gärna Varför gör vi denna övning?</a:t>
            </a:r>
            <a:endParaRPr lang="sv-SE" sz="100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br>
              <a:rPr lang="sv-SE" sz="1400" b="1" dirty="0">
                <a:solidFill>
                  <a:schemeClr val="accent2">
                    <a:lumMod val="75000"/>
                  </a:schemeClr>
                </a:solidFill>
              </a:rPr>
            </a:br>
            <a:r>
              <a:rPr lang="sv-SE" sz="1100" dirty="0">
                <a:solidFill>
                  <a:schemeClr val="accent2">
                    <a:lumMod val="75000"/>
                  </a:schemeClr>
                </a:solidFill>
              </a:rPr>
              <a:t>Samlas i början och slut. Fråga gärna Varför gör vi denna övning?</a:t>
            </a:r>
            <a:endParaRPr lang="sv-SE" sz="110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Hejaramsa,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66" name="Underrubrik 2"/>
          <p:cNvSpPr txBox="1">
            <a:spLocks/>
          </p:cNvSpPr>
          <p:nvPr/>
        </p:nvSpPr>
        <p:spPr>
          <a:xfrm>
            <a:off x="6829712" y="190193"/>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31</a:t>
            </a:r>
            <a:r>
              <a:rPr lang="sv-SE" sz="1400" dirty="0">
                <a:solidFill>
                  <a:schemeClr val="accent2">
                    <a:lumMod val="75000"/>
                  </a:schemeClr>
                </a:solidFill>
              </a:rPr>
              <a:t>: Explosivitet / skridskoteknik</a:t>
            </a:r>
          </a:p>
        </p:txBody>
      </p:sp>
      <p:cxnSp>
        <p:nvCxnSpPr>
          <p:cNvPr id="193"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0" name="Textruta 218"/>
          <p:cNvSpPr txBox="1"/>
          <p:nvPr/>
        </p:nvSpPr>
        <p:spPr>
          <a:xfrm>
            <a:off x="1959990" y="2111054"/>
            <a:ext cx="2636189" cy="247786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a:t>
            </a:r>
            <a:endParaRPr lang="sv-SE" sz="1100" dirty="0">
              <a:solidFill>
                <a:schemeClr val="accent2">
                  <a:lumMod val="75000"/>
                </a:schemeClr>
              </a:solidFill>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i en kvadrat.</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Passa/skjuta i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a:t>
            </a:r>
          </a:p>
          <a:p>
            <a:pPr marL="171450" indent="-171450">
              <a:lnSpc>
                <a:spcPct val="107000"/>
              </a:lnSpc>
              <a:spcAft>
                <a:spcPts val="800"/>
              </a:spcAft>
              <a:buFont typeface="Arial" panose="020B0604020202020204" pitchFamily="34" charset="0"/>
              <a:buChar char="•"/>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800"/>
              </a:spcAft>
            </a:pP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73"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 </a:t>
            </a:r>
            <a:endParaRPr lang="sv-SE" sz="1400" dirty="0">
              <a:solidFill>
                <a:schemeClr val="accent2">
                  <a:lumMod val="75000"/>
                </a:schemeClr>
              </a:solidFill>
            </a:endParaRPr>
          </a:p>
        </p:txBody>
      </p:sp>
      <p:sp>
        <p:nvSpPr>
          <p:cNvPr id="105" name="Rektangel 104"/>
          <p:cNvSpPr/>
          <p:nvPr/>
        </p:nvSpPr>
        <p:spPr>
          <a:xfrm rot="20482899">
            <a:off x="3671002" y="668500"/>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cxnSp>
        <p:nvCxnSpPr>
          <p:cNvPr id="110" name="Rak pil 310"/>
          <p:cNvCxnSpPr/>
          <p:nvPr/>
        </p:nvCxnSpPr>
        <p:spPr>
          <a:xfrm flipH="1" flipV="1">
            <a:off x="9053243" y="3078877"/>
            <a:ext cx="471475" cy="1181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ruta 192"/>
          <p:cNvSpPr txBox="1"/>
          <p:nvPr/>
        </p:nvSpPr>
        <p:spPr>
          <a:xfrm>
            <a:off x="9618075" y="542401"/>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112" name="Likbent triangel 111"/>
          <p:cNvSpPr/>
          <p:nvPr/>
        </p:nvSpPr>
        <p:spPr>
          <a:xfrm>
            <a:off x="11298465" y="303482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3" name="Likbent triangel 112"/>
          <p:cNvSpPr/>
          <p:nvPr/>
        </p:nvSpPr>
        <p:spPr>
          <a:xfrm>
            <a:off x="8426157" y="409206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4" name="Rak pil 143"/>
          <p:cNvCxnSpPr/>
          <p:nvPr/>
        </p:nvCxnSpPr>
        <p:spPr>
          <a:xfrm flipV="1">
            <a:off x="7770782" y="4414545"/>
            <a:ext cx="762411" cy="5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5" name="Likbent triangel 114"/>
          <p:cNvSpPr/>
          <p:nvPr/>
        </p:nvSpPr>
        <p:spPr>
          <a:xfrm>
            <a:off x="11307920" y="208213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6" name="Likbent triangel 115"/>
          <p:cNvSpPr/>
          <p:nvPr/>
        </p:nvSpPr>
        <p:spPr>
          <a:xfrm>
            <a:off x="10422218" y="252814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7" name="Rak pil 154"/>
          <p:cNvCxnSpPr/>
          <p:nvPr/>
        </p:nvCxnSpPr>
        <p:spPr>
          <a:xfrm flipV="1">
            <a:off x="8650006" y="3338604"/>
            <a:ext cx="244188" cy="929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Högerböjd 155"/>
          <p:cNvSpPr/>
          <p:nvPr/>
        </p:nvSpPr>
        <p:spPr>
          <a:xfrm>
            <a:off x="10294946" y="1518758"/>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19" name="Rak pil 156"/>
          <p:cNvCxnSpPr/>
          <p:nvPr/>
        </p:nvCxnSpPr>
        <p:spPr>
          <a:xfrm flipH="1">
            <a:off x="10514527" y="1494049"/>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Likbent triangel 119"/>
          <p:cNvSpPr/>
          <p:nvPr/>
        </p:nvSpPr>
        <p:spPr>
          <a:xfrm>
            <a:off x="11313477" y="124795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1" name="Likbent triangel 120"/>
          <p:cNvSpPr/>
          <p:nvPr/>
        </p:nvSpPr>
        <p:spPr>
          <a:xfrm>
            <a:off x="10427363" y="15749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2" name="Vänsterböjd 159"/>
          <p:cNvSpPr/>
          <p:nvPr/>
        </p:nvSpPr>
        <p:spPr>
          <a:xfrm>
            <a:off x="11477436" y="2009995"/>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3" name="Rak pil 160"/>
          <p:cNvCxnSpPr/>
          <p:nvPr/>
        </p:nvCxnSpPr>
        <p:spPr>
          <a:xfrm>
            <a:off x="10468372" y="1854342"/>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4" name="Bildobjekt 123"/>
          <p:cNvPicPr/>
          <p:nvPr/>
        </p:nvPicPr>
        <p:blipFill>
          <a:blip r:embed="rId4" cstate="print">
            <a:extLst>
              <a:ext uri="{28A0092B-C50C-407E-A947-70E740481C1C}">
                <a14:useLocalDpi xmlns:a14="http://schemas.microsoft.com/office/drawing/2010/main" val="0"/>
              </a:ext>
            </a:extLst>
          </a:blip>
          <a:stretch>
            <a:fillRect/>
          </a:stretch>
        </p:blipFill>
        <p:spPr>
          <a:xfrm>
            <a:off x="8591902" y="756163"/>
            <a:ext cx="670102" cy="545332"/>
          </a:xfrm>
          <a:prstGeom prst="rect">
            <a:avLst/>
          </a:prstGeom>
          <a:ln>
            <a:noFill/>
          </a:ln>
        </p:spPr>
      </p:pic>
      <p:cxnSp>
        <p:nvCxnSpPr>
          <p:cNvPr id="125" name="Rak 164"/>
          <p:cNvCxnSpPr/>
          <p:nvPr/>
        </p:nvCxnSpPr>
        <p:spPr>
          <a:xfrm flipH="1" flipV="1">
            <a:off x="11834904" y="926905"/>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6" name="Rak 164"/>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7" name="Likbent triangel 126"/>
          <p:cNvSpPr/>
          <p:nvPr/>
        </p:nvSpPr>
        <p:spPr>
          <a:xfrm>
            <a:off x="9709674" y="4069075"/>
            <a:ext cx="80554" cy="17130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8" name="Högerböjd 155"/>
          <p:cNvSpPr/>
          <p:nvPr/>
        </p:nvSpPr>
        <p:spPr>
          <a:xfrm>
            <a:off x="10212092" y="2451278"/>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9" name="Rak pil 156"/>
          <p:cNvCxnSpPr/>
          <p:nvPr/>
        </p:nvCxnSpPr>
        <p:spPr>
          <a:xfrm flipH="1">
            <a:off x="10431673" y="2426569"/>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0" name="Vänsterböjd 159"/>
          <p:cNvSpPr/>
          <p:nvPr/>
        </p:nvSpPr>
        <p:spPr>
          <a:xfrm>
            <a:off x="11394582" y="2942515"/>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1" name="Rak pil 160"/>
          <p:cNvCxnSpPr/>
          <p:nvPr/>
        </p:nvCxnSpPr>
        <p:spPr>
          <a:xfrm>
            <a:off x="10385518" y="2786862"/>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2" name="Likbent triangel 131"/>
          <p:cNvSpPr/>
          <p:nvPr/>
        </p:nvSpPr>
        <p:spPr>
          <a:xfrm>
            <a:off x="11249370" y="39582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3" name="Likbent triangel 132"/>
          <p:cNvSpPr/>
          <p:nvPr/>
        </p:nvSpPr>
        <p:spPr>
          <a:xfrm>
            <a:off x="10373123" y="345155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4" name="Högerböjd 155"/>
          <p:cNvSpPr/>
          <p:nvPr/>
        </p:nvSpPr>
        <p:spPr>
          <a:xfrm>
            <a:off x="10162997" y="3374696"/>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5" name="Rak pil 156"/>
          <p:cNvCxnSpPr/>
          <p:nvPr/>
        </p:nvCxnSpPr>
        <p:spPr>
          <a:xfrm flipH="1">
            <a:off x="10382578" y="3349987"/>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6" name="Vänsterböjd 159"/>
          <p:cNvSpPr/>
          <p:nvPr/>
        </p:nvSpPr>
        <p:spPr>
          <a:xfrm>
            <a:off x="11345487" y="3865933"/>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37" name="Rak pil 160"/>
          <p:cNvCxnSpPr/>
          <p:nvPr/>
        </p:nvCxnSpPr>
        <p:spPr>
          <a:xfrm>
            <a:off x="10336423" y="3710280"/>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38" name="Grupp 137"/>
          <p:cNvGrpSpPr/>
          <p:nvPr/>
        </p:nvGrpSpPr>
        <p:grpSpPr>
          <a:xfrm rot="5400000">
            <a:off x="10875877" y="3906099"/>
            <a:ext cx="91626" cy="716447"/>
            <a:chOff x="9318812" y="2239299"/>
            <a:chExt cx="188259" cy="477007"/>
          </a:xfrm>
        </p:grpSpPr>
        <p:cxnSp>
          <p:nvCxnSpPr>
            <p:cNvPr id="139"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1" name="Likbent triangel 140"/>
          <p:cNvSpPr/>
          <p:nvPr/>
        </p:nvSpPr>
        <p:spPr>
          <a:xfrm>
            <a:off x="10429548" y="40628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2" name="Likbent triangel 141"/>
          <p:cNvSpPr/>
          <p:nvPr/>
        </p:nvSpPr>
        <p:spPr>
          <a:xfrm>
            <a:off x="7737291" y="266314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3" name="Likbent triangel 142"/>
          <p:cNvSpPr/>
          <p:nvPr/>
        </p:nvSpPr>
        <p:spPr>
          <a:xfrm>
            <a:off x="7746746" y="171045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4" name="Likbent triangel 143"/>
          <p:cNvSpPr/>
          <p:nvPr/>
        </p:nvSpPr>
        <p:spPr>
          <a:xfrm>
            <a:off x="6861044" y="21564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5" name="Högerböjd 155"/>
          <p:cNvSpPr/>
          <p:nvPr/>
        </p:nvSpPr>
        <p:spPr>
          <a:xfrm>
            <a:off x="6733772" y="1147082"/>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6" name="Rak pil 156"/>
          <p:cNvCxnSpPr/>
          <p:nvPr/>
        </p:nvCxnSpPr>
        <p:spPr>
          <a:xfrm flipH="1" flipV="1">
            <a:off x="6953354" y="1147082"/>
            <a:ext cx="1472803" cy="321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7" name="Likbent triangel 146"/>
          <p:cNvSpPr/>
          <p:nvPr/>
        </p:nvSpPr>
        <p:spPr>
          <a:xfrm>
            <a:off x="6866189" y="120329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8" name="Vänsterböjd 159"/>
          <p:cNvSpPr/>
          <p:nvPr/>
        </p:nvSpPr>
        <p:spPr>
          <a:xfrm>
            <a:off x="7916262" y="1638319"/>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9" name="Rak pil 160"/>
          <p:cNvCxnSpPr/>
          <p:nvPr/>
        </p:nvCxnSpPr>
        <p:spPr>
          <a:xfrm>
            <a:off x="6907198" y="1482666"/>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0" name="Högerböjd 155"/>
          <p:cNvSpPr/>
          <p:nvPr/>
        </p:nvSpPr>
        <p:spPr>
          <a:xfrm>
            <a:off x="6650918" y="2079602"/>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1" name="Rak pil 156"/>
          <p:cNvCxnSpPr/>
          <p:nvPr/>
        </p:nvCxnSpPr>
        <p:spPr>
          <a:xfrm flipH="1">
            <a:off x="6870499" y="2054893"/>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Vänsterböjd 159"/>
          <p:cNvSpPr/>
          <p:nvPr/>
        </p:nvSpPr>
        <p:spPr>
          <a:xfrm>
            <a:off x="7833408" y="2570839"/>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3" name="Rak pil 160"/>
          <p:cNvCxnSpPr/>
          <p:nvPr/>
        </p:nvCxnSpPr>
        <p:spPr>
          <a:xfrm>
            <a:off x="6824344" y="2415186"/>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4" name="Likbent triangel 153"/>
          <p:cNvSpPr/>
          <p:nvPr/>
        </p:nvSpPr>
        <p:spPr>
          <a:xfrm>
            <a:off x="7688196" y="35865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5" name="Likbent triangel 154"/>
          <p:cNvSpPr/>
          <p:nvPr/>
        </p:nvSpPr>
        <p:spPr>
          <a:xfrm>
            <a:off x="6811949" y="307988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6" name="Högerböjd 155"/>
          <p:cNvSpPr/>
          <p:nvPr/>
        </p:nvSpPr>
        <p:spPr>
          <a:xfrm>
            <a:off x="6601823" y="3003020"/>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7" name="Rak pil 156"/>
          <p:cNvCxnSpPr/>
          <p:nvPr/>
        </p:nvCxnSpPr>
        <p:spPr>
          <a:xfrm flipH="1">
            <a:off x="6821404" y="2978311"/>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Vänsterböjd 159"/>
          <p:cNvSpPr/>
          <p:nvPr/>
        </p:nvSpPr>
        <p:spPr>
          <a:xfrm>
            <a:off x="7784313" y="3494257"/>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9" name="Rak pil 160"/>
          <p:cNvCxnSpPr/>
          <p:nvPr/>
        </p:nvCxnSpPr>
        <p:spPr>
          <a:xfrm>
            <a:off x="6775249" y="3338604"/>
            <a:ext cx="922402" cy="118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60" name="Grupp 159"/>
          <p:cNvGrpSpPr/>
          <p:nvPr/>
        </p:nvGrpSpPr>
        <p:grpSpPr>
          <a:xfrm rot="16456330">
            <a:off x="7228000" y="3879541"/>
            <a:ext cx="91626" cy="716447"/>
            <a:chOff x="9318812" y="2239299"/>
            <a:chExt cx="188259" cy="477007"/>
          </a:xfrm>
        </p:grpSpPr>
        <p:cxnSp>
          <p:nvCxnSpPr>
            <p:cNvPr id="161" name="Rak 116"/>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Rak 117"/>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3" name="Likbent triangel 162"/>
          <p:cNvSpPr/>
          <p:nvPr/>
        </p:nvSpPr>
        <p:spPr>
          <a:xfrm>
            <a:off x="7744604" y="408293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4" name="Vänsterböjd 159"/>
          <p:cNvSpPr/>
          <p:nvPr/>
        </p:nvSpPr>
        <p:spPr>
          <a:xfrm>
            <a:off x="11513982" y="1193744"/>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65" name="Likbent triangel 164"/>
          <p:cNvSpPr/>
          <p:nvPr/>
        </p:nvSpPr>
        <p:spPr>
          <a:xfrm>
            <a:off x="6817630" y="39436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4" name="Högerböjd 155"/>
          <p:cNvSpPr/>
          <p:nvPr/>
        </p:nvSpPr>
        <p:spPr>
          <a:xfrm>
            <a:off x="6607504" y="3866802"/>
            <a:ext cx="127272" cy="4041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94" name="Rak pil 156"/>
          <p:cNvCxnSpPr/>
          <p:nvPr/>
        </p:nvCxnSpPr>
        <p:spPr>
          <a:xfrm flipH="1">
            <a:off x="6827085" y="3842093"/>
            <a:ext cx="962909" cy="24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5" name="Rak pil 143"/>
          <p:cNvCxnSpPr/>
          <p:nvPr/>
        </p:nvCxnSpPr>
        <p:spPr>
          <a:xfrm flipH="1" flipV="1">
            <a:off x="9713102" y="4361742"/>
            <a:ext cx="776366" cy="33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6" name="Rak pil 156"/>
          <p:cNvCxnSpPr/>
          <p:nvPr/>
        </p:nvCxnSpPr>
        <p:spPr>
          <a:xfrm flipV="1">
            <a:off x="9473816" y="1222994"/>
            <a:ext cx="1770548" cy="267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ruta 192"/>
          <p:cNvSpPr txBox="1"/>
          <p:nvPr/>
        </p:nvSpPr>
        <p:spPr>
          <a:xfrm>
            <a:off x="8038387" y="4624941"/>
            <a:ext cx="2173705" cy="12764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Spelare med näsan ut mot sarg. Ledare blåser i pipan som start och droppar en boll som de kämpar om för att komma till skott så snabbt som möjligt. Den andra jagar och försvarar.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98" name="Rak pil 213"/>
          <p:cNvCxnSpPr/>
          <p:nvPr/>
        </p:nvCxnSpPr>
        <p:spPr>
          <a:xfrm flipH="1" flipV="1">
            <a:off x="9070355" y="3658488"/>
            <a:ext cx="36551" cy="82709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99" name="Ellips 198"/>
          <p:cNvSpPr/>
          <p:nvPr/>
        </p:nvSpPr>
        <p:spPr>
          <a:xfrm>
            <a:off x="9070354" y="4563273"/>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00" name="Bildobjekt 199"/>
          <p:cNvPicPr/>
          <p:nvPr/>
        </p:nvPicPr>
        <p:blipFill>
          <a:blip r:embed="rId5" cstate="print">
            <a:extLst>
              <a:ext uri="{28A0092B-C50C-407E-A947-70E740481C1C}">
                <a14:useLocalDpi xmlns:a14="http://schemas.microsoft.com/office/drawing/2010/main" val="0"/>
              </a:ext>
            </a:extLst>
          </a:blip>
          <a:stretch>
            <a:fillRect/>
          </a:stretch>
        </p:blipFill>
        <p:spPr>
          <a:xfrm flipH="1">
            <a:off x="7637118" y="4296646"/>
            <a:ext cx="365637" cy="328295"/>
          </a:xfrm>
          <a:prstGeom prst="rect">
            <a:avLst/>
          </a:prstGeom>
        </p:spPr>
      </p:pic>
      <p:pic>
        <p:nvPicPr>
          <p:cNvPr id="201" name="Bildobjekt 200"/>
          <p:cNvPicPr/>
          <p:nvPr/>
        </p:nvPicPr>
        <p:blipFill>
          <a:blip r:embed="rId5" cstate="print">
            <a:extLst>
              <a:ext uri="{28A0092B-C50C-407E-A947-70E740481C1C}">
                <a14:useLocalDpi xmlns:a14="http://schemas.microsoft.com/office/drawing/2010/main" val="0"/>
              </a:ext>
            </a:extLst>
          </a:blip>
          <a:stretch>
            <a:fillRect/>
          </a:stretch>
        </p:blipFill>
        <p:spPr>
          <a:xfrm>
            <a:off x="10373123" y="4343278"/>
            <a:ext cx="328295" cy="328295"/>
          </a:xfrm>
          <a:prstGeom prst="rect">
            <a:avLst/>
          </a:prstGeom>
        </p:spPr>
      </p:pic>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79" name="Underrubrik 2"/>
          <p:cNvSpPr txBox="1">
            <a:spLocks/>
          </p:cNvSpPr>
          <p:nvPr/>
        </p:nvSpPr>
        <p:spPr>
          <a:xfrm>
            <a:off x="6596699" y="16767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Smålagsspel  </a:t>
            </a:r>
          </a:p>
        </p:txBody>
      </p:sp>
      <p:sp>
        <p:nvSpPr>
          <p:cNvPr id="91" name="Textruta 63"/>
          <p:cNvSpPr txBox="1"/>
          <p:nvPr/>
        </p:nvSpPr>
        <p:spPr>
          <a:xfrm>
            <a:off x="7079352" y="4291838"/>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 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och vilka anfaller (granen). Hur ställer man upp sig (blomman).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56"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29</a:t>
            </a:r>
            <a:r>
              <a:rPr lang="sv-SE" sz="1400" dirty="0">
                <a:solidFill>
                  <a:schemeClr val="accent2">
                    <a:lumMod val="75000"/>
                  </a:schemeClr>
                </a:solidFill>
              </a:rPr>
              <a:t>: Skridskoteknik</a:t>
            </a:r>
          </a:p>
        </p:txBody>
      </p:sp>
      <p:cxnSp>
        <p:nvCxnSpPr>
          <p:cNvPr id="21" name="Rak pil 310"/>
          <p:cNvCxnSpPr/>
          <p:nvPr/>
        </p:nvCxnSpPr>
        <p:spPr>
          <a:xfrm flipH="1" flipV="1">
            <a:off x="484144" y="4919087"/>
            <a:ext cx="969577" cy="22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ruta 192"/>
          <p:cNvSpPr txBox="1"/>
          <p:nvPr/>
        </p:nvSpPr>
        <p:spPr>
          <a:xfrm rot="18495465">
            <a:off x="1585068" y="5164734"/>
            <a:ext cx="933769" cy="36169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”Pingvin”</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6" name="Likbent triangel 25"/>
          <p:cNvSpPr/>
          <p:nvPr/>
        </p:nvSpPr>
        <p:spPr>
          <a:xfrm>
            <a:off x="1569486" y="408781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7" name="Likbent triangel 26"/>
          <p:cNvSpPr/>
          <p:nvPr/>
        </p:nvSpPr>
        <p:spPr>
          <a:xfrm>
            <a:off x="1525918" y="514078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Likbent triangel 27"/>
          <p:cNvSpPr/>
          <p:nvPr/>
        </p:nvSpPr>
        <p:spPr>
          <a:xfrm>
            <a:off x="427417" y="456344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 name="Vänsterböjd 139"/>
          <p:cNvSpPr/>
          <p:nvPr/>
        </p:nvSpPr>
        <p:spPr>
          <a:xfrm rot="10800000">
            <a:off x="209434" y="4501990"/>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0" name="Rak pil 143"/>
          <p:cNvCxnSpPr/>
          <p:nvPr/>
        </p:nvCxnSpPr>
        <p:spPr>
          <a:xfrm flipV="1">
            <a:off x="438115" y="4380177"/>
            <a:ext cx="1271692" cy="177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Högerböjd 145"/>
          <p:cNvSpPr/>
          <p:nvPr/>
        </p:nvSpPr>
        <p:spPr>
          <a:xfrm rot="10532137">
            <a:off x="1822649" y="397250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2" name="Rak pil 150"/>
          <p:cNvCxnSpPr/>
          <p:nvPr/>
        </p:nvCxnSpPr>
        <p:spPr>
          <a:xfrm flipH="1" flipV="1">
            <a:off x="953929" y="2452444"/>
            <a:ext cx="824420" cy="1521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Likbent triangel 32"/>
          <p:cNvSpPr/>
          <p:nvPr/>
        </p:nvSpPr>
        <p:spPr>
          <a:xfrm>
            <a:off x="1085455" y="283973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 name="Likbent triangel 33"/>
          <p:cNvSpPr/>
          <p:nvPr/>
        </p:nvSpPr>
        <p:spPr>
          <a:xfrm>
            <a:off x="1318658" y="341915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6" name="Rak pil 154"/>
          <p:cNvCxnSpPr/>
          <p:nvPr/>
        </p:nvCxnSpPr>
        <p:spPr>
          <a:xfrm flipH="1" flipV="1">
            <a:off x="3023727" y="4850454"/>
            <a:ext cx="965260" cy="68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Högerböjd 155"/>
          <p:cNvSpPr/>
          <p:nvPr/>
        </p:nvSpPr>
        <p:spPr>
          <a:xfrm rot="10800000">
            <a:off x="1661795" y="5079483"/>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38" name="Rak pil 156"/>
          <p:cNvCxnSpPr/>
          <p:nvPr/>
        </p:nvCxnSpPr>
        <p:spPr>
          <a:xfrm>
            <a:off x="1364813" y="1088715"/>
            <a:ext cx="493011" cy="280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Likbent triangel 38"/>
          <p:cNvSpPr/>
          <p:nvPr/>
        </p:nvSpPr>
        <p:spPr>
          <a:xfrm>
            <a:off x="615394" y="180315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0" name="Likbent triangel 39"/>
          <p:cNvSpPr/>
          <p:nvPr/>
        </p:nvSpPr>
        <p:spPr>
          <a:xfrm>
            <a:off x="384153" y="536272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Vänsterböjd 159"/>
          <p:cNvSpPr/>
          <p:nvPr/>
        </p:nvSpPr>
        <p:spPr>
          <a:xfrm rot="12284221">
            <a:off x="482902" y="785935"/>
            <a:ext cx="539445"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42" name="Rak pil 160"/>
          <p:cNvCxnSpPr/>
          <p:nvPr/>
        </p:nvCxnSpPr>
        <p:spPr>
          <a:xfrm flipV="1">
            <a:off x="530424" y="5451482"/>
            <a:ext cx="1062211" cy="157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Vänsterböjd 159"/>
          <p:cNvSpPr/>
          <p:nvPr/>
        </p:nvSpPr>
        <p:spPr>
          <a:xfrm rot="1609807">
            <a:off x="4592165" y="1241524"/>
            <a:ext cx="539445"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7" name="Vänsterböjd 159"/>
          <p:cNvSpPr/>
          <p:nvPr/>
        </p:nvSpPr>
        <p:spPr>
          <a:xfrm rot="1630308" flipH="1">
            <a:off x="2043272" y="1661008"/>
            <a:ext cx="516259" cy="15277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64" name="Likbent triangel 63"/>
          <p:cNvSpPr/>
          <p:nvPr/>
        </p:nvSpPr>
        <p:spPr>
          <a:xfrm>
            <a:off x="4797506" y="14357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5" name="Likbent triangel 64"/>
          <p:cNvSpPr/>
          <p:nvPr/>
        </p:nvSpPr>
        <p:spPr>
          <a:xfrm>
            <a:off x="4481852" y="204850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6" name="Likbent triangel 65"/>
          <p:cNvSpPr/>
          <p:nvPr/>
        </p:nvSpPr>
        <p:spPr>
          <a:xfrm>
            <a:off x="814291" y="119171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Likbent triangel 66"/>
          <p:cNvSpPr/>
          <p:nvPr/>
        </p:nvSpPr>
        <p:spPr>
          <a:xfrm>
            <a:off x="2573251" y="203530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8" name="Likbent triangel 67"/>
          <p:cNvSpPr/>
          <p:nvPr/>
        </p:nvSpPr>
        <p:spPr>
          <a:xfrm>
            <a:off x="2340980" y="27548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0" name="Likbent triangel 69"/>
          <p:cNvSpPr/>
          <p:nvPr/>
        </p:nvSpPr>
        <p:spPr>
          <a:xfrm>
            <a:off x="3804260" y="321312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1" name="Likbent triangel 70"/>
          <p:cNvSpPr/>
          <p:nvPr/>
        </p:nvSpPr>
        <p:spPr>
          <a:xfrm>
            <a:off x="2898533" y="490197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2" name="Likbent triangel 71"/>
          <p:cNvSpPr/>
          <p:nvPr/>
        </p:nvSpPr>
        <p:spPr>
          <a:xfrm>
            <a:off x="3854559" y="45319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3" name="Likbent triangel 72"/>
          <p:cNvSpPr/>
          <p:nvPr/>
        </p:nvSpPr>
        <p:spPr>
          <a:xfrm>
            <a:off x="3523094" y="544913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77" name="Rak pil 156"/>
          <p:cNvCxnSpPr/>
          <p:nvPr/>
        </p:nvCxnSpPr>
        <p:spPr>
          <a:xfrm flipH="1" flipV="1">
            <a:off x="2959317" y="1980668"/>
            <a:ext cx="1256934" cy="455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ruta 63"/>
          <p:cNvSpPr txBox="1"/>
          <p:nvPr/>
        </p:nvSpPr>
        <p:spPr>
          <a:xfrm>
            <a:off x="35856" y="5677330"/>
            <a:ext cx="696593" cy="37496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97" name="Vänsterböjd 139"/>
          <p:cNvSpPr/>
          <p:nvPr/>
        </p:nvSpPr>
        <p:spPr>
          <a:xfrm rot="10800000">
            <a:off x="3951146" y="3206783"/>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98" name="Vänsterböjd 139"/>
          <p:cNvSpPr/>
          <p:nvPr/>
        </p:nvSpPr>
        <p:spPr>
          <a:xfrm rot="302481">
            <a:off x="4141184" y="3159550"/>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9" name="Rak pil 156"/>
          <p:cNvCxnSpPr/>
          <p:nvPr/>
        </p:nvCxnSpPr>
        <p:spPr>
          <a:xfrm flipH="1">
            <a:off x="4142417" y="3654989"/>
            <a:ext cx="12133" cy="1085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ruta 192"/>
          <p:cNvSpPr txBox="1"/>
          <p:nvPr/>
        </p:nvSpPr>
        <p:spPr>
          <a:xfrm>
            <a:off x="588214" y="3093844"/>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Ner på knä och upp</a:t>
            </a:r>
          </a:p>
        </p:txBody>
      </p:sp>
      <p:sp>
        <p:nvSpPr>
          <p:cNvPr id="104" name="Vänsterböjd 139"/>
          <p:cNvSpPr/>
          <p:nvPr/>
        </p:nvSpPr>
        <p:spPr>
          <a:xfrm rot="10800000">
            <a:off x="4002673" y="4792795"/>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05" name="Vänsterböjd 139"/>
          <p:cNvSpPr/>
          <p:nvPr/>
        </p:nvSpPr>
        <p:spPr>
          <a:xfrm rot="302481">
            <a:off x="4192711" y="4745562"/>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08" name="Rak pil 154"/>
          <p:cNvCxnSpPr/>
          <p:nvPr/>
        </p:nvCxnSpPr>
        <p:spPr>
          <a:xfrm>
            <a:off x="2924139" y="5222328"/>
            <a:ext cx="766144" cy="229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154"/>
          <p:cNvCxnSpPr/>
          <p:nvPr/>
        </p:nvCxnSpPr>
        <p:spPr>
          <a:xfrm flipH="1">
            <a:off x="1296321" y="5698069"/>
            <a:ext cx="2403572" cy="266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Textruta 192"/>
          <p:cNvSpPr txBox="1"/>
          <p:nvPr/>
        </p:nvSpPr>
        <p:spPr>
          <a:xfrm rot="20273572">
            <a:off x="2372009" y="5075871"/>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12" name="Textruta 192"/>
          <p:cNvSpPr txBox="1"/>
          <p:nvPr/>
        </p:nvSpPr>
        <p:spPr>
          <a:xfrm rot="20273572">
            <a:off x="1741281" y="5665013"/>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13" name="Textruta 192"/>
          <p:cNvSpPr txBox="1"/>
          <p:nvPr/>
        </p:nvSpPr>
        <p:spPr>
          <a:xfrm rot="17743483">
            <a:off x="-415337" y="1808913"/>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sp>
        <p:nvSpPr>
          <p:cNvPr id="114" name="Textruta 192"/>
          <p:cNvSpPr txBox="1"/>
          <p:nvPr/>
        </p:nvSpPr>
        <p:spPr>
          <a:xfrm rot="18032618">
            <a:off x="4504859" y="1954692"/>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sp>
        <p:nvSpPr>
          <p:cNvPr id="115" name="Textruta 192"/>
          <p:cNvSpPr txBox="1"/>
          <p:nvPr/>
        </p:nvSpPr>
        <p:spPr>
          <a:xfrm rot="18032618">
            <a:off x="1210078" y="2042836"/>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Långa översteg</a:t>
            </a:r>
          </a:p>
        </p:txBody>
      </p:sp>
      <p:cxnSp>
        <p:nvCxnSpPr>
          <p:cNvPr id="118" name="Rak pil 156"/>
          <p:cNvCxnSpPr/>
          <p:nvPr/>
        </p:nvCxnSpPr>
        <p:spPr>
          <a:xfrm flipV="1">
            <a:off x="2301401" y="3128403"/>
            <a:ext cx="1637044" cy="64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ruta 192"/>
          <p:cNvSpPr txBox="1"/>
          <p:nvPr/>
        </p:nvSpPr>
        <p:spPr>
          <a:xfrm>
            <a:off x="1649193" y="858287"/>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3 korta</a:t>
            </a:r>
            <a:r>
              <a:rPr lang="sv-SE" sz="1100" dirty="0">
                <a:solidFill>
                  <a:schemeClr val="accent2">
                    <a:lumMod val="75000"/>
                  </a:schemeClr>
                </a:solidFill>
                <a:effectLst/>
                <a:ea typeface="Calibri" panose="020F0502020204030204" pitchFamily="34" charset="0"/>
                <a:cs typeface="Times New Roman" panose="02020603050405020304" pitchFamily="18" charset="0"/>
              </a:rPr>
              <a:t> översteg</a:t>
            </a:r>
          </a:p>
        </p:txBody>
      </p:sp>
      <p:cxnSp>
        <p:nvCxnSpPr>
          <p:cNvPr id="119" name="Rak pil 156"/>
          <p:cNvCxnSpPr/>
          <p:nvPr/>
        </p:nvCxnSpPr>
        <p:spPr>
          <a:xfrm flipV="1">
            <a:off x="1940278" y="1181250"/>
            <a:ext cx="516062" cy="178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 156"/>
          <p:cNvCxnSpPr/>
          <p:nvPr/>
        </p:nvCxnSpPr>
        <p:spPr>
          <a:xfrm>
            <a:off x="2511773" y="1174751"/>
            <a:ext cx="493011" cy="280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Rak pil 156"/>
          <p:cNvCxnSpPr/>
          <p:nvPr/>
        </p:nvCxnSpPr>
        <p:spPr>
          <a:xfrm flipV="1">
            <a:off x="3087238" y="1267286"/>
            <a:ext cx="516062" cy="178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 156"/>
          <p:cNvCxnSpPr/>
          <p:nvPr/>
        </p:nvCxnSpPr>
        <p:spPr>
          <a:xfrm>
            <a:off x="3677533" y="1253863"/>
            <a:ext cx="493011" cy="280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Rak pil 156"/>
          <p:cNvCxnSpPr/>
          <p:nvPr/>
        </p:nvCxnSpPr>
        <p:spPr>
          <a:xfrm flipV="1">
            <a:off x="4252998" y="1346398"/>
            <a:ext cx="516062" cy="178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Textruta 192"/>
          <p:cNvSpPr txBox="1"/>
          <p:nvPr/>
        </p:nvSpPr>
        <p:spPr>
          <a:xfrm>
            <a:off x="1127153" y="1341676"/>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3 korta</a:t>
            </a:r>
            <a:r>
              <a:rPr lang="sv-SE" sz="1100" dirty="0">
                <a:solidFill>
                  <a:schemeClr val="accent2">
                    <a:lumMod val="75000"/>
                  </a:schemeClr>
                </a:solidFill>
                <a:effectLst/>
                <a:ea typeface="Calibri" panose="020F0502020204030204" pitchFamily="34" charset="0"/>
                <a:cs typeface="Times New Roman" panose="02020603050405020304" pitchFamily="18" charset="0"/>
              </a:rPr>
              <a:t> översteg</a:t>
            </a:r>
          </a:p>
        </p:txBody>
      </p:sp>
      <p:sp>
        <p:nvSpPr>
          <p:cNvPr id="126" name="Textruta 192"/>
          <p:cNvSpPr txBox="1"/>
          <p:nvPr/>
        </p:nvSpPr>
        <p:spPr>
          <a:xfrm>
            <a:off x="2849589" y="968990"/>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3 korta</a:t>
            </a:r>
            <a:r>
              <a:rPr lang="sv-SE" sz="1100" dirty="0">
                <a:solidFill>
                  <a:schemeClr val="accent2">
                    <a:lumMod val="75000"/>
                  </a:schemeClr>
                </a:solidFill>
                <a:effectLst/>
                <a:ea typeface="Calibri" panose="020F0502020204030204" pitchFamily="34" charset="0"/>
                <a:cs typeface="Times New Roman" panose="02020603050405020304" pitchFamily="18" charset="0"/>
              </a:rPr>
              <a:t> översteg</a:t>
            </a:r>
          </a:p>
        </p:txBody>
      </p:sp>
      <p:sp>
        <p:nvSpPr>
          <p:cNvPr id="127" name="Textruta 192"/>
          <p:cNvSpPr txBox="1"/>
          <p:nvPr/>
        </p:nvSpPr>
        <p:spPr>
          <a:xfrm>
            <a:off x="2327549" y="1452379"/>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3 korta</a:t>
            </a:r>
            <a:r>
              <a:rPr lang="sv-SE" sz="1100" dirty="0">
                <a:solidFill>
                  <a:schemeClr val="accent2">
                    <a:lumMod val="75000"/>
                  </a:schemeClr>
                </a:solidFill>
                <a:effectLst/>
                <a:ea typeface="Calibri" panose="020F0502020204030204" pitchFamily="34" charset="0"/>
                <a:cs typeface="Times New Roman" panose="02020603050405020304" pitchFamily="18" charset="0"/>
              </a:rPr>
              <a:t> översteg</a:t>
            </a:r>
          </a:p>
        </p:txBody>
      </p:sp>
      <p:sp>
        <p:nvSpPr>
          <p:cNvPr id="128" name="Textruta 192"/>
          <p:cNvSpPr txBox="1"/>
          <p:nvPr/>
        </p:nvSpPr>
        <p:spPr>
          <a:xfrm>
            <a:off x="3447210" y="1552315"/>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3 korta</a:t>
            </a:r>
            <a:r>
              <a:rPr lang="sv-SE" sz="1100" dirty="0">
                <a:solidFill>
                  <a:schemeClr val="accent2">
                    <a:lumMod val="75000"/>
                  </a:schemeClr>
                </a:solidFill>
                <a:effectLst/>
                <a:ea typeface="Calibri" panose="020F0502020204030204" pitchFamily="34" charset="0"/>
                <a:cs typeface="Times New Roman" panose="02020603050405020304" pitchFamily="18" charset="0"/>
              </a:rPr>
              <a:t> översteg</a:t>
            </a:r>
          </a:p>
        </p:txBody>
      </p:sp>
      <p:sp>
        <p:nvSpPr>
          <p:cNvPr id="129" name="Textruta 192"/>
          <p:cNvSpPr txBox="1"/>
          <p:nvPr/>
        </p:nvSpPr>
        <p:spPr>
          <a:xfrm rot="20273572">
            <a:off x="218708" y="5373079"/>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30" name="Textruta 192"/>
          <p:cNvSpPr txBox="1"/>
          <p:nvPr/>
        </p:nvSpPr>
        <p:spPr>
          <a:xfrm rot="20273572">
            <a:off x="339430" y="4312752"/>
            <a:ext cx="1513651" cy="32962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a:t>
            </a:r>
          </a:p>
        </p:txBody>
      </p:sp>
      <p:sp>
        <p:nvSpPr>
          <p:cNvPr id="131" name="Högerböjd 145"/>
          <p:cNvSpPr/>
          <p:nvPr/>
        </p:nvSpPr>
        <p:spPr>
          <a:xfrm rot="1022095">
            <a:off x="2665135" y="4733114"/>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2" name="Textruta 192"/>
          <p:cNvSpPr txBox="1"/>
          <p:nvPr/>
        </p:nvSpPr>
        <p:spPr>
          <a:xfrm rot="18495465">
            <a:off x="1710588" y="4191016"/>
            <a:ext cx="933769" cy="36169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”Pingvin”</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3" name="Vänsterböjd 139"/>
          <p:cNvSpPr/>
          <p:nvPr/>
        </p:nvSpPr>
        <p:spPr>
          <a:xfrm rot="302481">
            <a:off x="3733664" y="5471282"/>
            <a:ext cx="141189" cy="31282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4" name="Likbent triangel 133"/>
          <p:cNvSpPr/>
          <p:nvPr/>
        </p:nvSpPr>
        <p:spPr>
          <a:xfrm>
            <a:off x="7007397" y="212715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5" name="Textruta 63"/>
          <p:cNvSpPr txBox="1"/>
          <p:nvPr/>
        </p:nvSpPr>
        <p:spPr>
          <a:xfrm>
            <a:off x="7835149" y="1752197"/>
            <a:ext cx="2488298" cy="188342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Gör så många planer som det behövs</a:t>
            </a:r>
          </a:p>
          <a:p>
            <a:pPr algn="ctr">
              <a:lnSpc>
                <a:spcPct val="107000"/>
              </a:lnSpc>
              <a:spcAft>
                <a:spcPts val="800"/>
              </a:spcAft>
            </a:pP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36" name="Likbent triangel 135"/>
          <p:cNvSpPr/>
          <p:nvPr/>
        </p:nvSpPr>
        <p:spPr>
          <a:xfrm>
            <a:off x="7007396" y="25714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7" name="Likbent triangel 136"/>
          <p:cNvSpPr/>
          <p:nvPr/>
        </p:nvSpPr>
        <p:spPr>
          <a:xfrm>
            <a:off x="11163012" y="212715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8" name="Likbent triangel 137"/>
          <p:cNvSpPr/>
          <p:nvPr/>
        </p:nvSpPr>
        <p:spPr>
          <a:xfrm>
            <a:off x="11163011" y="25714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Tree>
    <p:extLst>
      <p:ext uri="{BB962C8B-B14F-4D97-AF65-F5344CB8AC3E}">
        <p14:creationId xmlns:p14="http://schemas.microsoft.com/office/powerpoint/2010/main" val="770109235"/>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7810</TotalTime>
  <Words>298</Words>
  <Application>Microsoft Office PowerPoint</Application>
  <PresentationFormat>Bredbild</PresentationFormat>
  <Paragraphs>76</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dkolsmyr@outlook.com</cp:lastModifiedBy>
  <cp:revision>15090</cp:revision>
  <dcterms:created xsi:type="dcterms:W3CDTF">2015-11-16T21:49:43Z</dcterms:created>
  <dcterms:modified xsi:type="dcterms:W3CDTF">2017-02-20T22:15:02Z</dcterms:modified>
</cp:coreProperties>
</file>