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72" d="100"/>
          <a:sy n="72" d="100"/>
        </p:scale>
        <p:origin x="10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6329C6-A293-41F9-99C4-BCAABF191D5E}" type="doc">
      <dgm:prSet loTypeId="urn:microsoft.com/office/officeart/2005/8/layout/cycle8" loCatId="cycle" qsTypeId="urn:microsoft.com/office/officeart/2005/8/quickstyle/simple1" qsCatId="simple" csTypeId="urn:microsoft.com/office/officeart/2005/8/colors/accent1_2" csCatId="accent1" phldr="1"/>
      <dgm:spPr/>
    </dgm:pt>
    <dgm:pt modelId="{28896689-4809-45C2-81D3-F990376F35E2}">
      <dgm:prSet phldrT="[Text]" custT="1"/>
      <dgm:spPr/>
      <dgm:t>
        <a:bodyPr/>
        <a:lstStyle/>
        <a:p>
          <a:pPr marL="0" indent="0">
            <a:tabLst/>
          </a:pPr>
          <a:r>
            <a:rPr lang="sv-SE" sz="1600" b="1" dirty="0"/>
            <a:t>1</a:t>
          </a:r>
          <a:br>
            <a:rPr lang="sv-SE" sz="2400" dirty="0"/>
          </a:br>
          <a:r>
            <a:rPr lang="sv-SE" sz="1100" dirty="0"/>
            <a:t>Uppvärmning</a:t>
          </a:r>
          <a:endParaRPr lang="sv-SE" sz="1200" dirty="0"/>
        </a:p>
        <a:p>
          <a:pPr marL="0"/>
          <a:r>
            <a:rPr lang="sv-SE" sz="1050" dirty="0"/>
            <a:t>(ca 8 min)</a:t>
          </a:r>
          <a:endParaRPr lang="sv-SE" sz="1200" dirty="0"/>
        </a:p>
      </dgm:t>
    </dgm:pt>
    <dgm:pt modelId="{63F28BA9-4B05-450D-A6C0-9B3F7FFDEEF1}" type="parTrans" cxnId="{64FCD65B-1457-4CFC-96A9-8374F057A36B}">
      <dgm:prSet/>
      <dgm:spPr/>
      <dgm:t>
        <a:bodyPr/>
        <a:lstStyle/>
        <a:p>
          <a:endParaRPr lang="sv-SE"/>
        </a:p>
      </dgm:t>
    </dgm:pt>
    <dgm:pt modelId="{271425BA-5C3B-4846-8EA6-4C82CEF0CB7B}" type="sibTrans" cxnId="{64FCD65B-1457-4CFC-96A9-8374F057A36B}">
      <dgm:prSet/>
      <dgm:spPr/>
      <dgm:t>
        <a:bodyPr/>
        <a:lstStyle/>
        <a:p>
          <a:endParaRPr lang="sv-SE"/>
        </a:p>
      </dgm:t>
    </dgm:pt>
    <dgm:pt modelId="{78F5BFDD-C4AA-40A3-8F54-7215D0A443DF}">
      <dgm:prSet phldrT="[Text]" custT="1"/>
      <dgm:spPr/>
      <dgm:t>
        <a:bodyPr/>
        <a:lstStyle/>
        <a:p>
          <a:r>
            <a:rPr lang="sv-SE" sz="1400" dirty="0"/>
            <a:t>4</a:t>
          </a:r>
          <a:br>
            <a:rPr lang="sv-SE" sz="1400" dirty="0"/>
          </a:br>
          <a:r>
            <a:rPr lang="sv-SE" sz="1400" dirty="0"/>
            <a:t>Spel</a:t>
          </a:r>
        </a:p>
        <a:p>
          <a:r>
            <a:rPr lang="sv-SE" sz="1000" dirty="0"/>
            <a:t>(ca 20 min)</a:t>
          </a:r>
        </a:p>
      </dgm:t>
    </dgm:pt>
    <dgm:pt modelId="{8B3E7C4C-1F5A-460A-97DD-3A0DC7971E4C}" type="parTrans" cxnId="{46B42D51-4198-4991-8DAA-FA406D1771B9}">
      <dgm:prSet/>
      <dgm:spPr/>
      <dgm:t>
        <a:bodyPr/>
        <a:lstStyle/>
        <a:p>
          <a:endParaRPr lang="sv-SE"/>
        </a:p>
      </dgm:t>
    </dgm:pt>
    <dgm:pt modelId="{C235675B-A609-4FA9-B26F-FA3EAFD7B6B5}" type="sibTrans" cxnId="{46B42D51-4198-4991-8DAA-FA406D1771B9}">
      <dgm:prSet/>
      <dgm:spPr/>
      <dgm:t>
        <a:bodyPr/>
        <a:lstStyle/>
        <a:p>
          <a:endParaRPr lang="sv-SE"/>
        </a:p>
      </dgm:t>
    </dgm:pt>
    <dgm:pt modelId="{20E3CB0E-2D3E-4D02-B253-EBB9368256E4}">
      <dgm:prSet phldrT="[Text]" custT="1"/>
      <dgm:spPr/>
      <dgm:t>
        <a:bodyPr/>
        <a:lstStyle/>
        <a:p>
          <a:r>
            <a:rPr lang="sv-SE" sz="1400" dirty="0"/>
            <a:t>5</a:t>
          </a:r>
          <a:br>
            <a:rPr lang="sv-SE" sz="1400" dirty="0"/>
          </a:br>
          <a:r>
            <a:rPr lang="sv-SE" sz="1200" dirty="0"/>
            <a:t>Avslutning</a:t>
          </a:r>
        </a:p>
        <a:p>
          <a:r>
            <a:rPr lang="sv-SE" sz="1000" dirty="0"/>
            <a:t>(ca 2 min)</a:t>
          </a:r>
        </a:p>
      </dgm:t>
    </dgm:pt>
    <dgm:pt modelId="{6F2DFD0D-0860-4721-867D-1D5BEDEC7A61}" type="parTrans" cxnId="{4298821E-060D-418C-906F-4B78DBFACDFD}">
      <dgm:prSet/>
      <dgm:spPr/>
      <dgm:t>
        <a:bodyPr/>
        <a:lstStyle/>
        <a:p>
          <a:endParaRPr lang="sv-SE"/>
        </a:p>
      </dgm:t>
    </dgm:pt>
    <dgm:pt modelId="{E04C2498-3339-4B6B-B206-7D86A36B3284}" type="sibTrans" cxnId="{4298821E-060D-418C-906F-4B78DBFACDFD}">
      <dgm:prSet/>
      <dgm:spPr/>
      <dgm:t>
        <a:bodyPr/>
        <a:lstStyle/>
        <a:p>
          <a:endParaRPr lang="sv-SE"/>
        </a:p>
      </dgm:t>
    </dgm:pt>
    <dgm:pt modelId="{A7E5A2FE-CDE8-4C61-93FF-96BA715692A2}">
      <dgm:prSet phldrT="[Text]" custT="1"/>
      <dgm:spPr/>
      <dgm:t>
        <a:bodyPr/>
        <a:lstStyle/>
        <a:p>
          <a:r>
            <a:rPr lang="sv-SE" sz="1700" dirty="0"/>
            <a:t>2</a:t>
          </a:r>
          <a:br>
            <a:rPr lang="sv-SE" sz="1700" dirty="0"/>
          </a:br>
          <a:r>
            <a:rPr lang="sv-SE" sz="1400" dirty="0"/>
            <a:t>Övning</a:t>
          </a:r>
          <a:endParaRPr lang="sv-SE" sz="1700" dirty="0"/>
        </a:p>
        <a:p>
          <a:r>
            <a:rPr lang="sv-SE" sz="1050" dirty="0"/>
            <a:t>(ca 15 min)</a:t>
          </a:r>
        </a:p>
      </dgm:t>
    </dgm:pt>
    <dgm:pt modelId="{C6383B8A-B9D7-4696-AF56-06BB350E4489}" type="sibTrans" cxnId="{50439C91-149E-40EF-8F80-0C2A0D54F6CF}">
      <dgm:prSet/>
      <dgm:spPr/>
      <dgm:t>
        <a:bodyPr/>
        <a:lstStyle/>
        <a:p>
          <a:endParaRPr lang="sv-SE"/>
        </a:p>
      </dgm:t>
    </dgm:pt>
    <dgm:pt modelId="{B0EA558A-491C-43B8-9B10-C380DE2E41BD}" type="parTrans" cxnId="{50439C91-149E-40EF-8F80-0C2A0D54F6CF}">
      <dgm:prSet/>
      <dgm:spPr/>
      <dgm:t>
        <a:bodyPr/>
        <a:lstStyle/>
        <a:p>
          <a:endParaRPr lang="sv-SE"/>
        </a:p>
      </dgm:t>
    </dgm:pt>
    <dgm:pt modelId="{8667C016-CBAA-4B01-931C-8C0B603B9AF1}">
      <dgm:prSet phldrT="[Text]" custT="1"/>
      <dgm:spPr/>
      <dgm:t>
        <a:bodyPr/>
        <a:lstStyle/>
        <a:p>
          <a:r>
            <a:rPr lang="sv-SE" sz="1800" b="1" dirty="0"/>
            <a:t>3</a:t>
          </a:r>
          <a:br>
            <a:rPr lang="sv-SE" sz="1500" dirty="0"/>
          </a:br>
          <a:r>
            <a:rPr lang="sv-SE" sz="1400" dirty="0"/>
            <a:t>Övning</a:t>
          </a:r>
          <a:br>
            <a:rPr lang="sv-SE" sz="1500" dirty="0"/>
          </a:br>
          <a:r>
            <a:rPr lang="sv-SE" sz="1000" dirty="0"/>
            <a:t>(ca 15 min)</a:t>
          </a:r>
          <a:endParaRPr lang="sv-SE" sz="1500" dirty="0"/>
        </a:p>
      </dgm:t>
    </dgm:pt>
    <dgm:pt modelId="{54C96604-DC6A-4159-8D2E-92B1DA55DDD1}" type="sibTrans" cxnId="{93E0BF3D-0AA8-4808-995B-F80CA9BD4F5B}">
      <dgm:prSet/>
      <dgm:spPr/>
      <dgm:t>
        <a:bodyPr/>
        <a:lstStyle/>
        <a:p>
          <a:endParaRPr lang="sv-SE"/>
        </a:p>
      </dgm:t>
    </dgm:pt>
    <dgm:pt modelId="{732E32C0-3D5B-4506-8C0D-2FA70238D07B}" type="parTrans" cxnId="{93E0BF3D-0AA8-4808-995B-F80CA9BD4F5B}">
      <dgm:prSet/>
      <dgm:spPr/>
      <dgm:t>
        <a:bodyPr/>
        <a:lstStyle/>
        <a:p>
          <a:endParaRPr lang="sv-SE"/>
        </a:p>
      </dgm:t>
    </dgm:pt>
    <dgm:pt modelId="{6F3F1427-0D12-4F29-82A5-D1EF0A78C6D6}" type="pres">
      <dgm:prSet presAssocID="{176329C6-A293-41F9-99C4-BCAABF191D5E}" presName="compositeShape" presStyleCnt="0">
        <dgm:presLayoutVars>
          <dgm:chMax val="7"/>
          <dgm:dir/>
          <dgm:resizeHandles val="exact"/>
        </dgm:presLayoutVars>
      </dgm:prSet>
      <dgm:spPr/>
    </dgm:pt>
    <dgm:pt modelId="{86C515E1-9AF2-4346-B536-9CAF07788329}" type="pres">
      <dgm:prSet presAssocID="{176329C6-A293-41F9-99C4-BCAABF191D5E}" presName="wedge1" presStyleLbl="node1" presStyleIdx="0" presStyleCnt="5"/>
      <dgm:spPr/>
    </dgm:pt>
    <dgm:pt modelId="{351DB76E-2A21-4973-A406-94CC0E5E0DFD}" type="pres">
      <dgm:prSet presAssocID="{176329C6-A293-41F9-99C4-BCAABF191D5E}" presName="dummy1a" presStyleCnt="0"/>
      <dgm:spPr/>
    </dgm:pt>
    <dgm:pt modelId="{1DA39A64-A960-4E6D-B8C2-7D5C95E9889B}" type="pres">
      <dgm:prSet presAssocID="{176329C6-A293-41F9-99C4-BCAABF191D5E}" presName="dummy1b" presStyleCnt="0"/>
      <dgm:spPr/>
    </dgm:pt>
    <dgm:pt modelId="{01220113-A045-499E-B530-C32051418C57}" type="pres">
      <dgm:prSet presAssocID="{176329C6-A293-41F9-99C4-BCAABF191D5E}" presName="wedge1Tx" presStyleLbl="node1" presStyleIdx="0" presStyleCnt="5">
        <dgm:presLayoutVars>
          <dgm:chMax val="0"/>
          <dgm:chPref val="0"/>
          <dgm:bulletEnabled val="1"/>
        </dgm:presLayoutVars>
      </dgm:prSet>
      <dgm:spPr/>
    </dgm:pt>
    <dgm:pt modelId="{042ECCE9-FE08-4590-B27E-D428A5986C0C}" type="pres">
      <dgm:prSet presAssocID="{176329C6-A293-41F9-99C4-BCAABF191D5E}" presName="wedge2" presStyleLbl="node1" presStyleIdx="1" presStyleCnt="5"/>
      <dgm:spPr/>
    </dgm:pt>
    <dgm:pt modelId="{44BA8D3C-1EA7-4F9A-B973-7FABD2036E63}" type="pres">
      <dgm:prSet presAssocID="{176329C6-A293-41F9-99C4-BCAABF191D5E}" presName="dummy2a" presStyleCnt="0"/>
      <dgm:spPr/>
    </dgm:pt>
    <dgm:pt modelId="{CEB4B477-82BF-4675-9FDC-BCE412C3656E}" type="pres">
      <dgm:prSet presAssocID="{176329C6-A293-41F9-99C4-BCAABF191D5E}" presName="dummy2b" presStyleCnt="0"/>
      <dgm:spPr/>
    </dgm:pt>
    <dgm:pt modelId="{5B57A1EB-3F60-4ACE-94E6-C5A13BD3D720}" type="pres">
      <dgm:prSet presAssocID="{176329C6-A293-41F9-99C4-BCAABF191D5E}" presName="wedge2Tx" presStyleLbl="node1" presStyleIdx="1" presStyleCnt="5">
        <dgm:presLayoutVars>
          <dgm:chMax val="0"/>
          <dgm:chPref val="0"/>
          <dgm:bulletEnabled val="1"/>
        </dgm:presLayoutVars>
      </dgm:prSet>
      <dgm:spPr/>
    </dgm:pt>
    <dgm:pt modelId="{F1F5835A-FF9E-470E-BF14-8A45EB1C3C7F}" type="pres">
      <dgm:prSet presAssocID="{176329C6-A293-41F9-99C4-BCAABF191D5E}" presName="wedge3" presStyleLbl="node1" presStyleIdx="2" presStyleCnt="5"/>
      <dgm:spPr/>
    </dgm:pt>
    <dgm:pt modelId="{46D3590A-2311-41CC-8EB4-6B7916AB0C54}" type="pres">
      <dgm:prSet presAssocID="{176329C6-A293-41F9-99C4-BCAABF191D5E}" presName="dummy3a" presStyleCnt="0"/>
      <dgm:spPr/>
    </dgm:pt>
    <dgm:pt modelId="{F2E7526C-36C2-42AD-90A9-BF04A4195A50}" type="pres">
      <dgm:prSet presAssocID="{176329C6-A293-41F9-99C4-BCAABF191D5E}" presName="dummy3b" presStyleCnt="0"/>
      <dgm:spPr/>
    </dgm:pt>
    <dgm:pt modelId="{10142237-FF7A-4E4F-A259-A1E39E7BBFCF}" type="pres">
      <dgm:prSet presAssocID="{176329C6-A293-41F9-99C4-BCAABF191D5E}" presName="wedge3Tx" presStyleLbl="node1" presStyleIdx="2" presStyleCnt="5">
        <dgm:presLayoutVars>
          <dgm:chMax val="0"/>
          <dgm:chPref val="0"/>
          <dgm:bulletEnabled val="1"/>
        </dgm:presLayoutVars>
      </dgm:prSet>
      <dgm:spPr/>
    </dgm:pt>
    <dgm:pt modelId="{C8B3A1F0-654E-4707-93EE-8D71BB830E5F}" type="pres">
      <dgm:prSet presAssocID="{176329C6-A293-41F9-99C4-BCAABF191D5E}" presName="wedge4" presStyleLbl="node1" presStyleIdx="3" presStyleCnt="5"/>
      <dgm:spPr/>
    </dgm:pt>
    <dgm:pt modelId="{E25E414A-C3E1-4A7E-AE40-E6602FEB4F19}" type="pres">
      <dgm:prSet presAssocID="{176329C6-A293-41F9-99C4-BCAABF191D5E}" presName="dummy4a" presStyleCnt="0"/>
      <dgm:spPr/>
    </dgm:pt>
    <dgm:pt modelId="{24347E32-49BA-4A14-8AD1-5C244CDC9200}" type="pres">
      <dgm:prSet presAssocID="{176329C6-A293-41F9-99C4-BCAABF191D5E}" presName="dummy4b" presStyleCnt="0"/>
      <dgm:spPr/>
    </dgm:pt>
    <dgm:pt modelId="{1CABCE97-9C1A-4047-8A38-68D1689E3FD8}" type="pres">
      <dgm:prSet presAssocID="{176329C6-A293-41F9-99C4-BCAABF191D5E}" presName="wedge4Tx" presStyleLbl="node1" presStyleIdx="3" presStyleCnt="5">
        <dgm:presLayoutVars>
          <dgm:chMax val="0"/>
          <dgm:chPref val="0"/>
          <dgm:bulletEnabled val="1"/>
        </dgm:presLayoutVars>
      </dgm:prSet>
      <dgm:spPr/>
    </dgm:pt>
    <dgm:pt modelId="{1B2595DF-C5F2-4311-AF23-4F69521AFBE6}" type="pres">
      <dgm:prSet presAssocID="{176329C6-A293-41F9-99C4-BCAABF191D5E}" presName="wedge5" presStyleLbl="node1" presStyleIdx="4" presStyleCnt="5"/>
      <dgm:spPr/>
    </dgm:pt>
    <dgm:pt modelId="{5F3D33A3-ED53-4B68-824A-3D2A03EF0534}" type="pres">
      <dgm:prSet presAssocID="{176329C6-A293-41F9-99C4-BCAABF191D5E}" presName="dummy5a" presStyleCnt="0"/>
      <dgm:spPr/>
    </dgm:pt>
    <dgm:pt modelId="{60AED568-AEFF-4F66-B63E-1478551714D7}" type="pres">
      <dgm:prSet presAssocID="{176329C6-A293-41F9-99C4-BCAABF191D5E}" presName="dummy5b" presStyleCnt="0"/>
      <dgm:spPr/>
    </dgm:pt>
    <dgm:pt modelId="{EDF2D0BA-6B41-4568-8F59-56C8257D60B6}" type="pres">
      <dgm:prSet presAssocID="{176329C6-A293-41F9-99C4-BCAABF191D5E}" presName="wedge5Tx" presStyleLbl="node1" presStyleIdx="4" presStyleCnt="5">
        <dgm:presLayoutVars>
          <dgm:chMax val="0"/>
          <dgm:chPref val="0"/>
          <dgm:bulletEnabled val="1"/>
        </dgm:presLayoutVars>
      </dgm:prSet>
      <dgm:spPr/>
    </dgm:pt>
    <dgm:pt modelId="{80B14EAD-B8FF-4FFF-9DA8-A63BF4110857}" type="pres">
      <dgm:prSet presAssocID="{271425BA-5C3B-4846-8EA6-4C82CEF0CB7B}" presName="arrowWedge1" presStyleLbl="fgSibTrans2D1" presStyleIdx="0" presStyleCnt="5"/>
      <dgm:spPr/>
    </dgm:pt>
    <dgm:pt modelId="{047945FA-018C-4BD8-B277-8F4B87B80161}" type="pres">
      <dgm:prSet presAssocID="{C6383B8A-B9D7-4696-AF56-06BB350E4489}" presName="arrowWedge2" presStyleLbl="fgSibTrans2D1" presStyleIdx="1" presStyleCnt="5"/>
      <dgm:spPr/>
    </dgm:pt>
    <dgm:pt modelId="{86DF167F-F5F1-427C-B4D1-9A87485E2B6B}" type="pres">
      <dgm:prSet presAssocID="{54C96604-DC6A-4159-8D2E-92B1DA55DDD1}" presName="arrowWedge3" presStyleLbl="fgSibTrans2D1" presStyleIdx="2" presStyleCnt="5"/>
      <dgm:spPr/>
    </dgm:pt>
    <dgm:pt modelId="{E84C331D-7FA9-4412-BE76-501A84B5A859}" type="pres">
      <dgm:prSet presAssocID="{C235675B-A609-4FA9-B26F-FA3EAFD7B6B5}" presName="arrowWedge4" presStyleLbl="fgSibTrans2D1" presStyleIdx="3" presStyleCnt="5"/>
      <dgm:spPr/>
    </dgm:pt>
    <dgm:pt modelId="{98E1159A-CB83-4B11-A1B7-4FB757F11052}" type="pres">
      <dgm:prSet presAssocID="{E04C2498-3339-4B6B-B206-7D86A36B3284}" presName="arrowWedge5" presStyleLbl="fgSibTrans2D1" presStyleIdx="4" presStyleCnt="5"/>
      <dgm:spPr/>
    </dgm:pt>
  </dgm:ptLst>
  <dgm:cxnLst>
    <dgm:cxn modelId="{64FCD65B-1457-4CFC-96A9-8374F057A36B}" srcId="{176329C6-A293-41F9-99C4-BCAABF191D5E}" destId="{28896689-4809-45C2-81D3-F990376F35E2}" srcOrd="0" destOrd="0" parTransId="{63F28BA9-4B05-450D-A6C0-9B3F7FFDEEF1}" sibTransId="{271425BA-5C3B-4846-8EA6-4C82CEF0CB7B}"/>
    <dgm:cxn modelId="{57674324-FD9D-45B1-9336-D2E0FD08F031}" type="presOf" srcId="{78F5BFDD-C4AA-40A3-8F54-7215D0A443DF}" destId="{C8B3A1F0-654E-4707-93EE-8D71BB830E5F}" srcOrd="0" destOrd="0" presId="urn:microsoft.com/office/officeart/2005/8/layout/cycle8"/>
    <dgm:cxn modelId="{93E0BF3D-0AA8-4808-995B-F80CA9BD4F5B}" srcId="{176329C6-A293-41F9-99C4-BCAABF191D5E}" destId="{8667C016-CBAA-4B01-931C-8C0B603B9AF1}" srcOrd="2" destOrd="0" parTransId="{732E32C0-3D5B-4506-8C0D-2FA70238D07B}" sibTransId="{54C96604-DC6A-4159-8D2E-92B1DA55DDD1}"/>
    <dgm:cxn modelId="{46B42D51-4198-4991-8DAA-FA406D1771B9}" srcId="{176329C6-A293-41F9-99C4-BCAABF191D5E}" destId="{78F5BFDD-C4AA-40A3-8F54-7215D0A443DF}" srcOrd="3" destOrd="0" parTransId="{8B3E7C4C-1F5A-460A-97DD-3A0DC7971E4C}" sibTransId="{C235675B-A609-4FA9-B26F-FA3EAFD7B6B5}"/>
    <dgm:cxn modelId="{D5C20EC9-0EA3-4E76-80E4-36ADAF990148}" type="presOf" srcId="{8667C016-CBAA-4B01-931C-8C0B603B9AF1}" destId="{10142237-FF7A-4E4F-A259-A1E39E7BBFCF}" srcOrd="1" destOrd="0" presId="urn:microsoft.com/office/officeart/2005/8/layout/cycle8"/>
    <dgm:cxn modelId="{50439C91-149E-40EF-8F80-0C2A0D54F6CF}" srcId="{176329C6-A293-41F9-99C4-BCAABF191D5E}" destId="{A7E5A2FE-CDE8-4C61-93FF-96BA715692A2}" srcOrd="1" destOrd="0" parTransId="{B0EA558A-491C-43B8-9B10-C380DE2E41BD}" sibTransId="{C6383B8A-B9D7-4696-AF56-06BB350E4489}"/>
    <dgm:cxn modelId="{7E6DBA14-B7BC-46B4-9083-9D10E4E414FF}" type="presOf" srcId="{28896689-4809-45C2-81D3-F990376F35E2}" destId="{01220113-A045-499E-B530-C32051418C57}" srcOrd="1" destOrd="0" presId="urn:microsoft.com/office/officeart/2005/8/layout/cycle8"/>
    <dgm:cxn modelId="{7828A9BA-59ED-41E3-B695-240007958A10}" type="presOf" srcId="{8667C016-CBAA-4B01-931C-8C0B603B9AF1}" destId="{F1F5835A-FF9E-470E-BF14-8A45EB1C3C7F}" srcOrd="0" destOrd="0" presId="urn:microsoft.com/office/officeart/2005/8/layout/cycle8"/>
    <dgm:cxn modelId="{DFD19210-3949-40A4-8243-9F0EA519D17F}" type="presOf" srcId="{28896689-4809-45C2-81D3-F990376F35E2}" destId="{86C515E1-9AF2-4346-B536-9CAF07788329}" srcOrd="0" destOrd="0" presId="urn:microsoft.com/office/officeart/2005/8/layout/cycle8"/>
    <dgm:cxn modelId="{0E7F6B7D-612A-492B-84CE-C8CDB3FB28CF}" type="presOf" srcId="{20E3CB0E-2D3E-4D02-B253-EBB9368256E4}" destId="{1B2595DF-C5F2-4311-AF23-4F69521AFBE6}" srcOrd="0" destOrd="0" presId="urn:microsoft.com/office/officeart/2005/8/layout/cycle8"/>
    <dgm:cxn modelId="{7E50FC82-1E69-469A-AE7F-B2D3EC0B4EF7}" type="presOf" srcId="{A7E5A2FE-CDE8-4C61-93FF-96BA715692A2}" destId="{042ECCE9-FE08-4590-B27E-D428A5986C0C}" srcOrd="0" destOrd="0" presId="urn:microsoft.com/office/officeart/2005/8/layout/cycle8"/>
    <dgm:cxn modelId="{A14A4F24-FDDA-41B3-8BDA-1E57487509CA}" type="presOf" srcId="{20E3CB0E-2D3E-4D02-B253-EBB9368256E4}" destId="{EDF2D0BA-6B41-4568-8F59-56C8257D60B6}" srcOrd="1" destOrd="0" presId="urn:microsoft.com/office/officeart/2005/8/layout/cycle8"/>
    <dgm:cxn modelId="{7C027544-E7AF-4CEF-BD88-6F4B7294D894}" type="presOf" srcId="{A7E5A2FE-CDE8-4C61-93FF-96BA715692A2}" destId="{5B57A1EB-3F60-4ACE-94E6-C5A13BD3D720}" srcOrd="1" destOrd="0" presId="urn:microsoft.com/office/officeart/2005/8/layout/cycle8"/>
    <dgm:cxn modelId="{830FAC39-CFA8-4899-863F-8E6EA378DB36}" type="presOf" srcId="{176329C6-A293-41F9-99C4-BCAABF191D5E}" destId="{6F3F1427-0D12-4F29-82A5-D1EF0A78C6D6}" srcOrd="0" destOrd="0" presId="urn:microsoft.com/office/officeart/2005/8/layout/cycle8"/>
    <dgm:cxn modelId="{02DC58DD-4289-4067-938C-54104EB5C659}" type="presOf" srcId="{78F5BFDD-C4AA-40A3-8F54-7215D0A443DF}" destId="{1CABCE97-9C1A-4047-8A38-68D1689E3FD8}" srcOrd="1" destOrd="0" presId="urn:microsoft.com/office/officeart/2005/8/layout/cycle8"/>
    <dgm:cxn modelId="{4298821E-060D-418C-906F-4B78DBFACDFD}" srcId="{176329C6-A293-41F9-99C4-BCAABF191D5E}" destId="{20E3CB0E-2D3E-4D02-B253-EBB9368256E4}" srcOrd="4" destOrd="0" parTransId="{6F2DFD0D-0860-4721-867D-1D5BEDEC7A61}" sibTransId="{E04C2498-3339-4B6B-B206-7D86A36B3284}"/>
    <dgm:cxn modelId="{E00FD824-C012-4467-90F4-A9BB9E0EBB41}" type="presParOf" srcId="{6F3F1427-0D12-4F29-82A5-D1EF0A78C6D6}" destId="{86C515E1-9AF2-4346-B536-9CAF07788329}" srcOrd="0" destOrd="0" presId="urn:microsoft.com/office/officeart/2005/8/layout/cycle8"/>
    <dgm:cxn modelId="{60D7EF53-EE33-4125-98C0-2682D73C0E77}" type="presParOf" srcId="{6F3F1427-0D12-4F29-82A5-D1EF0A78C6D6}" destId="{351DB76E-2A21-4973-A406-94CC0E5E0DFD}" srcOrd="1" destOrd="0" presId="urn:microsoft.com/office/officeart/2005/8/layout/cycle8"/>
    <dgm:cxn modelId="{101AE7A2-3087-4F75-B293-9296563CE626}" type="presParOf" srcId="{6F3F1427-0D12-4F29-82A5-D1EF0A78C6D6}" destId="{1DA39A64-A960-4E6D-B8C2-7D5C95E9889B}" srcOrd="2" destOrd="0" presId="urn:microsoft.com/office/officeart/2005/8/layout/cycle8"/>
    <dgm:cxn modelId="{D1D1CC08-AEBF-4625-93A6-45893D2676C4}" type="presParOf" srcId="{6F3F1427-0D12-4F29-82A5-D1EF0A78C6D6}" destId="{01220113-A045-499E-B530-C32051418C57}" srcOrd="3" destOrd="0" presId="urn:microsoft.com/office/officeart/2005/8/layout/cycle8"/>
    <dgm:cxn modelId="{A5489A80-4237-4AD3-A10C-A8A90EB7C905}" type="presParOf" srcId="{6F3F1427-0D12-4F29-82A5-D1EF0A78C6D6}" destId="{042ECCE9-FE08-4590-B27E-D428A5986C0C}" srcOrd="4" destOrd="0" presId="urn:microsoft.com/office/officeart/2005/8/layout/cycle8"/>
    <dgm:cxn modelId="{CBCE4F42-07B0-4CC2-96FD-717EEC9499F5}" type="presParOf" srcId="{6F3F1427-0D12-4F29-82A5-D1EF0A78C6D6}" destId="{44BA8D3C-1EA7-4F9A-B973-7FABD2036E63}" srcOrd="5" destOrd="0" presId="urn:microsoft.com/office/officeart/2005/8/layout/cycle8"/>
    <dgm:cxn modelId="{165185D7-53F6-4795-8AD0-BE9AA3F9A491}" type="presParOf" srcId="{6F3F1427-0D12-4F29-82A5-D1EF0A78C6D6}" destId="{CEB4B477-82BF-4675-9FDC-BCE412C3656E}" srcOrd="6" destOrd="0" presId="urn:microsoft.com/office/officeart/2005/8/layout/cycle8"/>
    <dgm:cxn modelId="{CE2D21E4-2869-491E-AB01-3E7964821213}" type="presParOf" srcId="{6F3F1427-0D12-4F29-82A5-D1EF0A78C6D6}" destId="{5B57A1EB-3F60-4ACE-94E6-C5A13BD3D720}" srcOrd="7" destOrd="0" presId="urn:microsoft.com/office/officeart/2005/8/layout/cycle8"/>
    <dgm:cxn modelId="{CDEC4EDD-327A-46F6-8AA5-936FE6C21BE2}" type="presParOf" srcId="{6F3F1427-0D12-4F29-82A5-D1EF0A78C6D6}" destId="{F1F5835A-FF9E-470E-BF14-8A45EB1C3C7F}" srcOrd="8" destOrd="0" presId="urn:microsoft.com/office/officeart/2005/8/layout/cycle8"/>
    <dgm:cxn modelId="{1408C0E8-C826-47B7-957E-78D884728A45}" type="presParOf" srcId="{6F3F1427-0D12-4F29-82A5-D1EF0A78C6D6}" destId="{46D3590A-2311-41CC-8EB4-6B7916AB0C54}" srcOrd="9" destOrd="0" presId="urn:microsoft.com/office/officeart/2005/8/layout/cycle8"/>
    <dgm:cxn modelId="{3821CF3B-6770-455F-8183-CF88E7C39A06}" type="presParOf" srcId="{6F3F1427-0D12-4F29-82A5-D1EF0A78C6D6}" destId="{F2E7526C-36C2-42AD-90A9-BF04A4195A50}" srcOrd="10" destOrd="0" presId="urn:microsoft.com/office/officeart/2005/8/layout/cycle8"/>
    <dgm:cxn modelId="{E130C213-23F2-4B41-AD2E-E3F3EF8D5B49}" type="presParOf" srcId="{6F3F1427-0D12-4F29-82A5-D1EF0A78C6D6}" destId="{10142237-FF7A-4E4F-A259-A1E39E7BBFCF}" srcOrd="11" destOrd="0" presId="urn:microsoft.com/office/officeart/2005/8/layout/cycle8"/>
    <dgm:cxn modelId="{0EAE77FE-B1B9-4ADB-930D-463B5F4432A6}" type="presParOf" srcId="{6F3F1427-0D12-4F29-82A5-D1EF0A78C6D6}" destId="{C8B3A1F0-654E-4707-93EE-8D71BB830E5F}" srcOrd="12" destOrd="0" presId="urn:microsoft.com/office/officeart/2005/8/layout/cycle8"/>
    <dgm:cxn modelId="{DE171F78-251E-4538-A88E-CAA6580D6B45}" type="presParOf" srcId="{6F3F1427-0D12-4F29-82A5-D1EF0A78C6D6}" destId="{E25E414A-C3E1-4A7E-AE40-E6602FEB4F19}" srcOrd="13" destOrd="0" presId="urn:microsoft.com/office/officeart/2005/8/layout/cycle8"/>
    <dgm:cxn modelId="{3E2CAF31-DAA8-4EC2-BB05-370CBD6EEC63}" type="presParOf" srcId="{6F3F1427-0D12-4F29-82A5-D1EF0A78C6D6}" destId="{24347E32-49BA-4A14-8AD1-5C244CDC9200}" srcOrd="14" destOrd="0" presId="urn:microsoft.com/office/officeart/2005/8/layout/cycle8"/>
    <dgm:cxn modelId="{52AD67F2-2E7D-4F9C-B0D2-A26BE0605473}" type="presParOf" srcId="{6F3F1427-0D12-4F29-82A5-D1EF0A78C6D6}" destId="{1CABCE97-9C1A-4047-8A38-68D1689E3FD8}" srcOrd="15" destOrd="0" presId="urn:microsoft.com/office/officeart/2005/8/layout/cycle8"/>
    <dgm:cxn modelId="{5C0FEEDB-ACD0-4683-8988-1CEE80E92B9B}" type="presParOf" srcId="{6F3F1427-0D12-4F29-82A5-D1EF0A78C6D6}" destId="{1B2595DF-C5F2-4311-AF23-4F69521AFBE6}" srcOrd="16" destOrd="0" presId="urn:microsoft.com/office/officeart/2005/8/layout/cycle8"/>
    <dgm:cxn modelId="{E5C2E8BA-6771-42CC-A7AE-4A1C1AEC0A7A}" type="presParOf" srcId="{6F3F1427-0D12-4F29-82A5-D1EF0A78C6D6}" destId="{5F3D33A3-ED53-4B68-824A-3D2A03EF0534}" srcOrd="17" destOrd="0" presId="urn:microsoft.com/office/officeart/2005/8/layout/cycle8"/>
    <dgm:cxn modelId="{A844248C-E715-44DC-B36C-4EB68BE97272}" type="presParOf" srcId="{6F3F1427-0D12-4F29-82A5-D1EF0A78C6D6}" destId="{60AED568-AEFF-4F66-B63E-1478551714D7}" srcOrd="18" destOrd="0" presId="urn:microsoft.com/office/officeart/2005/8/layout/cycle8"/>
    <dgm:cxn modelId="{502968D0-3DAB-4E0D-AFFF-AB212A6F53E3}" type="presParOf" srcId="{6F3F1427-0D12-4F29-82A5-D1EF0A78C6D6}" destId="{EDF2D0BA-6B41-4568-8F59-56C8257D60B6}" srcOrd="19" destOrd="0" presId="urn:microsoft.com/office/officeart/2005/8/layout/cycle8"/>
    <dgm:cxn modelId="{8BAE2438-D385-4EC2-98F2-39D06A14874C}" type="presParOf" srcId="{6F3F1427-0D12-4F29-82A5-D1EF0A78C6D6}" destId="{80B14EAD-B8FF-4FFF-9DA8-A63BF4110857}" srcOrd="20" destOrd="0" presId="urn:microsoft.com/office/officeart/2005/8/layout/cycle8"/>
    <dgm:cxn modelId="{0861DE9C-94F6-4C14-A93A-71ADD7B62E59}" type="presParOf" srcId="{6F3F1427-0D12-4F29-82A5-D1EF0A78C6D6}" destId="{047945FA-018C-4BD8-B277-8F4B87B80161}" srcOrd="21" destOrd="0" presId="urn:microsoft.com/office/officeart/2005/8/layout/cycle8"/>
    <dgm:cxn modelId="{74F390D9-B4E1-4772-ADF1-C5803C98F483}" type="presParOf" srcId="{6F3F1427-0D12-4F29-82A5-D1EF0A78C6D6}" destId="{86DF167F-F5F1-427C-B4D1-9A87485E2B6B}" srcOrd="22" destOrd="0" presId="urn:microsoft.com/office/officeart/2005/8/layout/cycle8"/>
    <dgm:cxn modelId="{B476FC21-CD97-47A7-BAAD-668840870C4E}" type="presParOf" srcId="{6F3F1427-0D12-4F29-82A5-D1EF0A78C6D6}" destId="{E84C331D-7FA9-4412-BE76-501A84B5A859}" srcOrd="23" destOrd="0" presId="urn:microsoft.com/office/officeart/2005/8/layout/cycle8"/>
    <dgm:cxn modelId="{DFFD8FC0-555C-4112-B069-5E4F19C3582F}" type="presParOf" srcId="{6F3F1427-0D12-4F29-82A5-D1EF0A78C6D6}" destId="{98E1159A-CB83-4B11-A1B7-4FB757F11052}" srcOrd="24" destOrd="0" presId="urn:microsoft.com/office/officeart/2005/8/layout/cycle8"/>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C515E1-9AF2-4346-B536-9CAF07788329}">
      <dsp:nvSpPr>
        <dsp:cNvPr id="0" name=""/>
        <dsp:cNvSpPr/>
      </dsp:nvSpPr>
      <dsp:spPr>
        <a:xfrm>
          <a:off x="612731" y="201141"/>
          <a:ext cx="2729545" cy="2729545"/>
        </a:xfrm>
        <a:prstGeom prst="pie">
          <a:avLst>
            <a:gd name="adj1" fmla="val 16200000"/>
            <a:gd name="adj2" fmla="val 2052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tabLst/>
          </a:pPr>
          <a:r>
            <a:rPr lang="sv-SE" sz="1600" b="1" kern="1200" dirty="0"/>
            <a:t>1</a:t>
          </a:r>
          <a:br>
            <a:rPr lang="sv-SE" sz="2400" kern="1200" dirty="0"/>
          </a:br>
          <a:r>
            <a:rPr lang="sv-SE" sz="1100" kern="1200" dirty="0"/>
            <a:t>Uppvärmning</a:t>
          </a:r>
          <a:endParaRPr lang="sv-SE" sz="1200" kern="1200" dirty="0"/>
        </a:p>
        <a:p>
          <a:pPr marL="0" lvl="0" algn="ctr" defTabSz="711200">
            <a:lnSpc>
              <a:spcPct val="90000"/>
            </a:lnSpc>
            <a:spcBef>
              <a:spcPct val="0"/>
            </a:spcBef>
            <a:spcAft>
              <a:spcPct val="35000"/>
            </a:spcAft>
            <a:buNone/>
          </a:pPr>
          <a:r>
            <a:rPr lang="sv-SE" sz="1050" kern="1200" dirty="0"/>
            <a:t>(ca 8 min)</a:t>
          </a:r>
          <a:endParaRPr lang="sv-SE" sz="1200" kern="1200" dirty="0"/>
        </a:p>
      </dsp:txBody>
      <dsp:txXfrm>
        <a:off x="2036644" y="659965"/>
        <a:ext cx="877353" cy="584902"/>
      </dsp:txXfrm>
    </dsp:sp>
    <dsp:sp modelId="{042ECCE9-FE08-4590-B27E-D428A5986C0C}">
      <dsp:nvSpPr>
        <dsp:cNvPr id="0" name=""/>
        <dsp:cNvSpPr/>
      </dsp:nvSpPr>
      <dsp:spPr>
        <a:xfrm>
          <a:off x="636127" y="273929"/>
          <a:ext cx="2729545" cy="2729545"/>
        </a:xfrm>
        <a:prstGeom prst="pie">
          <a:avLst>
            <a:gd name="adj1" fmla="val 20520000"/>
            <a:gd name="adj2" fmla="val 324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a:lnSpc>
              <a:spcPct val="90000"/>
            </a:lnSpc>
            <a:spcBef>
              <a:spcPct val="0"/>
            </a:spcBef>
            <a:spcAft>
              <a:spcPct val="35000"/>
            </a:spcAft>
            <a:buNone/>
          </a:pPr>
          <a:r>
            <a:rPr lang="sv-SE" sz="1700" kern="1200" dirty="0"/>
            <a:t>2</a:t>
          </a:r>
          <a:br>
            <a:rPr lang="sv-SE" sz="1700" kern="1200" dirty="0"/>
          </a:br>
          <a:r>
            <a:rPr lang="sv-SE" sz="1400" kern="1200" dirty="0"/>
            <a:t>Övning</a:t>
          </a:r>
          <a:endParaRPr lang="sv-SE" sz="1700" kern="1200" dirty="0"/>
        </a:p>
        <a:p>
          <a:pPr marL="0" lvl="0" indent="0" algn="ctr" defTabSz="755650">
            <a:lnSpc>
              <a:spcPct val="90000"/>
            </a:lnSpc>
            <a:spcBef>
              <a:spcPct val="0"/>
            </a:spcBef>
            <a:spcAft>
              <a:spcPct val="35000"/>
            </a:spcAft>
            <a:buNone/>
          </a:pPr>
          <a:r>
            <a:rPr lang="sv-SE" sz="1050" kern="1200" dirty="0"/>
            <a:t>(ca 15 min)</a:t>
          </a:r>
        </a:p>
      </dsp:txBody>
      <dsp:txXfrm>
        <a:off x="2394085" y="1521071"/>
        <a:ext cx="812364" cy="649891"/>
      </dsp:txXfrm>
    </dsp:sp>
    <dsp:sp modelId="{F1F5835A-FF9E-470E-BF14-8A45EB1C3C7F}">
      <dsp:nvSpPr>
        <dsp:cNvPr id="0" name=""/>
        <dsp:cNvSpPr/>
      </dsp:nvSpPr>
      <dsp:spPr>
        <a:xfrm>
          <a:off x="574388" y="318771"/>
          <a:ext cx="2729545" cy="2729545"/>
        </a:xfrm>
        <a:prstGeom prst="pie">
          <a:avLst>
            <a:gd name="adj1" fmla="val 3240000"/>
            <a:gd name="adj2" fmla="val 756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sv-SE" sz="1800" b="1" kern="1200" dirty="0"/>
            <a:t>3</a:t>
          </a:r>
          <a:br>
            <a:rPr lang="sv-SE" sz="1500" kern="1200" dirty="0"/>
          </a:br>
          <a:r>
            <a:rPr lang="sv-SE" sz="1400" kern="1200" dirty="0"/>
            <a:t>Övning</a:t>
          </a:r>
          <a:br>
            <a:rPr lang="sv-SE" sz="1500" kern="1200" dirty="0"/>
          </a:br>
          <a:r>
            <a:rPr lang="sv-SE" sz="1000" kern="1200" dirty="0"/>
            <a:t>(ca 15 min)</a:t>
          </a:r>
          <a:endParaRPr lang="sv-SE" sz="1500" kern="1200" dirty="0"/>
        </a:p>
      </dsp:txBody>
      <dsp:txXfrm>
        <a:off x="1549225" y="2235952"/>
        <a:ext cx="779870" cy="714880"/>
      </dsp:txXfrm>
    </dsp:sp>
    <dsp:sp modelId="{C8B3A1F0-654E-4707-93EE-8D71BB830E5F}">
      <dsp:nvSpPr>
        <dsp:cNvPr id="0" name=""/>
        <dsp:cNvSpPr/>
      </dsp:nvSpPr>
      <dsp:spPr>
        <a:xfrm>
          <a:off x="512648" y="273929"/>
          <a:ext cx="2729545" cy="2729545"/>
        </a:xfrm>
        <a:prstGeom prst="pie">
          <a:avLst>
            <a:gd name="adj1" fmla="val 7560000"/>
            <a:gd name="adj2" fmla="val 1188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4</a:t>
          </a:r>
          <a:br>
            <a:rPr lang="sv-SE" sz="1400" kern="1200" dirty="0"/>
          </a:br>
          <a:r>
            <a:rPr lang="sv-SE" sz="1400" kern="1200" dirty="0"/>
            <a:t>Spel</a:t>
          </a:r>
        </a:p>
        <a:p>
          <a:pPr marL="0" lvl="0" indent="0" algn="ctr" defTabSz="622300">
            <a:lnSpc>
              <a:spcPct val="90000"/>
            </a:lnSpc>
            <a:spcBef>
              <a:spcPct val="0"/>
            </a:spcBef>
            <a:spcAft>
              <a:spcPct val="35000"/>
            </a:spcAft>
            <a:buNone/>
          </a:pPr>
          <a:r>
            <a:rPr lang="sv-SE" sz="1000" kern="1200" dirty="0"/>
            <a:t>(ca 20 min)</a:t>
          </a:r>
        </a:p>
      </dsp:txBody>
      <dsp:txXfrm>
        <a:off x="671871" y="1521071"/>
        <a:ext cx="812364" cy="649891"/>
      </dsp:txXfrm>
    </dsp:sp>
    <dsp:sp modelId="{1B2595DF-C5F2-4311-AF23-4F69521AFBE6}">
      <dsp:nvSpPr>
        <dsp:cNvPr id="0" name=""/>
        <dsp:cNvSpPr/>
      </dsp:nvSpPr>
      <dsp:spPr>
        <a:xfrm>
          <a:off x="536044" y="201141"/>
          <a:ext cx="2729545" cy="2729545"/>
        </a:xfrm>
        <a:prstGeom prst="pie">
          <a:avLst>
            <a:gd name="adj1" fmla="val 1188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sv-SE" sz="1400" kern="1200" dirty="0"/>
            <a:t>5</a:t>
          </a:r>
          <a:br>
            <a:rPr lang="sv-SE" sz="1400" kern="1200" dirty="0"/>
          </a:br>
          <a:r>
            <a:rPr lang="sv-SE" sz="1200" kern="1200" dirty="0"/>
            <a:t>Avslutning</a:t>
          </a:r>
        </a:p>
        <a:p>
          <a:pPr marL="0" lvl="0" indent="0" algn="ctr" defTabSz="622300">
            <a:lnSpc>
              <a:spcPct val="90000"/>
            </a:lnSpc>
            <a:spcBef>
              <a:spcPct val="0"/>
            </a:spcBef>
            <a:spcAft>
              <a:spcPct val="35000"/>
            </a:spcAft>
            <a:buNone/>
          </a:pPr>
          <a:r>
            <a:rPr lang="sv-SE" sz="1000" kern="1200" dirty="0"/>
            <a:t>(ca 2 min)</a:t>
          </a:r>
        </a:p>
      </dsp:txBody>
      <dsp:txXfrm>
        <a:off x="964323" y="659965"/>
        <a:ext cx="877353" cy="584902"/>
      </dsp:txXfrm>
    </dsp:sp>
    <dsp:sp modelId="{80B14EAD-B8FF-4FFF-9DA8-A63BF4110857}">
      <dsp:nvSpPr>
        <dsp:cNvPr id="0" name=""/>
        <dsp:cNvSpPr/>
      </dsp:nvSpPr>
      <dsp:spPr>
        <a:xfrm>
          <a:off x="443631" y="32169"/>
          <a:ext cx="3067489" cy="3067489"/>
        </a:xfrm>
        <a:prstGeom prst="circularArrow">
          <a:avLst>
            <a:gd name="adj1" fmla="val 5085"/>
            <a:gd name="adj2" fmla="val 327528"/>
            <a:gd name="adj3" fmla="val 20192361"/>
            <a:gd name="adj4" fmla="val 16200324"/>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7945FA-018C-4BD8-B277-8F4B87B80161}">
      <dsp:nvSpPr>
        <dsp:cNvPr id="0" name=""/>
        <dsp:cNvSpPr/>
      </dsp:nvSpPr>
      <dsp:spPr>
        <a:xfrm>
          <a:off x="467344" y="104933"/>
          <a:ext cx="3067489" cy="3067489"/>
        </a:xfrm>
        <a:prstGeom prst="circularArrow">
          <a:avLst>
            <a:gd name="adj1" fmla="val 5085"/>
            <a:gd name="adj2" fmla="val 327528"/>
            <a:gd name="adj3" fmla="val 2912753"/>
            <a:gd name="adj4" fmla="val 20519953"/>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DF167F-F5F1-427C-B4D1-9A87485E2B6B}">
      <dsp:nvSpPr>
        <dsp:cNvPr id="0" name=""/>
        <dsp:cNvSpPr/>
      </dsp:nvSpPr>
      <dsp:spPr>
        <a:xfrm>
          <a:off x="405416" y="149913"/>
          <a:ext cx="3067489" cy="3067489"/>
        </a:xfrm>
        <a:prstGeom prst="circularArrow">
          <a:avLst>
            <a:gd name="adj1" fmla="val 5085"/>
            <a:gd name="adj2" fmla="val 327528"/>
            <a:gd name="adj3" fmla="val 7232777"/>
            <a:gd name="adj4" fmla="val 3239695"/>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84C331D-7FA9-4412-BE76-501A84B5A859}">
      <dsp:nvSpPr>
        <dsp:cNvPr id="0" name=""/>
        <dsp:cNvSpPr/>
      </dsp:nvSpPr>
      <dsp:spPr>
        <a:xfrm>
          <a:off x="343488" y="104933"/>
          <a:ext cx="3067489" cy="3067489"/>
        </a:xfrm>
        <a:prstGeom prst="circularArrow">
          <a:avLst>
            <a:gd name="adj1" fmla="val 5085"/>
            <a:gd name="adj2" fmla="val 327528"/>
            <a:gd name="adj3" fmla="val 11552519"/>
            <a:gd name="adj4" fmla="val 7559718"/>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8E1159A-CB83-4B11-A1B7-4FB757F11052}">
      <dsp:nvSpPr>
        <dsp:cNvPr id="0" name=""/>
        <dsp:cNvSpPr/>
      </dsp:nvSpPr>
      <dsp:spPr>
        <a:xfrm>
          <a:off x="367201" y="32169"/>
          <a:ext cx="3067489" cy="3067489"/>
        </a:xfrm>
        <a:prstGeom prst="circularArrow">
          <a:avLst>
            <a:gd name="adj1" fmla="val 5085"/>
            <a:gd name="adj2" fmla="val 327528"/>
            <a:gd name="adj3" fmla="val 15872148"/>
            <a:gd name="adj4" fmla="val 11880111"/>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format</a:t>
            </a:r>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950553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8146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58952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669999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a:t>Klicka här för att ändra format</a:t>
            </a:r>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3E462267-1518-48C9-A3E2-8DB8254DA4C2}" type="datetimeFigureOut">
              <a:rPr lang="sv-SE" smtClean="0"/>
              <a:t>2017-02-20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90749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3E462267-1518-48C9-A3E2-8DB8254DA4C2}" type="datetimeFigureOut">
              <a:rPr lang="sv-SE" smtClean="0"/>
              <a:t>2017-02-20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08670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a:t>Klicka här för att ändra format</a:t>
            </a:r>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3E462267-1518-48C9-A3E2-8DB8254DA4C2}" type="datetimeFigureOut">
              <a:rPr lang="sv-SE" smtClean="0"/>
              <a:t>2017-02-20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1823129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3E462267-1518-48C9-A3E2-8DB8254DA4C2}" type="datetimeFigureOut">
              <a:rPr lang="sv-SE" smtClean="0"/>
              <a:t>2017-02-20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16004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3E462267-1518-48C9-A3E2-8DB8254DA4C2}" type="datetimeFigureOut">
              <a:rPr lang="sv-SE" smtClean="0"/>
              <a:t>2017-02-20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372378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2017-02-20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2794374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a:t>Klicka här för att ändra format</a:t>
            </a:r>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3E462267-1518-48C9-A3E2-8DB8254DA4C2}" type="datetimeFigureOut">
              <a:rPr lang="sv-SE" smtClean="0"/>
              <a:t>2017-02-20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0B6EBD9F-2D31-40B4-8334-EB9A64E2FF4E}" type="slidenum">
              <a:rPr lang="sv-SE" smtClean="0"/>
              <a:t>‹#›</a:t>
            </a:fld>
            <a:endParaRPr lang="sv-SE"/>
          </a:p>
        </p:txBody>
      </p:sp>
    </p:spTree>
    <p:extLst>
      <p:ext uri="{BB962C8B-B14F-4D97-AF65-F5344CB8AC3E}">
        <p14:creationId xmlns:p14="http://schemas.microsoft.com/office/powerpoint/2010/main" val="3788916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462267-1518-48C9-A3E2-8DB8254DA4C2}" type="datetimeFigureOut">
              <a:rPr lang="sv-SE" smtClean="0"/>
              <a:t>2017-02-20</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6EBD9F-2D31-40B4-8334-EB9A64E2FF4E}" type="slidenum">
              <a:rPr lang="sv-SE" smtClean="0"/>
              <a:t>‹#›</a:t>
            </a:fld>
            <a:endParaRPr lang="sv-SE"/>
          </a:p>
        </p:txBody>
      </p:sp>
    </p:spTree>
    <p:extLst>
      <p:ext uri="{BB962C8B-B14F-4D97-AF65-F5344CB8AC3E}">
        <p14:creationId xmlns:p14="http://schemas.microsoft.com/office/powerpoint/2010/main" val="900039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Data" Target="../diagrams/data1.xml"/><Relationship Id="rId5" Type="http://schemas.openxmlformats.org/officeDocument/2006/relationships/hyperlink" Target="http://www.laget.se/VSKBANDYF07/Document/Download/899197/5606428" TargetMode="External"/><Relationship Id="rId10" Type="http://schemas.microsoft.com/office/2007/relationships/diagramDrawing" Target="../diagrams/drawing1.xml"/><Relationship Id="rId4" Type="http://schemas.openxmlformats.org/officeDocument/2006/relationships/image" Target="../media/image3.tmp"/><Relationship Id="rId9" Type="http://schemas.openxmlformats.org/officeDocument/2006/relationships/diagramColors" Target="../diagrams/colors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Underrubrik 2"/>
          <p:cNvSpPr txBox="1">
            <a:spLocks/>
          </p:cNvSpPr>
          <p:nvPr/>
        </p:nvSpPr>
        <p:spPr>
          <a:xfrm>
            <a:off x="477186" y="152400"/>
            <a:ext cx="5264047" cy="387245"/>
          </a:xfrm>
          <a:prstGeom prst="rect">
            <a:avLst/>
          </a:prstGeom>
        </p:spPr>
        <p:txBody>
          <a:bodyPr vert="horz" lIns="91440" tIns="45720" rIns="91440" bIns="45720" rtlCol="0">
            <a:normAutofit fontScale="92500"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b="1" dirty="0" err="1">
                <a:solidFill>
                  <a:schemeClr val="accent2">
                    <a:lumMod val="75000"/>
                  </a:schemeClr>
                </a:solidFill>
              </a:rPr>
              <a:t>Ispass</a:t>
            </a:r>
            <a:r>
              <a:rPr lang="sv-SE" b="1" dirty="0">
                <a:solidFill>
                  <a:schemeClr val="accent2">
                    <a:lumMod val="75000"/>
                  </a:schemeClr>
                </a:solidFill>
              </a:rPr>
              <a:t> </a:t>
            </a:r>
            <a:r>
              <a:rPr lang="sv-SE" b="1" dirty="0" err="1">
                <a:solidFill>
                  <a:schemeClr val="accent2">
                    <a:lumMod val="75000"/>
                  </a:schemeClr>
                </a:solidFill>
              </a:rPr>
              <a:t>tis</a:t>
            </a:r>
            <a:r>
              <a:rPr lang="sv-SE" b="1" dirty="0">
                <a:solidFill>
                  <a:schemeClr val="accent2">
                    <a:lumMod val="75000"/>
                  </a:schemeClr>
                </a:solidFill>
              </a:rPr>
              <a:t> 17:30-18:30 VSK F-07</a:t>
            </a:r>
            <a:endParaRPr lang="sv-SE" dirty="0">
              <a:solidFill>
                <a:schemeClr val="accent2">
                  <a:lumMod val="75000"/>
                </a:schemeClr>
              </a:solidFill>
            </a:endParaRPr>
          </a:p>
        </p:txBody>
      </p:sp>
      <p:sp>
        <p:nvSpPr>
          <p:cNvPr id="182" name="Underrubrik 2"/>
          <p:cNvSpPr txBox="1">
            <a:spLocks/>
          </p:cNvSpPr>
          <p:nvPr/>
        </p:nvSpPr>
        <p:spPr>
          <a:xfrm>
            <a:off x="6168613" y="253764"/>
            <a:ext cx="5264047" cy="38203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Placering</a:t>
            </a:r>
            <a:endParaRPr lang="sv-SE" sz="1200" dirty="0">
              <a:solidFill>
                <a:schemeClr val="accent2">
                  <a:lumMod val="75000"/>
                </a:schemeClr>
              </a:solidFill>
            </a:endParaRPr>
          </a:p>
        </p:txBody>
      </p:sp>
      <p:cxnSp>
        <p:nvCxnSpPr>
          <p:cNvPr id="80" name="Rak 79"/>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pic>
        <p:nvPicPr>
          <p:cNvPr id="2" name="Bildobjekt 1" descr="Skärmurklipp"/>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68613" y="879915"/>
            <a:ext cx="5978268" cy="4606485"/>
          </a:xfrm>
          <a:prstGeom prst="rect">
            <a:avLst/>
          </a:prstGeom>
        </p:spPr>
      </p:pic>
      <p:sp>
        <p:nvSpPr>
          <p:cNvPr id="106" name="Textruta 192"/>
          <p:cNvSpPr txBox="1"/>
          <p:nvPr/>
        </p:nvSpPr>
        <p:spPr>
          <a:xfrm>
            <a:off x="6298488" y="1406550"/>
            <a:ext cx="2939030" cy="1887270"/>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A </a:t>
            </a:r>
          </a:p>
        </p:txBody>
      </p:sp>
      <p:sp>
        <p:nvSpPr>
          <p:cNvPr id="71" name="Textruta 192"/>
          <p:cNvSpPr txBox="1"/>
          <p:nvPr/>
        </p:nvSpPr>
        <p:spPr>
          <a:xfrm>
            <a:off x="6298488" y="3340494"/>
            <a:ext cx="2939030" cy="1636751"/>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A</a:t>
            </a:r>
          </a:p>
        </p:txBody>
      </p:sp>
      <p:sp>
        <p:nvSpPr>
          <p:cNvPr id="72" name="Textruta 192"/>
          <p:cNvSpPr txBox="1"/>
          <p:nvPr/>
        </p:nvSpPr>
        <p:spPr>
          <a:xfrm>
            <a:off x="9367393" y="1406549"/>
            <a:ext cx="2197689" cy="3570695"/>
          </a:xfrm>
          <a:prstGeom prst="rect">
            <a:avLst/>
          </a:prstGeom>
          <a:noFill/>
          <a:ln w="19050">
            <a:solidFill>
              <a:srgbClr val="FFC000"/>
            </a:solidFill>
            <a:prstDash val="dash"/>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B</a:t>
            </a: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endParaRPr lang="sv-SE" sz="1600" b="1" dirty="0">
              <a:solidFill>
                <a:schemeClr val="accent2">
                  <a:lumMod val="75000"/>
                </a:schemeClr>
              </a:solidFill>
              <a:ea typeface="Calibri" panose="020F0502020204030204" pitchFamily="34" charset="0"/>
              <a:cs typeface="Times New Roman" panose="02020603050405020304" pitchFamily="18" charset="0"/>
            </a:endParaRPr>
          </a:p>
          <a:p>
            <a:pPr algn="ctr">
              <a:lnSpc>
                <a:spcPct val="107000"/>
              </a:lnSpc>
              <a:spcAft>
                <a:spcPts val="800"/>
              </a:spcAft>
            </a:pPr>
            <a:r>
              <a:rPr lang="sv-SE" sz="1600" b="1" dirty="0">
                <a:solidFill>
                  <a:schemeClr val="accent2">
                    <a:lumMod val="75000"/>
                  </a:schemeClr>
                </a:solidFill>
                <a:ea typeface="Calibri" panose="020F0502020204030204" pitchFamily="34" charset="0"/>
                <a:cs typeface="Times New Roman" panose="02020603050405020304" pitchFamily="18" charset="0"/>
              </a:rPr>
              <a:t>Övning B</a:t>
            </a:r>
          </a:p>
        </p:txBody>
      </p:sp>
      <p:sp>
        <p:nvSpPr>
          <p:cNvPr id="6" name="Rektangel 5"/>
          <p:cNvSpPr/>
          <p:nvPr/>
        </p:nvSpPr>
        <p:spPr>
          <a:xfrm>
            <a:off x="6539009" y="5696631"/>
            <a:ext cx="4998124" cy="430887"/>
          </a:xfrm>
          <a:prstGeom prst="rect">
            <a:avLst/>
          </a:prstGeom>
        </p:spPr>
        <p:txBody>
          <a:bodyPr wrap="square">
            <a:spAutoFit/>
          </a:bodyPr>
          <a:lstStyle/>
          <a:p>
            <a:pPr algn="ctr"/>
            <a:r>
              <a:rPr lang="sv-SE" sz="1100" i="1" dirty="0">
                <a:solidFill>
                  <a:srgbClr val="00B050"/>
                </a:solidFill>
              </a:rPr>
              <a:t>Övningarna (och dess nummer) är hämtad från ”Övningsbank - </a:t>
            </a:r>
            <a:r>
              <a:rPr lang="sv-SE" sz="1100" i="1" dirty="0" err="1">
                <a:solidFill>
                  <a:srgbClr val="00B050"/>
                </a:solidFill>
              </a:rPr>
              <a:t>ispass</a:t>
            </a:r>
            <a:r>
              <a:rPr lang="sv-SE" sz="1100" i="1" dirty="0">
                <a:solidFill>
                  <a:srgbClr val="00B050"/>
                </a:solidFill>
              </a:rPr>
              <a:t> VSK F07.pptx”</a:t>
            </a:r>
          </a:p>
          <a:p>
            <a:pPr algn="ctr"/>
            <a:r>
              <a:rPr lang="sv-SE" sz="1100" i="1" dirty="0">
                <a:solidFill>
                  <a:srgbClr val="00B050"/>
                </a:solidFill>
                <a:hlinkClick r:id="rId5"/>
              </a:rPr>
              <a:t>http://www.laget.se/VSKBANDYF07/Document/Download/899197/5606428</a:t>
            </a:r>
            <a:endParaRPr lang="sv-SE" sz="1100" i="1" dirty="0">
              <a:solidFill>
                <a:srgbClr val="00B050"/>
              </a:solidFill>
            </a:endParaRPr>
          </a:p>
        </p:txBody>
      </p:sp>
      <p:sp>
        <p:nvSpPr>
          <p:cNvPr id="17" name="Underrubrik 2"/>
          <p:cNvSpPr txBox="1">
            <a:spLocks/>
          </p:cNvSpPr>
          <p:nvPr/>
        </p:nvSpPr>
        <p:spPr>
          <a:xfrm>
            <a:off x="192176" y="4987949"/>
            <a:ext cx="5581560" cy="1481432"/>
          </a:xfrm>
          <a:prstGeom prst="rect">
            <a:avLst/>
          </a:prstGeom>
        </p:spPr>
        <p:txBody>
          <a:bodyPr vert="horz" lIns="91440" tIns="45720" rIns="91440" bIns="45720" rtlCol="0">
            <a:normAutofit fontScale="5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spcBef>
                <a:spcPts val="0"/>
              </a:spcBef>
            </a:pPr>
            <a:r>
              <a:rPr lang="sv-SE" sz="2000" i="1" dirty="0" err="1">
                <a:solidFill>
                  <a:schemeClr val="accent2">
                    <a:lumMod val="75000"/>
                  </a:schemeClr>
                </a:solidFill>
              </a:rPr>
              <a:t>TIps</a:t>
            </a:r>
            <a:r>
              <a:rPr lang="sv-SE" sz="2000" i="1" dirty="0">
                <a:solidFill>
                  <a:schemeClr val="accent2">
                    <a:lumMod val="75000"/>
                  </a:schemeClr>
                </a:solidFill>
              </a:rPr>
              <a:t>: </a:t>
            </a:r>
          </a:p>
          <a:p>
            <a:pPr algn="l">
              <a:spcBef>
                <a:spcPts val="0"/>
              </a:spcBef>
            </a:pPr>
            <a:endParaRPr lang="sv-SE" sz="2000" i="1" dirty="0">
              <a:solidFill>
                <a:schemeClr val="accent2">
                  <a:lumMod val="75000"/>
                </a:schemeClr>
              </a:solidFill>
            </a:endParaRP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Låt varje spelare känna sig sedd.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Kort förklara </a:t>
            </a:r>
            <a:r>
              <a:rPr lang="sv-SE" sz="2000" i="1" dirty="0" err="1">
                <a:solidFill>
                  <a:schemeClr val="accent2">
                    <a:lumMod val="75000"/>
                  </a:schemeClr>
                </a:solidFill>
              </a:rPr>
              <a:t>övningensyfte</a:t>
            </a:r>
            <a:r>
              <a:rPr lang="sv-SE" sz="2000" i="1" dirty="0">
                <a:solidFill>
                  <a:schemeClr val="accent2">
                    <a:lumMod val="75000"/>
                  </a:schemeClr>
                </a:solidFill>
              </a:rPr>
              <a:t> innan och kort summering efter.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Knä i isen vid samling</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Var uppmärksam på ”dålig” attityd och kroppsspråk ta gärna spelaren åt sidan och ställ öppna frågor. Gärna om något helt annat. Om flera spelare är ofokuserade bryt gärna av med något helt annat tex lek, stafett, …</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Feedback - Fråga och få spelarna att reflektera vad de lärt sig och utvecklat.</a:t>
            </a:r>
          </a:p>
          <a:p>
            <a:pPr marL="342900" indent="-342900" algn="l">
              <a:spcBef>
                <a:spcPts val="0"/>
              </a:spcBef>
              <a:buFont typeface="Wingdings" panose="05000000000000000000" pitchFamily="2" charset="2"/>
              <a:buChar char="ü"/>
            </a:pPr>
            <a:r>
              <a:rPr lang="sv-SE" sz="2000" i="1" dirty="0">
                <a:solidFill>
                  <a:schemeClr val="accent2">
                    <a:lumMod val="75000"/>
                  </a:schemeClr>
                </a:solidFill>
              </a:rPr>
              <a:t>Är mitt tillstånd värt att smittas av? </a:t>
            </a:r>
            <a:r>
              <a:rPr lang="sv-SE" sz="2000" i="1" dirty="0">
                <a:solidFill>
                  <a:schemeClr val="accent2">
                    <a:lumMod val="75000"/>
                  </a:schemeClr>
                </a:solidFill>
                <a:sym typeface="Wingdings" panose="05000000000000000000" pitchFamily="2" charset="2"/>
              </a:rPr>
              <a:t></a:t>
            </a:r>
          </a:p>
        </p:txBody>
      </p:sp>
      <p:graphicFrame>
        <p:nvGraphicFramePr>
          <p:cNvPr id="18" name="Diagram 17"/>
          <p:cNvGraphicFramePr/>
          <p:nvPr>
            <p:extLst>
              <p:ext uri="{D42A27DB-BD31-4B8C-83A1-F6EECF244321}">
                <p14:modId xmlns:p14="http://schemas.microsoft.com/office/powerpoint/2010/main" val="1838533696"/>
              </p:ext>
            </p:extLst>
          </p:nvPr>
        </p:nvGraphicFramePr>
        <p:xfrm>
          <a:off x="0" y="1418385"/>
          <a:ext cx="3878322" cy="324945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9" name="Underrubrik 2"/>
          <p:cNvSpPr txBox="1">
            <a:spLocks/>
          </p:cNvSpPr>
          <p:nvPr/>
        </p:nvSpPr>
        <p:spPr>
          <a:xfrm>
            <a:off x="244252" y="682399"/>
            <a:ext cx="4764211" cy="425253"/>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20000"/>
              </a:lnSpc>
              <a:spcBef>
                <a:spcPts val="0"/>
              </a:spcBef>
            </a:pPr>
            <a:r>
              <a:rPr lang="sv-SE" sz="1400" dirty="0">
                <a:solidFill>
                  <a:schemeClr val="accent2">
                    <a:lumMod val="75000"/>
                  </a:schemeClr>
                </a:solidFill>
              </a:rPr>
              <a:t>Materialare/Ledare/Förälder: Ta fram material, knyta skridskor, …</a:t>
            </a:r>
          </a:p>
          <a:p>
            <a:pPr algn="l">
              <a:lnSpc>
                <a:spcPct val="120000"/>
              </a:lnSpc>
              <a:spcBef>
                <a:spcPts val="0"/>
              </a:spcBef>
            </a:pPr>
            <a:r>
              <a:rPr lang="sv-SE" sz="1400" dirty="0">
                <a:solidFill>
                  <a:schemeClr val="accent2">
                    <a:lumMod val="75000"/>
                  </a:schemeClr>
                </a:solidFill>
                <a:sym typeface="Wingdings" panose="05000000000000000000" pitchFamily="2" charset="2"/>
              </a:rPr>
              <a:t>Trigger innan vi går ut – </a:t>
            </a:r>
            <a:r>
              <a:rPr lang="sv-SE" sz="1400" dirty="0">
                <a:solidFill>
                  <a:schemeClr val="accent2">
                    <a:lumMod val="75000"/>
                  </a:schemeClr>
                </a:solidFill>
              </a:rPr>
              <a:t> Tex ”Fansen tycker vi är sköna – Vi är vita, vi är gröna”</a:t>
            </a: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a:p>
            <a:pPr marL="457200" indent="-457200" algn="l">
              <a:lnSpc>
                <a:spcPct val="120000"/>
              </a:lnSpc>
              <a:spcBef>
                <a:spcPts val="0"/>
              </a:spcBef>
              <a:buFont typeface="+mj-lt"/>
              <a:buAutoNum type="arabicPeriod"/>
            </a:pPr>
            <a:endParaRPr lang="sv-SE" sz="2200" b="1" dirty="0">
              <a:solidFill>
                <a:schemeClr val="accent2">
                  <a:lumMod val="75000"/>
                </a:schemeClr>
              </a:solidFill>
            </a:endParaRPr>
          </a:p>
        </p:txBody>
      </p:sp>
      <p:sp>
        <p:nvSpPr>
          <p:cNvPr id="20" name="Underrubrik 2"/>
          <p:cNvSpPr txBox="1">
            <a:spLocks/>
          </p:cNvSpPr>
          <p:nvPr/>
        </p:nvSpPr>
        <p:spPr>
          <a:xfrm>
            <a:off x="3598848" y="1811934"/>
            <a:ext cx="2316033" cy="287138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72000" indent="-72000" algn="l">
              <a:lnSpc>
                <a:spcPct val="120000"/>
              </a:lnSpc>
              <a:spcBef>
                <a:spcPts val="0"/>
              </a:spcBef>
              <a:buFont typeface="+mj-lt"/>
              <a:buAutoNum type="arabicPeriod"/>
            </a:pPr>
            <a:r>
              <a:rPr lang="sv-SE" sz="1400" b="1" dirty="0">
                <a:solidFill>
                  <a:schemeClr val="accent2">
                    <a:lumMod val="75000"/>
                  </a:schemeClr>
                </a:solidFill>
              </a:rPr>
              <a:t>Uppvärmning</a:t>
            </a:r>
            <a:endParaRPr lang="sv-SE" sz="1000"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1 </a:t>
            </a:r>
            <a:br>
              <a:rPr lang="sv-SE" sz="4000" b="1" dirty="0">
                <a:solidFill>
                  <a:schemeClr val="accent2">
                    <a:lumMod val="75000"/>
                  </a:schemeClr>
                </a:solidFill>
              </a:rPr>
            </a:br>
            <a:r>
              <a:rPr lang="sv-SE" sz="1000" dirty="0">
                <a:solidFill>
                  <a:schemeClr val="accent2">
                    <a:lumMod val="75000"/>
                  </a:schemeClr>
                </a:solidFill>
              </a:rPr>
              <a:t>Samlas i början och slut. Fråga gärna Varför gör vi denna övning?</a:t>
            </a:r>
            <a:endParaRPr lang="sv-SE" sz="1000" b="1"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Övningsomgång 2 </a:t>
            </a:r>
            <a:br>
              <a:rPr lang="sv-SE" sz="1400" b="1" dirty="0">
                <a:solidFill>
                  <a:schemeClr val="accent2">
                    <a:lumMod val="75000"/>
                  </a:schemeClr>
                </a:solidFill>
              </a:rPr>
            </a:br>
            <a:r>
              <a:rPr lang="sv-SE" sz="1100" dirty="0">
                <a:solidFill>
                  <a:schemeClr val="accent2">
                    <a:lumMod val="75000"/>
                  </a:schemeClr>
                </a:solidFill>
              </a:rPr>
              <a:t>Samlas i början och slut. Fråga gärna Varför gör vi denna övning?</a:t>
            </a:r>
            <a:endParaRPr lang="sv-SE" sz="1100" b="1" dirty="0">
              <a:solidFill>
                <a:schemeClr val="accent2">
                  <a:lumMod val="75000"/>
                </a:schemeClr>
              </a:solidFill>
            </a:endParaRPr>
          </a:p>
          <a:p>
            <a:pPr marL="72000" indent="-72000" algn="l">
              <a:lnSpc>
                <a:spcPct val="120000"/>
              </a:lnSpc>
              <a:spcBef>
                <a:spcPts val="0"/>
              </a:spcBef>
              <a:buFont typeface="+mj-lt"/>
              <a:buAutoNum type="arabicPeriod"/>
            </a:pPr>
            <a:r>
              <a:rPr lang="sv-SE" sz="1400" b="1" dirty="0">
                <a:solidFill>
                  <a:schemeClr val="accent2">
                    <a:lumMod val="75000"/>
                  </a:schemeClr>
                </a:solidFill>
              </a:rPr>
              <a:t>Spel </a:t>
            </a:r>
            <a:r>
              <a:rPr lang="sv-SE" sz="1400" dirty="0">
                <a:solidFill>
                  <a:schemeClr val="accent2">
                    <a:lumMod val="75000"/>
                  </a:schemeClr>
                </a:solidFill>
              </a:rPr>
              <a:t>(liten alt stor plan)</a:t>
            </a:r>
          </a:p>
          <a:p>
            <a:pPr marL="72000" indent="-72000" algn="l">
              <a:lnSpc>
                <a:spcPct val="120000"/>
              </a:lnSpc>
              <a:spcBef>
                <a:spcPts val="0"/>
              </a:spcBef>
              <a:buFont typeface="+mj-lt"/>
              <a:buAutoNum type="arabicPeriod"/>
            </a:pPr>
            <a:r>
              <a:rPr lang="sv-SE" sz="1400" b="1" dirty="0">
                <a:solidFill>
                  <a:schemeClr val="accent2">
                    <a:lumMod val="75000"/>
                  </a:schemeClr>
                </a:solidFill>
              </a:rPr>
              <a:t>Avslutning</a:t>
            </a:r>
            <a:r>
              <a:rPr lang="sv-SE" sz="1500" b="1" dirty="0">
                <a:solidFill>
                  <a:schemeClr val="accent2">
                    <a:lumMod val="75000"/>
                  </a:schemeClr>
                </a:solidFill>
              </a:rPr>
              <a:t> </a:t>
            </a:r>
            <a:r>
              <a:rPr lang="sv-SE" sz="2200" b="1" dirty="0">
                <a:solidFill>
                  <a:schemeClr val="accent2">
                    <a:lumMod val="75000"/>
                  </a:schemeClr>
                </a:solidFill>
              </a:rPr>
              <a:t> </a:t>
            </a:r>
            <a:r>
              <a:rPr lang="sv-SE" sz="1000" dirty="0">
                <a:solidFill>
                  <a:schemeClr val="accent2">
                    <a:lumMod val="75000"/>
                  </a:schemeClr>
                </a:solidFill>
              </a:rPr>
              <a:t>(Tacka varandra för idag, Hejaramsa, Sälen mot föräldrarna)</a:t>
            </a:r>
            <a:endParaRPr lang="sv-SE" sz="1400" dirty="0">
              <a:solidFill>
                <a:schemeClr val="accent2">
                  <a:lumMod val="75000"/>
                </a:schemeClr>
              </a:solidFill>
            </a:endParaRPr>
          </a:p>
        </p:txBody>
      </p:sp>
    </p:spTree>
    <p:extLst>
      <p:ext uri="{BB962C8B-B14F-4D97-AF65-F5344CB8AC3E}">
        <p14:creationId xmlns:p14="http://schemas.microsoft.com/office/powerpoint/2010/main" val="1891919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3" name="Picture 2" descr="VSK_Logga_555.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grpSp>
        <p:nvGrpSpPr>
          <p:cNvPr id="84" name="Grupp 83"/>
          <p:cNvGrpSpPr/>
          <p:nvPr/>
        </p:nvGrpSpPr>
        <p:grpSpPr>
          <a:xfrm>
            <a:off x="5481990" y="5879949"/>
            <a:ext cx="1148071" cy="879044"/>
            <a:chOff x="5481990" y="5895299"/>
            <a:chExt cx="1148071" cy="879044"/>
          </a:xfrm>
        </p:grpSpPr>
        <p:pic>
          <p:nvPicPr>
            <p:cNvPr id="86" name="Picture 2" descr="QR-kod för http://www.laget.se/VSKBANDYF0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88" name="Rektangel 87"/>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sp>
        <p:nvSpPr>
          <p:cNvPr id="166" name="Underrubrik 2"/>
          <p:cNvSpPr txBox="1">
            <a:spLocks/>
          </p:cNvSpPr>
          <p:nvPr/>
        </p:nvSpPr>
        <p:spPr>
          <a:xfrm>
            <a:off x="6829712" y="190193"/>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31</a:t>
            </a:r>
            <a:r>
              <a:rPr lang="sv-SE" sz="1400" dirty="0">
                <a:solidFill>
                  <a:schemeClr val="accent2">
                    <a:lumMod val="75000"/>
                  </a:schemeClr>
                </a:solidFill>
              </a:rPr>
              <a:t>: Explosivitet / skridskoteknik</a:t>
            </a:r>
          </a:p>
        </p:txBody>
      </p:sp>
      <p:cxnSp>
        <p:nvCxnSpPr>
          <p:cNvPr id="193"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65"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70" name="Textruta 218"/>
          <p:cNvSpPr txBox="1"/>
          <p:nvPr/>
        </p:nvSpPr>
        <p:spPr>
          <a:xfrm>
            <a:off x="1959990" y="2111054"/>
            <a:ext cx="2636189" cy="2477865"/>
          </a:xfrm>
          <a:prstGeom prst="rect">
            <a:avLst/>
          </a:prstGeom>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sv-SE" sz="1000" dirty="0">
                <a:solidFill>
                  <a:schemeClr val="accent2">
                    <a:lumMod val="75000"/>
                  </a:schemeClr>
                </a:solidFill>
                <a:effectLst/>
                <a:ea typeface="Calibri" panose="020F0502020204030204" pitchFamily="34" charset="0"/>
                <a:cs typeface="Times New Roman" panose="02020603050405020304" pitchFamily="18" charset="0"/>
              </a:rPr>
              <a:t> Förslag på uppvärmning med boll.</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rPr>
              <a:t>Två stycken och passa varandra</a:t>
            </a:r>
            <a:endParaRPr lang="sv-SE" sz="1100" dirty="0">
              <a:solidFill>
                <a:schemeClr val="accent2">
                  <a:lumMod val="75000"/>
                </a:schemeClr>
              </a:solidFill>
              <a:cs typeface="Times New Roman" panose="02020603050405020304" pitchFamily="18" charset="0"/>
            </a:endParaRP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Min boll i en kvadrat.</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Passa/skjuta i sarg</a:t>
            </a:r>
          </a:p>
          <a:p>
            <a:pPr marL="171450" indent="-171450">
              <a:lnSpc>
                <a:spcPct val="107000"/>
              </a:lnSpc>
              <a:spcAft>
                <a:spcPts val="800"/>
              </a:spcAft>
              <a:buFont typeface="Arial" panose="020B0604020202020204" pitchFamily="34" charset="0"/>
              <a:buChar char="•"/>
            </a:pPr>
            <a:r>
              <a:rPr lang="sv-SE" sz="1100" dirty="0">
                <a:solidFill>
                  <a:schemeClr val="accent2">
                    <a:lumMod val="75000"/>
                  </a:schemeClr>
                </a:solidFill>
                <a:ea typeface="Calibri" panose="020F0502020204030204" pitchFamily="34" charset="0"/>
                <a:cs typeface="Times New Roman" panose="02020603050405020304" pitchFamily="18" charset="0"/>
              </a:rPr>
              <a:t>Nummerboll</a:t>
            </a:r>
          </a:p>
          <a:p>
            <a:pPr marL="171450" indent="-171450">
              <a:lnSpc>
                <a:spcPct val="107000"/>
              </a:lnSpc>
              <a:spcAft>
                <a:spcPts val="800"/>
              </a:spcAft>
              <a:buFont typeface="Arial" panose="020B0604020202020204" pitchFamily="34" charset="0"/>
              <a:buChar char="•"/>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800"/>
              </a:spcAft>
            </a:pPr>
            <a:endParaRPr lang="sv-SE" sz="1100" dirty="0">
              <a:solidFill>
                <a:schemeClr val="accent2">
                  <a:lumMod val="75000"/>
                </a:schemeClr>
              </a:solidFill>
              <a:ea typeface="Calibri" panose="020F0502020204030204" pitchFamily="34" charset="0"/>
              <a:cs typeface="Times New Roman" panose="02020603050405020304" pitchFamily="18" charset="0"/>
            </a:endParaRPr>
          </a:p>
          <a:p>
            <a:pPr>
              <a:lnSpc>
                <a:spcPct val="107000"/>
              </a:lnSpc>
              <a:spcAft>
                <a:spcPts val="800"/>
              </a:spcAft>
            </a:pP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73"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Uppvärmning </a:t>
            </a:r>
            <a:endParaRPr lang="sv-SE" sz="1400" dirty="0">
              <a:solidFill>
                <a:schemeClr val="accent2">
                  <a:lumMod val="75000"/>
                </a:schemeClr>
              </a:solidFill>
            </a:endParaRPr>
          </a:p>
        </p:txBody>
      </p:sp>
      <p:sp>
        <p:nvSpPr>
          <p:cNvPr id="105" name="Rektangel 104"/>
          <p:cNvSpPr/>
          <p:nvPr/>
        </p:nvSpPr>
        <p:spPr>
          <a:xfrm rot="20482899">
            <a:off x="3671002" y="668500"/>
            <a:ext cx="2049015" cy="646331"/>
          </a:xfrm>
          <a:prstGeom prst="rect">
            <a:avLst/>
          </a:prstGeom>
        </p:spPr>
        <p:txBody>
          <a:bodyPr wrap="square">
            <a:spAutoFit/>
          </a:bodyPr>
          <a:lstStyle/>
          <a:p>
            <a:r>
              <a:rPr lang="sv-SE" sz="1200" i="1" dirty="0">
                <a:solidFill>
                  <a:schemeClr val="accent2">
                    <a:lumMod val="75000"/>
                  </a:schemeClr>
                </a:solidFill>
              </a:rPr>
              <a:t>Uppmuntra att köra  med någon man inte brukar vara med och byt kompis</a:t>
            </a:r>
            <a:endParaRPr lang="sv-SE" sz="1200" i="1" dirty="0"/>
          </a:p>
        </p:txBody>
      </p:sp>
      <p:cxnSp>
        <p:nvCxnSpPr>
          <p:cNvPr id="110" name="Rak pil 310"/>
          <p:cNvCxnSpPr/>
          <p:nvPr/>
        </p:nvCxnSpPr>
        <p:spPr>
          <a:xfrm flipH="1" flipV="1">
            <a:off x="9053243" y="3078877"/>
            <a:ext cx="471475" cy="11815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Textruta 192"/>
          <p:cNvSpPr txBox="1"/>
          <p:nvPr/>
        </p:nvSpPr>
        <p:spPr>
          <a:xfrm>
            <a:off x="9618075" y="542401"/>
            <a:ext cx="2276954" cy="58884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Börja framåt vänd runt kon och backa vänd sedan (”pingvin”) och åk framåt osv. sedan tillbaka till start.</a:t>
            </a:r>
          </a:p>
        </p:txBody>
      </p:sp>
      <p:sp>
        <p:nvSpPr>
          <p:cNvPr id="112" name="Likbent triangel 111"/>
          <p:cNvSpPr/>
          <p:nvPr/>
        </p:nvSpPr>
        <p:spPr>
          <a:xfrm>
            <a:off x="11298465" y="303482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3" name="Likbent triangel 112"/>
          <p:cNvSpPr/>
          <p:nvPr/>
        </p:nvSpPr>
        <p:spPr>
          <a:xfrm>
            <a:off x="8426157" y="409206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4" name="Rak pil 143"/>
          <p:cNvCxnSpPr/>
          <p:nvPr/>
        </p:nvCxnSpPr>
        <p:spPr>
          <a:xfrm flipV="1">
            <a:off x="7770782" y="4414545"/>
            <a:ext cx="762411" cy="56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5" name="Likbent triangel 114"/>
          <p:cNvSpPr/>
          <p:nvPr/>
        </p:nvSpPr>
        <p:spPr>
          <a:xfrm>
            <a:off x="11307920" y="208213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16" name="Likbent triangel 115"/>
          <p:cNvSpPr/>
          <p:nvPr/>
        </p:nvSpPr>
        <p:spPr>
          <a:xfrm>
            <a:off x="10422218" y="252814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117" name="Rak pil 154"/>
          <p:cNvCxnSpPr/>
          <p:nvPr/>
        </p:nvCxnSpPr>
        <p:spPr>
          <a:xfrm flipV="1">
            <a:off x="8650006" y="3338604"/>
            <a:ext cx="244188" cy="9297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8" name="Högerböjd 155"/>
          <p:cNvSpPr/>
          <p:nvPr/>
        </p:nvSpPr>
        <p:spPr>
          <a:xfrm>
            <a:off x="10294946" y="1518758"/>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19" name="Rak pil 156"/>
          <p:cNvCxnSpPr/>
          <p:nvPr/>
        </p:nvCxnSpPr>
        <p:spPr>
          <a:xfrm flipH="1">
            <a:off x="10514527" y="1494049"/>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0" name="Likbent triangel 119"/>
          <p:cNvSpPr/>
          <p:nvPr/>
        </p:nvSpPr>
        <p:spPr>
          <a:xfrm>
            <a:off x="11313477" y="124795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1" name="Likbent triangel 120"/>
          <p:cNvSpPr/>
          <p:nvPr/>
        </p:nvSpPr>
        <p:spPr>
          <a:xfrm>
            <a:off x="10427363" y="15749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2" name="Vänsterböjd 159"/>
          <p:cNvSpPr/>
          <p:nvPr/>
        </p:nvSpPr>
        <p:spPr>
          <a:xfrm>
            <a:off x="11477436" y="2009995"/>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3" name="Rak pil 160"/>
          <p:cNvCxnSpPr/>
          <p:nvPr/>
        </p:nvCxnSpPr>
        <p:spPr>
          <a:xfrm>
            <a:off x="10468372" y="1854342"/>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124" name="Bildobjekt 123"/>
          <p:cNvPicPr/>
          <p:nvPr/>
        </p:nvPicPr>
        <p:blipFill>
          <a:blip r:embed="rId4" cstate="print">
            <a:extLst>
              <a:ext uri="{28A0092B-C50C-407E-A947-70E740481C1C}">
                <a14:useLocalDpi xmlns:a14="http://schemas.microsoft.com/office/drawing/2010/main" val="0"/>
              </a:ext>
            </a:extLst>
          </a:blip>
          <a:stretch>
            <a:fillRect/>
          </a:stretch>
        </p:blipFill>
        <p:spPr>
          <a:xfrm>
            <a:off x="8591902" y="756163"/>
            <a:ext cx="670102" cy="545332"/>
          </a:xfrm>
          <a:prstGeom prst="rect">
            <a:avLst/>
          </a:prstGeom>
          <a:ln>
            <a:noFill/>
          </a:ln>
        </p:spPr>
      </p:pic>
      <p:cxnSp>
        <p:nvCxnSpPr>
          <p:cNvPr id="125" name="Rak 164"/>
          <p:cNvCxnSpPr/>
          <p:nvPr/>
        </p:nvCxnSpPr>
        <p:spPr>
          <a:xfrm flipH="1" flipV="1">
            <a:off x="11834904" y="926905"/>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6" name="Rak 164"/>
          <p:cNvCxnSpPr/>
          <p:nvPr/>
        </p:nvCxnSpPr>
        <p:spPr>
          <a:xfrm flipH="1" flipV="1">
            <a:off x="6382531" y="913018"/>
            <a:ext cx="16938" cy="488884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27" name="Likbent triangel 126"/>
          <p:cNvSpPr/>
          <p:nvPr/>
        </p:nvSpPr>
        <p:spPr>
          <a:xfrm>
            <a:off x="9709674" y="4069075"/>
            <a:ext cx="80554" cy="171305"/>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28" name="Högerböjd 155"/>
          <p:cNvSpPr/>
          <p:nvPr/>
        </p:nvSpPr>
        <p:spPr>
          <a:xfrm>
            <a:off x="10212092" y="2451278"/>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29" name="Rak pil 156"/>
          <p:cNvCxnSpPr/>
          <p:nvPr/>
        </p:nvCxnSpPr>
        <p:spPr>
          <a:xfrm flipH="1">
            <a:off x="10431673" y="2426569"/>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0" name="Vänsterböjd 159"/>
          <p:cNvSpPr/>
          <p:nvPr/>
        </p:nvSpPr>
        <p:spPr>
          <a:xfrm>
            <a:off x="11394582" y="2942515"/>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31" name="Rak pil 160"/>
          <p:cNvCxnSpPr/>
          <p:nvPr/>
        </p:nvCxnSpPr>
        <p:spPr>
          <a:xfrm>
            <a:off x="10385518" y="2786862"/>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2" name="Likbent triangel 131"/>
          <p:cNvSpPr/>
          <p:nvPr/>
        </p:nvSpPr>
        <p:spPr>
          <a:xfrm>
            <a:off x="11249370" y="39582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3" name="Likbent triangel 132"/>
          <p:cNvSpPr/>
          <p:nvPr/>
        </p:nvSpPr>
        <p:spPr>
          <a:xfrm>
            <a:off x="10373123" y="345155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4" name="Högerböjd 155"/>
          <p:cNvSpPr/>
          <p:nvPr/>
        </p:nvSpPr>
        <p:spPr>
          <a:xfrm>
            <a:off x="10162997" y="3374696"/>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35" name="Rak pil 156"/>
          <p:cNvCxnSpPr/>
          <p:nvPr/>
        </p:nvCxnSpPr>
        <p:spPr>
          <a:xfrm flipH="1">
            <a:off x="10382578" y="3349987"/>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6" name="Vänsterböjd 159"/>
          <p:cNvSpPr/>
          <p:nvPr/>
        </p:nvSpPr>
        <p:spPr>
          <a:xfrm>
            <a:off x="11345487" y="3865933"/>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37" name="Rak pil 160"/>
          <p:cNvCxnSpPr/>
          <p:nvPr/>
        </p:nvCxnSpPr>
        <p:spPr>
          <a:xfrm>
            <a:off x="10336423" y="3710280"/>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38" name="Grupp 137"/>
          <p:cNvGrpSpPr/>
          <p:nvPr/>
        </p:nvGrpSpPr>
        <p:grpSpPr>
          <a:xfrm rot="5400000">
            <a:off x="10875877" y="3906099"/>
            <a:ext cx="91626" cy="716447"/>
            <a:chOff x="9318812" y="2239299"/>
            <a:chExt cx="188259" cy="477007"/>
          </a:xfrm>
        </p:grpSpPr>
        <p:cxnSp>
          <p:nvCxnSpPr>
            <p:cNvPr id="139"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0"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41" name="Likbent triangel 140"/>
          <p:cNvSpPr/>
          <p:nvPr/>
        </p:nvSpPr>
        <p:spPr>
          <a:xfrm>
            <a:off x="10429548" y="406287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2" name="Likbent triangel 141"/>
          <p:cNvSpPr/>
          <p:nvPr/>
        </p:nvSpPr>
        <p:spPr>
          <a:xfrm>
            <a:off x="7737291" y="266314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3" name="Likbent triangel 142"/>
          <p:cNvSpPr/>
          <p:nvPr/>
        </p:nvSpPr>
        <p:spPr>
          <a:xfrm>
            <a:off x="7746746" y="171045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4" name="Likbent triangel 143"/>
          <p:cNvSpPr/>
          <p:nvPr/>
        </p:nvSpPr>
        <p:spPr>
          <a:xfrm>
            <a:off x="6861044" y="21564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5" name="Högerböjd 155"/>
          <p:cNvSpPr/>
          <p:nvPr/>
        </p:nvSpPr>
        <p:spPr>
          <a:xfrm>
            <a:off x="6733772" y="1147082"/>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6" name="Rak pil 156"/>
          <p:cNvCxnSpPr/>
          <p:nvPr/>
        </p:nvCxnSpPr>
        <p:spPr>
          <a:xfrm flipH="1" flipV="1">
            <a:off x="6953354" y="1147082"/>
            <a:ext cx="1472803" cy="3213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47" name="Likbent triangel 146"/>
          <p:cNvSpPr/>
          <p:nvPr/>
        </p:nvSpPr>
        <p:spPr>
          <a:xfrm>
            <a:off x="6866189" y="120329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48" name="Vänsterböjd 159"/>
          <p:cNvSpPr/>
          <p:nvPr/>
        </p:nvSpPr>
        <p:spPr>
          <a:xfrm>
            <a:off x="7916262" y="1638319"/>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49" name="Rak pil 160"/>
          <p:cNvCxnSpPr/>
          <p:nvPr/>
        </p:nvCxnSpPr>
        <p:spPr>
          <a:xfrm>
            <a:off x="6907198" y="1482666"/>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0" name="Högerböjd 155"/>
          <p:cNvSpPr/>
          <p:nvPr/>
        </p:nvSpPr>
        <p:spPr>
          <a:xfrm>
            <a:off x="6650918" y="2079602"/>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1" name="Rak pil 156"/>
          <p:cNvCxnSpPr/>
          <p:nvPr/>
        </p:nvCxnSpPr>
        <p:spPr>
          <a:xfrm flipH="1">
            <a:off x="6870499" y="2054893"/>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2" name="Vänsterböjd 159"/>
          <p:cNvSpPr/>
          <p:nvPr/>
        </p:nvSpPr>
        <p:spPr>
          <a:xfrm>
            <a:off x="7833408" y="2570839"/>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3" name="Rak pil 160"/>
          <p:cNvCxnSpPr/>
          <p:nvPr/>
        </p:nvCxnSpPr>
        <p:spPr>
          <a:xfrm>
            <a:off x="6824344" y="2415186"/>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4" name="Likbent triangel 153"/>
          <p:cNvSpPr/>
          <p:nvPr/>
        </p:nvSpPr>
        <p:spPr>
          <a:xfrm>
            <a:off x="7688196" y="358656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5" name="Likbent triangel 154"/>
          <p:cNvSpPr/>
          <p:nvPr/>
        </p:nvSpPr>
        <p:spPr>
          <a:xfrm>
            <a:off x="6811949" y="307988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56" name="Högerböjd 155"/>
          <p:cNvSpPr/>
          <p:nvPr/>
        </p:nvSpPr>
        <p:spPr>
          <a:xfrm>
            <a:off x="6601823" y="3003020"/>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7" name="Rak pil 156"/>
          <p:cNvCxnSpPr/>
          <p:nvPr/>
        </p:nvCxnSpPr>
        <p:spPr>
          <a:xfrm flipH="1">
            <a:off x="6821404" y="2978311"/>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58" name="Vänsterböjd 159"/>
          <p:cNvSpPr/>
          <p:nvPr/>
        </p:nvSpPr>
        <p:spPr>
          <a:xfrm>
            <a:off x="7784313" y="3494257"/>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59" name="Rak pil 160"/>
          <p:cNvCxnSpPr/>
          <p:nvPr/>
        </p:nvCxnSpPr>
        <p:spPr>
          <a:xfrm>
            <a:off x="6775249" y="3338604"/>
            <a:ext cx="922402" cy="1189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grpSp>
        <p:nvGrpSpPr>
          <p:cNvPr id="160" name="Grupp 159"/>
          <p:cNvGrpSpPr/>
          <p:nvPr/>
        </p:nvGrpSpPr>
        <p:grpSpPr>
          <a:xfrm rot="16456330">
            <a:off x="7228000" y="3879541"/>
            <a:ext cx="91626" cy="716447"/>
            <a:chOff x="9318812" y="2239299"/>
            <a:chExt cx="188259" cy="477007"/>
          </a:xfrm>
        </p:grpSpPr>
        <p:cxnSp>
          <p:nvCxnSpPr>
            <p:cNvPr id="161" name="Rak 116"/>
            <p:cNvCxnSpPr/>
            <p:nvPr/>
          </p:nvCxnSpPr>
          <p:spPr>
            <a:xfrm>
              <a:off x="9404969" y="2239299"/>
              <a:ext cx="0" cy="477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162" name="Rak 117"/>
            <p:cNvCxnSpPr/>
            <p:nvPr/>
          </p:nvCxnSpPr>
          <p:spPr>
            <a:xfrm>
              <a:off x="9318812" y="2716306"/>
              <a:ext cx="188259"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63" name="Likbent triangel 162"/>
          <p:cNvSpPr/>
          <p:nvPr/>
        </p:nvSpPr>
        <p:spPr>
          <a:xfrm>
            <a:off x="7744604" y="408293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64" name="Vänsterböjd 159"/>
          <p:cNvSpPr/>
          <p:nvPr/>
        </p:nvSpPr>
        <p:spPr>
          <a:xfrm>
            <a:off x="11513982" y="1193744"/>
            <a:ext cx="114488" cy="400523"/>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65" name="Likbent triangel 164"/>
          <p:cNvSpPr/>
          <p:nvPr/>
        </p:nvSpPr>
        <p:spPr>
          <a:xfrm>
            <a:off x="6817630" y="394366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74" name="Högerböjd 155"/>
          <p:cNvSpPr/>
          <p:nvPr/>
        </p:nvSpPr>
        <p:spPr>
          <a:xfrm>
            <a:off x="6607504" y="3866802"/>
            <a:ext cx="127272" cy="404170"/>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94" name="Rak pil 156"/>
          <p:cNvCxnSpPr/>
          <p:nvPr/>
        </p:nvCxnSpPr>
        <p:spPr>
          <a:xfrm flipH="1">
            <a:off x="6827085" y="3842093"/>
            <a:ext cx="962909" cy="247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5" name="Rak pil 143"/>
          <p:cNvCxnSpPr/>
          <p:nvPr/>
        </p:nvCxnSpPr>
        <p:spPr>
          <a:xfrm flipH="1" flipV="1">
            <a:off x="9713102" y="4361742"/>
            <a:ext cx="776366" cy="333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6" name="Rak pil 156"/>
          <p:cNvCxnSpPr/>
          <p:nvPr/>
        </p:nvCxnSpPr>
        <p:spPr>
          <a:xfrm flipV="1">
            <a:off x="9473816" y="1222994"/>
            <a:ext cx="1770548" cy="267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7" name="Textruta 192"/>
          <p:cNvSpPr txBox="1"/>
          <p:nvPr/>
        </p:nvSpPr>
        <p:spPr>
          <a:xfrm>
            <a:off x="8038387" y="4624941"/>
            <a:ext cx="2173705" cy="127647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Spelare med näsan ut mot sarg. Ledare blåser i pipan som start och droppar en boll som de kämpar om för att komma till skott så snabbt som möjligt. Den andra jagar och försvarar.</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cxnSp>
        <p:nvCxnSpPr>
          <p:cNvPr id="198" name="Rak pil 213"/>
          <p:cNvCxnSpPr/>
          <p:nvPr/>
        </p:nvCxnSpPr>
        <p:spPr>
          <a:xfrm flipH="1" flipV="1">
            <a:off x="9070355" y="3658488"/>
            <a:ext cx="36551" cy="827094"/>
          </a:xfrm>
          <a:prstGeom prst="straightConnector1">
            <a:avLst/>
          </a:prstGeom>
          <a:ln>
            <a:prstDash val="lgDashDot"/>
            <a:tailEnd type="triangle"/>
          </a:ln>
        </p:spPr>
        <p:style>
          <a:lnRef idx="1">
            <a:schemeClr val="accent1"/>
          </a:lnRef>
          <a:fillRef idx="0">
            <a:schemeClr val="accent1"/>
          </a:fillRef>
          <a:effectRef idx="0">
            <a:schemeClr val="accent1"/>
          </a:effectRef>
          <a:fontRef idx="minor">
            <a:schemeClr val="tx1"/>
          </a:fontRef>
        </p:style>
      </p:cxnSp>
      <p:sp>
        <p:nvSpPr>
          <p:cNvPr id="199" name="Ellips 198"/>
          <p:cNvSpPr/>
          <p:nvPr/>
        </p:nvSpPr>
        <p:spPr>
          <a:xfrm>
            <a:off x="9070354" y="4563273"/>
            <a:ext cx="180347" cy="2020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200" name="Bildobjekt 199"/>
          <p:cNvPicPr/>
          <p:nvPr/>
        </p:nvPicPr>
        <p:blipFill>
          <a:blip r:embed="rId5" cstate="print">
            <a:extLst>
              <a:ext uri="{28A0092B-C50C-407E-A947-70E740481C1C}">
                <a14:useLocalDpi xmlns:a14="http://schemas.microsoft.com/office/drawing/2010/main" val="0"/>
              </a:ext>
            </a:extLst>
          </a:blip>
          <a:stretch>
            <a:fillRect/>
          </a:stretch>
        </p:blipFill>
        <p:spPr>
          <a:xfrm flipH="1">
            <a:off x="7637118" y="4296646"/>
            <a:ext cx="365637" cy="328295"/>
          </a:xfrm>
          <a:prstGeom prst="rect">
            <a:avLst/>
          </a:prstGeom>
        </p:spPr>
      </p:pic>
      <p:pic>
        <p:nvPicPr>
          <p:cNvPr id="201" name="Bildobjekt 200"/>
          <p:cNvPicPr/>
          <p:nvPr/>
        </p:nvPicPr>
        <p:blipFill>
          <a:blip r:embed="rId5" cstate="print">
            <a:extLst>
              <a:ext uri="{28A0092B-C50C-407E-A947-70E740481C1C}">
                <a14:useLocalDpi xmlns:a14="http://schemas.microsoft.com/office/drawing/2010/main" val="0"/>
              </a:ext>
            </a:extLst>
          </a:blip>
          <a:stretch>
            <a:fillRect/>
          </a:stretch>
        </p:blipFill>
        <p:spPr>
          <a:xfrm>
            <a:off x="10373123" y="4343278"/>
            <a:ext cx="328295" cy="328295"/>
          </a:xfrm>
          <a:prstGeom prst="rect">
            <a:avLst/>
          </a:prstGeom>
        </p:spPr>
      </p:pic>
    </p:spTree>
    <p:extLst>
      <p:ext uri="{BB962C8B-B14F-4D97-AF65-F5344CB8AC3E}">
        <p14:creationId xmlns:p14="http://schemas.microsoft.com/office/powerpoint/2010/main" val="2108905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8" name="Grupp 87"/>
          <p:cNvGrpSpPr/>
          <p:nvPr/>
        </p:nvGrpSpPr>
        <p:grpSpPr>
          <a:xfrm>
            <a:off x="5489722" y="5882590"/>
            <a:ext cx="1148071" cy="879044"/>
            <a:chOff x="5481990" y="5895299"/>
            <a:chExt cx="1148071" cy="879044"/>
          </a:xfrm>
        </p:grpSpPr>
        <p:pic>
          <p:nvPicPr>
            <p:cNvPr id="89" name="Picture 2" descr="QR-kod för http://www.laget.se/VSKBANDYF07"/>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28534" y="5895299"/>
              <a:ext cx="693453" cy="693453"/>
            </a:xfrm>
            <a:prstGeom prst="rect">
              <a:avLst/>
            </a:prstGeom>
            <a:noFill/>
            <a:extLst>
              <a:ext uri="{909E8E84-426E-40DD-AFC4-6F175D3DCCD1}">
                <a14:hiddenFill xmlns:a14="http://schemas.microsoft.com/office/drawing/2010/main">
                  <a:solidFill>
                    <a:srgbClr val="FFFFFF"/>
                  </a:solidFill>
                </a14:hiddenFill>
              </a:ext>
            </a:extLst>
          </p:spPr>
        </p:pic>
        <p:sp>
          <p:nvSpPr>
            <p:cNvPr id="90" name="Rektangel 89"/>
            <p:cNvSpPr/>
            <p:nvPr/>
          </p:nvSpPr>
          <p:spPr>
            <a:xfrm>
              <a:off x="5481990" y="6558899"/>
              <a:ext cx="1148071" cy="215444"/>
            </a:xfrm>
            <a:prstGeom prst="rect">
              <a:avLst/>
            </a:prstGeom>
          </p:spPr>
          <p:txBody>
            <a:bodyPr wrap="none">
              <a:spAutoFit/>
            </a:bodyPr>
            <a:lstStyle/>
            <a:p>
              <a:r>
                <a:rPr lang="sv-SE" sz="800" dirty="0">
                  <a:solidFill>
                    <a:srgbClr val="00B050"/>
                  </a:solidFill>
                </a:rPr>
                <a:t>laget.se/VSKBANDYF07</a:t>
              </a:r>
            </a:p>
          </p:txBody>
        </p:sp>
      </p:grpSp>
      <p:cxnSp>
        <p:nvCxnSpPr>
          <p:cNvPr id="86" name="Rak 85"/>
          <p:cNvCxnSpPr/>
          <p:nvPr/>
        </p:nvCxnSpPr>
        <p:spPr>
          <a:xfrm>
            <a:off x="6056026" y="830544"/>
            <a:ext cx="0" cy="510408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pic>
        <p:nvPicPr>
          <p:cNvPr id="87" name="Picture 2" descr="VSK_Logga_555.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91445" y="9646"/>
            <a:ext cx="1143000" cy="823595"/>
          </a:xfrm>
          <a:prstGeom prst="rect">
            <a:avLst/>
          </a:prstGeom>
          <a:noFill/>
          <a:extLst/>
        </p:spPr>
      </p:pic>
      <p:sp>
        <p:nvSpPr>
          <p:cNvPr id="79" name="Underrubrik 2"/>
          <p:cNvSpPr txBox="1">
            <a:spLocks/>
          </p:cNvSpPr>
          <p:nvPr/>
        </p:nvSpPr>
        <p:spPr>
          <a:xfrm>
            <a:off x="6596699" y="167672"/>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Spel</a:t>
            </a:r>
            <a:r>
              <a:rPr lang="sv-SE" sz="1400" dirty="0">
                <a:solidFill>
                  <a:schemeClr val="accent2">
                    <a:lumMod val="75000"/>
                  </a:schemeClr>
                </a:solidFill>
              </a:rPr>
              <a:t>: Spelförståelse – Smålagsspel  </a:t>
            </a:r>
          </a:p>
        </p:txBody>
      </p:sp>
      <p:sp>
        <p:nvSpPr>
          <p:cNvPr id="91" name="Textruta 63"/>
          <p:cNvSpPr txBox="1"/>
          <p:nvPr/>
        </p:nvSpPr>
        <p:spPr>
          <a:xfrm>
            <a:off x="7079352" y="4291838"/>
            <a:ext cx="3852301" cy="1318122"/>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Alternativt helplansspel</a:t>
            </a:r>
            <a:br>
              <a:rPr lang="sv-SE" sz="1100" dirty="0">
                <a:solidFill>
                  <a:schemeClr val="accent2">
                    <a:lumMod val="75000"/>
                  </a:schemeClr>
                </a:solidFill>
                <a:ea typeface="Calibri" panose="020F0502020204030204" pitchFamily="34" charset="0"/>
                <a:cs typeface="Times New Roman" panose="02020603050405020304" pitchFamily="18" charset="0"/>
              </a:rPr>
            </a:br>
            <a:r>
              <a:rPr lang="sv-SE" sz="1100" dirty="0">
                <a:solidFill>
                  <a:schemeClr val="accent2">
                    <a:lumMod val="75000"/>
                  </a:schemeClr>
                </a:solidFill>
                <a:ea typeface="Calibri" panose="020F0502020204030204" pitchFamily="34" charset="0"/>
                <a:cs typeface="Times New Roman" panose="02020603050405020304" pitchFamily="18" charset="0"/>
              </a:rPr>
              <a:t>Tips: En ledare för varje lag pratar ihop sig med spelarna. Vilka försvarar och vilka anfaller (granen). Hur ställer man upp sig (blomman). Reflektera tillsammans med spelarna under och efter (tex gör en paus och fråga)</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56" name="Underrubrik 2"/>
          <p:cNvSpPr txBox="1">
            <a:spLocks/>
          </p:cNvSpPr>
          <p:nvPr/>
        </p:nvSpPr>
        <p:spPr>
          <a:xfrm>
            <a:off x="213583" y="111545"/>
            <a:ext cx="5264047" cy="7374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1400" b="1" dirty="0">
                <a:solidFill>
                  <a:schemeClr val="accent2">
                    <a:lumMod val="75000"/>
                  </a:schemeClr>
                </a:solidFill>
              </a:rPr>
              <a:t>Övning 29</a:t>
            </a:r>
            <a:r>
              <a:rPr lang="sv-SE" sz="1400" dirty="0">
                <a:solidFill>
                  <a:schemeClr val="accent2">
                    <a:lumMod val="75000"/>
                  </a:schemeClr>
                </a:solidFill>
              </a:rPr>
              <a:t>: Skridskoteknik</a:t>
            </a:r>
          </a:p>
        </p:txBody>
      </p:sp>
      <p:cxnSp>
        <p:nvCxnSpPr>
          <p:cNvPr id="21" name="Rak pil 310"/>
          <p:cNvCxnSpPr/>
          <p:nvPr/>
        </p:nvCxnSpPr>
        <p:spPr>
          <a:xfrm flipH="1" flipV="1">
            <a:off x="484144" y="4919087"/>
            <a:ext cx="969577" cy="22169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ruta 192"/>
          <p:cNvSpPr txBox="1"/>
          <p:nvPr/>
        </p:nvSpPr>
        <p:spPr>
          <a:xfrm rot="18495465">
            <a:off x="1585068" y="5164734"/>
            <a:ext cx="933769" cy="361691"/>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”Pingvin”</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26" name="Likbent triangel 25"/>
          <p:cNvSpPr/>
          <p:nvPr/>
        </p:nvSpPr>
        <p:spPr>
          <a:xfrm>
            <a:off x="1569486" y="4087816"/>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7" name="Likbent triangel 26"/>
          <p:cNvSpPr/>
          <p:nvPr/>
        </p:nvSpPr>
        <p:spPr>
          <a:xfrm>
            <a:off x="1525918" y="5140780"/>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8" name="Likbent triangel 27"/>
          <p:cNvSpPr/>
          <p:nvPr/>
        </p:nvSpPr>
        <p:spPr>
          <a:xfrm>
            <a:off x="427417" y="456344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29" name="Vänsterböjd 139"/>
          <p:cNvSpPr/>
          <p:nvPr/>
        </p:nvSpPr>
        <p:spPr>
          <a:xfrm rot="10800000">
            <a:off x="209434" y="4501990"/>
            <a:ext cx="167614" cy="41709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0" name="Rak pil 143"/>
          <p:cNvCxnSpPr/>
          <p:nvPr/>
        </p:nvCxnSpPr>
        <p:spPr>
          <a:xfrm flipV="1">
            <a:off x="438115" y="4380177"/>
            <a:ext cx="1271692" cy="1775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Högerböjd 145"/>
          <p:cNvSpPr/>
          <p:nvPr/>
        </p:nvSpPr>
        <p:spPr>
          <a:xfrm rot="10532137">
            <a:off x="1822649" y="3972508"/>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2" name="Rak pil 150"/>
          <p:cNvCxnSpPr/>
          <p:nvPr/>
        </p:nvCxnSpPr>
        <p:spPr>
          <a:xfrm flipH="1" flipV="1">
            <a:off x="953929" y="2452444"/>
            <a:ext cx="824420" cy="15213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Likbent triangel 32"/>
          <p:cNvSpPr/>
          <p:nvPr/>
        </p:nvSpPr>
        <p:spPr>
          <a:xfrm>
            <a:off x="1085455" y="283973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34" name="Likbent triangel 33"/>
          <p:cNvSpPr/>
          <p:nvPr/>
        </p:nvSpPr>
        <p:spPr>
          <a:xfrm>
            <a:off x="1318658" y="3419154"/>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36" name="Rak pil 154"/>
          <p:cNvCxnSpPr/>
          <p:nvPr/>
        </p:nvCxnSpPr>
        <p:spPr>
          <a:xfrm flipH="1" flipV="1">
            <a:off x="3023727" y="4850454"/>
            <a:ext cx="965260" cy="686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Högerböjd 155"/>
          <p:cNvSpPr/>
          <p:nvPr/>
        </p:nvSpPr>
        <p:spPr>
          <a:xfrm rot="10800000">
            <a:off x="1661795" y="5079483"/>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38" name="Rak pil 156"/>
          <p:cNvCxnSpPr/>
          <p:nvPr/>
        </p:nvCxnSpPr>
        <p:spPr>
          <a:xfrm>
            <a:off x="1364813" y="1088715"/>
            <a:ext cx="493011" cy="2805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9" name="Likbent triangel 38"/>
          <p:cNvSpPr/>
          <p:nvPr/>
        </p:nvSpPr>
        <p:spPr>
          <a:xfrm>
            <a:off x="615394" y="180315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0" name="Likbent triangel 39"/>
          <p:cNvSpPr/>
          <p:nvPr/>
        </p:nvSpPr>
        <p:spPr>
          <a:xfrm>
            <a:off x="384153" y="536272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41" name="Vänsterböjd 159"/>
          <p:cNvSpPr/>
          <p:nvPr/>
        </p:nvSpPr>
        <p:spPr>
          <a:xfrm rot="12284221">
            <a:off x="482902" y="785935"/>
            <a:ext cx="539445" cy="15277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42" name="Rak pil 160"/>
          <p:cNvCxnSpPr/>
          <p:nvPr/>
        </p:nvCxnSpPr>
        <p:spPr>
          <a:xfrm flipV="1">
            <a:off x="530424" y="5451482"/>
            <a:ext cx="1062211" cy="1572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Vänsterböjd 159"/>
          <p:cNvSpPr/>
          <p:nvPr/>
        </p:nvSpPr>
        <p:spPr>
          <a:xfrm rot="1609807">
            <a:off x="4592165" y="1241524"/>
            <a:ext cx="539445" cy="15277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57" name="Vänsterböjd 159"/>
          <p:cNvSpPr/>
          <p:nvPr/>
        </p:nvSpPr>
        <p:spPr>
          <a:xfrm rot="1630308" flipH="1">
            <a:off x="2043272" y="1661008"/>
            <a:ext cx="516259" cy="152776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64" name="Likbent triangel 63"/>
          <p:cNvSpPr/>
          <p:nvPr/>
        </p:nvSpPr>
        <p:spPr>
          <a:xfrm>
            <a:off x="4797506" y="143570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5" name="Likbent triangel 64"/>
          <p:cNvSpPr/>
          <p:nvPr/>
        </p:nvSpPr>
        <p:spPr>
          <a:xfrm>
            <a:off x="4481852" y="204850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6" name="Likbent triangel 65"/>
          <p:cNvSpPr/>
          <p:nvPr/>
        </p:nvSpPr>
        <p:spPr>
          <a:xfrm>
            <a:off x="814291" y="119171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7" name="Likbent triangel 66"/>
          <p:cNvSpPr/>
          <p:nvPr/>
        </p:nvSpPr>
        <p:spPr>
          <a:xfrm>
            <a:off x="2573251" y="203530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68" name="Likbent triangel 67"/>
          <p:cNvSpPr/>
          <p:nvPr/>
        </p:nvSpPr>
        <p:spPr>
          <a:xfrm>
            <a:off x="2340980" y="275485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0" name="Likbent triangel 69"/>
          <p:cNvSpPr/>
          <p:nvPr/>
        </p:nvSpPr>
        <p:spPr>
          <a:xfrm>
            <a:off x="3804260" y="3213121"/>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1" name="Likbent triangel 70"/>
          <p:cNvSpPr/>
          <p:nvPr/>
        </p:nvSpPr>
        <p:spPr>
          <a:xfrm>
            <a:off x="2898533" y="4901975"/>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2" name="Likbent triangel 71"/>
          <p:cNvSpPr/>
          <p:nvPr/>
        </p:nvSpPr>
        <p:spPr>
          <a:xfrm>
            <a:off x="3854559" y="4531969"/>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73" name="Likbent triangel 72"/>
          <p:cNvSpPr/>
          <p:nvPr/>
        </p:nvSpPr>
        <p:spPr>
          <a:xfrm>
            <a:off x="3523094" y="5449138"/>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cxnSp>
        <p:nvCxnSpPr>
          <p:cNvPr id="77" name="Rak pil 156"/>
          <p:cNvCxnSpPr/>
          <p:nvPr/>
        </p:nvCxnSpPr>
        <p:spPr>
          <a:xfrm flipH="1" flipV="1">
            <a:off x="2959317" y="1980668"/>
            <a:ext cx="1256934" cy="4557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6" name="Textruta 63"/>
          <p:cNvSpPr txBox="1"/>
          <p:nvPr/>
        </p:nvSpPr>
        <p:spPr>
          <a:xfrm>
            <a:off x="35856" y="5677330"/>
            <a:ext cx="696593" cy="374960"/>
          </a:xfrm>
          <a:prstGeom prst="rect">
            <a:avLst/>
          </a:prstGeom>
          <a:noFill/>
          <a:ln w="12700">
            <a:solidFill>
              <a:srgbClr val="00B050"/>
            </a:solid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START</a:t>
            </a:r>
            <a:endParaRPr lang="sv-SE" sz="1100" dirty="0">
              <a:solidFill>
                <a:schemeClr val="accent2">
                  <a:lumMod val="75000"/>
                </a:schemeClr>
              </a:solidFill>
              <a:ea typeface="Calibri" panose="020F0502020204030204" pitchFamily="34" charset="0"/>
              <a:cs typeface="Times New Roman" panose="02020603050405020304" pitchFamily="18" charset="0"/>
            </a:endParaRPr>
          </a:p>
        </p:txBody>
      </p:sp>
      <p:sp>
        <p:nvSpPr>
          <p:cNvPr id="97" name="Vänsterböjd 139"/>
          <p:cNvSpPr/>
          <p:nvPr/>
        </p:nvSpPr>
        <p:spPr>
          <a:xfrm rot="10800000">
            <a:off x="3951146" y="3206783"/>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98" name="Vänsterböjd 139"/>
          <p:cNvSpPr/>
          <p:nvPr/>
        </p:nvSpPr>
        <p:spPr>
          <a:xfrm rot="302481">
            <a:off x="4141184" y="3159550"/>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99" name="Rak pil 156"/>
          <p:cNvCxnSpPr/>
          <p:nvPr/>
        </p:nvCxnSpPr>
        <p:spPr>
          <a:xfrm flipH="1">
            <a:off x="4142417" y="3654989"/>
            <a:ext cx="12133" cy="10859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1" name="Textruta 192"/>
          <p:cNvSpPr txBox="1"/>
          <p:nvPr/>
        </p:nvSpPr>
        <p:spPr>
          <a:xfrm>
            <a:off x="588214" y="3093844"/>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Ner på knä och upp</a:t>
            </a:r>
          </a:p>
        </p:txBody>
      </p:sp>
      <p:sp>
        <p:nvSpPr>
          <p:cNvPr id="104" name="Vänsterböjd 139"/>
          <p:cNvSpPr/>
          <p:nvPr/>
        </p:nvSpPr>
        <p:spPr>
          <a:xfrm rot="10800000">
            <a:off x="4002673" y="4792795"/>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05" name="Vänsterböjd 139"/>
          <p:cNvSpPr/>
          <p:nvPr/>
        </p:nvSpPr>
        <p:spPr>
          <a:xfrm rot="302481">
            <a:off x="4192711" y="4745562"/>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cxnSp>
        <p:nvCxnSpPr>
          <p:cNvPr id="108" name="Rak pil 154"/>
          <p:cNvCxnSpPr/>
          <p:nvPr/>
        </p:nvCxnSpPr>
        <p:spPr>
          <a:xfrm>
            <a:off x="2924139" y="5222328"/>
            <a:ext cx="766144" cy="2291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9" name="Rak pil 154"/>
          <p:cNvCxnSpPr/>
          <p:nvPr/>
        </p:nvCxnSpPr>
        <p:spPr>
          <a:xfrm flipH="1">
            <a:off x="1296321" y="5698069"/>
            <a:ext cx="2403572" cy="2667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1" name="Textruta 192"/>
          <p:cNvSpPr txBox="1"/>
          <p:nvPr/>
        </p:nvSpPr>
        <p:spPr>
          <a:xfrm rot="20273572">
            <a:off x="2372009" y="5075871"/>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p:txBody>
      </p:sp>
      <p:sp>
        <p:nvSpPr>
          <p:cNvPr id="112" name="Textruta 192"/>
          <p:cNvSpPr txBox="1"/>
          <p:nvPr/>
        </p:nvSpPr>
        <p:spPr>
          <a:xfrm rot="20273572">
            <a:off x="1741281" y="5665013"/>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p:txBody>
      </p:sp>
      <p:sp>
        <p:nvSpPr>
          <p:cNvPr id="113" name="Textruta 192"/>
          <p:cNvSpPr txBox="1"/>
          <p:nvPr/>
        </p:nvSpPr>
        <p:spPr>
          <a:xfrm rot="17743483">
            <a:off x="-415337" y="1808913"/>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Långa översteg</a:t>
            </a:r>
          </a:p>
        </p:txBody>
      </p:sp>
      <p:sp>
        <p:nvSpPr>
          <p:cNvPr id="114" name="Textruta 192"/>
          <p:cNvSpPr txBox="1"/>
          <p:nvPr/>
        </p:nvSpPr>
        <p:spPr>
          <a:xfrm rot="18032618">
            <a:off x="4504859" y="1954692"/>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Långa översteg</a:t>
            </a:r>
          </a:p>
        </p:txBody>
      </p:sp>
      <p:sp>
        <p:nvSpPr>
          <p:cNvPr id="115" name="Textruta 192"/>
          <p:cNvSpPr txBox="1"/>
          <p:nvPr/>
        </p:nvSpPr>
        <p:spPr>
          <a:xfrm rot="18032618">
            <a:off x="1210078" y="2042836"/>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Långa översteg</a:t>
            </a:r>
          </a:p>
        </p:txBody>
      </p:sp>
      <p:cxnSp>
        <p:nvCxnSpPr>
          <p:cNvPr id="118" name="Rak pil 156"/>
          <p:cNvCxnSpPr/>
          <p:nvPr/>
        </p:nvCxnSpPr>
        <p:spPr>
          <a:xfrm flipV="1">
            <a:off x="2301401" y="3128403"/>
            <a:ext cx="1637044" cy="6472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6" name="Textruta 192"/>
          <p:cNvSpPr txBox="1"/>
          <p:nvPr/>
        </p:nvSpPr>
        <p:spPr>
          <a:xfrm>
            <a:off x="1649193" y="858287"/>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3 korta</a:t>
            </a:r>
            <a:r>
              <a:rPr lang="sv-SE" sz="1100" dirty="0">
                <a:solidFill>
                  <a:schemeClr val="accent2">
                    <a:lumMod val="75000"/>
                  </a:schemeClr>
                </a:solidFill>
                <a:effectLst/>
                <a:ea typeface="Calibri" panose="020F0502020204030204" pitchFamily="34" charset="0"/>
                <a:cs typeface="Times New Roman" panose="02020603050405020304" pitchFamily="18" charset="0"/>
              </a:rPr>
              <a:t> översteg</a:t>
            </a:r>
          </a:p>
        </p:txBody>
      </p:sp>
      <p:cxnSp>
        <p:nvCxnSpPr>
          <p:cNvPr id="119" name="Rak pil 156"/>
          <p:cNvCxnSpPr/>
          <p:nvPr/>
        </p:nvCxnSpPr>
        <p:spPr>
          <a:xfrm flipV="1">
            <a:off x="1940278" y="1181250"/>
            <a:ext cx="516062" cy="178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0" name="Rak pil 156"/>
          <p:cNvCxnSpPr/>
          <p:nvPr/>
        </p:nvCxnSpPr>
        <p:spPr>
          <a:xfrm>
            <a:off x="2511773" y="1174751"/>
            <a:ext cx="493011" cy="2805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1" name="Rak pil 156"/>
          <p:cNvCxnSpPr/>
          <p:nvPr/>
        </p:nvCxnSpPr>
        <p:spPr>
          <a:xfrm flipV="1">
            <a:off x="3087238" y="1267286"/>
            <a:ext cx="516062" cy="178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3" name="Rak pil 156"/>
          <p:cNvCxnSpPr/>
          <p:nvPr/>
        </p:nvCxnSpPr>
        <p:spPr>
          <a:xfrm>
            <a:off x="3677533" y="1253863"/>
            <a:ext cx="493011" cy="2805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4" name="Rak pil 156"/>
          <p:cNvCxnSpPr/>
          <p:nvPr/>
        </p:nvCxnSpPr>
        <p:spPr>
          <a:xfrm flipV="1">
            <a:off x="4252998" y="1346398"/>
            <a:ext cx="516062" cy="1786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5" name="Textruta 192"/>
          <p:cNvSpPr txBox="1"/>
          <p:nvPr/>
        </p:nvSpPr>
        <p:spPr>
          <a:xfrm>
            <a:off x="1127153" y="1341676"/>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3 korta</a:t>
            </a:r>
            <a:r>
              <a:rPr lang="sv-SE" sz="1100" dirty="0">
                <a:solidFill>
                  <a:schemeClr val="accent2">
                    <a:lumMod val="75000"/>
                  </a:schemeClr>
                </a:solidFill>
                <a:effectLst/>
                <a:ea typeface="Calibri" panose="020F0502020204030204" pitchFamily="34" charset="0"/>
                <a:cs typeface="Times New Roman" panose="02020603050405020304" pitchFamily="18" charset="0"/>
              </a:rPr>
              <a:t> översteg</a:t>
            </a:r>
          </a:p>
        </p:txBody>
      </p:sp>
      <p:sp>
        <p:nvSpPr>
          <p:cNvPr id="126" name="Textruta 192"/>
          <p:cNvSpPr txBox="1"/>
          <p:nvPr/>
        </p:nvSpPr>
        <p:spPr>
          <a:xfrm>
            <a:off x="2849589" y="968990"/>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3 korta</a:t>
            </a:r>
            <a:r>
              <a:rPr lang="sv-SE" sz="1100" dirty="0">
                <a:solidFill>
                  <a:schemeClr val="accent2">
                    <a:lumMod val="75000"/>
                  </a:schemeClr>
                </a:solidFill>
                <a:effectLst/>
                <a:ea typeface="Calibri" panose="020F0502020204030204" pitchFamily="34" charset="0"/>
                <a:cs typeface="Times New Roman" panose="02020603050405020304" pitchFamily="18" charset="0"/>
              </a:rPr>
              <a:t> översteg</a:t>
            </a:r>
          </a:p>
        </p:txBody>
      </p:sp>
      <p:sp>
        <p:nvSpPr>
          <p:cNvPr id="127" name="Textruta 192"/>
          <p:cNvSpPr txBox="1"/>
          <p:nvPr/>
        </p:nvSpPr>
        <p:spPr>
          <a:xfrm>
            <a:off x="2327549" y="1452379"/>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3 korta</a:t>
            </a:r>
            <a:r>
              <a:rPr lang="sv-SE" sz="1100" dirty="0">
                <a:solidFill>
                  <a:schemeClr val="accent2">
                    <a:lumMod val="75000"/>
                  </a:schemeClr>
                </a:solidFill>
                <a:effectLst/>
                <a:ea typeface="Calibri" panose="020F0502020204030204" pitchFamily="34" charset="0"/>
                <a:cs typeface="Times New Roman" panose="02020603050405020304" pitchFamily="18" charset="0"/>
              </a:rPr>
              <a:t> översteg</a:t>
            </a:r>
          </a:p>
        </p:txBody>
      </p:sp>
      <p:sp>
        <p:nvSpPr>
          <p:cNvPr id="128" name="Textruta 192"/>
          <p:cNvSpPr txBox="1"/>
          <p:nvPr/>
        </p:nvSpPr>
        <p:spPr>
          <a:xfrm>
            <a:off x="3447210" y="1552315"/>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3 korta</a:t>
            </a:r>
            <a:r>
              <a:rPr lang="sv-SE" sz="1100" dirty="0">
                <a:solidFill>
                  <a:schemeClr val="accent2">
                    <a:lumMod val="75000"/>
                  </a:schemeClr>
                </a:solidFill>
                <a:effectLst/>
                <a:ea typeface="Calibri" panose="020F0502020204030204" pitchFamily="34" charset="0"/>
                <a:cs typeface="Times New Roman" panose="02020603050405020304" pitchFamily="18" charset="0"/>
              </a:rPr>
              <a:t> översteg</a:t>
            </a:r>
          </a:p>
        </p:txBody>
      </p:sp>
      <p:sp>
        <p:nvSpPr>
          <p:cNvPr id="129" name="Textruta 192"/>
          <p:cNvSpPr txBox="1"/>
          <p:nvPr/>
        </p:nvSpPr>
        <p:spPr>
          <a:xfrm rot="20273572">
            <a:off x="218708" y="5373079"/>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p:txBody>
      </p:sp>
      <p:sp>
        <p:nvSpPr>
          <p:cNvPr id="130" name="Textruta 192"/>
          <p:cNvSpPr txBox="1"/>
          <p:nvPr/>
        </p:nvSpPr>
        <p:spPr>
          <a:xfrm rot="20273572">
            <a:off x="339430" y="4312752"/>
            <a:ext cx="1513651" cy="329627"/>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Baklänges</a:t>
            </a:r>
          </a:p>
        </p:txBody>
      </p:sp>
      <p:sp>
        <p:nvSpPr>
          <p:cNvPr id="131" name="Högerböjd 145"/>
          <p:cNvSpPr/>
          <p:nvPr/>
        </p:nvSpPr>
        <p:spPr>
          <a:xfrm rot="1022095">
            <a:off x="2665135" y="4733114"/>
            <a:ext cx="196028" cy="477609"/>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2" name="Textruta 192"/>
          <p:cNvSpPr txBox="1"/>
          <p:nvPr/>
        </p:nvSpPr>
        <p:spPr>
          <a:xfrm rot="18495465">
            <a:off x="1710588" y="4191016"/>
            <a:ext cx="933769" cy="361691"/>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”Pingvin”</a:t>
            </a: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3" name="Vänsterböjd 139"/>
          <p:cNvSpPr/>
          <p:nvPr/>
        </p:nvSpPr>
        <p:spPr>
          <a:xfrm rot="302481">
            <a:off x="3733664" y="5471282"/>
            <a:ext cx="141189" cy="312825"/>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solidFill>
                <a:schemeClr val="tx1"/>
              </a:solidFill>
            </a:endParaRPr>
          </a:p>
        </p:txBody>
      </p:sp>
      <p:sp>
        <p:nvSpPr>
          <p:cNvPr id="134" name="Likbent triangel 133"/>
          <p:cNvSpPr/>
          <p:nvPr/>
        </p:nvSpPr>
        <p:spPr>
          <a:xfrm>
            <a:off x="7007397" y="212715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5" name="Textruta 63"/>
          <p:cNvSpPr txBox="1"/>
          <p:nvPr/>
        </p:nvSpPr>
        <p:spPr>
          <a:xfrm>
            <a:off x="7835149" y="1752197"/>
            <a:ext cx="2488298" cy="1883420"/>
          </a:xfrm>
          <a:prstGeom prst="rect">
            <a:avLst/>
          </a:prstGeom>
          <a:noFill/>
          <a:ln w="19050">
            <a:noFill/>
          </a:ln>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sv-SE" sz="1100" dirty="0">
                <a:solidFill>
                  <a:schemeClr val="accent2">
                    <a:lumMod val="75000"/>
                  </a:schemeClr>
                </a:solidFill>
                <a:effectLst/>
                <a:ea typeface="Calibri" panose="020F0502020204030204" pitchFamily="34" charset="0"/>
                <a:cs typeface="Times New Roman" panose="02020603050405020304" pitchFamily="18" charset="0"/>
              </a:rPr>
              <a:t>Spel två mot två.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Fokus att göra sig spelbar  </a:t>
            </a:r>
            <a:br>
              <a:rPr lang="sv-SE" sz="1100" dirty="0">
                <a:solidFill>
                  <a:schemeClr val="accent2">
                    <a:lumMod val="75000"/>
                  </a:schemeClr>
                </a:solidFill>
                <a:effectLst/>
                <a:ea typeface="Calibri" panose="020F0502020204030204" pitchFamily="34" charset="0"/>
                <a:cs typeface="Times New Roman" panose="02020603050405020304" pitchFamily="18" charset="0"/>
              </a:rPr>
            </a:br>
            <a:r>
              <a:rPr lang="sv-SE" sz="1100" dirty="0">
                <a:solidFill>
                  <a:schemeClr val="accent2">
                    <a:lumMod val="75000"/>
                  </a:schemeClr>
                </a:solidFill>
                <a:effectLst/>
                <a:ea typeface="Calibri" panose="020F0502020204030204" pitchFamily="34" charset="0"/>
                <a:cs typeface="Times New Roman" panose="02020603050405020304" pitchFamily="18" charset="0"/>
              </a:rPr>
              <a:t>Tips: </a:t>
            </a:r>
            <a:r>
              <a:rPr lang="sv-SE" sz="1100" dirty="0">
                <a:solidFill>
                  <a:schemeClr val="accent2">
                    <a:lumMod val="75000"/>
                  </a:schemeClr>
                </a:solidFill>
                <a:ea typeface="Calibri" panose="020F0502020204030204" pitchFamily="34" charset="0"/>
                <a:cs typeface="Times New Roman" panose="02020603050405020304" pitchFamily="18" charset="0"/>
              </a:rPr>
              <a:t>Hur kan jag hjälpa medspelare? Tex. ”kurragömma” (gömma motspelare)/”kurravisa” (visa sig för medspelare)</a:t>
            </a:r>
          </a:p>
          <a:p>
            <a:pPr algn="ctr">
              <a:lnSpc>
                <a:spcPct val="107000"/>
              </a:lnSpc>
              <a:spcAft>
                <a:spcPts val="800"/>
              </a:spcAft>
            </a:pPr>
            <a:r>
              <a:rPr lang="sv-SE" sz="1100" dirty="0">
                <a:solidFill>
                  <a:schemeClr val="accent2">
                    <a:lumMod val="75000"/>
                  </a:schemeClr>
                </a:solidFill>
                <a:ea typeface="Calibri" panose="020F0502020204030204" pitchFamily="34" charset="0"/>
                <a:cs typeface="Times New Roman" panose="02020603050405020304" pitchFamily="18" charset="0"/>
              </a:rPr>
              <a:t>Gör så många planer som det behövs</a:t>
            </a:r>
          </a:p>
          <a:p>
            <a:pPr algn="ctr">
              <a:lnSpc>
                <a:spcPct val="107000"/>
              </a:lnSpc>
              <a:spcAft>
                <a:spcPts val="800"/>
              </a:spcAft>
            </a:pPr>
            <a:endParaRPr lang="sv-SE" sz="1100" dirty="0">
              <a:solidFill>
                <a:schemeClr val="accent2">
                  <a:lumMod val="75000"/>
                </a:schemeClr>
              </a:solidFill>
              <a:effectLst/>
              <a:ea typeface="Calibri" panose="020F0502020204030204" pitchFamily="34" charset="0"/>
              <a:cs typeface="Times New Roman" panose="02020603050405020304" pitchFamily="18" charset="0"/>
            </a:endParaRPr>
          </a:p>
        </p:txBody>
      </p:sp>
      <p:sp>
        <p:nvSpPr>
          <p:cNvPr id="136" name="Likbent triangel 135"/>
          <p:cNvSpPr/>
          <p:nvPr/>
        </p:nvSpPr>
        <p:spPr>
          <a:xfrm>
            <a:off x="7007396" y="257146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7" name="Likbent triangel 136"/>
          <p:cNvSpPr/>
          <p:nvPr/>
        </p:nvSpPr>
        <p:spPr>
          <a:xfrm>
            <a:off x="11163012" y="2127153"/>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
        <p:nvSpPr>
          <p:cNvPr id="138" name="Likbent triangel 137"/>
          <p:cNvSpPr/>
          <p:nvPr/>
        </p:nvSpPr>
        <p:spPr>
          <a:xfrm>
            <a:off x="11163011" y="2571462"/>
            <a:ext cx="92309" cy="177508"/>
          </a:xfrm>
          <a:prstGeom prst="triangl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sv-SE"/>
          </a:p>
        </p:txBody>
      </p:sp>
    </p:spTree>
    <p:extLst>
      <p:ext uri="{BB962C8B-B14F-4D97-AF65-F5344CB8AC3E}">
        <p14:creationId xmlns:p14="http://schemas.microsoft.com/office/powerpoint/2010/main" val="770109235"/>
      </p:ext>
    </p:extLst>
  </p:cSld>
  <p:clrMapOvr>
    <a:masterClrMapping/>
  </p:clrMapOvr>
</p:sld>
</file>

<file path=ppt/theme/theme1.xml><?xml version="1.0" encoding="utf-8"?>
<a:theme xmlns:a="http://schemas.openxmlformats.org/drawingml/2006/main" name="Office-tema">
  <a:themeElements>
    <a:clrScheme name="Grö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7810</TotalTime>
  <Words>298</Words>
  <Application>Microsoft Office PowerPoint</Application>
  <PresentationFormat>Bredbild</PresentationFormat>
  <Paragraphs>76</Paragraphs>
  <Slides>3</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vt:i4>
      </vt:variant>
    </vt:vector>
  </HeadingPairs>
  <TitlesOfParts>
    <vt:vector size="9" baseType="lpstr">
      <vt:lpstr>Arial</vt:lpstr>
      <vt:lpstr>Calibri</vt:lpstr>
      <vt:lpstr>Calibri Light</vt:lpstr>
      <vt:lpstr>Times New Roman</vt:lpstr>
      <vt:lpstr>Wingdings</vt:lpstr>
      <vt:lpstr>Office-tema</vt:lpstr>
      <vt:lpstr>PowerPoint-presentation</vt:lpstr>
      <vt:lpstr>PowerPoint-presentation</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 K</dc:creator>
  <cp:lastModifiedBy>dkolsmyr@outlook.com</cp:lastModifiedBy>
  <cp:revision>15090</cp:revision>
  <dcterms:created xsi:type="dcterms:W3CDTF">2015-11-16T21:49:43Z</dcterms:created>
  <dcterms:modified xsi:type="dcterms:W3CDTF">2017-02-20T22:15:02Z</dcterms:modified>
</cp:coreProperties>
</file>