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4" d="100"/>
          <a:sy n="64" d="100"/>
        </p:scale>
        <p:origin x="6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64FCD65B-1457-4CFC-96A9-8374F057A36B}" srcId="{176329C6-A293-41F9-99C4-BCAABF191D5E}" destId="{28896689-4809-45C2-81D3-F990376F35E2}" srcOrd="0" destOrd="0" parTransId="{63F28BA9-4B05-450D-A6C0-9B3F7FFDEEF1}" sibTransId="{271425BA-5C3B-4846-8EA6-4C82CEF0CB7B}"/>
    <dgm:cxn modelId="{57674324-FD9D-45B1-9336-D2E0FD08F031}" type="presOf" srcId="{78F5BFDD-C4AA-40A3-8F54-7215D0A443DF}" destId="{C8B3A1F0-654E-4707-93EE-8D71BB830E5F}"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46B42D51-4198-4991-8DAA-FA406D1771B9}" srcId="{176329C6-A293-41F9-99C4-BCAABF191D5E}" destId="{78F5BFDD-C4AA-40A3-8F54-7215D0A443DF}" srcOrd="3" destOrd="0" parTransId="{8B3E7C4C-1F5A-460A-97DD-3A0DC7971E4C}" sibTransId="{C235675B-A609-4FA9-B26F-FA3EAFD7B6B5}"/>
    <dgm:cxn modelId="{D5C20EC9-0EA3-4E76-80E4-36ADAF990148}" type="presOf" srcId="{8667C016-CBAA-4B01-931C-8C0B603B9AF1}" destId="{10142237-FF7A-4E4F-A259-A1E39E7BBFCF}" srcOrd="1"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6DBA14-B7BC-46B4-9083-9D10E4E414FF}" type="presOf" srcId="{28896689-4809-45C2-81D3-F990376F35E2}" destId="{01220113-A045-499E-B530-C32051418C57}" srcOrd="1"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7C027544-E7AF-4CEF-BD88-6F4B7294D894}" type="presOf" srcId="{A7E5A2FE-CDE8-4C61-93FF-96BA715692A2}" destId="{5B57A1EB-3F60-4ACE-94E6-C5A13BD3D720}"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2016-12-19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2016-12-19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2016-12-19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2016-12-19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lördag 8:00-9:00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28</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28</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30</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graphicFrame>
        <p:nvGraphicFramePr>
          <p:cNvPr id="16" name="Diagram 15"/>
          <p:cNvGraphicFramePr/>
          <p:nvPr>
            <p:extLst>
              <p:ext uri="{D42A27DB-BD31-4B8C-83A1-F6EECF244321}">
                <p14:modId xmlns:p14="http://schemas.microsoft.com/office/powerpoint/2010/main" val="3175050368"/>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8"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72" name="Textruta 233"/>
          <p:cNvSpPr txBox="1"/>
          <p:nvPr/>
        </p:nvSpPr>
        <p:spPr>
          <a:xfrm>
            <a:off x="9190770" y="4369021"/>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slalom och runda kon. Därefter kommer en passning från spelaren bakom. Gå sedan runt kon och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runda kon ut efter sarg </a:t>
            </a:r>
            <a:r>
              <a:rPr lang="sv-SE" sz="1000" dirty="0">
                <a:solidFill>
                  <a:schemeClr val="accent2">
                    <a:lumMod val="75000"/>
                  </a:schemeClr>
                </a:solidFill>
                <a:ea typeface="Calibri" panose="020F0502020204030204" pitchFamily="34" charset="0"/>
                <a:cs typeface="Times New Roman" panose="02020603050405020304" pitchFamily="18" charset="0"/>
              </a:rPr>
              <a:t>och få utkast från målvakt </a:t>
            </a:r>
            <a:r>
              <a:rPr lang="sv-SE" sz="1000" dirty="0">
                <a:solidFill>
                  <a:schemeClr val="accent2">
                    <a:lumMod val="75000"/>
                  </a:schemeClr>
                </a:solidFill>
                <a:effectLst/>
                <a:ea typeface="Calibri" panose="020F0502020204030204" pitchFamily="34" charset="0"/>
                <a:cs typeface="Times New Roman" panose="02020603050405020304" pitchFamily="18" charset="0"/>
              </a:rPr>
              <a:t>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74" name="Likbent triangel 73"/>
          <p:cNvSpPr/>
          <p:nvPr/>
        </p:nvSpPr>
        <p:spPr>
          <a:xfrm>
            <a:off x="8159111" y="407501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Likbent triangel 74"/>
          <p:cNvSpPr/>
          <p:nvPr/>
        </p:nvSpPr>
        <p:spPr>
          <a:xfrm>
            <a:off x="10330365" y="27739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6" name="Rak pil 297"/>
          <p:cNvCxnSpPr/>
          <p:nvPr/>
        </p:nvCxnSpPr>
        <p:spPr>
          <a:xfrm flipV="1">
            <a:off x="8553989" y="3468516"/>
            <a:ext cx="899134" cy="199017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7" name="Rak pil 298"/>
          <p:cNvCxnSpPr/>
          <p:nvPr/>
        </p:nvCxnSpPr>
        <p:spPr>
          <a:xfrm flipV="1">
            <a:off x="7988516" y="3063525"/>
            <a:ext cx="2629231" cy="327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8" name="Bildobjekt 77"/>
          <p:cNvPicPr/>
          <p:nvPr/>
        </p:nvPicPr>
        <p:blipFill>
          <a:blip r:embed="rId4" cstate="print">
            <a:extLst>
              <a:ext uri="{28A0092B-C50C-407E-A947-70E740481C1C}">
                <a14:useLocalDpi xmlns:a14="http://schemas.microsoft.com/office/drawing/2010/main" val="0"/>
              </a:ext>
            </a:extLst>
          </a:blip>
          <a:stretch>
            <a:fillRect/>
          </a:stretch>
        </p:blipFill>
        <p:spPr>
          <a:xfrm>
            <a:off x="8870474" y="853892"/>
            <a:ext cx="670102" cy="545332"/>
          </a:xfrm>
          <a:prstGeom prst="rect">
            <a:avLst/>
          </a:prstGeom>
          <a:ln>
            <a:noFill/>
          </a:ln>
        </p:spPr>
      </p:pic>
      <p:sp>
        <p:nvSpPr>
          <p:cNvPr id="79" name="Ned 301"/>
          <p:cNvSpPr/>
          <p:nvPr/>
        </p:nvSpPr>
        <p:spPr>
          <a:xfrm rot="8874531">
            <a:off x="9933095" y="194294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81" name="Rak 164"/>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2" name="Rak 179"/>
          <p:cNvCxnSpPr/>
          <p:nvPr/>
        </p:nvCxnSpPr>
        <p:spPr>
          <a:xfrm flipH="1" flipV="1">
            <a:off x="8420802"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5" name="Rak pil 195"/>
          <p:cNvCxnSpPr/>
          <p:nvPr/>
        </p:nvCxnSpPr>
        <p:spPr>
          <a:xfrm flipH="1" flipV="1">
            <a:off x="8070390" y="4972956"/>
            <a:ext cx="224112" cy="631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7" name="Textruta 63"/>
          <p:cNvSpPr txBox="1"/>
          <p:nvPr/>
        </p:nvSpPr>
        <p:spPr>
          <a:xfrm>
            <a:off x="7579518"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23" name="Rak 179"/>
          <p:cNvCxnSpPr/>
          <p:nvPr/>
        </p:nvCxnSpPr>
        <p:spPr>
          <a:xfrm flipH="1" flipV="1">
            <a:off x="9550209"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6" name="Likbent triangel 125"/>
          <p:cNvSpPr/>
          <p:nvPr/>
        </p:nvSpPr>
        <p:spPr>
          <a:xfrm>
            <a:off x="8171601" y="48118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7" name="Rak pil 195"/>
          <p:cNvCxnSpPr/>
          <p:nvPr/>
        </p:nvCxnSpPr>
        <p:spPr>
          <a:xfrm flipV="1">
            <a:off x="8108272" y="4215419"/>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1" name="Koppling 26"/>
          <p:cNvSpPr/>
          <p:nvPr/>
        </p:nvSpPr>
        <p:spPr>
          <a:xfrm>
            <a:off x="8070390" y="554292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33" name="Koppling 26"/>
          <p:cNvSpPr/>
          <p:nvPr/>
        </p:nvSpPr>
        <p:spPr>
          <a:xfrm>
            <a:off x="8338724" y="556420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35" name="Likbent triangel 134"/>
          <p:cNvSpPr/>
          <p:nvPr/>
        </p:nvSpPr>
        <p:spPr>
          <a:xfrm>
            <a:off x="6976261" y="148185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6" name="Rak pil 298"/>
          <p:cNvCxnSpPr/>
          <p:nvPr/>
        </p:nvCxnSpPr>
        <p:spPr>
          <a:xfrm>
            <a:off x="6714089" y="1527693"/>
            <a:ext cx="11884" cy="1699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8" name="Rak pil 298"/>
          <p:cNvCxnSpPr/>
          <p:nvPr/>
        </p:nvCxnSpPr>
        <p:spPr>
          <a:xfrm flipH="1" flipV="1">
            <a:off x="10338308" y="2442739"/>
            <a:ext cx="279439" cy="5691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9" name="Rak pil 297"/>
          <p:cNvCxnSpPr/>
          <p:nvPr/>
        </p:nvCxnSpPr>
        <p:spPr>
          <a:xfrm flipH="1">
            <a:off x="7235995" y="1496931"/>
            <a:ext cx="1816141" cy="108748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40" name="Likbent triangel 139"/>
          <p:cNvSpPr/>
          <p:nvPr/>
        </p:nvSpPr>
        <p:spPr>
          <a:xfrm>
            <a:off x="8152628" y="346851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1" name="Rak pil 195"/>
          <p:cNvCxnSpPr/>
          <p:nvPr/>
        </p:nvCxnSpPr>
        <p:spPr>
          <a:xfrm flipH="1" flipV="1">
            <a:off x="8056459" y="3566223"/>
            <a:ext cx="224112" cy="631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2"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4" name="Grupp 3"/>
          <p:cNvGrpSpPr/>
          <p:nvPr/>
        </p:nvGrpSpPr>
        <p:grpSpPr>
          <a:xfrm rot="5400000">
            <a:off x="6551273" y="3334847"/>
            <a:ext cx="504427" cy="289062"/>
            <a:chOff x="6624297" y="3598710"/>
            <a:chExt cx="504427" cy="289062"/>
          </a:xfrm>
        </p:grpSpPr>
        <p:sp>
          <p:nvSpPr>
            <p:cNvPr id="143" name="Vänsterböjd 123"/>
            <p:cNvSpPr/>
            <p:nvPr/>
          </p:nvSpPr>
          <p:spPr>
            <a:xfrm rot="16745928">
              <a:off x="6906812" y="3520428"/>
              <a:ext cx="143629" cy="30019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4" name="Vänsterböjd 123"/>
            <p:cNvSpPr/>
            <p:nvPr/>
          </p:nvSpPr>
          <p:spPr>
            <a:xfrm rot="6825506">
              <a:off x="6708429" y="3645384"/>
              <a:ext cx="158256" cy="32651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145" name="Textruta 63"/>
          <p:cNvSpPr txBox="1"/>
          <p:nvPr/>
        </p:nvSpPr>
        <p:spPr>
          <a:xfrm>
            <a:off x="6745890" y="3193152"/>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Snurrarunt med 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46" name="Rak pil 298"/>
          <p:cNvCxnSpPr/>
          <p:nvPr/>
        </p:nvCxnSpPr>
        <p:spPr>
          <a:xfrm>
            <a:off x="6741097" y="3773922"/>
            <a:ext cx="526006" cy="1513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7" name="Rak pil 298"/>
          <p:cNvCxnSpPr/>
          <p:nvPr/>
        </p:nvCxnSpPr>
        <p:spPr>
          <a:xfrm flipH="1" flipV="1">
            <a:off x="6951502" y="1335385"/>
            <a:ext cx="924813" cy="133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Underrubrik 2"/>
          <p:cNvSpPr txBox="1">
            <a:spLocks/>
          </p:cNvSpPr>
          <p:nvPr/>
        </p:nvSpPr>
        <p:spPr>
          <a:xfrm>
            <a:off x="6722363" y="2639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28</a:t>
            </a:r>
            <a:r>
              <a:rPr lang="sv-SE" sz="1400" dirty="0">
                <a:solidFill>
                  <a:schemeClr val="accent2">
                    <a:lumMod val="75000"/>
                  </a:schemeClr>
                </a:solidFill>
              </a:rPr>
              <a:t>: Passning / skott</a:t>
            </a:r>
          </a:p>
        </p:txBody>
      </p:sp>
      <p:cxnSp>
        <p:nvCxnSpPr>
          <p:cNvPr id="69"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70" name="Likbent triangel 69"/>
          <p:cNvSpPr/>
          <p:nvPr/>
        </p:nvSpPr>
        <p:spPr>
          <a:xfrm>
            <a:off x="401940" y="73075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1" name="Likbent triangel 70"/>
          <p:cNvSpPr/>
          <p:nvPr/>
        </p:nvSpPr>
        <p:spPr>
          <a:xfrm>
            <a:off x="2250248" y="7417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Koppling 10"/>
          <p:cNvSpPr/>
          <p:nvPr/>
        </p:nvSpPr>
        <p:spPr>
          <a:xfrm>
            <a:off x="1473498" y="8686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9" name="Koppling 11"/>
          <p:cNvSpPr/>
          <p:nvPr/>
        </p:nvSpPr>
        <p:spPr>
          <a:xfrm>
            <a:off x="1704609" y="8557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0" name="Textruta 218"/>
          <p:cNvSpPr txBox="1"/>
          <p:nvPr/>
        </p:nvSpPr>
        <p:spPr>
          <a:xfrm>
            <a:off x="2513650" y="395112"/>
            <a:ext cx="1725930" cy="247786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Börja med att alla ställer sig i par tex mellan två konor/efter en sarg.</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”TÅGET”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Putta din kompis som bromsar byt vid konen.</a:t>
            </a:r>
          </a:p>
          <a:p>
            <a:pPr>
              <a:lnSpc>
                <a:spcPct val="107000"/>
              </a:lnSpc>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”HÄST O VAGN”</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Dra din kompis som sitter på knä med två klubbor, en i vardera hand.</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91" name="Rak pil 14"/>
          <p:cNvCxnSpPr/>
          <p:nvPr/>
        </p:nvCxnSpPr>
        <p:spPr>
          <a:xfrm flipH="1">
            <a:off x="1306604" y="11507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Nedåtböjd 15"/>
          <p:cNvSpPr/>
          <p:nvPr/>
        </p:nvSpPr>
        <p:spPr>
          <a:xfrm rot="16402129">
            <a:off x="79034" y="10335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3"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 / ”Svettis” </a:t>
            </a:r>
            <a:endParaRPr lang="sv-SE" sz="1400" dirty="0">
              <a:solidFill>
                <a:schemeClr val="accent2">
                  <a:lumMod val="75000"/>
                </a:schemeClr>
              </a:solidFill>
            </a:endParaRPr>
          </a:p>
        </p:txBody>
      </p:sp>
      <p:sp>
        <p:nvSpPr>
          <p:cNvPr id="94" name="Koppling 23"/>
          <p:cNvSpPr/>
          <p:nvPr/>
        </p:nvSpPr>
        <p:spPr>
          <a:xfrm>
            <a:off x="1457652" y="15435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Koppling 24"/>
          <p:cNvSpPr/>
          <p:nvPr/>
        </p:nvSpPr>
        <p:spPr>
          <a:xfrm>
            <a:off x="1688763" y="15306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96" name="Rak pil 25"/>
          <p:cNvCxnSpPr/>
          <p:nvPr/>
        </p:nvCxnSpPr>
        <p:spPr>
          <a:xfrm flipH="1">
            <a:off x="1290758" y="18256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7" name="Nedåtböjd 26"/>
          <p:cNvSpPr/>
          <p:nvPr/>
        </p:nvSpPr>
        <p:spPr>
          <a:xfrm rot="16402129">
            <a:off x="63188" y="17084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8" name="Textruta 233"/>
          <p:cNvSpPr txBox="1"/>
          <p:nvPr/>
        </p:nvSpPr>
        <p:spPr>
          <a:xfrm>
            <a:off x="58818" y="3806938"/>
            <a:ext cx="3870126" cy="1472043"/>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Det gäller att hålla koll på den man får bollen ifrån samt den man ska passa. </a:t>
            </a:r>
          </a:p>
          <a:p>
            <a:pPr>
              <a:lnSpc>
                <a:spcPct val="107000"/>
              </a:lnSpc>
              <a:spcAft>
                <a:spcPts val="0"/>
              </a:spcAft>
            </a:pPr>
            <a:br>
              <a:rPr lang="sv-SE" sz="1000" dirty="0">
                <a:solidFill>
                  <a:schemeClr val="accent2">
                    <a:lumMod val="75000"/>
                  </a:schemeClr>
                </a:solidFill>
                <a:effectLst/>
                <a:ea typeface="Calibri" panose="020F0502020204030204" pitchFamily="34" charset="0"/>
                <a:cs typeface="Times New Roman" panose="02020603050405020304" pitchFamily="18" charset="0"/>
              </a:rPr>
            </a:br>
            <a:r>
              <a:rPr lang="sv-SE" sz="1000" dirty="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a:solidFill>
                  <a:schemeClr val="accent2">
                    <a:lumMod val="75000"/>
                  </a:schemeClr>
                </a:solidFill>
                <a:ea typeface="Calibri" panose="020F0502020204030204" pitchFamily="34" charset="0"/>
                <a:cs typeface="Times New Roman" panose="02020603050405020304" pitchFamily="18" charset="0"/>
              </a:rPr>
              <a:t>(Tex. </a:t>
            </a:r>
            <a:r>
              <a:rPr lang="sv-SE" sz="1000" dirty="0">
                <a:solidFill>
                  <a:schemeClr val="accent2">
                    <a:lumMod val="75000"/>
                  </a:schemeClr>
                </a:solidFill>
                <a:ea typeface="Calibri" panose="020F0502020204030204" pitchFamily="34" charset="0"/>
                <a:cs typeface="Times New Roman" panose="02020603050405020304" pitchFamily="18" charset="0"/>
              </a:rPr>
              <a:t>Visa med klubban 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99" name="Likbent triangel 98"/>
          <p:cNvSpPr/>
          <p:nvPr/>
        </p:nvSpPr>
        <p:spPr>
          <a:xfrm>
            <a:off x="517149" y="533977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Likbent triangel 99"/>
          <p:cNvSpPr/>
          <p:nvPr/>
        </p:nvSpPr>
        <p:spPr>
          <a:xfrm>
            <a:off x="2365457" y="53508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Koppling 30"/>
          <p:cNvSpPr/>
          <p:nvPr/>
        </p:nvSpPr>
        <p:spPr>
          <a:xfrm>
            <a:off x="2321723" y="561772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Nedåtböjd 33"/>
          <p:cNvSpPr/>
          <p:nvPr/>
        </p:nvSpPr>
        <p:spPr>
          <a:xfrm rot="16402129">
            <a:off x="194243" y="5642599"/>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3" name="Koppling 37"/>
          <p:cNvSpPr/>
          <p:nvPr/>
        </p:nvSpPr>
        <p:spPr>
          <a:xfrm>
            <a:off x="2341339" y="63585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Koppling 38"/>
          <p:cNvSpPr/>
          <p:nvPr/>
        </p:nvSpPr>
        <p:spPr>
          <a:xfrm>
            <a:off x="2351117" y="59794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105" name="Grupp 104"/>
          <p:cNvGrpSpPr/>
          <p:nvPr/>
        </p:nvGrpSpPr>
        <p:grpSpPr>
          <a:xfrm rot="5400000">
            <a:off x="1190623" y="4881198"/>
            <a:ext cx="343061" cy="1690010"/>
            <a:chOff x="9318812" y="2239299"/>
            <a:chExt cx="188259" cy="477007"/>
          </a:xfrm>
        </p:grpSpPr>
        <p:cxnSp>
          <p:nvCxnSpPr>
            <p:cNvPr id="106" name="Rak 42"/>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Rak 43"/>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8" name="Textruta 218"/>
          <p:cNvSpPr txBox="1"/>
          <p:nvPr/>
        </p:nvSpPr>
        <p:spPr>
          <a:xfrm>
            <a:off x="2684106" y="5544064"/>
            <a:ext cx="2227198" cy="103990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Ställ upp alla spelare på en rad. Vid signal ”springer” de iväg och gör en tvärnit vid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konraden</a:t>
            </a:r>
            <a:r>
              <a:rPr lang="sv-SE" sz="1000" dirty="0">
                <a:solidFill>
                  <a:schemeClr val="accent2">
                    <a:lumMod val="75000"/>
                  </a:schemeClr>
                </a:solidFill>
                <a:effectLst/>
                <a:ea typeface="Calibri" panose="020F0502020204030204" pitchFamily="34" charset="0"/>
                <a:cs typeface="Times New Roman" panose="02020603050405020304" pitchFamily="18" charset="0"/>
              </a:rPr>
              <a:t>. Vänd sedan om och upprepa vid signal.</a:t>
            </a:r>
          </a:p>
        </p:txBody>
      </p:sp>
      <p:sp>
        <p:nvSpPr>
          <p:cNvPr id="109" name="Ellips 108"/>
          <p:cNvSpPr/>
          <p:nvPr/>
        </p:nvSpPr>
        <p:spPr>
          <a:xfrm>
            <a:off x="4601205" y="382810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0" name="Ellips 109"/>
          <p:cNvSpPr/>
          <p:nvPr/>
        </p:nvSpPr>
        <p:spPr>
          <a:xfrm>
            <a:off x="4764468" y="410338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1" name="Ellips 110"/>
          <p:cNvSpPr/>
          <p:nvPr/>
        </p:nvSpPr>
        <p:spPr>
          <a:xfrm>
            <a:off x="5011171" y="41351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2" name="Ellips 111"/>
          <p:cNvSpPr/>
          <p:nvPr/>
        </p:nvSpPr>
        <p:spPr>
          <a:xfrm>
            <a:off x="5093181" y="4399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3" name="Ellips 112"/>
          <p:cNvSpPr/>
          <p:nvPr/>
        </p:nvSpPr>
        <p:spPr>
          <a:xfrm>
            <a:off x="5254901" y="42590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4" name="Ellips 113"/>
          <p:cNvSpPr/>
          <p:nvPr/>
        </p:nvSpPr>
        <p:spPr>
          <a:xfrm>
            <a:off x="4879869" y="440416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5" name="Ellips 114"/>
          <p:cNvSpPr/>
          <p:nvPr/>
        </p:nvSpPr>
        <p:spPr>
          <a:xfrm>
            <a:off x="5330647" y="402146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6" name="Ellips 115"/>
          <p:cNvSpPr/>
          <p:nvPr/>
        </p:nvSpPr>
        <p:spPr>
          <a:xfrm>
            <a:off x="4895951" y="3787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7" name="Ellips 116"/>
          <p:cNvSpPr/>
          <p:nvPr/>
        </p:nvSpPr>
        <p:spPr>
          <a:xfrm>
            <a:off x="4606545" y="426676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8" name="Ellips 117"/>
          <p:cNvSpPr/>
          <p:nvPr/>
        </p:nvSpPr>
        <p:spPr>
          <a:xfrm>
            <a:off x="5102309" y="393360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9" name="Ellips 118"/>
          <p:cNvSpPr/>
          <p:nvPr/>
        </p:nvSpPr>
        <p:spPr>
          <a:xfrm>
            <a:off x="5338582" y="3816726"/>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0" name="Textruta 63"/>
          <p:cNvSpPr txBox="1"/>
          <p:nvPr/>
        </p:nvSpPr>
        <p:spPr>
          <a:xfrm>
            <a:off x="3911953" y="2513014"/>
            <a:ext cx="2300638" cy="109460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Testövning vid tillfälle</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121" name="Rektangel 120"/>
          <p:cNvSpPr/>
          <p:nvPr/>
        </p:nvSpPr>
        <p:spPr>
          <a:xfrm rot="20482899">
            <a:off x="3987252" y="100489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122" name="Koppling 43"/>
          <p:cNvSpPr/>
          <p:nvPr/>
        </p:nvSpPr>
        <p:spPr>
          <a:xfrm rot="10800000">
            <a:off x="1788574" y="270905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4" name="Koppling 44"/>
          <p:cNvSpPr/>
          <p:nvPr/>
        </p:nvSpPr>
        <p:spPr>
          <a:xfrm rot="10800000">
            <a:off x="821165" y="24318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5" name="Koppling 49"/>
          <p:cNvSpPr/>
          <p:nvPr/>
        </p:nvSpPr>
        <p:spPr>
          <a:xfrm rot="10800000">
            <a:off x="1160848" y="359838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8" name="Rak pil 50"/>
          <p:cNvCxnSpPr/>
          <p:nvPr/>
        </p:nvCxnSpPr>
        <p:spPr>
          <a:xfrm flipH="1" flipV="1">
            <a:off x="560594" y="3312830"/>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9" name="Rak pil 51"/>
          <p:cNvCxnSpPr/>
          <p:nvPr/>
        </p:nvCxnSpPr>
        <p:spPr>
          <a:xfrm>
            <a:off x="928797" y="2747691"/>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0" name="Rak pil 52"/>
          <p:cNvCxnSpPr/>
          <p:nvPr/>
        </p:nvCxnSpPr>
        <p:spPr>
          <a:xfrm flipH="1" flipV="1">
            <a:off x="1295119" y="2696958"/>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32" name="Koppling 53"/>
          <p:cNvSpPr/>
          <p:nvPr/>
        </p:nvSpPr>
        <p:spPr>
          <a:xfrm rot="10800000">
            <a:off x="229828" y="308740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4" name="Rak pil 54"/>
          <p:cNvCxnSpPr/>
          <p:nvPr/>
        </p:nvCxnSpPr>
        <p:spPr>
          <a:xfrm flipV="1">
            <a:off x="549267" y="2885012"/>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51" name="Underrubrik 2"/>
          <p:cNvSpPr txBox="1">
            <a:spLocks/>
          </p:cNvSpPr>
          <p:nvPr/>
        </p:nvSpPr>
        <p:spPr>
          <a:xfrm>
            <a:off x="5838846" y="14966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a:t>
            </a:r>
            <a:r>
              <a:rPr lang="sv-SE" sz="1400" dirty="0" err="1">
                <a:solidFill>
                  <a:schemeClr val="accent2">
                    <a:lumMod val="75000"/>
                  </a:schemeClr>
                </a:solidFill>
              </a:rPr>
              <a:t>Lagsspel</a:t>
            </a:r>
            <a:r>
              <a:rPr lang="sv-SE" sz="1400" dirty="0">
                <a:solidFill>
                  <a:schemeClr val="accent2">
                    <a:lumMod val="75000"/>
                  </a:schemeClr>
                </a:solidFill>
              </a:rPr>
              <a:t>  </a:t>
            </a:r>
          </a:p>
        </p:txBody>
      </p:sp>
      <p:sp>
        <p:nvSpPr>
          <p:cNvPr id="70" name="Textruta 63"/>
          <p:cNvSpPr txBox="1"/>
          <p:nvPr/>
        </p:nvSpPr>
        <p:spPr>
          <a:xfrm>
            <a:off x="6678106" y="1330131"/>
            <a:ext cx="3586239" cy="123178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9"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Underrubrik 2"/>
          <p:cNvSpPr txBox="1">
            <a:spLocks/>
          </p:cNvSpPr>
          <p:nvPr/>
        </p:nvSpPr>
        <p:spPr>
          <a:xfrm>
            <a:off x="283501" y="24903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30</a:t>
            </a:r>
            <a:r>
              <a:rPr lang="sv-SE" sz="1400" dirty="0">
                <a:solidFill>
                  <a:schemeClr val="accent2">
                    <a:lumMod val="75000"/>
                  </a:schemeClr>
                </a:solidFill>
              </a:rPr>
              <a:t>: Skridskoteknik</a:t>
            </a:r>
          </a:p>
        </p:txBody>
      </p:sp>
      <p:cxnSp>
        <p:nvCxnSpPr>
          <p:cNvPr id="42" name="Rak pil 310"/>
          <p:cNvCxnSpPr/>
          <p:nvPr/>
        </p:nvCxnSpPr>
        <p:spPr>
          <a:xfrm flipH="1" flipV="1">
            <a:off x="3253335"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4" name="Grupp 43"/>
          <p:cNvGrpSpPr/>
          <p:nvPr/>
        </p:nvGrpSpPr>
        <p:grpSpPr>
          <a:xfrm rot="10800000" flipV="1">
            <a:off x="5178665" y="2049799"/>
            <a:ext cx="316863" cy="3954882"/>
            <a:chOff x="9318812" y="2239299"/>
            <a:chExt cx="188259" cy="477007"/>
          </a:xfrm>
        </p:grpSpPr>
        <p:cxnSp>
          <p:nvCxnSpPr>
            <p:cNvPr id="53"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5" name="Textruta 192"/>
          <p:cNvSpPr txBox="1"/>
          <p:nvPr/>
        </p:nvSpPr>
        <p:spPr>
          <a:xfrm>
            <a:off x="2978627" y="6009113"/>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56" name="Likbent triangel 55"/>
          <p:cNvSpPr/>
          <p:nvPr/>
        </p:nvSpPr>
        <p:spPr>
          <a:xfrm>
            <a:off x="4822210"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0" name="Likbent triangel 59"/>
          <p:cNvSpPr/>
          <p:nvPr/>
        </p:nvSpPr>
        <p:spPr>
          <a:xfrm>
            <a:off x="4822210"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Likbent triangel 61"/>
          <p:cNvSpPr/>
          <p:nvPr/>
        </p:nvSpPr>
        <p:spPr>
          <a:xfrm>
            <a:off x="3196610"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Vänsterböjd 139"/>
          <p:cNvSpPr/>
          <p:nvPr/>
        </p:nvSpPr>
        <p:spPr>
          <a:xfrm rot="10800000">
            <a:off x="2978627"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43"/>
          <p:cNvCxnSpPr/>
          <p:nvPr/>
        </p:nvCxnSpPr>
        <p:spPr>
          <a:xfrm flipV="1">
            <a:off x="3207308"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Högerböjd 145"/>
          <p:cNvSpPr/>
          <p:nvPr/>
        </p:nvSpPr>
        <p:spPr>
          <a:xfrm rot="10532137">
            <a:off x="4939522"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3" name="Rak pil 150"/>
          <p:cNvCxnSpPr/>
          <p:nvPr/>
        </p:nvCxnSpPr>
        <p:spPr>
          <a:xfrm flipH="1" flipV="1">
            <a:off x="3277793"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Likbent triangel 73"/>
          <p:cNvSpPr/>
          <p:nvPr/>
        </p:nvSpPr>
        <p:spPr>
          <a:xfrm>
            <a:off x="4846668"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Likbent triangel 74"/>
          <p:cNvSpPr/>
          <p:nvPr/>
        </p:nvSpPr>
        <p:spPr>
          <a:xfrm>
            <a:off x="3221068"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6" name="Vänsterböjd 153"/>
          <p:cNvSpPr/>
          <p:nvPr/>
        </p:nvSpPr>
        <p:spPr>
          <a:xfrm rot="10800000">
            <a:off x="3003085"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7" name="Rak pil 154"/>
          <p:cNvCxnSpPr/>
          <p:nvPr/>
        </p:nvCxnSpPr>
        <p:spPr>
          <a:xfrm flipV="1">
            <a:off x="3231766"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Högerböjd 155"/>
          <p:cNvSpPr/>
          <p:nvPr/>
        </p:nvSpPr>
        <p:spPr>
          <a:xfrm rot="10532137">
            <a:off x="4963980"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156"/>
          <p:cNvCxnSpPr/>
          <p:nvPr/>
        </p:nvCxnSpPr>
        <p:spPr>
          <a:xfrm flipH="1" flipV="1">
            <a:off x="3275058"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Likbent triangel 79"/>
          <p:cNvSpPr/>
          <p:nvPr/>
        </p:nvSpPr>
        <p:spPr>
          <a:xfrm>
            <a:off x="4843933"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3218333"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Vänsterböjd 159"/>
          <p:cNvSpPr/>
          <p:nvPr/>
        </p:nvSpPr>
        <p:spPr>
          <a:xfrm rot="10800000">
            <a:off x="3000350"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3" name="Rak pil 160"/>
          <p:cNvCxnSpPr/>
          <p:nvPr/>
        </p:nvCxnSpPr>
        <p:spPr>
          <a:xfrm flipV="1">
            <a:off x="3229031"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ruta 63"/>
          <p:cNvSpPr txBox="1"/>
          <p:nvPr/>
        </p:nvSpPr>
        <p:spPr>
          <a:xfrm>
            <a:off x="3614004" y="821898"/>
            <a:ext cx="2401584" cy="8467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Åk ett helt varv runt konorna.</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Nivå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grpSp>
        <p:nvGrpSpPr>
          <p:cNvPr id="94" name="Grupp 93"/>
          <p:cNvGrpSpPr/>
          <p:nvPr/>
        </p:nvGrpSpPr>
        <p:grpSpPr>
          <a:xfrm>
            <a:off x="2647180" y="646318"/>
            <a:ext cx="1000760" cy="1022350"/>
            <a:chOff x="0" y="0"/>
            <a:chExt cx="1001486" cy="1023258"/>
          </a:xfrm>
        </p:grpSpPr>
        <p:sp>
          <p:nvSpPr>
            <p:cNvPr id="95" name="Ellips 9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Likbent triangel 9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Likbent triangel 9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Likbent triangel 9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9" name="Likbent triangel 9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00" name="Grupp 99"/>
          <p:cNvGrpSpPr/>
          <p:nvPr/>
        </p:nvGrpSpPr>
        <p:grpSpPr>
          <a:xfrm>
            <a:off x="152968" y="601132"/>
            <a:ext cx="1000760" cy="1022350"/>
            <a:chOff x="0" y="0"/>
            <a:chExt cx="1001486" cy="1023258"/>
          </a:xfrm>
        </p:grpSpPr>
        <p:sp>
          <p:nvSpPr>
            <p:cNvPr id="101" name="Ellips 10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Likbent triangel 10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Likbent triangel 10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06" name="Rak pil 22"/>
          <p:cNvCxnSpPr>
            <a:stCxn id="95" idx="1"/>
            <a:endCxn id="101" idx="5"/>
          </p:cNvCxnSpPr>
          <p:nvPr/>
        </p:nvCxnSpPr>
        <p:spPr>
          <a:xfrm flipH="1">
            <a:off x="1007170" y="796038"/>
            <a:ext cx="1786568" cy="677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Rak pil 23"/>
          <p:cNvCxnSpPr>
            <a:endCxn id="101" idx="2"/>
          </p:cNvCxnSpPr>
          <p:nvPr/>
        </p:nvCxnSpPr>
        <p:spPr>
          <a:xfrm flipH="1" flipV="1">
            <a:off x="152968" y="1112307"/>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24"/>
          <p:cNvCxnSpPr>
            <a:stCxn id="95" idx="6"/>
          </p:cNvCxnSpPr>
          <p:nvPr/>
        </p:nvCxnSpPr>
        <p:spPr>
          <a:xfrm flipV="1">
            <a:off x="3647940" y="1132767"/>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25"/>
          <p:cNvCxnSpPr>
            <a:stCxn id="101" idx="7"/>
            <a:endCxn id="95" idx="3"/>
          </p:cNvCxnSpPr>
          <p:nvPr/>
        </p:nvCxnSpPr>
        <p:spPr>
          <a:xfrm>
            <a:off x="1007170" y="750852"/>
            <a:ext cx="1786568" cy="768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Rak pil 26"/>
          <p:cNvCxnSpPr>
            <a:endCxn id="101" idx="0"/>
          </p:cNvCxnSpPr>
          <p:nvPr/>
        </p:nvCxnSpPr>
        <p:spPr>
          <a:xfrm>
            <a:off x="532861" y="601132"/>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Rak pil 27"/>
          <p:cNvCxnSpPr>
            <a:stCxn id="95" idx="4"/>
          </p:cNvCxnSpPr>
          <p:nvPr/>
        </p:nvCxnSpPr>
        <p:spPr>
          <a:xfrm flipV="1">
            <a:off x="3147560" y="1640354"/>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2" name="Rak pil 28"/>
          <p:cNvCxnSpPr>
            <a:endCxn id="101" idx="4"/>
          </p:cNvCxnSpPr>
          <p:nvPr/>
        </p:nvCxnSpPr>
        <p:spPr>
          <a:xfrm flipH="1">
            <a:off x="653348" y="1608524"/>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Rak pil 29"/>
          <p:cNvCxnSpPr>
            <a:stCxn id="95" idx="0"/>
          </p:cNvCxnSpPr>
          <p:nvPr/>
        </p:nvCxnSpPr>
        <p:spPr>
          <a:xfrm flipH="1">
            <a:off x="3012731" y="646318"/>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Grupp 113"/>
          <p:cNvGrpSpPr/>
          <p:nvPr/>
        </p:nvGrpSpPr>
        <p:grpSpPr>
          <a:xfrm rot="10800000" flipV="1">
            <a:off x="1435136" y="2882257"/>
            <a:ext cx="316863" cy="3609715"/>
            <a:chOff x="9318812" y="2239299"/>
            <a:chExt cx="188259" cy="477007"/>
          </a:xfrm>
        </p:grpSpPr>
        <p:cxnSp>
          <p:nvCxnSpPr>
            <p:cNvPr id="11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7" name="Likbent triangel 116"/>
          <p:cNvSpPr/>
          <p:nvPr/>
        </p:nvSpPr>
        <p:spPr>
          <a:xfrm>
            <a:off x="1278921" y="611164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1300644" y="263266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9" name="Textruta 63"/>
          <p:cNvSpPr txBox="1"/>
          <p:nvPr/>
        </p:nvSpPr>
        <p:spPr>
          <a:xfrm rot="5400000">
            <a:off x="797813" y="4147671"/>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120" name="Grupp 119"/>
          <p:cNvGrpSpPr/>
          <p:nvPr/>
        </p:nvGrpSpPr>
        <p:grpSpPr>
          <a:xfrm rot="193498">
            <a:off x="745272" y="2803222"/>
            <a:ext cx="290564" cy="3489947"/>
            <a:chOff x="544692" y="2359687"/>
            <a:chExt cx="290564" cy="3489947"/>
          </a:xfrm>
        </p:grpSpPr>
        <p:grpSp>
          <p:nvGrpSpPr>
            <p:cNvPr id="121" name="Grupp 120"/>
            <p:cNvGrpSpPr/>
            <p:nvPr/>
          </p:nvGrpSpPr>
          <p:grpSpPr>
            <a:xfrm rot="5400000">
              <a:off x="165263" y="5179642"/>
              <a:ext cx="1122673" cy="217312"/>
              <a:chOff x="402901" y="5271867"/>
              <a:chExt cx="1136885" cy="238505"/>
            </a:xfrm>
          </p:grpSpPr>
          <p:sp>
            <p:nvSpPr>
              <p:cNvPr id="136"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7"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8"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9"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0"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1"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2" name="Grupp 121"/>
            <p:cNvGrpSpPr/>
            <p:nvPr/>
          </p:nvGrpSpPr>
          <p:grpSpPr>
            <a:xfrm rot="5400000">
              <a:off x="129195" y="3994269"/>
              <a:ext cx="1122673" cy="217312"/>
              <a:chOff x="402901" y="5271867"/>
              <a:chExt cx="1136885" cy="238505"/>
            </a:xfrm>
          </p:grpSpPr>
          <p:sp>
            <p:nvSpPr>
              <p:cNvPr id="130"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1"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2"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3"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4"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5"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3" name="Grupp 122"/>
            <p:cNvGrpSpPr/>
            <p:nvPr/>
          </p:nvGrpSpPr>
          <p:grpSpPr>
            <a:xfrm rot="5400000">
              <a:off x="92011" y="2812368"/>
              <a:ext cx="1122673" cy="217312"/>
              <a:chOff x="402901" y="5271867"/>
              <a:chExt cx="1136885" cy="238505"/>
            </a:xfrm>
          </p:grpSpPr>
          <p:sp>
            <p:nvSpPr>
              <p:cNvPr id="124"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5"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6"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7"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8"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9"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sp>
        <p:nvSpPr>
          <p:cNvPr id="142" name="Textruta 63"/>
          <p:cNvSpPr txBox="1"/>
          <p:nvPr/>
        </p:nvSpPr>
        <p:spPr>
          <a:xfrm rot="5400000">
            <a:off x="335305" y="4500165"/>
            <a:ext cx="2984171" cy="22507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Snabba första skär avsluta med ”hocke</a:t>
            </a:r>
            <a:r>
              <a:rPr lang="sv-SE" sz="1100" dirty="0">
                <a:solidFill>
                  <a:schemeClr val="accent2">
                    <a:lumMod val="75000"/>
                  </a:schemeClr>
                </a:solidFill>
                <a:ea typeface="Calibri" panose="020F0502020204030204" pitchFamily="34" charset="0"/>
                <a:cs typeface="Times New Roman" panose="02020603050405020304" pitchFamily="18" charset="0"/>
              </a:rPr>
              <a:t>ystopp”</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5544136"/>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TotalTime>
  <Words>426</Words>
  <Application>Microsoft Office PowerPoint</Application>
  <PresentationFormat>Bredbild</PresentationFormat>
  <Paragraphs>73</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81</cp:revision>
  <dcterms:created xsi:type="dcterms:W3CDTF">2015-11-16T21:49:43Z</dcterms:created>
  <dcterms:modified xsi:type="dcterms:W3CDTF">2016-12-19T20:44:30Z</dcterms:modified>
</cp:coreProperties>
</file>