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64" d="100"/>
          <a:sy n="64" d="100"/>
        </p:scale>
        <p:origin x="67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6329C6-A293-41F9-99C4-BCAABF191D5E}" type="doc">
      <dgm:prSet loTypeId="urn:microsoft.com/office/officeart/2005/8/layout/cycle8" loCatId="cycle" qsTypeId="urn:microsoft.com/office/officeart/2005/8/quickstyle/simple1" qsCatId="simple" csTypeId="urn:microsoft.com/office/officeart/2005/8/colors/accent1_2" csCatId="accent1" phldr="1"/>
      <dgm:spPr/>
    </dgm:pt>
    <dgm:pt modelId="{28896689-4809-45C2-81D3-F990376F35E2}">
      <dgm:prSet phldrT="[Text]" custT="1"/>
      <dgm:spPr/>
      <dgm:t>
        <a:bodyPr/>
        <a:lstStyle/>
        <a:p>
          <a:pPr marL="0" indent="0">
            <a:tabLst/>
          </a:pPr>
          <a:r>
            <a:rPr lang="sv-SE" sz="1600" b="1" dirty="0"/>
            <a:t>1</a:t>
          </a:r>
          <a:br>
            <a:rPr lang="sv-SE" sz="2400" dirty="0"/>
          </a:br>
          <a:r>
            <a:rPr lang="sv-SE" sz="1100" dirty="0"/>
            <a:t>Uppvärmning</a:t>
          </a:r>
          <a:endParaRPr lang="sv-SE" sz="1200" dirty="0"/>
        </a:p>
        <a:p>
          <a:pPr marL="0"/>
          <a:r>
            <a:rPr lang="sv-SE" sz="1050" dirty="0"/>
            <a:t>(ca 8 min)</a:t>
          </a:r>
          <a:endParaRPr lang="sv-SE" sz="1200" dirty="0"/>
        </a:p>
      </dgm:t>
    </dgm:pt>
    <dgm:pt modelId="{63F28BA9-4B05-450D-A6C0-9B3F7FFDEEF1}" type="parTrans" cxnId="{64FCD65B-1457-4CFC-96A9-8374F057A36B}">
      <dgm:prSet/>
      <dgm:spPr/>
      <dgm:t>
        <a:bodyPr/>
        <a:lstStyle/>
        <a:p>
          <a:endParaRPr lang="sv-SE"/>
        </a:p>
      </dgm:t>
    </dgm:pt>
    <dgm:pt modelId="{271425BA-5C3B-4846-8EA6-4C82CEF0CB7B}" type="sibTrans" cxnId="{64FCD65B-1457-4CFC-96A9-8374F057A36B}">
      <dgm:prSet/>
      <dgm:spPr/>
      <dgm:t>
        <a:bodyPr/>
        <a:lstStyle/>
        <a:p>
          <a:endParaRPr lang="sv-SE"/>
        </a:p>
      </dgm:t>
    </dgm:pt>
    <dgm:pt modelId="{78F5BFDD-C4AA-40A3-8F54-7215D0A443DF}">
      <dgm:prSet phldrT="[Text]" custT="1"/>
      <dgm:spPr/>
      <dgm:t>
        <a:bodyPr/>
        <a:lstStyle/>
        <a:p>
          <a:r>
            <a:rPr lang="sv-SE" sz="1400" dirty="0"/>
            <a:t>4</a:t>
          </a:r>
          <a:br>
            <a:rPr lang="sv-SE" sz="1400" dirty="0"/>
          </a:br>
          <a:r>
            <a:rPr lang="sv-SE" sz="1400" dirty="0"/>
            <a:t>Spel</a:t>
          </a:r>
        </a:p>
        <a:p>
          <a:r>
            <a:rPr lang="sv-SE" sz="1000" dirty="0"/>
            <a:t>(ca 20 min)</a:t>
          </a:r>
        </a:p>
      </dgm:t>
    </dgm:pt>
    <dgm:pt modelId="{8B3E7C4C-1F5A-460A-97DD-3A0DC7971E4C}" type="parTrans" cxnId="{46B42D51-4198-4991-8DAA-FA406D1771B9}">
      <dgm:prSet/>
      <dgm:spPr/>
      <dgm:t>
        <a:bodyPr/>
        <a:lstStyle/>
        <a:p>
          <a:endParaRPr lang="sv-SE"/>
        </a:p>
      </dgm:t>
    </dgm:pt>
    <dgm:pt modelId="{C235675B-A609-4FA9-B26F-FA3EAFD7B6B5}" type="sibTrans" cxnId="{46B42D51-4198-4991-8DAA-FA406D1771B9}">
      <dgm:prSet/>
      <dgm:spPr/>
      <dgm:t>
        <a:bodyPr/>
        <a:lstStyle/>
        <a:p>
          <a:endParaRPr lang="sv-SE"/>
        </a:p>
      </dgm:t>
    </dgm:pt>
    <dgm:pt modelId="{20E3CB0E-2D3E-4D02-B253-EBB9368256E4}">
      <dgm:prSet phldrT="[Text]" custT="1"/>
      <dgm:spPr/>
      <dgm:t>
        <a:bodyPr/>
        <a:lstStyle/>
        <a:p>
          <a:r>
            <a:rPr lang="sv-SE" sz="1400" dirty="0"/>
            <a:t>5</a:t>
          </a:r>
          <a:br>
            <a:rPr lang="sv-SE" sz="1400" dirty="0"/>
          </a:br>
          <a:r>
            <a:rPr lang="sv-SE" sz="1200" dirty="0"/>
            <a:t>Avslutning</a:t>
          </a:r>
        </a:p>
        <a:p>
          <a:r>
            <a:rPr lang="sv-SE" sz="1000" dirty="0"/>
            <a:t>(ca 2 min)</a:t>
          </a:r>
        </a:p>
      </dgm:t>
    </dgm:pt>
    <dgm:pt modelId="{6F2DFD0D-0860-4721-867D-1D5BEDEC7A61}" type="parTrans" cxnId="{4298821E-060D-418C-906F-4B78DBFACDFD}">
      <dgm:prSet/>
      <dgm:spPr/>
      <dgm:t>
        <a:bodyPr/>
        <a:lstStyle/>
        <a:p>
          <a:endParaRPr lang="sv-SE"/>
        </a:p>
      </dgm:t>
    </dgm:pt>
    <dgm:pt modelId="{E04C2498-3339-4B6B-B206-7D86A36B3284}" type="sibTrans" cxnId="{4298821E-060D-418C-906F-4B78DBFACDFD}">
      <dgm:prSet/>
      <dgm:spPr/>
      <dgm:t>
        <a:bodyPr/>
        <a:lstStyle/>
        <a:p>
          <a:endParaRPr lang="sv-SE"/>
        </a:p>
      </dgm:t>
    </dgm:pt>
    <dgm:pt modelId="{A7E5A2FE-CDE8-4C61-93FF-96BA715692A2}">
      <dgm:prSet phldrT="[Text]" custT="1"/>
      <dgm:spPr/>
      <dgm:t>
        <a:bodyPr/>
        <a:lstStyle/>
        <a:p>
          <a:r>
            <a:rPr lang="sv-SE" sz="1700" dirty="0"/>
            <a:t>2</a:t>
          </a:r>
          <a:br>
            <a:rPr lang="sv-SE" sz="1700" dirty="0"/>
          </a:br>
          <a:r>
            <a:rPr lang="sv-SE" sz="1400" dirty="0"/>
            <a:t>Övning</a:t>
          </a:r>
          <a:endParaRPr lang="sv-SE" sz="1700" dirty="0"/>
        </a:p>
        <a:p>
          <a:r>
            <a:rPr lang="sv-SE" sz="1050" dirty="0"/>
            <a:t>(ca 15 min)</a:t>
          </a:r>
        </a:p>
      </dgm:t>
    </dgm:pt>
    <dgm:pt modelId="{C6383B8A-B9D7-4696-AF56-06BB350E4489}" type="sibTrans" cxnId="{50439C91-149E-40EF-8F80-0C2A0D54F6CF}">
      <dgm:prSet/>
      <dgm:spPr/>
      <dgm:t>
        <a:bodyPr/>
        <a:lstStyle/>
        <a:p>
          <a:endParaRPr lang="sv-SE"/>
        </a:p>
      </dgm:t>
    </dgm:pt>
    <dgm:pt modelId="{B0EA558A-491C-43B8-9B10-C380DE2E41BD}" type="parTrans" cxnId="{50439C91-149E-40EF-8F80-0C2A0D54F6CF}">
      <dgm:prSet/>
      <dgm:spPr/>
      <dgm:t>
        <a:bodyPr/>
        <a:lstStyle/>
        <a:p>
          <a:endParaRPr lang="sv-SE"/>
        </a:p>
      </dgm:t>
    </dgm:pt>
    <dgm:pt modelId="{8667C016-CBAA-4B01-931C-8C0B603B9AF1}">
      <dgm:prSet phldrT="[Text]" custT="1"/>
      <dgm:spPr/>
      <dgm:t>
        <a:bodyPr/>
        <a:lstStyle/>
        <a:p>
          <a:r>
            <a:rPr lang="sv-SE" sz="1800" b="1" dirty="0"/>
            <a:t>3</a:t>
          </a:r>
          <a:br>
            <a:rPr lang="sv-SE" sz="1500" dirty="0"/>
          </a:br>
          <a:r>
            <a:rPr lang="sv-SE" sz="1400" dirty="0"/>
            <a:t>Övning</a:t>
          </a:r>
          <a:br>
            <a:rPr lang="sv-SE" sz="1500" dirty="0"/>
          </a:br>
          <a:r>
            <a:rPr lang="sv-SE" sz="1000" dirty="0"/>
            <a:t>(ca 15 min)</a:t>
          </a:r>
          <a:endParaRPr lang="sv-SE" sz="1500" dirty="0"/>
        </a:p>
      </dgm:t>
    </dgm:pt>
    <dgm:pt modelId="{54C96604-DC6A-4159-8D2E-92B1DA55DDD1}" type="sibTrans" cxnId="{93E0BF3D-0AA8-4808-995B-F80CA9BD4F5B}">
      <dgm:prSet/>
      <dgm:spPr/>
      <dgm:t>
        <a:bodyPr/>
        <a:lstStyle/>
        <a:p>
          <a:endParaRPr lang="sv-SE"/>
        </a:p>
      </dgm:t>
    </dgm:pt>
    <dgm:pt modelId="{732E32C0-3D5B-4506-8C0D-2FA70238D07B}" type="parTrans" cxnId="{93E0BF3D-0AA8-4808-995B-F80CA9BD4F5B}">
      <dgm:prSet/>
      <dgm:spPr/>
      <dgm:t>
        <a:bodyPr/>
        <a:lstStyle/>
        <a:p>
          <a:endParaRPr lang="sv-SE"/>
        </a:p>
      </dgm:t>
    </dgm:pt>
    <dgm:pt modelId="{6F3F1427-0D12-4F29-82A5-D1EF0A78C6D6}" type="pres">
      <dgm:prSet presAssocID="{176329C6-A293-41F9-99C4-BCAABF191D5E}" presName="compositeShape" presStyleCnt="0">
        <dgm:presLayoutVars>
          <dgm:chMax val="7"/>
          <dgm:dir/>
          <dgm:resizeHandles val="exact"/>
        </dgm:presLayoutVars>
      </dgm:prSet>
      <dgm:spPr/>
    </dgm:pt>
    <dgm:pt modelId="{86C515E1-9AF2-4346-B536-9CAF07788329}" type="pres">
      <dgm:prSet presAssocID="{176329C6-A293-41F9-99C4-BCAABF191D5E}" presName="wedge1" presStyleLbl="node1" presStyleIdx="0" presStyleCnt="5"/>
      <dgm:spPr/>
    </dgm:pt>
    <dgm:pt modelId="{351DB76E-2A21-4973-A406-94CC0E5E0DFD}" type="pres">
      <dgm:prSet presAssocID="{176329C6-A293-41F9-99C4-BCAABF191D5E}" presName="dummy1a" presStyleCnt="0"/>
      <dgm:spPr/>
    </dgm:pt>
    <dgm:pt modelId="{1DA39A64-A960-4E6D-B8C2-7D5C95E9889B}" type="pres">
      <dgm:prSet presAssocID="{176329C6-A293-41F9-99C4-BCAABF191D5E}" presName="dummy1b" presStyleCnt="0"/>
      <dgm:spPr/>
    </dgm:pt>
    <dgm:pt modelId="{01220113-A045-499E-B530-C32051418C57}" type="pres">
      <dgm:prSet presAssocID="{176329C6-A293-41F9-99C4-BCAABF191D5E}" presName="wedge1Tx" presStyleLbl="node1" presStyleIdx="0" presStyleCnt="5">
        <dgm:presLayoutVars>
          <dgm:chMax val="0"/>
          <dgm:chPref val="0"/>
          <dgm:bulletEnabled val="1"/>
        </dgm:presLayoutVars>
      </dgm:prSet>
      <dgm:spPr/>
    </dgm:pt>
    <dgm:pt modelId="{042ECCE9-FE08-4590-B27E-D428A5986C0C}" type="pres">
      <dgm:prSet presAssocID="{176329C6-A293-41F9-99C4-BCAABF191D5E}" presName="wedge2" presStyleLbl="node1" presStyleIdx="1" presStyleCnt="5"/>
      <dgm:spPr/>
    </dgm:pt>
    <dgm:pt modelId="{44BA8D3C-1EA7-4F9A-B973-7FABD2036E63}" type="pres">
      <dgm:prSet presAssocID="{176329C6-A293-41F9-99C4-BCAABF191D5E}" presName="dummy2a" presStyleCnt="0"/>
      <dgm:spPr/>
    </dgm:pt>
    <dgm:pt modelId="{CEB4B477-82BF-4675-9FDC-BCE412C3656E}" type="pres">
      <dgm:prSet presAssocID="{176329C6-A293-41F9-99C4-BCAABF191D5E}" presName="dummy2b" presStyleCnt="0"/>
      <dgm:spPr/>
    </dgm:pt>
    <dgm:pt modelId="{5B57A1EB-3F60-4ACE-94E6-C5A13BD3D720}" type="pres">
      <dgm:prSet presAssocID="{176329C6-A293-41F9-99C4-BCAABF191D5E}" presName="wedge2Tx" presStyleLbl="node1" presStyleIdx="1" presStyleCnt="5">
        <dgm:presLayoutVars>
          <dgm:chMax val="0"/>
          <dgm:chPref val="0"/>
          <dgm:bulletEnabled val="1"/>
        </dgm:presLayoutVars>
      </dgm:prSet>
      <dgm:spPr/>
    </dgm:pt>
    <dgm:pt modelId="{F1F5835A-FF9E-470E-BF14-8A45EB1C3C7F}" type="pres">
      <dgm:prSet presAssocID="{176329C6-A293-41F9-99C4-BCAABF191D5E}" presName="wedge3" presStyleLbl="node1" presStyleIdx="2" presStyleCnt="5"/>
      <dgm:spPr/>
    </dgm:pt>
    <dgm:pt modelId="{46D3590A-2311-41CC-8EB4-6B7916AB0C54}" type="pres">
      <dgm:prSet presAssocID="{176329C6-A293-41F9-99C4-BCAABF191D5E}" presName="dummy3a" presStyleCnt="0"/>
      <dgm:spPr/>
    </dgm:pt>
    <dgm:pt modelId="{F2E7526C-36C2-42AD-90A9-BF04A4195A50}" type="pres">
      <dgm:prSet presAssocID="{176329C6-A293-41F9-99C4-BCAABF191D5E}" presName="dummy3b" presStyleCnt="0"/>
      <dgm:spPr/>
    </dgm:pt>
    <dgm:pt modelId="{10142237-FF7A-4E4F-A259-A1E39E7BBFCF}" type="pres">
      <dgm:prSet presAssocID="{176329C6-A293-41F9-99C4-BCAABF191D5E}" presName="wedge3Tx" presStyleLbl="node1" presStyleIdx="2" presStyleCnt="5">
        <dgm:presLayoutVars>
          <dgm:chMax val="0"/>
          <dgm:chPref val="0"/>
          <dgm:bulletEnabled val="1"/>
        </dgm:presLayoutVars>
      </dgm:prSet>
      <dgm:spPr/>
    </dgm:pt>
    <dgm:pt modelId="{C8B3A1F0-654E-4707-93EE-8D71BB830E5F}" type="pres">
      <dgm:prSet presAssocID="{176329C6-A293-41F9-99C4-BCAABF191D5E}" presName="wedge4" presStyleLbl="node1" presStyleIdx="3" presStyleCnt="5"/>
      <dgm:spPr/>
    </dgm:pt>
    <dgm:pt modelId="{E25E414A-C3E1-4A7E-AE40-E6602FEB4F19}" type="pres">
      <dgm:prSet presAssocID="{176329C6-A293-41F9-99C4-BCAABF191D5E}" presName="dummy4a" presStyleCnt="0"/>
      <dgm:spPr/>
    </dgm:pt>
    <dgm:pt modelId="{24347E32-49BA-4A14-8AD1-5C244CDC9200}" type="pres">
      <dgm:prSet presAssocID="{176329C6-A293-41F9-99C4-BCAABF191D5E}" presName="dummy4b" presStyleCnt="0"/>
      <dgm:spPr/>
    </dgm:pt>
    <dgm:pt modelId="{1CABCE97-9C1A-4047-8A38-68D1689E3FD8}" type="pres">
      <dgm:prSet presAssocID="{176329C6-A293-41F9-99C4-BCAABF191D5E}" presName="wedge4Tx" presStyleLbl="node1" presStyleIdx="3" presStyleCnt="5">
        <dgm:presLayoutVars>
          <dgm:chMax val="0"/>
          <dgm:chPref val="0"/>
          <dgm:bulletEnabled val="1"/>
        </dgm:presLayoutVars>
      </dgm:prSet>
      <dgm:spPr/>
    </dgm:pt>
    <dgm:pt modelId="{1B2595DF-C5F2-4311-AF23-4F69521AFBE6}" type="pres">
      <dgm:prSet presAssocID="{176329C6-A293-41F9-99C4-BCAABF191D5E}" presName="wedge5" presStyleLbl="node1" presStyleIdx="4" presStyleCnt="5"/>
      <dgm:spPr/>
    </dgm:pt>
    <dgm:pt modelId="{5F3D33A3-ED53-4B68-824A-3D2A03EF0534}" type="pres">
      <dgm:prSet presAssocID="{176329C6-A293-41F9-99C4-BCAABF191D5E}" presName="dummy5a" presStyleCnt="0"/>
      <dgm:spPr/>
    </dgm:pt>
    <dgm:pt modelId="{60AED568-AEFF-4F66-B63E-1478551714D7}" type="pres">
      <dgm:prSet presAssocID="{176329C6-A293-41F9-99C4-BCAABF191D5E}" presName="dummy5b" presStyleCnt="0"/>
      <dgm:spPr/>
    </dgm:pt>
    <dgm:pt modelId="{EDF2D0BA-6B41-4568-8F59-56C8257D60B6}" type="pres">
      <dgm:prSet presAssocID="{176329C6-A293-41F9-99C4-BCAABF191D5E}" presName="wedge5Tx" presStyleLbl="node1" presStyleIdx="4" presStyleCnt="5">
        <dgm:presLayoutVars>
          <dgm:chMax val="0"/>
          <dgm:chPref val="0"/>
          <dgm:bulletEnabled val="1"/>
        </dgm:presLayoutVars>
      </dgm:prSet>
      <dgm:spPr/>
    </dgm:pt>
    <dgm:pt modelId="{80B14EAD-B8FF-4FFF-9DA8-A63BF4110857}" type="pres">
      <dgm:prSet presAssocID="{271425BA-5C3B-4846-8EA6-4C82CEF0CB7B}" presName="arrowWedge1" presStyleLbl="fgSibTrans2D1" presStyleIdx="0" presStyleCnt="5"/>
      <dgm:spPr/>
    </dgm:pt>
    <dgm:pt modelId="{047945FA-018C-4BD8-B277-8F4B87B80161}" type="pres">
      <dgm:prSet presAssocID="{C6383B8A-B9D7-4696-AF56-06BB350E4489}" presName="arrowWedge2" presStyleLbl="fgSibTrans2D1" presStyleIdx="1" presStyleCnt="5"/>
      <dgm:spPr/>
    </dgm:pt>
    <dgm:pt modelId="{86DF167F-F5F1-427C-B4D1-9A87485E2B6B}" type="pres">
      <dgm:prSet presAssocID="{54C96604-DC6A-4159-8D2E-92B1DA55DDD1}" presName="arrowWedge3" presStyleLbl="fgSibTrans2D1" presStyleIdx="2" presStyleCnt="5"/>
      <dgm:spPr/>
    </dgm:pt>
    <dgm:pt modelId="{E84C331D-7FA9-4412-BE76-501A84B5A859}" type="pres">
      <dgm:prSet presAssocID="{C235675B-A609-4FA9-B26F-FA3EAFD7B6B5}" presName="arrowWedge4" presStyleLbl="fgSibTrans2D1" presStyleIdx="3" presStyleCnt="5"/>
      <dgm:spPr/>
    </dgm:pt>
    <dgm:pt modelId="{98E1159A-CB83-4B11-A1B7-4FB757F11052}" type="pres">
      <dgm:prSet presAssocID="{E04C2498-3339-4B6B-B206-7D86A36B3284}" presName="arrowWedge5" presStyleLbl="fgSibTrans2D1" presStyleIdx="4" presStyleCnt="5"/>
      <dgm:spPr/>
    </dgm:pt>
  </dgm:ptLst>
  <dgm:cxnLst>
    <dgm:cxn modelId="{64FCD65B-1457-4CFC-96A9-8374F057A36B}" srcId="{176329C6-A293-41F9-99C4-BCAABF191D5E}" destId="{28896689-4809-45C2-81D3-F990376F35E2}" srcOrd="0" destOrd="0" parTransId="{63F28BA9-4B05-450D-A6C0-9B3F7FFDEEF1}" sibTransId="{271425BA-5C3B-4846-8EA6-4C82CEF0CB7B}"/>
    <dgm:cxn modelId="{57674324-FD9D-45B1-9336-D2E0FD08F031}" type="presOf" srcId="{78F5BFDD-C4AA-40A3-8F54-7215D0A443DF}" destId="{C8B3A1F0-654E-4707-93EE-8D71BB830E5F}" srcOrd="0" destOrd="0" presId="urn:microsoft.com/office/officeart/2005/8/layout/cycle8"/>
    <dgm:cxn modelId="{93E0BF3D-0AA8-4808-995B-F80CA9BD4F5B}" srcId="{176329C6-A293-41F9-99C4-BCAABF191D5E}" destId="{8667C016-CBAA-4B01-931C-8C0B603B9AF1}" srcOrd="2" destOrd="0" parTransId="{732E32C0-3D5B-4506-8C0D-2FA70238D07B}" sibTransId="{54C96604-DC6A-4159-8D2E-92B1DA55DDD1}"/>
    <dgm:cxn modelId="{46B42D51-4198-4991-8DAA-FA406D1771B9}" srcId="{176329C6-A293-41F9-99C4-BCAABF191D5E}" destId="{78F5BFDD-C4AA-40A3-8F54-7215D0A443DF}" srcOrd="3" destOrd="0" parTransId="{8B3E7C4C-1F5A-460A-97DD-3A0DC7971E4C}" sibTransId="{C235675B-A609-4FA9-B26F-FA3EAFD7B6B5}"/>
    <dgm:cxn modelId="{D5C20EC9-0EA3-4E76-80E4-36ADAF990148}" type="presOf" srcId="{8667C016-CBAA-4B01-931C-8C0B603B9AF1}" destId="{10142237-FF7A-4E4F-A259-A1E39E7BBFCF}" srcOrd="1" destOrd="0" presId="urn:microsoft.com/office/officeart/2005/8/layout/cycle8"/>
    <dgm:cxn modelId="{50439C91-149E-40EF-8F80-0C2A0D54F6CF}" srcId="{176329C6-A293-41F9-99C4-BCAABF191D5E}" destId="{A7E5A2FE-CDE8-4C61-93FF-96BA715692A2}" srcOrd="1" destOrd="0" parTransId="{B0EA558A-491C-43B8-9B10-C380DE2E41BD}" sibTransId="{C6383B8A-B9D7-4696-AF56-06BB350E4489}"/>
    <dgm:cxn modelId="{7E6DBA14-B7BC-46B4-9083-9D10E4E414FF}" type="presOf" srcId="{28896689-4809-45C2-81D3-F990376F35E2}" destId="{01220113-A045-499E-B530-C32051418C57}" srcOrd="1" destOrd="0" presId="urn:microsoft.com/office/officeart/2005/8/layout/cycle8"/>
    <dgm:cxn modelId="{7828A9BA-59ED-41E3-B695-240007958A10}" type="presOf" srcId="{8667C016-CBAA-4B01-931C-8C0B603B9AF1}" destId="{F1F5835A-FF9E-470E-BF14-8A45EB1C3C7F}" srcOrd="0" destOrd="0" presId="urn:microsoft.com/office/officeart/2005/8/layout/cycle8"/>
    <dgm:cxn modelId="{DFD19210-3949-40A4-8243-9F0EA519D17F}" type="presOf" srcId="{28896689-4809-45C2-81D3-F990376F35E2}" destId="{86C515E1-9AF2-4346-B536-9CAF07788329}" srcOrd="0" destOrd="0" presId="urn:microsoft.com/office/officeart/2005/8/layout/cycle8"/>
    <dgm:cxn modelId="{0E7F6B7D-612A-492B-84CE-C8CDB3FB28CF}" type="presOf" srcId="{20E3CB0E-2D3E-4D02-B253-EBB9368256E4}" destId="{1B2595DF-C5F2-4311-AF23-4F69521AFBE6}" srcOrd="0" destOrd="0" presId="urn:microsoft.com/office/officeart/2005/8/layout/cycle8"/>
    <dgm:cxn modelId="{7E50FC82-1E69-469A-AE7F-B2D3EC0B4EF7}" type="presOf" srcId="{A7E5A2FE-CDE8-4C61-93FF-96BA715692A2}" destId="{042ECCE9-FE08-4590-B27E-D428A5986C0C}" srcOrd="0" destOrd="0" presId="urn:microsoft.com/office/officeart/2005/8/layout/cycle8"/>
    <dgm:cxn modelId="{A14A4F24-FDDA-41B3-8BDA-1E57487509CA}" type="presOf" srcId="{20E3CB0E-2D3E-4D02-B253-EBB9368256E4}" destId="{EDF2D0BA-6B41-4568-8F59-56C8257D60B6}" srcOrd="1" destOrd="0" presId="urn:microsoft.com/office/officeart/2005/8/layout/cycle8"/>
    <dgm:cxn modelId="{7C027544-E7AF-4CEF-BD88-6F4B7294D894}" type="presOf" srcId="{A7E5A2FE-CDE8-4C61-93FF-96BA715692A2}" destId="{5B57A1EB-3F60-4ACE-94E6-C5A13BD3D720}" srcOrd="1" destOrd="0" presId="urn:microsoft.com/office/officeart/2005/8/layout/cycle8"/>
    <dgm:cxn modelId="{830FAC39-CFA8-4899-863F-8E6EA378DB36}" type="presOf" srcId="{176329C6-A293-41F9-99C4-BCAABF191D5E}" destId="{6F3F1427-0D12-4F29-82A5-D1EF0A78C6D6}" srcOrd="0" destOrd="0" presId="urn:microsoft.com/office/officeart/2005/8/layout/cycle8"/>
    <dgm:cxn modelId="{02DC58DD-4289-4067-938C-54104EB5C659}" type="presOf" srcId="{78F5BFDD-C4AA-40A3-8F54-7215D0A443DF}" destId="{1CABCE97-9C1A-4047-8A38-68D1689E3FD8}" srcOrd="1" destOrd="0" presId="urn:microsoft.com/office/officeart/2005/8/layout/cycle8"/>
    <dgm:cxn modelId="{4298821E-060D-418C-906F-4B78DBFACDFD}" srcId="{176329C6-A293-41F9-99C4-BCAABF191D5E}" destId="{20E3CB0E-2D3E-4D02-B253-EBB9368256E4}" srcOrd="4" destOrd="0" parTransId="{6F2DFD0D-0860-4721-867D-1D5BEDEC7A61}" sibTransId="{E04C2498-3339-4B6B-B206-7D86A36B3284}"/>
    <dgm:cxn modelId="{E00FD824-C012-4467-90F4-A9BB9E0EBB41}" type="presParOf" srcId="{6F3F1427-0D12-4F29-82A5-D1EF0A78C6D6}" destId="{86C515E1-9AF2-4346-B536-9CAF07788329}" srcOrd="0" destOrd="0" presId="urn:microsoft.com/office/officeart/2005/8/layout/cycle8"/>
    <dgm:cxn modelId="{60D7EF53-EE33-4125-98C0-2682D73C0E77}" type="presParOf" srcId="{6F3F1427-0D12-4F29-82A5-D1EF0A78C6D6}" destId="{351DB76E-2A21-4973-A406-94CC0E5E0DFD}" srcOrd="1" destOrd="0" presId="urn:microsoft.com/office/officeart/2005/8/layout/cycle8"/>
    <dgm:cxn modelId="{101AE7A2-3087-4F75-B293-9296563CE626}" type="presParOf" srcId="{6F3F1427-0D12-4F29-82A5-D1EF0A78C6D6}" destId="{1DA39A64-A960-4E6D-B8C2-7D5C95E9889B}" srcOrd="2" destOrd="0" presId="urn:microsoft.com/office/officeart/2005/8/layout/cycle8"/>
    <dgm:cxn modelId="{D1D1CC08-AEBF-4625-93A6-45893D2676C4}" type="presParOf" srcId="{6F3F1427-0D12-4F29-82A5-D1EF0A78C6D6}" destId="{01220113-A045-499E-B530-C32051418C57}" srcOrd="3" destOrd="0" presId="urn:microsoft.com/office/officeart/2005/8/layout/cycle8"/>
    <dgm:cxn modelId="{A5489A80-4237-4AD3-A10C-A8A90EB7C905}" type="presParOf" srcId="{6F3F1427-0D12-4F29-82A5-D1EF0A78C6D6}" destId="{042ECCE9-FE08-4590-B27E-D428A5986C0C}" srcOrd="4" destOrd="0" presId="urn:microsoft.com/office/officeart/2005/8/layout/cycle8"/>
    <dgm:cxn modelId="{CBCE4F42-07B0-4CC2-96FD-717EEC9499F5}" type="presParOf" srcId="{6F3F1427-0D12-4F29-82A5-D1EF0A78C6D6}" destId="{44BA8D3C-1EA7-4F9A-B973-7FABD2036E63}" srcOrd="5" destOrd="0" presId="urn:microsoft.com/office/officeart/2005/8/layout/cycle8"/>
    <dgm:cxn modelId="{165185D7-53F6-4795-8AD0-BE9AA3F9A491}" type="presParOf" srcId="{6F3F1427-0D12-4F29-82A5-D1EF0A78C6D6}" destId="{CEB4B477-82BF-4675-9FDC-BCE412C3656E}" srcOrd="6" destOrd="0" presId="urn:microsoft.com/office/officeart/2005/8/layout/cycle8"/>
    <dgm:cxn modelId="{CE2D21E4-2869-491E-AB01-3E7964821213}" type="presParOf" srcId="{6F3F1427-0D12-4F29-82A5-D1EF0A78C6D6}" destId="{5B57A1EB-3F60-4ACE-94E6-C5A13BD3D720}" srcOrd="7" destOrd="0" presId="urn:microsoft.com/office/officeart/2005/8/layout/cycle8"/>
    <dgm:cxn modelId="{CDEC4EDD-327A-46F6-8AA5-936FE6C21BE2}" type="presParOf" srcId="{6F3F1427-0D12-4F29-82A5-D1EF0A78C6D6}" destId="{F1F5835A-FF9E-470E-BF14-8A45EB1C3C7F}" srcOrd="8" destOrd="0" presId="urn:microsoft.com/office/officeart/2005/8/layout/cycle8"/>
    <dgm:cxn modelId="{1408C0E8-C826-47B7-957E-78D884728A45}" type="presParOf" srcId="{6F3F1427-0D12-4F29-82A5-D1EF0A78C6D6}" destId="{46D3590A-2311-41CC-8EB4-6B7916AB0C54}" srcOrd="9" destOrd="0" presId="urn:microsoft.com/office/officeart/2005/8/layout/cycle8"/>
    <dgm:cxn modelId="{3821CF3B-6770-455F-8183-CF88E7C39A06}" type="presParOf" srcId="{6F3F1427-0D12-4F29-82A5-D1EF0A78C6D6}" destId="{F2E7526C-36C2-42AD-90A9-BF04A4195A50}" srcOrd="10" destOrd="0" presId="urn:microsoft.com/office/officeart/2005/8/layout/cycle8"/>
    <dgm:cxn modelId="{E130C213-23F2-4B41-AD2E-E3F3EF8D5B49}" type="presParOf" srcId="{6F3F1427-0D12-4F29-82A5-D1EF0A78C6D6}" destId="{10142237-FF7A-4E4F-A259-A1E39E7BBFCF}" srcOrd="11" destOrd="0" presId="urn:microsoft.com/office/officeart/2005/8/layout/cycle8"/>
    <dgm:cxn modelId="{0EAE77FE-B1B9-4ADB-930D-463B5F4432A6}" type="presParOf" srcId="{6F3F1427-0D12-4F29-82A5-D1EF0A78C6D6}" destId="{C8B3A1F0-654E-4707-93EE-8D71BB830E5F}" srcOrd="12" destOrd="0" presId="urn:microsoft.com/office/officeart/2005/8/layout/cycle8"/>
    <dgm:cxn modelId="{DE171F78-251E-4538-A88E-CAA6580D6B45}" type="presParOf" srcId="{6F3F1427-0D12-4F29-82A5-D1EF0A78C6D6}" destId="{E25E414A-C3E1-4A7E-AE40-E6602FEB4F19}" srcOrd="13" destOrd="0" presId="urn:microsoft.com/office/officeart/2005/8/layout/cycle8"/>
    <dgm:cxn modelId="{3E2CAF31-DAA8-4EC2-BB05-370CBD6EEC63}" type="presParOf" srcId="{6F3F1427-0D12-4F29-82A5-D1EF0A78C6D6}" destId="{24347E32-49BA-4A14-8AD1-5C244CDC9200}" srcOrd="14" destOrd="0" presId="urn:microsoft.com/office/officeart/2005/8/layout/cycle8"/>
    <dgm:cxn modelId="{52AD67F2-2E7D-4F9C-B0D2-A26BE0605473}" type="presParOf" srcId="{6F3F1427-0D12-4F29-82A5-D1EF0A78C6D6}" destId="{1CABCE97-9C1A-4047-8A38-68D1689E3FD8}" srcOrd="15" destOrd="0" presId="urn:microsoft.com/office/officeart/2005/8/layout/cycle8"/>
    <dgm:cxn modelId="{5C0FEEDB-ACD0-4683-8988-1CEE80E92B9B}" type="presParOf" srcId="{6F3F1427-0D12-4F29-82A5-D1EF0A78C6D6}" destId="{1B2595DF-C5F2-4311-AF23-4F69521AFBE6}" srcOrd="16" destOrd="0" presId="urn:microsoft.com/office/officeart/2005/8/layout/cycle8"/>
    <dgm:cxn modelId="{E5C2E8BA-6771-42CC-A7AE-4A1C1AEC0A7A}" type="presParOf" srcId="{6F3F1427-0D12-4F29-82A5-D1EF0A78C6D6}" destId="{5F3D33A3-ED53-4B68-824A-3D2A03EF0534}" srcOrd="17" destOrd="0" presId="urn:microsoft.com/office/officeart/2005/8/layout/cycle8"/>
    <dgm:cxn modelId="{A844248C-E715-44DC-B36C-4EB68BE97272}" type="presParOf" srcId="{6F3F1427-0D12-4F29-82A5-D1EF0A78C6D6}" destId="{60AED568-AEFF-4F66-B63E-1478551714D7}" srcOrd="18" destOrd="0" presId="urn:microsoft.com/office/officeart/2005/8/layout/cycle8"/>
    <dgm:cxn modelId="{502968D0-3DAB-4E0D-AFFF-AB212A6F53E3}" type="presParOf" srcId="{6F3F1427-0D12-4F29-82A5-D1EF0A78C6D6}" destId="{EDF2D0BA-6B41-4568-8F59-56C8257D60B6}" srcOrd="19" destOrd="0" presId="urn:microsoft.com/office/officeart/2005/8/layout/cycle8"/>
    <dgm:cxn modelId="{8BAE2438-D385-4EC2-98F2-39D06A14874C}" type="presParOf" srcId="{6F3F1427-0D12-4F29-82A5-D1EF0A78C6D6}" destId="{80B14EAD-B8FF-4FFF-9DA8-A63BF4110857}" srcOrd="20" destOrd="0" presId="urn:microsoft.com/office/officeart/2005/8/layout/cycle8"/>
    <dgm:cxn modelId="{0861DE9C-94F6-4C14-A93A-71ADD7B62E59}" type="presParOf" srcId="{6F3F1427-0D12-4F29-82A5-D1EF0A78C6D6}" destId="{047945FA-018C-4BD8-B277-8F4B87B80161}" srcOrd="21" destOrd="0" presId="urn:microsoft.com/office/officeart/2005/8/layout/cycle8"/>
    <dgm:cxn modelId="{74F390D9-B4E1-4772-ADF1-C5803C98F483}" type="presParOf" srcId="{6F3F1427-0D12-4F29-82A5-D1EF0A78C6D6}" destId="{86DF167F-F5F1-427C-B4D1-9A87485E2B6B}" srcOrd="22" destOrd="0" presId="urn:microsoft.com/office/officeart/2005/8/layout/cycle8"/>
    <dgm:cxn modelId="{B476FC21-CD97-47A7-BAAD-668840870C4E}" type="presParOf" srcId="{6F3F1427-0D12-4F29-82A5-D1EF0A78C6D6}" destId="{E84C331D-7FA9-4412-BE76-501A84B5A859}" srcOrd="23" destOrd="0" presId="urn:microsoft.com/office/officeart/2005/8/layout/cycle8"/>
    <dgm:cxn modelId="{DFFD8FC0-555C-4112-B069-5E4F19C3582F}" type="presParOf" srcId="{6F3F1427-0D12-4F29-82A5-D1EF0A78C6D6}" destId="{98E1159A-CB83-4B11-A1B7-4FB757F11052}" srcOrd="24" destOrd="0" presId="urn:microsoft.com/office/officeart/2005/8/layout/cycle8"/>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C515E1-9AF2-4346-B536-9CAF07788329}">
      <dsp:nvSpPr>
        <dsp:cNvPr id="0" name=""/>
        <dsp:cNvSpPr/>
      </dsp:nvSpPr>
      <dsp:spPr>
        <a:xfrm>
          <a:off x="612731" y="201141"/>
          <a:ext cx="2729545" cy="2729545"/>
        </a:xfrm>
        <a:prstGeom prst="pie">
          <a:avLst>
            <a:gd name="adj1" fmla="val 16200000"/>
            <a:gd name="adj2" fmla="val 205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tabLst/>
          </a:pPr>
          <a:r>
            <a:rPr lang="sv-SE" sz="1600" b="1" kern="1200" dirty="0"/>
            <a:t>1</a:t>
          </a:r>
          <a:br>
            <a:rPr lang="sv-SE" sz="2400" kern="1200" dirty="0"/>
          </a:br>
          <a:r>
            <a:rPr lang="sv-SE" sz="1100" kern="1200" dirty="0"/>
            <a:t>Uppvärmning</a:t>
          </a:r>
          <a:endParaRPr lang="sv-SE" sz="1200" kern="1200" dirty="0"/>
        </a:p>
        <a:p>
          <a:pPr marL="0" lvl="0" algn="ctr" defTabSz="711200">
            <a:lnSpc>
              <a:spcPct val="90000"/>
            </a:lnSpc>
            <a:spcBef>
              <a:spcPct val="0"/>
            </a:spcBef>
            <a:spcAft>
              <a:spcPct val="35000"/>
            </a:spcAft>
            <a:buNone/>
          </a:pPr>
          <a:r>
            <a:rPr lang="sv-SE" sz="1050" kern="1200" dirty="0"/>
            <a:t>(ca 8 min)</a:t>
          </a:r>
          <a:endParaRPr lang="sv-SE" sz="1200" kern="1200" dirty="0"/>
        </a:p>
      </dsp:txBody>
      <dsp:txXfrm>
        <a:off x="2036644" y="659965"/>
        <a:ext cx="877353" cy="584902"/>
      </dsp:txXfrm>
    </dsp:sp>
    <dsp:sp modelId="{042ECCE9-FE08-4590-B27E-D428A5986C0C}">
      <dsp:nvSpPr>
        <dsp:cNvPr id="0" name=""/>
        <dsp:cNvSpPr/>
      </dsp:nvSpPr>
      <dsp:spPr>
        <a:xfrm>
          <a:off x="636127" y="273929"/>
          <a:ext cx="2729545" cy="2729545"/>
        </a:xfrm>
        <a:prstGeom prst="pie">
          <a:avLst>
            <a:gd name="adj1" fmla="val 20520000"/>
            <a:gd name="adj2" fmla="val 32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sv-SE" sz="1700" kern="1200" dirty="0"/>
            <a:t>2</a:t>
          </a:r>
          <a:br>
            <a:rPr lang="sv-SE" sz="1700" kern="1200" dirty="0"/>
          </a:br>
          <a:r>
            <a:rPr lang="sv-SE" sz="1400" kern="1200" dirty="0"/>
            <a:t>Övning</a:t>
          </a:r>
          <a:endParaRPr lang="sv-SE" sz="1700" kern="1200" dirty="0"/>
        </a:p>
        <a:p>
          <a:pPr marL="0" lvl="0" indent="0" algn="ctr" defTabSz="755650">
            <a:lnSpc>
              <a:spcPct val="90000"/>
            </a:lnSpc>
            <a:spcBef>
              <a:spcPct val="0"/>
            </a:spcBef>
            <a:spcAft>
              <a:spcPct val="35000"/>
            </a:spcAft>
            <a:buNone/>
          </a:pPr>
          <a:r>
            <a:rPr lang="sv-SE" sz="1050" kern="1200" dirty="0"/>
            <a:t>(ca 15 min)</a:t>
          </a:r>
        </a:p>
      </dsp:txBody>
      <dsp:txXfrm>
        <a:off x="2394085" y="1521071"/>
        <a:ext cx="812364" cy="649891"/>
      </dsp:txXfrm>
    </dsp:sp>
    <dsp:sp modelId="{F1F5835A-FF9E-470E-BF14-8A45EB1C3C7F}">
      <dsp:nvSpPr>
        <dsp:cNvPr id="0" name=""/>
        <dsp:cNvSpPr/>
      </dsp:nvSpPr>
      <dsp:spPr>
        <a:xfrm>
          <a:off x="574388" y="318771"/>
          <a:ext cx="2729545" cy="2729545"/>
        </a:xfrm>
        <a:prstGeom prst="pie">
          <a:avLst>
            <a:gd name="adj1" fmla="val 3240000"/>
            <a:gd name="adj2" fmla="val 756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sv-SE" sz="1800" b="1" kern="1200" dirty="0"/>
            <a:t>3</a:t>
          </a:r>
          <a:br>
            <a:rPr lang="sv-SE" sz="1500" kern="1200" dirty="0"/>
          </a:br>
          <a:r>
            <a:rPr lang="sv-SE" sz="1400" kern="1200" dirty="0"/>
            <a:t>Övning</a:t>
          </a:r>
          <a:br>
            <a:rPr lang="sv-SE" sz="1500" kern="1200" dirty="0"/>
          </a:br>
          <a:r>
            <a:rPr lang="sv-SE" sz="1000" kern="1200" dirty="0"/>
            <a:t>(ca 15 min)</a:t>
          </a:r>
          <a:endParaRPr lang="sv-SE" sz="1500" kern="1200" dirty="0"/>
        </a:p>
      </dsp:txBody>
      <dsp:txXfrm>
        <a:off x="1549225" y="2235952"/>
        <a:ext cx="779870" cy="714880"/>
      </dsp:txXfrm>
    </dsp:sp>
    <dsp:sp modelId="{C8B3A1F0-654E-4707-93EE-8D71BB830E5F}">
      <dsp:nvSpPr>
        <dsp:cNvPr id="0" name=""/>
        <dsp:cNvSpPr/>
      </dsp:nvSpPr>
      <dsp:spPr>
        <a:xfrm>
          <a:off x="512648" y="273929"/>
          <a:ext cx="2729545" cy="2729545"/>
        </a:xfrm>
        <a:prstGeom prst="pie">
          <a:avLst>
            <a:gd name="adj1" fmla="val 7560000"/>
            <a:gd name="adj2" fmla="val 1188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sv-SE" sz="1400" kern="1200" dirty="0"/>
            <a:t>4</a:t>
          </a:r>
          <a:br>
            <a:rPr lang="sv-SE" sz="1400" kern="1200" dirty="0"/>
          </a:br>
          <a:r>
            <a:rPr lang="sv-SE" sz="1400" kern="1200" dirty="0"/>
            <a:t>Spel</a:t>
          </a:r>
        </a:p>
        <a:p>
          <a:pPr marL="0" lvl="0" indent="0" algn="ctr" defTabSz="622300">
            <a:lnSpc>
              <a:spcPct val="90000"/>
            </a:lnSpc>
            <a:spcBef>
              <a:spcPct val="0"/>
            </a:spcBef>
            <a:spcAft>
              <a:spcPct val="35000"/>
            </a:spcAft>
            <a:buNone/>
          </a:pPr>
          <a:r>
            <a:rPr lang="sv-SE" sz="1000" kern="1200" dirty="0"/>
            <a:t>(ca 20 min)</a:t>
          </a:r>
        </a:p>
      </dsp:txBody>
      <dsp:txXfrm>
        <a:off x="671871" y="1521071"/>
        <a:ext cx="812364" cy="649891"/>
      </dsp:txXfrm>
    </dsp:sp>
    <dsp:sp modelId="{1B2595DF-C5F2-4311-AF23-4F69521AFBE6}">
      <dsp:nvSpPr>
        <dsp:cNvPr id="0" name=""/>
        <dsp:cNvSpPr/>
      </dsp:nvSpPr>
      <dsp:spPr>
        <a:xfrm>
          <a:off x="536044" y="201141"/>
          <a:ext cx="2729545" cy="2729545"/>
        </a:xfrm>
        <a:prstGeom prst="pie">
          <a:avLst>
            <a:gd name="adj1" fmla="val 1188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sv-SE" sz="1400" kern="1200" dirty="0"/>
            <a:t>5</a:t>
          </a:r>
          <a:br>
            <a:rPr lang="sv-SE" sz="1400" kern="1200" dirty="0"/>
          </a:br>
          <a:r>
            <a:rPr lang="sv-SE" sz="1200" kern="1200" dirty="0"/>
            <a:t>Avslutning</a:t>
          </a:r>
        </a:p>
        <a:p>
          <a:pPr marL="0" lvl="0" indent="0" algn="ctr" defTabSz="622300">
            <a:lnSpc>
              <a:spcPct val="90000"/>
            </a:lnSpc>
            <a:spcBef>
              <a:spcPct val="0"/>
            </a:spcBef>
            <a:spcAft>
              <a:spcPct val="35000"/>
            </a:spcAft>
            <a:buNone/>
          </a:pPr>
          <a:r>
            <a:rPr lang="sv-SE" sz="1000" kern="1200" dirty="0"/>
            <a:t>(ca 2 min)</a:t>
          </a:r>
        </a:p>
      </dsp:txBody>
      <dsp:txXfrm>
        <a:off x="964323" y="659965"/>
        <a:ext cx="877353" cy="584902"/>
      </dsp:txXfrm>
    </dsp:sp>
    <dsp:sp modelId="{80B14EAD-B8FF-4FFF-9DA8-A63BF4110857}">
      <dsp:nvSpPr>
        <dsp:cNvPr id="0" name=""/>
        <dsp:cNvSpPr/>
      </dsp:nvSpPr>
      <dsp:spPr>
        <a:xfrm>
          <a:off x="443631" y="32169"/>
          <a:ext cx="3067489" cy="3067489"/>
        </a:xfrm>
        <a:prstGeom prst="circularArrow">
          <a:avLst>
            <a:gd name="adj1" fmla="val 5085"/>
            <a:gd name="adj2" fmla="val 327528"/>
            <a:gd name="adj3" fmla="val 20192361"/>
            <a:gd name="adj4" fmla="val 16200324"/>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47945FA-018C-4BD8-B277-8F4B87B80161}">
      <dsp:nvSpPr>
        <dsp:cNvPr id="0" name=""/>
        <dsp:cNvSpPr/>
      </dsp:nvSpPr>
      <dsp:spPr>
        <a:xfrm>
          <a:off x="467344" y="104933"/>
          <a:ext cx="3067489" cy="3067489"/>
        </a:xfrm>
        <a:prstGeom prst="circularArrow">
          <a:avLst>
            <a:gd name="adj1" fmla="val 5085"/>
            <a:gd name="adj2" fmla="val 327528"/>
            <a:gd name="adj3" fmla="val 2912753"/>
            <a:gd name="adj4" fmla="val 20519953"/>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6DF167F-F5F1-427C-B4D1-9A87485E2B6B}">
      <dsp:nvSpPr>
        <dsp:cNvPr id="0" name=""/>
        <dsp:cNvSpPr/>
      </dsp:nvSpPr>
      <dsp:spPr>
        <a:xfrm>
          <a:off x="405416" y="149913"/>
          <a:ext cx="3067489" cy="3067489"/>
        </a:xfrm>
        <a:prstGeom prst="circularArrow">
          <a:avLst>
            <a:gd name="adj1" fmla="val 5085"/>
            <a:gd name="adj2" fmla="val 327528"/>
            <a:gd name="adj3" fmla="val 7232777"/>
            <a:gd name="adj4" fmla="val 3239695"/>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4C331D-7FA9-4412-BE76-501A84B5A859}">
      <dsp:nvSpPr>
        <dsp:cNvPr id="0" name=""/>
        <dsp:cNvSpPr/>
      </dsp:nvSpPr>
      <dsp:spPr>
        <a:xfrm>
          <a:off x="343488" y="104933"/>
          <a:ext cx="3067489" cy="3067489"/>
        </a:xfrm>
        <a:prstGeom prst="circularArrow">
          <a:avLst>
            <a:gd name="adj1" fmla="val 5085"/>
            <a:gd name="adj2" fmla="val 327528"/>
            <a:gd name="adj3" fmla="val 11552519"/>
            <a:gd name="adj4" fmla="val 7559718"/>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8E1159A-CB83-4B11-A1B7-4FB757F11052}">
      <dsp:nvSpPr>
        <dsp:cNvPr id="0" name=""/>
        <dsp:cNvSpPr/>
      </dsp:nvSpPr>
      <dsp:spPr>
        <a:xfrm>
          <a:off x="367201" y="32169"/>
          <a:ext cx="3067489" cy="3067489"/>
        </a:xfrm>
        <a:prstGeom prst="circularArrow">
          <a:avLst>
            <a:gd name="adj1" fmla="val 5085"/>
            <a:gd name="adj2" fmla="val 327528"/>
            <a:gd name="adj3" fmla="val 15872148"/>
            <a:gd name="adj4" fmla="val 11880111"/>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3E462267-1518-48C9-A3E2-8DB8254DA4C2}" type="datetimeFigureOut">
              <a:rPr lang="sv-SE" smtClean="0"/>
              <a:t>2016-12-19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950553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2016-12-19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81462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2016-12-19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5895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2016-12-19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669999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3E462267-1518-48C9-A3E2-8DB8254DA4C2}" type="datetimeFigureOut">
              <a:rPr lang="sv-SE" smtClean="0"/>
              <a:t>2016-12-19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07498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3E462267-1518-48C9-A3E2-8DB8254DA4C2}" type="datetimeFigureOut">
              <a:rPr lang="sv-SE" smtClean="0"/>
              <a:t>2016-12-19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08670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3E462267-1518-48C9-A3E2-8DB8254DA4C2}" type="datetimeFigureOut">
              <a:rPr lang="sv-SE" smtClean="0"/>
              <a:t>2016-12-19</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823129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3E462267-1518-48C9-A3E2-8DB8254DA4C2}" type="datetimeFigureOut">
              <a:rPr lang="sv-SE" smtClean="0"/>
              <a:t>2016-12-19</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160040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E462267-1518-48C9-A3E2-8DB8254DA4C2}" type="datetimeFigureOut">
              <a:rPr lang="sv-SE" smtClean="0"/>
              <a:t>2016-12-19</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372378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2016-12-19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79437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2016-12-19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788916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62267-1518-48C9-A3E2-8DB8254DA4C2}" type="datetimeFigureOut">
              <a:rPr lang="sv-SE" smtClean="0"/>
              <a:t>2016-12-19</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EBD9F-2D31-40B4-8334-EB9A64E2FF4E}" type="slidenum">
              <a:rPr lang="sv-SE" smtClean="0"/>
              <a:t>‹#›</a:t>
            </a:fld>
            <a:endParaRPr lang="sv-SE"/>
          </a:p>
        </p:txBody>
      </p:sp>
    </p:spTree>
    <p:extLst>
      <p:ext uri="{BB962C8B-B14F-4D97-AF65-F5344CB8AC3E}">
        <p14:creationId xmlns:p14="http://schemas.microsoft.com/office/powerpoint/2010/main" val="900039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2.png"/><Relationship Id="rId7" Type="http://schemas.openxmlformats.org/officeDocument/2006/relationships/diagramLayout" Target="../diagrams/layout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Data" Target="../diagrams/data1.xml"/><Relationship Id="rId5" Type="http://schemas.openxmlformats.org/officeDocument/2006/relationships/hyperlink" Target="http://www.laget.se/VSKBANDYF07/Document/Download/899197/5606428" TargetMode="External"/><Relationship Id="rId10" Type="http://schemas.microsoft.com/office/2007/relationships/diagramDrawing" Target="../diagrams/drawing1.xml"/><Relationship Id="rId4" Type="http://schemas.openxmlformats.org/officeDocument/2006/relationships/image" Target="../media/image3.tmp"/><Relationship Id="rId9" Type="http://schemas.openxmlformats.org/officeDocument/2006/relationships/diagramColors" Target="../diagrams/colors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2"/>
          <p:cNvSpPr txBox="1">
            <a:spLocks/>
          </p:cNvSpPr>
          <p:nvPr/>
        </p:nvSpPr>
        <p:spPr>
          <a:xfrm>
            <a:off x="477186" y="152400"/>
            <a:ext cx="5264047" cy="387245"/>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b="1" dirty="0" err="1">
                <a:solidFill>
                  <a:schemeClr val="accent2">
                    <a:lumMod val="75000"/>
                  </a:schemeClr>
                </a:solidFill>
              </a:rPr>
              <a:t>Ispass</a:t>
            </a:r>
            <a:r>
              <a:rPr lang="sv-SE" b="1" dirty="0">
                <a:solidFill>
                  <a:schemeClr val="accent2">
                    <a:lumMod val="75000"/>
                  </a:schemeClr>
                </a:solidFill>
              </a:rPr>
              <a:t> </a:t>
            </a:r>
            <a:r>
              <a:rPr lang="sv-SE" b="1" dirty="0" err="1">
                <a:solidFill>
                  <a:schemeClr val="accent2">
                    <a:lumMod val="75000"/>
                  </a:schemeClr>
                </a:solidFill>
              </a:rPr>
              <a:t>tis</a:t>
            </a:r>
            <a:r>
              <a:rPr lang="sv-SE" b="1" dirty="0">
                <a:solidFill>
                  <a:schemeClr val="accent2">
                    <a:lumMod val="75000"/>
                  </a:schemeClr>
                </a:solidFill>
              </a:rPr>
              <a:t> 17:30-18:30 VSK F-07</a:t>
            </a:r>
            <a:endParaRPr lang="sv-SE" dirty="0">
              <a:solidFill>
                <a:schemeClr val="accent2">
                  <a:lumMod val="75000"/>
                </a:schemeClr>
              </a:solidFill>
            </a:endParaRPr>
          </a:p>
        </p:txBody>
      </p:sp>
      <p:sp>
        <p:nvSpPr>
          <p:cNvPr id="182" name="Underrubrik 2"/>
          <p:cNvSpPr txBox="1">
            <a:spLocks/>
          </p:cNvSpPr>
          <p:nvPr/>
        </p:nvSpPr>
        <p:spPr>
          <a:xfrm>
            <a:off x="6168613" y="253764"/>
            <a:ext cx="5264047" cy="38203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Placering</a:t>
            </a:r>
            <a:endParaRPr lang="sv-SE" sz="1200" dirty="0">
              <a:solidFill>
                <a:schemeClr val="accent2">
                  <a:lumMod val="75000"/>
                </a:schemeClr>
              </a:solidFill>
            </a:endParaRPr>
          </a:p>
        </p:txBody>
      </p:sp>
      <p:cxnSp>
        <p:nvCxnSpPr>
          <p:cNvPr id="80" name="Rak 79"/>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3" name="Picture 2" descr="VSK_Logga_55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pic>
        <p:nvPicPr>
          <p:cNvPr id="2" name="Bildobjekt 1" descr="Skärmurklipp"/>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8613" y="879915"/>
            <a:ext cx="5978268" cy="4606485"/>
          </a:xfrm>
          <a:prstGeom prst="rect">
            <a:avLst/>
          </a:prstGeom>
        </p:spPr>
      </p:pic>
      <p:sp>
        <p:nvSpPr>
          <p:cNvPr id="106" name="Textruta 192"/>
          <p:cNvSpPr txBox="1"/>
          <p:nvPr/>
        </p:nvSpPr>
        <p:spPr>
          <a:xfrm>
            <a:off x="6298488" y="1406550"/>
            <a:ext cx="2939030" cy="1887270"/>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a:solidFill>
                  <a:schemeClr val="accent2">
                    <a:lumMod val="75000"/>
                  </a:schemeClr>
                </a:solidFill>
                <a:ea typeface="Calibri" panose="020F0502020204030204" pitchFamily="34" charset="0"/>
                <a:cs typeface="Times New Roman" panose="02020603050405020304" pitchFamily="18" charset="0"/>
              </a:rPr>
              <a:t>Övning 27 </a:t>
            </a:r>
          </a:p>
        </p:txBody>
      </p:sp>
      <p:sp>
        <p:nvSpPr>
          <p:cNvPr id="71" name="Textruta 192"/>
          <p:cNvSpPr txBox="1"/>
          <p:nvPr/>
        </p:nvSpPr>
        <p:spPr>
          <a:xfrm>
            <a:off x="6298488" y="3340494"/>
            <a:ext cx="2939030" cy="1636751"/>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a:solidFill>
                  <a:schemeClr val="accent2">
                    <a:lumMod val="75000"/>
                  </a:schemeClr>
                </a:solidFill>
                <a:ea typeface="Calibri" panose="020F0502020204030204" pitchFamily="34" charset="0"/>
                <a:cs typeface="Times New Roman" panose="02020603050405020304" pitchFamily="18" charset="0"/>
              </a:rPr>
              <a:t>Övning 27</a:t>
            </a:r>
          </a:p>
        </p:txBody>
      </p:sp>
      <p:sp>
        <p:nvSpPr>
          <p:cNvPr id="72" name="Textruta 192"/>
          <p:cNvSpPr txBox="1"/>
          <p:nvPr/>
        </p:nvSpPr>
        <p:spPr>
          <a:xfrm>
            <a:off x="9367393" y="1406549"/>
            <a:ext cx="2197689" cy="3570695"/>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a:solidFill>
                  <a:schemeClr val="accent2">
                    <a:lumMod val="75000"/>
                  </a:schemeClr>
                </a:solidFill>
                <a:ea typeface="Calibri" panose="020F0502020204030204" pitchFamily="34" charset="0"/>
                <a:cs typeface="Times New Roman" panose="02020603050405020304" pitchFamily="18" charset="0"/>
              </a:rPr>
              <a:t>Övning 29</a:t>
            </a: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p:txBody>
      </p:sp>
      <p:sp>
        <p:nvSpPr>
          <p:cNvPr id="6" name="Rektangel 5"/>
          <p:cNvSpPr/>
          <p:nvPr/>
        </p:nvSpPr>
        <p:spPr>
          <a:xfrm>
            <a:off x="6539009" y="5696631"/>
            <a:ext cx="4998124" cy="430887"/>
          </a:xfrm>
          <a:prstGeom prst="rect">
            <a:avLst/>
          </a:prstGeom>
        </p:spPr>
        <p:txBody>
          <a:bodyPr wrap="square">
            <a:spAutoFit/>
          </a:bodyPr>
          <a:lstStyle/>
          <a:p>
            <a:pPr algn="ctr"/>
            <a:r>
              <a:rPr lang="sv-SE" sz="1100" i="1" dirty="0">
                <a:solidFill>
                  <a:srgbClr val="00B050"/>
                </a:solidFill>
              </a:rPr>
              <a:t>Övningarna (och dess nummer) är hämtad från ”Övningsbank - </a:t>
            </a:r>
            <a:r>
              <a:rPr lang="sv-SE" sz="1100" i="1" dirty="0" err="1">
                <a:solidFill>
                  <a:srgbClr val="00B050"/>
                </a:solidFill>
              </a:rPr>
              <a:t>ispass</a:t>
            </a:r>
            <a:r>
              <a:rPr lang="sv-SE" sz="1100" i="1" dirty="0">
                <a:solidFill>
                  <a:srgbClr val="00B050"/>
                </a:solidFill>
              </a:rPr>
              <a:t> VSK F07.pptx”</a:t>
            </a:r>
          </a:p>
          <a:p>
            <a:pPr algn="ctr"/>
            <a:r>
              <a:rPr lang="sv-SE" sz="1100" i="1" dirty="0">
                <a:solidFill>
                  <a:srgbClr val="00B050"/>
                </a:solidFill>
                <a:hlinkClick r:id="rId5"/>
              </a:rPr>
              <a:t>http://www.laget.se/VSKBANDYF07/Document/Download/899197/5606428</a:t>
            </a:r>
            <a:endParaRPr lang="sv-SE" sz="1100" i="1" dirty="0">
              <a:solidFill>
                <a:srgbClr val="00B050"/>
              </a:solidFill>
            </a:endParaRPr>
          </a:p>
        </p:txBody>
      </p:sp>
      <p:sp>
        <p:nvSpPr>
          <p:cNvPr id="17" name="Underrubrik 2"/>
          <p:cNvSpPr txBox="1">
            <a:spLocks/>
          </p:cNvSpPr>
          <p:nvPr/>
        </p:nvSpPr>
        <p:spPr>
          <a:xfrm>
            <a:off x="192176" y="4987949"/>
            <a:ext cx="5581560" cy="1481432"/>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sv-SE" sz="2000" i="1" dirty="0" err="1">
                <a:solidFill>
                  <a:schemeClr val="accent2">
                    <a:lumMod val="75000"/>
                  </a:schemeClr>
                </a:solidFill>
              </a:rPr>
              <a:t>TIps</a:t>
            </a:r>
            <a:r>
              <a:rPr lang="sv-SE" sz="2000" i="1" dirty="0">
                <a:solidFill>
                  <a:schemeClr val="accent2">
                    <a:lumMod val="75000"/>
                  </a:schemeClr>
                </a:solidFill>
              </a:rPr>
              <a:t>: </a:t>
            </a:r>
          </a:p>
          <a:p>
            <a:pPr algn="l">
              <a:spcBef>
                <a:spcPts val="0"/>
              </a:spcBef>
            </a:pPr>
            <a:endParaRPr lang="sv-SE" sz="2000" i="1" dirty="0">
              <a:solidFill>
                <a:schemeClr val="accent2">
                  <a:lumMod val="75000"/>
                </a:schemeClr>
              </a:solidFill>
            </a:endParaRP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Låt varje spelare känna sig sedd.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Kort förklara </a:t>
            </a:r>
            <a:r>
              <a:rPr lang="sv-SE" sz="2000" i="1" dirty="0" err="1">
                <a:solidFill>
                  <a:schemeClr val="accent2">
                    <a:lumMod val="75000"/>
                  </a:schemeClr>
                </a:solidFill>
              </a:rPr>
              <a:t>övningensyfte</a:t>
            </a:r>
            <a:r>
              <a:rPr lang="sv-SE" sz="2000" i="1" dirty="0">
                <a:solidFill>
                  <a:schemeClr val="accent2">
                    <a:lumMod val="75000"/>
                  </a:schemeClr>
                </a:solidFill>
              </a:rPr>
              <a:t> innan och kort summering efter.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Knä i isen vid samling</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Var uppmärksam på ”dålig” attityd och kroppsspråk ta gärna spelaren åt sidan och ställ öppna frågor. Gärna om något helt annat. Om flera spelare är ofokuserade bryt gärna av med något helt annat tex lek, stafett,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Feedback - Fråga och få spelarna att reflektera vad de lärt sig och utvecklat.</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Är mitt tillstånd värt att smittas av? </a:t>
            </a:r>
            <a:r>
              <a:rPr lang="sv-SE" sz="2000" i="1" dirty="0">
                <a:solidFill>
                  <a:schemeClr val="accent2">
                    <a:lumMod val="75000"/>
                  </a:schemeClr>
                </a:solidFill>
                <a:sym typeface="Wingdings" panose="05000000000000000000" pitchFamily="2" charset="2"/>
              </a:rPr>
              <a:t></a:t>
            </a:r>
          </a:p>
        </p:txBody>
      </p:sp>
      <p:graphicFrame>
        <p:nvGraphicFramePr>
          <p:cNvPr id="18" name="Diagram 17"/>
          <p:cNvGraphicFramePr/>
          <p:nvPr>
            <p:extLst>
              <p:ext uri="{D42A27DB-BD31-4B8C-83A1-F6EECF244321}">
                <p14:modId xmlns:p14="http://schemas.microsoft.com/office/powerpoint/2010/main" val="1838533696"/>
              </p:ext>
            </p:extLst>
          </p:nvPr>
        </p:nvGraphicFramePr>
        <p:xfrm>
          <a:off x="0" y="1418385"/>
          <a:ext cx="3878322" cy="3249459"/>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9" name="Underrubrik 2"/>
          <p:cNvSpPr txBox="1">
            <a:spLocks/>
          </p:cNvSpPr>
          <p:nvPr/>
        </p:nvSpPr>
        <p:spPr>
          <a:xfrm>
            <a:off x="244252" y="682399"/>
            <a:ext cx="4764211" cy="425253"/>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spcBef>
                <a:spcPts val="0"/>
              </a:spcBef>
            </a:pPr>
            <a:r>
              <a:rPr lang="sv-SE" sz="1400" dirty="0">
                <a:solidFill>
                  <a:schemeClr val="accent2">
                    <a:lumMod val="75000"/>
                  </a:schemeClr>
                </a:solidFill>
              </a:rPr>
              <a:t>Ta fram material</a:t>
            </a:r>
          </a:p>
          <a:p>
            <a:pPr algn="l">
              <a:lnSpc>
                <a:spcPct val="120000"/>
              </a:lnSpc>
              <a:spcBef>
                <a:spcPts val="0"/>
              </a:spcBef>
            </a:pPr>
            <a:r>
              <a:rPr lang="sv-SE" sz="1400" dirty="0">
                <a:solidFill>
                  <a:schemeClr val="accent2">
                    <a:lumMod val="75000"/>
                  </a:schemeClr>
                </a:solidFill>
                <a:sym typeface="Wingdings" panose="05000000000000000000" pitchFamily="2" charset="2"/>
              </a:rPr>
              <a:t>Trigger innan vi går ut – </a:t>
            </a:r>
            <a:r>
              <a:rPr lang="sv-SE" sz="1400" dirty="0">
                <a:solidFill>
                  <a:schemeClr val="accent2">
                    <a:lumMod val="75000"/>
                  </a:schemeClr>
                </a:solidFill>
              </a:rPr>
              <a:t> Tex ”Fansen tycker vi är sköna – Vi är vita, vi är gröna”</a:t>
            </a: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p:txBody>
      </p:sp>
      <p:sp>
        <p:nvSpPr>
          <p:cNvPr id="20" name="Underrubrik 2"/>
          <p:cNvSpPr txBox="1">
            <a:spLocks/>
          </p:cNvSpPr>
          <p:nvPr/>
        </p:nvSpPr>
        <p:spPr>
          <a:xfrm>
            <a:off x="3598848" y="1811934"/>
            <a:ext cx="2316033" cy="287138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72000" indent="-72000" algn="l">
              <a:lnSpc>
                <a:spcPct val="120000"/>
              </a:lnSpc>
              <a:spcBef>
                <a:spcPts val="0"/>
              </a:spcBef>
              <a:buFont typeface="+mj-lt"/>
              <a:buAutoNum type="arabicPeriod"/>
            </a:pPr>
            <a:r>
              <a:rPr lang="sv-SE" sz="1400" b="1" dirty="0">
                <a:solidFill>
                  <a:schemeClr val="accent2">
                    <a:lumMod val="75000"/>
                  </a:schemeClr>
                </a:solidFill>
              </a:rPr>
              <a:t>Uppvärmning / ”Svettis” </a:t>
            </a:r>
            <a:br>
              <a:rPr lang="sv-SE" sz="2200" b="1" dirty="0">
                <a:solidFill>
                  <a:schemeClr val="accent2">
                    <a:lumMod val="75000"/>
                  </a:schemeClr>
                </a:solidFill>
              </a:rPr>
            </a:br>
            <a:r>
              <a:rPr lang="sv-SE" sz="1000" dirty="0">
                <a:solidFill>
                  <a:schemeClr val="accent2">
                    <a:lumMod val="75000"/>
                  </a:schemeClr>
                </a:solidFill>
              </a:rPr>
              <a:t>(Välkommensnack, övriga tränare förbereder stationerna, indelning i övningsgrupper)</a:t>
            </a:r>
          </a:p>
          <a:p>
            <a:pPr marL="72000" indent="-72000" algn="l">
              <a:lnSpc>
                <a:spcPct val="120000"/>
              </a:lnSpc>
              <a:spcBef>
                <a:spcPts val="0"/>
              </a:spcBef>
              <a:buFont typeface="+mj-lt"/>
              <a:buAutoNum type="arabicPeriod"/>
            </a:pPr>
            <a:r>
              <a:rPr lang="sv-SE" sz="1400" b="1" dirty="0">
                <a:solidFill>
                  <a:schemeClr val="accent2">
                    <a:lumMod val="75000"/>
                  </a:schemeClr>
                </a:solidFill>
              </a:rPr>
              <a:t>Övningsomgång 1 </a:t>
            </a:r>
          </a:p>
          <a:p>
            <a:pPr marL="72000" indent="-72000" algn="l">
              <a:lnSpc>
                <a:spcPct val="120000"/>
              </a:lnSpc>
              <a:spcBef>
                <a:spcPts val="0"/>
              </a:spcBef>
              <a:buFont typeface="+mj-lt"/>
              <a:buAutoNum type="arabicPeriod"/>
            </a:pPr>
            <a:r>
              <a:rPr lang="sv-SE" sz="1400" b="1" dirty="0">
                <a:solidFill>
                  <a:schemeClr val="accent2">
                    <a:lumMod val="75000"/>
                  </a:schemeClr>
                </a:solidFill>
              </a:rPr>
              <a:t>Övningsomgång 2 </a:t>
            </a:r>
          </a:p>
          <a:p>
            <a:pPr marL="72000" indent="-72000" algn="l">
              <a:lnSpc>
                <a:spcPct val="120000"/>
              </a:lnSpc>
              <a:spcBef>
                <a:spcPts val="0"/>
              </a:spcBef>
              <a:buFont typeface="+mj-lt"/>
              <a:buAutoNum type="arabicPeriod"/>
            </a:pPr>
            <a:r>
              <a:rPr lang="sv-SE" sz="1400" b="1" dirty="0">
                <a:solidFill>
                  <a:schemeClr val="accent2">
                    <a:lumMod val="75000"/>
                  </a:schemeClr>
                </a:solidFill>
              </a:rPr>
              <a:t>Spel </a:t>
            </a:r>
            <a:r>
              <a:rPr lang="sv-SE" sz="1400" dirty="0">
                <a:solidFill>
                  <a:schemeClr val="accent2">
                    <a:lumMod val="75000"/>
                  </a:schemeClr>
                </a:solidFill>
              </a:rPr>
              <a:t>(liten alt stor plan)</a:t>
            </a:r>
          </a:p>
          <a:p>
            <a:pPr marL="72000" indent="-72000" algn="l">
              <a:lnSpc>
                <a:spcPct val="120000"/>
              </a:lnSpc>
              <a:spcBef>
                <a:spcPts val="0"/>
              </a:spcBef>
              <a:buFont typeface="+mj-lt"/>
              <a:buAutoNum type="arabicPeriod"/>
            </a:pPr>
            <a:r>
              <a:rPr lang="sv-SE" sz="1400" b="1" dirty="0">
                <a:solidFill>
                  <a:schemeClr val="accent2">
                    <a:lumMod val="75000"/>
                  </a:schemeClr>
                </a:solidFill>
              </a:rPr>
              <a:t>Avslutning</a:t>
            </a:r>
            <a:r>
              <a:rPr lang="sv-SE" sz="1500" b="1" dirty="0">
                <a:solidFill>
                  <a:schemeClr val="accent2">
                    <a:lumMod val="75000"/>
                  </a:schemeClr>
                </a:solidFill>
              </a:rPr>
              <a:t> </a:t>
            </a:r>
            <a:r>
              <a:rPr lang="sv-SE" sz="2200" b="1" dirty="0">
                <a:solidFill>
                  <a:schemeClr val="accent2">
                    <a:lumMod val="75000"/>
                  </a:schemeClr>
                </a:solidFill>
              </a:rPr>
              <a:t> </a:t>
            </a:r>
            <a:r>
              <a:rPr lang="sv-SE" sz="1000" dirty="0">
                <a:solidFill>
                  <a:schemeClr val="accent2">
                    <a:lumMod val="75000"/>
                  </a:schemeClr>
                </a:solidFill>
              </a:rPr>
              <a:t>(Tacka varandra för idag, 1-2 VSK, Sälen mot föräldrarna)</a:t>
            </a:r>
            <a:endParaRPr lang="sv-SE" sz="1400" dirty="0">
              <a:solidFill>
                <a:schemeClr val="accent2">
                  <a:lumMod val="75000"/>
                </a:schemeClr>
              </a:solidFill>
            </a:endParaRPr>
          </a:p>
        </p:txBody>
      </p:sp>
    </p:spTree>
    <p:extLst>
      <p:ext uri="{BB962C8B-B14F-4D97-AF65-F5344CB8AC3E}">
        <p14:creationId xmlns:p14="http://schemas.microsoft.com/office/powerpoint/2010/main" val="1891919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 name="Picture 2" descr="VSK_Logga_55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sp>
        <p:nvSpPr>
          <p:cNvPr id="166" name="Underrubrik 2"/>
          <p:cNvSpPr txBox="1">
            <a:spLocks/>
          </p:cNvSpPr>
          <p:nvPr/>
        </p:nvSpPr>
        <p:spPr>
          <a:xfrm>
            <a:off x="6829712" y="190193"/>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a:solidFill>
                  <a:schemeClr val="accent2">
                    <a:lumMod val="75000"/>
                  </a:schemeClr>
                </a:solidFill>
              </a:rPr>
              <a:t>Övning 27</a:t>
            </a:r>
            <a:r>
              <a:rPr lang="sv-SE" sz="1400">
                <a:solidFill>
                  <a:schemeClr val="accent2">
                    <a:lumMod val="75000"/>
                  </a:schemeClr>
                </a:solidFill>
              </a:rPr>
              <a:t>: </a:t>
            </a:r>
            <a:r>
              <a:rPr lang="sv-SE" sz="1400" dirty="0">
                <a:solidFill>
                  <a:schemeClr val="accent2">
                    <a:lumMod val="75000"/>
                  </a:schemeClr>
                </a:solidFill>
              </a:rPr>
              <a:t>Passning / Skott</a:t>
            </a:r>
          </a:p>
        </p:txBody>
      </p:sp>
      <p:cxnSp>
        <p:nvCxnSpPr>
          <p:cNvPr id="167" name="Rak 164"/>
          <p:cNvCxnSpPr/>
          <p:nvPr/>
        </p:nvCxnSpPr>
        <p:spPr>
          <a:xfrm flipH="1" flipV="1">
            <a:off x="11921005" y="991666"/>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8" name="Rak 173"/>
          <p:cNvCxnSpPr/>
          <p:nvPr/>
        </p:nvCxnSpPr>
        <p:spPr>
          <a:xfrm flipH="1" flipV="1">
            <a:off x="6499384" y="1068312"/>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69" name="Textruta 233"/>
          <p:cNvSpPr txBox="1"/>
          <p:nvPr/>
        </p:nvSpPr>
        <p:spPr>
          <a:xfrm>
            <a:off x="7657269" y="4071871"/>
            <a:ext cx="3434486" cy="1589610"/>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1-1</a:t>
            </a: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Spelare 1 startar utan boll. Spelare 2 passar alt målvakten kastar ut bollen  till spelare 1 som åker runt en kon och går på avslut. Spelare 2 rundar kon och blir försvarare</a:t>
            </a:r>
          </a:p>
        </p:txBody>
      </p:sp>
      <p:sp>
        <p:nvSpPr>
          <p:cNvPr id="170" name="Likbent triangel 169"/>
          <p:cNvSpPr/>
          <p:nvPr/>
        </p:nvSpPr>
        <p:spPr>
          <a:xfrm>
            <a:off x="10051117" y="353383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71" name="Likbent triangel 170"/>
          <p:cNvSpPr/>
          <p:nvPr/>
        </p:nvSpPr>
        <p:spPr>
          <a:xfrm>
            <a:off x="8466930" y="250094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pic>
        <p:nvPicPr>
          <p:cNvPr id="172" name="Bildobjekt 171"/>
          <p:cNvPicPr/>
          <p:nvPr/>
        </p:nvPicPr>
        <p:blipFill>
          <a:blip r:embed="rId4" cstate="print">
            <a:extLst>
              <a:ext uri="{28A0092B-C50C-407E-A947-70E740481C1C}">
                <a14:useLocalDpi xmlns:a14="http://schemas.microsoft.com/office/drawing/2010/main" val="0"/>
              </a:ext>
            </a:extLst>
          </a:blip>
          <a:stretch>
            <a:fillRect/>
          </a:stretch>
        </p:blipFill>
        <p:spPr>
          <a:xfrm>
            <a:off x="8680619" y="914831"/>
            <a:ext cx="670102" cy="545332"/>
          </a:xfrm>
          <a:prstGeom prst="rect">
            <a:avLst/>
          </a:prstGeom>
          <a:ln>
            <a:noFill/>
          </a:ln>
        </p:spPr>
      </p:pic>
      <p:cxnSp>
        <p:nvCxnSpPr>
          <p:cNvPr id="173" name="Rak pil 302"/>
          <p:cNvCxnSpPr/>
          <p:nvPr/>
        </p:nvCxnSpPr>
        <p:spPr>
          <a:xfrm>
            <a:off x="7716505" y="1515655"/>
            <a:ext cx="577396" cy="11963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5" name="Rak 174"/>
          <p:cNvCxnSpPr/>
          <p:nvPr/>
        </p:nvCxnSpPr>
        <p:spPr>
          <a:xfrm flipH="1" flipV="1">
            <a:off x="9374512" y="1254152"/>
            <a:ext cx="452786" cy="864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6" name="Rak 179"/>
          <p:cNvCxnSpPr/>
          <p:nvPr/>
        </p:nvCxnSpPr>
        <p:spPr>
          <a:xfrm flipH="1" flipV="1">
            <a:off x="8256912" y="1279552"/>
            <a:ext cx="452786" cy="864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7" name="Koppling 26"/>
          <p:cNvSpPr/>
          <p:nvPr/>
        </p:nvSpPr>
        <p:spPr>
          <a:xfrm>
            <a:off x="10007977" y="944977"/>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178" name="Koppling 26"/>
          <p:cNvSpPr/>
          <p:nvPr/>
        </p:nvSpPr>
        <p:spPr>
          <a:xfrm>
            <a:off x="7524138" y="915120"/>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179" name="Ellips 178"/>
          <p:cNvSpPr/>
          <p:nvPr/>
        </p:nvSpPr>
        <p:spPr>
          <a:xfrm>
            <a:off x="10260375" y="1063669"/>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80" name="Ellips 179"/>
          <p:cNvSpPr/>
          <p:nvPr/>
        </p:nvSpPr>
        <p:spPr>
          <a:xfrm>
            <a:off x="10550985" y="1027833"/>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81" name="Ellips 180"/>
          <p:cNvSpPr/>
          <p:nvPr/>
        </p:nvSpPr>
        <p:spPr>
          <a:xfrm>
            <a:off x="10381293" y="1204031"/>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82" name="Ellips 181"/>
          <p:cNvSpPr/>
          <p:nvPr/>
        </p:nvSpPr>
        <p:spPr>
          <a:xfrm>
            <a:off x="7586227" y="1188898"/>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83" name="Ellips 182"/>
          <p:cNvSpPr/>
          <p:nvPr/>
        </p:nvSpPr>
        <p:spPr>
          <a:xfrm>
            <a:off x="7876837" y="1153062"/>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84" name="Ellips 183"/>
          <p:cNvSpPr/>
          <p:nvPr/>
        </p:nvSpPr>
        <p:spPr>
          <a:xfrm>
            <a:off x="7707145" y="1329260"/>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85" name="Vänsterböjd 153"/>
          <p:cNvSpPr/>
          <p:nvPr/>
        </p:nvSpPr>
        <p:spPr>
          <a:xfrm rot="5130488" flipV="1">
            <a:off x="8432618" y="2592916"/>
            <a:ext cx="141496" cy="5226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86" name="Rak pil 302"/>
          <p:cNvCxnSpPr/>
          <p:nvPr/>
        </p:nvCxnSpPr>
        <p:spPr>
          <a:xfrm flipH="1" flipV="1">
            <a:off x="9525941" y="2936196"/>
            <a:ext cx="204287" cy="7751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7" name="Rak pil 297"/>
          <p:cNvCxnSpPr/>
          <p:nvPr/>
        </p:nvCxnSpPr>
        <p:spPr>
          <a:xfrm>
            <a:off x="7853368" y="1413175"/>
            <a:ext cx="3150172" cy="1155941"/>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188" name="Likbent triangel 187"/>
          <p:cNvSpPr/>
          <p:nvPr/>
        </p:nvSpPr>
        <p:spPr>
          <a:xfrm>
            <a:off x="11001466" y="339249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89" name="Rak pil 302"/>
          <p:cNvCxnSpPr/>
          <p:nvPr/>
        </p:nvCxnSpPr>
        <p:spPr>
          <a:xfrm>
            <a:off x="10794934" y="1329260"/>
            <a:ext cx="468310" cy="22100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0" name="Rak pil 302"/>
          <p:cNvCxnSpPr/>
          <p:nvPr/>
        </p:nvCxnSpPr>
        <p:spPr>
          <a:xfrm flipH="1">
            <a:off x="9801626" y="3739783"/>
            <a:ext cx="1430335" cy="2348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1" name="Rak pil 302"/>
          <p:cNvCxnSpPr/>
          <p:nvPr/>
        </p:nvCxnSpPr>
        <p:spPr>
          <a:xfrm flipV="1">
            <a:off x="8843716" y="2180996"/>
            <a:ext cx="299906" cy="547991"/>
          </a:xfrm>
          <a:prstGeom prst="straightConnector1">
            <a:avLst/>
          </a:prstGeom>
          <a:ln>
            <a:prstDash val="dashDot"/>
            <a:tailEnd type="oval"/>
          </a:ln>
        </p:spPr>
        <p:style>
          <a:lnRef idx="1">
            <a:schemeClr val="accent1"/>
          </a:lnRef>
          <a:fillRef idx="0">
            <a:schemeClr val="accent1"/>
          </a:fillRef>
          <a:effectRef idx="0">
            <a:schemeClr val="accent1"/>
          </a:effectRef>
          <a:fontRef idx="minor">
            <a:schemeClr val="tx1"/>
          </a:fontRef>
        </p:style>
      </p:cxnSp>
      <p:cxnSp>
        <p:nvCxnSpPr>
          <p:cNvPr id="192" name="Rak pil 297"/>
          <p:cNvCxnSpPr/>
          <p:nvPr/>
        </p:nvCxnSpPr>
        <p:spPr>
          <a:xfrm>
            <a:off x="9154108" y="1481635"/>
            <a:ext cx="1841864" cy="973356"/>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3"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66" name="Likbent triangel 65"/>
          <p:cNvSpPr/>
          <p:nvPr/>
        </p:nvSpPr>
        <p:spPr>
          <a:xfrm>
            <a:off x="401940" y="73075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7" name="Likbent triangel 66"/>
          <p:cNvSpPr/>
          <p:nvPr/>
        </p:nvSpPr>
        <p:spPr>
          <a:xfrm>
            <a:off x="2250248" y="74179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8" name="Koppling 10"/>
          <p:cNvSpPr/>
          <p:nvPr/>
        </p:nvSpPr>
        <p:spPr>
          <a:xfrm>
            <a:off x="1473498" y="868608"/>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9" name="Koppling 11"/>
          <p:cNvSpPr/>
          <p:nvPr/>
        </p:nvSpPr>
        <p:spPr>
          <a:xfrm>
            <a:off x="1704609" y="855787"/>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0" name="Textruta 218"/>
          <p:cNvSpPr txBox="1"/>
          <p:nvPr/>
        </p:nvSpPr>
        <p:spPr>
          <a:xfrm>
            <a:off x="2513650" y="395112"/>
            <a:ext cx="1725930" cy="2477865"/>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pPr>
            <a:r>
              <a:rPr lang="sv-SE" sz="1000" dirty="0">
                <a:solidFill>
                  <a:schemeClr val="accent2">
                    <a:lumMod val="75000"/>
                  </a:schemeClr>
                </a:solidFill>
                <a:effectLst/>
                <a:ea typeface="Calibri" panose="020F0502020204030204" pitchFamily="34" charset="0"/>
                <a:cs typeface="Times New Roman" panose="02020603050405020304" pitchFamily="18" charset="0"/>
              </a:rPr>
              <a:t>Börja med att alla ställer sig i par tex mellan två konor/efter en sarg.</a:t>
            </a:r>
          </a:p>
          <a:p>
            <a:pPr>
              <a:lnSpc>
                <a:spcPct val="107000"/>
              </a:lnSpc>
            </a:pP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pPr>
            <a:r>
              <a:rPr lang="sv-SE" sz="1000" dirty="0">
                <a:solidFill>
                  <a:schemeClr val="accent2">
                    <a:lumMod val="75000"/>
                  </a:schemeClr>
                </a:solidFill>
                <a:effectLst/>
                <a:ea typeface="Calibri" panose="020F0502020204030204" pitchFamily="34" charset="0"/>
                <a:cs typeface="Times New Roman" panose="02020603050405020304" pitchFamily="18" charset="0"/>
              </a:rPr>
              <a:t>”TÅGET” </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pPr>
            <a:r>
              <a:rPr lang="sv-SE" sz="1000" dirty="0">
                <a:solidFill>
                  <a:schemeClr val="accent2">
                    <a:lumMod val="75000"/>
                  </a:schemeClr>
                </a:solidFill>
                <a:effectLst/>
                <a:ea typeface="Calibri" panose="020F0502020204030204" pitchFamily="34" charset="0"/>
                <a:cs typeface="Times New Roman" panose="02020603050405020304" pitchFamily="18" charset="0"/>
              </a:rPr>
              <a:t>Putta din kompis som bromsar byt vid konen.</a:t>
            </a:r>
          </a:p>
          <a:p>
            <a:pPr>
              <a:lnSpc>
                <a:spcPct val="107000"/>
              </a:lnSpc>
            </a:pPr>
            <a:endParaRPr lang="sv-SE" sz="1100" dirty="0">
              <a:solidFill>
                <a:schemeClr val="accent2">
                  <a:lumMod val="75000"/>
                </a:schemeClr>
              </a:solidFill>
              <a:ea typeface="Calibri" panose="020F0502020204030204" pitchFamily="34" charset="0"/>
              <a:cs typeface="Times New Roman" panose="02020603050405020304" pitchFamily="18" charset="0"/>
            </a:endParaRPr>
          </a:p>
          <a:p>
            <a:pPr>
              <a:lnSpc>
                <a:spcPct val="107000"/>
              </a:lnSpc>
            </a:pPr>
            <a:r>
              <a:rPr lang="sv-SE" sz="1000" dirty="0">
                <a:solidFill>
                  <a:schemeClr val="accent2">
                    <a:lumMod val="75000"/>
                  </a:schemeClr>
                </a:solidFill>
                <a:effectLst/>
                <a:ea typeface="Calibri" panose="020F0502020204030204" pitchFamily="34" charset="0"/>
                <a:cs typeface="Times New Roman" panose="02020603050405020304" pitchFamily="18" charset="0"/>
              </a:rPr>
              <a:t>”HÄST O VAGN”</a:t>
            </a: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Dra din kompis som sitter på knä med två klubbor, en i vardera hand.</a:t>
            </a: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spcAft>
                <a:spcPts val="80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 </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cxnSp>
        <p:nvCxnSpPr>
          <p:cNvPr id="71" name="Rak pil 14"/>
          <p:cNvCxnSpPr/>
          <p:nvPr/>
        </p:nvCxnSpPr>
        <p:spPr>
          <a:xfrm flipH="1">
            <a:off x="1306604" y="1150744"/>
            <a:ext cx="611688" cy="6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Nedåtböjd 15"/>
          <p:cNvSpPr/>
          <p:nvPr/>
        </p:nvSpPr>
        <p:spPr>
          <a:xfrm rot="16402129">
            <a:off x="79034" y="1033575"/>
            <a:ext cx="333811" cy="16720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73"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Uppvärmning / ”Svettis” </a:t>
            </a:r>
            <a:endParaRPr lang="sv-SE" sz="1400" dirty="0">
              <a:solidFill>
                <a:schemeClr val="accent2">
                  <a:lumMod val="75000"/>
                </a:schemeClr>
              </a:solidFill>
            </a:endParaRPr>
          </a:p>
        </p:txBody>
      </p:sp>
      <p:sp>
        <p:nvSpPr>
          <p:cNvPr id="74" name="Koppling 23"/>
          <p:cNvSpPr/>
          <p:nvPr/>
        </p:nvSpPr>
        <p:spPr>
          <a:xfrm>
            <a:off x="1457652" y="1543508"/>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5" name="Koppling 24"/>
          <p:cNvSpPr/>
          <p:nvPr/>
        </p:nvSpPr>
        <p:spPr>
          <a:xfrm>
            <a:off x="1688763" y="1530687"/>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76" name="Rak pil 25"/>
          <p:cNvCxnSpPr/>
          <p:nvPr/>
        </p:nvCxnSpPr>
        <p:spPr>
          <a:xfrm flipH="1">
            <a:off x="1290758" y="1825644"/>
            <a:ext cx="611688" cy="6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Nedåtböjd 26"/>
          <p:cNvSpPr/>
          <p:nvPr/>
        </p:nvSpPr>
        <p:spPr>
          <a:xfrm rot="16402129">
            <a:off x="63188" y="1708475"/>
            <a:ext cx="333811" cy="16720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78" name="Textruta 233"/>
          <p:cNvSpPr txBox="1"/>
          <p:nvPr/>
        </p:nvSpPr>
        <p:spPr>
          <a:xfrm>
            <a:off x="58818" y="3806938"/>
            <a:ext cx="3870126" cy="1472043"/>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0"/>
              </a:spcAft>
            </a:pPr>
            <a:r>
              <a:rPr lang="sv-SE" sz="1000" dirty="0">
                <a:solidFill>
                  <a:schemeClr val="accent2">
                    <a:lumMod val="75000"/>
                  </a:schemeClr>
                </a:solidFill>
                <a:ea typeface="Calibri" panose="020F0502020204030204" pitchFamily="34" charset="0"/>
                <a:cs typeface="Times New Roman" panose="02020603050405020304" pitchFamily="18" charset="0"/>
              </a:rPr>
              <a:t>PASSNINGAR</a:t>
            </a:r>
          </a:p>
          <a:p>
            <a:pPr>
              <a:lnSpc>
                <a:spcPct val="107000"/>
              </a:lnSpc>
              <a:spcAft>
                <a:spcPts val="0"/>
              </a:spcAft>
            </a:pPr>
            <a:r>
              <a:rPr lang="sv-SE" sz="1000" dirty="0">
                <a:solidFill>
                  <a:schemeClr val="accent2">
                    <a:lumMod val="75000"/>
                  </a:schemeClr>
                </a:solidFill>
                <a:ea typeface="Calibri" panose="020F0502020204030204" pitchFamily="34" charset="0"/>
                <a:cs typeface="Times New Roman" panose="02020603050405020304" pitchFamily="18" charset="0"/>
              </a:rPr>
              <a:t>(”Nummerboll”)</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spcAft>
                <a:spcPts val="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Spelarna får varsitt nummer. </a:t>
            </a:r>
            <a:r>
              <a:rPr lang="sv-SE" sz="1000" dirty="0">
                <a:solidFill>
                  <a:schemeClr val="accent2">
                    <a:lumMod val="75000"/>
                  </a:schemeClr>
                </a:solidFill>
                <a:ea typeface="Calibri" panose="020F0502020204030204" pitchFamily="34" charset="0"/>
                <a:cs typeface="Times New Roman" panose="02020603050405020304" pitchFamily="18" charset="0"/>
              </a:rPr>
              <a:t>Sedan åker de runt och passar varandra i nummer ordning. Det gäller att hålla koll på den man får bollen ifrån samt den man ska passa. </a:t>
            </a:r>
          </a:p>
          <a:p>
            <a:pPr>
              <a:lnSpc>
                <a:spcPct val="107000"/>
              </a:lnSpc>
              <a:spcAft>
                <a:spcPts val="0"/>
              </a:spcAft>
            </a:pPr>
            <a:br>
              <a:rPr lang="sv-SE" sz="1000" dirty="0">
                <a:solidFill>
                  <a:schemeClr val="accent2">
                    <a:lumMod val="75000"/>
                  </a:schemeClr>
                </a:solidFill>
                <a:effectLst/>
                <a:ea typeface="Calibri" panose="020F0502020204030204" pitchFamily="34" charset="0"/>
                <a:cs typeface="Times New Roman" panose="02020603050405020304" pitchFamily="18" charset="0"/>
              </a:rPr>
            </a:br>
            <a:r>
              <a:rPr lang="sv-SE" sz="1000" dirty="0">
                <a:solidFill>
                  <a:schemeClr val="accent2">
                    <a:lumMod val="75000"/>
                  </a:schemeClr>
                </a:solidFill>
                <a:effectLst/>
                <a:ea typeface="Calibri" panose="020F0502020204030204" pitchFamily="34" charset="0"/>
                <a:cs typeface="Times New Roman" panose="02020603050405020304" pitchFamily="18" charset="0"/>
              </a:rPr>
              <a:t>Hur kan vi hjälpa varandra?</a:t>
            </a:r>
          </a:p>
          <a:p>
            <a:pPr>
              <a:lnSpc>
                <a:spcPct val="107000"/>
              </a:lnSpc>
            </a:pPr>
            <a:r>
              <a:rPr lang="sv-SE" sz="1100" dirty="0">
                <a:solidFill>
                  <a:schemeClr val="accent2">
                    <a:lumMod val="75000"/>
                  </a:schemeClr>
                </a:solidFill>
                <a:ea typeface="Calibri" panose="020F0502020204030204" pitchFamily="34" charset="0"/>
                <a:cs typeface="Times New Roman" panose="02020603050405020304" pitchFamily="18" charset="0"/>
              </a:rPr>
              <a:t>(Tex. </a:t>
            </a:r>
            <a:r>
              <a:rPr lang="sv-SE" sz="1000" dirty="0">
                <a:solidFill>
                  <a:schemeClr val="accent2">
                    <a:lumMod val="75000"/>
                  </a:schemeClr>
                </a:solidFill>
                <a:ea typeface="Calibri" panose="020F0502020204030204" pitchFamily="34" charset="0"/>
                <a:cs typeface="Times New Roman" panose="02020603050405020304" pitchFamily="18" charset="0"/>
              </a:rPr>
              <a:t>Visa med klubban och prata att man är spelbar. Prata med varandra.)</a:t>
            </a:r>
            <a:endParaRPr lang="sv-SE" sz="1100" dirty="0">
              <a:solidFill>
                <a:schemeClr val="accent2">
                  <a:lumMod val="75000"/>
                </a:schemeClr>
              </a:solidFill>
              <a:ea typeface="Calibri" panose="020F0502020204030204" pitchFamily="34" charset="0"/>
              <a:cs typeface="Times New Roman" panose="02020603050405020304" pitchFamily="18" charset="0"/>
            </a:endParaRPr>
          </a:p>
          <a:p>
            <a:pPr>
              <a:lnSpc>
                <a:spcPct val="107000"/>
              </a:lnSpc>
              <a:spcAft>
                <a:spcPts val="0"/>
              </a:spcAft>
            </a:pPr>
            <a:endParaRPr lang="sv-SE" sz="1000" dirty="0">
              <a:solidFill>
                <a:schemeClr val="accent2">
                  <a:lumMod val="75000"/>
                </a:schemeClr>
              </a:solidFill>
              <a:ea typeface="Calibri" panose="020F0502020204030204" pitchFamily="34" charset="0"/>
              <a:cs typeface="Times New Roman" panose="02020603050405020304" pitchFamily="18" charset="0"/>
            </a:endParaRPr>
          </a:p>
        </p:txBody>
      </p:sp>
      <p:sp>
        <p:nvSpPr>
          <p:cNvPr id="79" name="Likbent triangel 78"/>
          <p:cNvSpPr/>
          <p:nvPr/>
        </p:nvSpPr>
        <p:spPr>
          <a:xfrm>
            <a:off x="517149" y="533977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0" name="Likbent triangel 79"/>
          <p:cNvSpPr/>
          <p:nvPr/>
        </p:nvSpPr>
        <p:spPr>
          <a:xfrm>
            <a:off x="2365457" y="535081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1" name="Koppling 30"/>
          <p:cNvSpPr/>
          <p:nvPr/>
        </p:nvSpPr>
        <p:spPr>
          <a:xfrm>
            <a:off x="2321723" y="5617721"/>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2" name="Nedåtböjd 33"/>
          <p:cNvSpPr/>
          <p:nvPr/>
        </p:nvSpPr>
        <p:spPr>
          <a:xfrm rot="16402129">
            <a:off x="194243" y="5642599"/>
            <a:ext cx="333811" cy="16720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85" name="Koppling 37"/>
          <p:cNvSpPr/>
          <p:nvPr/>
        </p:nvSpPr>
        <p:spPr>
          <a:xfrm>
            <a:off x="2341339" y="6358544"/>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7" name="Koppling 38"/>
          <p:cNvSpPr/>
          <p:nvPr/>
        </p:nvSpPr>
        <p:spPr>
          <a:xfrm>
            <a:off x="2351117" y="5979408"/>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nvGrpSpPr>
          <p:cNvPr id="89" name="Grupp 88"/>
          <p:cNvGrpSpPr/>
          <p:nvPr/>
        </p:nvGrpSpPr>
        <p:grpSpPr>
          <a:xfrm rot="5400000">
            <a:off x="1190623" y="4881198"/>
            <a:ext cx="343061" cy="1690010"/>
            <a:chOff x="9318812" y="2239299"/>
            <a:chExt cx="188259" cy="477007"/>
          </a:xfrm>
        </p:grpSpPr>
        <p:cxnSp>
          <p:nvCxnSpPr>
            <p:cNvPr id="90" name="Rak 42"/>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Rak 43"/>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92" name="Textruta 218"/>
          <p:cNvSpPr txBox="1"/>
          <p:nvPr/>
        </p:nvSpPr>
        <p:spPr>
          <a:xfrm>
            <a:off x="2684106" y="5544064"/>
            <a:ext cx="2227198" cy="1039905"/>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pPr>
            <a:r>
              <a:rPr lang="sv-SE" sz="1000" dirty="0">
                <a:solidFill>
                  <a:schemeClr val="accent2">
                    <a:lumMod val="75000"/>
                  </a:schemeClr>
                </a:solidFill>
                <a:effectLst/>
                <a:ea typeface="Calibri" panose="020F0502020204030204" pitchFamily="34" charset="0"/>
                <a:cs typeface="Times New Roman" panose="02020603050405020304" pitchFamily="18" charset="0"/>
              </a:rPr>
              <a:t>Ställ upp alla spelare på en rad. Vid signal ”springer” de iväg och gör en tvärnit vid </a:t>
            </a:r>
            <a:r>
              <a:rPr lang="sv-SE" sz="1000" dirty="0" err="1">
                <a:solidFill>
                  <a:schemeClr val="accent2">
                    <a:lumMod val="75000"/>
                  </a:schemeClr>
                </a:solidFill>
                <a:effectLst/>
                <a:ea typeface="Calibri" panose="020F0502020204030204" pitchFamily="34" charset="0"/>
                <a:cs typeface="Times New Roman" panose="02020603050405020304" pitchFamily="18" charset="0"/>
              </a:rPr>
              <a:t>konraden</a:t>
            </a:r>
            <a:r>
              <a:rPr lang="sv-SE" sz="1000" dirty="0">
                <a:solidFill>
                  <a:schemeClr val="accent2">
                    <a:lumMod val="75000"/>
                  </a:schemeClr>
                </a:solidFill>
                <a:effectLst/>
                <a:ea typeface="Calibri" panose="020F0502020204030204" pitchFamily="34" charset="0"/>
                <a:cs typeface="Times New Roman" panose="02020603050405020304" pitchFamily="18" charset="0"/>
              </a:rPr>
              <a:t>. Vänd sedan om och upprepa vid signal.</a:t>
            </a:r>
          </a:p>
        </p:txBody>
      </p:sp>
      <p:sp>
        <p:nvSpPr>
          <p:cNvPr id="93" name="Ellips 92"/>
          <p:cNvSpPr/>
          <p:nvPr/>
        </p:nvSpPr>
        <p:spPr>
          <a:xfrm>
            <a:off x="4601205" y="3828109"/>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4" name="Ellips 93"/>
          <p:cNvSpPr/>
          <p:nvPr/>
        </p:nvSpPr>
        <p:spPr>
          <a:xfrm>
            <a:off x="4764468" y="4103386"/>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5" name="Ellips 94"/>
          <p:cNvSpPr/>
          <p:nvPr/>
        </p:nvSpPr>
        <p:spPr>
          <a:xfrm>
            <a:off x="5011171" y="4135153"/>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6" name="Ellips 95"/>
          <p:cNvSpPr/>
          <p:nvPr/>
        </p:nvSpPr>
        <p:spPr>
          <a:xfrm>
            <a:off x="5093181" y="4399150"/>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7" name="Ellips 96"/>
          <p:cNvSpPr/>
          <p:nvPr/>
        </p:nvSpPr>
        <p:spPr>
          <a:xfrm>
            <a:off x="5254901" y="4259053"/>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8" name="Ellips 97"/>
          <p:cNvSpPr/>
          <p:nvPr/>
        </p:nvSpPr>
        <p:spPr>
          <a:xfrm>
            <a:off x="4879869" y="4404169"/>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9" name="Ellips 98"/>
          <p:cNvSpPr/>
          <p:nvPr/>
        </p:nvSpPr>
        <p:spPr>
          <a:xfrm>
            <a:off x="5330647" y="4021468"/>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Ellips 99"/>
          <p:cNvSpPr/>
          <p:nvPr/>
        </p:nvSpPr>
        <p:spPr>
          <a:xfrm>
            <a:off x="4895951" y="3787150"/>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1" name="Ellips 100"/>
          <p:cNvSpPr/>
          <p:nvPr/>
        </p:nvSpPr>
        <p:spPr>
          <a:xfrm>
            <a:off x="4606545" y="4266760"/>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2" name="Ellips 101"/>
          <p:cNvSpPr/>
          <p:nvPr/>
        </p:nvSpPr>
        <p:spPr>
          <a:xfrm>
            <a:off x="5102309" y="3933607"/>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3" name="Ellips 102"/>
          <p:cNvSpPr/>
          <p:nvPr/>
        </p:nvSpPr>
        <p:spPr>
          <a:xfrm>
            <a:off x="5338582" y="3816726"/>
            <a:ext cx="100924" cy="9289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4" name="Textruta 63"/>
          <p:cNvSpPr txBox="1"/>
          <p:nvPr/>
        </p:nvSpPr>
        <p:spPr>
          <a:xfrm>
            <a:off x="3911953" y="2513014"/>
            <a:ext cx="2300638" cy="109460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Testövning vid tillfälle</a:t>
            </a:r>
            <a:br>
              <a:rPr lang="sv-SE" sz="1100" dirty="0">
                <a:solidFill>
                  <a:schemeClr val="accent2">
                    <a:lumMod val="75000"/>
                  </a:schemeClr>
                </a:solidFill>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Lägg ut ”puckar med skruv” på isen och låt spelarna dribbla runt så snabbt de kan.</a:t>
            </a:r>
            <a:br>
              <a:rPr lang="sv-SE" sz="1100" dirty="0">
                <a:solidFill>
                  <a:schemeClr val="accent2">
                    <a:lumMod val="75000"/>
                  </a:schemeClr>
                </a:solidFill>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Tips: Håll </a:t>
            </a:r>
            <a:r>
              <a:rPr lang="sv-SE" sz="1100" dirty="0" err="1">
                <a:solidFill>
                  <a:schemeClr val="accent2">
                    <a:lumMod val="75000"/>
                  </a:schemeClr>
                </a:solidFill>
                <a:ea typeface="Calibri" panose="020F0502020204030204" pitchFamily="34" charset="0"/>
                <a:cs typeface="Times New Roman" panose="02020603050405020304" pitchFamily="18" charset="0"/>
              </a:rPr>
              <a:t>klubbladet</a:t>
            </a:r>
            <a:r>
              <a:rPr lang="sv-SE" sz="1100" dirty="0">
                <a:solidFill>
                  <a:schemeClr val="accent2">
                    <a:lumMod val="75000"/>
                  </a:schemeClr>
                </a:solidFill>
                <a:ea typeface="Calibri" panose="020F0502020204030204" pitchFamily="34" charset="0"/>
                <a:cs typeface="Times New Roman" panose="02020603050405020304" pitchFamily="18" charset="0"/>
              </a:rPr>
              <a:t> strax ovanför isen i rörelserna.</a:t>
            </a:r>
            <a:endParaRPr lang="sv-SE" sz="1400" dirty="0">
              <a:solidFill>
                <a:schemeClr val="accent2">
                  <a:lumMod val="75000"/>
                </a:schemeClr>
              </a:solidFill>
              <a:ea typeface="Calibri" panose="020F0502020204030204" pitchFamily="34" charset="0"/>
              <a:cs typeface="Times New Roman" panose="02020603050405020304" pitchFamily="18" charset="0"/>
            </a:endParaRPr>
          </a:p>
        </p:txBody>
      </p:sp>
      <p:sp>
        <p:nvSpPr>
          <p:cNvPr id="105" name="Rektangel 104"/>
          <p:cNvSpPr/>
          <p:nvPr/>
        </p:nvSpPr>
        <p:spPr>
          <a:xfrm rot="20482899">
            <a:off x="3987252" y="1004891"/>
            <a:ext cx="2049015" cy="646331"/>
          </a:xfrm>
          <a:prstGeom prst="rect">
            <a:avLst/>
          </a:prstGeom>
        </p:spPr>
        <p:txBody>
          <a:bodyPr wrap="square">
            <a:spAutoFit/>
          </a:bodyPr>
          <a:lstStyle/>
          <a:p>
            <a:r>
              <a:rPr lang="sv-SE" sz="1200" i="1" dirty="0">
                <a:solidFill>
                  <a:schemeClr val="accent2">
                    <a:lumMod val="75000"/>
                  </a:schemeClr>
                </a:solidFill>
              </a:rPr>
              <a:t>Uppmuntra att köra  med någon man inte brukar vara med och byt kompis</a:t>
            </a:r>
            <a:endParaRPr lang="sv-SE" sz="1200" i="1" dirty="0"/>
          </a:p>
        </p:txBody>
      </p:sp>
      <p:sp>
        <p:nvSpPr>
          <p:cNvPr id="106" name="Koppling 43"/>
          <p:cNvSpPr/>
          <p:nvPr/>
        </p:nvSpPr>
        <p:spPr>
          <a:xfrm rot="10800000">
            <a:off x="1788574" y="2709050"/>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7" name="Koppling 44"/>
          <p:cNvSpPr/>
          <p:nvPr/>
        </p:nvSpPr>
        <p:spPr>
          <a:xfrm rot="10800000">
            <a:off x="821165" y="2431844"/>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8" name="Koppling 49"/>
          <p:cNvSpPr/>
          <p:nvPr/>
        </p:nvSpPr>
        <p:spPr>
          <a:xfrm rot="10800000">
            <a:off x="1160848" y="3598380"/>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09" name="Rak pil 50"/>
          <p:cNvCxnSpPr/>
          <p:nvPr/>
        </p:nvCxnSpPr>
        <p:spPr>
          <a:xfrm flipH="1" flipV="1">
            <a:off x="560594" y="3312830"/>
            <a:ext cx="588926" cy="304206"/>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10" name="Rak pil 51"/>
          <p:cNvCxnSpPr/>
          <p:nvPr/>
        </p:nvCxnSpPr>
        <p:spPr>
          <a:xfrm>
            <a:off x="928797" y="2747691"/>
            <a:ext cx="192148" cy="778923"/>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11" name="Rak pil 52"/>
          <p:cNvCxnSpPr/>
          <p:nvPr/>
        </p:nvCxnSpPr>
        <p:spPr>
          <a:xfrm flipH="1" flipV="1">
            <a:off x="1295119" y="2696958"/>
            <a:ext cx="559367" cy="143533"/>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112" name="Koppling 53"/>
          <p:cNvSpPr/>
          <p:nvPr/>
        </p:nvSpPr>
        <p:spPr>
          <a:xfrm rot="10800000">
            <a:off x="229828" y="3087405"/>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13" name="Rak pil 54"/>
          <p:cNvCxnSpPr/>
          <p:nvPr/>
        </p:nvCxnSpPr>
        <p:spPr>
          <a:xfrm flipV="1">
            <a:off x="549267" y="2885012"/>
            <a:ext cx="1150074" cy="264502"/>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890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79" name="Underrubrik 2"/>
          <p:cNvSpPr txBox="1">
            <a:spLocks/>
          </p:cNvSpPr>
          <p:nvPr/>
        </p:nvSpPr>
        <p:spPr>
          <a:xfrm>
            <a:off x="6596699" y="167672"/>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Spel</a:t>
            </a:r>
            <a:r>
              <a:rPr lang="sv-SE" sz="1400" dirty="0">
                <a:solidFill>
                  <a:schemeClr val="accent2">
                    <a:lumMod val="75000"/>
                  </a:schemeClr>
                </a:solidFill>
              </a:rPr>
              <a:t>: Spelförståelse – Smålagsspel  </a:t>
            </a:r>
          </a:p>
        </p:txBody>
      </p:sp>
      <p:sp>
        <p:nvSpPr>
          <p:cNvPr id="80" name="Likbent triangel 79"/>
          <p:cNvSpPr/>
          <p:nvPr/>
        </p:nvSpPr>
        <p:spPr>
          <a:xfrm>
            <a:off x="6936930" y="112708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1" name="Textruta 63"/>
          <p:cNvSpPr txBox="1"/>
          <p:nvPr/>
        </p:nvSpPr>
        <p:spPr>
          <a:xfrm>
            <a:off x="7764682" y="905110"/>
            <a:ext cx="2488298" cy="115322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Spel två mot två. </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Fokus att göra sig spelbar  </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Tips: </a:t>
            </a:r>
            <a:r>
              <a:rPr lang="sv-SE" sz="1100" dirty="0">
                <a:solidFill>
                  <a:schemeClr val="accent2">
                    <a:lumMod val="75000"/>
                  </a:schemeClr>
                </a:solidFill>
                <a:ea typeface="Calibri" panose="020F0502020204030204" pitchFamily="34" charset="0"/>
                <a:cs typeface="Times New Roman" panose="02020603050405020304" pitchFamily="18" charset="0"/>
              </a:rPr>
              <a:t>Hur kan jag hjälpa medspelare? Tex. ”kurragömma” (gömma motspelare)/”kurravisa” (visa sig för medspelare)</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82" name="Likbent triangel 81"/>
          <p:cNvSpPr/>
          <p:nvPr/>
        </p:nvSpPr>
        <p:spPr>
          <a:xfrm>
            <a:off x="6936929" y="157139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3" name="Likbent triangel 82"/>
          <p:cNvSpPr/>
          <p:nvPr/>
        </p:nvSpPr>
        <p:spPr>
          <a:xfrm>
            <a:off x="11092545" y="112708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4" name="Likbent triangel 83"/>
          <p:cNvSpPr/>
          <p:nvPr/>
        </p:nvSpPr>
        <p:spPr>
          <a:xfrm>
            <a:off x="11092544" y="157139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5" name="Likbent triangel 84"/>
          <p:cNvSpPr/>
          <p:nvPr/>
        </p:nvSpPr>
        <p:spPr>
          <a:xfrm>
            <a:off x="6936930" y="294313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1" name="Textruta 63"/>
          <p:cNvSpPr txBox="1"/>
          <p:nvPr/>
        </p:nvSpPr>
        <p:spPr>
          <a:xfrm>
            <a:off x="7079352" y="4291838"/>
            <a:ext cx="3852301" cy="1318122"/>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Alternativt helplansspel</a:t>
            </a:r>
            <a:br>
              <a:rPr lang="sv-SE" sz="1100" dirty="0">
                <a:solidFill>
                  <a:schemeClr val="accent2">
                    <a:lumMod val="75000"/>
                  </a:schemeClr>
                </a:solidFill>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Tips: En ledare för varje lag pratar ihop sig med spelarna. Vilka försvarar och vilka anfaller (granen). Hur ställer man upp sig (blomman). Reflektera tillsammans med spelarna under och efter (tex gör en paus och fråga)</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92" name="Likbent triangel 91"/>
          <p:cNvSpPr/>
          <p:nvPr/>
        </p:nvSpPr>
        <p:spPr>
          <a:xfrm>
            <a:off x="6936929" y="338744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3" name="Likbent triangel 92"/>
          <p:cNvSpPr/>
          <p:nvPr/>
        </p:nvSpPr>
        <p:spPr>
          <a:xfrm>
            <a:off x="11092545" y="294313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4" name="Likbent triangel 93"/>
          <p:cNvSpPr/>
          <p:nvPr/>
        </p:nvSpPr>
        <p:spPr>
          <a:xfrm>
            <a:off x="11092544" y="338744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5" name="Textruta 63"/>
          <p:cNvSpPr txBox="1"/>
          <p:nvPr/>
        </p:nvSpPr>
        <p:spPr>
          <a:xfrm>
            <a:off x="7764682" y="2915720"/>
            <a:ext cx="2275537" cy="71661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Gör så många planer som det behövs</a:t>
            </a:r>
          </a:p>
        </p:txBody>
      </p:sp>
      <p:sp>
        <p:nvSpPr>
          <p:cNvPr id="56"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29</a:t>
            </a:r>
            <a:r>
              <a:rPr lang="sv-SE" sz="1400" dirty="0">
                <a:solidFill>
                  <a:schemeClr val="accent2">
                    <a:lumMod val="75000"/>
                  </a:schemeClr>
                </a:solidFill>
              </a:rPr>
              <a:t>: Skridskoteknik</a:t>
            </a:r>
          </a:p>
        </p:txBody>
      </p:sp>
      <p:sp>
        <p:nvSpPr>
          <p:cNvPr id="57" name="Likbent triangel 56"/>
          <p:cNvSpPr/>
          <p:nvPr/>
        </p:nvSpPr>
        <p:spPr>
          <a:xfrm>
            <a:off x="406419" y="3604536"/>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58" name="Likbent triangel 57"/>
          <p:cNvSpPr/>
          <p:nvPr/>
        </p:nvSpPr>
        <p:spPr>
          <a:xfrm>
            <a:off x="1192875" y="4844553"/>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nvGrpSpPr>
          <p:cNvPr id="59" name="Grupp 58"/>
          <p:cNvGrpSpPr/>
          <p:nvPr/>
        </p:nvGrpSpPr>
        <p:grpSpPr>
          <a:xfrm rot="16200000" flipV="1">
            <a:off x="4177895" y="5471954"/>
            <a:ext cx="316863" cy="1432954"/>
            <a:chOff x="9318812" y="2239299"/>
            <a:chExt cx="188259" cy="477007"/>
          </a:xfrm>
        </p:grpSpPr>
        <p:cxnSp>
          <p:nvCxnSpPr>
            <p:cNvPr id="60" name="Rak 364"/>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Rak 365"/>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62" name="Likbent triangel 61"/>
          <p:cNvSpPr/>
          <p:nvPr/>
        </p:nvSpPr>
        <p:spPr>
          <a:xfrm>
            <a:off x="2067274" y="3561591"/>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3" name="Textruta 63"/>
          <p:cNvSpPr txBox="1"/>
          <p:nvPr/>
        </p:nvSpPr>
        <p:spPr>
          <a:xfrm>
            <a:off x="176715" y="2508257"/>
            <a:ext cx="2429071" cy="92783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Åk framlänges in, vänd och baklänges ut sedan framlänges in igen osv.  Starta på tex vänster sida och åk in på höger.</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64" name="Textruta 63"/>
          <p:cNvSpPr txBox="1"/>
          <p:nvPr/>
        </p:nvSpPr>
        <p:spPr>
          <a:xfrm>
            <a:off x="3614004" y="821898"/>
            <a:ext cx="2401584" cy="84677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Åk ”åttan” med fokus på översteg. Åk ett helt varv runt konorna.</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Nivå </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Tips: Blicken </a:t>
            </a:r>
            <a:r>
              <a:rPr lang="sv-SE" sz="1100" dirty="0">
                <a:solidFill>
                  <a:schemeClr val="accent2">
                    <a:lumMod val="75000"/>
                  </a:schemeClr>
                </a:solidFill>
                <a:ea typeface="Calibri" panose="020F0502020204030204" pitchFamily="34" charset="0"/>
                <a:cs typeface="Times New Roman" panose="02020603050405020304" pitchFamily="18" charset="0"/>
              </a:rPr>
              <a:t>i åkriktning och axlar lite inåtvridna </a:t>
            </a:r>
            <a:r>
              <a:rPr lang="sv-SE" sz="1100" dirty="0">
                <a:solidFill>
                  <a:schemeClr val="accent2">
                    <a:lumMod val="75000"/>
                  </a:schemeClr>
                </a:solidFill>
                <a:effectLst/>
                <a:ea typeface="Calibri" panose="020F0502020204030204" pitchFamily="34" charset="0"/>
                <a:cs typeface="Times New Roman" panose="02020603050405020304" pitchFamily="18" charset="0"/>
              </a:rPr>
              <a:t>samt klubban in mot konen</a:t>
            </a:r>
          </a:p>
        </p:txBody>
      </p:sp>
      <p:sp>
        <p:nvSpPr>
          <p:cNvPr id="65" name="Likbent triangel 64"/>
          <p:cNvSpPr/>
          <p:nvPr/>
        </p:nvSpPr>
        <p:spPr>
          <a:xfrm>
            <a:off x="406420" y="5934633"/>
            <a:ext cx="92310"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6" name="Likbent triangel 65"/>
          <p:cNvSpPr/>
          <p:nvPr/>
        </p:nvSpPr>
        <p:spPr>
          <a:xfrm>
            <a:off x="2067604" y="5934633"/>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67" name="Rak pil 120"/>
          <p:cNvCxnSpPr>
            <a:stCxn id="129" idx="3"/>
            <a:endCxn id="113" idx="0"/>
          </p:cNvCxnSpPr>
          <p:nvPr/>
        </p:nvCxnSpPr>
        <p:spPr>
          <a:xfrm flipV="1">
            <a:off x="1072482" y="4287658"/>
            <a:ext cx="880221" cy="5450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Vänsterböjd 123"/>
          <p:cNvSpPr/>
          <p:nvPr/>
        </p:nvSpPr>
        <p:spPr>
          <a:xfrm rot="5400000">
            <a:off x="1656633" y="6290480"/>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69" name="Rak pil 124"/>
          <p:cNvCxnSpPr/>
          <p:nvPr/>
        </p:nvCxnSpPr>
        <p:spPr>
          <a:xfrm flipV="1">
            <a:off x="1825292" y="3691706"/>
            <a:ext cx="496736" cy="5186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0" name="Högerböjd 127"/>
          <p:cNvSpPr/>
          <p:nvPr/>
        </p:nvSpPr>
        <p:spPr>
          <a:xfrm rot="5400000">
            <a:off x="1642039" y="6146176"/>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71" name="Rak pil 128"/>
          <p:cNvCxnSpPr>
            <a:endCxn id="112" idx="0"/>
          </p:cNvCxnSpPr>
          <p:nvPr/>
        </p:nvCxnSpPr>
        <p:spPr>
          <a:xfrm>
            <a:off x="284789" y="3744566"/>
            <a:ext cx="1099509" cy="11103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Likbent triangel 71"/>
          <p:cNvSpPr/>
          <p:nvPr/>
        </p:nvSpPr>
        <p:spPr>
          <a:xfrm>
            <a:off x="3548219" y="576223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3" name="Likbent triangel 72"/>
          <p:cNvSpPr/>
          <p:nvPr/>
        </p:nvSpPr>
        <p:spPr>
          <a:xfrm>
            <a:off x="3545775" y="520168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4" name="Vänsterböjd 139"/>
          <p:cNvSpPr/>
          <p:nvPr/>
        </p:nvSpPr>
        <p:spPr>
          <a:xfrm rot="10800000">
            <a:off x="3294962" y="5119302"/>
            <a:ext cx="167614" cy="4170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75" name="Rak pil 143"/>
          <p:cNvCxnSpPr/>
          <p:nvPr/>
        </p:nvCxnSpPr>
        <p:spPr>
          <a:xfrm>
            <a:off x="5159629" y="2656803"/>
            <a:ext cx="17884" cy="33073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6" name="Högerböjd 145"/>
          <p:cNvSpPr/>
          <p:nvPr/>
        </p:nvSpPr>
        <p:spPr>
          <a:xfrm rot="10532137">
            <a:off x="3710084" y="4538971"/>
            <a:ext cx="196028" cy="47760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77" name="Likbent triangel 76"/>
          <p:cNvSpPr/>
          <p:nvPr/>
        </p:nvSpPr>
        <p:spPr>
          <a:xfrm>
            <a:off x="3534668" y="327169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8" name="Likbent triangel 77"/>
          <p:cNvSpPr/>
          <p:nvPr/>
        </p:nvSpPr>
        <p:spPr>
          <a:xfrm>
            <a:off x="3537403" y="386986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6" name="Vänsterböjd 153"/>
          <p:cNvSpPr/>
          <p:nvPr/>
        </p:nvSpPr>
        <p:spPr>
          <a:xfrm rot="10800000">
            <a:off x="3319420" y="3808410"/>
            <a:ext cx="167614" cy="4170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97" name="Högerböjd 155"/>
          <p:cNvSpPr/>
          <p:nvPr/>
        </p:nvSpPr>
        <p:spPr>
          <a:xfrm rot="10532137">
            <a:off x="3689676" y="3172437"/>
            <a:ext cx="196028" cy="47760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98" name="Likbent triangel 97"/>
          <p:cNvSpPr/>
          <p:nvPr/>
        </p:nvSpPr>
        <p:spPr>
          <a:xfrm>
            <a:off x="4868186" y="258494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9" name="Likbent triangel 98"/>
          <p:cNvSpPr/>
          <p:nvPr/>
        </p:nvSpPr>
        <p:spPr>
          <a:xfrm>
            <a:off x="3534668" y="259077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0" name="Vänsterböjd 159"/>
          <p:cNvSpPr/>
          <p:nvPr/>
        </p:nvSpPr>
        <p:spPr>
          <a:xfrm rot="10800000">
            <a:off x="3316685" y="2529324"/>
            <a:ext cx="167614" cy="4170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01" name="Rak pil 160"/>
          <p:cNvCxnSpPr/>
          <p:nvPr/>
        </p:nvCxnSpPr>
        <p:spPr>
          <a:xfrm>
            <a:off x="3579232" y="2441546"/>
            <a:ext cx="1342637" cy="154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2" name="Vänsterböjd 123"/>
          <p:cNvSpPr/>
          <p:nvPr/>
        </p:nvSpPr>
        <p:spPr>
          <a:xfrm rot="5400000">
            <a:off x="1254675" y="6301519"/>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03" name="Högerböjd 127"/>
          <p:cNvSpPr/>
          <p:nvPr/>
        </p:nvSpPr>
        <p:spPr>
          <a:xfrm rot="5400000">
            <a:off x="1240081" y="6157215"/>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04" name="Vänsterböjd 123"/>
          <p:cNvSpPr/>
          <p:nvPr/>
        </p:nvSpPr>
        <p:spPr>
          <a:xfrm rot="5400000">
            <a:off x="861730" y="6318188"/>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05" name="Högerböjd 127"/>
          <p:cNvSpPr/>
          <p:nvPr/>
        </p:nvSpPr>
        <p:spPr>
          <a:xfrm rot="5400000">
            <a:off x="847136" y="6173884"/>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06" name="Vänsterböjd 123"/>
          <p:cNvSpPr/>
          <p:nvPr/>
        </p:nvSpPr>
        <p:spPr>
          <a:xfrm rot="5400000">
            <a:off x="1631942" y="3395362"/>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07" name="Högerböjd 127"/>
          <p:cNvSpPr/>
          <p:nvPr/>
        </p:nvSpPr>
        <p:spPr>
          <a:xfrm rot="5400000">
            <a:off x="1617348" y="3251058"/>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08" name="Vänsterböjd 123"/>
          <p:cNvSpPr/>
          <p:nvPr/>
        </p:nvSpPr>
        <p:spPr>
          <a:xfrm rot="5400000">
            <a:off x="1229984" y="3406401"/>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09" name="Högerböjd 127"/>
          <p:cNvSpPr/>
          <p:nvPr/>
        </p:nvSpPr>
        <p:spPr>
          <a:xfrm rot="5400000">
            <a:off x="1215390" y="3262097"/>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0" name="Vänsterböjd 123"/>
          <p:cNvSpPr/>
          <p:nvPr/>
        </p:nvSpPr>
        <p:spPr>
          <a:xfrm rot="5400000">
            <a:off x="837039" y="3423070"/>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1" name="Högerböjd 127"/>
          <p:cNvSpPr/>
          <p:nvPr/>
        </p:nvSpPr>
        <p:spPr>
          <a:xfrm rot="5400000">
            <a:off x="822445" y="3278766"/>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2" name="Vänsterböjd 153"/>
          <p:cNvSpPr/>
          <p:nvPr/>
        </p:nvSpPr>
        <p:spPr>
          <a:xfrm rot="1161167">
            <a:off x="1317158" y="4849770"/>
            <a:ext cx="137419" cy="41613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3" name="Vänsterböjd 123"/>
          <p:cNvSpPr/>
          <p:nvPr/>
        </p:nvSpPr>
        <p:spPr>
          <a:xfrm rot="17807718">
            <a:off x="2031217" y="4133028"/>
            <a:ext cx="143629" cy="30019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4" name="Vänsterböjd 123"/>
          <p:cNvSpPr/>
          <p:nvPr/>
        </p:nvSpPr>
        <p:spPr>
          <a:xfrm rot="6825506">
            <a:off x="1832834" y="4257984"/>
            <a:ext cx="158256" cy="326519"/>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grpSp>
        <p:nvGrpSpPr>
          <p:cNvPr id="115" name="Grupp 114"/>
          <p:cNvGrpSpPr/>
          <p:nvPr/>
        </p:nvGrpSpPr>
        <p:grpSpPr>
          <a:xfrm rot="8441939">
            <a:off x="349461" y="5497149"/>
            <a:ext cx="886460" cy="167007"/>
            <a:chOff x="402901" y="5271867"/>
            <a:chExt cx="1136885" cy="238505"/>
          </a:xfrm>
        </p:grpSpPr>
        <p:sp>
          <p:nvSpPr>
            <p:cNvPr id="116" name="Vänsterböjd 123"/>
            <p:cNvSpPr/>
            <p:nvPr/>
          </p:nvSpPr>
          <p:spPr>
            <a:xfrm rot="5400000">
              <a:off x="1342845" y="5285724"/>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7" name="Högerböjd 127"/>
            <p:cNvSpPr/>
            <p:nvPr/>
          </p:nvSpPr>
          <p:spPr>
            <a:xfrm rot="5400000">
              <a:off x="1328251" y="5141420"/>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8" name="Vänsterböjd 123"/>
            <p:cNvSpPr/>
            <p:nvPr/>
          </p:nvSpPr>
          <p:spPr>
            <a:xfrm rot="5400000">
              <a:off x="940887" y="5296763"/>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9" name="Högerböjd 127"/>
            <p:cNvSpPr/>
            <p:nvPr/>
          </p:nvSpPr>
          <p:spPr>
            <a:xfrm rot="5400000">
              <a:off x="926293" y="5152459"/>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20" name="Vänsterböjd 123"/>
            <p:cNvSpPr/>
            <p:nvPr/>
          </p:nvSpPr>
          <p:spPr>
            <a:xfrm rot="5400000">
              <a:off x="547942" y="5313432"/>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21" name="Högerböjd 127"/>
            <p:cNvSpPr/>
            <p:nvPr/>
          </p:nvSpPr>
          <p:spPr>
            <a:xfrm rot="5400000">
              <a:off x="533348" y="5169128"/>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grpSp>
      <p:grpSp>
        <p:nvGrpSpPr>
          <p:cNvPr id="122" name="Grupp 121"/>
          <p:cNvGrpSpPr/>
          <p:nvPr/>
        </p:nvGrpSpPr>
        <p:grpSpPr>
          <a:xfrm rot="2150278">
            <a:off x="1234606" y="5504885"/>
            <a:ext cx="886460" cy="167007"/>
            <a:chOff x="402901" y="5271867"/>
            <a:chExt cx="1136885" cy="238505"/>
          </a:xfrm>
        </p:grpSpPr>
        <p:sp>
          <p:nvSpPr>
            <p:cNvPr id="123" name="Vänsterböjd 123"/>
            <p:cNvSpPr/>
            <p:nvPr/>
          </p:nvSpPr>
          <p:spPr>
            <a:xfrm rot="5400000">
              <a:off x="1342845" y="5285724"/>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24" name="Högerböjd 127"/>
            <p:cNvSpPr/>
            <p:nvPr/>
          </p:nvSpPr>
          <p:spPr>
            <a:xfrm rot="5400000">
              <a:off x="1328251" y="5141420"/>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25" name="Vänsterböjd 123"/>
            <p:cNvSpPr/>
            <p:nvPr/>
          </p:nvSpPr>
          <p:spPr>
            <a:xfrm rot="5400000">
              <a:off x="940887" y="5296763"/>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26" name="Högerböjd 127"/>
            <p:cNvSpPr/>
            <p:nvPr/>
          </p:nvSpPr>
          <p:spPr>
            <a:xfrm rot="5400000">
              <a:off x="926293" y="5152459"/>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27" name="Vänsterböjd 123"/>
            <p:cNvSpPr/>
            <p:nvPr/>
          </p:nvSpPr>
          <p:spPr>
            <a:xfrm rot="5400000">
              <a:off x="547942" y="5313432"/>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28" name="Högerböjd 127"/>
            <p:cNvSpPr/>
            <p:nvPr/>
          </p:nvSpPr>
          <p:spPr>
            <a:xfrm rot="5400000">
              <a:off x="533348" y="5169128"/>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grpSp>
      <p:sp>
        <p:nvSpPr>
          <p:cNvPr id="129" name="Vänsterböjd 153"/>
          <p:cNvSpPr/>
          <p:nvPr/>
        </p:nvSpPr>
        <p:spPr>
          <a:xfrm rot="10383095">
            <a:off x="993798" y="4830040"/>
            <a:ext cx="135893" cy="39081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30" name="Textruta 63"/>
          <p:cNvSpPr txBox="1"/>
          <p:nvPr/>
        </p:nvSpPr>
        <p:spPr>
          <a:xfrm>
            <a:off x="11308" y="3371893"/>
            <a:ext cx="574919" cy="186234"/>
          </a:xfrm>
          <a:prstGeom prst="rect">
            <a:avLst/>
          </a:prstGeom>
          <a:noFill/>
          <a:ln w="12700">
            <a:solidFill>
              <a:srgbClr val="00B050"/>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START</a:t>
            </a:r>
          </a:p>
        </p:txBody>
      </p:sp>
      <p:sp>
        <p:nvSpPr>
          <p:cNvPr id="131" name="Vänsterböjd 139"/>
          <p:cNvSpPr/>
          <p:nvPr/>
        </p:nvSpPr>
        <p:spPr>
          <a:xfrm rot="1056725">
            <a:off x="2158249" y="5881283"/>
            <a:ext cx="207948" cy="64124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32" name="Vänsterböjd 139"/>
          <p:cNvSpPr/>
          <p:nvPr/>
        </p:nvSpPr>
        <p:spPr>
          <a:xfrm rot="8728227">
            <a:off x="221971" y="5977608"/>
            <a:ext cx="207948" cy="64124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33" name="Högerböjd 155"/>
          <p:cNvSpPr/>
          <p:nvPr/>
        </p:nvSpPr>
        <p:spPr>
          <a:xfrm rot="8083211">
            <a:off x="2197264" y="3245551"/>
            <a:ext cx="143212" cy="5194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34" name="Textruta 63"/>
          <p:cNvSpPr txBox="1"/>
          <p:nvPr/>
        </p:nvSpPr>
        <p:spPr>
          <a:xfrm>
            <a:off x="860832" y="6546009"/>
            <a:ext cx="768740" cy="28277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Bubblor</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135" name="Textruta 63"/>
          <p:cNvSpPr txBox="1"/>
          <p:nvPr/>
        </p:nvSpPr>
        <p:spPr>
          <a:xfrm>
            <a:off x="810562" y="3606108"/>
            <a:ext cx="768740" cy="28277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Bubblor</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136" name="Textruta 63"/>
          <p:cNvSpPr txBox="1"/>
          <p:nvPr/>
        </p:nvSpPr>
        <p:spPr>
          <a:xfrm rot="2174067">
            <a:off x="1449066" y="5294313"/>
            <a:ext cx="768740" cy="28277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Backa</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137" name="Textruta 63"/>
          <p:cNvSpPr txBox="1"/>
          <p:nvPr/>
        </p:nvSpPr>
        <p:spPr>
          <a:xfrm rot="19010281">
            <a:off x="222473" y="5288902"/>
            <a:ext cx="768740" cy="28277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Backa</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138" name="Textruta 63"/>
          <p:cNvSpPr txBox="1"/>
          <p:nvPr/>
        </p:nvSpPr>
        <p:spPr>
          <a:xfrm rot="18788576">
            <a:off x="1784892" y="4419483"/>
            <a:ext cx="1006434" cy="412356"/>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Snurrarunt</a:t>
            </a:r>
            <a:br>
              <a:rPr lang="sv-SE" sz="1100" dirty="0">
                <a:solidFill>
                  <a:schemeClr val="accent2">
                    <a:lumMod val="75000"/>
                  </a:schemeClr>
                </a:solidFill>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a</a:t>
            </a:r>
            <a:r>
              <a:rPr lang="sv-SE" sz="1100" dirty="0">
                <a:solidFill>
                  <a:schemeClr val="accent2">
                    <a:lumMod val="75000"/>
                  </a:schemeClr>
                </a:solidFill>
                <a:effectLst/>
                <a:ea typeface="Calibri" panose="020F0502020204030204" pitchFamily="34" charset="0"/>
                <a:cs typeface="Times New Roman" panose="02020603050405020304" pitchFamily="18" charset="0"/>
              </a:rPr>
              <a:t>lt.</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Ner på knä</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139" name="Likbent triangel 138"/>
          <p:cNvSpPr/>
          <p:nvPr/>
        </p:nvSpPr>
        <p:spPr>
          <a:xfrm>
            <a:off x="3538418" y="458541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40" name="Likbent triangel 139"/>
          <p:cNvSpPr/>
          <p:nvPr/>
        </p:nvSpPr>
        <p:spPr>
          <a:xfrm>
            <a:off x="4960495" y="574322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41" name="Högerböjd 145"/>
          <p:cNvSpPr/>
          <p:nvPr/>
        </p:nvSpPr>
        <p:spPr>
          <a:xfrm rot="10532137">
            <a:off x="3692399" y="5642015"/>
            <a:ext cx="196028" cy="47760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42" name="Textruta 63"/>
          <p:cNvSpPr txBox="1"/>
          <p:nvPr/>
        </p:nvSpPr>
        <p:spPr>
          <a:xfrm rot="16200000">
            <a:off x="4825496" y="3861632"/>
            <a:ext cx="1006434" cy="412356"/>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Ner på knä</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143" name="Textruta 63"/>
          <p:cNvSpPr txBox="1"/>
          <p:nvPr/>
        </p:nvSpPr>
        <p:spPr>
          <a:xfrm>
            <a:off x="3233572" y="6374428"/>
            <a:ext cx="574919" cy="186234"/>
          </a:xfrm>
          <a:prstGeom prst="rect">
            <a:avLst/>
          </a:prstGeom>
          <a:noFill/>
          <a:ln w="12700">
            <a:solidFill>
              <a:srgbClr val="00B050"/>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START</a:t>
            </a:r>
          </a:p>
        </p:txBody>
      </p:sp>
      <p:grpSp>
        <p:nvGrpSpPr>
          <p:cNvPr id="144" name="Grupp 143"/>
          <p:cNvGrpSpPr/>
          <p:nvPr/>
        </p:nvGrpSpPr>
        <p:grpSpPr>
          <a:xfrm>
            <a:off x="2647180" y="646318"/>
            <a:ext cx="1000760" cy="1022350"/>
            <a:chOff x="0" y="0"/>
            <a:chExt cx="1001486" cy="1023258"/>
          </a:xfrm>
        </p:grpSpPr>
        <p:sp>
          <p:nvSpPr>
            <p:cNvPr id="145" name="Ellips 144"/>
            <p:cNvSpPr/>
            <p:nvPr/>
          </p:nvSpPr>
          <p:spPr>
            <a:xfrm>
              <a:off x="0" y="0"/>
              <a:ext cx="1001486" cy="1023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46" name="Likbent triangel 145"/>
            <p:cNvSpPr/>
            <p:nvPr/>
          </p:nvSpPr>
          <p:spPr>
            <a:xfrm>
              <a:off x="130628" y="631372"/>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47" name="Likbent triangel 146"/>
            <p:cNvSpPr/>
            <p:nvPr/>
          </p:nvSpPr>
          <p:spPr>
            <a:xfrm>
              <a:off x="783771" y="620486"/>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48" name="Likbent triangel 147"/>
            <p:cNvSpPr/>
            <p:nvPr/>
          </p:nvSpPr>
          <p:spPr>
            <a:xfrm>
              <a:off x="119742" y="163286"/>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49" name="Likbent triangel 148"/>
            <p:cNvSpPr/>
            <p:nvPr/>
          </p:nvSpPr>
          <p:spPr>
            <a:xfrm>
              <a:off x="772885" y="152400"/>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grpSp>
        <p:nvGrpSpPr>
          <p:cNvPr id="150" name="Grupp 149"/>
          <p:cNvGrpSpPr/>
          <p:nvPr/>
        </p:nvGrpSpPr>
        <p:grpSpPr>
          <a:xfrm>
            <a:off x="152968" y="601132"/>
            <a:ext cx="1000760" cy="1022350"/>
            <a:chOff x="0" y="0"/>
            <a:chExt cx="1001486" cy="1023258"/>
          </a:xfrm>
        </p:grpSpPr>
        <p:sp>
          <p:nvSpPr>
            <p:cNvPr id="151" name="Ellips 150"/>
            <p:cNvSpPr/>
            <p:nvPr/>
          </p:nvSpPr>
          <p:spPr>
            <a:xfrm>
              <a:off x="0" y="0"/>
              <a:ext cx="1001486" cy="1023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2" name="Likbent triangel 151"/>
            <p:cNvSpPr/>
            <p:nvPr/>
          </p:nvSpPr>
          <p:spPr>
            <a:xfrm>
              <a:off x="130628" y="631372"/>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3" name="Likbent triangel 152"/>
            <p:cNvSpPr/>
            <p:nvPr/>
          </p:nvSpPr>
          <p:spPr>
            <a:xfrm>
              <a:off x="783771" y="620486"/>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4" name="Likbent triangel 153"/>
            <p:cNvSpPr/>
            <p:nvPr/>
          </p:nvSpPr>
          <p:spPr>
            <a:xfrm>
              <a:off x="119742" y="163286"/>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5" name="Likbent triangel 154"/>
            <p:cNvSpPr/>
            <p:nvPr/>
          </p:nvSpPr>
          <p:spPr>
            <a:xfrm>
              <a:off x="772885" y="152400"/>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cxnSp>
        <p:nvCxnSpPr>
          <p:cNvPr id="156" name="Rak pil 22"/>
          <p:cNvCxnSpPr>
            <a:stCxn id="145" idx="1"/>
            <a:endCxn id="151" idx="5"/>
          </p:cNvCxnSpPr>
          <p:nvPr/>
        </p:nvCxnSpPr>
        <p:spPr>
          <a:xfrm flipH="1">
            <a:off x="1007170" y="796038"/>
            <a:ext cx="1786568" cy="6777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7" name="Rak pil 23"/>
          <p:cNvCxnSpPr>
            <a:endCxn id="151" idx="2"/>
          </p:cNvCxnSpPr>
          <p:nvPr/>
        </p:nvCxnSpPr>
        <p:spPr>
          <a:xfrm flipH="1" flipV="1">
            <a:off x="152968" y="1112307"/>
            <a:ext cx="36016" cy="1196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8" name="Rak pil 24"/>
          <p:cNvCxnSpPr>
            <a:stCxn id="145" idx="6"/>
          </p:cNvCxnSpPr>
          <p:nvPr/>
        </p:nvCxnSpPr>
        <p:spPr>
          <a:xfrm flipV="1">
            <a:off x="3647940" y="1132767"/>
            <a:ext cx="632" cy="247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9" name="Rak pil 25"/>
          <p:cNvCxnSpPr>
            <a:stCxn id="151" idx="7"/>
            <a:endCxn id="145" idx="3"/>
          </p:cNvCxnSpPr>
          <p:nvPr/>
        </p:nvCxnSpPr>
        <p:spPr>
          <a:xfrm>
            <a:off x="1007170" y="750852"/>
            <a:ext cx="1786568" cy="768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0" name="Rak pil 26"/>
          <p:cNvCxnSpPr>
            <a:endCxn id="151" idx="0"/>
          </p:cNvCxnSpPr>
          <p:nvPr/>
        </p:nvCxnSpPr>
        <p:spPr>
          <a:xfrm>
            <a:off x="532861" y="601132"/>
            <a:ext cx="1204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1" name="Rak pil 27"/>
          <p:cNvCxnSpPr>
            <a:stCxn id="145" idx="4"/>
          </p:cNvCxnSpPr>
          <p:nvPr/>
        </p:nvCxnSpPr>
        <p:spPr>
          <a:xfrm flipV="1">
            <a:off x="3147560" y="1640354"/>
            <a:ext cx="154341" cy="283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2" name="Rak pil 28"/>
          <p:cNvCxnSpPr>
            <a:endCxn id="151" idx="4"/>
          </p:cNvCxnSpPr>
          <p:nvPr/>
        </p:nvCxnSpPr>
        <p:spPr>
          <a:xfrm flipH="1">
            <a:off x="653348" y="1608524"/>
            <a:ext cx="157575" cy="14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3" name="Rak pil 29"/>
          <p:cNvCxnSpPr>
            <a:stCxn id="145" idx="0"/>
          </p:cNvCxnSpPr>
          <p:nvPr/>
        </p:nvCxnSpPr>
        <p:spPr>
          <a:xfrm flipH="1">
            <a:off x="3012731" y="646318"/>
            <a:ext cx="134829" cy="14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0109235"/>
      </p:ext>
    </p:extLst>
  </p:cSld>
  <p:clrMapOvr>
    <a:masterClrMapping/>
  </p:clrMapOvr>
</p:sld>
</file>

<file path=ppt/theme/theme1.xml><?xml version="1.0" encoding="utf-8"?>
<a:theme xmlns:a="http://schemas.openxmlformats.org/drawingml/2006/main" name="Office-tema">
  <a:themeElements>
    <a:clrScheme name="Grö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4420</TotalTime>
  <Words>412</Words>
  <Application>Microsoft Office PowerPoint</Application>
  <PresentationFormat>Bredbild</PresentationFormat>
  <Paragraphs>77</Paragraphs>
  <Slides>3</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3</vt:i4>
      </vt:variant>
    </vt:vector>
  </HeadingPairs>
  <TitlesOfParts>
    <vt:vector size="9" baseType="lpstr">
      <vt:lpstr>Arial</vt:lpstr>
      <vt:lpstr>Calibri</vt:lpstr>
      <vt:lpstr>Calibri Light</vt:lpstr>
      <vt:lpstr>Times New Roman</vt:lpstr>
      <vt:lpstr>Wingdings</vt:lpstr>
      <vt:lpstr>Office-tema</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D K</dc:creator>
  <cp:lastModifiedBy>Daniel Kolsmyr</cp:lastModifiedBy>
  <cp:revision>15068</cp:revision>
  <dcterms:created xsi:type="dcterms:W3CDTF">2015-11-16T21:49:43Z</dcterms:created>
  <dcterms:modified xsi:type="dcterms:W3CDTF">2016-12-19T20:43:49Z</dcterms:modified>
</cp:coreProperties>
</file>