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93" d="100"/>
          <a:sy n="93" d="100"/>
        </p:scale>
        <p:origin x="101"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800" b="1" dirty="0"/>
            <a:t>5</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800" b="1" dirty="0"/>
            <a:t>6</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10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10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366C7025-3AAC-4B5A-B3F4-1D671CCA38D4}">
      <dgm:prSet phldrT="[Text]" custT="1"/>
      <dgm:spPr/>
      <dgm:t>
        <a:bodyPr/>
        <a:lstStyle/>
        <a:p>
          <a:r>
            <a:rPr lang="sv-SE" sz="1800" b="1" dirty="0"/>
            <a:t>4</a:t>
          </a:r>
          <a:br>
            <a:rPr lang="sv-SE" sz="1500" dirty="0"/>
          </a:br>
          <a:r>
            <a:rPr lang="sv-SE" sz="1400" dirty="0"/>
            <a:t>Övning</a:t>
          </a:r>
          <a:br>
            <a:rPr lang="sv-SE" sz="1500" dirty="0"/>
          </a:br>
          <a:r>
            <a:rPr lang="sv-SE" sz="1000" dirty="0"/>
            <a:t>(ca 10 min)</a:t>
          </a:r>
          <a:endParaRPr lang="sv-SE" sz="1500" dirty="0"/>
        </a:p>
      </dgm:t>
    </dgm:pt>
    <dgm:pt modelId="{9DBB346B-A850-47B0-996F-35643F642F11}" type="parTrans" cxnId="{D9ED4DA7-0091-462A-9075-0733F4C00BDE}">
      <dgm:prSet/>
      <dgm:spPr/>
      <dgm:t>
        <a:bodyPr/>
        <a:lstStyle/>
        <a:p>
          <a:endParaRPr lang="sv-SE"/>
        </a:p>
      </dgm:t>
    </dgm:pt>
    <dgm:pt modelId="{DA87ECA1-9023-4FD1-8656-4C6E6D5F739F}" type="sibTrans" cxnId="{D9ED4DA7-0091-462A-9075-0733F4C00BDE}">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6"/>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6">
        <dgm:presLayoutVars>
          <dgm:chMax val="0"/>
          <dgm:chPref val="0"/>
          <dgm:bulletEnabled val="1"/>
        </dgm:presLayoutVars>
      </dgm:prSet>
      <dgm:spPr/>
    </dgm:pt>
    <dgm:pt modelId="{042ECCE9-FE08-4590-B27E-D428A5986C0C}" type="pres">
      <dgm:prSet presAssocID="{176329C6-A293-41F9-99C4-BCAABF191D5E}" presName="wedge2" presStyleLbl="node1" presStyleIdx="1" presStyleCnt="6"/>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6">
        <dgm:presLayoutVars>
          <dgm:chMax val="0"/>
          <dgm:chPref val="0"/>
          <dgm:bulletEnabled val="1"/>
        </dgm:presLayoutVars>
      </dgm:prSet>
      <dgm:spPr/>
    </dgm:pt>
    <dgm:pt modelId="{F1F5835A-FF9E-470E-BF14-8A45EB1C3C7F}" type="pres">
      <dgm:prSet presAssocID="{176329C6-A293-41F9-99C4-BCAABF191D5E}" presName="wedge3" presStyleLbl="node1" presStyleIdx="2" presStyleCnt="6"/>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6">
        <dgm:presLayoutVars>
          <dgm:chMax val="0"/>
          <dgm:chPref val="0"/>
          <dgm:bulletEnabled val="1"/>
        </dgm:presLayoutVars>
      </dgm:prSet>
      <dgm:spPr/>
    </dgm:pt>
    <dgm:pt modelId="{C8B3A1F0-654E-4707-93EE-8D71BB830E5F}" type="pres">
      <dgm:prSet presAssocID="{176329C6-A293-41F9-99C4-BCAABF191D5E}" presName="wedge4" presStyleLbl="node1" presStyleIdx="3" presStyleCnt="6"/>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6">
        <dgm:presLayoutVars>
          <dgm:chMax val="0"/>
          <dgm:chPref val="0"/>
          <dgm:bulletEnabled val="1"/>
        </dgm:presLayoutVars>
      </dgm:prSet>
      <dgm:spPr/>
    </dgm:pt>
    <dgm:pt modelId="{1B2595DF-C5F2-4311-AF23-4F69521AFBE6}" type="pres">
      <dgm:prSet presAssocID="{176329C6-A293-41F9-99C4-BCAABF191D5E}" presName="wedge5" presStyleLbl="node1" presStyleIdx="4" presStyleCnt="6"/>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6">
        <dgm:presLayoutVars>
          <dgm:chMax val="0"/>
          <dgm:chPref val="0"/>
          <dgm:bulletEnabled val="1"/>
        </dgm:presLayoutVars>
      </dgm:prSet>
      <dgm:spPr/>
    </dgm:pt>
    <dgm:pt modelId="{8705D78E-3004-46AA-B22A-528174AECC5D}" type="pres">
      <dgm:prSet presAssocID="{176329C6-A293-41F9-99C4-BCAABF191D5E}" presName="wedge6" presStyleLbl="node1" presStyleIdx="5" presStyleCnt="6"/>
      <dgm:spPr/>
    </dgm:pt>
    <dgm:pt modelId="{49EADADE-5BB0-4A6C-854C-39DD45703C31}" type="pres">
      <dgm:prSet presAssocID="{176329C6-A293-41F9-99C4-BCAABF191D5E}" presName="dummy6a" presStyleCnt="0"/>
      <dgm:spPr/>
    </dgm:pt>
    <dgm:pt modelId="{A21E05DB-565B-4F55-A3EF-0D5D48C16B6A}" type="pres">
      <dgm:prSet presAssocID="{176329C6-A293-41F9-99C4-BCAABF191D5E}" presName="dummy6b" presStyleCnt="0"/>
      <dgm:spPr/>
    </dgm:pt>
    <dgm:pt modelId="{234B7093-9B54-418E-802C-56C1203B9E14}" type="pres">
      <dgm:prSet presAssocID="{176329C6-A293-41F9-99C4-BCAABF191D5E}" presName="wedge6Tx" presStyleLbl="node1" presStyleIdx="5" presStyleCnt="6">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6"/>
      <dgm:spPr/>
    </dgm:pt>
    <dgm:pt modelId="{047945FA-018C-4BD8-B277-8F4B87B80161}" type="pres">
      <dgm:prSet presAssocID="{C6383B8A-B9D7-4696-AF56-06BB350E4489}" presName="arrowWedge2" presStyleLbl="fgSibTrans2D1" presStyleIdx="1" presStyleCnt="6"/>
      <dgm:spPr/>
    </dgm:pt>
    <dgm:pt modelId="{86DF167F-F5F1-427C-B4D1-9A87485E2B6B}" type="pres">
      <dgm:prSet presAssocID="{54C96604-DC6A-4159-8D2E-92B1DA55DDD1}" presName="arrowWedge3" presStyleLbl="fgSibTrans2D1" presStyleIdx="2" presStyleCnt="6"/>
      <dgm:spPr/>
    </dgm:pt>
    <dgm:pt modelId="{C3D10994-D708-48B9-88FB-48C8C8EA3552}" type="pres">
      <dgm:prSet presAssocID="{DA87ECA1-9023-4FD1-8656-4C6E6D5F739F}" presName="arrowWedge4" presStyleLbl="fgSibTrans2D1" presStyleIdx="3" presStyleCnt="6"/>
      <dgm:spPr/>
    </dgm:pt>
    <dgm:pt modelId="{1C4701CE-CCD5-4824-B5F0-EA8E1F071617}" type="pres">
      <dgm:prSet presAssocID="{C235675B-A609-4FA9-B26F-FA3EAFD7B6B5}" presName="arrowWedge5" presStyleLbl="fgSibTrans2D1" presStyleIdx="4" presStyleCnt="6"/>
      <dgm:spPr/>
    </dgm:pt>
    <dgm:pt modelId="{4B9B4501-6056-42A3-AB7F-B15839C03AD6}" type="pres">
      <dgm:prSet presAssocID="{E04C2498-3339-4B6B-B206-7D86A36B3284}" presName="arrowWedge6" presStyleLbl="fgSibTrans2D1" presStyleIdx="5" presStyleCnt="6"/>
      <dgm:spPr/>
    </dgm:pt>
  </dgm:ptLst>
  <dgm:cxnLst>
    <dgm:cxn modelId="{93E0BF3D-0AA8-4808-995B-F80CA9BD4F5B}" srcId="{176329C6-A293-41F9-99C4-BCAABF191D5E}" destId="{8667C016-CBAA-4B01-931C-8C0B603B9AF1}" srcOrd="2" destOrd="0" parTransId="{732E32C0-3D5B-4506-8C0D-2FA70238D07B}" sibTransId="{54C96604-DC6A-4159-8D2E-92B1DA55DDD1}"/>
    <dgm:cxn modelId="{200DCDA3-D576-4AAE-9F02-B2AA96E2F14E}" type="presOf" srcId="{20E3CB0E-2D3E-4D02-B253-EBB9368256E4}" destId="{8705D78E-3004-46AA-B22A-528174AECC5D}" srcOrd="0" destOrd="0" presId="urn:microsoft.com/office/officeart/2005/8/layout/cycle8"/>
    <dgm:cxn modelId="{85AAC92B-8083-4E38-A21F-0913DD12B818}" type="presOf" srcId="{78F5BFDD-C4AA-40A3-8F54-7215D0A443DF}" destId="{EDF2D0BA-6B41-4568-8F59-56C8257D60B6}" srcOrd="1" destOrd="0" presId="urn:microsoft.com/office/officeart/2005/8/layout/cycle8"/>
    <dgm:cxn modelId="{46B42D51-4198-4991-8DAA-FA406D1771B9}" srcId="{176329C6-A293-41F9-99C4-BCAABF191D5E}" destId="{78F5BFDD-C4AA-40A3-8F54-7215D0A443DF}" srcOrd="4" destOrd="0" parTransId="{8B3E7C4C-1F5A-460A-97DD-3A0DC7971E4C}" sibTransId="{C235675B-A609-4FA9-B26F-FA3EAFD7B6B5}"/>
    <dgm:cxn modelId="{7C027544-E7AF-4CEF-BD88-6F4B7294D894}" type="presOf" srcId="{A7E5A2FE-CDE8-4C61-93FF-96BA715692A2}" destId="{5B57A1EB-3F60-4ACE-94E6-C5A13BD3D720}" srcOrd="1" destOrd="0" presId="urn:microsoft.com/office/officeart/2005/8/layout/cycle8"/>
    <dgm:cxn modelId="{64FCD65B-1457-4CFC-96A9-8374F057A36B}" srcId="{176329C6-A293-41F9-99C4-BCAABF191D5E}" destId="{28896689-4809-45C2-81D3-F990376F35E2}" srcOrd="0" destOrd="0" parTransId="{63F28BA9-4B05-450D-A6C0-9B3F7FFDEEF1}" sibTransId="{271425BA-5C3B-4846-8EA6-4C82CEF0CB7B}"/>
    <dgm:cxn modelId="{D9ED4DA7-0091-462A-9075-0733F4C00BDE}" srcId="{176329C6-A293-41F9-99C4-BCAABF191D5E}" destId="{366C7025-3AAC-4B5A-B3F4-1D671CCA38D4}" srcOrd="3" destOrd="0" parTransId="{9DBB346B-A850-47B0-996F-35643F642F11}" sibTransId="{DA87ECA1-9023-4FD1-8656-4C6E6D5F739F}"/>
    <dgm:cxn modelId="{104638F5-BFB9-41F6-BC16-46BDC4E4D283}" type="presOf" srcId="{366C7025-3AAC-4B5A-B3F4-1D671CCA38D4}" destId="{1CABCE97-9C1A-4047-8A38-68D1689E3FD8}" srcOrd="1" destOrd="0" presId="urn:microsoft.com/office/officeart/2005/8/layout/cycle8"/>
    <dgm:cxn modelId="{99DDE873-9B15-4FC7-9EB5-E420F874B359}" type="presOf" srcId="{78F5BFDD-C4AA-40A3-8F54-7215D0A443DF}" destId="{1B2595DF-C5F2-4311-AF23-4F69521AFBE6}" srcOrd="0" destOrd="0" presId="urn:microsoft.com/office/officeart/2005/8/layout/cycle8"/>
    <dgm:cxn modelId="{7E6DBA14-B7BC-46B4-9083-9D10E4E414FF}" type="presOf" srcId="{28896689-4809-45C2-81D3-F990376F35E2}" destId="{01220113-A045-499E-B530-C32051418C57}" srcOrd="1" destOrd="0" presId="urn:microsoft.com/office/officeart/2005/8/layout/cycle8"/>
    <dgm:cxn modelId="{5BEB71C5-0174-49E0-A2D0-2647CF995633}" type="presOf" srcId="{20E3CB0E-2D3E-4D02-B253-EBB9368256E4}" destId="{234B7093-9B54-418E-802C-56C1203B9E14}" srcOrd="1" destOrd="0" presId="urn:microsoft.com/office/officeart/2005/8/layout/cycle8"/>
    <dgm:cxn modelId="{4298821E-060D-418C-906F-4B78DBFACDFD}" srcId="{176329C6-A293-41F9-99C4-BCAABF191D5E}" destId="{20E3CB0E-2D3E-4D02-B253-EBB9368256E4}" srcOrd="5" destOrd="0" parTransId="{6F2DFD0D-0860-4721-867D-1D5BEDEC7A61}" sibTransId="{E04C2498-3339-4B6B-B206-7D86A36B3284}"/>
    <dgm:cxn modelId="{D5C20EC9-0EA3-4E76-80E4-36ADAF990148}" type="presOf" srcId="{8667C016-CBAA-4B01-931C-8C0B603B9AF1}" destId="{10142237-FF7A-4E4F-A259-A1E39E7BBFCF}"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DFD19210-3949-40A4-8243-9F0EA519D17F}" type="presOf" srcId="{28896689-4809-45C2-81D3-F990376F35E2}" destId="{86C515E1-9AF2-4346-B536-9CAF07788329}" srcOrd="0" destOrd="0" presId="urn:microsoft.com/office/officeart/2005/8/layout/cycle8"/>
    <dgm:cxn modelId="{7828A9BA-59ED-41E3-B695-240007958A10}" type="presOf" srcId="{8667C016-CBAA-4B01-931C-8C0B603B9AF1}" destId="{F1F5835A-FF9E-470E-BF14-8A45EB1C3C7F}" srcOrd="0"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E50FC82-1E69-469A-AE7F-B2D3EC0B4EF7}" type="presOf" srcId="{A7E5A2FE-CDE8-4C61-93FF-96BA715692A2}" destId="{042ECCE9-FE08-4590-B27E-D428A5986C0C}" srcOrd="0" destOrd="0" presId="urn:microsoft.com/office/officeart/2005/8/layout/cycle8"/>
    <dgm:cxn modelId="{865ED67C-3A1D-4E6A-B5A4-56AF4D668930}" type="presOf" srcId="{366C7025-3AAC-4B5A-B3F4-1D671CCA38D4}" destId="{C8B3A1F0-654E-4707-93EE-8D71BB830E5F}" srcOrd="0" destOrd="0" presId="urn:microsoft.com/office/officeart/2005/8/layout/cycle8"/>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6F0A3FF2-D6C5-4DE5-8AB3-25902C9913E2}" type="presParOf" srcId="{6F3F1427-0D12-4F29-82A5-D1EF0A78C6D6}" destId="{8705D78E-3004-46AA-B22A-528174AECC5D}" srcOrd="20" destOrd="0" presId="urn:microsoft.com/office/officeart/2005/8/layout/cycle8"/>
    <dgm:cxn modelId="{4D50474C-D365-4919-89C0-BAB7113F0C0C}" type="presParOf" srcId="{6F3F1427-0D12-4F29-82A5-D1EF0A78C6D6}" destId="{49EADADE-5BB0-4A6C-854C-39DD45703C31}" srcOrd="21" destOrd="0" presId="urn:microsoft.com/office/officeart/2005/8/layout/cycle8"/>
    <dgm:cxn modelId="{9EF052EB-B05C-4743-86E7-29D68E9DD214}" type="presParOf" srcId="{6F3F1427-0D12-4F29-82A5-D1EF0A78C6D6}" destId="{A21E05DB-565B-4F55-A3EF-0D5D48C16B6A}" srcOrd="22" destOrd="0" presId="urn:microsoft.com/office/officeart/2005/8/layout/cycle8"/>
    <dgm:cxn modelId="{FF29FBFD-6841-4382-AFE4-25C7C33BAB48}" type="presParOf" srcId="{6F3F1427-0D12-4F29-82A5-D1EF0A78C6D6}" destId="{234B7093-9B54-418E-802C-56C1203B9E14}" srcOrd="23" destOrd="0" presId="urn:microsoft.com/office/officeart/2005/8/layout/cycle8"/>
    <dgm:cxn modelId="{8BAE2438-D385-4EC2-98F2-39D06A14874C}" type="presParOf" srcId="{6F3F1427-0D12-4F29-82A5-D1EF0A78C6D6}" destId="{80B14EAD-B8FF-4FFF-9DA8-A63BF4110857}" srcOrd="24" destOrd="0" presId="urn:microsoft.com/office/officeart/2005/8/layout/cycle8"/>
    <dgm:cxn modelId="{0861DE9C-94F6-4C14-A93A-71ADD7B62E59}" type="presParOf" srcId="{6F3F1427-0D12-4F29-82A5-D1EF0A78C6D6}" destId="{047945FA-018C-4BD8-B277-8F4B87B80161}" srcOrd="25" destOrd="0" presId="urn:microsoft.com/office/officeart/2005/8/layout/cycle8"/>
    <dgm:cxn modelId="{74F390D9-B4E1-4772-ADF1-C5803C98F483}" type="presParOf" srcId="{6F3F1427-0D12-4F29-82A5-D1EF0A78C6D6}" destId="{86DF167F-F5F1-427C-B4D1-9A87485E2B6B}" srcOrd="26" destOrd="0" presId="urn:microsoft.com/office/officeart/2005/8/layout/cycle8"/>
    <dgm:cxn modelId="{004212DE-9846-449E-824B-D55DBBCFE188}" type="presParOf" srcId="{6F3F1427-0D12-4F29-82A5-D1EF0A78C6D6}" destId="{C3D10994-D708-48B9-88FB-48C8C8EA3552}" srcOrd="27" destOrd="0" presId="urn:microsoft.com/office/officeart/2005/8/layout/cycle8"/>
    <dgm:cxn modelId="{249C12A3-AA69-4215-9DB8-4087CA176F81}" type="presParOf" srcId="{6F3F1427-0D12-4F29-82A5-D1EF0A78C6D6}" destId="{1C4701CE-CCD5-4824-B5F0-EA8E1F071617}" srcOrd="28" destOrd="0" presId="urn:microsoft.com/office/officeart/2005/8/layout/cycle8"/>
    <dgm:cxn modelId="{B753AE8B-F73D-436B-89C3-721172859828}" type="presParOf" srcId="{6F3F1427-0D12-4F29-82A5-D1EF0A78C6D6}" destId="{4B9B4501-6056-42A3-AB7F-B15839C03AD6}" srcOrd="29"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06882" y="185741"/>
          <a:ext cx="2729545" cy="2729545"/>
        </a:xfrm>
        <a:prstGeom prst="pie">
          <a:avLst>
            <a:gd name="adj1" fmla="val 16200000"/>
            <a:gd name="adj2" fmla="val 19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534408"/>
        <a:ext cx="714880" cy="552408"/>
      </dsp:txXfrm>
    </dsp:sp>
    <dsp:sp modelId="{042ECCE9-FE08-4590-B27E-D428A5986C0C}">
      <dsp:nvSpPr>
        <dsp:cNvPr id="0" name=""/>
        <dsp:cNvSpPr/>
      </dsp:nvSpPr>
      <dsp:spPr>
        <a:xfrm>
          <a:off x="639377" y="241956"/>
          <a:ext cx="2729545" cy="2729545"/>
        </a:xfrm>
        <a:prstGeom prst="pie">
          <a:avLst>
            <a:gd name="adj1" fmla="val 198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10 min)</a:t>
          </a:r>
        </a:p>
      </dsp:txBody>
      <dsp:txXfrm>
        <a:off x="2491569" y="1346772"/>
        <a:ext cx="747375" cy="536160"/>
      </dsp:txXfrm>
    </dsp:sp>
    <dsp:sp modelId="{F1F5835A-FF9E-470E-BF14-8A45EB1C3C7F}">
      <dsp:nvSpPr>
        <dsp:cNvPr id="0" name=""/>
        <dsp:cNvSpPr/>
      </dsp:nvSpPr>
      <dsp:spPr>
        <a:xfrm>
          <a:off x="606882" y="298172"/>
          <a:ext cx="2729545" cy="2729545"/>
        </a:xfrm>
        <a:prstGeom prst="pie">
          <a:avLst>
            <a:gd name="adj1" fmla="val 180000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10 min)</a:t>
          </a:r>
          <a:endParaRPr lang="sv-SE" sz="1500" kern="1200" dirty="0"/>
        </a:p>
      </dsp:txBody>
      <dsp:txXfrm>
        <a:off x="2036644" y="2142890"/>
        <a:ext cx="714880" cy="552408"/>
      </dsp:txXfrm>
    </dsp:sp>
    <dsp:sp modelId="{C8B3A1F0-654E-4707-93EE-8D71BB830E5F}">
      <dsp:nvSpPr>
        <dsp:cNvPr id="0" name=""/>
        <dsp:cNvSpPr/>
      </dsp:nvSpPr>
      <dsp:spPr>
        <a:xfrm>
          <a:off x="541893" y="298172"/>
          <a:ext cx="2729545" cy="2729545"/>
        </a:xfrm>
        <a:prstGeom prst="pie">
          <a:avLst>
            <a:gd name="adj1" fmla="val 54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4</a:t>
          </a:r>
          <a:br>
            <a:rPr lang="sv-SE" sz="1500" kern="1200" dirty="0"/>
          </a:br>
          <a:r>
            <a:rPr lang="sv-SE" sz="1400" kern="1200" dirty="0"/>
            <a:t>Övning</a:t>
          </a:r>
          <a:br>
            <a:rPr lang="sv-SE" sz="1500" kern="1200" dirty="0"/>
          </a:br>
          <a:r>
            <a:rPr lang="sv-SE" sz="1000" kern="1200" dirty="0"/>
            <a:t>(ca 10 min)</a:t>
          </a:r>
          <a:endParaRPr lang="sv-SE" sz="1500" kern="1200" dirty="0"/>
        </a:p>
      </dsp:txBody>
      <dsp:txXfrm>
        <a:off x="1126796" y="2142890"/>
        <a:ext cx="714880" cy="552408"/>
      </dsp:txXfrm>
    </dsp:sp>
    <dsp:sp modelId="{1B2595DF-C5F2-4311-AF23-4F69521AFBE6}">
      <dsp:nvSpPr>
        <dsp:cNvPr id="0" name=""/>
        <dsp:cNvSpPr/>
      </dsp:nvSpPr>
      <dsp:spPr>
        <a:xfrm>
          <a:off x="509399" y="241956"/>
          <a:ext cx="2729545" cy="2729545"/>
        </a:xfrm>
        <a:prstGeom prst="pie">
          <a:avLst>
            <a:gd name="adj1" fmla="val 9000000"/>
            <a:gd name="adj2" fmla="val 126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5</a:t>
          </a:r>
          <a:br>
            <a:rPr lang="sv-SE" sz="1400" kern="1200" dirty="0"/>
          </a:br>
          <a:r>
            <a:rPr lang="sv-SE" sz="1400" kern="1200" dirty="0"/>
            <a:t>Spel</a:t>
          </a:r>
        </a:p>
        <a:p>
          <a:pPr marL="0" lvl="0" indent="0" algn="ctr" defTabSz="800100">
            <a:lnSpc>
              <a:spcPct val="90000"/>
            </a:lnSpc>
            <a:spcBef>
              <a:spcPct val="0"/>
            </a:spcBef>
            <a:spcAft>
              <a:spcPct val="35000"/>
            </a:spcAft>
            <a:buNone/>
          </a:pPr>
          <a:r>
            <a:rPr lang="sv-SE" sz="1000" kern="1200" dirty="0"/>
            <a:t>(ca 20 min)</a:t>
          </a:r>
        </a:p>
      </dsp:txBody>
      <dsp:txXfrm>
        <a:off x="639377" y="1346772"/>
        <a:ext cx="747375" cy="536160"/>
      </dsp:txXfrm>
    </dsp:sp>
    <dsp:sp modelId="{8705D78E-3004-46AA-B22A-528174AECC5D}">
      <dsp:nvSpPr>
        <dsp:cNvPr id="0" name=""/>
        <dsp:cNvSpPr/>
      </dsp:nvSpPr>
      <dsp:spPr>
        <a:xfrm>
          <a:off x="541893" y="185741"/>
          <a:ext cx="2729545" cy="2729545"/>
        </a:xfrm>
        <a:prstGeom prst="pie">
          <a:avLst>
            <a:gd name="adj1" fmla="val 126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6</a:t>
          </a:r>
          <a:br>
            <a:rPr lang="sv-SE" sz="1400" kern="1200" dirty="0"/>
          </a:br>
          <a:r>
            <a:rPr lang="sv-SE" sz="1200" kern="1200" dirty="0"/>
            <a:t>Avslutning</a:t>
          </a:r>
        </a:p>
        <a:p>
          <a:pPr marL="0" lvl="0" indent="0" algn="ctr" defTabSz="800100">
            <a:lnSpc>
              <a:spcPct val="90000"/>
            </a:lnSpc>
            <a:spcBef>
              <a:spcPct val="0"/>
            </a:spcBef>
            <a:spcAft>
              <a:spcPct val="35000"/>
            </a:spcAft>
            <a:buNone/>
          </a:pPr>
          <a:r>
            <a:rPr lang="sv-SE" sz="1000" kern="1200" dirty="0"/>
            <a:t>(ca 2 min)</a:t>
          </a:r>
        </a:p>
      </dsp:txBody>
      <dsp:txXfrm>
        <a:off x="1126796" y="534408"/>
        <a:ext cx="714880" cy="552408"/>
      </dsp:txXfrm>
    </dsp:sp>
    <dsp:sp modelId="{80B14EAD-B8FF-4FFF-9DA8-A63BF4110857}">
      <dsp:nvSpPr>
        <dsp:cNvPr id="0" name=""/>
        <dsp:cNvSpPr/>
      </dsp:nvSpPr>
      <dsp:spPr>
        <a:xfrm>
          <a:off x="437811" y="16769"/>
          <a:ext cx="3067489" cy="3067489"/>
        </a:xfrm>
        <a:prstGeom prst="circularArrow">
          <a:avLst>
            <a:gd name="adj1" fmla="val 5085"/>
            <a:gd name="adj2" fmla="val 327528"/>
            <a:gd name="adj3" fmla="val 19472472"/>
            <a:gd name="adj4" fmla="val 162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70305" y="72984"/>
          <a:ext cx="3067489" cy="3067489"/>
        </a:xfrm>
        <a:prstGeom prst="circularArrow">
          <a:avLst>
            <a:gd name="adj1" fmla="val 5085"/>
            <a:gd name="adj2" fmla="val 327528"/>
            <a:gd name="adj3" fmla="val 1472472"/>
            <a:gd name="adj4" fmla="val 19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37811" y="129200"/>
          <a:ext cx="3067489" cy="3067489"/>
        </a:xfrm>
        <a:prstGeom prst="circularArrow">
          <a:avLst>
            <a:gd name="adj1" fmla="val 5085"/>
            <a:gd name="adj2" fmla="val 327528"/>
            <a:gd name="adj3" fmla="val 5072221"/>
            <a:gd name="adj4" fmla="val 1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D10994-D708-48B9-88FB-48C8C8EA3552}">
      <dsp:nvSpPr>
        <dsp:cNvPr id="0" name=""/>
        <dsp:cNvSpPr/>
      </dsp:nvSpPr>
      <dsp:spPr>
        <a:xfrm>
          <a:off x="373021" y="129200"/>
          <a:ext cx="3067489" cy="3067489"/>
        </a:xfrm>
        <a:prstGeom prst="circularArrow">
          <a:avLst>
            <a:gd name="adj1" fmla="val 5085"/>
            <a:gd name="adj2" fmla="val 327528"/>
            <a:gd name="adj3" fmla="val 8672472"/>
            <a:gd name="adj4" fmla="val 54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4701CE-CCD5-4824-B5F0-EA8E1F071617}">
      <dsp:nvSpPr>
        <dsp:cNvPr id="0" name=""/>
        <dsp:cNvSpPr/>
      </dsp:nvSpPr>
      <dsp:spPr>
        <a:xfrm>
          <a:off x="340526" y="72984"/>
          <a:ext cx="3067489" cy="3067489"/>
        </a:xfrm>
        <a:prstGeom prst="circularArrow">
          <a:avLst>
            <a:gd name="adj1" fmla="val 5085"/>
            <a:gd name="adj2" fmla="val 327528"/>
            <a:gd name="adj3" fmla="val 12272472"/>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9B4501-6056-42A3-AB7F-B15839C03AD6}">
      <dsp:nvSpPr>
        <dsp:cNvPr id="0" name=""/>
        <dsp:cNvSpPr/>
      </dsp:nvSpPr>
      <dsp:spPr>
        <a:xfrm>
          <a:off x="373021" y="16769"/>
          <a:ext cx="3067489" cy="3067489"/>
        </a:xfrm>
        <a:prstGeom prst="circularArrow">
          <a:avLst>
            <a:gd name="adj1" fmla="val 5085"/>
            <a:gd name="adj2" fmla="val 327528"/>
            <a:gd name="adj3" fmla="val 15872221"/>
            <a:gd name="adj4" fmla="val 126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2016-11-10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2016-11-10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2016-11-10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2016-11-10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2016-11-10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2016-11-10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2016-11-10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hyperlink" Target="http://www.laget.se/VSKBANDYF07/Document/Download/899197/5606428" TargetMode="External"/><Relationship Id="rId10" Type="http://schemas.microsoft.com/office/2007/relationships/diagramDrawing" Target="../diagrams/drawing1.xml"/><Relationship Id="rId4" Type="http://schemas.openxmlformats.org/officeDocument/2006/relationships/image" Target="../media/image3.tmp"/><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lördag 8:00-9:00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21</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18</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26</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5"/>
              </a:rPr>
              <a:t>http://www.laget.se/VSKBANDYF07/Document/Download/899197/5606428</a:t>
            </a:r>
            <a:endParaRPr lang="sv-SE" sz="1100" i="1" dirty="0">
              <a:solidFill>
                <a:srgbClr val="00B050"/>
              </a:solidFill>
            </a:endParaRPr>
          </a:p>
        </p:txBody>
      </p:sp>
      <p:graphicFrame>
        <p:nvGraphicFramePr>
          <p:cNvPr id="16" name="Diagram 15"/>
          <p:cNvGraphicFramePr/>
          <p:nvPr>
            <p:extLst>
              <p:ext uri="{D42A27DB-BD31-4B8C-83A1-F6EECF244321}">
                <p14:modId xmlns:p14="http://schemas.microsoft.com/office/powerpoint/2010/main" val="3835503478"/>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7"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10 min innan – </a:t>
            </a:r>
            <a:r>
              <a:rPr lang="sv-SE" sz="1400" dirty="0">
                <a:solidFill>
                  <a:schemeClr val="accent2">
                    <a:lumMod val="75000"/>
                  </a:schemeClr>
                </a:solidFill>
              </a:rPr>
              <a:t> Tränar snack  (föräldrafritt, ombytt och klar utan hjälm)</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18"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19"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3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ruta 233"/>
          <p:cNvSpPr txBox="1"/>
          <p:nvPr/>
        </p:nvSpPr>
        <p:spPr>
          <a:xfrm>
            <a:off x="9250858" y="4084815"/>
            <a:ext cx="2453131" cy="1522397"/>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”slalom” och runda kon. Därefter kommer en passning från spelaren bakom. Gå sedan runt kon och på avslut. </a:t>
            </a:r>
          </a:p>
          <a:p>
            <a:pPr>
              <a:lnSpc>
                <a:spcPct val="107000"/>
              </a:lnSpc>
            </a:pPr>
            <a:r>
              <a:rPr lang="sv-SE" sz="1000" dirty="0">
                <a:solidFill>
                  <a:schemeClr val="accent2">
                    <a:lumMod val="75000"/>
                  </a:schemeClr>
                </a:solidFill>
                <a:effectLst/>
                <a:ea typeface="Calibri" panose="020F0502020204030204" pitchFamily="34" charset="0"/>
                <a:cs typeface="Times New Roman" panose="02020603050405020304" pitchFamily="18" charset="0"/>
              </a:rPr>
              <a:t>Efter avslut ta fart runt kon och väggspela med sarg upp till kön.</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Målvakt gör utkast, ta med boll till kön alt passa sista spelare i kön</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290"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21</a:t>
            </a:r>
            <a:r>
              <a:rPr lang="sv-SE" sz="1400" dirty="0">
                <a:solidFill>
                  <a:schemeClr val="accent2">
                    <a:lumMod val="75000"/>
                  </a:schemeClr>
                </a:solidFill>
              </a:rPr>
              <a:t>: Passningsspel / Skott / Bollkontroll</a:t>
            </a:r>
          </a:p>
        </p:txBody>
      </p:sp>
      <p:sp>
        <p:nvSpPr>
          <p:cNvPr id="294" name="Likbent triangel 293"/>
          <p:cNvSpPr/>
          <p:nvPr/>
        </p:nvSpPr>
        <p:spPr>
          <a:xfrm>
            <a:off x="6797286" y="175772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6" name="Likbent triangel 295"/>
          <p:cNvSpPr/>
          <p:nvPr/>
        </p:nvSpPr>
        <p:spPr>
          <a:xfrm>
            <a:off x="7027219" y="52810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19" name="Likbent triangel 318"/>
          <p:cNvSpPr/>
          <p:nvPr/>
        </p:nvSpPr>
        <p:spPr>
          <a:xfrm>
            <a:off x="596246" y="42795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1" name="Likbent triangel 320"/>
          <p:cNvSpPr/>
          <p:nvPr/>
        </p:nvSpPr>
        <p:spPr>
          <a:xfrm>
            <a:off x="1439403" y="496579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3" name="Likbent triangel 322"/>
          <p:cNvSpPr/>
          <p:nvPr/>
        </p:nvSpPr>
        <p:spPr>
          <a:xfrm>
            <a:off x="2269210" y="423593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24" name="Textruta 63"/>
          <p:cNvSpPr txBox="1"/>
          <p:nvPr/>
        </p:nvSpPr>
        <p:spPr>
          <a:xfrm>
            <a:off x="469166" y="3376715"/>
            <a:ext cx="2558914"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a:t>
            </a:r>
          </a:p>
        </p:txBody>
      </p:sp>
      <p:cxnSp>
        <p:nvCxnSpPr>
          <p:cNvPr id="336" name="Rak pil 335"/>
          <p:cNvCxnSpPr/>
          <p:nvPr/>
        </p:nvCxnSpPr>
        <p:spPr>
          <a:xfrm flipH="1">
            <a:off x="1374746" y="4589514"/>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8" name="Likbent triangel 337"/>
          <p:cNvSpPr/>
          <p:nvPr/>
        </p:nvSpPr>
        <p:spPr>
          <a:xfrm>
            <a:off x="897449" y="94560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48" name="Rak pil 347"/>
          <p:cNvCxnSpPr/>
          <p:nvPr/>
        </p:nvCxnSpPr>
        <p:spPr>
          <a:xfrm flipV="1">
            <a:off x="1381745" y="603729"/>
            <a:ext cx="1720117" cy="1010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9" name="Rak pil 348"/>
          <p:cNvCxnSpPr/>
          <p:nvPr/>
        </p:nvCxnSpPr>
        <p:spPr>
          <a:xfrm flipH="1" flipV="1">
            <a:off x="1336745" y="561866"/>
            <a:ext cx="1804027" cy="1042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0" name="Textruta 63"/>
          <p:cNvSpPr txBox="1"/>
          <p:nvPr/>
        </p:nvSpPr>
        <p:spPr>
          <a:xfrm>
            <a:off x="3741082" y="781671"/>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Åk ”åttan” med fokus på översteg.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Blicken och axlarna i åkriktning samt klubban in mot konen</a:t>
            </a:r>
          </a:p>
        </p:txBody>
      </p:sp>
      <p:sp>
        <p:nvSpPr>
          <p:cNvPr id="95" name="Likbent triangel 94"/>
          <p:cNvSpPr/>
          <p:nvPr/>
        </p:nvSpPr>
        <p:spPr>
          <a:xfrm>
            <a:off x="3390395" y="9656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5" name="Vänsterböjd 114"/>
          <p:cNvSpPr/>
          <p:nvPr/>
        </p:nvSpPr>
        <p:spPr>
          <a:xfrm>
            <a:off x="3400998" y="654807"/>
            <a:ext cx="309195" cy="100833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1" name="Högerböjd 20"/>
          <p:cNvSpPr/>
          <p:nvPr/>
        </p:nvSpPr>
        <p:spPr>
          <a:xfrm>
            <a:off x="586227" y="572461"/>
            <a:ext cx="312876" cy="10418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17" name="Likbent triangel 116"/>
          <p:cNvSpPr/>
          <p:nvPr/>
        </p:nvSpPr>
        <p:spPr>
          <a:xfrm>
            <a:off x="620213" y="553780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2293177" y="549423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0" name="Högerböjd 119"/>
          <p:cNvSpPr/>
          <p:nvPr/>
        </p:nvSpPr>
        <p:spPr>
          <a:xfrm>
            <a:off x="1199987" y="4971584"/>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1" name="Rak pil 120"/>
          <p:cNvCxnSpPr/>
          <p:nvPr/>
        </p:nvCxnSpPr>
        <p:spPr>
          <a:xfrm>
            <a:off x="1491730" y="5354501"/>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4" name="Vänsterböjd 123"/>
          <p:cNvSpPr/>
          <p:nvPr/>
        </p:nvSpPr>
        <p:spPr>
          <a:xfrm rot="3470097">
            <a:off x="2309073" y="5620576"/>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5" name="Rak pil 124"/>
          <p:cNvCxnSpPr/>
          <p:nvPr/>
        </p:nvCxnSpPr>
        <p:spPr>
          <a:xfrm flipH="1" flipV="1">
            <a:off x="1638656" y="4904488"/>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8" name="Högerböjd 127"/>
          <p:cNvSpPr/>
          <p:nvPr/>
        </p:nvSpPr>
        <p:spPr>
          <a:xfrm rot="5400000">
            <a:off x="1365931" y="4583622"/>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9" name="Rak pil 128"/>
          <p:cNvCxnSpPr/>
          <p:nvPr/>
        </p:nvCxnSpPr>
        <p:spPr>
          <a:xfrm flipH="1">
            <a:off x="776982" y="4904488"/>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5"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4"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0" name="Rak pil 189"/>
          <p:cNvCxnSpPr/>
          <p:nvPr/>
        </p:nvCxnSpPr>
        <p:spPr>
          <a:xfrm flipH="1">
            <a:off x="6323812" y="2647364"/>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1" name="Rak pil 190"/>
          <p:cNvCxnSpPr/>
          <p:nvPr/>
        </p:nvCxnSpPr>
        <p:spPr>
          <a:xfrm>
            <a:off x="6349105" y="3164775"/>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2" name="Rak pil 191"/>
          <p:cNvCxnSpPr/>
          <p:nvPr/>
        </p:nvCxnSpPr>
        <p:spPr>
          <a:xfrm flipH="1">
            <a:off x="6284934" y="3643972"/>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3" name="Rak pil 192"/>
          <p:cNvCxnSpPr/>
          <p:nvPr/>
        </p:nvCxnSpPr>
        <p:spPr>
          <a:xfrm>
            <a:off x="6310227" y="4161383"/>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4" name="Rak pil 193"/>
          <p:cNvCxnSpPr/>
          <p:nvPr/>
        </p:nvCxnSpPr>
        <p:spPr>
          <a:xfrm flipH="1">
            <a:off x="6269882" y="4560710"/>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5" name="Rak pil 194"/>
          <p:cNvCxnSpPr/>
          <p:nvPr/>
        </p:nvCxnSpPr>
        <p:spPr>
          <a:xfrm>
            <a:off x="6295175" y="5078121"/>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6" name="Rak pil 195"/>
          <p:cNvCxnSpPr/>
          <p:nvPr/>
        </p:nvCxnSpPr>
        <p:spPr>
          <a:xfrm>
            <a:off x="6961361" y="5534761"/>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9" name="Ellips 88"/>
          <p:cNvSpPr/>
          <p:nvPr/>
        </p:nvSpPr>
        <p:spPr>
          <a:xfrm>
            <a:off x="4352836" y="3561821"/>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0" name="Ellips 89"/>
          <p:cNvSpPr/>
          <p:nvPr/>
        </p:nvSpPr>
        <p:spPr>
          <a:xfrm>
            <a:off x="4516099" y="3837098"/>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1" name="Ellips 90"/>
          <p:cNvSpPr/>
          <p:nvPr/>
        </p:nvSpPr>
        <p:spPr>
          <a:xfrm>
            <a:off x="4762802" y="3868865"/>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2" name="Ellips 91"/>
          <p:cNvSpPr/>
          <p:nvPr/>
        </p:nvSpPr>
        <p:spPr>
          <a:xfrm>
            <a:off x="4844812" y="4132862"/>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3" name="Ellips 92"/>
          <p:cNvSpPr/>
          <p:nvPr/>
        </p:nvSpPr>
        <p:spPr>
          <a:xfrm>
            <a:off x="5006532" y="3992765"/>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4" name="Ellips 93"/>
          <p:cNvSpPr/>
          <p:nvPr/>
        </p:nvSpPr>
        <p:spPr>
          <a:xfrm>
            <a:off x="4631500" y="4137881"/>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6" name="Ellips 95"/>
          <p:cNvSpPr/>
          <p:nvPr/>
        </p:nvSpPr>
        <p:spPr>
          <a:xfrm>
            <a:off x="5082278" y="3755180"/>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7" name="Ellips 96"/>
          <p:cNvSpPr/>
          <p:nvPr/>
        </p:nvSpPr>
        <p:spPr>
          <a:xfrm>
            <a:off x="4647582" y="3520862"/>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8" name="Ellips 97"/>
          <p:cNvSpPr/>
          <p:nvPr/>
        </p:nvSpPr>
        <p:spPr>
          <a:xfrm>
            <a:off x="4358176" y="4000472"/>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9" name="Ellips 98"/>
          <p:cNvSpPr/>
          <p:nvPr/>
        </p:nvSpPr>
        <p:spPr>
          <a:xfrm>
            <a:off x="4853940" y="3667319"/>
            <a:ext cx="65116" cy="8191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Ellips 99"/>
          <p:cNvSpPr/>
          <p:nvPr/>
        </p:nvSpPr>
        <p:spPr>
          <a:xfrm>
            <a:off x="5090213" y="3550438"/>
            <a:ext cx="100924" cy="9289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2" name="Likbent triangel 101"/>
          <p:cNvSpPr/>
          <p:nvPr/>
        </p:nvSpPr>
        <p:spPr>
          <a:xfrm>
            <a:off x="8787184" y="41455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3" name="Likbent triangel 102"/>
          <p:cNvSpPr/>
          <p:nvPr/>
        </p:nvSpPr>
        <p:spPr>
          <a:xfrm>
            <a:off x="8047199" y="293260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4" name="Likbent triangel 103"/>
          <p:cNvSpPr/>
          <p:nvPr/>
        </p:nvSpPr>
        <p:spPr>
          <a:xfrm>
            <a:off x="9596663" y="291425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05" name="Rak pil 297"/>
          <p:cNvCxnSpPr/>
          <p:nvPr/>
        </p:nvCxnSpPr>
        <p:spPr>
          <a:xfrm flipV="1">
            <a:off x="9118825" y="3895690"/>
            <a:ext cx="0" cy="163707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6" name="Rak pil 298"/>
          <p:cNvCxnSpPr/>
          <p:nvPr/>
        </p:nvCxnSpPr>
        <p:spPr>
          <a:xfrm flipV="1">
            <a:off x="8598457" y="3247645"/>
            <a:ext cx="1452061" cy="6480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7" name="Bildobjekt 106"/>
          <p:cNvPicPr/>
          <p:nvPr/>
        </p:nvPicPr>
        <p:blipFill>
          <a:blip r:embed="rId4" cstate="print">
            <a:extLst>
              <a:ext uri="{28A0092B-C50C-407E-A947-70E740481C1C}">
                <a14:useLocalDpi xmlns:a14="http://schemas.microsoft.com/office/drawing/2010/main" val="0"/>
              </a:ext>
            </a:extLst>
          </a:blip>
          <a:stretch>
            <a:fillRect/>
          </a:stretch>
        </p:blipFill>
        <p:spPr>
          <a:xfrm>
            <a:off x="8694985" y="924478"/>
            <a:ext cx="670102" cy="545332"/>
          </a:xfrm>
          <a:prstGeom prst="rect">
            <a:avLst/>
          </a:prstGeom>
          <a:ln>
            <a:noFill/>
          </a:ln>
        </p:spPr>
      </p:pic>
      <p:sp>
        <p:nvSpPr>
          <p:cNvPr id="108" name="Ned 301"/>
          <p:cNvSpPr/>
          <p:nvPr/>
        </p:nvSpPr>
        <p:spPr>
          <a:xfrm rot="9728466">
            <a:off x="9656216" y="2161470"/>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109" name="Rak 164"/>
          <p:cNvCxnSpPr/>
          <p:nvPr/>
        </p:nvCxnSpPr>
        <p:spPr>
          <a:xfrm flipH="1" flipV="1">
            <a:off x="11661256" y="98360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0" name="Rak 179"/>
          <p:cNvCxnSpPr/>
          <p:nvPr/>
        </p:nvCxnSpPr>
        <p:spPr>
          <a:xfrm flipH="1" flipV="1">
            <a:off x="8245313" y="1356868"/>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1" name="Rak pil 195"/>
          <p:cNvCxnSpPr/>
          <p:nvPr/>
        </p:nvCxnSpPr>
        <p:spPr>
          <a:xfrm flipH="1" flipV="1">
            <a:off x="8587894" y="4145600"/>
            <a:ext cx="406917" cy="726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Textruta 63"/>
          <p:cNvSpPr txBox="1"/>
          <p:nvPr/>
        </p:nvSpPr>
        <p:spPr>
          <a:xfrm>
            <a:off x="8207591" y="5872446"/>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3" name="Rak 179"/>
          <p:cNvCxnSpPr/>
          <p:nvPr/>
        </p:nvCxnSpPr>
        <p:spPr>
          <a:xfrm flipH="1" flipV="1">
            <a:off x="9374720" y="1306671"/>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4" name="Likbent triangel 113"/>
          <p:cNvSpPr/>
          <p:nvPr/>
        </p:nvSpPr>
        <p:spPr>
          <a:xfrm>
            <a:off x="8799674" y="488245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6" name="Rak pil 195"/>
          <p:cNvCxnSpPr/>
          <p:nvPr/>
        </p:nvCxnSpPr>
        <p:spPr>
          <a:xfrm flipV="1">
            <a:off x="8769722" y="4889484"/>
            <a:ext cx="218965" cy="7240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9" name="Koppling 26"/>
          <p:cNvSpPr/>
          <p:nvPr/>
        </p:nvSpPr>
        <p:spPr>
          <a:xfrm>
            <a:off x="8698463" y="561351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122" name="Koppling 26"/>
          <p:cNvSpPr/>
          <p:nvPr/>
        </p:nvSpPr>
        <p:spPr>
          <a:xfrm>
            <a:off x="8966797" y="5634787"/>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cxnSp>
        <p:nvCxnSpPr>
          <p:cNvPr id="132" name="Rak pil 298"/>
          <p:cNvCxnSpPr/>
          <p:nvPr/>
        </p:nvCxnSpPr>
        <p:spPr>
          <a:xfrm flipH="1" flipV="1">
            <a:off x="9900808" y="2693867"/>
            <a:ext cx="118253" cy="450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4" name="Rak pil 297"/>
          <p:cNvCxnSpPr/>
          <p:nvPr/>
        </p:nvCxnSpPr>
        <p:spPr>
          <a:xfrm flipH="1">
            <a:off x="7212643" y="1524489"/>
            <a:ext cx="1515955" cy="722361"/>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130" name="Textruta 63"/>
          <p:cNvSpPr txBox="1"/>
          <p:nvPr/>
        </p:nvSpPr>
        <p:spPr>
          <a:xfrm>
            <a:off x="3663584" y="2297835"/>
            <a:ext cx="2300638" cy="104349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TESTÖVNING vid tillfälle</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Lägg ut ”puckar med skruv” på isen och låt spelarna dribbla runt så snabbt de kan.</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Håll </a:t>
            </a:r>
            <a:r>
              <a:rPr lang="sv-SE" sz="1100" dirty="0" err="1">
                <a:solidFill>
                  <a:schemeClr val="accent2">
                    <a:lumMod val="75000"/>
                  </a:schemeClr>
                </a:solidFill>
                <a:ea typeface="Calibri" panose="020F0502020204030204" pitchFamily="34" charset="0"/>
                <a:cs typeface="Times New Roman" panose="02020603050405020304" pitchFamily="18" charset="0"/>
              </a:rPr>
              <a:t>klubbladet</a:t>
            </a:r>
            <a:r>
              <a:rPr lang="sv-SE" sz="1100" dirty="0">
                <a:solidFill>
                  <a:schemeClr val="accent2">
                    <a:lumMod val="75000"/>
                  </a:schemeClr>
                </a:solidFill>
                <a:ea typeface="Calibri" panose="020F0502020204030204" pitchFamily="34" charset="0"/>
                <a:cs typeface="Times New Roman" panose="02020603050405020304" pitchFamily="18" charset="0"/>
              </a:rPr>
              <a:t> strax ovanför isen i rörelserna.</a:t>
            </a:r>
            <a:endParaRPr lang="sv-SE" sz="1400" dirty="0">
              <a:solidFill>
                <a:schemeClr val="accent2">
                  <a:lumMod val="75000"/>
                </a:schemeClr>
              </a:solidFill>
              <a:ea typeface="Calibri" panose="020F0502020204030204" pitchFamily="34" charset="0"/>
              <a:cs typeface="Times New Roman" panose="02020603050405020304" pitchFamily="18" charset="0"/>
            </a:endParaRPr>
          </a:p>
        </p:txBody>
      </p:sp>
      <p:sp>
        <p:nvSpPr>
          <p:cNvPr id="137" name="Högerböjd 155"/>
          <p:cNvSpPr/>
          <p:nvPr/>
        </p:nvSpPr>
        <p:spPr>
          <a:xfrm rot="5400000">
            <a:off x="6771691" y="1097124"/>
            <a:ext cx="269727" cy="76396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48"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26</a:t>
            </a:r>
            <a:r>
              <a:rPr lang="sv-SE" sz="1400" dirty="0">
                <a:solidFill>
                  <a:schemeClr val="accent2">
                    <a:lumMod val="75000"/>
                  </a:schemeClr>
                </a:solidFill>
              </a:rPr>
              <a:t>: Skridskoteknik</a:t>
            </a:r>
          </a:p>
        </p:txBody>
      </p: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264145" y="25753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18</a:t>
            </a:r>
            <a:r>
              <a:rPr lang="sv-SE" sz="1400" dirty="0">
                <a:solidFill>
                  <a:schemeClr val="accent2">
                    <a:lumMod val="75000"/>
                  </a:schemeClr>
                </a:solidFill>
              </a:rPr>
              <a:t>: Passning / Skott</a:t>
            </a:r>
          </a:p>
        </p:txBody>
      </p:sp>
      <p:sp>
        <p:nvSpPr>
          <p:cNvPr id="43" name="Textruta 233"/>
          <p:cNvSpPr txBox="1"/>
          <p:nvPr/>
        </p:nvSpPr>
        <p:spPr>
          <a:xfrm>
            <a:off x="1091702" y="4139210"/>
            <a:ext cx="3434486" cy="1589610"/>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Med målvaktsutkast: Spelare 1 startar utan boll. Målvakten kastar ut bollen till spelare 1 som åker runt en kon och går på avslut. </a:t>
            </a:r>
          </a:p>
          <a:p>
            <a:pPr>
              <a:lnSpc>
                <a:spcPct val="107000"/>
              </a:lnSpc>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Utan målvaktsutkast: Spelare 1 startar utan boll och åker runt en kon. Får sedan en passning från spelare 2 sedan skjuter spelare 1 så snabbt som möjligt (gärna direkt skott).</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Övningen körs från båda håll</a:t>
            </a:r>
          </a:p>
        </p:txBody>
      </p:sp>
      <p:sp>
        <p:nvSpPr>
          <p:cNvPr id="57" name="Likbent triangel 56"/>
          <p:cNvSpPr/>
          <p:nvPr/>
        </p:nvSpPr>
        <p:spPr>
          <a:xfrm>
            <a:off x="1052234" y="311030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8" name="Likbent triangel 57"/>
          <p:cNvSpPr/>
          <p:nvPr/>
        </p:nvSpPr>
        <p:spPr>
          <a:xfrm>
            <a:off x="3957916" y="321050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9" name="Likbent triangel 58"/>
          <p:cNvSpPr/>
          <p:nvPr/>
        </p:nvSpPr>
        <p:spPr>
          <a:xfrm>
            <a:off x="1753494" y="238440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61" name="Rak pil 297"/>
          <p:cNvCxnSpPr/>
          <p:nvPr/>
        </p:nvCxnSpPr>
        <p:spPr>
          <a:xfrm>
            <a:off x="2646989" y="1489752"/>
            <a:ext cx="1423306" cy="104929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pic>
        <p:nvPicPr>
          <p:cNvPr id="63" name="Bildobjekt 62"/>
          <p:cNvPicPr/>
          <p:nvPr/>
        </p:nvPicPr>
        <p:blipFill>
          <a:blip r:embed="rId4" cstate="print">
            <a:extLst>
              <a:ext uri="{28A0092B-C50C-407E-A947-70E740481C1C}">
                <a14:useLocalDpi xmlns:a14="http://schemas.microsoft.com/office/drawing/2010/main" val="0"/>
              </a:ext>
            </a:extLst>
          </a:blip>
          <a:stretch>
            <a:fillRect/>
          </a:stretch>
        </p:blipFill>
        <p:spPr>
          <a:xfrm>
            <a:off x="2115052" y="982170"/>
            <a:ext cx="670102" cy="545332"/>
          </a:xfrm>
          <a:prstGeom prst="rect">
            <a:avLst/>
          </a:prstGeom>
          <a:ln>
            <a:noFill/>
          </a:ln>
        </p:spPr>
      </p:pic>
      <p:sp>
        <p:nvSpPr>
          <p:cNvPr id="64" name="Ned 301"/>
          <p:cNvSpPr/>
          <p:nvPr/>
        </p:nvSpPr>
        <p:spPr>
          <a:xfrm rot="10800000">
            <a:off x="2243453" y="2164024"/>
            <a:ext cx="489940" cy="440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65" name="Rak pil 302"/>
          <p:cNvCxnSpPr/>
          <p:nvPr/>
        </p:nvCxnSpPr>
        <p:spPr>
          <a:xfrm>
            <a:off x="3985419" y="1446720"/>
            <a:ext cx="480617" cy="761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Rak 164"/>
          <p:cNvCxnSpPr/>
          <p:nvPr/>
        </p:nvCxnSpPr>
        <p:spPr>
          <a:xfrm flipH="1" flipV="1">
            <a:off x="5355438" y="1059005"/>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8" name="Rak 174"/>
          <p:cNvCxnSpPr/>
          <p:nvPr/>
        </p:nvCxnSpPr>
        <p:spPr>
          <a:xfrm flipH="1" flipV="1">
            <a:off x="2808945" y="1321491"/>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9" name="Rak 179"/>
          <p:cNvCxnSpPr/>
          <p:nvPr/>
        </p:nvCxnSpPr>
        <p:spPr>
          <a:xfrm flipH="1" flipV="1">
            <a:off x="1691345" y="1346891"/>
            <a:ext cx="452786" cy="864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4" name="Koppling 26"/>
          <p:cNvSpPr/>
          <p:nvPr/>
        </p:nvSpPr>
        <p:spPr>
          <a:xfrm>
            <a:off x="3442410" y="101231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1</a:t>
            </a:r>
          </a:p>
        </p:txBody>
      </p:sp>
      <p:sp>
        <p:nvSpPr>
          <p:cNvPr id="85" name="Koppling 26"/>
          <p:cNvSpPr/>
          <p:nvPr/>
        </p:nvSpPr>
        <p:spPr>
          <a:xfrm>
            <a:off x="958571" y="98245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sv-SE" dirty="0"/>
              <a:t>2</a:t>
            </a:r>
          </a:p>
        </p:txBody>
      </p:sp>
      <p:sp>
        <p:nvSpPr>
          <p:cNvPr id="91" name="Ellips 90"/>
          <p:cNvSpPr/>
          <p:nvPr/>
        </p:nvSpPr>
        <p:spPr>
          <a:xfrm>
            <a:off x="3694808" y="1131008"/>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2" name="Ellips 91"/>
          <p:cNvSpPr/>
          <p:nvPr/>
        </p:nvSpPr>
        <p:spPr>
          <a:xfrm>
            <a:off x="3985418" y="1095172"/>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3" name="Ellips 92"/>
          <p:cNvSpPr/>
          <p:nvPr/>
        </p:nvSpPr>
        <p:spPr>
          <a:xfrm>
            <a:off x="3815726" y="1271370"/>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6" name="Ellips 35"/>
          <p:cNvSpPr/>
          <p:nvPr/>
        </p:nvSpPr>
        <p:spPr>
          <a:xfrm>
            <a:off x="1020660" y="1256237"/>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7" name="Ellips 36"/>
          <p:cNvSpPr/>
          <p:nvPr/>
        </p:nvSpPr>
        <p:spPr>
          <a:xfrm>
            <a:off x="1311270" y="1220401"/>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8" name="Ellips 37"/>
          <p:cNvSpPr/>
          <p:nvPr/>
        </p:nvSpPr>
        <p:spPr>
          <a:xfrm>
            <a:off x="1141578" y="1396599"/>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1" name="Likbent triangel 40"/>
          <p:cNvSpPr/>
          <p:nvPr/>
        </p:nvSpPr>
        <p:spPr>
          <a:xfrm>
            <a:off x="3005520" y="236153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Vänsterböjd 153"/>
          <p:cNvSpPr/>
          <p:nvPr/>
        </p:nvSpPr>
        <p:spPr>
          <a:xfrm rot="4361896">
            <a:off x="3915019" y="3257096"/>
            <a:ext cx="173504" cy="61392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7" name="Rak pil 302"/>
          <p:cNvCxnSpPr/>
          <p:nvPr/>
        </p:nvCxnSpPr>
        <p:spPr>
          <a:xfrm flipH="1" flipV="1">
            <a:off x="2639682" y="2698666"/>
            <a:ext cx="910361" cy="831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Rak pil 297"/>
          <p:cNvCxnSpPr/>
          <p:nvPr/>
        </p:nvCxnSpPr>
        <p:spPr>
          <a:xfrm>
            <a:off x="1287801" y="1480514"/>
            <a:ext cx="973446" cy="769847"/>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45" name="Likbent triangel 44"/>
          <p:cNvSpPr/>
          <p:nvPr/>
        </p:nvSpPr>
        <p:spPr>
          <a:xfrm>
            <a:off x="4217077" y="21453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p:cNvSpPr/>
          <p:nvPr/>
        </p:nvSpPr>
        <p:spPr>
          <a:xfrm>
            <a:off x="646727" y="220773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49" name="Rak pil 302"/>
          <p:cNvCxnSpPr/>
          <p:nvPr/>
        </p:nvCxnSpPr>
        <p:spPr>
          <a:xfrm flipH="1">
            <a:off x="4298094" y="2296490"/>
            <a:ext cx="175737" cy="9720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Rak 173"/>
          <p:cNvCxnSpPr/>
          <p:nvPr/>
        </p:nvCxnSpPr>
        <p:spPr>
          <a:xfrm flipH="1" flipV="1">
            <a:off x="143401" y="1060796"/>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1" name="Underrubrik 2"/>
          <p:cNvSpPr txBox="1">
            <a:spLocks/>
          </p:cNvSpPr>
          <p:nvPr/>
        </p:nvSpPr>
        <p:spPr>
          <a:xfrm>
            <a:off x="5838846" y="14966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a:t>
            </a:r>
            <a:r>
              <a:rPr lang="sv-SE" sz="1400" dirty="0" err="1">
                <a:solidFill>
                  <a:schemeClr val="accent2">
                    <a:lumMod val="75000"/>
                  </a:schemeClr>
                </a:solidFill>
              </a:rPr>
              <a:t>Lagsspel</a:t>
            </a:r>
            <a:r>
              <a:rPr lang="sv-SE" sz="1400" dirty="0">
                <a:solidFill>
                  <a:schemeClr val="accent2">
                    <a:lumMod val="75000"/>
                  </a:schemeClr>
                </a:solidFill>
              </a:rPr>
              <a:t>  </a:t>
            </a:r>
          </a:p>
        </p:txBody>
      </p:sp>
      <p:sp>
        <p:nvSpPr>
          <p:cNvPr id="70" name="Textruta 63"/>
          <p:cNvSpPr txBox="1"/>
          <p:nvPr/>
        </p:nvSpPr>
        <p:spPr>
          <a:xfrm>
            <a:off x="6678106" y="1330130"/>
            <a:ext cx="3586239" cy="1619015"/>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och vilka anfaller (granen). Hur ställer man upp sig (blomman).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5544136"/>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360</Words>
  <Application>Microsoft Office PowerPoint</Application>
  <PresentationFormat>Bredbild</PresentationFormat>
  <Paragraphs>63</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74</cp:revision>
  <dcterms:created xsi:type="dcterms:W3CDTF">2015-11-16T21:49:43Z</dcterms:created>
  <dcterms:modified xsi:type="dcterms:W3CDTF">2016-11-10T22:18:33Z</dcterms:modified>
</cp:coreProperties>
</file>