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318" r:id="rId4"/>
    <p:sldId id="277" r:id="rId5"/>
    <p:sldId id="259" r:id="rId6"/>
    <p:sldId id="317" r:id="rId7"/>
    <p:sldId id="276" r:id="rId8"/>
    <p:sldId id="260" r:id="rId9"/>
    <p:sldId id="278" r:id="rId10"/>
    <p:sldId id="279" r:id="rId11"/>
    <p:sldId id="281" r:id="rId12"/>
    <p:sldId id="280" r:id="rId13"/>
    <p:sldId id="284" r:id="rId14"/>
    <p:sldId id="283" r:id="rId15"/>
    <p:sldId id="282" r:id="rId16"/>
    <p:sldId id="286" r:id="rId17"/>
    <p:sldId id="285" r:id="rId18"/>
    <p:sldId id="290" r:id="rId19"/>
    <p:sldId id="287" r:id="rId20"/>
    <p:sldId id="289" r:id="rId21"/>
    <p:sldId id="288" r:id="rId22"/>
    <p:sldId id="264" r:id="rId23"/>
    <p:sldId id="291" r:id="rId24"/>
    <p:sldId id="292" r:id="rId25"/>
    <p:sldId id="293" r:id="rId26"/>
    <p:sldId id="295" r:id="rId27"/>
    <p:sldId id="294" r:id="rId28"/>
    <p:sldId id="296" r:id="rId29"/>
    <p:sldId id="297" r:id="rId30"/>
    <p:sldId id="298" r:id="rId31"/>
    <p:sldId id="315" r:id="rId32"/>
    <p:sldId id="275" r:id="rId33"/>
    <p:sldId id="274" r:id="rId34"/>
    <p:sldId id="273" r:id="rId35"/>
    <p:sldId id="271" r:id="rId36"/>
    <p:sldId id="272" r:id="rId37"/>
    <p:sldId id="270" r:id="rId38"/>
    <p:sldId id="269" r:id="rId39"/>
    <p:sldId id="268" r:id="rId40"/>
    <p:sldId id="267" r:id="rId41"/>
    <p:sldId id="266" r:id="rId42"/>
    <p:sldId id="265" r:id="rId43"/>
    <p:sldId id="299" r:id="rId44"/>
    <p:sldId id="300" r:id="rId45"/>
    <p:sldId id="301" r:id="rId46"/>
    <p:sldId id="302" r:id="rId47"/>
    <p:sldId id="304" r:id="rId48"/>
    <p:sldId id="303" r:id="rId49"/>
    <p:sldId id="305" r:id="rId50"/>
    <p:sldId id="307" r:id="rId51"/>
    <p:sldId id="306" r:id="rId52"/>
    <p:sldId id="310" r:id="rId53"/>
    <p:sldId id="308" r:id="rId54"/>
    <p:sldId id="309" r:id="rId55"/>
    <p:sldId id="258" r:id="rId56"/>
    <p:sldId id="311" r:id="rId57"/>
    <p:sldId id="312" r:id="rId58"/>
    <p:sldId id="313" r:id="rId59"/>
    <p:sldId id="314" r:id="rId60"/>
    <p:sldId id="319" r:id="rId61"/>
    <p:sldId id="320" r:id="rId62"/>
    <p:sldId id="321" r:id="rId63"/>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30" d="100"/>
          <a:sy n="130" d="100"/>
        </p:scale>
        <p:origin x="774" y="12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9209BAE-BF2A-41B3-B596-7F322EC32719}" type="doc">
      <dgm:prSet loTypeId="urn:microsoft.com/office/officeart/2005/8/layout/pyramid1" loCatId="pyramid" qsTypeId="urn:microsoft.com/office/officeart/2005/8/quickstyle/simple1" qsCatId="simple" csTypeId="urn:microsoft.com/office/officeart/2005/8/colors/accent1_2" csCatId="accent1" phldr="1"/>
      <dgm:spPr/>
    </dgm:pt>
    <dgm:pt modelId="{7BA4C15A-124D-4756-AE57-1AB6B4B6CABA}">
      <dgm:prSet phldrT="[Text]"/>
      <dgm:spPr>
        <a:solidFill>
          <a:schemeClr val="accent3">
            <a:lumMod val="40000"/>
            <a:lumOff val="60000"/>
          </a:schemeClr>
        </a:solidFill>
      </dgm:spPr>
      <dgm:t>
        <a:bodyPr/>
        <a:lstStyle/>
        <a:p>
          <a:endParaRPr lang="sv-SE" dirty="0"/>
        </a:p>
        <a:p>
          <a:r>
            <a:rPr lang="sv-SE" dirty="0"/>
            <a:t>Spel</a:t>
          </a:r>
        </a:p>
      </dgm:t>
    </dgm:pt>
    <dgm:pt modelId="{8572697F-4346-486E-A793-20D91D2C2CC6}" type="parTrans" cxnId="{D4C3A787-30C3-4583-9BBF-FBD45D99C797}">
      <dgm:prSet/>
      <dgm:spPr/>
      <dgm:t>
        <a:bodyPr/>
        <a:lstStyle/>
        <a:p>
          <a:endParaRPr lang="sv-SE"/>
        </a:p>
      </dgm:t>
    </dgm:pt>
    <dgm:pt modelId="{8EA942EA-3269-475A-A462-F933A334F82D}" type="sibTrans" cxnId="{D4C3A787-30C3-4583-9BBF-FBD45D99C797}">
      <dgm:prSet/>
      <dgm:spPr/>
      <dgm:t>
        <a:bodyPr/>
        <a:lstStyle/>
        <a:p>
          <a:endParaRPr lang="sv-SE"/>
        </a:p>
      </dgm:t>
    </dgm:pt>
    <dgm:pt modelId="{5B7684CB-8C42-46C1-80E1-A3718A0BCE2C}">
      <dgm:prSet phldrT="[Text]"/>
      <dgm:spPr>
        <a:solidFill>
          <a:schemeClr val="accent3">
            <a:lumMod val="40000"/>
            <a:lumOff val="60000"/>
          </a:schemeClr>
        </a:solidFill>
      </dgm:spPr>
      <dgm:t>
        <a:bodyPr/>
        <a:lstStyle/>
        <a:p>
          <a:r>
            <a:rPr lang="sv-SE" dirty="0"/>
            <a:t>Enkla spelmoment</a:t>
          </a:r>
        </a:p>
        <a:p>
          <a:r>
            <a:rPr lang="sv-SE" dirty="0"/>
            <a:t>Vända om, flytta spelet till motsatt sida, </a:t>
          </a:r>
        </a:p>
        <a:p>
          <a:r>
            <a:rPr lang="sv-SE" dirty="0"/>
            <a:t>anfall och försvar</a:t>
          </a:r>
        </a:p>
      </dgm:t>
    </dgm:pt>
    <dgm:pt modelId="{FE87FE98-3DE9-4BA7-AC36-6FC2FB87646A}" type="parTrans" cxnId="{BD960417-2F1F-4CE6-ACB4-22829C9889BD}">
      <dgm:prSet/>
      <dgm:spPr/>
      <dgm:t>
        <a:bodyPr/>
        <a:lstStyle/>
        <a:p>
          <a:endParaRPr lang="sv-SE"/>
        </a:p>
      </dgm:t>
    </dgm:pt>
    <dgm:pt modelId="{E1CE63F2-E377-4D91-B121-FB98F15C6BB1}" type="sibTrans" cxnId="{BD960417-2F1F-4CE6-ACB4-22829C9889BD}">
      <dgm:prSet/>
      <dgm:spPr/>
      <dgm:t>
        <a:bodyPr/>
        <a:lstStyle/>
        <a:p>
          <a:endParaRPr lang="sv-SE"/>
        </a:p>
      </dgm:t>
    </dgm:pt>
    <dgm:pt modelId="{42A592CB-AF10-4AEE-A89D-C017DE6030D2}">
      <dgm:prSet phldrT="[Text]"/>
      <dgm:spPr>
        <a:solidFill>
          <a:schemeClr val="accent3">
            <a:lumMod val="40000"/>
            <a:lumOff val="60000"/>
          </a:schemeClr>
        </a:solidFill>
      </dgm:spPr>
      <dgm:t>
        <a:bodyPr/>
        <a:lstStyle/>
        <a:p>
          <a:r>
            <a:rPr lang="sv-SE" dirty="0"/>
            <a:t>Klubba och boll</a:t>
          </a:r>
        </a:p>
        <a:p>
          <a:r>
            <a:rPr lang="sv-SE" dirty="0"/>
            <a:t>Passning, dribbling och skott</a:t>
          </a:r>
        </a:p>
      </dgm:t>
    </dgm:pt>
    <dgm:pt modelId="{BDD7B9A6-4825-4AAC-9DFE-C6287C8B0A21}" type="parTrans" cxnId="{3D89ED02-2AF8-482D-8967-02F7651D3D55}">
      <dgm:prSet/>
      <dgm:spPr/>
      <dgm:t>
        <a:bodyPr/>
        <a:lstStyle/>
        <a:p>
          <a:endParaRPr lang="sv-SE"/>
        </a:p>
      </dgm:t>
    </dgm:pt>
    <dgm:pt modelId="{938648BD-2767-483B-B700-9192B7A84CB6}" type="sibTrans" cxnId="{3D89ED02-2AF8-482D-8967-02F7651D3D55}">
      <dgm:prSet/>
      <dgm:spPr/>
      <dgm:t>
        <a:bodyPr/>
        <a:lstStyle/>
        <a:p>
          <a:endParaRPr lang="sv-SE"/>
        </a:p>
      </dgm:t>
    </dgm:pt>
    <dgm:pt modelId="{45A6FC8F-AA23-4FE7-8CE6-B5B46ED064A4}">
      <dgm:prSet phldrT="[Text]"/>
      <dgm:spPr>
        <a:solidFill>
          <a:schemeClr val="accent3">
            <a:lumMod val="40000"/>
            <a:lumOff val="60000"/>
          </a:schemeClr>
        </a:solidFill>
      </dgm:spPr>
      <dgm:t>
        <a:bodyPr/>
        <a:lstStyle/>
        <a:p>
          <a:r>
            <a:rPr lang="sv-SE" dirty="0"/>
            <a:t>Skridskoteknik med och utan boll</a:t>
          </a:r>
        </a:p>
      </dgm:t>
    </dgm:pt>
    <dgm:pt modelId="{2649ECA1-D98D-4142-BBD1-6532FABBEF25}" type="parTrans" cxnId="{15E4BC62-D8B4-4820-A43B-F658BAFC9DC5}">
      <dgm:prSet/>
      <dgm:spPr/>
      <dgm:t>
        <a:bodyPr/>
        <a:lstStyle/>
        <a:p>
          <a:endParaRPr lang="sv-SE"/>
        </a:p>
      </dgm:t>
    </dgm:pt>
    <dgm:pt modelId="{B24ACA6F-A1D6-40AC-B5D0-F2F75208B168}" type="sibTrans" cxnId="{15E4BC62-D8B4-4820-A43B-F658BAFC9DC5}">
      <dgm:prSet/>
      <dgm:spPr/>
      <dgm:t>
        <a:bodyPr/>
        <a:lstStyle/>
        <a:p>
          <a:endParaRPr lang="sv-SE"/>
        </a:p>
      </dgm:t>
    </dgm:pt>
    <dgm:pt modelId="{6CCF538F-7CD4-41F3-9CD5-3A23D22E930E}" type="pres">
      <dgm:prSet presAssocID="{09209BAE-BF2A-41B3-B596-7F322EC32719}" presName="Name0" presStyleCnt="0">
        <dgm:presLayoutVars>
          <dgm:dir/>
          <dgm:animLvl val="lvl"/>
          <dgm:resizeHandles val="exact"/>
        </dgm:presLayoutVars>
      </dgm:prSet>
      <dgm:spPr/>
    </dgm:pt>
    <dgm:pt modelId="{FF37839D-21D2-4C0B-933D-B95B01F61D39}" type="pres">
      <dgm:prSet presAssocID="{7BA4C15A-124D-4756-AE57-1AB6B4B6CABA}" presName="Name8" presStyleCnt="0"/>
      <dgm:spPr/>
    </dgm:pt>
    <dgm:pt modelId="{461410C3-F877-4428-AE5E-3293F99A6C21}" type="pres">
      <dgm:prSet presAssocID="{7BA4C15A-124D-4756-AE57-1AB6B4B6CABA}" presName="level" presStyleLbl="node1" presStyleIdx="0" presStyleCnt="4" custLinFactNeighborX="1001" custLinFactNeighborY="-3836">
        <dgm:presLayoutVars>
          <dgm:chMax val="1"/>
          <dgm:bulletEnabled val="1"/>
        </dgm:presLayoutVars>
      </dgm:prSet>
      <dgm:spPr/>
    </dgm:pt>
    <dgm:pt modelId="{2113E4B4-A1BF-456E-BA4F-157A6F76CE99}" type="pres">
      <dgm:prSet presAssocID="{7BA4C15A-124D-4756-AE57-1AB6B4B6CABA}" presName="levelTx" presStyleLbl="revTx" presStyleIdx="0" presStyleCnt="0">
        <dgm:presLayoutVars>
          <dgm:chMax val="1"/>
          <dgm:bulletEnabled val="1"/>
        </dgm:presLayoutVars>
      </dgm:prSet>
      <dgm:spPr/>
    </dgm:pt>
    <dgm:pt modelId="{11B11FF1-51AC-446F-AB29-D75BB42CFC20}" type="pres">
      <dgm:prSet presAssocID="{5B7684CB-8C42-46C1-80E1-A3718A0BCE2C}" presName="Name8" presStyleCnt="0"/>
      <dgm:spPr/>
    </dgm:pt>
    <dgm:pt modelId="{6B46D649-F56A-49F5-97A9-ED700844A61F}" type="pres">
      <dgm:prSet presAssocID="{5B7684CB-8C42-46C1-80E1-A3718A0BCE2C}" presName="level" presStyleLbl="node1" presStyleIdx="1" presStyleCnt="4">
        <dgm:presLayoutVars>
          <dgm:chMax val="1"/>
          <dgm:bulletEnabled val="1"/>
        </dgm:presLayoutVars>
      </dgm:prSet>
      <dgm:spPr/>
    </dgm:pt>
    <dgm:pt modelId="{8F3443DC-D5E7-4BBD-9F8E-E8B70D5BF108}" type="pres">
      <dgm:prSet presAssocID="{5B7684CB-8C42-46C1-80E1-A3718A0BCE2C}" presName="levelTx" presStyleLbl="revTx" presStyleIdx="0" presStyleCnt="0">
        <dgm:presLayoutVars>
          <dgm:chMax val="1"/>
          <dgm:bulletEnabled val="1"/>
        </dgm:presLayoutVars>
      </dgm:prSet>
      <dgm:spPr/>
    </dgm:pt>
    <dgm:pt modelId="{24B6CA84-7A91-4F57-A27E-04B6990481C3}" type="pres">
      <dgm:prSet presAssocID="{42A592CB-AF10-4AEE-A89D-C017DE6030D2}" presName="Name8" presStyleCnt="0"/>
      <dgm:spPr/>
    </dgm:pt>
    <dgm:pt modelId="{88A2058E-F3D9-4DFE-8D1C-9A9EA7F90E63}" type="pres">
      <dgm:prSet presAssocID="{42A592CB-AF10-4AEE-A89D-C017DE6030D2}" presName="level" presStyleLbl="node1" presStyleIdx="2" presStyleCnt="4">
        <dgm:presLayoutVars>
          <dgm:chMax val="1"/>
          <dgm:bulletEnabled val="1"/>
        </dgm:presLayoutVars>
      </dgm:prSet>
      <dgm:spPr/>
    </dgm:pt>
    <dgm:pt modelId="{63649FD1-33E6-49DE-A0D5-F620692F2B2A}" type="pres">
      <dgm:prSet presAssocID="{42A592CB-AF10-4AEE-A89D-C017DE6030D2}" presName="levelTx" presStyleLbl="revTx" presStyleIdx="0" presStyleCnt="0">
        <dgm:presLayoutVars>
          <dgm:chMax val="1"/>
          <dgm:bulletEnabled val="1"/>
        </dgm:presLayoutVars>
      </dgm:prSet>
      <dgm:spPr/>
    </dgm:pt>
    <dgm:pt modelId="{F1EE30E7-2BED-4296-8F24-C9631982E905}" type="pres">
      <dgm:prSet presAssocID="{45A6FC8F-AA23-4FE7-8CE6-B5B46ED064A4}" presName="Name8" presStyleCnt="0"/>
      <dgm:spPr/>
    </dgm:pt>
    <dgm:pt modelId="{46AB00A6-3CA3-4F96-ADC1-6E46D8952EF3}" type="pres">
      <dgm:prSet presAssocID="{45A6FC8F-AA23-4FE7-8CE6-B5B46ED064A4}" presName="level" presStyleLbl="node1" presStyleIdx="3" presStyleCnt="4">
        <dgm:presLayoutVars>
          <dgm:chMax val="1"/>
          <dgm:bulletEnabled val="1"/>
        </dgm:presLayoutVars>
      </dgm:prSet>
      <dgm:spPr/>
    </dgm:pt>
    <dgm:pt modelId="{88F5BE39-47D7-418F-9AEF-FF9B6153BA41}" type="pres">
      <dgm:prSet presAssocID="{45A6FC8F-AA23-4FE7-8CE6-B5B46ED064A4}" presName="levelTx" presStyleLbl="revTx" presStyleIdx="0" presStyleCnt="0">
        <dgm:presLayoutVars>
          <dgm:chMax val="1"/>
          <dgm:bulletEnabled val="1"/>
        </dgm:presLayoutVars>
      </dgm:prSet>
      <dgm:spPr/>
    </dgm:pt>
  </dgm:ptLst>
  <dgm:cxnLst>
    <dgm:cxn modelId="{3D89ED02-2AF8-482D-8967-02F7651D3D55}" srcId="{09209BAE-BF2A-41B3-B596-7F322EC32719}" destId="{42A592CB-AF10-4AEE-A89D-C017DE6030D2}" srcOrd="2" destOrd="0" parTransId="{BDD7B9A6-4825-4AAC-9DFE-C6287C8B0A21}" sibTransId="{938648BD-2767-483B-B700-9192B7A84CB6}"/>
    <dgm:cxn modelId="{9EF5E007-5842-4E1A-AE0B-10884A317C9B}" type="presOf" srcId="{5B7684CB-8C42-46C1-80E1-A3718A0BCE2C}" destId="{6B46D649-F56A-49F5-97A9-ED700844A61F}" srcOrd="0" destOrd="0" presId="urn:microsoft.com/office/officeart/2005/8/layout/pyramid1"/>
    <dgm:cxn modelId="{617CB013-CEF6-41B4-BF57-D656C17B82F4}" type="presOf" srcId="{7BA4C15A-124D-4756-AE57-1AB6B4B6CABA}" destId="{2113E4B4-A1BF-456E-BA4F-157A6F76CE99}" srcOrd="1" destOrd="0" presId="urn:microsoft.com/office/officeart/2005/8/layout/pyramid1"/>
    <dgm:cxn modelId="{BD960417-2F1F-4CE6-ACB4-22829C9889BD}" srcId="{09209BAE-BF2A-41B3-B596-7F322EC32719}" destId="{5B7684CB-8C42-46C1-80E1-A3718A0BCE2C}" srcOrd="1" destOrd="0" parTransId="{FE87FE98-3DE9-4BA7-AC36-6FC2FB87646A}" sibTransId="{E1CE63F2-E377-4D91-B121-FB98F15C6BB1}"/>
    <dgm:cxn modelId="{15E4BC62-D8B4-4820-A43B-F658BAFC9DC5}" srcId="{09209BAE-BF2A-41B3-B596-7F322EC32719}" destId="{45A6FC8F-AA23-4FE7-8CE6-B5B46ED064A4}" srcOrd="3" destOrd="0" parTransId="{2649ECA1-D98D-4142-BBD1-6532FABBEF25}" sibTransId="{B24ACA6F-A1D6-40AC-B5D0-F2F75208B168}"/>
    <dgm:cxn modelId="{EF43B958-FD5D-47D6-B3BF-873E4B707CBC}" type="presOf" srcId="{7BA4C15A-124D-4756-AE57-1AB6B4B6CABA}" destId="{461410C3-F877-4428-AE5E-3293F99A6C21}" srcOrd="0" destOrd="0" presId="urn:microsoft.com/office/officeart/2005/8/layout/pyramid1"/>
    <dgm:cxn modelId="{D4C3A787-30C3-4583-9BBF-FBD45D99C797}" srcId="{09209BAE-BF2A-41B3-B596-7F322EC32719}" destId="{7BA4C15A-124D-4756-AE57-1AB6B4B6CABA}" srcOrd="0" destOrd="0" parTransId="{8572697F-4346-486E-A793-20D91D2C2CC6}" sibTransId="{8EA942EA-3269-475A-A462-F933A334F82D}"/>
    <dgm:cxn modelId="{FA7D668A-EE8A-485C-89D7-FDCFFB405C7A}" type="presOf" srcId="{5B7684CB-8C42-46C1-80E1-A3718A0BCE2C}" destId="{8F3443DC-D5E7-4BBD-9F8E-E8B70D5BF108}" srcOrd="1" destOrd="0" presId="urn:microsoft.com/office/officeart/2005/8/layout/pyramid1"/>
    <dgm:cxn modelId="{F3FFBFB0-EA45-4761-94A6-98055FEB5195}" type="presOf" srcId="{09209BAE-BF2A-41B3-B596-7F322EC32719}" destId="{6CCF538F-7CD4-41F3-9CD5-3A23D22E930E}" srcOrd="0" destOrd="0" presId="urn:microsoft.com/office/officeart/2005/8/layout/pyramid1"/>
    <dgm:cxn modelId="{D9E039D0-6C6F-44DC-B614-947E88213E18}" type="presOf" srcId="{42A592CB-AF10-4AEE-A89D-C017DE6030D2}" destId="{63649FD1-33E6-49DE-A0D5-F620692F2B2A}" srcOrd="1" destOrd="0" presId="urn:microsoft.com/office/officeart/2005/8/layout/pyramid1"/>
    <dgm:cxn modelId="{FA39FFDA-A640-4758-B7E7-23A90B55CAD9}" type="presOf" srcId="{45A6FC8F-AA23-4FE7-8CE6-B5B46ED064A4}" destId="{88F5BE39-47D7-418F-9AEF-FF9B6153BA41}" srcOrd="1" destOrd="0" presId="urn:microsoft.com/office/officeart/2005/8/layout/pyramid1"/>
    <dgm:cxn modelId="{11E9C1E4-CF1F-4C6A-9C0E-6591368DF6A8}" type="presOf" srcId="{45A6FC8F-AA23-4FE7-8CE6-B5B46ED064A4}" destId="{46AB00A6-3CA3-4F96-ADC1-6E46D8952EF3}" srcOrd="0" destOrd="0" presId="urn:microsoft.com/office/officeart/2005/8/layout/pyramid1"/>
    <dgm:cxn modelId="{BF7E0AFB-D3A9-4A8D-8240-1AFB7090215F}" type="presOf" srcId="{42A592CB-AF10-4AEE-A89D-C017DE6030D2}" destId="{88A2058E-F3D9-4DFE-8D1C-9A9EA7F90E63}" srcOrd="0" destOrd="0" presId="urn:microsoft.com/office/officeart/2005/8/layout/pyramid1"/>
    <dgm:cxn modelId="{46B556EA-7EBF-4E10-922D-5750E1822881}" type="presParOf" srcId="{6CCF538F-7CD4-41F3-9CD5-3A23D22E930E}" destId="{FF37839D-21D2-4C0B-933D-B95B01F61D39}" srcOrd="0" destOrd="0" presId="urn:microsoft.com/office/officeart/2005/8/layout/pyramid1"/>
    <dgm:cxn modelId="{1B4DC567-8EC6-4500-B9F0-6E9A283C214F}" type="presParOf" srcId="{FF37839D-21D2-4C0B-933D-B95B01F61D39}" destId="{461410C3-F877-4428-AE5E-3293F99A6C21}" srcOrd="0" destOrd="0" presId="urn:microsoft.com/office/officeart/2005/8/layout/pyramid1"/>
    <dgm:cxn modelId="{7938AFF2-57CB-4F84-ACB9-3480ED0E9E9D}" type="presParOf" srcId="{FF37839D-21D2-4C0B-933D-B95B01F61D39}" destId="{2113E4B4-A1BF-456E-BA4F-157A6F76CE99}" srcOrd="1" destOrd="0" presId="urn:microsoft.com/office/officeart/2005/8/layout/pyramid1"/>
    <dgm:cxn modelId="{F089D375-6B76-41FE-93B7-024B598312F3}" type="presParOf" srcId="{6CCF538F-7CD4-41F3-9CD5-3A23D22E930E}" destId="{11B11FF1-51AC-446F-AB29-D75BB42CFC20}" srcOrd="1" destOrd="0" presId="urn:microsoft.com/office/officeart/2005/8/layout/pyramid1"/>
    <dgm:cxn modelId="{59ED067D-049E-4CD1-BD61-7D6DAFD6F1C8}" type="presParOf" srcId="{11B11FF1-51AC-446F-AB29-D75BB42CFC20}" destId="{6B46D649-F56A-49F5-97A9-ED700844A61F}" srcOrd="0" destOrd="0" presId="urn:microsoft.com/office/officeart/2005/8/layout/pyramid1"/>
    <dgm:cxn modelId="{D15F344E-540B-47B7-8E49-D7F3DBCC1EB5}" type="presParOf" srcId="{11B11FF1-51AC-446F-AB29-D75BB42CFC20}" destId="{8F3443DC-D5E7-4BBD-9F8E-E8B70D5BF108}" srcOrd="1" destOrd="0" presId="urn:microsoft.com/office/officeart/2005/8/layout/pyramid1"/>
    <dgm:cxn modelId="{1AADC7B1-A1E6-4B8B-8286-D59F6424C4F2}" type="presParOf" srcId="{6CCF538F-7CD4-41F3-9CD5-3A23D22E930E}" destId="{24B6CA84-7A91-4F57-A27E-04B6990481C3}" srcOrd="2" destOrd="0" presId="urn:microsoft.com/office/officeart/2005/8/layout/pyramid1"/>
    <dgm:cxn modelId="{B3BD1405-AC4B-4A3E-91CA-2296350F09BC}" type="presParOf" srcId="{24B6CA84-7A91-4F57-A27E-04B6990481C3}" destId="{88A2058E-F3D9-4DFE-8D1C-9A9EA7F90E63}" srcOrd="0" destOrd="0" presId="urn:microsoft.com/office/officeart/2005/8/layout/pyramid1"/>
    <dgm:cxn modelId="{F24D6E0F-0478-497F-93BF-E05FBA2861DD}" type="presParOf" srcId="{24B6CA84-7A91-4F57-A27E-04B6990481C3}" destId="{63649FD1-33E6-49DE-A0D5-F620692F2B2A}" srcOrd="1" destOrd="0" presId="urn:microsoft.com/office/officeart/2005/8/layout/pyramid1"/>
    <dgm:cxn modelId="{AAC2F9FF-DD7A-4FCB-B123-B4742890CCE6}" type="presParOf" srcId="{6CCF538F-7CD4-41F3-9CD5-3A23D22E930E}" destId="{F1EE30E7-2BED-4296-8F24-C9631982E905}" srcOrd="3" destOrd="0" presId="urn:microsoft.com/office/officeart/2005/8/layout/pyramid1"/>
    <dgm:cxn modelId="{E1493BE6-790B-4159-ADC0-6459776BADCD}" type="presParOf" srcId="{F1EE30E7-2BED-4296-8F24-C9631982E905}" destId="{46AB00A6-3CA3-4F96-ADC1-6E46D8952EF3}" srcOrd="0" destOrd="0" presId="urn:microsoft.com/office/officeart/2005/8/layout/pyramid1"/>
    <dgm:cxn modelId="{635C901B-3D66-41A2-8E19-CC221A90F596}" type="presParOf" srcId="{F1EE30E7-2BED-4296-8F24-C9631982E905}" destId="{88F5BE39-47D7-418F-9AEF-FF9B6153BA41}"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ED9B84D-32BF-40A0-BCF3-B22F06DCD37E}" type="doc">
      <dgm:prSet loTypeId="urn:microsoft.com/office/officeart/2005/8/layout/chevron1" loCatId="process" qsTypeId="urn:microsoft.com/office/officeart/2005/8/quickstyle/simple1" qsCatId="simple" csTypeId="urn:microsoft.com/office/officeart/2005/8/colors/accent1_2" csCatId="accent1" phldr="1"/>
      <dgm:spPr/>
    </dgm:pt>
    <dgm:pt modelId="{D0844CF1-6B98-424B-9F25-29C5229C8A9E}">
      <dgm:prSet phldrT="[Text]"/>
      <dgm:spPr/>
      <dgm:t>
        <a:bodyPr/>
        <a:lstStyle/>
        <a:p>
          <a:r>
            <a:rPr lang="sv-SE" dirty="0"/>
            <a:t>Lek o balans</a:t>
          </a:r>
        </a:p>
      </dgm:t>
    </dgm:pt>
    <dgm:pt modelId="{D65BA644-E1A2-4242-A1B0-135766857BF7}" type="parTrans" cxnId="{83B2B4FF-A95F-4FF9-8C27-07D781130A76}">
      <dgm:prSet/>
      <dgm:spPr/>
      <dgm:t>
        <a:bodyPr/>
        <a:lstStyle/>
        <a:p>
          <a:endParaRPr lang="sv-SE"/>
        </a:p>
      </dgm:t>
    </dgm:pt>
    <dgm:pt modelId="{3927100C-1349-48B4-9F3F-4F1896232FA0}" type="sibTrans" cxnId="{83B2B4FF-A95F-4FF9-8C27-07D781130A76}">
      <dgm:prSet/>
      <dgm:spPr/>
      <dgm:t>
        <a:bodyPr/>
        <a:lstStyle/>
        <a:p>
          <a:endParaRPr lang="sv-SE"/>
        </a:p>
      </dgm:t>
    </dgm:pt>
    <dgm:pt modelId="{3AE8EECD-30DF-45D2-B737-B587373A793D}">
      <dgm:prSet phldrT="[Text]"/>
      <dgm:spPr/>
      <dgm:t>
        <a:bodyPr/>
        <a:lstStyle/>
        <a:p>
          <a:r>
            <a:rPr lang="sv-SE" dirty="0"/>
            <a:t>Spelmoment</a:t>
          </a:r>
        </a:p>
      </dgm:t>
    </dgm:pt>
    <dgm:pt modelId="{4D663976-B92E-4586-9073-3F01E4DF4133}" type="parTrans" cxnId="{EB29E4BC-7D2D-41DA-8C59-3199DE2203CB}">
      <dgm:prSet/>
      <dgm:spPr/>
      <dgm:t>
        <a:bodyPr/>
        <a:lstStyle/>
        <a:p>
          <a:endParaRPr lang="sv-SE"/>
        </a:p>
      </dgm:t>
    </dgm:pt>
    <dgm:pt modelId="{E969D785-2A6C-44F6-8503-93E3CDDC932E}" type="sibTrans" cxnId="{EB29E4BC-7D2D-41DA-8C59-3199DE2203CB}">
      <dgm:prSet/>
      <dgm:spPr/>
      <dgm:t>
        <a:bodyPr/>
        <a:lstStyle/>
        <a:p>
          <a:endParaRPr lang="sv-SE"/>
        </a:p>
      </dgm:t>
    </dgm:pt>
    <dgm:pt modelId="{246F7B28-DAA1-4927-8D04-DAC84CBCD62F}">
      <dgm:prSet phldrT="[Text]"/>
      <dgm:spPr/>
      <dgm:t>
        <a:bodyPr/>
        <a:lstStyle/>
        <a:p>
          <a:r>
            <a:rPr lang="sv-SE" dirty="0"/>
            <a:t>Spel</a:t>
          </a:r>
        </a:p>
      </dgm:t>
    </dgm:pt>
    <dgm:pt modelId="{A0CB9D09-4CC3-49C8-850B-70F75DD050D6}" type="parTrans" cxnId="{F93882BF-E624-4466-8C81-8125BE17BBF8}">
      <dgm:prSet/>
      <dgm:spPr/>
      <dgm:t>
        <a:bodyPr/>
        <a:lstStyle/>
        <a:p>
          <a:endParaRPr lang="sv-SE"/>
        </a:p>
      </dgm:t>
    </dgm:pt>
    <dgm:pt modelId="{04B04BE6-301C-40CE-856F-36B2EC3E2AA9}" type="sibTrans" cxnId="{F93882BF-E624-4466-8C81-8125BE17BBF8}">
      <dgm:prSet/>
      <dgm:spPr/>
      <dgm:t>
        <a:bodyPr/>
        <a:lstStyle/>
        <a:p>
          <a:endParaRPr lang="sv-SE"/>
        </a:p>
      </dgm:t>
    </dgm:pt>
    <dgm:pt modelId="{0ED268AE-3438-4CB0-9404-3A6E8D6C6C92}">
      <dgm:prSet phldrT="[Text]"/>
      <dgm:spPr/>
      <dgm:t>
        <a:bodyPr/>
        <a:lstStyle/>
        <a:p>
          <a:r>
            <a:rPr lang="sv-SE" dirty="0"/>
            <a:t>Skridskoteknik</a:t>
          </a:r>
        </a:p>
      </dgm:t>
    </dgm:pt>
    <dgm:pt modelId="{4B74CF4A-F7A2-4E90-BE4E-DDB046AD636E}" type="parTrans" cxnId="{0411EF3C-EE60-440F-A85F-340B9613E2AC}">
      <dgm:prSet/>
      <dgm:spPr/>
      <dgm:t>
        <a:bodyPr/>
        <a:lstStyle/>
        <a:p>
          <a:endParaRPr lang="sv-SE"/>
        </a:p>
      </dgm:t>
    </dgm:pt>
    <dgm:pt modelId="{D58F3D78-6AC0-433B-AA5E-836251DB4D3F}" type="sibTrans" cxnId="{0411EF3C-EE60-440F-A85F-340B9613E2AC}">
      <dgm:prSet/>
      <dgm:spPr/>
      <dgm:t>
        <a:bodyPr/>
        <a:lstStyle/>
        <a:p>
          <a:endParaRPr lang="sv-SE"/>
        </a:p>
      </dgm:t>
    </dgm:pt>
    <dgm:pt modelId="{7A4AC8A9-DBAA-431D-8263-A6993D59BA21}">
      <dgm:prSet phldrT="[Text]"/>
      <dgm:spPr/>
      <dgm:t>
        <a:bodyPr/>
        <a:lstStyle/>
        <a:p>
          <a:r>
            <a:rPr lang="sv-SE" dirty="0"/>
            <a:t>Klubba och boll</a:t>
          </a:r>
        </a:p>
      </dgm:t>
    </dgm:pt>
    <dgm:pt modelId="{549BF38B-3DF1-4AA7-8526-7A5D32067B5B}" type="parTrans" cxnId="{7331D79C-250D-4200-8F3E-3B76D1DFE1DB}">
      <dgm:prSet/>
      <dgm:spPr/>
      <dgm:t>
        <a:bodyPr/>
        <a:lstStyle/>
        <a:p>
          <a:endParaRPr lang="sv-SE"/>
        </a:p>
      </dgm:t>
    </dgm:pt>
    <dgm:pt modelId="{75529D55-9607-4AC5-942F-26F475BA81DB}" type="sibTrans" cxnId="{7331D79C-250D-4200-8F3E-3B76D1DFE1DB}">
      <dgm:prSet/>
      <dgm:spPr/>
      <dgm:t>
        <a:bodyPr/>
        <a:lstStyle/>
        <a:p>
          <a:endParaRPr lang="sv-SE"/>
        </a:p>
      </dgm:t>
    </dgm:pt>
    <dgm:pt modelId="{297163D0-76C4-4B52-8D56-DBE8301223F4}" type="pres">
      <dgm:prSet presAssocID="{BED9B84D-32BF-40A0-BCF3-B22F06DCD37E}" presName="Name0" presStyleCnt="0">
        <dgm:presLayoutVars>
          <dgm:dir/>
          <dgm:animLvl val="lvl"/>
          <dgm:resizeHandles val="exact"/>
        </dgm:presLayoutVars>
      </dgm:prSet>
      <dgm:spPr/>
    </dgm:pt>
    <dgm:pt modelId="{C78E5E8B-4F5C-4B9D-977D-69810D553EDA}" type="pres">
      <dgm:prSet presAssocID="{D0844CF1-6B98-424B-9F25-29C5229C8A9E}" presName="parTxOnly" presStyleLbl="node1" presStyleIdx="0" presStyleCnt="5" custScaleX="120989" custLinFactNeighborX="-55487">
        <dgm:presLayoutVars>
          <dgm:chMax val="0"/>
          <dgm:chPref val="0"/>
          <dgm:bulletEnabled val="1"/>
        </dgm:presLayoutVars>
      </dgm:prSet>
      <dgm:spPr/>
    </dgm:pt>
    <dgm:pt modelId="{01EB1710-611D-49B4-AF74-2E5D9D65B62E}" type="pres">
      <dgm:prSet presAssocID="{3927100C-1349-48B4-9F3F-4F1896232FA0}" presName="parTxOnlySpace" presStyleCnt="0"/>
      <dgm:spPr/>
    </dgm:pt>
    <dgm:pt modelId="{A0E0B90B-C7EC-4F39-9FC7-BF92B21F9ACB}" type="pres">
      <dgm:prSet presAssocID="{0ED268AE-3438-4CB0-9404-3A6E8D6C6C92}" presName="parTxOnly" presStyleLbl="node1" presStyleIdx="1" presStyleCnt="5" custLinFactNeighborX="-84341" custLinFactNeighborY="-246">
        <dgm:presLayoutVars>
          <dgm:chMax val="0"/>
          <dgm:chPref val="0"/>
          <dgm:bulletEnabled val="1"/>
        </dgm:presLayoutVars>
      </dgm:prSet>
      <dgm:spPr/>
    </dgm:pt>
    <dgm:pt modelId="{3B155CCD-6819-4E6D-BC04-EAAE1663E690}" type="pres">
      <dgm:prSet presAssocID="{D58F3D78-6AC0-433B-AA5E-836251DB4D3F}" presName="parTxOnlySpace" presStyleCnt="0"/>
      <dgm:spPr/>
    </dgm:pt>
    <dgm:pt modelId="{36A27275-00BB-4E3B-AC7E-07126E0C3E2F}" type="pres">
      <dgm:prSet presAssocID="{7A4AC8A9-DBAA-431D-8263-A6993D59BA21}" presName="parTxOnly" presStyleLbl="node1" presStyleIdx="2" presStyleCnt="5" custScaleX="112059" custLinFactX="-8040" custLinFactNeighborX="-100000" custLinFactNeighborY="-246">
        <dgm:presLayoutVars>
          <dgm:chMax val="0"/>
          <dgm:chPref val="0"/>
          <dgm:bulletEnabled val="1"/>
        </dgm:presLayoutVars>
      </dgm:prSet>
      <dgm:spPr/>
    </dgm:pt>
    <dgm:pt modelId="{C1826D53-BDE1-4BAE-827C-D4E882FE579F}" type="pres">
      <dgm:prSet presAssocID="{75529D55-9607-4AC5-942F-26F475BA81DB}" presName="parTxOnlySpace" presStyleCnt="0"/>
      <dgm:spPr/>
    </dgm:pt>
    <dgm:pt modelId="{5064619F-D69F-4730-96F7-931BB900A058}" type="pres">
      <dgm:prSet presAssocID="{3AE8EECD-30DF-45D2-B737-B587373A793D}" presName="parTxOnly" presStyleLbl="node1" presStyleIdx="3" presStyleCnt="5" custLinFactX="-16305" custLinFactNeighborX="-100000" custLinFactNeighborY="-246">
        <dgm:presLayoutVars>
          <dgm:chMax val="0"/>
          <dgm:chPref val="0"/>
          <dgm:bulletEnabled val="1"/>
        </dgm:presLayoutVars>
      </dgm:prSet>
      <dgm:spPr/>
    </dgm:pt>
    <dgm:pt modelId="{08E9CEC4-C59B-4736-98CC-9A9ABC01911B}" type="pres">
      <dgm:prSet presAssocID="{E969D785-2A6C-44F6-8503-93E3CDDC932E}" presName="parTxOnlySpace" presStyleCnt="0"/>
      <dgm:spPr/>
    </dgm:pt>
    <dgm:pt modelId="{49091F5F-5D52-4CD1-BD26-A1D52449908C}" type="pres">
      <dgm:prSet presAssocID="{246F7B28-DAA1-4927-8D04-DAC84CBCD62F}" presName="parTxOnly" presStyleLbl="node1" presStyleIdx="4" presStyleCnt="5" custScaleX="57711" custLinFactX="-25911" custLinFactNeighborX="-100000" custLinFactNeighborY="-246">
        <dgm:presLayoutVars>
          <dgm:chMax val="0"/>
          <dgm:chPref val="0"/>
          <dgm:bulletEnabled val="1"/>
        </dgm:presLayoutVars>
      </dgm:prSet>
      <dgm:spPr/>
    </dgm:pt>
  </dgm:ptLst>
  <dgm:cxnLst>
    <dgm:cxn modelId="{7F164F1B-9D96-4131-9A3D-334958529375}" type="presOf" srcId="{BED9B84D-32BF-40A0-BCF3-B22F06DCD37E}" destId="{297163D0-76C4-4B52-8D56-DBE8301223F4}" srcOrd="0" destOrd="0" presId="urn:microsoft.com/office/officeart/2005/8/layout/chevron1"/>
    <dgm:cxn modelId="{01E94B3C-C705-4174-B596-4204BF1A77D0}" type="presOf" srcId="{0ED268AE-3438-4CB0-9404-3A6E8D6C6C92}" destId="{A0E0B90B-C7EC-4F39-9FC7-BF92B21F9ACB}" srcOrd="0" destOrd="0" presId="urn:microsoft.com/office/officeart/2005/8/layout/chevron1"/>
    <dgm:cxn modelId="{0411EF3C-EE60-440F-A85F-340B9613E2AC}" srcId="{BED9B84D-32BF-40A0-BCF3-B22F06DCD37E}" destId="{0ED268AE-3438-4CB0-9404-3A6E8D6C6C92}" srcOrd="1" destOrd="0" parTransId="{4B74CF4A-F7A2-4E90-BE4E-DDB046AD636E}" sibTransId="{D58F3D78-6AC0-433B-AA5E-836251DB4D3F}"/>
    <dgm:cxn modelId="{535B8670-D095-4CBB-8202-CB691A5F807C}" type="presOf" srcId="{7A4AC8A9-DBAA-431D-8263-A6993D59BA21}" destId="{36A27275-00BB-4E3B-AC7E-07126E0C3E2F}" srcOrd="0" destOrd="0" presId="urn:microsoft.com/office/officeart/2005/8/layout/chevron1"/>
    <dgm:cxn modelId="{7331D79C-250D-4200-8F3E-3B76D1DFE1DB}" srcId="{BED9B84D-32BF-40A0-BCF3-B22F06DCD37E}" destId="{7A4AC8A9-DBAA-431D-8263-A6993D59BA21}" srcOrd="2" destOrd="0" parTransId="{549BF38B-3DF1-4AA7-8526-7A5D32067B5B}" sibTransId="{75529D55-9607-4AC5-942F-26F475BA81DB}"/>
    <dgm:cxn modelId="{AB19EBA6-7EAB-491A-8CDB-AF8FCC8E9BFB}" type="presOf" srcId="{246F7B28-DAA1-4927-8D04-DAC84CBCD62F}" destId="{49091F5F-5D52-4CD1-BD26-A1D52449908C}" srcOrd="0" destOrd="0" presId="urn:microsoft.com/office/officeart/2005/8/layout/chevron1"/>
    <dgm:cxn modelId="{AFAA59B2-3F70-4A90-AEF7-39D00FC69520}" type="presOf" srcId="{3AE8EECD-30DF-45D2-B737-B587373A793D}" destId="{5064619F-D69F-4730-96F7-931BB900A058}" srcOrd="0" destOrd="0" presId="urn:microsoft.com/office/officeart/2005/8/layout/chevron1"/>
    <dgm:cxn modelId="{EB29E4BC-7D2D-41DA-8C59-3199DE2203CB}" srcId="{BED9B84D-32BF-40A0-BCF3-B22F06DCD37E}" destId="{3AE8EECD-30DF-45D2-B737-B587373A793D}" srcOrd="3" destOrd="0" parTransId="{4D663976-B92E-4586-9073-3F01E4DF4133}" sibTransId="{E969D785-2A6C-44F6-8503-93E3CDDC932E}"/>
    <dgm:cxn modelId="{F93882BF-E624-4466-8C81-8125BE17BBF8}" srcId="{BED9B84D-32BF-40A0-BCF3-B22F06DCD37E}" destId="{246F7B28-DAA1-4927-8D04-DAC84CBCD62F}" srcOrd="4" destOrd="0" parTransId="{A0CB9D09-4CC3-49C8-850B-70F75DD050D6}" sibTransId="{04B04BE6-301C-40CE-856F-36B2EC3E2AA9}"/>
    <dgm:cxn modelId="{0FE4F3C6-C1F6-404A-B549-79059FDAE3A9}" type="presOf" srcId="{D0844CF1-6B98-424B-9F25-29C5229C8A9E}" destId="{C78E5E8B-4F5C-4B9D-977D-69810D553EDA}" srcOrd="0" destOrd="0" presId="urn:microsoft.com/office/officeart/2005/8/layout/chevron1"/>
    <dgm:cxn modelId="{83B2B4FF-A95F-4FF9-8C27-07D781130A76}" srcId="{BED9B84D-32BF-40A0-BCF3-B22F06DCD37E}" destId="{D0844CF1-6B98-424B-9F25-29C5229C8A9E}" srcOrd="0" destOrd="0" parTransId="{D65BA644-E1A2-4242-A1B0-135766857BF7}" sibTransId="{3927100C-1349-48B4-9F3F-4F1896232FA0}"/>
    <dgm:cxn modelId="{7995B74B-CDFC-4F59-B5D4-FEB8FA2AFEE0}" type="presParOf" srcId="{297163D0-76C4-4B52-8D56-DBE8301223F4}" destId="{C78E5E8B-4F5C-4B9D-977D-69810D553EDA}" srcOrd="0" destOrd="0" presId="urn:microsoft.com/office/officeart/2005/8/layout/chevron1"/>
    <dgm:cxn modelId="{7A84C157-CD80-4845-AB47-57E1C48A4A68}" type="presParOf" srcId="{297163D0-76C4-4B52-8D56-DBE8301223F4}" destId="{01EB1710-611D-49B4-AF74-2E5D9D65B62E}" srcOrd="1" destOrd="0" presId="urn:microsoft.com/office/officeart/2005/8/layout/chevron1"/>
    <dgm:cxn modelId="{E8229AB2-4C60-4940-8610-267FECC83C49}" type="presParOf" srcId="{297163D0-76C4-4B52-8D56-DBE8301223F4}" destId="{A0E0B90B-C7EC-4F39-9FC7-BF92B21F9ACB}" srcOrd="2" destOrd="0" presId="urn:microsoft.com/office/officeart/2005/8/layout/chevron1"/>
    <dgm:cxn modelId="{40291E7B-6A8E-4BF1-B496-D564FC2F33D5}" type="presParOf" srcId="{297163D0-76C4-4B52-8D56-DBE8301223F4}" destId="{3B155CCD-6819-4E6D-BC04-EAAE1663E690}" srcOrd="3" destOrd="0" presId="urn:microsoft.com/office/officeart/2005/8/layout/chevron1"/>
    <dgm:cxn modelId="{B55A0DAC-1545-40CA-8525-4114D035D804}" type="presParOf" srcId="{297163D0-76C4-4B52-8D56-DBE8301223F4}" destId="{36A27275-00BB-4E3B-AC7E-07126E0C3E2F}" srcOrd="4" destOrd="0" presId="urn:microsoft.com/office/officeart/2005/8/layout/chevron1"/>
    <dgm:cxn modelId="{BB8DAB70-5795-469A-9D29-2C019AE6220E}" type="presParOf" srcId="{297163D0-76C4-4B52-8D56-DBE8301223F4}" destId="{C1826D53-BDE1-4BAE-827C-D4E882FE579F}" srcOrd="5" destOrd="0" presId="urn:microsoft.com/office/officeart/2005/8/layout/chevron1"/>
    <dgm:cxn modelId="{1355D488-8FDE-4371-BCA6-D7F1192574E2}" type="presParOf" srcId="{297163D0-76C4-4B52-8D56-DBE8301223F4}" destId="{5064619F-D69F-4730-96F7-931BB900A058}" srcOrd="6" destOrd="0" presId="urn:microsoft.com/office/officeart/2005/8/layout/chevron1"/>
    <dgm:cxn modelId="{79B7ED20-2496-4F44-A616-A675122E7B18}" type="presParOf" srcId="{297163D0-76C4-4B52-8D56-DBE8301223F4}" destId="{08E9CEC4-C59B-4736-98CC-9A9ABC01911B}" srcOrd="7" destOrd="0" presId="urn:microsoft.com/office/officeart/2005/8/layout/chevron1"/>
    <dgm:cxn modelId="{CA98492D-4DFD-4690-A65E-B6F5491D6FCC}" type="presParOf" srcId="{297163D0-76C4-4B52-8D56-DBE8301223F4}" destId="{49091F5F-5D52-4CD1-BD26-A1D52449908C}" srcOrd="8"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1410C3-F877-4428-AE5E-3293F99A6C21}">
      <dsp:nvSpPr>
        <dsp:cNvPr id="0" name=""/>
        <dsp:cNvSpPr/>
      </dsp:nvSpPr>
      <dsp:spPr>
        <a:xfrm>
          <a:off x="3106694" y="0"/>
          <a:ext cx="2057400" cy="1131490"/>
        </a:xfrm>
        <a:prstGeom prst="trapezoid">
          <a:avLst>
            <a:gd name="adj" fmla="val 90915"/>
          </a:avLst>
        </a:prstGeom>
        <a:solidFill>
          <a:schemeClr val="accent3">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endParaRPr lang="sv-SE" sz="1600" kern="1200" dirty="0"/>
        </a:p>
        <a:p>
          <a:pPr marL="0" lvl="0" indent="0" algn="ctr" defTabSz="711200">
            <a:lnSpc>
              <a:spcPct val="90000"/>
            </a:lnSpc>
            <a:spcBef>
              <a:spcPct val="0"/>
            </a:spcBef>
            <a:spcAft>
              <a:spcPct val="35000"/>
            </a:spcAft>
            <a:buNone/>
          </a:pPr>
          <a:r>
            <a:rPr lang="sv-SE" sz="1600" kern="1200" dirty="0"/>
            <a:t>Spel</a:t>
          </a:r>
        </a:p>
      </dsp:txBody>
      <dsp:txXfrm>
        <a:off x="3106694" y="0"/>
        <a:ext cx="2057400" cy="1131490"/>
      </dsp:txXfrm>
    </dsp:sp>
    <dsp:sp modelId="{6B46D649-F56A-49F5-97A9-ED700844A61F}">
      <dsp:nvSpPr>
        <dsp:cNvPr id="0" name=""/>
        <dsp:cNvSpPr/>
      </dsp:nvSpPr>
      <dsp:spPr>
        <a:xfrm>
          <a:off x="2057399" y="1131490"/>
          <a:ext cx="4114800" cy="1131490"/>
        </a:xfrm>
        <a:prstGeom prst="trapezoid">
          <a:avLst>
            <a:gd name="adj" fmla="val 90915"/>
          </a:avLst>
        </a:prstGeom>
        <a:solidFill>
          <a:schemeClr val="accent3">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sv-SE" sz="1600" kern="1200" dirty="0"/>
            <a:t>Enkla spelmoment</a:t>
          </a:r>
        </a:p>
        <a:p>
          <a:pPr marL="0" lvl="0" indent="0" algn="ctr" defTabSz="711200">
            <a:lnSpc>
              <a:spcPct val="90000"/>
            </a:lnSpc>
            <a:spcBef>
              <a:spcPct val="0"/>
            </a:spcBef>
            <a:spcAft>
              <a:spcPct val="35000"/>
            </a:spcAft>
            <a:buNone/>
          </a:pPr>
          <a:r>
            <a:rPr lang="sv-SE" sz="1600" kern="1200" dirty="0"/>
            <a:t>Vända om, flytta spelet till motsatt sida, </a:t>
          </a:r>
        </a:p>
        <a:p>
          <a:pPr marL="0" lvl="0" indent="0" algn="ctr" defTabSz="711200">
            <a:lnSpc>
              <a:spcPct val="90000"/>
            </a:lnSpc>
            <a:spcBef>
              <a:spcPct val="0"/>
            </a:spcBef>
            <a:spcAft>
              <a:spcPct val="35000"/>
            </a:spcAft>
            <a:buNone/>
          </a:pPr>
          <a:r>
            <a:rPr lang="sv-SE" sz="1600" kern="1200" dirty="0"/>
            <a:t>anfall och försvar</a:t>
          </a:r>
        </a:p>
      </dsp:txBody>
      <dsp:txXfrm>
        <a:off x="2777489" y="1131490"/>
        <a:ext cx="2674620" cy="1131490"/>
      </dsp:txXfrm>
    </dsp:sp>
    <dsp:sp modelId="{88A2058E-F3D9-4DFE-8D1C-9A9EA7F90E63}">
      <dsp:nvSpPr>
        <dsp:cNvPr id="0" name=""/>
        <dsp:cNvSpPr/>
      </dsp:nvSpPr>
      <dsp:spPr>
        <a:xfrm>
          <a:off x="1028699" y="2262981"/>
          <a:ext cx="6172200" cy="1131490"/>
        </a:xfrm>
        <a:prstGeom prst="trapezoid">
          <a:avLst>
            <a:gd name="adj" fmla="val 90915"/>
          </a:avLst>
        </a:prstGeom>
        <a:solidFill>
          <a:schemeClr val="accent3">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sv-SE" sz="1600" kern="1200" dirty="0"/>
            <a:t>Klubba och boll</a:t>
          </a:r>
        </a:p>
        <a:p>
          <a:pPr marL="0" lvl="0" indent="0" algn="ctr" defTabSz="711200">
            <a:lnSpc>
              <a:spcPct val="90000"/>
            </a:lnSpc>
            <a:spcBef>
              <a:spcPct val="0"/>
            </a:spcBef>
            <a:spcAft>
              <a:spcPct val="35000"/>
            </a:spcAft>
            <a:buNone/>
          </a:pPr>
          <a:r>
            <a:rPr lang="sv-SE" sz="1600" kern="1200" dirty="0"/>
            <a:t>Passning, dribbling och skott</a:t>
          </a:r>
        </a:p>
      </dsp:txBody>
      <dsp:txXfrm>
        <a:off x="2108834" y="2262981"/>
        <a:ext cx="4011930" cy="1131490"/>
      </dsp:txXfrm>
    </dsp:sp>
    <dsp:sp modelId="{46AB00A6-3CA3-4F96-ADC1-6E46D8952EF3}">
      <dsp:nvSpPr>
        <dsp:cNvPr id="0" name=""/>
        <dsp:cNvSpPr/>
      </dsp:nvSpPr>
      <dsp:spPr>
        <a:xfrm>
          <a:off x="0" y="3394472"/>
          <a:ext cx="8229600" cy="1131490"/>
        </a:xfrm>
        <a:prstGeom prst="trapezoid">
          <a:avLst>
            <a:gd name="adj" fmla="val 90915"/>
          </a:avLst>
        </a:prstGeom>
        <a:solidFill>
          <a:schemeClr val="accent3">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sv-SE" sz="1600" kern="1200" dirty="0"/>
            <a:t>Skridskoteknik med och utan boll</a:t>
          </a:r>
        </a:p>
      </dsp:txBody>
      <dsp:txXfrm>
        <a:off x="1440179" y="3394472"/>
        <a:ext cx="5349240" cy="113149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8E5E8B-4F5C-4B9D-977D-69810D553EDA}">
      <dsp:nvSpPr>
        <dsp:cNvPr id="0" name=""/>
        <dsp:cNvSpPr/>
      </dsp:nvSpPr>
      <dsp:spPr>
        <a:xfrm>
          <a:off x="0" y="1441749"/>
          <a:ext cx="1950625" cy="644893"/>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13335" rIns="13335" bIns="13335" numCol="1" spcCol="1270" anchor="ctr" anchorCtr="0">
          <a:noAutofit/>
        </a:bodyPr>
        <a:lstStyle/>
        <a:p>
          <a:pPr marL="0" lvl="0" indent="0" algn="ctr" defTabSz="444500">
            <a:lnSpc>
              <a:spcPct val="90000"/>
            </a:lnSpc>
            <a:spcBef>
              <a:spcPct val="0"/>
            </a:spcBef>
            <a:spcAft>
              <a:spcPct val="35000"/>
            </a:spcAft>
            <a:buNone/>
          </a:pPr>
          <a:r>
            <a:rPr lang="sv-SE" sz="1000" kern="1200" dirty="0"/>
            <a:t>Lek o balans</a:t>
          </a:r>
        </a:p>
      </dsp:txBody>
      <dsp:txXfrm>
        <a:off x="0" y="1441749"/>
        <a:ext cx="1950625" cy="644893"/>
      </dsp:txXfrm>
    </dsp:sp>
    <dsp:sp modelId="{A0E0B90B-C7EC-4F39-9FC7-BF92B21F9ACB}">
      <dsp:nvSpPr>
        <dsp:cNvPr id="0" name=""/>
        <dsp:cNvSpPr/>
      </dsp:nvSpPr>
      <dsp:spPr>
        <a:xfrm>
          <a:off x="1656184" y="1440162"/>
          <a:ext cx="1612233" cy="644893"/>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13335" rIns="13335" bIns="13335" numCol="1" spcCol="1270" anchor="ctr" anchorCtr="0">
          <a:noAutofit/>
        </a:bodyPr>
        <a:lstStyle/>
        <a:p>
          <a:pPr marL="0" lvl="0" indent="0" algn="ctr" defTabSz="444500">
            <a:lnSpc>
              <a:spcPct val="90000"/>
            </a:lnSpc>
            <a:spcBef>
              <a:spcPct val="0"/>
            </a:spcBef>
            <a:spcAft>
              <a:spcPct val="35000"/>
            </a:spcAft>
            <a:buNone/>
          </a:pPr>
          <a:r>
            <a:rPr lang="sv-SE" sz="1000" kern="1200" dirty="0"/>
            <a:t>Skridskoteknik</a:t>
          </a:r>
        </a:p>
      </dsp:txBody>
      <dsp:txXfrm>
        <a:off x="1656184" y="1440162"/>
        <a:ext cx="1612233" cy="644893"/>
      </dsp:txXfrm>
    </dsp:sp>
    <dsp:sp modelId="{36A27275-00BB-4E3B-AC7E-07126E0C3E2F}">
      <dsp:nvSpPr>
        <dsp:cNvPr id="0" name=""/>
        <dsp:cNvSpPr/>
      </dsp:nvSpPr>
      <dsp:spPr>
        <a:xfrm>
          <a:off x="2952325" y="1440162"/>
          <a:ext cx="1806653" cy="644893"/>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13335" rIns="13335" bIns="13335" numCol="1" spcCol="1270" anchor="ctr" anchorCtr="0">
          <a:noAutofit/>
        </a:bodyPr>
        <a:lstStyle/>
        <a:p>
          <a:pPr marL="0" lvl="0" indent="0" algn="ctr" defTabSz="444500">
            <a:lnSpc>
              <a:spcPct val="90000"/>
            </a:lnSpc>
            <a:spcBef>
              <a:spcPct val="0"/>
            </a:spcBef>
            <a:spcAft>
              <a:spcPct val="35000"/>
            </a:spcAft>
            <a:buNone/>
          </a:pPr>
          <a:r>
            <a:rPr lang="sv-SE" sz="1000" kern="1200" dirty="0"/>
            <a:t>Klubba och boll</a:t>
          </a:r>
        </a:p>
      </dsp:txBody>
      <dsp:txXfrm>
        <a:off x="2952325" y="1440162"/>
        <a:ext cx="1806653" cy="644893"/>
      </dsp:txXfrm>
    </dsp:sp>
    <dsp:sp modelId="{5064619F-D69F-4730-96F7-931BB900A058}">
      <dsp:nvSpPr>
        <dsp:cNvPr id="0" name=""/>
        <dsp:cNvSpPr/>
      </dsp:nvSpPr>
      <dsp:spPr>
        <a:xfrm>
          <a:off x="4464503" y="1440162"/>
          <a:ext cx="1612233" cy="644893"/>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13335" rIns="13335" bIns="13335" numCol="1" spcCol="1270" anchor="ctr" anchorCtr="0">
          <a:noAutofit/>
        </a:bodyPr>
        <a:lstStyle/>
        <a:p>
          <a:pPr marL="0" lvl="0" indent="0" algn="ctr" defTabSz="444500">
            <a:lnSpc>
              <a:spcPct val="90000"/>
            </a:lnSpc>
            <a:spcBef>
              <a:spcPct val="0"/>
            </a:spcBef>
            <a:spcAft>
              <a:spcPct val="35000"/>
            </a:spcAft>
            <a:buNone/>
          </a:pPr>
          <a:r>
            <a:rPr lang="sv-SE" sz="1000" kern="1200" dirty="0"/>
            <a:t>Spelmoment</a:t>
          </a:r>
        </a:p>
      </dsp:txBody>
      <dsp:txXfrm>
        <a:off x="4464503" y="1440162"/>
        <a:ext cx="1612233" cy="644893"/>
      </dsp:txXfrm>
    </dsp:sp>
    <dsp:sp modelId="{49091F5F-5D52-4CD1-BD26-A1D52449908C}">
      <dsp:nvSpPr>
        <dsp:cNvPr id="0" name=""/>
        <dsp:cNvSpPr/>
      </dsp:nvSpPr>
      <dsp:spPr>
        <a:xfrm>
          <a:off x="5760642" y="1440162"/>
          <a:ext cx="930436" cy="644893"/>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13335" rIns="13335" bIns="13335" numCol="1" spcCol="1270" anchor="ctr" anchorCtr="0">
          <a:noAutofit/>
        </a:bodyPr>
        <a:lstStyle/>
        <a:p>
          <a:pPr marL="0" lvl="0" indent="0" algn="ctr" defTabSz="444500">
            <a:lnSpc>
              <a:spcPct val="90000"/>
            </a:lnSpc>
            <a:spcBef>
              <a:spcPct val="0"/>
            </a:spcBef>
            <a:spcAft>
              <a:spcPct val="35000"/>
            </a:spcAft>
            <a:buNone/>
          </a:pPr>
          <a:r>
            <a:rPr lang="sv-SE" sz="1000" kern="1200" dirty="0"/>
            <a:t>Spel</a:t>
          </a:r>
        </a:p>
      </dsp:txBody>
      <dsp:txXfrm>
        <a:off x="5760642" y="1440162"/>
        <a:ext cx="930436" cy="644893"/>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2130425"/>
            <a:ext cx="7772400" cy="1470025"/>
          </a:xfrm>
        </p:spPr>
        <p:txBody>
          <a:bodyPr/>
          <a:lstStyle/>
          <a:p>
            <a:r>
              <a:rPr lang="sv-SE"/>
              <a:t>Klicka här för att ändra format</a:t>
            </a:r>
          </a:p>
        </p:txBody>
      </p:sp>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här för att ändra format på underrubrik i bakgrunden</a:t>
            </a:r>
          </a:p>
        </p:txBody>
      </p:sp>
      <p:sp>
        <p:nvSpPr>
          <p:cNvPr id="4" name="Platshållare för datum 3"/>
          <p:cNvSpPr>
            <a:spLocks noGrp="1"/>
          </p:cNvSpPr>
          <p:nvPr>
            <p:ph type="dt" sz="half" idx="10"/>
          </p:nvPr>
        </p:nvSpPr>
        <p:spPr/>
        <p:txBody>
          <a:bodyPr/>
          <a:lstStyle/>
          <a:p>
            <a:fld id="{D72FAFC4-8DBA-4077-B666-21D2B4DF2D00}" type="datetimeFigureOut">
              <a:rPr lang="sv-SE" smtClean="0"/>
              <a:pPr/>
              <a:t>2019-11-18</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795D3372-D405-4894-BCEC-24823918BC9D}" type="slidenum">
              <a:rPr lang="sv-SE" smtClean="0"/>
              <a:pPr/>
              <a:t>‹#›</a:t>
            </a:fld>
            <a:endParaRPr lang="sv-S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D72FAFC4-8DBA-4077-B666-21D2B4DF2D00}" type="datetimeFigureOut">
              <a:rPr lang="sv-SE" smtClean="0"/>
              <a:pPr/>
              <a:t>2019-11-18</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795D3372-D405-4894-BCEC-24823918BC9D}" type="slidenum">
              <a:rPr lang="sv-SE" smtClean="0"/>
              <a:pPr/>
              <a:t>‹#›</a:t>
            </a:fld>
            <a:endParaRPr lang="sv-S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D72FAFC4-8DBA-4077-B666-21D2B4DF2D00}" type="datetimeFigureOut">
              <a:rPr lang="sv-SE" smtClean="0"/>
              <a:pPr/>
              <a:t>2019-11-18</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795D3372-D405-4894-BCEC-24823918BC9D}" type="slidenum">
              <a:rPr lang="sv-SE" smtClean="0"/>
              <a:pPr/>
              <a:t>‹#›</a:t>
            </a:fld>
            <a:endParaRPr lang="sv-S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D72FAFC4-8DBA-4077-B666-21D2B4DF2D00}" type="datetimeFigureOut">
              <a:rPr lang="sv-SE" smtClean="0"/>
              <a:pPr/>
              <a:t>2019-11-18</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795D3372-D405-4894-BCEC-24823918BC9D}" type="slidenum">
              <a:rPr lang="sv-SE" smtClean="0"/>
              <a:pPr/>
              <a:t>‹#›</a:t>
            </a:fld>
            <a:endParaRPr lang="sv-S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a:t>Klicka här för att ändra format</a:t>
            </a:r>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Platshållare för datum 3"/>
          <p:cNvSpPr>
            <a:spLocks noGrp="1"/>
          </p:cNvSpPr>
          <p:nvPr>
            <p:ph type="dt" sz="half" idx="10"/>
          </p:nvPr>
        </p:nvSpPr>
        <p:spPr/>
        <p:txBody>
          <a:bodyPr/>
          <a:lstStyle/>
          <a:p>
            <a:fld id="{D72FAFC4-8DBA-4077-B666-21D2B4DF2D00}" type="datetimeFigureOut">
              <a:rPr lang="sv-SE" smtClean="0"/>
              <a:pPr/>
              <a:t>2019-11-18</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795D3372-D405-4894-BCEC-24823918BC9D}" type="slidenum">
              <a:rPr lang="sv-SE" smtClean="0"/>
              <a:pPr/>
              <a:t>‹#›</a:t>
            </a:fld>
            <a:endParaRPr lang="sv-S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p:txBody>
          <a:bodyPr/>
          <a:lstStyle/>
          <a:p>
            <a:fld id="{D72FAFC4-8DBA-4077-B666-21D2B4DF2D00}" type="datetimeFigureOut">
              <a:rPr lang="sv-SE" smtClean="0"/>
              <a:pPr/>
              <a:t>2019-11-18</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795D3372-D405-4894-BCEC-24823918BC9D}" type="slidenum">
              <a:rPr lang="sv-SE" smtClean="0"/>
              <a:pPr/>
              <a:t>‹#›</a:t>
            </a:fld>
            <a:endParaRPr lang="sv-S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a:t>Klicka här för att ändra format</a:t>
            </a:r>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p:txBody>
          <a:bodyPr/>
          <a:lstStyle/>
          <a:p>
            <a:fld id="{D72FAFC4-8DBA-4077-B666-21D2B4DF2D00}" type="datetimeFigureOut">
              <a:rPr lang="sv-SE" smtClean="0"/>
              <a:pPr/>
              <a:t>2019-11-18</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795D3372-D405-4894-BCEC-24823918BC9D}" type="slidenum">
              <a:rPr lang="sv-SE" smtClean="0"/>
              <a:pPr/>
              <a:t>‹#›</a:t>
            </a:fld>
            <a:endParaRPr lang="sv-S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2"/>
          <p:cNvSpPr>
            <a:spLocks noGrp="1"/>
          </p:cNvSpPr>
          <p:nvPr>
            <p:ph type="dt" sz="half" idx="10"/>
          </p:nvPr>
        </p:nvSpPr>
        <p:spPr/>
        <p:txBody>
          <a:bodyPr/>
          <a:lstStyle/>
          <a:p>
            <a:fld id="{D72FAFC4-8DBA-4077-B666-21D2B4DF2D00}" type="datetimeFigureOut">
              <a:rPr lang="sv-SE" smtClean="0"/>
              <a:pPr/>
              <a:t>2019-11-18</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795D3372-D405-4894-BCEC-24823918BC9D}" type="slidenum">
              <a:rPr lang="sv-SE" smtClean="0"/>
              <a:pPr/>
              <a:t>‹#›</a:t>
            </a:fld>
            <a:endParaRPr lang="sv-S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D72FAFC4-8DBA-4077-B666-21D2B4DF2D00}" type="datetimeFigureOut">
              <a:rPr lang="sv-SE" smtClean="0"/>
              <a:pPr/>
              <a:t>2019-11-18</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795D3372-D405-4894-BCEC-24823918BC9D}" type="slidenum">
              <a:rPr lang="sv-SE" smtClean="0"/>
              <a:pPr/>
              <a:t>‹#›</a:t>
            </a:fld>
            <a:endParaRPr lang="sv-S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a:t>Klicka här för att ändra format</a:t>
            </a:r>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D72FAFC4-8DBA-4077-B666-21D2B4DF2D00}" type="datetimeFigureOut">
              <a:rPr lang="sv-SE" smtClean="0"/>
              <a:pPr/>
              <a:t>2019-11-18</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795D3372-D405-4894-BCEC-24823918BC9D}" type="slidenum">
              <a:rPr lang="sv-SE" smtClean="0"/>
              <a:pPr/>
              <a:t>‹#›</a:t>
            </a:fld>
            <a:endParaRPr lang="sv-S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a:t>Klicka här för att ändra format</a:t>
            </a:r>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D72FAFC4-8DBA-4077-B666-21D2B4DF2D00}" type="datetimeFigureOut">
              <a:rPr lang="sv-SE" smtClean="0"/>
              <a:pPr/>
              <a:t>2019-11-18</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795D3372-D405-4894-BCEC-24823918BC9D}" type="slidenum">
              <a:rPr lang="sv-SE" smtClean="0"/>
              <a:pPr/>
              <a:t>‹#›</a:t>
            </a:fld>
            <a:endParaRPr lang="sv-S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a:t>Klicka här för att ändra format</a:t>
            </a:r>
          </a:p>
        </p:txBody>
      </p:sp>
      <p:sp>
        <p:nvSpPr>
          <p:cNvPr id="3" name="Platshållare för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2FAFC4-8DBA-4077-B666-21D2B4DF2D00}" type="datetimeFigureOut">
              <a:rPr lang="sv-SE" smtClean="0"/>
              <a:pPr/>
              <a:t>2019-11-18</a:t>
            </a:fld>
            <a:endParaRPr lang="sv-SE"/>
          </a:p>
        </p:txBody>
      </p:sp>
      <p:sp>
        <p:nvSpPr>
          <p:cNvPr id="5" name="Platshållare för sidfo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5D3372-D405-4894-BCEC-24823918BC9D}" type="slidenum">
              <a:rPr lang="sv-SE" smtClean="0"/>
              <a:pPr/>
              <a:t>‹#›</a:t>
            </a:fld>
            <a:endParaRPr lang="sv-S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bandyburken.se/"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image" Target="../media/image32.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34.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35.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36.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3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611560" y="764704"/>
            <a:ext cx="7772400" cy="1470025"/>
          </a:xfrm>
        </p:spPr>
        <p:txBody>
          <a:bodyPr/>
          <a:lstStyle/>
          <a:p>
            <a:r>
              <a:rPr lang="sv-SE" dirty="0"/>
              <a:t>Träningsupplägg</a:t>
            </a:r>
            <a:br>
              <a:rPr lang="sv-SE" dirty="0"/>
            </a:br>
            <a:r>
              <a:rPr lang="sv-SE" dirty="0"/>
              <a:t>säsongen 2019-2020</a:t>
            </a:r>
          </a:p>
        </p:txBody>
      </p:sp>
      <p:pic>
        <p:nvPicPr>
          <p:cNvPr id="4" name="Bildobjekt 3" descr="vsk.png"/>
          <p:cNvPicPr>
            <a:picLocks noChangeAspect="1"/>
          </p:cNvPicPr>
          <p:nvPr/>
        </p:nvPicPr>
        <p:blipFill>
          <a:blip r:embed="rId2" cstate="print"/>
          <a:stretch>
            <a:fillRect/>
          </a:stretch>
        </p:blipFill>
        <p:spPr>
          <a:xfrm>
            <a:off x="7956376" y="260648"/>
            <a:ext cx="831876" cy="846820"/>
          </a:xfrm>
          <a:prstGeom prst="rect">
            <a:avLst/>
          </a:prstGeom>
        </p:spPr>
      </p:pic>
      <p:pic>
        <p:nvPicPr>
          <p:cNvPr id="5" name="Bildobjekt 4" descr="VSK-bandy-tog-SM-guld-patrick-rapp-som-fystränare.jpg"/>
          <p:cNvPicPr>
            <a:picLocks noChangeAspect="1"/>
          </p:cNvPicPr>
          <p:nvPr/>
        </p:nvPicPr>
        <p:blipFill>
          <a:blip r:embed="rId3" cstate="print"/>
          <a:stretch>
            <a:fillRect/>
          </a:stretch>
        </p:blipFill>
        <p:spPr>
          <a:xfrm>
            <a:off x="2627784" y="2276872"/>
            <a:ext cx="3888432" cy="2562476"/>
          </a:xfrm>
          <a:prstGeom prst="rect">
            <a:avLst/>
          </a:prstGeom>
        </p:spPr>
      </p:pic>
      <p:sp>
        <p:nvSpPr>
          <p:cNvPr id="7" name="Rubrik 1"/>
          <p:cNvSpPr txBox="1">
            <a:spLocks/>
          </p:cNvSpPr>
          <p:nvPr/>
        </p:nvSpPr>
        <p:spPr>
          <a:xfrm>
            <a:off x="763960" y="5055319"/>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sv-SE" sz="4400" b="1" i="0" u="none" strike="noStrike" kern="1200" cap="none" spc="0" normalizeH="0" baseline="0" noProof="0" dirty="0">
                <a:ln>
                  <a:noFill/>
                </a:ln>
                <a:solidFill>
                  <a:schemeClr val="tx1"/>
                </a:solidFill>
                <a:effectLst/>
                <a:uLnTx/>
                <a:uFillTx/>
                <a:latin typeface="+mj-lt"/>
                <a:ea typeface="+mj-ea"/>
                <a:cs typeface="+mj-cs"/>
              </a:rPr>
              <a:t>VSK F10</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p:cNvSpPr/>
          <p:nvPr/>
        </p:nvSpPr>
        <p:spPr>
          <a:xfrm>
            <a:off x="539552" y="260648"/>
            <a:ext cx="8280920" cy="1152128"/>
          </a:xfrm>
          <a:prstGeom prst="rect">
            <a:avLst/>
          </a:prstGeom>
          <a:solidFill>
            <a:schemeClr val="accent3">
              <a:alpha val="5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p:nvPr>
        </p:nvSpPr>
        <p:spPr/>
        <p:txBody>
          <a:bodyPr/>
          <a:lstStyle/>
          <a:p>
            <a:r>
              <a:rPr lang="sv-SE" dirty="0"/>
              <a:t>Klubbteknik - Korta dribblingar</a:t>
            </a:r>
          </a:p>
        </p:txBody>
      </p:sp>
      <p:sp>
        <p:nvSpPr>
          <p:cNvPr id="3" name="Platshållare för innehåll 2"/>
          <p:cNvSpPr>
            <a:spLocks noGrp="1"/>
          </p:cNvSpPr>
          <p:nvPr>
            <p:ph idx="1"/>
          </p:nvPr>
        </p:nvSpPr>
        <p:spPr/>
        <p:txBody>
          <a:bodyPr>
            <a:normAutofit fontScale="85000" lnSpcReduction="20000"/>
          </a:bodyPr>
          <a:lstStyle/>
          <a:p>
            <a:r>
              <a:rPr lang="sv-SE" dirty="0"/>
              <a:t>Syfte</a:t>
            </a:r>
          </a:p>
          <a:p>
            <a:pPr lvl="1"/>
            <a:r>
              <a:rPr lang="sv-SE" dirty="0"/>
              <a:t>Att förbättra bollbehandlingen och klubbtekniken.</a:t>
            </a:r>
          </a:p>
          <a:p>
            <a:r>
              <a:rPr lang="sv-SE" dirty="0"/>
              <a:t>Genomförande</a:t>
            </a:r>
          </a:p>
          <a:p>
            <a:pPr lvl="1"/>
            <a:r>
              <a:rPr lang="sv-SE" dirty="0"/>
              <a:t>Sätt ut ett antal koner med ca. 40-50 cm mellan. Spelarna ska sedan samtidigt som att glida framåt flytta klubban från sida till sida utan att nudda </a:t>
            </a:r>
            <a:r>
              <a:rPr lang="sv-SE" dirty="0" err="1"/>
              <a:t>konera</a:t>
            </a:r>
            <a:r>
              <a:rPr lang="sv-SE" dirty="0"/>
              <a:t>. </a:t>
            </a:r>
          </a:p>
          <a:p>
            <a:r>
              <a:rPr lang="sv-SE" dirty="0"/>
              <a:t>Förflyttningar</a:t>
            </a:r>
          </a:p>
          <a:p>
            <a:pPr lvl="1"/>
            <a:r>
              <a:rPr lang="sv-SE" dirty="0"/>
              <a:t>Efter genomförande ställa sig sist i ledet.</a:t>
            </a:r>
          </a:p>
          <a:p>
            <a:r>
              <a:rPr lang="sv-SE" dirty="0"/>
              <a:t>Tips/Att tänka på</a:t>
            </a:r>
          </a:p>
          <a:p>
            <a:pPr lvl="1"/>
            <a:r>
              <a:rPr lang="sv-SE" dirty="0"/>
              <a:t>Tänk på att inte vrida på överkroppen. Tänk också på att komma ner djupt för att få full kontroll på kropp, klubba och boll. Öka farten för att öka svårighetsgraden.</a:t>
            </a:r>
          </a:p>
          <a:p>
            <a:endParaRPr lang="sv-SE"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p:cNvSpPr/>
          <p:nvPr/>
        </p:nvSpPr>
        <p:spPr>
          <a:xfrm>
            <a:off x="539552" y="260648"/>
            <a:ext cx="8280920" cy="1152128"/>
          </a:xfrm>
          <a:prstGeom prst="rect">
            <a:avLst/>
          </a:prstGeom>
          <a:solidFill>
            <a:schemeClr val="accent3">
              <a:alpha val="5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p:nvPr>
        </p:nvSpPr>
        <p:spPr/>
        <p:txBody>
          <a:bodyPr/>
          <a:lstStyle/>
          <a:p>
            <a:r>
              <a:rPr lang="sv-SE" dirty="0"/>
              <a:t>Klubbteknik - Långa dribblingar</a:t>
            </a:r>
          </a:p>
        </p:txBody>
      </p:sp>
      <p:sp>
        <p:nvSpPr>
          <p:cNvPr id="3" name="Platshållare för innehåll 2"/>
          <p:cNvSpPr>
            <a:spLocks noGrp="1"/>
          </p:cNvSpPr>
          <p:nvPr>
            <p:ph idx="1"/>
          </p:nvPr>
        </p:nvSpPr>
        <p:spPr/>
        <p:txBody>
          <a:bodyPr>
            <a:normAutofit fontScale="70000" lnSpcReduction="20000"/>
          </a:bodyPr>
          <a:lstStyle/>
          <a:p>
            <a:r>
              <a:rPr lang="sv-SE" dirty="0"/>
              <a:t>Syfte</a:t>
            </a:r>
          </a:p>
          <a:p>
            <a:pPr lvl="1"/>
            <a:r>
              <a:rPr lang="sv-SE" dirty="0"/>
              <a:t>Att förbättra bollbehandlingen och klubbtekniken.</a:t>
            </a:r>
          </a:p>
          <a:p>
            <a:r>
              <a:rPr lang="sv-SE" dirty="0"/>
              <a:t>Genomförande</a:t>
            </a:r>
          </a:p>
          <a:p>
            <a:pPr lvl="1"/>
            <a:r>
              <a:rPr lang="sv-SE" dirty="0"/>
              <a:t>Sätt ut ett antal koner med ca. 1-1,5 meter mellan. Spelarna ska sedan samtidigt som att åka framåt på utsidan av konerna flytta klubban från sida till sida utan att nudda </a:t>
            </a:r>
            <a:r>
              <a:rPr lang="sv-SE" dirty="0" err="1"/>
              <a:t>konera</a:t>
            </a:r>
            <a:r>
              <a:rPr lang="sv-SE" dirty="0"/>
              <a:t>. Dribblingarna ska vara såpass breda att bollen och klubban hamnar i höjd med eller utanför skridskon.</a:t>
            </a:r>
          </a:p>
          <a:p>
            <a:r>
              <a:rPr lang="sv-SE" dirty="0"/>
              <a:t>Förflyttningar</a:t>
            </a:r>
          </a:p>
          <a:p>
            <a:pPr lvl="1"/>
            <a:r>
              <a:rPr lang="sv-SE" dirty="0"/>
              <a:t>Efter genomförande ställa sig sist i ledet.</a:t>
            </a:r>
          </a:p>
          <a:p>
            <a:r>
              <a:rPr lang="sv-SE" dirty="0"/>
              <a:t>Tips/Att tänka på</a:t>
            </a:r>
          </a:p>
          <a:p>
            <a:pPr lvl="1"/>
            <a:r>
              <a:rPr lang="sv-SE" dirty="0"/>
              <a:t>Tänk på att inte vrida på överkroppen. Tänk också på att komma ner djupt för att få full kontroll på kropp, klubba och boll. Öka farten för att öka svårighetsgraden. Gör båda sidorna så att barnen får lära sig båda hållen.</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p:cNvSpPr/>
          <p:nvPr/>
        </p:nvSpPr>
        <p:spPr>
          <a:xfrm>
            <a:off x="539552" y="260648"/>
            <a:ext cx="8280920" cy="1152128"/>
          </a:xfrm>
          <a:prstGeom prst="rect">
            <a:avLst/>
          </a:prstGeom>
          <a:solidFill>
            <a:schemeClr val="accent3">
              <a:alpha val="5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p:nvPr>
        </p:nvSpPr>
        <p:spPr/>
        <p:txBody>
          <a:bodyPr>
            <a:normAutofit/>
          </a:bodyPr>
          <a:lstStyle/>
          <a:p>
            <a:r>
              <a:rPr lang="sv-SE" dirty="0"/>
              <a:t>Klubbteknik - Breda dribblingar</a:t>
            </a:r>
          </a:p>
        </p:txBody>
      </p:sp>
      <p:sp>
        <p:nvSpPr>
          <p:cNvPr id="3" name="Platshållare för innehåll 2"/>
          <p:cNvSpPr>
            <a:spLocks noGrp="1"/>
          </p:cNvSpPr>
          <p:nvPr>
            <p:ph idx="1"/>
          </p:nvPr>
        </p:nvSpPr>
        <p:spPr/>
        <p:txBody>
          <a:bodyPr>
            <a:normAutofit fontScale="70000" lnSpcReduction="20000"/>
          </a:bodyPr>
          <a:lstStyle/>
          <a:p>
            <a:r>
              <a:rPr lang="sv-SE" dirty="0"/>
              <a:t>Syfte</a:t>
            </a:r>
          </a:p>
          <a:p>
            <a:pPr lvl="1"/>
            <a:r>
              <a:rPr lang="sv-SE" dirty="0"/>
              <a:t>Att förbättra bollbehandlingen och klubbtekniken.</a:t>
            </a:r>
          </a:p>
          <a:p>
            <a:r>
              <a:rPr lang="sv-SE" dirty="0"/>
              <a:t>Genomförande</a:t>
            </a:r>
          </a:p>
          <a:p>
            <a:pPr lvl="1"/>
            <a:r>
              <a:rPr lang="sv-SE" dirty="0"/>
              <a:t>Sätt ut ett antal koner med ca. 1-1,5 meter mellan. Spelarna ska sedan samtidigt som att glida framåt flytta klubban från sida till sida utan att nudda </a:t>
            </a:r>
            <a:r>
              <a:rPr lang="sv-SE" dirty="0" err="1"/>
              <a:t>konera</a:t>
            </a:r>
            <a:r>
              <a:rPr lang="sv-SE" dirty="0"/>
              <a:t>. Dribblingarna ska vara såpass breda att bollen och klubban hamnar i höjd med eller utanför skridskon.</a:t>
            </a:r>
          </a:p>
          <a:p>
            <a:r>
              <a:rPr lang="sv-SE" dirty="0"/>
              <a:t>Förflyttningar</a:t>
            </a:r>
          </a:p>
          <a:p>
            <a:pPr lvl="1"/>
            <a:r>
              <a:rPr lang="sv-SE" dirty="0"/>
              <a:t>Efter genomförande ställa sig sist i ledet.</a:t>
            </a:r>
          </a:p>
          <a:p>
            <a:r>
              <a:rPr lang="sv-SE" dirty="0"/>
              <a:t>Tips/Att tänka på</a:t>
            </a:r>
          </a:p>
          <a:p>
            <a:pPr lvl="1"/>
            <a:r>
              <a:rPr lang="sv-SE" dirty="0"/>
              <a:t>Tänk på att inte vrida på överkroppen. Tänk också på att komma ner djupt för att få full kontroll på kropp, klubba och boll. Öka farten för att öka svårighetsgraden.</a:t>
            </a:r>
          </a:p>
          <a:p>
            <a:r>
              <a:rPr lang="sv-SE" dirty="0"/>
              <a:t>Variation</a:t>
            </a:r>
          </a:p>
          <a:p>
            <a:pPr lvl="1"/>
            <a:r>
              <a:rPr lang="sv-SE" dirty="0"/>
              <a:t>Kör detta fast kör slalom mellan konerna</a:t>
            </a:r>
          </a:p>
          <a:p>
            <a:endParaRPr lang="sv-SE"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ktangel 4"/>
          <p:cNvSpPr/>
          <p:nvPr/>
        </p:nvSpPr>
        <p:spPr>
          <a:xfrm>
            <a:off x="539552" y="260648"/>
            <a:ext cx="8280920" cy="1152128"/>
          </a:xfrm>
          <a:prstGeom prst="rect">
            <a:avLst/>
          </a:prstGeom>
          <a:solidFill>
            <a:schemeClr val="accent3">
              <a:alpha val="5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p:nvPr>
        </p:nvSpPr>
        <p:spPr/>
        <p:txBody>
          <a:bodyPr/>
          <a:lstStyle/>
          <a:p>
            <a:r>
              <a:rPr lang="sv-SE" dirty="0"/>
              <a:t>Klubbteknik - Storslalom</a:t>
            </a:r>
          </a:p>
        </p:txBody>
      </p:sp>
      <p:sp>
        <p:nvSpPr>
          <p:cNvPr id="3" name="Platshållare för innehåll 2"/>
          <p:cNvSpPr>
            <a:spLocks noGrp="1"/>
          </p:cNvSpPr>
          <p:nvPr>
            <p:ph idx="1"/>
          </p:nvPr>
        </p:nvSpPr>
        <p:spPr>
          <a:xfrm>
            <a:off x="457200" y="1600200"/>
            <a:ext cx="4042792" cy="4525963"/>
          </a:xfrm>
        </p:spPr>
        <p:txBody>
          <a:bodyPr>
            <a:normAutofit fontScale="62500" lnSpcReduction="20000"/>
          </a:bodyPr>
          <a:lstStyle/>
          <a:p>
            <a:r>
              <a:rPr lang="sv-SE" dirty="0"/>
              <a:t>Syfte</a:t>
            </a:r>
          </a:p>
          <a:p>
            <a:pPr lvl="1"/>
            <a:r>
              <a:rPr lang="sv-SE" dirty="0"/>
              <a:t>Att ha kontroll på bollen i vändningar.</a:t>
            </a:r>
          </a:p>
          <a:p>
            <a:r>
              <a:rPr lang="sv-SE" dirty="0"/>
              <a:t>Genomförande</a:t>
            </a:r>
          </a:p>
          <a:p>
            <a:pPr lvl="1"/>
            <a:r>
              <a:rPr lang="sv-SE" dirty="0"/>
              <a:t>Åkning i högt tempo för att sedan åka runt konerna samtidigt som man dribblar. Bollen ska behandlas hela vägen. </a:t>
            </a:r>
          </a:p>
          <a:p>
            <a:r>
              <a:rPr lang="sv-SE" dirty="0"/>
              <a:t>Förflyttningar</a:t>
            </a:r>
          </a:p>
          <a:p>
            <a:pPr lvl="1"/>
            <a:r>
              <a:rPr lang="sv-SE" dirty="0"/>
              <a:t>Efter sista konen åker spelaren på utsidan om banan tillbaka till ledet och ställer sig sist.</a:t>
            </a:r>
          </a:p>
          <a:p>
            <a:r>
              <a:rPr lang="sv-SE" dirty="0"/>
              <a:t>Tips/Att tänka på</a:t>
            </a:r>
          </a:p>
          <a:p>
            <a:pPr lvl="1"/>
            <a:r>
              <a:rPr lang="sv-SE" dirty="0"/>
              <a:t>Låt spelaren framför ha passerat några koner innan nästa startar så att krockar inte uppstår ute på banan.</a:t>
            </a:r>
          </a:p>
          <a:p>
            <a:endParaRPr lang="sv-SE" dirty="0"/>
          </a:p>
        </p:txBody>
      </p:sp>
      <p:pic>
        <p:nvPicPr>
          <p:cNvPr id="4" name="Bildobjekt 3" descr="bandykul storslalom.png"/>
          <p:cNvPicPr>
            <a:picLocks noChangeAspect="1"/>
          </p:cNvPicPr>
          <p:nvPr/>
        </p:nvPicPr>
        <p:blipFill>
          <a:blip r:embed="rId2" cstate="print"/>
          <a:stretch>
            <a:fillRect/>
          </a:stretch>
        </p:blipFill>
        <p:spPr>
          <a:xfrm>
            <a:off x="4499992" y="2132856"/>
            <a:ext cx="3810000" cy="2933700"/>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ktangel 4"/>
          <p:cNvSpPr/>
          <p:nvPr/>
        </p:nvSpPr>
        <p:spPr>
          <a:xfrm>
            <a:off x="539552" y="260648"/>
            <a:ext cx="8280920" cy="1152128"/>
          </a:xfrm>
          <a:prstGeom prst="rect">
            <a:avLst/>
          </a:prstGeom>
          <a:solidFill>
            <a:schemeClr val="accent3">
              <a:alpha val="5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p:nvPr>
        </p:nvSpPr>
        <p:spPr/>
        <p:txBody>
          <a:bodyPr>
            <a:normAutofit/>
          </a:bodyPr>
          <a:lstStyle/>
          <a:p>
            <a:r>
              <a:rPr lang="sv-SE" dirty="0"/>
              <a:t>Klubbteknik - Stjärnan</a:t>
            </a:r>
          </a:p>
        </p:txBody>
      </p:sp>
      <p:sp>
        <p:nvSpPr>
          <p:cNvPr id="3" name="Platshållare för innehåll 2"/>
          <p:cNvSpPr>
            <a:spLocks noGrp="1"/>
          </p:cNvSpPr>
          <p:nvPr>
            <p:ph idx="1"/>
          </p:nvPr>
        </p:nvSpPr>
        <p:spPr>
          <a:xfrm>
            <a:off x="457200" y="1600200"/>
            <a:ext cx="3898776" cy="4525963"/>
          </a:xfrm>
        </p:spPr>
        <p:txBody>
          <a:bodyPr>
            <a:normAutofit fontScale="55000" lnSpcReduction="20000"/>
          </a:bodyPr>
          <a:lstStyle/>
          <a:p>
            <a:r>
              <a:rPr lang="sv-SE" dirty="0"/>
              <a:t>Syfte</a:t>
            </a:r>
          </a:p>
          <a:p>
            <a:pPr lvl="1"/>
            <a:r>
              <a:rPr lang="sv-SE" dirty="0"/>
              <a:t>Att förbättra bollbehandlingen och klubbtekniken.</a:t>
            </a:r>
          </a:p>
          <a:p>
            <a:r>
              <a:rPr lang="sv-SE" dirty="0"/>
              <a:t>Genomförande</a:t>
            </a:r>
          </a:p>
          <a:p>
            <a:pPr lvl="1"/>
            <a:r>
              <a:rPr lang="sv-SE" dirty="0"/>
              <a:t>Sätt ut koner enligt diagrammet. Åkning enligt ritning. Spelaren ska hela tiden flytta bollen från sida till sida med full kontroll. Viktigt att fokus läggs på bollbehandlingen.</a:t>
            </a:r>
          </a:p>
          <a:p>
            <a:r>
              <a:rPr lang="sv-SE" dirty="0"/>
              <a:t>Förflyttningar</a:t>
            </a:r>
          </a:p>
          <a:p>
            <a:pPr lvl="1"/>
            <a:r>
              <a:rPr lang="sv-SE" dirty="0"/>
              <a:t>Efter genomförande ställa sig sist i ledet.</a:t>
            </a:r>
          </a:p>
          <a:p>
            <a:r>
              <a:rPr lang="sv-SE" dirty="0"/>
              <a:t>Tips/Att tänka på</a:t>
            </a:r>
          </a:p>
          <a:p>
            <a:pPr lvl="1"/>
            <a:r>
              <a:rPr lang="sv-SE" dirty="0"/>
              <a:t>Tänk på att inte vrida på överkroppen. Tänk också på att komma ner djupt för att få full kontroll på kropp, klubba och boll. Öka farten för att öka svårighetsgraden.</a:t>
            </a:r>
          </a:p>
          <a:p>
            <a:endParaRPr lang="sv-SE" dirty="0"/>
          </a:p>
        </p:txBody>
      </p:sp>
      <p:pic>
        <p:nvPicPr>
          <p:cNvPr id="4" name="Bildobjekt 3" descr="bandykul stjärnan.png"/>
          <p:cNvPicPr>
            <a:picLocks noChangeAspect="1"/>
          </p:cNvPicPr>
          <p:nvPr/>
        </p:nvPicPr>
        <p:blipFill>
          <a:blip r:embed="rId2" cstate="print"/>
          <a:stretch>
            <a:fillRect/>
          </a:stretch>
        </p:blipFill>
        <p:spPr>
          <a:xfrm>
            <a:off x="4932040" y="2204864"/>
            <a:ext cx="3810000" cy="1971675"/>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ktangel 4"/>
          <p:cNvSpPr/>
          <p:nvPr/>
        </p:nvSpPr>
        <p:spPr>
          <a:xfrm>
            <a:off x="539552" y="260648"/>
            <a:ext cx="8280920" cy="1152128"/>
          </a:xfrm>
          <a:prstGeom prst="rect">
            <a:avLst/>
          </a:prstGeom>
          <a:solidFill>
            <a:schemeClr val="accent3">
              <a:alpha val="5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2" name="Rubrik 1"/>
          <p:cNvSpPr>
            <a:spLocks noGrp="1"/>
          </p:cNvSpPr>
          <p:nvPr>
            <p:ph type="title"/>
          </p:nvPr>
        </p:nvSpPr>
        <p:spPr/>
        <p:txBody>
          <a:bodyPr/>
          <a:lstStyle/>
          <a:p>
            <a:r>
              <a:rPr lang="sv-SE" dirty="0"/>
              <a:t>Klubbteknik - Korset</a:t>
            </a:r>
          </a:p>
        </p:txBody>
      </p:sp>
      <p:sp>
        <p:nvSpPr>
          <p:cNvPr id="3" name="Platshållare för innehåll 2"/>
          <p:cNvSpPr>
            <a:spLocks noGrp="1"/>
          </p:cNvSpPr>
          <p:nvPr>
            <p:ph idx="1"/>
          </p:nvPr>
        </p:nvSpPr>
        <p:spPr>
          <a:xfrm>
            <a:off x="457200" y="1600200"/>
            <a:ext cx="3682752" cy="4525963"/>
          </a:xfrm>
        </p:spPr>
        <p:txBody>
          <a:bodyPr>
            <a:normAutofit fontScale="55000" lnSpcReduction="20000"/>
          </a:bodyPr>
          <a:lstStyle/>
          <a:p>
            <a:r>
              <a:rPr lang="sv-SE" dirty="0"/>
              <a:t>Syfte</a:t>
            </a:r>
          </a:p>
          <a:p>
            <a:pPr lvl="1"/>
            <a:r>
              <a:rPr lang="sv-SE" dirty="0"/>
              <a:t>Att lära sig behandla och skydda bollen.</a:t>
            </a:r>
          </a:p>
          <a:p>
            <a:r>
              <a:rPr lang="sv-SE" dirty="0"/>
              <a:t>Genomförande</a:t>
            </a:r>
          </a:p>
          <a:p>
            <a:pPr lvl="1"/>
            <a:r>
              <a:rPr lang="sv-SE" dirty="0"/>
              <a:t>Lägg ut fem koner likt ett kors. Åk sedan runt konan i mitten, sedan ut och runda en av ytterkonerna, tillbaka till mitten och runda mittkonan för att sedan fortsätta ut mot en ny ytterkona. Avsluta med den ytterkona där övningen startade.</a:t>
            </a:r>
          </a:p>
          <a:p>
            <a:r>
              <a:rPr lang="sv-SE" dirty="0"/>
              <a:t>Förflyttningar</a:t>
            </a:r>
          </a:p>
          <a:p>
            <a:pPr lvl="1"/>
            <a:r>
              <a:rPr lang="sv-SE" dirty="0"/>
              <a:t>Efter genomförande ställa sig sist i ledet.</a:t>
            </a:r>
          </a:p>
          <a:p>
            <a:r>
              <a:rPr lang="sv-SE" dirty="0"/>
              <a:t>Tips/Att tänka på</a:t>
            </a:r>
          </a:p>
          <a:p>
            <a:pPr lvl="1"/>
            <a:r>
              <a:rPr lang="sv-SE" dirty="0"/>
              <a:t>För att öka svårighetsgraden, öka farten. Korta köer, gör flera banor om det är många barn.</a:t>
            </a:r>
          </a:p>
          <a:p>
            <a:endParaRPr lang="sv-SE" dirty="0"/>
          </a:p>
        </p:txBody>
      </p:sp>
      <p:pic>
        <p:nvPicPr>
          <p:cNvPr id="4" name="Bildobjekt 3" descr="bandykul klubbteknik korset.png"/>
          <p:cNvPicPr>
            <a:picLocks noChangeAspect="1"/>
          </p:cNvPicPr>
          <p:nvPr/>
        </p:nvPicPr>
        <p:blipFill>
          <a:blip r:embed="rId2" cstate="print"/>
          <a:stretch>
            <a:fillRect/>
          </a:stretch>
        </p:blipFill>
        <p:spPr>
          <a:xfrm>
            <a:off x="4139952" y="2276872"/>
            <a:ext cx="4560854" cy="2360242"/>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p:cNvSpPr/>
          <p:nvPr/>
        </p:nvSpPr>
        <p:spPr>
          <a:xfrm>
            <a:off x="539552" y="260648"/>
            <a:ext cx="8280920" cy="1152128"/>
          </a:xfrm>
          <a:prstGeom prst="rect">
            <a:avLst/>
          </a:prstGeom>
          <a:solidFill>
            <a:schemeClr val="accent3">
              <a:alpha val="5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p:nvPr>
        </p:nvSpPr>
        <p:spPr/>
        <p:txBody>
          <a:bodyPr>
            <a:normAutofit/>
          </a:bodyPr>
          <a:lstStyle/>
          <a:p>
            <a:r>
              <a:rPr lang="sv-SE" dirty="0"/>
              <a:t>Klubbteknik i översteg</a:t>
            </a:r>
          </a:p>
        </p:txBody>
      </p:sp>
      <p:sp>
        <p:nvSpPr>
          <p:cNvPr id="3" name="Platshållare för innehåll 2"/>
          <p:cNvSpPr>
            <a:spLocks noGrp="1"/>
          </p:cNvSpPr>
          <p:nvPr>
            <p:ph idx="1"/>
          </p:nvPr>
        </p:nvSpPr>
        <p:spPr/>
        <p:txBody>
          <a:bodyPr>
            <a:normAutofit fontScale="77500" lnSpcReduction="20000"/>
          </a:bodyPr>
          <a:lstStyle/>
          <a:p>
            <a:r>
              <a:rPr lang="sv-SE" dirty="0"/>
              <a:t>Syfte</a:t>
            </a:r>
          </a:p>
          <a:p>
            <a:pPr lvl="1"/>
            <a:r>
              <a:rPr lang="sv-SE" dirty="0"/>
              <a:t>Att förbättra bollbehandlingen och manövrering med skridskor samtidigt som man dribblar.</a:t>
            </a:r>
          </a:p>
          <a:p>
            <a:r>
              <a:rPr lang="sv-SE" dirty="0"/>
              <a:t>Genomförande</a:t>
            </a:r>
          </a:p>
          <a:p>
            <a:pPr lvl="1"/>
            <a:r>
              <a:rPr lang="sv-SE" dirty="0"/>
              <a:t>Åk översteg i en cirkel samtidigt som man flyttar bollen från sida till sida. Viktigt att man jobbar med båda händerna och armarna för att mjukt kunna flytta bollen från sida till sida. Luta inåt i cirkeln för att få mer fart och bättre kontroll.</a:t>
            </a:r>
          </a:p>
          <a:p>
            <a:r>
              <a:rPr lang="sv-SE" dirty="0"/>
              <a:t>Förflyttningar</a:t>
            </a:r>
          </a:p>
          <a:p>
            <a:pPr lvl="1"/>
            <a:r>
              <a:rPr lang="sv-SE" dirty="0"/>
              <a:t>Efter genomförande ställa sig sist i ledet.</a:t>
            </a:r>
          </a:p>
          <a:p>
            <a:r>
              <a:rPr lang="sv-SE" dirty="0"/>
              <a:t>Tips/Att tänka på</a:t>
            </a:r>
          </a:p>
          <a:p>
            <a:pPr lvl="1"/>
            <a:r>
              <a:rPr lang="sv-SE" dirty="0"/>
              <a:t>Tänk på att inte vrida på överkroppen i dribblingarna. Tänk också på att komma ner djupt för att få full kontroll på kropp, klubba och boll. Öka farten för att öka svårighetsgraden.</a:t>
            </a:r>
          </a:p>
          <a:p>
            <a:endParaRPr lang="sv-SE"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ktangel 4"/>
          <p:cNvSpPr/>
          <p:nvPr/>
        </p:nvSpPr>
        <p:spPr>
          <a:xfrm>
            <a:off x="539552" y="260648"/>
            <a:ext cx="8280920" cy="1152128"/>
          </a:xfrm>
          <a:prstGeom prst="rect">
            <a:avLst/>
          </a:prstGeom>
          <a:solidFill>
            <a:schemeClr val="accent3">
              <a:alpha val="5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p:nvPr>
        </p:nvSpPr>
        <p:spPr/>
        <p:txBody>
          <a:bodyPr>
            <a:normAutofit/>
          </a:bodyPr>
          <a:lstStyle/>
          <a:p>
            <a:r>
              <a:rPr lang="sv-SE" dirty="0"/>
              <a:t>Klubbteknik - Skydda boll</a:t>
            </a:r>
          </a:p>
        </p:txBody>
      </p:sp>
      <p:sp>
        <p:nvSpPr>
          <p:cNvPr id="3" name="Platshållare för innehåll 2"/>
          <p:cNvSpPr>
            <a:spLocks noGrp="1"/>
          </p:cNvSpPr>
          <p:nvPr>
            <p:ph idx="1"/>
          </p:nvPr>
        </p:nvSpPr>
        <p:spPr>
          <a:xfrm>
            <a:off x="457200" y="1600200"/>
            <a:ext cx="3826768" cy="4525963"/>
          </a:xfrm>
        </p:spPr>
        <p:txBody>
          <a:bodyPr>
            <a:normAutofit fontScale="55000" lnSpcReduction="20000"/>
          </a:bodyPr>
          <a:lstStyle/>
          <a:p>
            <a:r>
              <a:rPr lang="sv-SE" dirty="0"/>
              <a:t>Syfte</a:t>
            </a:r>
          </a:p>
          <a:p>
            <a:pPr lvl="1"/>
            <a:r>
              <a:rPr lang="sv-SE" dirty="0"/>
              <a:t>Att lära sig behandla och skydda bollen.</a:t>
            </a:r>
          </a:p>
          <a:p>
            <a:r>
              <a:rPr lang="sv-SE" dirty="0"/>
              <a:t>Genomförande</a:t>
            </a:r>
          </a:p>
          <a:p>
            <a:pPr lvl="1"/>
            <a:r>
              <a:rPr lang="sv-SE" dirty="0"/>
              <a:t>Lägg ut fem koner likt ett kors. Åk sedan runt konan i mitten, sedan ut och runda en av ytterkonerna, tillbaka till mitten och runda mittkonan för att sedan fortsätta ut mot en ny ytterkona. Avsluta med den ytterkona där övningen startade. Använd skridskorna för att skydda bollen från motståndare när man svänger.</a:t>
            </a:r>
          </a:p>
          <a:p>
            <a:r>
              <a:rPr lang="sv-SE" dirty="0"/>
              <a:t>Förflyttningar</a:t>
            </a:r>
          </a:p>
          <a:p>
            <a:pPr lvl="1"/>
            <a:r>
              <a:rPr lang="sv-SE" dirty="0"/>
              <a:t>Efter genomförande ställa sig sist i ledet.</a:t>
            </a:r>
          </a:p>
          <a:p>
            <a:r>
              <a:rPr lang="sv-SE" dirty="0"/>
              <a:t>Tips/Att tänka på</a:t>
            </a:r>
          </a:p>
          <a:p>
            <a:pPr lvl="1"/>
            <a:r>
              <a:rPr lang="sv-SE" dirty="0"/>
              <a:t>För att öka svårighetsgraden, öka farten. Korta köer, gör flera banor om det är många barn.</a:t>
            </a:r>
          </a:p>
          <a:p>
            <a:endParaRPr lang="sv-SE" dirty="0"/>
          </a:p>
        </p:txBody>
      </p:sp>
      <p:pic>
        <p:nvPicPr>
          <p:cNvPr id="4" name="Bildobjekt 3" descr="bandyburken skydda boll.png"/>
          <p:cNvPicPr>
            <a:picLocks noChangeAspect="1"/>
          </p:cNvPicPr>
          <p:nvPr/>
        </p:nvPicPr>
        <p:blipFill>
          <a:blip r:embed="rId2" cstate="print"/>
          <a:stretch>
            <a:fillRect/>
          </a:stretch>
        </p:blipFill>
        <p:spPr>
          <a:xfrm>
            <a:off x="4139952" y="2492896"/>
            <a:ext cx="4591814" cy="2376264"/>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ktangel 5"/>
          <p:cNvSpPr/>
          <p:nvPr/>
        </p:nvSpPr>
        <p:spPr>
          <a:xfrm>
            <a:off x="683568" y="188640"/>
            <a:ext cx="8280920" cy="1152128"/>
          </a:xfrm>
          <a:prstGeom prst="rect">
            <a:avLst/>
          </a:prstGeom>
          <a:solidFill>
            <a:schemeClr val="accent3">
              <a:alpha val="5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2" name="Rubrik 1"/>
          <p:cNvSpPr>
            <a:spLocks noGrp="1"/>
          </p:cNvSpPr>
          <p:nvPr>
            <p:ph type="title"/>
          </p:nvPr>
        </p:nvSpPr>
        <p:spPr/>
        <p:txBody>
          <a:bodyPr>
            <a:normAutofit/>
          </a:bodyPr>
          <a:lstStyle/>
          <a:p>
            <a:r>
              <a:rPr lang="sv-SE" dirty="0"/>
              <a:t>Klubbteknik - teknikbana Blå</a:t>
            </a:r>
          </a:p>
        </p:txBody>
      </p:sp>
      <p:sp>
        <p:nvSpPr>
          <p:cNvPr id="3" name="Platshållare för innehåll 2"/>
          <p:cNvSpPr>
            <a:spLocks noGrp="1"/>
          </p:cNvSpPr>
          <p:nvPr>
            <p:ph idx="1"/>
          </p:nvPr>
        </p:nvSpPr>
        <p:spPr>
          <a:xfrm>
            <a:off x="457200" y="1600200"/>
            <a:ext cx="4114800" cy="4525963"/>
          </a:xfrm>
        </p:spPr>
        <p:txBody>
          <a:bodyPr>
            <a:normAutofit fontScale="47500" lnSpcReduction="20000"/>
          </a:bodyPr>
          <a:lstStyle/>
          <a:p>
            <a:r>
              <a:rPr lang="sv-SE" dirty="0"/>
              <a:t>Genomförande</a:t>
            </a:r>
          </a:p>
          <a:p>
            <a:pPr lvl="1"/>
            <a:r>
              <a:rPr lang="sv-SE" dirty="0"/>
              <a:t>Lägg ut en bana enligt diagrammet. Börja sedan med breda dribblingar mellan första linjen av koner, för att sedan snurra ett helt varv runt en kona (högervarv), fortsätta göra breda dribblingar mellan konerna i nästa linje, ta ett nytt varv runt en kona (vänstervarv) för att sedan avsluta med storslalom. Hela tiden ska bollen flyttas </a:t>
            </a:r>
            <a:r>
              <a:rPr lang="sv-SE" dirty="0" err="1"/>
              <a:t>höger-vänster</a:t>
            </a:r>
            <a:r>
              <a:rPr lang="sv-SE" dirty="0"/>
              <a:t> så att bollbehandlingen tränas under hela banan.</a:t>
            </a:r>
          </a:p>
          <a:p>
            <a:r>
              <a:rPr lang="sv-SE" dirty="0"/>
              <a:t>Förflyttningar</a:t>
            </a:r>
          </a:p>
          <a:p>
            <a:pPr lvl="1"/>
            <a:r>
              <a:rPr lang="sv-SE" dirty="0"/>
              <a:t>Efter att ha gått in i mål så ställer man sig sist i startledet.</a:t>
            </a:r>
          </a:p>
          <a:p>
            <a:r>
              <a:rPr lang="sv-SE" dirty="0"/>
              <a:t>Tips/Att tänka på</a:t>
            </a:r>
          </a:p>
          <a:p>
            <a:pPr lvl="1"/>
            <a:r>
              <a:rPr lang="sv-SE" dirty="0"/>
              <a:t>Fokus på tekniken, inte vem som gör banan snabbast. Undvik köbildning genom att ha många barn aktiva samtidigt. Spelarna skall hålla klubban med två händer när de driver bollen men med en hand när de släpper ut bollen till höger eller vänster beroende på om de är vänster- eller högerhänta.</a:t>
            </a:r>
          </a:p>
          <a:p>
            <a:endParaRPr lang="sv-SE" dirty="0"/>
          </a:p>
        </p:txBody>
      </p:sp>
      <p:pic>
        <p:nvPicPr>
          <p:cNvPr id="4" name="Bildobjekt 3" descr="bandykul teknikbana blå.png"/>
          <p:cNvPicPr>
            <a:picLocks noChangeAspect="1"/>
          </p:cNvPicPr>
          <p:nvPr/>
        </p:nvPicPr>
        <p:blipFill>
          <a:blip r:embed="rId2" cstate="print"/>
          <a:stretch>
            <a:fillRect/>
          </a:stretch>
        </p:blipFill>
        <p:spPr>
          <a:xfrm>
            <a:off x="5004048" y="1772816"/>
            <a:ext cx="3810000" cy="2933700"/>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dirty="0"/>
              <a:t> Klubbteknik - teknikbana Grön</a:t>
            </a:r>
          </a:p>
        </p:txBody>
      </p:sp>
      <p:sp>
        <p:nvSpPr>
          <p:cNvPr id="3" name="Platshållare för innehåll 2"/>
          <p:cNvSpPr>
            <a:spLocks noGrp="1"/>
          </p:cNvSpPr>
          <p:nvPr>
            <p:ph idx="1"/>
          </p:nvPr>
        </p:nvSpPr>
        <p:spPr>
          <a:xfrm>
            <a:off x="395536" y="1556792"/>
            <a:ext cx="3960440" cy="4525963"/>
          </a:xfrm>
        </p:spPr>
        <p:txBody>
          <a:bodyPr>
            <a:normAutofit fontScale="55000" lnSpcReduction="20000"/>
          </a:bodyPr>
          <a:lstStyle/>
          <a:p>
            <a:r>
              <a:rPr lang="sv-SE" dirty="0"/>
              <a:t>Genomförande</a:t>
            </a:r>
          </a:p>
          <a:p>
            <a:pPr lvl="1"/>
            <a:r>
              <a:rPr lang="sv-SE" dirty="0"/>
              <a:t>Lägg ut en bana enligt diagrammet. Börja sedan med slalom mellan första linjen av koner, för att sedan snurra ett helt varv runt en kona (högervarv), fortsätta att åka slalom mellan konerna i nästa linje, ta ett nytt varv runt en kona (vänstervarv) för att sedan avsluta med storslalom. Hela tiden ska bollen flyttas </a:t>
            </a:r>
            <a:r>
              <a:rPr lang="sv-SE" dirty="0" err="1"/>
              <a:t>höger-vänster</a:t>
            </a:r>
            <a:r>
              <a:rPr lang="sv-SE" dirty="0"/>
              <a:t> så att bollbehandlingen tränas under hela banan.</a:t>
            </a:r>
          </a:p>
          <a:p>
            <a:r>
              <a:rPr lang="sv-SE" dirty="0"/>
              <a:t>Förflyttningar</a:t>
            </a:r>
          </a:p>
          <a:p>
            <a:pPr lvl="1"/>
            <a:r>
              <a:rPr lang="sv-SE" dirty="0"/>
              <a:t>Efter att ha gått in i mål så ställer man sig sist i startledet.</a:t>
            </a:r>
          </a:p>
          <a:p>
            <a:r>
              <a:rPr lang="sv-SE" dirty="0"/>
              <a:t>Tips/Att tänka på</a:t>
            </a:r>
          </a:p>
          <a:p>
            <a:pPr lvl="1"/>
            <a:r>
              <a:rPr lang="sv-SE" dirty="0"/>
              <a:t>Fokus på tekniken, inte vem som gör banan snabbast. Undvik köbildning genom att ha många barn aktiva samtidigt.</a:t>
            </a:r>
          </a:p>
          <a:p>
            <a:endParaRPr lang="sv-SE" dirty="0"/>
          </a:p>
        </p:txBody>
      </p:sp>
      <p:pic>
        <p:nvPicPr>
          <p:cNvPr id="4" name="Bildobjekt 3" descr="Bandykul teknikbana grön.png"/>
          <p:cNvPicPr>
            <a:picLocks noChangeAspect="1"/>
          </p:cNvPicPr>
          <p:nvPr/>
        </p:nvPicPr>
        <p:blipFill>
          <a:blip r:embed="rId2" cstate="print"/>
          <a:stretch>
            <a:fillRect/>
          </a:stretch>
        </p:blipFill>
        <p:spPr>
          <a:xfrm>
            <a:off x="4716016" y="1988840"/>
            <a:ext cx="3810000" cy="2933700"/>
          </a:xfrm>
          <a:prstGeom prst="rect">
            <a:avLst/>
          </a:prstGeom>
        </p:spPr>
      </p:pic>
      <p:sp>
        <p:nvSpPr>
          <p:cNvPr id="5" name="Rektangel 4"/>
          <p:cNvSpPr/>
          <p:nvPr/>
        </p:nvSpPr>
        <p:spPr>
          <a:xfrm>
            <a:off x="611560" y="260648"/>
            <a:ext cx="8280920" cy="1152128"/>
          </a:xfrm>
          <a:prstGeom prst="rect">
            <a:avLst/>
          </a:prstGeom>
          <a:solidFill>
            <a:schemeClr val="accent3">
              <a:alpha val="5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67544" y="260648"/>
            <a:ext cx="8229600" cy="1143000"/>
          </a:xfrm>
        </p:spPr>
        <p:txBody>
          <a:bodyPr>
            <a:normAutofit/>
          </a:bodyPr>
          <a:lstStyle/>
          <a:p>
            <a:r>
              <a:rPr lang="sv-SE" dirty="0"/>
              <a:t>Grov fördelning träningsmoment</a:t>
            </a:r>
          </a:p>
        </p:txBody>
      </p:sp>
      <p:graphicFrame>
        <p:nvGraphicFramePr>
          <p:cNvPr id="4" name="Platshållare för innehåll 3"/>
          <p:cNvGraphicFramePr>
            <a:graphicFrameLocks noGrp="1"/>
          </p:cNvGraphicFramePr>
          <p:nvPr>
            <p:ph idx="1"/>
          </p:nvPr>
        </p:nvGraphicFramePr>
        <p:xfrm>
          <a:off x="457200" y="1196752"/>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ktangel 4"/>
          <p:cNvSpPr/>
          <p:nvPr/>
        </p:nvSpPr>
        <p:spPr>
          <a:xfrm>
            <a:off x="683568" y="188640"/>
            <a:ext cx="8280920" cy="1152128"/>
          </a:xfrm>
          <a:prstGeom prst="rect">
            <a:avLst/>
          </a:prstGeom>
          <a:solidFill>
            <a:schemeClr val="accent3">
              <a:alpha val="5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2" name="Rubrik 1"/>
          <p:cNvSpPr>
            <a:spLocks noGrp="1"/>
          </p:cNvSpPr>
          <p:nvPr>
            <p:ph type="title"/>
          </p:nvPr>
        </p:nvSpPr>
        <p:spPr/>
        <p:txBody>
          <a:bodyPr>
            <a:normAutofit/>
          </a:bodyPr>
          <a:lstStyle/>
          <a:p>
            <a:r>
              <a:rPr lang="sv-SE" dirty="0"/>
              <a:t>Klubbteknik - teknikbana Röd</a:t>
            </a:r>
          </a:p>
        </p:txBody>
      </p:sp>
      <p:sp>
        <p:nvSpPr>
          <p:cNvPr id="3" name="Platshållare för innehåll 2"/>
          <p:cNvSpPr>
            <a:spLocks noGrp="1"/>
          </p:cNvSpPr>
          <p:nvPr>
            <p:ph idx="1"/>
          </p:nvPr>
        </p:nvSpPr>
        <p:spPr>
          <a:xfrm>
            <a:off x="457200" y="1600200"/>
            <a:ext cx="4114800" cy="4525963"/>
          </a:xfrm>
        </p:spPr>
        <p:txBody>
          <a:bodyPr>
            <a:normAutofit fontScale="62500" lnSpcReduction="20000"/>
          </a:bodyPr>
          <a:lstStyle/>
          <a:p>
            <a:r>
              <a:rPr lang="sv-SE" dirty="0"/>
              <a:t>Genomförande</a:t>
            </a:r>
          </a:p>
          <a:p>
            <a:pPr lvl="1"/>
            <a:r>
              <a:rPr lang="sv-SE" dirty="0"/>
              <a:t>Starta med storslalom för att sedan göra korta dribblingar. Fortsätt med snäva svängar (Tekniken från korset), ta en sväng och en ny sträcka med korta dribblingar. Avsluta med från mellan konerna skjuta bollen i mål.</a:t>
            </a:r>
          </a:p>
          <a:p>
            <a:r>
              <a:rPr lang="sv-SE" dirty="0"/>
              <a:t>Förflyttningar</a:t>
            </a:r>
          </a:p>
          <a:p>
            <a:pPr lvl="1"/>
            <a:r>
              <a:rPr lang="sv-SE" dirty="0"/>
              <a:t>Efter att ha gått in i mål så ställer man sig sist i startledet.</a:t>
            </a:r>
          </a:p>
          <a:p>
            <a:r>
              <a:rPr lang="sv-SE" dirty="0"/>
              <a:t>Tips/Att tänka på</a:t>
            </a:r>
          </a:p>
          <a:p>
            <a:pPr lvl="1"/>
            <a:r>
              <a:rPr lang="sv-SE" dirty="0"/>
              <a:t>Fokus på tekniken, inte vem som gör banan snabbast. Undvik köbildning genom att ha många barn aktiva samtidigt.</a:t>
            </a:r>
          </a:p>
          <a:p>
            <a:endParaRPr lang="sv-SE" dirty="0"/>
          </a:p>
        </p:txBody>
      </p:sp>
      <p:pic>
        <p:nvPicPr>
          <p:cNvPr id="4" name="Bildobjekt 3" descr="bandykul teknikbana röd.png"/>
          <p:cNvPicPr>
            <a:picLocks noChangeAspect="1"/>
          </p:cNvPicPr>
          <p:nvPr/>
        </p:nvPicPr>
        <p:blipFill>
          <a:blip r:embed="rId2" cstate="print"/>
          <a:stretch>
            <a:fillRect/>
          </a:stretch>
        </p:blipFill>
        <p:spPr>
          <a:xfrm>
            <a:off x="4788024" y="1988840"/>
            <a:ext cx="3810000" cy="2933700"/>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dirty="0"/>
              <a:t>Klubbteknik - Teknikbana  Svart</a:t>
            </a:r>
          </a:p>
        </p:txBody>
      </p:sp>
      <p:sp>
        <p:nvSpPr>
          <p:cNvPr id="3" name="Platshållare för innehåll 2"/>
          <p:cNvSpPr>
            <a:spLocks noGrp="1"/>
          </p:cNvSpPr>
          <p:nvPr>
            <p:ph idx="1"/>
          </p:nvPr>
        </p:nvSpPr>
        <p:spPr>
          <a:xfrm>
            <a:off x="457200" y="1600200"/>
            <a:ext cx="3754760" cy="4525963"/>
          </a:xfrm>
        </p:spPr>
        <p:txBody>
          <a:bodyPr>
            <a:normAutofit fontScale="55000" lnSpcReduction="20000"/>
          </a:bodyPr>
          <a:lstStyle/>
          <a:p>
            <a:r>
              <a:rPr lang="sv-SE" dirty="0"/>
              <a:t>Genomförande</a:t>
            </a:r>
          </a:p>
          <a:p>
            <a:pPr lvl="1"/>
            <a:r>
              <a:rPr lang="sv-SE" dirty="0"/>
              <a:t>Starta med breda dribblingar med slalom för att sedan göra korta dribblingar. Fortsätt med snäva svängar där man i svängarna ska skydda bollen, ta en sväng och en ny sträcka med korta dribblingar. Avsluta med från mellan konerna skjuta bollen i mål.</a:t>
            </a:r>
          </a:p>
          <a:p>
            <a:r>
              <a:rPr lang="sv-SE" dirty="0"/>
              <a:t>Förflyttningar</a:t>
            </a:r>
          </a:p>
          <a:p>
            <a:pPr lvl="1"/>
            <a:r>
              <a:rPr lang="sv-SE" dirty="0"/>
              <a:t>Efter att ha gått in i mål så ställer man sig sist i startledet.</a:t>
            </a:r>
          </a:p>
          <a:p>
            <a:r>
              <a:rPr lang="sv-SE" dirty="0"/>
              <a:t>Tips/Att tänka på</a:t>
            </a:r>
          </a:p>
          <a:p>
            <a:pPr lvl="1"/>
            <a:r>
              <a:rPr lang="sv-SE" dirty="0"/>
              <a:t>Fokus på tekniken, inte vem som gör banan snabbast. Undvik köbildning genom att ha många barn aktiva samtidigt.</a:t>
            </a:r>
          </a:p>
          <a:p>
            <a:endParaRPr lang="sv-SE" dirty="0"/>
          </a:p>
        </p:txBody>
      </p:sp>
      <p:pic>
        <p:nvPicPr>
          <p:cNvPr id="4" name="Bildobjekt 3" descr="bandykul teknikbana svart.png"/>
          <p:cNvPicPr>
            <a:picLocks noChangeAspect="1"/>
          </p:cNvPicPr>
          <p:nvPr/>
        </p:nvPicPr>
        <p:blipFill>
          <a:blip r:embed="rId2" cstate="print"/>
          <a:stretch>
            <a:fillRect/>
          </a:stretch>
        </p:blipFill>
        <p:spPr>
          <a:xfrm>
            <a:off x="4644008" y="1700808"/>
            <a:ext cx="3810000" cy="2933700"/>
          </a:xfrm>
          <a:prstGeom prst="rect">
            <a:avLst/>
          </a:prstGeom>
        </p:spPr>
      </p:pic>
      <p:sp>
        <p:nvSpPr>
          <p:cNvPr id="5" name="Rektangel 4"/>
          <p:cNvSpPr/>
          <p:nvPr/>
        </p:nvSpPr>
        <p:spPr>
          <a:xfrm>
            <a:off x="467544" y="260648"/>
            <a:ext cx="8280920" cy="1152128"/>
          </a:xfrm>
          <a:prstGeom prst="rect">
            <a:avLst/>
          </a:prstGeom>
          <a:solidFill>
            <a:schemeClr val="accent3">
              <a:alpha val="5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Övningar passning</a:t>
            </a:r>
          </a:p>
        </p:txBody>
      </p:sp>
      <p:sp>
        <p:nvSpPr>
          <p:cNvPr id="3" name="Platshållare för innehåll 2"/>
          <p:cNvSpPr>
            <a:spLocks noGrp="1"/>
          </p:cNvSpPr>
          <p:nvPr>
            <p:ph idx="1"/>
          </p:nvPr>
        </p:nvSpPr>
        <p:spPr/>
        <p:txBody>
          <a:bodyPr>
            <a:normAutofit fontScale="92500"/>
          </a:bodyPr>
          <a:lstStyle/>
          <a:p>
            <a:r>
              <a:rPr lang="sv-SE" dirty="0"/>
              <a:t>Fjärilen</a:t>
            </a:r>
          </a:p>
          <a:p>
            <a:r>
              <a:rPr lang="sv-SE" dirty="0"/>
              <a:t>Triangeln</a:t>
            </a:r>
          </a:p>
          <a:p>
            <a:r>
              <a:rPr lang="sv-SE" dirty="0"/>
              <a:t>Passning två och två, stillastående och köra runt</a:t>
            </a:r>
          </a:p>
          <a:p>
            <a:r>
              <a:rPr lang="sv-SE" dirty="0"/>
              <a:t>Två led med åkning</a:t>
            </a:r>
          </a:p>
          <a:p>
            <a:r>
              <a:rPr lang="sv-SE" dirty="0"/>
              <a:t>Fyra led med åkning</a:t>
            </a:r>
          </a:p>
          <a:p>
            <a:r>
              <a:rPr lang="sv-SE" dirty="0"/>
              <a:t>Passningsteknik I</a:t>
            </a:r>
          </a:p>
          <a:p>
            <a:r>
              <a:rPr lang="sv-SE" dirty="0"/>
              <a:t>Passningsteknik II</a:t>
            </a:r>
          </a:p>
          <a:p>
            <a:r>
              <a:rPr lang="sv-SE" dirty="0"/>
              <a:t>Passningsteknik III</a:t>
            </a:r>
          </a:p>
          <a:p>
            <a:endParaRPr lang="sv-SE" dirty="0"/>
          </a:p>
        </p:txBody>
      </p:sp>
      <p:sp>
        <p:nvSpPr>
          <p:cNvPr id="4" name="Rektangel 3"/>
          <p:cNvSpPr/>
          <p:nvPr/>
        </p:nvSpPr>
        <p:spPr>
          <a:xfrm>
            <a:off x="611560" y="260648"/>
            <a:ext cx="8280920" cy="1152128"/>
          </a:xfrm>
          <a:prstGeom prst="rect">
            <a:avLst/>
          </a:prstGeom>
          <a:solidFill>
            <a:schemeClr val="accent3">
              <a:alpha val="5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dirty="0"/>
              <a:t>Passning - Fjärilen</a:t>
            </a:r>
          </a:p>
        </p:txBody>
      </p:sp>
      <p:sp>
        <p:nvSpPr>
          <p:cNvPr id="3" name="Platshållare för innehåll 2"/>
          <p:cNvSpPr>
            <a:spLocks noGrp="1"/>
          </p:cNvSpPr>
          <p:nvPr>
            <p:ph idx="1"/>
          </p:nvPr>
        </p:nvSpPr>
        <p:spPr>
          <a:xfrm>
            <a:off x="457200" y="1600200"/>
            <a:ext cx="4258816" cy="4525963"/>
          </a:xfrm>
        </p:spPr>
        <p:txBody>
          <a:bodyPr>
            <a:normAutofit fontScale="55000" lnSpcReduction="20000"/>
          </a:bodyPr>
          <a:lstStyle/>
          <a:p>
            <a:r>
              <a:rPr lang="sv-SE" dirty="0"/>
              <a:t>Syfte</a:t>
            </a:r>
          </a:p>
          <a:p>
            <a:pPr lvl="1"/>
            <a:r>
              <a:rPr lang="sv-SE" dirty="0"/>
              <a:t>Att träna olika slags passningar.</a:t>
            </a:r>
          </a:p>
          <a:p>
            <a:r>
              <a:rPr lang="sv-SE" dirty="0"/>
              <a:t>Genomförande</a:t>
            </a:r>
          </a:p>
          <a:p>
            <a:pPr lvl="1"/>
            <a:r>
              <a:rPr lang="sv-SE" dirty="0"/>
              <a:t>Spelare A passar till Spelare B som direkt passar till Spelare C, som passar direkt till Spelare D och som sedan passar direkt till Spelare A. Övningen fortsätter tills ex. den har genomförts en viss tid eller ett visst antal passningar är uppnådda.</a:t>
            </a:r>
          </a:p>
          <a:p>
            <a:r>
              <a:rPr lang="sv-SE" dirty="0"/>
              <a:t>Förflyttningar</a:t>
            </a:r>
          </a:p>
          <a:p>
            <a:pPr lvl="1"/>
            <a:r>
              <a:rPr lang="sv-SE" dirty="0"/>
              <a:t>Efter passning ställer sig spelaren sist i sitt egna led.</a:t>
            </a:r>
          </a:p>
          <a:p>
            <a:r>
              <a:rPr lang="sv-SE" dirty="0"/>
              <a:t>Tips/Att tänka på</a:t>
            </a:r>
          </a:p>
          <a:p>
            <a:pPr lvl="1"/>
            <a:r>
              <a:rPr lang="sv-SE" dirty="0"/>
              <a:t>Variera mellan </a:t>
            </a:r>
            <a:r>
              <a:rPr lang="sv-SE" dirty="0" err="1"/>
              <a:t>fore-</a:t>
            </a:r>
            <a:r>
              <a:rPr lang="sv-SE" dirty="0"/>
              <a:t> och backhand. Fokus ska ligga på att sätta passningarna på klubbladet och inte framför eller bakom. Byt plats på leden så att man får träna på olika passningar. Lägg ut extra bollar.</a:t>
            </a:r>
          </a:p>
          <a:p>
            <a:endParaRPr lang="sv-SE" dirty="0"/>
          </a:p>
        </p:txBody>
      </p:sp>
      <p:pic>
        <p:nvPicPr>
          <p:cNvPr id="4" name="Bildobjekt 3" descr="passning fjärilen.png"/>
          <p:cNvPicPr>
            <a:picLocks noChangeAspect="1"/>
          </p:cNvPicPr>
          <p:nvPr/>
        </p:nvPicPr>
        <p:blipFill>
          <a:blip r:embed="rId2" cstate="print"/>
          <a:stretch>
            <a:fillRect/>
          </a:stretch>
        </p:blipFill>
        <p:spPr>
          <a:xfrm>
            <a:off x="5004048" y="2348880"/>
            <a:ext cx="3810000" cy="2933700"/>
          </a:xfrm>
          <a:prstGeom prst="rect">
            <a:avLst/>
          </a:prstGeom>
        </p:spPr>
      </p:pic>
      <p:sp>
        <p:nvSpPr>
          <p:cNvPr id="5" name="Rektangel 4"/>
          <p:cNvSpPr/>
          <p:nvPr/>
        </p:nvSpPr>
        <p:spPr>
          <a:xfrm>
            <a:off x="611560" y="260648"/>
            <a:ext cx="8280920" cy="1152128"/>
          </a:xfrm>
          <a:prstGeom prst="rect">
            <a:avLst/>
          </a:prstGeom>
          <a:solidFill>
            <a:schemeClr val="accent3">
              <a:alpha val="5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dirty="0"/>
              <a:t>Passning - Triangeln</a:t>
            </a:r>
          </a:p>
        </p:txBody>
      </p:sp>
      <p:sp>
        <p:nvSpPr>
          <p:cNvPr id="3" name="Platshållare för innehåll 2"/>
          <p:cNvSpPr>
            <a:spLocks noGrp="1"/>
          </p:cNvSpPr>
          <p:nvPr>
            <p:ph idx="1"/>
          </p:nvPr>
        </p:nvSpPr>
        <p:spPr>
          <a:xfrm>
            <a:off x="457200" y="1600200"/>
            <a:ext cx="3610744" cy="4525963"/>
          </a:xfrm>
        </p:spPr>
        <p:txBody>
          <a:bodyPr>
            <a:normAutofit fontScale="47500" lnSpcReduction="20000"/>
          </a:bodyPr>
          <a:lstStyle/>
          <a:p>
            <a:r>
              <a:rPr lang="sv-SE" dirty="0"/>
              <a:t>Syfte</a:t>
            </a:r>
          </a:p>
          <a:p>
            <a:pPr lvl="1"/>
            <a:r>
              <a:rPr lang="sv-SE" dirty="0"/>
              <a:t>Ta emot och slå en passning i rörelse.</a:t>
            </a:r>
          </a:p>
          <a:p>
            <a:r>
              <a:rPr lang="sv-SE" dirty="0"/>
              <a:t>Genomförande</a:t>
            </a:r>
          </a:p>
          <a:p>
            <a:pPr lvl="1"/>
            <a:r>
              <a:rPr lang="sv-SE" dirty="0"/>
              <a:t>Sätt upp en triangel med hjälp av koner. 6-10 meter mellan konerna är lämpligt. Första spelaren tar bollen och passar till nästa spelare mellan två koner. Denna tar sedan emot och passar bollen vidare mellan två koner till nästa spelare. Övningen fortsätter tills ett visst antal passningar är gjorda eller tills tiden är nådd. </a:t>
            </a:r>
          </a:p>
          <a:p>
            <a:r>
              <a:rPr lang="sv-SE" dirty="0"/>
              <a:t>Förflyttningar</a:t>
            </a:r>
          </a:p>
          <a:p>
            <a:pPr lvl="1"/>
            <a:r>
              <a:rPr lang="sv-SE" dirty="0"/>
              <a:t>Efter passning ställer man sig vid nästa kon.</a:t>
            </a:r>
          </a:p>
          <a:p>
            <a:r>
              <a:rPr lang="sv-SE" dirty="0"/>
              <a:t>Tips/Att tänka på</a:t>
            </a:r>
          </a:p>
          <a:p>
            <a:pPr lvl="1"/>
            <a:r>
              <a:rPr lang="sv-SE" dirty="0"/>
              <a:t>Viktigt att lära ut tekniken för att slå och ta emot en passning. Lägg ut extra bollar. Tänk på att göra övningen åt båda håll så att man får träna både forehand och backhand.</a:t>
            </a:r>
          </a:p>
          <a:p>
            <a:endParaRPr lang="sv-SE" dirty="0"/>
          </a:p>
        </p:txBody>
      </p:sp>
      <p:pic>
        <p:nvPicPr>
          <p:cNvPr id="4" name="Bildobjekt 3" descr="passningsteknik triangeln.png"/>
          <p:cNvPicPr>
            <a:picLocks noChangeAspect="1"/>
          </p:cNvPicPr>
          <p:nvPr/>
        </p:nvPicPr>
        <p:blipFill>
          <a:blip r:embed="rId2" cstate="print"/>
          <a:stretch>
            <a:fillRect/>
          </a:stretch>
        </p:blipFill>
        <p:spPr>
          <a:xfrm>
            <a:off x="4788024" y="1916832"/>
            <a:ext cx="3810000" cy="2933700"/>
          </a:xfrm>
          <a:prstGeom prst="rect">
            <a:avLst/>
          </a:prstGeom>
        </p:spPr>
      </p:pic>
      <p:sp>
        <p:nvSpPr>
          <p:cNvPr id="5" name="Rektangel 4"/>
          <p:cNvSpPr/>
          <p:nvPr/>
        </p:nvSpPr>
        <p:spPr>
          <a:xfrm>
            <a:off x="611560" y="260648"/>
            <a:ext cx="8280920" cy="1152128"/>
          </a:xfrm>
          <a:prstGeom prst="rect">
            <a:avLst/>
          </a:prstGeom>
          <a:solidFill>
            <a:schemeClr val="accent3">
              <a:alpha val="5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Passning - två och två</a:t>
            </a:r>
          </a:p>
        </p:txBody>
      </p:sp>
      <p:sp>
        <p:nvSpPr>
          <p:cNvPr id="3" name="Platshållare för innehåll 2"/>
          <p:cNvSpPr>
            <a:spLocks noGrp="1"/>
          </p:cNvSpPr>
          <p:nvPr>
            <p:ph idx="1"/>
          </p:nvPr>
        </p:nvSpPr>
        <p:spPr>
          <a:xfrm>
            <a:off x="457200" y="1600200"/>
            <a:ext cx="3970784" cy="4525963"/>
          </a:xfrm>
        </p:spPr>
        <p:txBody>
          <a:bodyPr>
            <a:normAutofit fontScale="55000" lnSpcReduction="20000"/>
          </a:bodyPr>
          <a:lstStyle/>
          <a:p>
            <a:r>
              <a:rPr lang="sv-SE" dirty="0"/>
              <a:t>Syfte</a:t>
            </a:r>
          </a:p>
          <a:p>
            <a:pPr lvl="1"/>
            <a:r>
              <a:rPr lang="sv-SE" dirty="0"/>
              <a:t>Att träna grunderna i passningar.</a:t>
            </a:r>
          </a:p>
          <a:p>
            <a:r>
              <a:rPr lang="sv-SE" dirty="0"/>
              <a:t>Genomförande</a:t>
            </a:r>
          </a:p>
          <a:p>
            <a:pPr lvl="1"/>
            <a:r>
              <a:rPr lang="sv-SE" dirty="0"/>
              <a:t>Börja med kort avstånd (Ex. 5 meter) och öka successivt i takt med att kunskapsnivån höjs. Spelarna slår sedan passningar till varandra. Antingen under en viss tid eller tills ett visst antal passningar har slagits. Kan göras på många olika sätt. Forehand, backhand, raka och lyft. Kan också göras som direktpassningar utan mottagning.</a:t>
            </a:r>
          </a:p>
          <a:p>
            <a:r>
              <a:rPr lang="sv-SE" dirty="0"/>
              <a:t>Förflyttningar</a:t>
            </a:r>
          </a:p>
          <a:p>
            <a:pPr lvl="1"/>
            <a:r>
              <a:rPr lang="sv-SE" dirty="0"/>
              <a:t>Byt runt spelarna efter ett tag så att inte samma spelare passar till varandra hela tiden.</a:t>
            </a:r>
          </a:p>
          <a:p>
            <a:r>
              <a:rPr lang="sv-SE" dirty="0"/>
              <a:t>Tips/Att tänka på</a:t>
            </a:r>
          </a:p>
          <a:p>
            <a:pPr lvl="1"/>
            <a:r>
              <a:rPr lang="sv-SE" dirty="0"/>
              <a:t>Hårda och precisa passningar. Variera sättet att passa så att spelarna lär sig passa på olika sätt. Lägg ut extra bollar.</a:t>
            </a:r>
          </a:p>
          <a:p>
            <a:endParaRPr lang="sv-SE" dirty="0"/>
          </a:p>
        </p:txBody>
      </p:sp>
      <p:pic>
        <p:nvPicPr>
          <p:cNvPr id="4" name="Bildobjekt 3" descr="passning 2 och 2.png"/>
          <p:cNvPicPr>
            <a:picLocks noChangeAspect="1"/>
          </p:cNvPicPr>
          <p:nvPr/>
        </p:nvPicPr>
        <p:blipFill>
          <a:blip r:embed="rId2" cstate="print"/>
          <a:stretch>
            <a:fillRect/>
          </a:stretch>
        </p:blipFill>
        <p:spPr>
          <a:xfrm>
            <a:off x="4716016" y="1988840"/>
            <a:ext cx="3810000" cy="2933700"/>
          </a:xfrm>
          <a:prstGeom prst="rect">
            <a:avLst/>
          </a:prstGeom>
        </p:spPr>
      </p:pic>
      <p:sp>
        <p:nvSpPr>
          <p:cNvPr id="5" name="Rektangel 4"/>
          <p:cNvSpPr/>
          <p:nvPr/>
        </p:nvSpPr>
        <p:spPr>
          <a:xfrm>
            <a:off x="611560" y="260648"/>
            <a:ext cx="8280920" cy="1152128"/>
          </a:xfrm>
          <a:prstGeom prst="rect">
            <a:avLst/>
          </a:prstGeom>
          <a:solidFill>
            <a:schemeClr val="accent3">
              <a:alpha val="5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Passning - två led med åkning</a:t>
            </a:r>
          </a:p>
        </p:txBody>
      </p:sp>
      <p:sp>
        <p:nvSpPr>
          <p:cNvPr id="3" name="Platshållare för innehåll 2"/>
          <p:cNvSpPr>
            <a:spLocks noGrp="1"/>
          </p:cNvSpPr>
          <p:nvPr>
            <p:ph idx="1"/>
          </p:nvPr>
        </p:nvSpPr>
        <p:spPr>
          <a:xfrm>
            <a:off x="457200" y="1600200"/>
            <a:ext cx="3898776" cy="4525963"/>
          </a:xfrm>
        </p:spPr>
        <p:txBody>
          <a:bodyPr>
            <a:normAutofit fontScale="47500" lnSpcReduction="20000"/>
          </a:bodyPr>
          <a:lstStyle/>
          <a:p>
            <a:r>
              <a:rPr lang="sv-SE" dirty="0"/>
              <a:t>Syfte</a:t>
            </a:r>
          </a:p>
          <a:p>
            <a:pPr lvl="1"/>
            <a:r>
              <a:rPr lang="sv-SE" dirty="0"/>
              <a:t>Att träna passningar och mottagningar i ett högt tempo.</a:t>
            </a:r>
          </a:p>
          <a:p>
            <a:r>
              <a:rPr lang="sv-SE" dirty="0"/>
              <a:t>Genomförande</a:t>
            </a:r>
          </a:p>
          <a:p>
            <a:pPr lvl="1"/>
            <a:r>
              <a:rPr lang="sv-SE" dirty="0"/>
              <a:t>Förste spelaren i led A slår en passning till förste spelaren i led B. Efter slagen passning åker passningsläggaren i hög fart och ställer sig sist i led B. Spelaren i led B tar emot passningen och slår sedan den till förste spelaren i led A och åker sedan och ställer sig sist i led A. Övningen fortsätter fram och tillbaka tills ett visst antal passningar är uppnådda eller görs på tid.</a:t>
            </a:r>
          </a:p>
          <a:p>
            <a:r>
              <a:rPr lang="sv-SE" dirty="0"/>
              <a:t>Förflyttningar</a:t>
            </a:r>
          </a:p>
          <a:p>
            <a:pPr lvl="1"/>
            <a:r>
              <a:rPr lang="sv-SE" dirty="0"/>
              <a:t>Efter passning ställer man sig sist i det andra ledet.</a:t>
            </a:r>
          </a:p>
          <a:p>
            <a:r>
              <a:rPr lang="sv-SE" dirty="0"/>
              <a:t>Tips/Att tänka på</a:t>
            </a:r>
          </a:p>
          <a:p>
            <a:pPr lvl="1"/>
            <a:r>
              <a:rPr lang="sv-SE" dirty="0"/>
              <a:t>Högt tempo i åkningarna. Hårda och precisa passningar. Utveckla övningen genom att variera typen av passningar, forehand, backhand och så vidare.</a:t>
            </a:r>
          </a:p>
        </p:txBody>
      </p:sp>
      <p:pic>
        <p:nvPicPr>
          <p:cNvPr id="4" name="Bildobjekt 3" descr="passningsteknik två led med åkning.png"/>
          <p:cNvPicPr>
            <a:picLocks noChangeAspect="1"/>
          </p:cNvPicPr>
          <p:nvPr/>
        </p:nvPicPr>
        <p:blipFill>
          <a:blip r:embed="rId2" cstate="print"/>
          <a:stretch>
            <a:fillRect/>
          </a:stretch>
        </p:blipFill>
        <p:spPr>
          <a:xfrm>
            <a:off x="5148064" y="1916832"/>
            <a:ext cx="3810000" cy="2933700"/>
          </a:xfrm>
          <a:prstGeom prst="rect">
            <a:avLst/>
          </a:prstGeom>
        </p:spPr>
      </p:pic>
      <p:sp>
        <p:nvSpPr>
          <p:cNvPr id="5" name="Rektangel 4"/>
          <p:cNvSpPr/>
          <p:nvPr/>
        </p:nvSpPr>
        <p:spPr>
          <a:xfrm>
            <a:off x="611560" y="260648"/>
            <a:ext cx="8280920" cy="1152128"/>
          </a:xfrm>
          <a:prstGeom prst="rect">
            <a:avLst/>
          </a:prstGeom>
          <a:solidFill>
            <a:schemeClr val="accent3">
              <a:alpha val="5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dirty="0"/>
              <a:t>Passning - Fyra led med åkning</a:t>
            </a:r>
          </a:p>
        </p:txBody>
      </p:sp>
      <p:sp>
        <p:nvSpPr>
          <p:cNvPr id="3" name="Platshållare för innehåll 2"/>
          <p:cNvSpPr>
            <a:spLocks noGrp="1"/>
          </p:cNvSpPr>
          <p:nvPr>
            <p:ph idx="1"/>
          </p:nvPr>
        </p:nvSpPr>
        <p:spPr>
          <a:xfrm>
            <a:off x="457200" y="1600200"/>
            <a:ext cx="4114800" cy="4525963"/>
          </a:xfrm>
        </p:spPr>
        <p:txBody>
          <a:bodyPr>
            <a:normAutofit fontScale="55000" lnSpcReduction="20000"/>
          </a:bodyPr>
          <a:lstStyle/>
          <a:p>
            <a:r>
              <a:rPr lang="sv-SE" dirty="0"/>
              <a:t>Syfte</a:t>
            </a:r>
          </a:p>
          <a:p>
            <a:pPr lvl="1"/>
            <a:r>
              <a:rPr lang="sv-SE" dirty="0"/>
              <a:t>Att träna olika slags passningar.</a:t>
            </a:r>
          </a:p>
          <a:p>
            <a:r>
              <a:rPr lang="sv-SE" dirty="0"/>
              <a:t>Genomförande</a:t>
            </a:r>
          </a:p>
          <a:p>
            <a:pPr lvl="1"/>
            <a:r>
              <a:rPr lang="sv-SE" dirty="0"/>
              <a:t>Passning till valfritt led. Efter passning tar men en snabb åkning och ställer sig sist i det ledet man har passat till. Man åker alltid på utsidan av övningen för att inte störa passningarna. Övningen fortsätter tills ex. den har genomförts en viss tid eller ett visst antal passningar är uppnådda.</a:t>
            </a:r>
          </a:p>
          <a:p>
            <a:r>
              <a:rPr lang="sv-SE" dirty="0"/>
              <a:t>Förflyttningar</a:t>
            </a:r>
          </a:p>
          <a:p>
            <a:pPr lvl="1"/>
            <a:r>
              <a:rPr lang="sv-SE" dirty="0"/>
              <a:t>Ställa sig sist i det led man har passat till.</a:t>
            </a:r>
          </a:p>
          <a:p>
            <a:r>
              <a:rPr lang="sv-SE" dirty="0"/>
              <a:t>Tips/Att tänka på</a:t>
            </a:r>
          </a:p>
          <a:p>
            <a:pPr lvl="1"/>
            <a:r>
              <a:rPr lang="sv-SE" dirty="0"/>
              <a:t>Högt tempo i åkningarna. Variera passningarna mellan </a:t>
            </a:r>
            <a:r>
              <a:rPr lang="sv-SE" dirty="0" err="1"/>
              <a:t>fore-</a:t>
            </a:r>
            <a:r>
              <a:rPr lang="sv-SE" dirty="0"/>
              <a:t> och backhand. Viktigt att passningarna tas emot och sen passas. Hårda och precisa passningar. Lägg ut extra bollar.</a:t>
            </a:r>
          </a:p>
          <a:p>
            <a:endParaRPr lang="sv-SE" dirty="0"/>
          </a:p>
        </p:txBody>
      </p:sp>
      <p:pic>
        <p:nvPicPr>
          <p:cNvPr id="5" name="Bildobjekt 4" descr="passning fyra led med åkning.png"/>
          <p:cNvPicPr>
            <a:picLocks noChangeAspect="1"/>
          </p:cNvPicPr>
          <p:nvPr/>
        </p:nvPicPr>
        <p:blipFill>
          <a:blip r:embed="rId2" cstate="print"/>
          <a:stretch>
            <a:fillRect/>
          </a:stretch>
        </p:blipFill>
        <p:spPr>
          <a:xfrm>
            <a:off x="5004048" y="1988840"/>
            <a:ext cx="3810000" cy="2933700"/>
          </a:xfrm>
          <a:prstGeom prst="rect">
            <a:avLst/>
          </a:prstGeom>
        </p:spPr>
      </p:pic>
      <p:sp>
        <p:nvSpPr>
          <p:cNvPr id="6" name="Rektangel 5"/>
          <p:cNvSpPr/>
          <p:nvPr/>
        </p:nvSpPr>
        <p:spPr>
          <a:xfrm>
            <a:off x="611560" y="260648"/>
            <a:ext cx="8280920" cy="1152128"/>
          </a:xfrm>
          <a:prstGeom prst="rect">
            <a:avLst/>
          </a:prstGeom>
          <a:solidFill>
            <a:schemeClr val="accent3">
              <a:alpha val="5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dirty="0"/>
              <a:t>Passningsteknik I</a:t>
            </a:r>
          </a:p>
        </p:txBody>
      </p:sp>
      <p:sp>
        <p:nvSpPr>
          <p:cNvPr id="3" name="Platshållare för innehåll 2"/>
          <p:cNvSpPr>
            <a:spLocks noGrp="1"/>
          </p:cNvSpPr>
          <p:nvPr>
            <p:ph idx="1"/>
          </p:nvPr>
        </p:nvSpPr>
        <p:spPr>
          <a:xfrm>
            <a:off x="457200" y="1600200"/>
            <a:ext cx="4258816" cy="4525963"/>
          </a:xfrm>
        </p:spPr>
        <p:txBody>
          <a:bodyPr>
            <a:normAutofit fontScale="62500" lnSpcReduction="20000"/>
          </a:bodyPr>
          <a:lstStyle/>
          <a:p>
            <a:r>
              <a:rPr lang="sv-SE" dirty="0"/>
              <a:t>Syfte</a:t>
            </a:r>
          </a:p>
          <a:p>
            <a:pPr lvl="1"/>
            <a:r>
              <a:rPr lang="sv-SE" dirty="0"/>
              <a:t>Ta emot och slå en passning.</a:t>
            </a:r>
          </a:p>
          <a:p>
            <a:r>
              <a:rPr lang="sv-SE" dirty="0"/>
              <a:t>Genomförande</a:t>
            </a:r>
          </a:p>
          <a:p>
            <a:pPr lvl="1"/>
            <a:r>
              <a:rPr lang="sv-SE" dirty="0"/>
              <a:t>A står stilla slår passning till B, som tar emot och passar tillbaka. Förflyttar sig sedan till andra sargänden för att ta emot en ny passning från A.</a:t>
            </a:r>
          </a:p>
          <a:p>
            <a:r>
              <a:rPr lang="sv-SE" dirty="0"/>
              <a:t>Förflyttningar</a:t>
            </a:r>
          </a:p>
          <a:p>
            <a:pPr lvl="1"/>
            <a:r>
              <a:rPr lang="sv-SE" dirty="0"/>
              <a:t>A till B, B till A vid signal från ledare.</a:t>
            </a:r>
          </a:p>
          <a:p>
            <a:r>
              <a:rPr lang="sv-SE" dirty="0"/>
              <a:t>Tips/Att tänka på</a:t>
            </a:r>
          </a:p>
          <a:p>
            <a:pPr lvl="1"/>
            <a:r>
              <a:rPr lang="sv-SE" dirty="0"/>
              <a:t>Viktigt att lära ut tekniken för att slå och ta emot en passning. Lägg ut extra bollar. Om inte sarg finns att tillgå så ställ ut koner istället.</a:t>
            </a:r>
          </a:p>
          <a:p>
            <a:endParaRPr lang="sv-SE" dirty="0"/>
          </a:p>
        </p:txBody>
      </p:sp>
      <p:pic>
        <p:nvPicPr>
          <p:cNvPr id="4" name="Bildobjekt 3" descr="passningsteknik 1.jpg"/>
          <p:cNvPicPr>
            <a:picLocks noChangeAspect="1"/>
          </p:cNvPicPr>
          <p:nvPr/>
        </p:nvPicPr>
        <p:blipFill>
          <a:blip r:embed="rId2" cstate="print"/>
          <a:stretch>
            <a:fillRect/>
          </a:stretch>
        </p:blipFill>
        <p:spPr>
          <a:xfrm>
            <a:off x="5148064" y="2132856"/>
            <a:ext cx="3384376" cy="2611125"/>
          </a:xfrm>
          <a:prstGeom prst="rect">
            <a:avLst/>
          </a:prstGeom>
        </p:spPr>
      </p:pic>
      <p:sp>
        <p:nvSpPr>
          <p:cNvPr id="5" name="Rektangel 4"/>
          <p:cNvSpPr/>
          <p:nvPr/>
        </p:nvSpPr>
        <p:spPr>
          <a:xfrm>
            <a:off x="611560" y="260648"/>
            <a:ext cx="8280920" cy="1152128"/>
          </a:xfrm>
          <a:prstGeom prst="rect">
            <a:avLst/>
          </a:prstGeom>
          <a:solidFill>
            <a:schemeClr val="accent3">
              <a:alpha val="5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dirty="0"/>
              <a:t>Passningsteknik II</a:t>
            </a:r>
          </a:p>
        </p:txBody>
      </p:sp>
      <p:sp>
        <p:nvSpPr>
          <p:cNvPr id="3" name="Platshållare för innehåll 2"/>
          <p:cNvSpPr>
            <a:spLocks noGrp="1"/>
          </p:cNvSpPr>
          <p:nvPr>
            <p:ph idx="1"/>
          </p:nvPr>
        </p:nvSpPr>
        <p:spPr>
          <a:xfrm>
            <a:off x="457200" y="1600200"/>
            <a:ext cx="4258816" cy="4525963"/>
          </a:xfrm>
        </p:spPr>
        <p:txBody>
          <a:bodyPr>
            <a:normAutofit fontScale="55000" lnSpcReduction="20000"/>
          </a:bodyPr>
          <a:lstStyle/>
          <a:p>
            <a:r>
              <a:rPr lang="sv-SE" dirty="0"/>
              <a:t>Syfte</a:t>
            </a:r>
          </a:p>
          <a:p>
            <a:pPr lvl="1"/>
            <a:r>
              <a:rPr lang="sv-SE" dirty="0"/>
              <a:t>Träna på överlämning.</a:t>
            </a:r>
          </a:p>
          <a:p>
            <a:r>
              <a:rPr lang="sv-SE" dirty="0"/>
              <a:t>Genomförande</a:t>
            </a:r>
          </a:p>
          <a:p>
            <a:pPr lvl="1"/>
            <a:r>
              <a:rPr lang="sv-SE" dirty="0"/>
              <a:t>Två led med ca. 20 meter mellan varandra. Ena spelaren ur ena ledet åker med en boll mot det andra ledet. En spelare från det andra ledet åker åt motsatt håll och möter upp. När spelarna har kommit till varandra görs en överlämning genom att lämna bollen till den mötande spelaren. Detta fortsätter sedan tills ett visst antal överlämningar är gjorda eller tills tiden är slut.</a:t>
            </a:r>
          </a:p>
          <a:p>
            <a:r>
              <a:rPr lang="sv-SE" dirty="0"/>
              <a:t>Förflyttningar</a:t>
            </a:r>
          </a:p>
          <a:p>
            <a:pPr lvl="1"/>
            <a:r>
              <a:rPr lang="sv-SE" dirty="0"/>
              <a:t>Byt led efter varje överlämning.</a:t>
            </a:r>
          </a:p>
          <a:p>
            <a:r>
              <a:rPr lang="sv-SE" dirty="0"/>
              <a:t>Tips/Att tänka på</a:t>
            </a:r>
          </a:p>
          <a:p>
            <a:pPr lvl="1"/>
            <a:r>
              <a:rPr lang="sv-SE" dirty="0"/>
              <a:t>Viktigt att lära ut tekniken för att slå och ta emot en överlämning. Lägg ut extra bollar. Korta köer, gör fler led om det är många barn.</a:t>
            </a:r>
          </a:p>
          <a:p>
            <a:endParaRPr lang="sv-SE" dirty="0"/>
          </a:p>
        </p:txBody>
      </p:sp>
      <p:pic>
        <p:nvPicPr>
          <p:cNvPr id="4" name="Bildobjekt 3" descr="passningsteknik 2.png"/>
          <p:cNvPicPr>
            <a:picLocks noChangeAspect="1"/>
          </p:cNvPicPr>
          <p:nvPr/>
        </p:nvPicPr>
        <p:blipFill>
          <a:blip r:embed="rId2" cstate="print"/>
          <a:stretch>
            <a:fillRect/>
          </a:stretch>
        </p:blipFill>
        <p:spPr>
          <a:xfrm>
            <a:off x="5004048" y="2204864"/>
            <a:ext cx="3810000" cy="2933700"/>
          </a:xfrm>
          <a:prstGeom prst="rect">
            <a:avLst/>
          </a:prstGeom>
        </p:spPr>
      </p:pic>
      <p:sp>
        <p:nvSpPr>
          <p:cNvPr id="5" name="Rektangel 4"/>
          <p:cNvSpPr/>
          <p:nvPr/>
        </p:nvSpPr>
        <p:spPr>
          <a:xfrm>
            <a:off x="611560" y="260648"/>
            <a:ext cx="8280920" cy="1152128"/>
          </a:xfrm>
          <a:prstGeom prst="rect">
            <a:avLst/>
          </a:prstGeom>
          <a:solidFill>
            <a:schemeClr val="accent3">
              <a:alpha val="5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Att tänka på:</a:t>
            </a:r>
          </a:p>
        </p:txBody>
      </p:sp>
      <p:sp>
        <p:nvSpPr>
          <p:cNvPr id="3" name="Platshållare för innehåll 2"/>
          <p:cNvSpPr>
            <a:spLocks noGrp="1"/>
          </p:cNvSpPr>
          <p:nvPr>
            <p:ph idx="1"/>
          </p:nvPr>
        </p:nvSpPr>
        <p:spPr/>
        <p:txBody>
          <a:bodyPr>
            <a:normAutofit fontScale="92500" lnSpcReduction="10000"/>
          </a:bodyPr>
          <a:lstStyle/>
          <a:p>
            <a:r>
              <a:rPr lang="sv-SE" dirty="0"/>
              <a:t>Kör enkla övningar tills momenten sitter, först och främst öka farten om det behövs svårare övningar. Lägg inte till nya moment varje träning.</a:t>
            </a:r>
          </a:p>
          <a:p>
            <a:r>
              <a:rPr lang="sv-SE" dirty="0"/>
              <a:t>När tekniken sitter skall övningar göras med så hög fart som möjligt.</a:t>
            </a:r>
          </a:p>
          <a:p>
            <a:r>
              <a:rPr lang="sv-SE" dirty="0"/>
              <a:t>Tränar man med högt tempo höjs även tempot vid match.</a:t>
            </a:r>
          </a:p>
          <a:p>
            <a:r>
              <a:rPr lang="sv-SE" dirty="0"/>
              <a:t>Så många barn aktiva som möjligt på isen samtidigt, om det blir väntan dela upp i flera grupper. </a:t>
            </a:r>
          </a:p>
          <a:p>
            <a:pPr>
              <a:buNone/>
            </a:pPr>
            <a:endParaRPr lang="sv-SE" dirty="0"/>
          </a:p>
          <a:p>
            <a:endParaRPr lang="sv-SE" dirty="0"/>
          </a:p>
          <a:p>
            <a:endParaRPr lang="sv-SE"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dirty="0"/>
              <a:t>Passningsteknik III</a:t>
            </a:r>
          </a:p>
        </p:txBody>
      </p:sp>
      <p:sp>
        <p:nvSpPr>
          <p:cNvPr id="3" name="Platshållare för innehåll 2"/>
          <p:cNvSpPr>
            <a:spLocks noGrp="1"/>
          </p:cNvSpPr>
          <p:nvPr>
            <p:ph idx="1"/>
          </p:nvPr>
        </p:nvSpPr>
        <p:spPr>
          <a:xfrm>
            <a:off x="457200" y="1600200"/>
            <a:ext cx="4186808" cy="4525963"/>
          </a:xfrm>
        </p:spPr>
        <p:txBody>
          <a:bodyPr>
            <a:normAutofit fontScale="55000" lnSpcReduction="20000"/>
          </a:bodyPr>
          <a:lstStyle/>
          <a:p>
            <a:r>
              <a:rPr lang="sv-SE" dirty="0"/>
              <a:t>Syfte</a:t>
            </a:r>
          </a:p>
          <a:p>
            <a:pPr lvl="1"/>
            <a:r>
              <a:rPr lang="sv-SE" dirty="0"/>
              <a:t>Ta emot och slå en passning i rörelse.</a:t>
            </a:r>
          </a:p>
          <a:p>
            <a:r>
              <a:rPr lang="sv-SE" dirty="0"/>
              <a:t>Genomförande</a:t>
            </a:r>
          </a:p>
          <a:p>
            <a:pPr lvl="1"/>
            <a:r>
              <a:rPr lang="sv-SE" dirty="0"/>
              <a:t>Para ihop spelarna två och två. Ungefär 5 meter mellan spelarna. Dessa ska sedan passa bollen mellan varandra samtidigt som båda rör sig framåt.</a:t>
            </a:r>
          </a:p>
          <a:p>
            <a:r>
              <a:rPr lang="sv-SE" dirty="0"/>
              <a:t>Förflyttningar</a:t>
            </a:r>
          </a:p>
          <a:p>
            <a:pPr lvl="1"/>
            <a:r>
              <a:rPr lang="sv-SE" dirty="0"/>
              <a:t>Vänd tillbaka så att barnen får träna både forehand och backhand.</a:t>
            </a:r>
          </a:p>
          <a:p>
            <a:r>
              <a:rPr lang="sv-SE" dirty="0"/>
              <a:t>Tips/Att tänka på</a:t>
            </a:r>
          </a:p>
          <a:p>
            <a:pPr lvl="1"/>
            <a:r>
              <a:rPr lang="sv-SE" dirty="0"/>
              <a:t>Viktigt att lära ut tekniken för att slå och ta emot en passning. Öka avståndet mellan spelarna för att öka svårighetsgraden. Går även att göra som direktpassningar.</a:t>
            </a:r>
          </a:p>
          <a:p>
            <a:endParaRPr lang="sv-SE" dirty="0"/>
          </a:p>
        </p:txBody>
      </p:sp>
      <p:pic>
        <p:nvPicPr>
          <p:cNvPr id="4" name="Bildobjekt 3" descr="passningsteknik 3.png"/>
          <p:cNvPicPr>
            <a:picLocks noChangeAspect="1"/>
          </p:cNvPicPr>
          <p:nvPr/>
        </p:nvPicPr>
        <p:blipFill>
          <a:blip r:embed="rId2" cstate="print"/>
          <a:stretch>
            <a:fillRect/>
          </a:stretch>
        </p:blipFill>
        <p:spPr>
          <a:xfrm>
            <a:off x="4932040" y="1988840"/>
            <a:ext cx="3810000" cy="2933700"/>
          </a:xfrm>
          <a:prstGeom prst="rect">
            <a:avLst/>
          </a:prstGeom>
        </p:spPr>
      </p:pic>
      <p:sp>
        <p:nvSpPr>
          <p:cNvPr id="5" name="Rektangel 4"/>
          <p:cNvSpPr/>
          <p:nvPr/>
        </p:nvSpPr>
        <p:spPr>
          <a:xfrm>
            <a:off x="611560" y="260648"/>
            <a:ext cx="8280920" cy="1152128"/>
          </a:xfrm>
          <a:prstGeom prst="rect">
            <a:avLst/>
          </a:prstGeom>
          <a:solidFill>
            <a:schemeClr val="accent3">
              <a:alpha val="5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p:cNvSpPr/>
          <p:nvPr/>
        </p:nvSpPr>
        <p:spPr>
          <a:xfrm>
            <a:off x="611560" y="260648"/>
            <a:ext cx="8280920" cy="1152128"/>
          </a:xfrm>
          <a:prstGeom prst="rect">
            <a:avLst/>
          </a:prstGeom>
          <a:solidFill>
            <a:schemeClr val="accent3">
              <a:alpha val="5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p:nvPr>
        </p:nvSpPr>
        <p:spPr/>
        <p:txBody>
          <a:bodyPr/>
          <a:lstStyle/>
          <a:p>
            <a:r>
              <a:rPr lang="sv-SE" dirty="0"/>
              <a:t>Tillämpningsövningar</a:t>
            </a:r>
          </a:p>
        </p:txBody>
      </p:sp>
      <p:sp>
        <p:nvSpPr>
          <p:cNvPr id="3" name="Platshållare för innehåll 2"/>
          <p:cNvSpPr>
            <a:spLocks noGrp="1"/>
          </p:cNvSpPr>
          <p:nvPr>
            <p:ph idx="1"/>
          </p:nvPr>
        </p:nvSpPr>
        <p:spPr/>
        <p:txBody>
          <a:bodyPr/>
          <a:lstStyle/>
          <a:p>
            <a:pPr marL="0" indent="0">
              <a:buNone/>
            </a:pPr>
            <a:endParaRPr lang="sv-SE" dirty="0"/>
          </a:p>
          <a:p>
            <a:pPr marL="0" indent="0">
              <a:buNone/>
            </a:pPr>
            <a:endParaRPr lang="sv-SE"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Skridskobana 2</a:t>
            </a:r>
          </a:p>
        </p:txBody>
      </p:sp>
      <p:sp>
        <p:nvSpPr>
          <p:cNvPr id="3" name="Platshållare för innehåll 2"/>
          <p:cNvSpPr>
            <a:spLocks noGrp="1"/>
          </p:cNvSpPr>
          <p:nvPr>
            <p:ph idx="1"/>
          </p:nvPr>
        </p:nvSpPr>
        <p:spPr>
          <a:xfrm>
            <a:off x="457200" y="1600200"/>
            <a:ext cx="4042792" cy="4525963"/>
          </a:xfrm>
        </p:spPr>
        <p:txBody>
          <a:bodyPr>
            <a:normAutofit fontScale="62500" lnSpcReduction="20000"/>
          </a:bodyPr>
          <a:lstStyle/>
          <a:p>
            <a:r>
              <a:rPr lang="sv-SE" dirty="0"/>
              <a:t>Genomförande</a:t>
            </a:r>
          </a:p>
          <a:p>
            <a:pPr lvl="1"/>
            <a:r>
              <a:rPr lang="sv-SE" dirty="0"/>
              <a:t>Start vid A och C växelvis. A åker </a:t>
            </a:r>
            <a:r>
              <a:rPr lang="sv-SE" dirty="0" err="1"/>
              <a:t>överstegsåkning</a:t>
            </a:r>
            <a:r>
              <a:rPr lang="sv-SE" dirty="0"/>
              <a:t> mellan koner. Får pass från B och går på avslut. Skott rakt framifrån i högt tempo. C startar då A får pass från B.</a:t>
            </a:r>
          </a:p>
          <a:p>
            <a:r>
              <a:rPr lang="sv-SE" dirty="0"/>
              <a:t>Förflyttningar</a:t>
            </a:r>
          </a:p>
          <a:p>
            <a:pPr lvl="1"/>
            <a:r>
              <a:rPr lang="sv-SE" dirty="0"/>
              <a:t>A till C, C till A. Byte av B och D efter ett tag (om de är spelare).</a:t>
            </a:r>
          </a:p>
          <a:p>
            <a:r>
              <a:rPr lang="sv-SE" dirty="0"/>
              <a:t>Tips/Att tänka på</a:t>
            </a:r>
          </a:p>
          <a:p>
            <a:pPr lvl="1"/>
            <a:r>
              <a:rPr lang="sv-SE" dirty="0"/>
              <a:t>Åkning i högt tempo hela vägen. Spelarna skall vila först då de kommit till startpositionen. För att alla spelare skall få denna skridskoåkning så är det lämpligt att tränarna sköter passningsuppgiften vid positionerna B och D.</a:t>
            </a:r>
          </a:p>
          <a:p>
            <a:endParaRPr lang="sv-SE" dirty="0"/>
          </a:p>
        </p:txBody>
      </p:sp>
      <p:pic>
        <p:nvPicPr>
          <p:cNvPr id="4" name="Bildobjekt 3" descr="grön skridkor skridskobana 2.png"/>
          <p:cNvPicPr>
            <a:picLocks noChangeAspect="1"/>
          </p:cNvPicPr>
          <p:nvPr/>
        </p:nvPicPr>
        <p:blipFill>
          <a:blip r:embed="rId2" cstate="print"/>
          <a:stretch>
            <a:fillRect/>
          </a:stretch>
        </p:blipFill>
        <p:spPr>
          <a:xfrm>
            <a:off x="4572000" y="1916832"/>
            <a:ext cx="3810000" cy="2933700"/>
          </a:xfrm>
          <a:prstGeom prst="rect">
            <a:avLst/>
          </a:prstGeom>
        </p:spPr>
      </p:pic>
      <p:sp>
        <p:nvSpPr>
          <p:cNvPr id="5" name="Rektangel 4"/>
          <p:cNvSpPr/>
          <p:nvPr/>
        </p:nvSpPr>
        <p:spPr>
          <a:xfrm>
            <a:off x="539552" y="116632"/>
            <a:ext cx="8280920" cy="1152128"/>
          </a:xfrm>
          <a:prstGeom prst="rect">
            <a:avLst/>
          </a:prstGeom>
          <a:solidFill>
            <a:schemeClr val="accent3">
              <a:alpha val="5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err="1"/>
              <a:t>Cirkelåkning</a:t>
            </a:r>
            <a:r>
              <a:rPr lang="sv-SE" dirty="0"/>
              <a:t> </a:t>
            </a:r>
          </a:p>
        </p:txBody>
      </p:sp>
      <p:sp>
        <p:nvSpPr>
          <p:cNvPr id="3" name="Platshållare för innehåll 2"/>
          <p:cNvSpPr>
            <a:spLocks noGrp="1"/>
          </p:cNvSpPr>
          <p:nvPr>
            <p:ph idx="1"/>
          </p:nvPr>
        </p:nvSpPr>
        <p:spPr>
          <a:xfrm>
            <a:off x="457200" y="1600200"/>
            <a:ext cx="4114800" cy="4525963"/>
          </a:xfrm>
        </p:spPr>
        <p:txBody>
          <a:bodyPr>
            <a:normAutofit fontScale="85000" lnSpcReduction="20000"/>
          </a:bodyPr>
          <a:lstStyle/>
          <a:p>
            <a:r>
              <a:rPr lang="sv-SE" dirty="0"/>
              <a:t>Genomförande</a:t>
            </a:r>
          </a:p>
          <a:p>
            <a:pPr lvl="1"/>
            <a:r>
              <a:rPr lang="sv-SE" dirty="0"/>
              <a:t>Skridskoåkning med boll. A och B startar samtidigt. Nästa spelare i respektive kö startar då spelaren före kommit ur cirkeln.</a:t>
            </a:r>
          </a:p>
          <a:p>
            <a:r>
              <a:rPr lang="sv-SE" dirty="0"/>
              <a:t>Förflyttningar</a:t>
            </a:r>
          </a:p>
          <a:p>
            <a:pPr lvl="1"/>
            <a:r>
              <a:rPr lang="sv-SE" dirty="0"/>
              <a:t>A till B. B till A.</a:t>
            </a:r>
          </a:p>
          <a:p>
            <a:r>
              <a:rPr lang="sv-SE" dirty="0"/>
              <a:t>Tips/Att tänka på</a:t>
            </a:r>
          </a:p>
          <a:p>
            <a:pPr lvl="1"/>
            <a:r>
              <a:rPr lang="sv-SE" dirty="0"/>
              <a:t>Spelarna måste se upp så att de ej krockar i mittplan.</a:t>
            </a:r>
          </a:p>
          <a:p>
            <a:endParaRPr lang="sv-SE" dirty="0"/>
          </a:p>
        </p:txBody>
      </p:sp>
      <p:pic>
        <p:nvPicPr>
          <p:cNvPr id="4" name="Bildobjekt 3" descr="grön skridskor cirkelåkning.png"/>
          <p:cNvPicPr>
            <a:picLocks noChangeAspect="1"/>
          </p:cNvPicPr>
          <p:nvPr/>
        </p:nvPicPr>
        <p:blipFill>
          <a:blip r:embed="rId2" cstate="print"/>
          <a:stretch>
            <a:fillRect/>
          </a:stretch>
        </p:blipFill>
        <p:spPr>
          <a:xfrm>
            <a:off x="4644008" y="2276872"/>
            <a:ext cx="3810000" cy="2933700"/>
          </a:xfrm>
          <a:prstGeom prst="rect">
            <a:avLst/>
          </a:prstGeom>
        </p:spPr>
      </p:pic>
      <p:sp>
        <p:nvSpPr>
          <p:cNvPr id="5" name="Rektangel 4"/>
          <p:cNvSpPr/>
          <p:nvPr/>
        </p:nvSpPr>
        <p:spPr>
          <a:xfrm>
            <a:off x="539552" y="116632"/>
            <a:ext cx="8280920" cy="1152128"/>
          </a:xfrm>
          <a:prstGeom prst="rect">
            <a:avLst/>
          </a:prstGeom>
          <a:solidFill>
            <a:schemeClr val="accent3">
              <a:alpha val="5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Passning 2</a:t>
            </a:r>
          </a:p>
        </p:txBody>
      </p:sp>
      <p:sp>
        <p:nvSpPr>
          <p:cNvPr id="3" name="Platshållare för innehåll 2"/>
          <p:cNvSpPr>
            <a:spLocks noGrp="1"/>
          </p:cNvSpPr>
          <p:nvPr>
            <p:ph idx="1"/>
          </p:nvPr>
        </p:nvSpPr>
        <p:spPr>
          <a:xfrm>
            <a:off x="457200" y="1600200"/>
            <a:ext cx="3970784" cy="4525963"/>
          </a:xfrm>
        </p:spPr>
        <p:txBody>
          <a:bodyPr>
            <a:normAutofit fontScale="55000" lnSpcReduction="20000"/>
          </a:bodyPr>
          <a:lstStyle/>
          <a:p>
            <a:r>
              <a:rPr lang="sv-SE" dirty="0"/>
              <a:t>Genomförande</a:t>
            </a:r>
          </a:p>
          <a:p>
            <a:pPr lvl="1"/>
            <a:r>
              <a:rPr lang="sv-SE" dirty="0"/>
              <a:t>Ställ ut konor enligt skissen. Dela in laget i två grupper. Spelare A startar med bollen och spelar till B. B tar emot bollen och spelar över till A. Övningen fortsätter så tills konorna tar slut. Den spelare som då har bollen tar bollen och driver den under hög fart tillbaka till utgångsläget. Den andra spelaren vänder om och backar hem.</a:t>
            </a:r>
          </a:p>
          <a:p>
            <a:r>
              <a:rPr lang="sv-SE" dirty="0"/>
              <a:t>Förflyttningar</a:t>
            </a:r>
          </a:p>
          <a:p>
            <a:pPr lvl="1"/>
            <a:r>
              <a:rPr lang="sv-SE" dirty="0"/>
              <a:t>Spelare A och B byter plats.</a:t>
            </a:r>
          </a:p>
          <a:p>
            <a:r>
              <a:rPr lang="sv-SE" dirty="0"/>
              <a:t>Tips/Att tänka på</a:t>
            </a:r>
          </a:p>
          <a:p>
            <a:pPr lvl="1"/>
            <a:r>
              <a:rPr lang="sv-SE" dirty="0"/>
              <a:t>Om ni är många i laget finns det plats att halva laget spelar småmål. Byte sker efter halva tiden. Alla pass ska ske under rörelse. Den som driver bollen tillbaka kan avsluta med skott om det finns möjlighet.</a:t>
            </a:r>
          </a:p>
          <a:p>
            <a:endParaRPr lang="sv-SE" dirty="0"/>
          </a:p>
        </p:txBody>
      </p:sp>
      <p:pic>
        <p:nvPicPr>
          <p:cNvPr id="4" name="Bildobjekt 3" descr="Grön teknik passning 2 a.png"/>
          <p:cNvPicPr>
            <a:picLocks noChangeAspect="1"/>
          </p:cNvPicPr>
          <p:nvPr/>
        </p:nvPicPr>
        <p:blipFill>
          <a:blip r:embed="rId2" cstate="print"/>
          <a:stretch>
            <a:fillRect/>
          </a:stretch>
        </p:blipFill>
        <p:spPr>
          <a:xfrm>
            <a:off x="5220072" y="1196752"/>
            <a:ext cx="3529449" cy="2717676"/>
          </a:xfrm>
          <a:prstGeom prst="rect">
            <a:avLst/>
          </a:prstGeom>
        </p:spPr>
      </p:pic>
      <p:pic>
        <p:nvPicPr>
          <p:cNvPr id="5" name="Bildobjekt 4" descr="Grön teknik passning 2 b.png"/>
          <p:cNvPicPr>
            <a:picLocks noChangeAspect="1"/>
          </p:cNvPicPr>
          <p:nvPr/>
        </p:nvPicPr>
        <p:blipFill>
          <a:blip r:embed="rId3" cstate="print"/>
          <a:stretch>
            <a:fillRect/>
          </a:stretch>
        </p:blipFill>
        <p:spPr>
          <a:xfrm>
            <a:off x="5220072" y="3883370"/>
            <a:ext cx="3593976" cy="2767362"/>
          </a:xfrm>
          <a:prstGeom prst="rect">
            <a:avLst/>
          </a:prstGeom>
        </p:spPr>
      </p:pic>
      <p:sp>
        <p:nvSpPr>
          <p:cNvPr id="6" name="Rektangel 5"/>
          <p:cNvSpPr/>
          <p:nvPr/>
        </p:nvSpPr>
        <p:spPr>
          <a:xfrm>
            <a:off x="539552" y="116632"/>
            <a:ext cx="8280920" cy="1152128"/>
          </a:xfrm>
          <a:prstGeom prst="rect">
            <a:avLst/>
          </a:prstGeom>
          <a:solidFill>
            <a:schemeClr val="accent3">
              <a:alpha val="5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Dribbling 1</a:t>
            </a:r>
          </a:p>
        </p:txBody>
      </p:sp>
      <p:sp>
        <p:nvSpPr>
          <p:cNvPr id="3" name="Platshållare för innehåll 2"/>
          <p:cNvSpPr>
            <a:spLocks noGrp="1"/>
          </p:cNvSpPr>
          <p:nvPr>
            <p:ph idx="1"/>
          </p:nvPr>
        </p:nvSpPr>
        <p:spPr>
          <a:xfrm>
            <a:off x="457200" y="1600200"/>
            <a:ext cx="3322712" cy="4525963"/>
          </a:xfrm>
        </p:spPr>
        <p:txBody>
          <a:bodyPr>
            <a:normAutofit fontScale="55000" lnSpcReduction="20000"/>
          </a:bodyPr>
          <a:lstStyle/>
          <a:p>
            <a:r>
              <a:rPr lang="sv-SE" dirty="0"/>
              <a:t>Genomförande</a:t>
            </a:r>
          </a:p>
          <a:p>
            <a:pPr lvl="1"/>
            <a:r>
              <a:rPr lang="sv-SE" dirty="0"/>
              <a:t>Dela in spelarna i två grupper. Spelare A driver bollen i slalom mellan konorna, åker in till konan i mittcirkeln. Där viker spelaren ner mot målet och avslutar med skott enligt figuren. Spelaren B startar när A är vid konan i mittcirkeln. B gör på samma sätt som A.</a:t>
            </a:r>
          </a:p>
          <a:p>
            <a:r>
              <a:rPr lang="sv-SE" dirty="0"/>
              <a:t>Förflyttningar</a:t>
            </a:r>
          </a:p>
          <a:p>
            <a:pPr lvl="1"/>
            <a:r>
              <a:rPr lang="sv-SE" dirty="0"/>
              <a:t>Grupperna byter plats efter halva tiden.</a:t>
            </a:r>
          </a:p>
          <a:p>
            <a:r>
              <a:rPr lang="sv-SE" dirty="0"/>
              <a:t>Tips/Att tänka på</a:t>
            </a:r>
          </a:p>
          <a:p>
            <a:pPr lvl="1"/>
            <a:r>
              <a:rPr lang="sv-SE" dirty="0"/>
              <a:t>Spelarna ska upp med blicken och ha bägge händerna på klubban samt bollen ska vara framför spelaren när den driver bollen. Svårigheten stegras med att öka farten.</a:t>
            </a:r>
          </a:p>
          <a:p>
            <a:endParaRPr lang="sv-SE" dirty="0"/>
          </a:p>
        </p:txBody>
      </p:sp>
      <p:pic>
        <p:nvPicPr>
          <p:cNvPr id="4" name="Bildobjekt 3" descr="grön teknik dribbling1.png"/>
          <p:cNvPicPr>
            <a:picLocks noChangeAspect="1"/>
          </p:cNvPicPr>
          <p:nvPr/>
        </p:nvPicPr>
        <p:blipFill>
          <a:blip r:embed="rId2" cstate="print"/>
          <a:stretch>
            <a:fillRect/>
          </a:stretch>
        </p:blipFill>
        <p:spPr>
          <a:xfrm>
            <a:off x="4283968" y="1700808"/>
            <a:ext cx="3810000" cy="2933700"/>
          </a:xfrm>
          <a:prstGeom prst="rect">
            <a:avLst/>
          </a:prstGeom>
        </p:spPr>
      </p:pic>
      <p:sp>
        <p:nvSpPr>
          <p:cNvPr id="5" name="Rektangel 4"/>
          <p:cNvSpPr/>
          <p:nvPr/>
        </p:nvSpPr>
        <p:spPr>
          <a:xfrm>
            <a:off x="539552" y="116632"/>
            <a:ext cx="8280920" cy="1152128"/>
          </a:xfrm>
          <a:prstGeom prst="rect">
            <a:avLst/>
          </a:prstGeom>
          <a:solidFill>
            <a:schemeClr val="accent3">
              <a:alpha val="5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Dribbling 2</a:t>
            </a:r>
          </a:p>
        </p:txBody>
      </p:sp>
      <p:sp>
        <p:nvSpPr>
          <p:cNvPr id="3" name="Platshållare för innehåll 2"/>
          <p:cNvSpPr>
            <a:spLocks noGrp="1"/>
          </p:cNvSpPr>
          <p:nvPr>
            <p:ph idx="1"/>
          </p:nvPr>
        </p:nvSpPr>
        <p:spPr>
          <a:xfrm>
            <a:off x="457200" y="1600200"/>
            <a:ext cx="2602632" cy="4525963"/>
          </a:xfrm>
        </p:spPr>
        <p:txBody>
          <a:bodyPr>
            <a:normAutofit fontScale="47500" lnSpcReduction="20000"/>
          </a:bodyPr>
          <a:lstStyle/>
          <a:p>
            <a:r>
              <a:rPr lang="sv-SE" dirty="0"/>
              <a:t>Genomförande</a:t>
            </a:r>
          </a:p>
          <a:p>
            <a:pPr lvl="1"/>
            <a:r>
              <a:rPr lang="sv-SE" dirty="0"/>
              <a:t>Alla startar vid position A. A startar med en boll, "flippar" över sargen, driver sedan bollen i slalom mellan konorna, spelar vägg med sargen mellan de konor som utgör en markering, tar emot bollen efter väggspelet och viker av mot mål samt avslutar med skott.</a:t>
            </a:r>
          </a:p>
          <a:p>
            <a:r>
              <a:rPr lang="sv-SE" dirty="0"/>
              <a:t>Förflyttningar</a:t>
            </a:r>
          </a:p>
          <a:p>
            <a:pPr lvl="1"/>
            <a:r>
              <a:rPr lang="sv-SE" dirty="0"/>
              <a:t>Varje spelare skall ha med en boll upp till utgångsläget.</a:t>
            </a:r>
          </a:p>
          <a:p>
            <a:r>
              <a:rPr lang="sv-SE" dirty="0"/>
              <a:t>Tips/Att tänka på</a:t>
            </a:r>
          </a:p>
          <a:p>
            <a:pPr lvl="1"/>
            <a:r>
              <a:rPr lang="sv-SE" dirty="0"/>
              <a:t>Stressa ej upp spelarna. Lägg ut reserv bollar där "</a:t>
            </a:r>
            <a:r>
              <a:rPr lang="sv-SE" dirty="0" err="1"/>
              <a:t>flippen</a:t>
            </a:r>
            <a:r>
              <a:rPr lang="sv-SE" dirty="0"/>
              <a:t>" görs.</a:t>
            </a:r>
          </a:p>
          <a:p>
            <a:endParaRPr lang="sv-SE" dirty="0"/>
          </a:p>
        </p:txBody>
      </p:sp>
      <p:pic>
        <p:nvPicPr>
          <p:cNvPr id="4" name="Bildobjekt 3" descr="grön teknik dribbling 2 b.png"/>
          <p:cNvPicPr>
            <a:picLocks noChangeAspect="1"/>
          </p:cNvPicPr>
          <p:nvPr/>
        </p:nvPicPr>
        <p:blipFill>
          <a:blip r:embed="rId2" cstate="print"/>
          <a:stretch>
            <a:fillRect/>
          </a:stretch>
        </p:blipFill>
        <p:spPr>
          <a:xfrm>
            <a:off x="5076056" y="1124744"/>
            <a:ext cx="3342416" cy="2573660"/>
          </a:xfrm>
          <a:prstGeom prst="rect">
            <a:avLst/>
          </a:prstGeom>
        </p:spPr>
      </p:pic>
      <p:pic>
        <p:nvPicPr>
          <p:cNvPr id="5" name="Bildobjekt 4" descr="grön teknik dribbling 2a.png"/>
          <p:cNvPicPr>
            <a:picLocks noChangeAspect="1"/>
          </p:cNvPicPr>
          <p:nvPr/>
        </p:nvPicPr>
        <p:blipFill>
          <a:blip r:embed="rId3" cstate="print"/>
          <a:stretch>
            <a:fillRect/>
          </a:stretch>
        </p:blipFill>
        <p:spPr>
          <a:xfrm>
            <a:off x="5076056" y="3717032"/>
            <a:ext cx="3384376" cy="2573660"/>
          </a:xfrm>
          <a:prstGeom prst="rect">
            <a:avLst/>
          </a:prstGeom>
        </p:spPr>
      </p:pic>
      <p:sp>
        <p:nvSpPr>
          <p:cNvPr id="6" name="Rektangel 5"/>
          <p:cNvSpPr/>
          <p:nvPr/>
        </p:nvSpPr>
        <p:spPr>
          <a:xfrm>
            <a:off x="539552" y="116632"/>
            <a:ext cx="8280920" cy="1152128"/>
          </a:xfrm>
          <a:prstGeom prst="rect">
            <a:avLst/>
          </a:prstGeom>
          <a:solidFill>
            <a:schemeClr val="accent3">
              <a:alpha val="5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Passning och avslut</a:t>
            </a:r>
          </a:p>
        </p:txBody>
      </p:sp>
      <p:sp>
        <p:nvSpPr>
          <p:cNvPr id="3" name="Platshållare för innehåll 2"/>
          <p:cNvSpPr>
            <a:spLocks noGrp="1"/>
          </p:cNvSpPr>
          <p:nvPr>
            <p:ph idx="1"/>
          </p:nvPr>
        </p:nvSpPr>
        <p:spPr>
          <a:xfrm>
            <a:off x="457200" y="1600200"/>
            <a:ext cx="3754760" cy="4525963"/>
          </a:xfrm>
        </p:spPr>
        <p:txBody>
          <a:bodyPr>
            <a:normAutofit fontScale="70000" lnSpcReduction="20000"/>
          </a:bodyPr>
          <a:lstStyle/>
          <a:p>
            <a:r>
              <a:rPr lang="sv-SE" dirty="0"/>
              <a:t>Genomförande</a:t>
            </a:r>
          </a:p>
          <a:p>
            <a:pPr lvl="1"/>
            <a:r>
              <a:rPr lang="sv-SE" dirty="0"/>
              <a:t>Dela laget i två grupper, A och B. </a:t>
            </a:r>
            <a:r>
              <a:rPr lang="sv-SE" dirty="0" err="1"/>
              <a:t>Mv</a:t>
            </a:r>
            <a:r>
              <a:rPr lang="sv-SE" dirty="0"/>
              <a:t> kastar till A som åker upp efter sargen, spelar till B som skjuter på mål.</a:t>
            </a:r>
          </a:p>
          <a:p>
            <a:r>
              <a:rPr lang="sv-SE" dirty="0"/>
              <a:t>Förflyttningar</a:t>
            </a:r>
          </a:p>
          <a:p>
            <a:pPr lvl="1"/>
            <a:r>
              <a:rPr lang="sv-SE" dirty="0"/>
              <a:t>A och B byter platser.</a:t>
            </a:r>
          </a:p>
          <a:p>
            <a:r>
              <a:rPr lang="sv-SE" dirty="0"/>
              <a:t>Tips/Att tänka på</a:t>
            </a:r>
          </a:p>
          <a:p>
            <a:pPr lvl="1"/>
            <a:r>
              <a:rPr lang="sv-SE" dirty="0"/>
              <a:t>A håller i bollen tills B är rätt vänd, med näsan mot mål. B måste starta i tid så att B hinner runt konan innan passet kommer.</a:t>
            </a:r>
          </a:p>
          <a:p>
            <a:endParaRPr lang="sv-SE" dirty="0"/>
          </a:p>
        </p:txBody>
      </p:sp>
      <p:pic>
        <p:nvPicPr>
          <p:cNvPr id="5" name="Bildobjekt 4" descr="grön anfall passning och avslut a.png"/>
          <p:cNvPicPr>
            <a:picLocks noChangeAspect="1"/>
          </p:cNvPicPr>
          <p:nvPr/>
        </p:nvPicPr>
        <p:blipFill>
          <a:blip r:embed="rId2" cstate="print"/>
          <a:stretch>
            <a:fillRect/>
          </a:stretch>
        </p:blipFill>
        <p:spPr>
          <a:xfrm>
            <a:off x="5076056" y="1268760"/>
            <a:ext cx="3384376" cy="2605970"/>
          </a:xfrm>
          <a:prstGeom prst="rect">
            <a:avLst/>
          </a:prstGeom>
        </p:spPr>
      </p:pic>
      <p:pic>
        <p:nvPicPr>
          <p:cNvPr id="6" name="Bildobjekt 5" descr="grön anfall passning och avslut b.png"/>
          <p:cNvPicPr>
            <a:picLocks noChangeAspect="1"/>
          </p:cNvPicPr>
          <p:nvPr/>
        </p:nvPicPr>
        <p:blipFill>
          <a:blip r:embed="rId3" cstate="print"/>
          <a:stretch>
            <a:fillRect/>
          </a:stretch>
        </p:blipFill>
        <p:spPr>
          <a:xfrm>
            <a:off x="5076056" y="3933056"/>
            <a:ext cx="3435932" cy="2645668"/>
          </a:xfrm>
          <a:prstGeom prst="rect">
            <a:avLst/>
          </a:prstGeom>
        </p:spPr>
      </p:pic>
      <p:sp>
        <p:nvSpPr>
          <p:cNvPr id="8" name="Rektangel 7"/>
          <p:cNvSpPr/>
          <p:nvPr/>
        </p:nvSpPr>
        <p:spPr>
          <a:xfrm>
            <a:off x="539552" y="116632"/>
            <a:ext cx="8280920" cy="1152128"/>
          </a:xfrm>
          <a:prstGeom prst="rect">
            <a:avLst/>
          </a:prstGeom>
          <a:solidFill>
            <a:schemeClr val="accent3">
              <a:alpha val="5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Anfall möte ytterhalv</a:t>
            </a:r>
          </a:p>
        </p:txBody>
      </p:sp>
      <p:sp>
        <p:nvSpPr>
          <p:cNvPr id="3" name="Platshållare för innehåll 2"/>
          <p:cNvSpPr>
            <a:spLocks noGrp="1"/>
          </p:cNvSpPr>
          <p:nvPr>
            <p:ph idx="1"/>
          </p:nvPr>
        </p:nvSpPr>
        <p:spPr>
          <a:xfrm>
            <a:off x="467544" y="1556792"/>
            <a:ext cx="4032448" cy="4525963"/>
          </a:xfrm>
        </p:spPr>
        <p:txBody>
          <a:bodyPr>
            <a:normAutofit fontScale="77500" lnSpcReduction="20000"/>
          </a:bodyPr>
          <a:lstStyle/>
          <a:p>
            <a:r>
              <a:rPr lang="sv-SE" dirty="0"/>
              <a:t>Genomförande</a:t>
            </a:r>
          </a:p>
          <a:p>
            <a:pPr lvl="1"/>
            <a:r>
              <a:rPr lang="sv-SE" dirty="0"/>
              <a:t>Utkast till uppåkande A. A fortsätter upp längs sargen och gör en överlämning till mötande B. B åker in i banan och går på avslut.</a:t>
            </a:r>
          </a:p>
          <a:p>
            <a:r>
              <a:rPr lang="sv-SE" dirty="0"/>
              <a:t>Förflyttningar</a:t>
            </a:r>
          </a:p>
          <a:p>
            <a:pPr lvl="1"/>
            <a:r>
              <a:rPr lang="sv-SE" dirty="0"/>
              <a:t>A till B, B till A</a:t>
            </a:r>
          </a:p>
          <a:p>
            <a:r>
              <a:rPr lang="sv-SE" dirty="0"/>
              <a:t>Tips/Att tänka på</a:t>
            </a:r>
          </a:p>
          <a:p>
            <a:pPr lvl="1"/>
            <a:r>
              <a:rPr lang="sv-SE" dirty="0"/>
              <a:t>Timing. Ordentlig överlämning. Målvaktsbyte efter ett tag. Spegelvänd övningen.</a:t>
            </a:r>
          </a:p>
          <a:p>
            <a:endParaRPr lang="sv-SE" dirty="0"/>
          </a:p>
        </p:txBody>
      </p:sp>
      <p:pic>
        <p:nvPicPr>
          <p:cNvPr id="4" name="Bildobjekt 3" descr="grön anfall möte ytterhalv a.png"/>
          <p:cNvPicPr>
            <a:picLocks noChangeAspect="1"/>
          </p:cNvPicPr>
          <p:nvPr/>
        </p:nvPicPr>
        <p:blipFill>
          <a:blip r:embed="rId2" cstate="print"/>
          <a:stretch>
            <a:fillRect/>
          </a:stretch>
        </p:blipFill>
        <p:spPr>
          <a:xfrm>
            <a:off x="4788024" y="1268760"/>
            <a:ext cx="3529449" cy="2717676"/>
          </a:xfrm>
          <a:prstGeom prst="rect">
            <a:avLst/>
          </a:prstGeom>
        </p:spPr>
      </p:pic>
      <p:pic>
        <p:nvPicPr>
          <p:cNvPr id="5" name="Bildobjekt 4" descr="grön anfall möte ytterhalv b.png"/>
          <p:cNvPicPr>
            <a:picLocks noChangeAspect="1"/>
          </p:cNvPicPr>
          <p:nvPr/>
        </p:nvPicPr>
        <p:blipFill>
          <a:blip r:embed="rId3" cstate="print"/>
          <a:stretch>
            <a:fillRect/>
          </a:stretch>
        </p:blipFill>
        <p:spPr>
          <a:xfrm>
            <a:off x="4788024" y="3933056"/>
            <a:ext cx="3528392" cy="2716862"/>
          </a:xfrm>
          <a:prstGeom prst="rect">
            <a:avLst/>
          </a:prstGeom>
        </p:spPr>
      </p:pic>
      <p:sp>
        <p:nvSpPr>
          <p:cNvPr id="6" name="Rektangel 5"/>
          <p:cNvSpPr/>
          <p:nvPr/>
        </p:nvSpPr>
        <p:spPr>
          <a:xfrm>
            <a:off x="539552" y="188640"/>
            <a:ext cx="8280920" cy="1152128"/>
          </a:xfrm>
          <a:prstGeom prst="rect">
            <a:avLst/>
          </a:prstGeom>
          <a:solidFill>
            <a:schemeClr val="accent3">
              <a:alpha val="5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Anfall med hämtning</a:t>
            </a:r>
          </a:p>
        </p:txBody>
      </p:sp>
      <p:sp>
        <p:nvSpPr>
          <p:cNvPr id="3" name="Platshållare för innehåll 2"/>
          <p:cNvSpPr>
            <a:spLocks noGrp="1"/>
          </p:cNvSpPr>
          <p:nvPr>
            <p:ph idx="1"/>
          </p:nvPr>
        </p:nvSpPr>
        <p:spPr>
          <a:xfrm>
            <a:off x="539552" y="1628800"/>
            <a:ext cx="3888432" cy="4525963"/>
          </a:xfrm>
        </p:spPr>
        <p:txBody>
          <a:bodyPr>
            <a:normAutofit fontScale="70000" lnSpcReduction="20000"/>
          </a:bodyPr>
          <a:lstStyle/>
          <a:p>
            <a:r>
              <a:rPr lang="sv-SE" dirty="0"/>
              <a:t>Genomförande</a:t>
            </a:r>
          </a:p>
          <a:p>
            <a:pPr lvl="1"/>
            <a:r>
              <a:rPr lang="sv-SE" dirty="0"/>
              <a:t>Utkast till mötande spelare A. Den andra anfallaren B möter upp i båge. A och B anfaller utan försvarare.</a:t>
            </a:r>
          </a:p>
          <a:p>
            <a:r>
              <a:rPr lang="sv-SE" dirty="0"/>
              <a:t>Förflyttningar</a:t>
            </a:r>
          </a:p>
          <a:p>
            <a:pPr lvl="1"/>
            <a:r>
              <a:rPr lang="sv-SE" dirty="0"/>
              <a:t>A till B, B till A</a:t>
            </a:r>
          </a:p>
          <a:p>
            <a:r>
              <a:rPr lang="sv-SE" dirty="0"/>
              <a:t>Tips/Att tänka på</a:t>
            </a:r>
          </a:p>
          <a:p>
            <a:pPr lvl="1"/>
            <a:r>
              <a:rPr lang="sv-SE" dirty="0"/>
              <a:t>Ordentliga bågar ner. Timing, båda behöver inte starta samtidigt. Använd fantasi i anfallen. Utkast till båda kanterna. Målvaktsbyte efter ett tag.</a:t>
            </a:r>
          </a:p>
          <a:p>
            <a:endParaRPr lang="sv-SE" dirty="0"/>
          </a:p>
        </p:txBody>
      </p:sp>
      <p:pic>
        <p:nvPicPr>
          <p:cNvPr id="4" name="Bildobjekt 3" descr="avslut hämtning b.png"/>
          <p:cNvPicPr>
            <a:picLocks noChangeAspect="1"/>
          </p:cNvPicPr>
          <p:nvPr/>
        </p:nvPicPr>
        <p:blipFill>
          <a:blip r:embed="rId2" cstate="print"/>
          <a:stretch>
            <a:fillRect/>
          </a:stretch>
        </p:blipFill>
        <p:spPr>
          <a:xfrm>
            <a:off x="5004048" y="1340768"/>
            <a:ext cx="3528392" cy="2716862"/>
          </a:xfrm>
          <a:prstGeom prst="rect">
            <a:avLst/>
          </a:prstGeom>
        </p:spPr>
      </p:pic>
      <p:pic>
        <p:nvPicPr>
          <p:cNvPr id="5" name="Bildobjekt 4" descr="avslut hämtning.png"/>
          <p:cNvPicPr>
            <a:picLocks noChangeAspect="1"/>
          </p:cNvPicPr>
          <p:nvPr/>
        </p:nvPicPr>
        <p:blipFill>
          <a:blip r:embed="rId3" cstate="print"/>
          <a:stretch>
            <a:fillRect/>
          </a:stretch>
        </p:blipFill>
        <p:spPr>
          <a:xfrm>
            <a:off x="4932040" y="4005064"/>
            <a:ext cx="3626935" cy="2756560"/>
          </a:xfrm>
          <a:prstGeom prst="rect">
            <a:avLst/>
          </a:prstGeom>
        </p:spPr>
      </p:pic>
      <p:sp>
        <p:nvSpPr>
          <p:cNvPr id="6" name="Rektangel 5"/>
          <p:cNvSpPr/>
          <p:nvPr/>
        </p:nvSpPr>
        <p:spPr>
          <a:xfrm>
            <a:off x="395536" y="116632"/>
            <a:ext cx="8280920" cy="1152128"/>
          </a:xfrm>
          <a:prstGeom prst="rect">
            <a:avLst/>
          </a:prstGeom>
          <a:solidFill>
            <a:schemeClr val="accent3">
              <a:alpha val="5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Bandyövningar grön</a:t>
            </a:r>
          </a:p>
        </p:txBody>
      </p:sp>
      <p:sp>
        <p:nvSpPr>
          <p:cNvPr id="3" name="Platshållare för innehåll 2"/>
          <p:cNvSpPr>
            <a:spLocks noGrp="1"/>
          </p:cNvSpPr>
          <p:nvPr>
            <p:ph idx="1"/>
          </p:nvPr>
        </p:nvSpPr>
        <p:spPr/>
        <p:txBody>
          <a:bodyPr/>
          <a:lstStyle/>
          <a:p>
            <a:r>
              <a:rPr lang="sv-SE" dirty="0"/>
              <a:t>Lämpliga övningar första och andra året efter bandyskolan.</a:t>
            </a:r>
          </a:p>
          <a:p>
            <a:r>
              <a:rPr lang="sv-SE" dirty="0"/>
              <a:t>Materialet är hämtat från </a:t>
            </a:r>
            <a:r>
              <a:rPr lang="sv-SE" dirty="0" err="1">
                <a:hlinkClick r:id="rId2"/>
              </a:rPr>
              <a:t>WWW.Bandyburken.se</a:t>
            </a:r>
            <a:endParaRPr lang="sv-SE" dirty="0"/>
          </a:p>
          <a:p>
            <a:r>
              <a:rPr lang="sv-SE" dirty="0"/>
              <a:t>Samt Malin Perssons övningsförslag från Bandyskolan</a:t>
            </a:r>
          </a:p>
        </p:txBody>
      </p:sp>
      <p:sp>
        <p:nvSpPr>
          <p:cNvPr id="4" name="Rektangel 3"/>
          <p:cNvSpPr/>
          <p:nvPr/>
        </p:nvSpPr>
        <p:spPr>
          <a:xfrm>
            <a:off x="611560" y="260648"/>
            <a:ext cx="8280920" cy="1152128"/>
          </a:xfrm>
          <a:prstGeom prst="rect">
            <a:avLst/>
          </a:prstGeom>
          <a:solidFill>
            <a:schemeClr val="accent3">
              <a:alpha val="5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err="1"/>
              <a:t>Anfalll</a:t>
            </a:r>
            <a:r>
              <a:rPr lang="sv-SE" dirty="0"/>
              <a:t> med överlämning</a:t>
            </a:r>
          </a:p>
        </p:txBody>
      </p:sp>
      <p:sp>
        <p:nvSpPr>
          <p:cNvPr id="3" name="Platshållare för innehåll 2"/>
          <p:cNvSpPr>
            <a:spLocks noGrp="1"/>
          </p:cNvSpPr>
          <p:nvPr>
            <p:ph idx="1"/>
          </p:nvPr>
        </p:nvSpPr>
        <p:spPr>
          <a:xfrm>
            <a:off x="467544" y="1340768"/>
            <a:ext cx="4618856" cy="4824536"/>
          </a:xfrm>
        </p:spPr>
        <p:txBody>
          <a:bodyPr>
            <a:normAutofit fontScale="92500" lnSpcReduction="10000"/>
          </a:bodyPr>
          <a:lstStyle/>
          <a:p>
            <a:r>
              <a:rPr lang="sv-SE" dirty="0"/>
              <a:t>Genomförande</a:t>
            </a:r>
          </a:p>
          <a:p>
            <a:pPr lvl="1"/>
            <a:r>
              <a:rPr lang="sv-SE" dirty="0"/>
              <a:t>Dela in spelarna i två grupper A och B. A får ett utkast av Mv. A driver bollen gör en överlämning med B som avslutar med skott på mål.</a:t>
            </a:r>
          </a:p>
          <a:p>
            <a:r>
              <a:rPr lang="sv-SE" dirty="0"/>
              <a:t>Förflyttningar</a:t>
            </a:r>
          </a:p>
          <a:p>
            <a:pPr lvl="1"/>
            <a:r>
              <a:rPr lang="sv-SE" dirty="0"/>
              <a:t>A och B byter platser.</a:t>
            </a:r>
          </a:p>
          <a:p>
            <a:r>
              <a:rPr lang="sv-SE" dirty="0"/>
              <a:t>Tips/Att tänka på</a:t>
            </a:r>
          </a:p>
          <a:p>
            <a:pPr lvl="1"/>
            <a:r>
              <a:rPr lang="sv-SE" dirty="0"/>
              <a:t>Överlämningen åt rätt håll.</a:t>
            </a:r>
          </a:p>
          <a:p>
            <a:endParaRPr lang="sv-SE" dirty="0"/>
          </a:p>
        </p:txBody>
      </p:sp>
      <p:pic>
        <p:nvPicPr>
          <p:cNvPr id="4" name="Bildobjekt 3" descr="anfall med överlämning b.png"/>
          <p:cNvPicPr>
            <a:picLocks noChangeAspect="1"/>
          </p:cNvPicPr>
          <p:nvPr/>
        </p:nvPicPr>
        <p:blipFill>
          <a:blip r:embed="rId2" cstate="print"/>
          <a:stretch>
            <a:fillRect/>
          </a:stretch>
        </p:blipFill>
        <p:spPr>
          <a:xfrm>
            <a:off x="5292080" y="3717032"/>
            <a:ext cx="3168352" cy="2439631"/>
          </a:xfrm>
          <a:prstGeom prst="rect">
            <a:avLst/>
          </a:prstGeom>
        </p:spPr>
      </p:pic>
      <p:pic>
        <p:nvPicPr>
          <p:cNvPr id="5" name="Bildobjekt 4" descr="grön anfall med överlämning.png"/>
          <p:cNvPicPr>
            <a:picLocks noChangeAspect="1"/>
          </p:cNvPicPr>
          <p:nvPr/>
        </p:nvPicPr>
        <p:blipFill>
          <a:blip r:embed="rId3" cstate="print"/>
          <a:stretch>
            <a:fillRect/>
          </a:stretch>
        </p:blipFill>
        <p:spPr>
          <a:xfrm>
            <a:off x="5292080" y="1196752"/>
            <a:ext cx="3248899" cy="2501652"/>
          </a:xfrm>
          <a:prstGeom prst="rect">
            <a:avLst/>
          </a:prstGeom>
        </p:spPr>
      </p:pic>
      <p:sp>
        <p:nvSpPr>
          <p:cNvPr id="6" name="Rektangel 5"/>
          <p:cNvSpPr/>
          <p:nvPr/>
        </p:nvSpPr>
        <p:spPr>
          <a:xfrm>
            <a:off x="467544" y="188640"/>
            <a:ext cx="8280920" cy="1152128"/>
          </a:xfrm>
          <a:prstGeom prst="rect">
            <a:avLst/>
          </a:prstGeom>
          <a:solidFill>
            <a:schemeClr val="accent3">
              <a:alpha val="5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Försvar - Duell</a:t>
            </a:r>
          </a:p>
        </p:txBody>
      </p:sp>
      <p:sp>
        <p:nvSpPr>
          <p:cNvPr id="3" name="Platshållare för innehåll 2"/>
          <p:cNvSpPr>
            <a:spLocks noGrp="1"/>
          </p:cNvSpPr>
          <p:nvPr>
            <p:ph idx="1"/>
          </p:nvPr>
        </p:nvSpPr>
        <p:spPr>
          <a:xfrm>
            <a:off x="827584" y="1628800"/>
            <a:ext cx="3898776" cy="4525963"/>
          </a:xfrm>
        </p:spPr>
        <p:txBody>
          <a:bodyPr>
            <a:normAutofit fontScale="55000" lnSpcReduction="20000"/>
          </a:bodyPr>
          <a:lstStyle/>
          <a:p>
            <a:r>
              <a:rPr lang="sv-SE" dirty="0"/>
              <a:t>Genomförande</a:t>
            </a:r>
          </a:p>
          <a:p>
            <a:pPr lvl="1"/>
            <a:r>
              <a:rPr lang="sv-SE" dirty="0"/>
              <a:t>Dela in laget i två lika stora grupper, grupp A anfallare, grupp B försvarare. Anfallaren A startar med boll vid konen, Försvararen B tar en liten sväng upp i banan och söker kontakt med A. B försöker att styra A mot sargen och där bryta. A försöker att komma till avslutning. Spelare A får ej passera över gränsen som markeras av koner.</a:t>
            </a:r>
          </a:p>
          <a:p>
            <a:r>
              <a:rPr lang="sv-SE" dirty="0"/>
              <a:t>Förflyttningar</a:t>
            </a:r>
          </a:p>
          <a:p>
            <a:pPr lvl="1"/>
            <a:r>
              <a:rPr lang="sv-SE" dirty="0"/>
              <a:t>A och B byter plats. Den spelare som ska till position A tar med sig en boll.</a:t>
            </a:r>
          </a:p>
          <a:p>
            <a:r>
              <a:rPr lang="sv-SE" dirty="0"/>
              <a:t>Tips/Att tänka på</a:t>
            </a:r>
          </a:p>
          <a:p>
            <a:pPr lvl="1"/>
            <a:r>
              <a:rPr lang="sv-SE" dirty="0"/>
              <a:t>A spelare B tar en sväng upp i banan för att komma med i försvarsarbetet. B får ej för tidigt vända sig om och börja att åka baklänges. Om spelare A kommer förbi för enkelt gör då "korridoren" smalare.</a:t>
            </a:r>
          </a:p>
          <a:p>
            <a:endParaRPr lang="sv-SE" dirty="0"/>
          </a:p>
        </p:txBody>
      </p:sp>
      <p:pic>
        <p:nvPicPr>
          <p:cNvPr id="4" name="Bildobjekt 3" descr="grön försvar duell.png"/>
          <p:cNvPicPr>
            <a:picLocks noChangeAspect="1"/>
          </p:cNvPicPr>
          <p:nvPr/>
        </p:nvPicPr>
        <p:blipFill>
          <a:blip r:embed="rId2" cstate="print"/>
          <a:stretch>
            <a:fillRect/>
          </a:stretch>
        </p:blipFill>
        <p:spPr>
          <a:xfrm>
            <a:off x="4788024" y="1484784"/>
            <a:ext cx="3810000" cy="2933700"/>
          </a:xfrm>
          <a:prstGeom prst="rect">
            <a:avLst/>
          </a:prstGeom>
        </p:spPr>
      </p:pic>
      <p:sp>
        <p:nvSpPr>
          <p:cNvPr id="5" name="Rektangel 4"/>
          <p:cNvSpPr/>
          <p:nvPr/>
        </p:nvSpPr>
        <p:spPr>
          <a:xfrm>
            <a:off x="611560" y="260648"/>
            <a:ext cx="8280920" cy="1152128"/>
          </a:xfrm>
          <a:prstGeom prst="rect">
            <a:avLst/>
          </a:prstGeom>
          <a:solidFill>
            <a:schemeClr val="accent3">
              <a:alpha val="5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Försvar - En mot en</a:t>
            </a:r>
          </a:p>
        </p:txBody>
      </p:sp>
      <p:sp>
        <p:nvSpPr>
          <p:cNvPr id="3" name="Platshållare för innehåll 2"/>
          <p:cNvSpPr>
            <a:spLocks noGrp="1"/>
          </p:cNvSpPr>
          <p:nvPr>
            <p:ph idx="1"/>
          </p:nvPr>
        </p:nvSpPr>
        <p:spPr>
          <a:xfrm>
            <a:off x="457200" y="1600200"/>
            <a:ext cx="3610744" cy="4709120"/>
          </a:xfrm>
        </p:spPr>
        <p:txBody>
          <a:bodyPr>
            <a:normAutofit fontScale="55000" lnSpcReduction="20000"/>
          </a:bodyPr>
          <a:lstStyle/>
          <a:p>
            <a:r>
              <a:rPr lang="sv-SE" dirty="0"/>
              <a:t>Genomförande</a:t>
            </a:r>
          </a:p>
          <a:p>
            <a:pPr lvl="1"/>
            <a:r>
              <a:rPr lang="sv-SE" dirty="0"/>
              <a:t>Dela spelarna i två grupper (A och B). Passningar mellan spelarna, där den yttre spelaren ska ha bollen till slut. Spelare A ska försöka att ta sig förbi spelare B.</a:t>
            </a:r>
          </a:p>
          <a:p>
            <a:endParaRPr lang="sv-SE" dirty="0"/>
          </a:p>
          <a:p>
            <a:r>
              <a:rPr lang="sv-SE" dirty="0"/>
              <a:t>Förflyttningar</a:t>
            </a:r>
          </a:p>
          <a:p>
            <a:pPr lvl="1"/>
            <a:r>
              <a:rPr lang="sv-SE" dirty="0"/>
              <a:t>A och B byter plats.</a:t>
            </a:r>
          </a:p>
          <a:p>
            <a:pPr lvl="1"/>
            <a:endParaRPr lang="sv-SE" dirty="0"/>
          </a:p>
          <a:p>
            <a:r>
              <a:rPr lang="sv-SE" dirty="0"/>
              <a:t>Tips/Att tänka på</a:t>
            </a:r>
          </a:p>
          <a:p>
            <a:pPr lvl="1"/>
            <a:r>
              <a:rPr lang="sv-SE" dirty="0"/>
              <a:t>Starta med att passa bollen i lugnt tempo. Intensiteten ska öka efter hand. B skall försöka styra ut A mot hörnflaggan. Viktigt att träna på att ej släppa in anfallaren "bakom ryggen".</a:t>
            </a:r>
          </a:p>
          <a:p>
            <a:endParaRPr lang="sv-SE" dirty="0"/>
          </a:p>
        </p:txBody>
      </p:sp>
      <p:pic>
        <p:nvPicPr>
          <p:cNvPr id="6" name="Bildobjekt 5" descr="grön försvar en mot en.png"/>
          <p:cNvPicPr>
            <a:picLocks noChangeAspect="1"/>
          </p:cNvPicPr>
          <p:nvPr/>
        </p:nvPicPr>
        <p:blipFill>
          <a:blip r:embed="rId2" cstate="print"/>
          <a:stretch>
            <a:fillRect/>
          </a:stretch>
        </p:blipFill>
        <p:spPr>
          <a:xfrm>
            <a:off x="4427984" y="1988840"/>
            <a:ext cx="4170040" cy="3210931"/>
          </a:xfrm>
          <a:prstGeom prst="rect">
            <a:avLst/>
          </a:prstGeom>
        </p:spPr>
      </p:pic>
      <p:sp>
        <p:nvSpPr>
          <p:cNvPr id="8" name="Rektangel 7"/>
          <p:cNvSpPr/>
          <p:nvPr/>
        </p:nvSpPr>
        <p:spPr>
          <a:xfrm>
            <a:off x="467544" y="188640"/>
            <a:ext cx="8280920" cy="1152128"/>
          </a:xfrm>
          <a:prstGeom prst="rect">
            <a:avLst/>
          </a:prstGeom>
          <a:solidFill>
            <a:schemeClr val="accent3">
              <a:alpha val="5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Skottövningar</a:t>
            </a:r>
          </a:p>
        </p:txBody>
      </p:sp>
      <p:sp>
        <p:nvSpPr>
          <p:cNvPr id="3" name="Platshållare för innehåll 2"/>
          <p:cNvSpPr>
            <a:spLocks noGrp="1"/>
          </p:cNvSpPr>
          <p:nvPr>
            <p:ph idx="1"/>
          </p:nvPr>
        </p:nvSpPr>
        <p:spPr/>
        <p:txBody>
          <a:bodyPr/>
          <a:lstStyle/>
          <a:p>
            <a:r>
              <a:rPr lang="sv-SE" dirty="0"/>
              <a:t>Backhand</a:t>
            </a:r>
          </a:p>
          <a:p>
            <a:r>
              <a:rPr lang="sv-SE" dirty="0"/>
              <a:t>Forehand</a:t>
            </a:r>
          </a:p>
          <a:p>
            <a:r>
              <a:rPr lang="sv-SE" dirty="0"/>
              <a:t>Handledsskott</a:t>
            </a:r>
          </a:p>
          <a:p>
            <a:r>
              <a:rPr lang="sv-SE" dirty="0"/>
              <a:t>Rakning</a:t>
            </a:r>
          </a:p>
          <a:p>
            <a:r>
              <a:rPr lang="sv-SE" dirty="0"/>
              <a:t>Skott efter dribbling</a:t>
            </a:r>
          </a:p>
          <a:p>
            <a:endParaRPr lang="sv-SE" dirty="0"/>
          </a:p>
        </p:txBody>
      </p:sp>
      <p:sp>
        <p:nvSpPr>
          <p:cNvPr id="4" name="Rektangel 3"/>
          <p:cNvSpPr/>
          <p:nvPr/>
        </p:nvSpPr>
        <p:spPr>
          <a:xfrm>
            <a:off x="467544" y="188640"/>
            <a:ext cx="8280920" cy="1152128"/>
          </a:xfrm>
          <a:prstGeom prst="rect">
            <a:avLst/>
          </a:prstGeom>
          <a:solidFill>
            <a:schemeClr val="accent3">
              <a:alpha val="5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Skott - Backhand</a:t>
            </a:r>
          </a:p>
        </p:txBody>
      </p:sp>
      <p:sp>
        <p:nvSpPr>
          <p:cNvPr id="3" name="Platshållare för innehåll 2"/>
          <p:cNvSpPr>
            <a:spLocks noGrp="1"/>
          </p:cNvSpPr>
          <p:nvPr>
            <p:ph idx="1"/>
          </p:nvPr>
        </p:nvSpPr>
        <p:spPr/>
        <p:txBody>
          <a:bodyPr>
            <a:normAutofit fontScale="85000" lnSpcReduction="20000"/>
          </a:bodyPr>
          <a:lstStyle/>
          <a:p>
            <a:r>
              <a:rPr lang="sv-SE" dirty="0"/>
              <a:t>Syfte</a:t>
            </a:r>
          </a:p>
          <a:p>
            <a:pPr lvl="1"/>
            <a:r>
              <a:rPr lang="sv-SE" dirty="0"/>
              <a:t>Att lära sig skjuta backhandskott.</a:t>
            </a:r>
          </a:p>
          <a:p>
            <a:r>
              <a:rPr lang="sv-SE" dirty="0"/>
              <a:t>Genomförande</a:t>
            </a:r>
          </a:p>
          <a:p>
            <a:pPr lvl="1"/>
            <a:r>
              <a:rPr lang="sv-SE" dirty="0"/>
              <a:t>Genomförs stillastående eller i fart. Händerna hålls ihop längst uppe på skaftet. Använda hela kroppen när man svingar kroppen. Snärta till med handlederna och få en rak och ren bollträff.</a:t>
            </a:r>
          </a:p>
          <a:p>
            <a:r>
              <a:rPr lang="sv-SE" dirty="0"/>
              <a:t>Tips/Att tänka på</a:t>
            </a:r>
          </a:p>
          <a:p>
            <a:pPr lvl="1"/>
            <a:r>
              <a:rPr lang="sv-SE" dirty="0"/>
              <a:t>Fokusera på att lära barnen göra tekniskt rätt. Därför är det viktigt med rätt grepp, att böja något på knäna, mjuka handleder och att se till att klubborna inte är för långa. Se till att barnen får lära sig tekniken innan de skjuter i fart.</a:t>
            </a:r>
          </a:p>
          <a:p>
            <a:endParaRPr lang="sv-SE" dirty="0"/>
          </a:p>
        </p:txBody>
      </p:sp>
      <p:sp>
        <p:nvSpPr>
          <p:cNvPr id="4" name="Rektangel 3"/>
          <p:cNvSpPr/>
          <p:nvPr/>
        </p:nvSpPr>
        <p:spPr>
          <a:xfrm>
            <a:off x="467544" y="188640"/>
            <a:ext cx="8280920" cy="1152128"/>
          </a:xfrm>
          <a:prstGeom prst="rect">
            <a:avLst/>
          </a:prstGeom>
          <a:solidFill>
            <a:schemeClr val="accent3">
              <a:alpha val="5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dirty="0"/>
              <a:t>Skott - Forehand</a:t>
            </a:r>
          </a:p>
        </p:txBody>
      </p:sp>
      <p:sp>
        <p:nvSpPr>
          <p:cNvPr id="3" name="Platshållare för innehåll 2"/>
          <p:cNvSpPr>
            <a:spLocks noGrp="1"/>
          </p:cNvSpPr>
          <p:nvPr>
            <p:ph idx="1"/>
          </p:nvPr>
        </p:nvSpPr>
        <p:spPr/>
        <p:txBody>
          <a:bodyPr>
            <a:normAutofit fontScale="85000" lnSpcReduction="20000"/>
          </a:bodyPr>
          <a:lstStyle/>
          <a:p>
            <a:r>
              <a:rPr lang="sv-SE" dirty="0"/>
              <a:t>Syfte</a:t>
            </a:r>
          </a:p>
          <a:p>
            <a:pPr lvl="1"/>
            <a:r>
              <a:rPr lang="sv-SE" dirty="0"/>
              <a:t>Att lära sig skjuta forehandskott.</a:t>
            </a:r>
          </a:p>
          <a:p>
            <a:r>
              <a:rPr lang="sv-SE" dirty="0"/>
              <a:t>Genomförande</a:t>
            </a:r>
          </a:p>
          <a:p>
            <a:pPr lvl="1"/>
            <a:r>
              <a:rPr lang="sv-SE" dirty="0"/>
              <a:t>Genomförs stillastående eller i fart. Händerna hålls ihop längst uppe på skaftet. Använda hela kroppen när man svingar kroppen. Snärta till med handlederna och få en rak och ren bollträff.</a:t>
            </a:r>
          </a:p>
          <a:p>
            <a:r>
              <a:rPr lang="sv-SE" dirty="0"/>
              <a:t>Tips/Att tänka på</a:t>
            </a:r>
          </a:p>
          <a:p>
            <a:pPr lvl="1"/>
            <a:r>
              <a:rPr lang="sv-SE" dirty="0"/>
              <a:t>Fokusera på att lära barnen göra tekniskt rätt. Därför är det viktigt med rätt grepp, att böja något på knäna, mjuka handleder och att se till att klubborna inte är för långa. Se till att barnen får lära sig tekniken innan de skjuter i fart.</a:t>
            </a:r>
          </a:p>
          <a:p>
            <a:endParaRPr lang="sv-SE" dirty="0"/>
          </a:p>
        </p:txBody>
      </p:sp>
      <p:sp>
        <p:nvSpPr>
          <p:cNvPr id="4" name="Rektangel 3"/>
          <p:cNvSpPr/>
          <p:nvPr/>
        </p:nvSpPr>
        <p:spPr>
          <a:xfrm>
            <a:off x="467544" y="188640"/>
            <a:ext cx="8280920" cy="1152128"/>
          </a:xfrm>
          <a:prstGeom prst="rect">
            <a:avLst/>
          </a:prstGeom>
          <a:solidFill>
            <a:schemeClr val="accent3">
              <a:alpha val="5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dirty="0"/>
              <a:t>Skott - Handledsskott</a:t>
            </a:r>
          </a:p>
        </p:txBody>
      </p:sp>
      <p:sp>
        <p:nvSpPr>
          <p:cNvPr id="3" name="Platshållare för innehåll 2"/>
          <p:cNvSpPr>
            <a:spLocks noGrp="1"/>
          </p:cNvSpPr>
          <p:nvPr>
            <p:ph idx="1"/>
          </p:nvPr>
        </p:nvSpPr>
        <p:spPr/>
        <p:txBody>
          <a:bodyPr>
            <a:normAutofit fontScale="85000" lnSpcReduction="20000"/>
          </a:bodyPr>
          <a:lstStyle/>
          <a:p>
            <a:r>
              <a:rPr lang="sv-SE" dirty="0"/>
              <a:t>Syfte</a:t>
            </a:r>
          </a:p>
          <a:p>
            <a:pPr lvl="1"/>
            <a:r>
              <a:rPr lang="sv-SE" dirty="0"/>
              <a:t>Att lära sig skjuta handledsskott.</a:t>
            </a:r>
          </a:p>
          <a:p>
            <a:r>
              <a:rPr lang="sv-SE" dirty="0"/>
              <a:t>Genomförande</a:t>
            </a:r>
          </a:p>
          <a:p>
            <a:pPr lvl="1"/>
            <a:r>
              <a:rPr lang="sv-SE" dirty="0"/>
              <a:t>Genomförs stillastående eller i fart. Klubban ska vara i isen och skottet genomförs att man snärtar till med handlederna för att få i väg bollen. Bladet böjs något för att få bollen att lätta från isen. Ena handen hålls längst ut på skaftet medan den andra är längre ner på skaftet.</a:t>
            </a:r>
          </a:p>
          <a:p>
            <a:r>
              <a:rPr lang="sv-SE" dirty="0"/>
              <a:t>Tips/Att tänka på</a:t>
            </a:r>
          </a:p>
          <a:p>
            <a:pPr lvl="1"/>
            <a:r>
              <a:rPr lang="sv-SE" dirty="0"/>
              <a:t>Fokusera på att lära barnen göra tekniskt rätt. Därför är det viktigt med rätt grepp, att böja något på knäna, stadiga handleder och att se till att klubborna inte är för långa. Se till att barnen får lära sig tekniken innan de skjuter i fart.</a:t>
            </a:r>
          </a:p>
          <a:p>
            <a:endParaRPr lang="sv-SE" dirty="0"/>
          </a:p>
        </p:txBody>
      </p:sp>
      <p:sp>
        <p:nvSpPr>
          <p:cNvPr id="4" name="Rektangel 3"/>
          <p:cNvSpPr/>
          <p:nvPr/>
        </p:nvSpPr>
        <p:spPr>
          <a:xfrm>
            <a:off x="467544" y="188640"/>
            <a:ext cx="8280920" cy="1152128"/>
          </a:xfrm>
          <a:prstGeom prst="rect">
            <a:avLst/>
          </a:prstGeom>
          <a:solidFill>
            <a:schemeClr val="accent3">
              <a:alpha val="5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Skott - Rakning</a:t>
            </a:r>
          </a:p>
        </p:txBody>
      </p:sp>
      <p:sp>
        <p:nvSpPr>
          <p:cNvPr id="3" name="Platshållare för innehåll 2"/>
          <p:cNvSpPr>
            <a:spLocks noGrp="1"/>
          </p:cNvSpPr>
          <p:nvPr>
            <p:ph idx="1"/>
          </p:nvPr>
        </p:nvSpPr>
        <p:spPr/>
        <p:txBody>
          <a:bodyPr>
            <a:normAutofit fontScale="77500" lnSpcReduction="20000"/>
          </a:bodyPr>
          <a:lstStyle/>
          <a:p>
            <a:r>
              <a:rPr lang="sv-SE" dirty="0"/>
              <a:t>Syfte</a:t>
            </a:r>
          </a:p>
          <a:p>
            <a:pPr lvl="1"/>
            <a:r>
              <a:rPr lang="sv-SE" dirty="0"/>
              <a:t>Att lära sig att skjuta rakningsskott, även kallad att raka.</a:t>
            </a:r>
          </a:p>
          <a:p>
            <a:r>
              <a:rPr lang="sv-SE" dirty="0"/>
              <a:t>Genomförande</a:t>
            </a:r>
          </a:p>
          <a:p>
            <a:pPr lvl="1"/>
            <a:r>
              <a:rPr lang="sv-SE" dirty="0"/>
              <a:t>Genomförs stillastående eller i fart. Klubban ska vara i isen och skottet genomförs att man drar klubban bakåt för att sedan, med kroppen som tyngd bakom, dra klubban framåt med kraft. Bladet böjs något för att få bollen att lätta från isen. Ena handen hålls längst ut på skaftet medan den andra är längre ner på skaftet.</a:t>
            </a:r>
          </a:p>
          <a:p>
            <a:r>
              <a:rPr lang="sv-SE" dirty="0"/>
              <a:t>Tips/Att tänka på</a:t>
            </a:r>
          </a:p>
          <a:p>
            <a:pPr lvl="1"/>
            <a:r>
              <a:rPr lang="sv-SE" dirty="0"/>
              <a:t>Fokusera på att lära barnen göra tekniskt rätt. Därför är det viktigt med rätt grepp, att böja något på knäna, stadiga handleder och att se till att klubborna inte är för långa. Se till att barnen får lära sig tekniken innan de skjuter i fart.</a:t>
            </a:r>
          </a:p>
          <a:p>
            <a:endParaRPr lang="sv-SE" dirty="0"/>
          </a:p>
        </p:txBody>
      </p:sp>
      <p:sp>
        <p:nvSpPr>
          <p:cNvPr id="4" name="Rektangel 3"/>
          <p:cNvSpPr/>
          <p:nvPr/>
        </p:nvSpPr>
        <p:spPr>
          <a:xfrm>
            <a:off x="467544" y="188640"/>
            <a:ext cx="8280920" cy="1152128"/>
          </a:xfrm>
          <a:prstGeom prst="rect">
            <a:avLst/>
          </a:prstGeom>
          <a:solidFill>
            <a:schemeClr val="accent3">
              <a:alpha val="5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dirty="0"/>
              <a:t>Skott efter dribbling</a:t>
            </a:r>
          </a:p>
        </p:txBody>
      </p:sp>
      <p:sp>
        <p:nvSpPr>
          <p:cNvPr id="3" name="Platshållare för innehåll 2"/>
          <p:cNvSpPr>
            <a:spLocks noGrp="1"/>
          </p:cNvSpPr>
          <p:nvPr>
            <p:ph idx="1"/>
          </p:nvPr>
        </p:nvSpPr>
        <p:spPr/>
        <p:txBody>
          <a:bodyPr>
            <a:normAutofit fontScale="62500" lnSpcReduction="20000"/>
          </a:bodyPr>
          <a:lstStyle/>
          <a:p>
            <a:r>
              <a:rPr lang="sv-SE" dirty="0"/>
              <a:t>Syfte</a:t>
            </a:r>
          </a:p>
          <a:p>
            <a:pPr lvl="1"/>
            <a:r>
              <a:rPr lang="sv-SE" dirty="0"/>
              <a:t>Att lära sig skjuta i skäret.</a:t>
            </a:r>
          </a:p>
          <a:p>
            <a:r>
              <a:rPr lang="sv-SE" dirty="0"/>
              <a:t>Genomförande</a:t>
            </a:r>
          </a:p>
          <a:p>
            <a:pPr lvl="1"/>
            <a:r>
              <a:rPr lang="sv-SE" dirty="0"/>
              <a:t>Genomförs åkandes. Ställ ut någon eller några koner som spelarna ska dribbla av för att därefter skjuta. Både forehand eller backhand kan användas och här används tekniken som tidigare använts. Skottet ska skjutas utan att spelaren stannar upp och ska göras i skäret.</a:t>
            </a:r>
          </a:p>
          <a:p>
            <a:r>
              <a:rPr lang="sv-SE" dirty="0"/>
              <a:t>Förflyttningar</a:t>
            </a:r>
          </a:p>
          <a:p>
            <a:pPr lvl="1"/>
            <a:r>
              <a:rPr lang="sv-SE" dirty="0"/>
              <a:t>Efter genomfört skott ställa sig sist i ledet.</a:t>
            </a:r>
          </a:p>
          <a:p>
            <a:r>
              <a:rPr lang="sv-SE" dirty="0"/>
              <a:t>Tips/Att tänka på</a:t>
            </a:r>
          </a:p>
          <a:p>
            <a:pPr lvl="1"/>
            <a:r>
              <a:rPr lang="sv-SE" dirty="0"/>
              <a:t>Fokusera på att lära barnen göra tekniskt rätt. Därför är det viktigt med rätt grepp, att böja något på knäna, mjuka handleder och att se till att klubborna inte är för långa. Försök få spelarna att skjuta åt vartannat håll så att både </a:t>
            </a:r>
            <a:r>
              <a:rPr lang="sv-SE" dirty="0" err="1"/>
              <a:t>fore-</a:t>
            </a:r>
            <a:r>
              <a:rPr lang="sv-SE" dirty="0"/>
              <a:t> och backhand lärs ut. Viktigt också att fokusera på att spelarna fortsätter att åka/glida efter dribblingen när skottet ska ske.</a:t>
            </a:r>
          </a:p>
        </p:txBody>
      </p:sp>
      <p:sp>
        <p:nvSpPr>
          <p:cNvPr id="5" name="Rektangel 4"/>
          <p:cNvSpPr/>
          <p:nvPr/>
        </p:nvSpPr>
        <p:spPr>
          <a:xfrm>
            <a:off x="467544" y="188640"/>
            <a:ext cx="8280920" cy="1152128"/>
          </a:xfrm>
          <a:prstGeom prst="rect">
            <a:avLst/>
          </a:prstGeom>
          <a:solidFill>
            <a:schemeClr val="accent3">
              <a:alpha val="5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dirty="0"/>
              <a:t>Skott - Vinkelskott</a:t>
            </a:r>
          </a:p>
        </p:txBody>
      </p:sp>
      <p:sp>
        <p:nvSpPr>
          <p:cNvPr id="3" name="Platshållare för innehåll 2"/>
          <p:cNvSpPr>
            <a:spLocks noGrp="1"/>
          </p:cNvSpPr>
          <p:nvPr>
            <p:ph idx="1"/>
          </p:nvPr>
        </p:nvSpPr>
        <p:spPr/>
        <p:txBody>
          <a:bodyPr>
            <a:normAutofit fontScale="70000" lnSpcReduction="20000"/>
          </a:bodyPr>
          <a:lstStyle/>
          <a:p>
            <a:r>
              <a:rPr lang="sv-SE" dirty="0"/>
              <a:t>Syfte</a:t>
            </a:r>
          </a:p>
          <a:p>
            <a:pPr lvl="1"/>
            <a:r>
              <a:rPr lang="sv-SE" dirty="0"/>
              <a:t>Att lära sig skjuta från vinklarna.</a:t>
            </a:r>
          </a:p>
          <a:p>
            <a:r>
              <a:rPr lang="sv-SE" dirty="0"/>
              <a:t>Genomförande</a:t>
            </a:r>
          </a:p>
          <a:p>
            <a:pPr lvl="1"/>
            <a:r>
              <a:rPr lang="sv-SE" dirty="0"/>
              <a:t>Genomförs åkandes. Ställ ut några koner likt en triangel som spelarna ska åka på utsidan av för att därefter skjuta vinkelskott. Både forehand eller backhand kan användas och här används tekniken som tidigare använts. Skottet ska skjutas utan att spelaren stannar upp och ska göras i skäret.</a:t>
            </a:r>
          </a:p>
          <a:p>
            <a:r>
              <a:rPr lang="sv-SE" dirty="0"/>
              <a:t>Tips/Att tänka på</a:t>
            </a:r>
          </a:p>
          <a:p>
            <a:pPr lvl="1"/>
            <a:r>
              <a:rPr lang="sv-SE" dirty="0"/>
              <a:t>Fokusera på att lära barnen göra tekniskt rätt. Därför är det viktigt med rätt grepp, att böja något på knäna, mjuka handleder och att se till att klubborna inte är för långa. Försök få spelarna att skjuta åt vartannat håll så att både </a:t>
            </a:r>
            <a:r>
              <a:rPr lang="sv-SE" dirty="0" err="1"/>
              <a:t>fore-</a:t>
            </a:r>
            <a:r>
              <a:rPr lang="sv-SE" dirty="0"/>
              <a:t> och backhand lärs ut. Viktigt också att fokusera på att spelarna fortsätter att åka/glida hela vägen tills skottet är avlossat. Viktigt också att man inte vrider bort kroppen för mycket från målet för att få så bra vinkel som möjligt.</a:t>
            </a:r>
          </a:p>
          <a:p>
            <a:endParaRPr lang="sv-SE" dirty="0"/>
          </a:p>
        </p:txBody>
      </p:sp>
      <p:sp>
        <p:nvSpPr>
          <p:cNvPr id="4" name="Rektangel 3"/>
          <p:cNvSpPr/>
          <p:nvPr/>
        </p:nvSpPr>
        <p:spPr>
          <a:xfrm>
            <a:off x="467544" y="188640"/>
            <a:ext cx="8280920" cy="1152128"/>
          </a:xfrm>
          <a:prstGeom prst="rect">
            <a:avLst/>
          </a:prstGeom>
          <a:solidFill>
            <a:schemeClr val="accent3">
              <a:alpha val="5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p:cNvSpPr/>
          <p:nvPr/>
        </p:nvSpPr>
        <p:spPr>
          <a:xfrm>
            <a:off x="467544" y="188640"/>
            <a:ext cx="8280920" cy="1152128"/>
          </a:xfrm>
          <a:prstGeom prst="rect">
            <a:avLst/>
          </a:prstGeom>
          <a:solidFill>
            <a:schemeClr val="accent3">
              <a:alpha val="5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p:nvPr>
        </p:nvSpPr>
        <p:spPr/>
        <p:txBody>
          <a:bodyPr/>
          <a:lstStyle/>
          <a:p>
            <a:r>
              <a:rPr lang="sv-SE" dirty="0"/>
              <a:t>Skridskoövningar</a:t>
            </a:r>
          </a:p>
        </p:txBody>
      </p:sp>
      <p:sp>
        <p:nvSpPr>
          <p:cNvPr id="3" name="Platshållare för innehåll 2"/>
          <p:cNvSpPr>
            <a:spLocks noGrp="1"/>
          </p:cNvSpPr>
          <p:nvPr>
            <p:ph idx="1"/>
          </p:nvPr>
        </p:nvSpPr>
        <p:spPr/>
        <p:txBody>
          <a:bodyPr>
            <a:normAutofit/>
          </a:bodyPr>
          <a:lstStyle/>
          <a:p>
            <a:r>
              <a:rPr lang="sv-SE" dirty="0"/>
              <a:t>Övningsmoment, grund</a:t>
            </a:r>
          </a:p>
          <a:p>
            <a:pPr lvl="1">
              <a:buNone/>
            </a:pPr>
            <a:endParaRPr lang="sv-SE" dirty="0"/>
          </a:p>
          <a:p>
            <a:r>
              <a:rPr lang="sv-SE" dirty="0"/>
              <a:t>Övningsmoment, påbyggnad</a:t>
            </a:r>
          </a:p>
          <a:p>
            <a:r>
              <a:rPr lang="sv-SE" dirty="0"/>
              <a:t>Övningsmoment tillämpning</a:t>
            </a:r>
          </a:p>
          <a:p>
            <a:r>
              <a:rPr lang="sv-SE" dirty="0"/>
              <a:t>Skridskostationer</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Spelövningar</a:t>
            </a:r>
          </a:p>
        </p:txBody>
      </p:sp>
      <p:sp>
        <p:nvSpPr>
          <p:cNvPr id="3" name="Platshållare för innehåll 2"/>
          <p:cNvSpPr>
            <a:spLocks noGrp="1"/>
          </p:cNvSpPr>
          <p:nvPr>
            <p:ph idx="1"/>
          </p:nvPr>
        </p:nvSpPr>
        <p:spPr/>
        <p:txBody>
          <a:bodyPr/>
          <a:lstStyle/>
          <a:p>
            <a:r>
              <a:rPr lang="sv-SE" dirty="0"/>
              <a:t>7-manna spel</a:t>
            </a:r>
          </a:p>
          <a:p>
            <a:r>
              <a:rPr lang="sv-SE" dirty="0"/>
              <a:t>Två mål</a:t>
            </a:r>
          </a:p>
          <a:p>
            <a:r>
              <a:rPr lang="sv-SE" dirty="0"/>
              <a:t>Två mål med mittlinje</a:t>
            </a:r>
          </a:p>
          <a:p>
            <a:r>
              <a:rPr lang="sv-SE" dirty="0"/>
              <a:t>Två mål med tre passningar</a:t>
            </a:r>
          </a:p>
          <a:p>
            <a:endParaRPr lang="sv-SE" dirty="0"/>
          </a:p>
        </p:txBody>
      </p:sp>
      <p:sp>
        <p:nvSpPr>
          <p:cNvPr id="4" name="Rektangel 3"/>
          <p:cNvSpPr/>
          <p:nvPr/>
        </p:nvSpPr>
        <p:spPr>
          <a:xfrm>
            <a:off x="467544" y="188640"/>
            <a:ext cx="8280920" cy="1152128"/>
          </a:xfrm>
          <a:prstGeom prst="rect">
            <a:avLst/>
          </a:prstGeom>
          <a:solidFill>
            <a:schemeClr val="accent3">
              <a:alpha val="5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dirty="0"/>
              <a:t>7-mannaspel</a:t>
            </a:r>
          </a:p>
        </p:txBody>
      </p:sp>
      <p:sp>
        <p:nvSpPr>
          <p:cNvPr id="3" name="Platshållare för innehåll 2"/>
          <p:cNvSpPr>
            <a:spLocks noGrp="1"/>
          </p:cNvSpPr>
          <p:nvPr>
            <p:ph idx="1"/>
          </p:nvPr>
        </p:nvSpPr>
        <p:spPr>
          <a:xfrm>
            <a:off x="467544" y="1556792"/>
            <a:ext cx="3744416" cy="4525963"/>
          </a:xfrm>
        </p:spPr>
        <p:txBody>
          <a:bodyPr>
            <a:normAutofit fontScale="47500" lnSpcReduction="20000"/>
          </a:bodyPr>
          <a:lstStyle/>
          <a:p>
            <a:r>
              <a:rPr lang="sv-SE" dirty="0"/>
              <a:t>Syfte</a:t>
            </a:r>
          </a:p>
          <a:p>
            <a:pPr lvl="1"/>
            <a:r>
              <a:rPr lang="sv-SE" dirty="0"/>
              <a:t>Att få prova på och förbereda sig för matchspel på 7-manna.</a:t>
            </a:r>
          </a:p>
          <a:p>
            <a:r>
              <a:rPr lang="sv-SE" dirty="0"/>
              <a:t>Genomförande</a:t>
            </a:r>
          </a:p>
          <a:p>
            <a:pPr lvl="1"/>
            <a:r>
              <a:rPr lang="sv-SE" dirty="0"/>
              <a:t>Ställ ut sarger och gör en 7-mannaplan. Ställ även ut två stycken 7-mannamål. Framför målen så ställ ut sargbitar som "målvakter". Dela sedan in i två lag och spela match. För att mål ska räknas så måste alla spelarna i det egna laget ha passerat mittlinjen innan bollen går in i mål. Om det behövs, inför regeln med tre passningar inom laget innan mål görs.</a:t>
            </a:r>
          </a:p>
          <a:p>
            <a:r>
              <a:rPr lang="sv-SE" dirty="0"/>
              <a:t>Förflyttningar</a:t>
            </a:r>
          </a:p>
          <a:p>
            <a:pPr lvl="1"/>
            <a:r>
              <a:rPr lang="sv-SE" dirty="0"/>
              <a:t>Dela gärna in lagen fler gånger så att alla får spela med alla.</a:t>
            </a:r>
          </a:p>
          <a:p>
            <a:r>
              <a:rPr lang="sv-SE" dirty="0"/>
              <a:t>Tips/Att tänka på</a:t>
            </a:r>
          </a:p>
          <a:p>
            <a:pPr lvl="1"/>
            <a:r>
              <a:rPr lang="sv-SE" dirty="0"/>
              <a:t>Inte så noga med hur många spelare det är på varje lag, det viktiga är att det är lika många på båda lagen. Inga särskilda positioner, alla anfaller och alla försvarar.</a:t>
            </a:r>
          </a:p>
          <a:p>
            <a:endParaRPr lang="sv-SE" dirty="0"/>
          </a:p>
        </p:txBody>
      </p:sp>
      <p:pic>
        <p:nvPicPr>
          <p:cNvPr id="4" name="Bildobjekt 3" descr="bandykul 7-manna spel.png"/>
          <p:cNvPicPr>
            <a:picLocks noChangeAspect="1"/>
          </p:cNvPicPr>
          <p:nvPr/>
        </p:nvPicPr>
        <p:blipFill>
          <a:blip r:embed="rId2" cstate="print"/>
          <a:stretch>
            <a:fillRect/>
          </a:stretch>
        </p:blipFill>
        <p:spPr>
          <a:xfrm>
            <a:off x="4572000" y="2132856"/>
            <a:ext cx="3810000" cy="2933700"/>
          </a:xfrm>
          <a:prstGeom prst="rect">
            <a:avLst/>
          </a:prstGeom>
        </p:spPr>
      </p:pic>
      <p:sp>
        <p:nvSpPr>
          <p:cNvPr id="5" name="Rektangel 4"/>
          <p:cNvSpPr/>
          <p:nvPr/>
        </p:nvSpPr>
        <p:spPr>
          <a:xfrm>
            <a:off x="467544" y="188640"/>
            <a:ext cx="8280920" cy="1152128"/>
          </a:xfrm>
          <a:prstGeom prst="rect">
            <a:avLst/>
          </a:prstGeom>
          <a:solidFill>
            <a:schemeClr val="accent3">
              <a:alpha val="5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p:cNvSpPr/>
          <p:nvPr/>
        </p:nvSpPr>
        <p:spPr>
          <a:xfrm>
            <a:off x="467544" y="188640"/>
            <a:ext cx="8280920" cy="1152128"/>
          </a:xfrm>
          <a:prstGeom prst="rect">
            <a:avLst/>
          </a:prstGeom>
          <a:solidFill>
            <a:schemeClr val="accent3">
              <a:alpha val="5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p:nvPr>
        </p:nvSpPr>
        <p:spPr/>
        <p:txBody>
          <a:bodyPr>
            <a:normAutofit/>
          </a:bodyPr>
          <a:lstStyle/>
          <a:p>
            <a:r>
              <a:rPr lang="sv-SE" dirty="0"/>
              <a:t>Tvåmål</a:t>
            </a:r>
          </a:p>
        </p:txBody>
      </p:sp>
      <p:sp>
        <p:nvSpPr>
          <p:cNvPr id="3" name="Platshållare för innehåll 2"/>
          <p:cNvSpPr>
            <a:spLocks noGrp="1"/>
          </p:cNvSpPr>
          <p:nvPr>
            <p:ph idx="1"/>
          </p:nvPr>
        </p:nvSpPr>
        <p:spPr/>
        <p:txBody>
          <a:bodyPr>
            <a:normAutofit fontScale="77500" lnSpcReduction="20000"/>
          </a:bodyPr>
          <a:lstStyle/>
          <a:p>
            <a:r>
              <a:rPr lang="sv-SE" dirty="0"/>
              <a:t>Syfte</a:t>
            </a:r>
          </a:p>
          <a:p>
            <a:pPr lvl="1"/>
            <a:r>
              <a:rPr lang="sv-SE" dirty="0"/>
              <a:t>Lära sig tänka som ett lag och fokusera på att slå passningar och göra mål, även stimulera att ta i.</a:t>
            </a:r>
          </a:p>
          <a:p>
            <a:r>
              <a:rPr lang="sv-SE" dirty="0"/>
              <a:t>Genomförande</a:t>
            </a:r>
          </a:p>
          <a:p>
            <a:pPr lvl="1"/>
            <a:r>
              <a:rPr lang="sv-SE" dirty="0"/>
              <a:t>Kona upp plan och mål, alternativt använd så kallade småmål. 3-5 spelare i varje lag, inga målvakter. Spela sedan på tid eller först till något resultat.</a:t>
            </a:r>
          </a:p>
          <a:p>
            <a:r>
              <a:rPr lang="sv-SE" dirty="0"/>
              <a:t>Förflyttningar</a:t>
            </a:r>
          </a:p>
          <a:p>
            <a:pPr lvl="1"/>
            <a:r>
              <a:rPr lang="sv-SE" dirty="0"/>
              <a:t>Byt lag efter varje omgång så att alla får spela med alla.</a:t>
            </a:r>
          </a:p>
          <a:p>
            <a:r>
              <a:rPr lang="sv-SE" dirty="0"/>
              <a:t>Tips/Att tänka på</a:t>
            </a:r>
          </a:p>
          <a:p>
            <a:pPr lvl="1"/>
            <a:r>
              <a:rPr lang="sv-SE" dirty="0"/>
              <a:t>Säkerställ att alla deltar i både anfallet och försvaret. Lägg ut extra bollar så att spelet kan komma igång snabbt om bollen hamnar utanför spelområdet.</a:t>
            </a:r>
          </a:p>
          <a:p>
            <a:endParaRPr lang="sv-SE"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dirty="0"/>
              <a:t>Tvåmål med mittlinje</a:t>
            </a:r>
          </a:p>
        </p:txBody>
      </p:sp>
      <p:sp>
        <p:nvSpPr>
          <p:cNvPr id="3" name="Platshållare för innehåll 2"/>
          <p:cNvSpPr>
            <a:spLocks noGrp="1"/>
          </p:cNvSpPr>
          <p:nvPr>
            <p:ph idx="1"/>
          </p:nvPr>
        </p:nvSpPr>
        <p:spPr>
          <a:xfrm>
            <a:off x="457200" y="1600200"/>
            <a:ext cx="3898776" cy="4525963"/>
          </a:xfrm>
        </p:spPr>
        <p:txBody>
          <a:bodyPr>
            <a:normAutofit fontScale="47500" lnSpcReduction="20000"/>
          </a:bodyPr>
          <a:lstStyle/>
          <a:p>
            <a:r>
              <a:rPr lang="sv-SE" dirty="0"/>
              <a:t>Syfte</a:t>
            </a:r>
          </a:p>
          <a:p>
            <a:pPr lvl="1"/>
            <a:r>
              <a:rPr lang="sv-SE" dirty="0"/>
              <a:t>Lära sig tänka som ett lag och fokusera på att slå passningar och göra mål, även stimulera att ta i.</a:t>
            </a:r>
          </a:p>
          <a:p>
            <a:r>
              <a:rPr lang="sv-SE" dirty="0"/>
              <a:t>Genomförande</a:t>
            </a:r>
          </a:p>
          <a:p>
            <a:pPr lvl="1"/>
            <a:r>
              <a:rPr lang="sv-SE" dirty="0"/>
              <a:t>Kona upp plan och mål, alternativt använd så kallade småmål. Kona upp en mittlinje med sidokoner. Mål räknas endast om alla spelare i det egna laget har varit över mittlinjen innan bollen går i mål. Om bollen har varit i mål så ska laget som har gjort mål ställa upp bakom mittlinjen. 3-5 spelare i varje lag, inga målvakter. Spela sedan på tid eller först till något resultat.</a:t>
            </a:r>
          </a:p>
          <a:p>
            <a:r>
              <a:rPr lang="sv-SE" dirty="0"/>
              <a:t>Förflyttningar</a:t>
            </a:r>
          </a:p>
          <a:p>
            <a:pPr lvl="1"/>
            <a:r>
              <a:rPr lang="sv-SE" dirty="0"/>
              <a:t>Byt lag efter varje omgång så att alla får spela med alla.</a:t>
            </a:r>
          </a:p>
          <a:p>
            <a:r>
              <a:rPr lang="sv-SE" dirty="0"/>
              <a:t>Tips/Att tänka på</a:t>
            </a:r>
          </a:p>
          <a:p>
            <a:pPr lvl="1"/>
            <a:r>
              <a:rPr lang="sv-SE" dirty="0"/>
              <a:t>Säkerställ att alla deltar i både anfallet och försvaret. Lägg ut extra bollar så att spelet kan komma igång snabbt om bollen hamnar utanför spelområdet.</a:t>
            </a:r>
          </a:p>
          <a:p>
            <a:endParaRPr lang="sv-SE" dirty="0"/>
          </a:p>
        </p:txBody>
      </p:sp>
      <p:sp>
        <p:nvSpPr>
          <p:cNvPr id="4" name="Rektangel 3"/>
          <p:cNvSpPr/>
          <p:nvPr/>
        </p:nvSpPr>
        <p:spPr>
          <a:xfrm>
            <a:off x="467544" y="188640"/>
            <a:ext cx="8280920" cy="1152128"/>
          </a:xfrm>
          <a:prstGeom prst="rect">
            <a:avLst/>
          </a:prstGeom>
          <a:solidFill>
            <a:schemeClr val="accent3">
              <a:alpha val="5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dirty="0"/>
              <a:t>Tvåmål med tre passningar</a:t>
            </a:r>
          </a:p>
        </p:txBody>
      </p:sp>
      <p:sp>
        <p:nvSpPr>
          <p:cNvPr id="3" name="Platshållare för innehåll 2"/>
          <p:cNvSpPr>
            <a:spLocks noGrp="1"/>
          </p:cNvSpPr>
          <p:nvPr>
            <p:ph idx="1"/>
          </p:nvPr>
        </p:nvSpPr>
        <p:spPr>
          <a:xfrm>
            <a:off x="457200" y="1600200"/>
            <a:ext cx="8219256" cy="4525963"/>
          </a:xfrm>
        </p:spPr>
        <p:txBody>
          <a:bodyPr>
            <a:normAutofit fontScale="70000" lnSpcReduction="20000"/>
          </a:bodyPr>
          <a:lstStyle/>
          <a:p>
            <a:r>
              <a:rPr lang="sv-SE" dirty="0"/>
              <a:t>Syfte</a:t>
            </a:r>
          </a:p>
          <a:p>
            <a:pPr lvl="1"/>
            <a:r>
              <a:rPr lang="sv-SE" dirty="0"/>
              <a:t>Lära sig tänka som ett lag och fokusera på att slå passningar och göra mål, även stimulera att ta i.</a:t>
            </a:r>
          </a:p>
          <a:p>
            <a:r>
              <a:rPr lang="sv-SE" dirty="0"/>
              <a:t>Genomförande</a:t>
            </a:r>
          </a:p>
          <a:p>
            <a:pPr lvl="1"/>
            <a:r>
              <a:rPr lang="sv-SE" dirty="0"/>
              <a:t>Kona upp plan och mål, alternativt använd så kallade småmål. Mål räknas endast om minst tre passningar har gjorts inom laget innan bollen går i mål. 3-5 spelare i varje lag, inga målvakter. Spela sedan på tid eller först till något resultat.</a:t>
            </a:r>
          </a:p>
          <a:p>
            <a:r>
              <a:rPr lang="sv-SE" dirty="0"/>
              <a:t>Förflyttningar</a:t>
            </a:r>
          </a:p>
          <a:p>
            <a:pPr lvl="1"/>
            <a:r>
              <a:rPr lang="sv-SE" dirty="0"/>
              <a:t>Byt lag efter varje omgång så att alla får spela med alla.</a:t>
            </a:r>
          </a:p>
          <a:p>
            <a:r>
              <a:rPr lang="sv-SE" dirty="0"/>
              <a:t>Tips/Att tänka på</a:t>
            </a:r>
          </a:p>
          <a:p>
            <a:pPr lvl="1"/>
            <a:r>
              <a:rPr lang="sv-SE" dirty="0"/>
              <a:t>Räkna antalet passningar högt i början. Underkänn alla mål som inte föregås av tre passningar inom laget. Säkerställ att alla deltar i både anfallet och försvaret. Lägg ut extra bollar så att spelet kan komma igång snabbt om bollen hamnar utanför spelområdet.</a:t>
            </a:r>
          </a:p>
          <a:p>
            <a:endParaRPr lang="sv-SE" dirty="0"/>
          </a:p>
        </p:txBody>
      </p:sp>
      <p:sp>
        <p:nvSpPr>
          <p:cNvPr id="4" name="Rektangel 3"/>
          <p:cNvSpPr/>
          <p:nvPr/>
        </p:nvSpPr>
        <p:spPr>
          <a:xfrm>
            <a:off x="467544" y="188640"/>
            <a:ext cx="8280920" cy="1152128"/>
          </a:xfrm>
          <a:prstGeom prst="rect">
            <a:avLst/>
          </a:prstGeom>
          <a:solidFill>
            <a:schemeClr val="accent3">
              <a:alpha val="5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Träningsupplägg</a:t>
            </a:r>
          </a:p>
        </p:txBody>
      </p:sp>
      <p:grpSp>
        <p:nvGrpSpPr>
          <p:cNvPr id="14" name="Grupp 13"/>
          <p:cNvGrpSpPr/>
          <p:nvPr/>
        </p:nvGrpSpPr>
        <p:grpSpPr>
          <a:xfrm>
            <a:off x="899592" y="1700808"/>
            <a:ext cx="6984776" cy="432048"/>
            <a:chOff x="899592" y="3861048"/>
            <a:chExt cx="6984776" cy="432048"/>
          </a:xfrm>
        </p:grpSpPr>
        <p:sp>
          <p:nvSpPr>
            <p:cNvPr id="6" name="Rektangel 5"/>
            <p:cNvSpPr/>
            <p:nvPr/>
          </p:nvSpPr>
          <p:spPr>
            <a:xfrm>
              <a:off x="899592" y="3861048"/>
              <a:ext cx="936104"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a:t>September</a:t>
              </a:r>
            </a:p>
          </p:txBody>
        </p:sp>
        <p:sp>
          <p:nvSpPr>
            <p:cNvPr id="7" name="Rektangel 6"/>
            <p:cNvSpPr/>
            <p:nvPr/>
          </p:nvSpPr>
          <p:spPr>
            <a:xfrm>
              <a:off x="1907704" y="3861048"/>
              <a:ext cx="936104"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a:t>Oktober</a:t>
              </a:r>
            </a:p>
          </p:txBody>
        </p:sp>
        <p:sp>
          <p:nvSpPr>
            <p:cNvPr id="8" name="Rektangel 7"/>
            <p:cNvSpPr/>
            <p:nvPr/>
          </p:nvSpPr>
          <p:spPr>
            <a:xfrm>
              <a:off x="6948264" y="3861048"/>
              <a:ext cx="936104"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a:t>Mars</a:t>
              </a:r>
            </a:p>
          </p:txBody>
        </p:sp>
        <p:sp>
          <p:nvSpPr>
            <p:cNvPr id="9" name="Rektangel 8"/>
            <p:cNvSpPr/>
            <p:nvPr/>
          </p:nvSpPr>
          <p:spPr>
            <a:xfrm>
              <a:off x="2915816" y="3861048"/>
              <a:ext cx="936104"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a:t>November</a:t>
              </a:r>
            </a:p>
          </p:txBody>
        </p:sp>
        <p:sp>
          <p:nvSpPr>
            <p:cNvPr id="10" name="Rektangel 9"/>
            <p:cNvSpPr/>
            <p:nvPr/>
          </p:nvSpPr>
          <p:spPr>
            <a:xfrm>
              <a:off x="3923928" y="3861048"/>
              <a:ext cx="936104"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a:t>December</a:t>
              </a:r>
            </a:p>
          </p:txBody>
        </p:sp>
        <p:sp>
          <p:nvSpPr>
            <p:cNvPr id="11" name="Rektangel 10"/>
            <p:cNvSpPr/>
            <p:nvPr/>
          </p:nvSpPr>
          <p:spPr>
            <a:xfrm>
              <a:off x="4932040" y="3861048"/>
              <a:ext cx="936104"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a:t>Januari</a:t>
              </a:r>
            </a:p>
          </p:txBody>
        </p:sp>
        <p:sp>
          <p:nvSpPr>
            <p:cNvPr id="12" name="Rektangel 11"/>
            <p:cNvSpPr/>
            <p:nvPr/>
          </p:nvSpPr>
          <p:spPr>
            <a:xfrm>
              <a:off x="5940152" y="3861048"/>
              <a:ext cx="936104"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a:t>Februari</a:t>
              </a:r>
            </a:p>
          </p:txBody>
        </p:sp>
      </p:grpSp>
      <p:graphicFrame>
        <p:nvGraphicFramePr>
          <p:cNvPr id="15" name="Diagram 14"/>
          <p:cNvGraphicFramePr/>
          <p:nvPr/>
        </p:nvGraphicFramePr>
        <p:xfrm>
          <a:off x="899592" y="764704"/>
          <a:ext cx="7272808" cy="35283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7" name="Höger 16"/>
          <p:cNvSpPr/>
          <p:nvPr/>
        </p:nvSpPr>
        <p:spPr>
          <a:xfrm>
            <a:off x="1115616" y="5301208"/>
            <a:ext cx="6408712"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sv-SE" dirty="0"/>
              <a:t>Skridskoteknik med och utan boll</a:t>
            </a:r>
          </a:p>
        </p:txBody>
      </p:sp>
      <p:sp>
        <p:nvSpPr>
          <p:cNvPr id="18" name="Höger 17"/>
          <p:cNvSpPr/>
          <p:nvPr/>
        </p:nvSpPr>
        <p:spPr>
          <a:xfrm>
            <a:off x="4716016" y="3789040"/>
            <a:ext cx="2736304"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sv-SE" dirty="0"/>
              <a:t>Enkla spelmoment</a:t>
            </a:r>
          </a:p>
        </p:txBody>
      </p:sp>
      <p:sp>
        <p:nvSpPr>
          <p:cNvPr id="19" name="Höger 18"/>
          <p:cNvSpPr/>
          <p:nvPr/>
        </p:nvSpPr>
        <p:spPr>
          <a:xfrm>
            <a:off x="3203848" y="4509120"/>
            <a:ext cx="4248472"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sv-SE" dirty="0"/>
              <a:t>Klubba och boll</a:t>
            </a:r>
          </a:p>
        </p:txBody>
      </p:sp>
      <p:sp>
        <p:nvSpPr>
          <p:cNvPr id="20" name="Höger 19"/>
          <p:cNvSpPr/>
          <p:nvPr/>
        </p:nvSpPr>
        <p:spPr>
          <a:xfrm>
            <a:off x="6156176" y="3068960"/>
            <a:ext cx="1296144"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sv-SE" dirty="0"/>
              <a:t>Spel</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Organisation</a:t>
            </a:r>
          </a:p>
        </p:txBody>
      </p:sp>
      <p:sp>
        <p:nvSpPr>
          <p:cNvPr id="3" name="Platshållare för innehåll 2"/>
          <p:cNvSpPr>
            <a:spLocks noGrp="1"/>
          </p:cNvSpPr>
          <p:nvPr>
            <p:ph idx="1"/>
          </p:nvPr>
        </p:nvSpPr>
        <p:spPr/>
        <p:txBody>
          <a:bodyPr/>
          <a:lstStyle/>
          <a:p>
            <a:r>
              <a:rPr lang="sv-SE" dirty="0"/>
              <a:t>Säsongsplanering beskriver övergripande vad som skall tränas.</a:t>
            </a:r>
          </a:p>
          <a:p>
            <a:pPr lvl="1"/>
            <a:r>
              <a:rPr lang="sv-SE" dirty="0"/>
              <a:t>Tas fram gemensamt vid tränarmöte</a:t>
            </a:r>
          </a:p>
          <a:p>
            <a:pPr lvl="1"/>
            <a:r>
              <a:rPr lang="sv-SE" dirty="0"/>
              <a:t>Ta fram några grundläggande övningar som kan varieras och som skall återkomma</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Detaljplanering</a:t>
            </a:r>
          </a:p>
        </p:txBody>
      </p:sp>
      <p:sp>
        <p:nvSpPr>
          <p:cNvPr id="3" name="Platshållare för innehåll 2"/>
          <p:cNvSpPr>
            <a:spLocks noGrp="1"/>
          </p:cNvSpPr>
          <p:nvPr>
            <p:ph idx="1"/>
          </p:nvPr>
        </p:nvSpPr>
        <p:spPr/>
        <p:txBody>
          <a:bodyPr/>
          <a:lstStyle/>
          <a:p>
            <a:r>
              <a:rPr lang="sv-SE" sz="1800" dirty="0"/>
              <a:t>Utse ansvarig tränare för varje träningspass</a:t>
            </a:r>
          </a:p>
          <a:p>
            <a:r>
              <a:rPr lang="sv-SE" sz="1800" dirty="0"/>
              <a:t>Övriga tränare blir assisterande och ansvarar för att hjälpa spelarna samt sätta ut material till nästa övning samt samla bollar</a:t>
            </a:r>
          </a:p>
          <a:p>
            <a:r>
              <a:rPr lang="sv-SE" sz="1800" dirty="0"/>
              <a:t>Ansvarig tränare detaljplanerar passet och lägger ut en kortfattad beskrivning av övningen samt körschema så att de assisterande kan förbereda</a:t>
            </a:r>
          </a:p>
          <a:p>
            <a:endParaRPr lang="sv-SE" dirty="0"/>
          </a:p>
          <a:p>
            <a:endParaRPr lang="sv-SE"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Organisation/Roller</a:t>
            </a:r>
          </a:p>
        </p:txBody>
      </p:sp>
      <p:sp>
        <p:nvSpPr>
          <p:cNvPr id="3" name="Platshållare för innehåll 2"/>
          <p:cNvSpPr>
            <a:spLocks noGrp="1"/>
          </p:cNvSpPr>
          <p:nvPr>
            <p:ph idx="1"/>
          </p:nvPr>
        </p:nvSpPr>
        <p:spPr/>
        <p:txBody>
          <a:bodyPr>
            <a:normAutofit lnSpcReduction="10000"/>
          </a:bodyPr>
          <a:lstStyle/>
          <a:p>
            <a:r>
              <a:rPr lang="sv-SE" sz="1800" dirty="0"/>
              <a:t>Lagledare</a:t>
            </a:r>
          </a:p>
          <a:p>
            <a:pPr lvl="1"/>
            <a:r>
              <a:rPr lang="sv-SE" sz="1400" dirty="0"/>
              <a:t>Mats </a:t>
            </a:r>
            <a:r>
              <a:rPr lang="sv-SE" sz="1400" dirty="0" err="1"/>
              <a:t>Wieweg</a:t>
            </a:r>
            <a:endParaRPr lang="sv-SE" sz="1400" dirty="0"/>
          </a:p>
          <a:p>
            <a:r>
              <a:rPr lang="sv-SE" sz="1800" dirty="0"/>
              <a:t>Ansvarig tränare</a:t>
            </a:r>
          </a:p>
          <a:p>
            <a:pPr lvl="1"/>
            <a:r>
              <a:rPr lang="sv-SE" sz="1400" dirty="0"/>
              <a:t>Fixar kod till omklädningsrum</a:t>
            </a:r>
          </a:p>
          <a:p>
            <a:r>
              <a:rPr lang="sv-SE" sz="1800" dirty="0"/>
              <a:t>Assisterande tränare</a:t>
            </a:r>
          </a:p>
          <a:p>
            <a:pPr lvl="1"/>
            <a:r>
              <a:rPr lang="sv-SE" sz="1400" dirty="0"/>
              <a:t>Är behjälplig till den ansvarige tränaren med att sätta ut material, samla bollar,  hjälpa spelarna</a:t>
            </a:r>
          </a:p>
          <a:p>
            <a:r>
              <a:rPr lang="sv-SE" sz="1800" dirty="0"/>
              <a:t>Lagledaren utser ansvarig tränare för varje träningspass</a:t>
            </a:r>
          </a:p>
          <a:p>
            <a:r>
              <a:rPr lang="sv-SE" sz="1800" dirty="0"/>
              <a:t>Ansvarig tränare detaljplanerar passet och lägger ut en kortfattad beskrivning av övningen samt körschema så att de assisterande kan förbereda.</a:t>
            </a:r>
          </a:p>
          <a:p>
            <a:endParaRPr lang="sv-SE" sz="1800" dirty="0"/>
          </a:p>
          <a:p>
            <a:r>
              <a:rPr lang="sv-SE" sz="1800" dirty="0"/>
              <a:t>Samtliga tränare hjälper till att dokumentera övningar och skapa övningsbank</a:t>
            </a:r>
          </a:p>
          <a:p>
            <a:endParaRPr lang="sv-SE" sz="1800" dirty="0"/>
          </a:p>
          <a:p>
            <a:r>
              <a:rPr lang="sv-SE" sz="1800" dirty="0"/>
              <a:t>Kassör: Mari Högström</a:t>
            </a:r>
          </a:p>
          <a:p>
            <a:r>
              <a:rPr lang="sv-SE" sz="1800" dirty="0" err="1"/>
              <a:t>Materialare</a:t>
            </a:r>
            <a:r>
              <a:rPr lang="sv-SE" sz="1800" dirty="0"/>
              <a:t>: Annika </a:t>
            </a:r>
            <a:r>
              <a:rPr lang="sv-SE" sz="1800" dirty="0" err="1"/>
              <a:t>Selg</a:t>
            </a:r>
            <a:endParaRPr lang="sv-SE" sz="1800" dirty="0"/>
          </a:p>
          <a:p>
            <a:r>
              <a:rPr lang="sv-SE" sz="1800" dirty="0"/>
              <a:t>Slipare: Annika </a:t>
            </a:r>
            <a:r>
              <a:rPr lang="sv-SE" sz="1800" dirty="0" err="1"/>
              <a:t>Selg</a:t>
            </a:r>
            <a:r>
              <a:rPr lang="sv-SE" sz="1800" dirty="0"/>
              <a:t>, Andreas Martinsson, </a:t>
            </a:r>
            <a:r>
              <a:rPr lang="sv-SE" sz="1800" dirty="0" err="1"/>
              <a:t>Nilangan</a:t>
            </a:r>
            <a:r>
              <a:rPr lang="sv-SE" sz="1800" dirty="0"/>
              <a:t> </a:t>
            </a:r>
          </a:p>
          <a:p>
            <a:endParaRPr lang="sv-SE" dirty="0"/>
          </a:p>
          <a:p>
            <a:endParaRPr lang="sv-SE"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Teckenförklaring</a:t>
            </a:r>
          </a:p>
        </p:txBody>
      </p:sp>
      <p:pic>
        <p:nvPicPr>
          <p:cNvPr id="4" name="Platshållare för innehåll 3" descr="teckenförklaring.png"/>
          <p:cNvPicPr>
            <a:picLocks noGrp="1" noChangeAspect="1"/>
          </p:cNvPicPr>
          <p:nvPr>
            <p:ph idx="1"/>
          </p:nvPr>
        </p:nvPicPr>
        <p:blipFill>
          <a:blip r:embed="rId2" cstate="print"/>
          <a:stretch>
            <a:fillRect/>
          </a:stretch>
        </p:blipFill>
        <p:spPr>
          <a:xfrm>
            <a:off x="2905125" y="1958181"/>
            <a:ext cx="3333750" cy="3810000"/>
          </a:xfr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p:cNvSpPr/>
          <p:nvPr/>
        </p:nvSpPr>
        <p:spPr>
          <a:xfrm>
            <a:off x="467544" y="188640"/>
            <a:ext cx="8280920" cy="1152128"/>
          </a:xfrm>
          <a:prstGeom prst="rect">
            <a:avLst/>
          </a:prstGeom>
          <a:solidFill>
            <a:schemeClr val="accent3">
              <a:alpha val="5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p:nvPr>
        </p:nvSpPr>
        <p:spPr/>
        <p:txBody>
          <a:bodyPr/>
          <a:lstStyle/>
          <a:p>
            <a:r>
              <a:rPr lang="sv-SE" dirty="0"/>
              <a:t>Skridskoövningar</a:t>
            </a:r>
          </a:p>
        </p:txBody>
      </p:sp>
      <p:sp>
        <p:nvSpPr>
          <p:cNvPr id="3" name="Platshållare för innehåll 2"/>
          <p:cNvSpPr>
            <a:spLocks noGrp="1"/>
          </p:cNvSpPr>
          <p:nvPr>
            <p:ph idx="1"/>
          </p:nvPr>
        </p:nvSpPr>
        <p:spPr/>
        <p:txBody>
          <a:bodyPr>
            <a:normAutofit fontScale="77500" lnSpcReduction="20000"/>
          </a:bodyPr>
          <a:lstStyle/>
          <a:p>
            <a:r>
              <a:rPr lang="sv-SE" dirty="0"/>
              <a:t>Övningsmoment, grund</a:t>
            </a:r>
          </a:p>
          <a:p>
            <a:pPr lvl="1"/>
            <a:r>
              <a:rPr lang="sv-SE" dirty="0"/>
              <a:t>framåt, bakåt, köttbulle, knä i isen, ner på mage och upp igen, bubblor, glida på ett ben, c-skär, ett ben, glada skridskor, glidsväng, innerskär, plogstopp, stopp och start, hockeystopp, springa, smyg som en tiger, slalom, upphopp, vända riktning, översteg skotning ytterskridsko, översteg i cirkel, skjuta spark</a:t>
            </a:r>
          </a:p>
          <a:p>
            <a:pPr lvl="1"/>
            <a:endParaRPr lang="sv-SE" dirty="0"/>
          </a:p>
          <a:p>
            <a:r>
              <a:rPr lang="sv-SE" dirty="0"/>
              <a:t>Övningsmoment, påbyggnad</a:t>
            </a:r>
          </a:p>
          <a:p>
            <a:pPr lvl="1"/>
            <a:r>
              <a:rPr lang="sv-SE" dirty="0"/>
              <a:t>Översteg skotning ytterskridsko, översteg i cirkel, översteg bakåt</a:t>
            </a:r>
          </a:p>
          <a:p>
            <a:endParaRPr lang="sv-SE" dirty="0"/>
          </a:p>
          <a:p>
            <a:r>
              <a:rPr lang="sv-SE" dirty="0"/>
              <a:t>Övningsmoment tillämpning</a:t>
            </a:r>
          </a:p>
          <a:p>
            <a:pPr lvl="1"/>
            <a:r>
              <a:rPr lang="sv-SE" dirty="0"/>
              <a:t>Olika typer av banor med och utan boll</a:t>
            </a:r>
          </a:p>
          <a:p>
            <a:pPr lvl="1"/>
            <a:r>
              <a:rPr lang="sv-SE" dirty="0"/>
              <a:t>Stafetter, typ </a:t>
            </a:r>
            <a:r>
              <a:rPr lang="sv-SE" dirty="0" err="1"/>
              <a:t>evighets-staffett</a:t>
            </a:r>
            <a:r>
              <a:rPr lang="sv-SE" dirty="0"/>
              <a:t>, </a:t>
            </a:r>
            <a:r>
              <a:rPr lang="sv-SE" dirty="0" err="1"/>
              <a:t>kedjestaffett</a:t>
            </a:r>
            <a:r>
              <a:rPr lang="sv-SE" dirty="0"/>
              <a:t>, </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Malins övningar</a:t>
            </a:r>
          </a:p>
        </p:txBody>
      </p:sp>
      <p:sp>
        <p:nvSpPr>
          <p:cNvPr id="3" name="Platshållare för innehåll 2"/>
          <p:cNvSpPr>
            <a:spLocks noGrp="1"/>
          </p:cNvSpPr>
          <p:nvPr>
            <p:ph idx="1"/>
          </p:nvPr>
        </p:nvSpPr>
        <p:spPr/>
        <p:txBody>
          <a:bodyPr>
            <a:normAutofit fontScale="32500" lnSpcReduction="20000"/>
          </a:bodyPr>
          <a:lstStyle/>
          <a:p>
            <a:pPr>
              <a:buNone/>
            </a:pPr>
            <a:r>
              <a:rPr lang="sv-SE" dirty="0"/>
              <a:t> </a:t>
            </a:r>
          </a:p>
          <a:p>
            <a:r>
              <a:rPr lang="sv-SE" b="1" dirty="0"/>
              <a:t>Plogbroms</a:t>
            </a:r>
            <a:endParaRPr lang="sv-SE" dirty="0"/>
          </a:p>
          <a:p>
            <a:r>
              <a:rPr lang="sv-SE" dirty="0"/>
              <a:t>Ta fart, bromsa som en plog</a:t>
            </a:r>
          </a:p>
          <a:p>
            <a:r>
              <a:rPr lang="sv-SE" b="1" dirty="0"/>
              <a:t> </a:t>
            </a:r>
            <a:endParaRPr lang="sv-SE" dirty="0"/>
          </a:p>
          <a:p>
            <a:r>
              <a:rPr lang="sv-SE" b="1" dirty="0"/>
              <a:t>Glid</a:t>
            </a:r>
            <a:endParaRPr lang="sv-SE" dirty="0"/>
          </a:p>
          <a:p>
            <a:r>
              <a:rPr lang="sv-SE" dirty="0"/>
              <a:t>Ta fart, kryp ihop och glid. Ju lägre desto bättre.</a:t>
            </a:r>
          </a:p>
          <a:p>
            <a:r>
              <a:rPr lang="sv-SE" b="1" dirty="0"/>
              <a:t> </a:t>
            </a:r>
            <a:endParaRPr lang="sv-SE" dirty="0"/>
          </a:p>
          <a:p>
            <a:r>
              <a:rPr lang="sv-SE" b="1" dirty="0"/>
              <a:t>Skjuta spark</a:t>
            </a:r>
            <a:endParaRPr lang="sv-SE" dirty="0"/>
          </a:p>
          <a:p>
            <a:r>
              <a:rPr lang="sv-SE" dirty="0"/>
              <a:t>Håll händerna som en spark, skut ifrån med ett ben och glid. Gör hela längden och byt sedan fot.</a:t>
            </a:r>
          </a:p>
          <a:p>
            <a:r>
              <a:rPr lang="sv-SE" b="1" dirty="0"/>
              <a:t> </a:t>
            </a:r>
            <a:endParaRPr lang="sv-SE" dirty="0"/>
          </a:p>
          <a:p>
            <a:r>
              <a:rPr lang="sv-SE" b="1" dirty="0"/>
              <a:t>Känn på glidet</a:t>
            </a:r>
            <a:endParaRPr lang="sv-SE" dirty="0"/>
          </a:p>
          <a:p>
            <a:r>
              <a:rPr lang="sv-SE" dirty="0"/>
              <a:t>Stå still rör på benen med armarna pendlande.</a:t>
            </a:r>
          </a:p>
          <a:p>
            <a:r>
              <a:rPr lang="sv-SE" dirty="0"/>
              <a:t> </a:t>
            </a:r>
          </a:p>
          <a:p>
            <a:r>
              <a:rPr lang="sv-SE" b="1" dirty="0"/>
              <a:t>Fram länges c-skär </a:t>
            </a:r>
            <a:endParaRPr lang="sv-SE" dirty="0"/>
          </a:p>
          <a:p>
            <a:r>
              <a:rPr lang="sv-SE" dirty="0"/>
              <a:t>Ena benet hålls rak och andra benet trycks ut som ett c. Upprepa helas sträckan.</a:t>
            </a:r>
          </a:p>
          <a:p>
            <a:r>
              <a:rPr lang="sv-SE" b="1" dirty="0"/>
              <a:t> </a:t>
            </a:r>
            <a:endParaRPr lang="sv-SE" dirty="0"/>
          </a:p>
          <a:p>
            <a:r>
              <a:rPr lang="sv-SE" b="1" dirty="0"/>
              <a:t>Spring på skridskor</a:t>
            </a:r>
            <a:endParaRPr lang="sv-SE" dirty="0"/>
          </a:p>
          <a:p>
            <a:r>
              <a:rPr lang="sv-SE" dirty="0"/>
              <a:t>Spring med både armar och ben, överdrivna rörelser.</a:t>
            </a:r>
          </a:p>
          <a:p>
            <a:r>
              <a:rPr lang="sv-SE" b="1" dirty="0"/>
              <a:t> </a:t>
            </a:r>
            <a:endParaRPr lang="sv-SE" dirty="0"/>
          </a:p>
          <a:p>
            <a:r>
              <a:rPr lang="sv-SE" b="1" dirty="0" err="1"/>
              <a:t>Glidskär/Stilåkning</a:t>
            </a:r>
            <a:endParaRPr lang="sv-SE" dirty="0"/>
          </a:p>
          <a:p>
            <a:r>
              <a:rPr lang="sv-SE" dirty="0"/>
              <a:t>Långa glid mellan varje skär, överdriv rörelserna.</a:t>
            </a:r>
          </a:p>
          <a:p>
            <a:r>
              <a:rPr lang="sv-SE" b="1" dirty="0"/>
              <a:t> </a:t>
            </a:r>
            <a:endParaRPr lang="sv-SE" dirty="0"/>
          </a:p>
          <a:p>
            <a:r>
              <a:rPr lang="sv-SE" b="1" dirty="0"/>
              <a:t>Bubblan</a:t>
            </a:r>
            <a:endParaRPr lang="sv-SE" dirty="0"/>
          </a:p>
          <a:p>
            <a:r>
              <a:rPr lang="sv-SE" dirty="0"/>
              <a:t>Arbeta både med ben och armar, samma rörelser som pumpen med ta med armarna. Böj djupt samtidigt som du trycker ifrån med benen så drar du armarna uppåt i en vid cirkel tills du är stående med rak rygg, gå därefter ned och börja om.</a:t>
            </a:r>
          </a:p>
          <a:p>
            <a:r>
              <a:rPr lang="sv-SE" b="1" dirty="0"/>
              <a:t> </a:t>
            </a:r>
            <a:endParaRPr lang="sv-SE" dirty="0"/>
          </a:p>
          <a:p>
            <a:r>
              <a:rPr lang="sv-SE" b="1" dirty="0"/>
              <a:t>Köttbullen</a:t>
            </a:r>
            <a:endParaRPr lang="sv-SE" dirty="0"/>
          </a:p>
          <a:p>
            <a:r>
              <a:rPr lang="sv-SE" dirty="0"/>
              <a:t>Börja stilla stående kryp ihop så mycket som </a:t>
            </a:r>
            <a:r>
              <a:rPr lang="sv-SE" dirty="0" err="1"/>
              <a:t>möjlligt</a:t>
            </a:r>
            <a:r>
              <a:rPr lang="sv-SE" dirty="0"/>
              <a:t> stillastående några gånger. Därefter ta fart och glid ihopkrupen</a:t>
            </a:r>
          </a:p>
          <a:p>
            <a:r>
              <a:rPr lang="sv-SE" b="1" dirty="0"/>
              <a:t> </a:t>
            </a:r>
            <a:endParaRPr lang="sv-SE"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normAutofit fontScale="32500" lnSpcReduction="20000"/>
          </a:bodyPr>
          <a:lstStyle/>
          <a:p>
            <a:r>
              <a:rPr lang="sv-SE" b="1" dirty="0"/>
              <a:t>Stå på ett ben</a:t>
            </a:r>
            <a:endParaRPr lang="sv-SE" dirty="0"/>
          </a:p>
          <a:p>
            <a:r>
              <a:rPr lang="sv-SE" dirty="0"/>
              <a:t>Stå på ett ben, växla mellan höger och vänster. </a:t>
            </a:r>
          </a:p>
          <a:p>
            <a:r>
              <a:rPr lang="sv-SE" dirty="0"/>
              <a:t> </a:t>
            </a:r>
          </a:p>
          <a:p>
            <a:r>
              <a:rPr lang="sv-SE" b="1" dirty="0"/>
              <a:t>Glid på ett ben</a:t>
            </a:r>
            <a:endParaRPr lang="sv-SE" dirty="0"/>
          </a:p>
          <a:p>
            <a:r>
              <a:rPr lang="sv-SE" dirty="0"/>
              <a:t>Ta fart, glid på höger ben tills farten tar slut. Därefter upprepa och glid på vänster ben.</a:t>
            </a:r>
          </a:p>
          <a:p>
            <a:r>
              <a:rPr lang="sv-SE" dirty="0"/>
              <a:t>	</a:t>
            </a:r>
          </a:p>
          <a:p>
            <a:r>
              <a:rPr lang="sv-SE" b="1" dirty="0"/>
              <a:t>Ett knä i isen</a:t>
            </a:r>
            <a:endParaRPr lang="sv-SE" dirty="0"/>
          </a:p>
          <a:p>
            <a:r>
              <a:rPr lang="sv-SE" dirty="0"/>
              <a:t>Åk framåt, sätt omväxlande höger och vänster knä i isen. </a:t>
            </a:r>
          </a:p>
          <a:p>
            <a:r>
              <a:rPr lang="sv-SE" dirty="0"/>
              <a:t> </a:t>
            </a:r>
          </a:p>
          <a:p>
            <a:r>
              <a:rPr lang="sv-SE" b="1" dirty="0"/>
              <a:t>Glid på knäna</a:t>
            </a:r>
            <a:endParaRPr lang="sv-SE" dirty="0"/>
          </a:p>
          <a:p>
            <a:r>
              <a:rPr lang="sv-SE" dirty="0"/>
              <a:t>Sätt höger knä isen och därefter sätt även ner vänster knä och glid på båda knäna. Reser sig upp innan farten är slut.</a:t>
            </a:r>
          </a:p>
          <a:p>
            <a:r>
              <a:rPr lang="sv-SE" dirty="0"/>
              <a:t>Går även att göra den svårare genom att snurra ett varv på knä</a:t>
            </a:r>
          </a:p>
          <a:p>
            <a:r>
              <a:rPr lang="sv-SE" dirty="0"/>
              <a:t> </a:t>
            </a:r>
          </a:p>
          <a:p>
            <a:r>
              <a:rPr lang="sv-SE" b="1" dirty="0"/>
              <a:t>Ramla och resa sig upp</a:t>
            </a:r>
            <a:endParaRPr lang="sv-SE" dirty="0"/>
          </a:p>
          <a:p>
            <a:r>
              <a:rPr lang="sv-SE" dirty="0"/>
              <a:t>Ta fart, lägger sig ner på magen och reser sig upp fortfarande med fart.</a:t>
            </a:r>
          </a:p>
          <a:p>
            <a:r>
              <a:rPr lang="sv-SE" dirty="0"/>
              <a:t> </a:t>
            </a:r>
          </a:p>
          <a:p>
            <a:r>
              <a:rPr lang="sv-SE" b="1" dirty="0"/>
              <a:t> </a:t>
            </a:r>
            <a:endParaRPr lang="sv-SE" dirty="0"/>
          </a:p>
          <a:p>
            <a:r>
              <a:rPr lang="sv-SE" b="1" dirty="0"/>
              <a:t>Knuffa kompis framför sig</a:t>
            </a:r>
            <a:endParaRPr lang="sv-SE" dirty="0"/>
          </a:p>
          <a:p>
            <a:r>
              <a:rPr lang="sv-SE" b="1" dirty="0"/>
              <a:t> </a:t>
            </a:r>
            <a:endParaRPr lang="sv-SE" dirty="0"/>
          </a:p>
          <a:p>
            <a:r>
              <a:rPr lang="sv-SE" b="1" dirty="0"/>
              <a:t>Slalom(twist)</a:t>
            </a:r>
            <a:endParaRPr lang="sv-SE" dirty="0"/>
          </a:p>
          <a:p>
            <a:r>
              <a:rPr lang="sv-SE" dirty="0"/>
              <a:t>Tryck ifrån med skridskorna samtidigt som höften vrids och pendla med armarna</a:t>
            </a:r>
          </a:p>
          <a:p>
            <a:r>
              <a:rPr lang="sv-SE" dirty="0"/>
              <a:t> </a:t>
            </a:r>
          </a:p>
          <a:p>
            <a:r>
              <a:rPr lang="sv-SE" dirty="0"/>
              <a:t> </a:t>
            </a:r>
          </a:p>
          <a:p>
            <a:endParaRPr lang="sv-SE" dirty="0"/>
          </a:p>
          <a:p>
            <a:endParaRPr lang="sv-SE" dirty="0"/>
          </a:p>
          <a:p>
            <a:endParaRPr lang="sv-SE"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normAutofit fontScale="25000" lnSpcReduction="20000"/>
          </a:bodyPr>
          <a:lstStyle/>
          <a:p>
            <a:r>
              <a:rPr lang="sv-SE" b="1" dirty="0"/>
              <a:t>Pumpen framåt</a:t>
            </a:r>
            <a:endParaRPr lang="sv-SE" dirty="0"/>
          </a:p>
          <a:p>
            <a:r>
              <a:rPr lang="sv-SE" dirty="0"/>
              <a:t>Omväxlande tryck isär benen och dra ihop dem, åk framåt</a:t>
            </a:r>
          </a:p>
          <a:p>
            <a:r>
              <a:rPr lang="sv-SE" dirty="0"/>
              <a:t> </a:t>
            </a:r>
          </a:p>
          <a:p>
            <a:r>
              <a:rPr lang="sv-SE" b="1" dirty="0"/>
              <a:t>Pumpen bakåt</a:t>
            </a:r>
            <a:endParaRPr lang="sv-SE" dirty="0"/>
          </a:p>
          <a:p>
            <a:r>
              <a:rPr lang="sv-SE" dirty="0"/>
              <a:t>Omväxlande tryck isär benen och dra ihop dem, åk bakåt</a:t>
            </a:r>
          </a:p>
          <a:p>
            <a:r>
              <a:rPr lang="sv-SE" dirty="0"/>
              <a:t> </a:t>
            </a:r>
          </a:p>
          <a:p>
            <a:r>
              <a:rPr lang="sv-SE" b="1" dirty="0"/>
              <a:t>Skrapa snö</a:t>
            </a:r>
            <a:endParaRPr lang="sv-SE" dirty="0"/>
          </a:p>
          <a:p>
            <a:r>
              <a:rPr lang="sv-SE" dirty="0"/>
              <a:t>Dra omväxlande höger och vänster skridsko mot isen så att det blir en liten snöhög, gör en liten snöboll och släng iväg.</a:t>
            </a:r>
          </a:p>
          <a:p>
            <a:r>
              <a:rPr lang="sv-SE" dirty="0"/>
              <a:t> </a:t>
            </a:r>
          </a:p>
          <a:p>
            <a:r>
              <a:rPr lang="sv-SE" b="1" dirty="0"/>
              <a:t>Stopp </a:t>
            </a:r>
            <a:endParaRPr lang="sv-SE" dirty="0"/>
          </a:p>
          <a:p>
            <a:r>
              <a:rPr lang="sv-SE" dirty="0"/>
              <a:t>Ta fart, glid framåt och vrid fötter och höfter så att det blir en stoppsladd</a:t>
            </a:r>
          </a:p>
          <a:p>
            <a:r>
              <a:rPr lang="sv-SE" dirty="0"/>
              <a:t> </a:t>
            </a:r>
          </a:p>
          <a:p>
            <a:r>
              <a:rPr lang="sv-SE" b="1" dirty="0"/>
              <a:t>Pingvin</a:t>
            </a:r>
            <a:endParaRPr lang="sv-SE" dirty="0"/>
          </a:p>
          <a:p>
            <a:r>
              <a:rPr lang="sv-SE" dirty="0"/>
              <a:t>Gå utåt med fötterna som en pingvin</a:t>
            </a:r>
          </a:p>
          <a:p>
            <a:r>
              <a:rPr lang="sv-SE" dirty="0"/>
              <a:t> </a:t>
            </a:r>
          </a:p>
          <a:p>
            <a:r>
              <a:rPr lang="sv-SE" b="1" dirty="0"/>
              <a:t>Korsa ben på stället</a:t>
            </a:r>
            <a:endParaRPr lang="sv-SE" dirty="0"/>
          </a:p>
          <a:p>
            <a:r>
              <a:rPr lang="sv-SE" dirty="0"/>
              <a:t>Stå lägg ett ben över det andra och förflytta dig i sidled.</a:t>
            </a:r>
          </a:p>
          <a:p>
            <a:r>
              <a:rPr lang="sv-SE" dirty="0"/>
              <a:t> </a:t>
            </a:r>
          </a:p>
          <a:p>
            <a:r>
              <a:rPr lang="sv-SE" b="1" dirty="0"/>
              <a:t>Översteg</a:t>
            </a:r>
            <a:endParaRPr lang="sv-SE" dirty="0"/>
          </a:p>
          <a:p>
            <a:r>
              <a:rPr lang="sv-SE" dirty="0"/>
              <a:t>Åk framåt på en lång rad, gör en stor 8 och korsa benen och luta lite inåt.</a:t>
            </a:r>
          </a:p>
          <a:p>
            <a:r>
              <a:rPr lang="sv-SE" dirty="0"/>
              <a:t> </a:t>
            </a:r>
          </a:p>
          <a:p>
            <a:r>
              <a:rPr lang="sv-SE" dirty="0"/>
              <a:t> </a:t>
            </a:r>
          </a:p>
          <a:p>
            <a:r>
              <a:rPr lang="sv-SE" b="1" dirty="0"/>
              <a:t>Lekar</a:t>
            </a:r>
            <a:endParaRPr lang="sv-SE" dirty="0"/>
          </a:p>
          <a:p>
            <a:r>
              <a:rPr lang="sv-SE" b="1" dirty="0"/>
              <a:t> </a:t>
            </a:r>
            <a:endParaRPr lang="sv-SE" dirty="0"/>
          </a:p>
          <a:p>
            <a:r>
              <a:rPr lang="sv-SE" b="1" dirty="0"/>
              <a:t>	Vem är rädd för VSK-tjejen</a:t>
            </a:r>
            <a:endParaRPr lang="sv-SE" dirty="0"/>
          </a:p>
          <a:p>
            <a:r>
              <a:rPr lang="sv-SE" b="1" dirty="0"/>
              <a:t>	Istappen</a:t>
            </a:r>
            <a:endParaRPr lang="sv-SE" dirty="0"/>
          </a:p>
          <a:p>
            <a:r>
              <a:rPr lang="sv-SE" dirty="0"/>
              <a:t>	</a:t>
            </a:r>
            <a:r>
              <a:rPr lang="sv-SE" b="1" dirty="0"/>
              <a:t>Bollstafett utan klubba</a:t>
            </a:r>
            <a:endParaRPr lang="sv-SE" dirty="0"/>
          </a:p>
          <a:p>
            <a:r>
              <a:rPr lang="sv-SE" b="1" dirty="0"/>
              <a:t>	Bollstafett med klubba</a:t>
            </a:r>
            <a:endParaRPr lang="sv-SE" dirty="0"/>
          </a:p>
          <a:p>
            <a:r>
              <a:rPr lang="sv-SE" b="1" dirty="0"/>
              <a:t>	Välta koder</a:t>
            </a:r>
            <a:endParaRPr lang="sv-SE" dirty="0"/>
          </a:p>
          <a:p>
            <a:r>
              <a:rPr lang="sv-SE" b="1" dirty="0"/>
              <a:t>	Byta koner med varandra på signal</a:t>
            </a:r>
            <a:endParaRPr lang="sv-SE" dirty="0"/>
          </a:p>
          <a:p>
            <a:r>
              <a:rPr lang="sv-SE" b="1" dirty="0"/>
              <a:t>Grupp och rova – vid kommando grupp samlas alla 3 och 3 alt 4 och 4. Vid rova sätter de sig ned. Därefter åker alla fritt</a:t>
            </a:r>
            <a:endParaRPr lang="sv-SE" dirty="0"/>
          </a:p>
          <a:p>
            <a:r>
              <a:rPr lang="sv-SE" b="1" dirty="0"/>
              <a:t>Kull, inom ett begränsat område. En är fasttagare och den som blir tagen blir sedan fasttagare.</a:t>
            </a:r>
            <a:endParaRPr lang="sv-SE" dirty="0"/>
          </a:p>
          <a:p>
            <a:r>
              <a:rPr lang="sv-SE" b="1" dirty="0"/>
              <a:t>Jonglera, börja kasta en boll mellan sig stillastående. Därefter åker båda framlänges, därefter kan en åka framlänges och en baklänges.</a:t>
            </a:r>
            <a:endParaRPr lang="sv-SE" dirty="0"/>
          </a:p>
          <a:p>
            <a:r>
              <a:rPr lang="sv-SE" dirty="0"/>
              <a:t> </a:t>
            </a:r>
          </a:p>
          <a:p>
            <a:r>
              <a:rPr lang="sv-SE" dirty="0"/>
              <a:t> </a:t>
            </a:r>
          </a:p>
          <a:p>
            <a:r>
              <a:rPr lang="sv-SE" dirty="0"/>
              <a:t> </a:t>
            </a:r>
          </a:p>
          <a:p>
            <a:r>
              <a:rPr lang="sv-SE"/>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Skridskostationer 1</a:t>
            </a:r>
          </a:p>
        </p:txBody>
      </p:sp>
      <p:sp>
        <p:nvSpPr>
          <p:cNvPr id="3" name="Platshållare för innehåll 2"/>
          <p:cNvSpPr>
            <a:spLocks noGrp="1"/>
          </p:cNvSpPr>
          <p:nvPr>
            <p:ph idx="1"/>
          </p:nvPr>
        </p:nvSpPr>
        <p:spPr>
          <a:xfrm>
            <a:off x="457200" y="1600200"/>
            <a:ext cx="4042792" cy="4525963"/>
          </a:xfrm>
        </p:spPr>
        <p:txBody>
          <a:bodyPr>
            <a:normAutofit fontScale="62500" lnSpcReduction="20000"/>
          </a:bodyPr>
          <a:lstStyle/>
          <a:p>
            <a:r>
              <a:rPr lang="sv-SE" dirty="0"/>
              <a:t>Genomförande</a:t>
            </a:r>
          </a:p>
          <a:p>
            <a:pPr lvl="1"/>
            <a:r>
              <a:rPr lang="sv-SE" dirty="0"/>
              <a:t>Indelning i tre lag. Tre stationer. I. </a:t>
            </a:r>
            <a:r>
              <a:rPr lang="sv-SE" dirty="0" err="1"/>
              <a:t>Överstegsåkning</a:t>
            </a:r>
            <a:r>
              <a:rPr lang="sv-SE" dirty="0"/>
              <a:t> cirkel vänstervarv. II. </a:t>
            </a:r>
            <a:r>
              <a:rPr lang="sv-SE" dirty="0" err="1"/>
              <a:t>Överstegsåkning</a:t>
            </a:r>
            <a:r>
              <a:rPr lang="sv-SE" dirty="0"/>
              <a:t> cirkel högervarv. III. Start och stoppträning.</a:t>
            </a:r>
          </a:p>
          <a:p>
            <a:r>
              <a:rPr lang="sv-SE" dirty="0"/>
              <a:t>Förflyttningar</a:t>
            </a:r>
          </a:p>
          <a:p>
            <a:pPr lvl="1"/>
            <a:r>
              <a:rPr lang="sv-SE" dirty="0"/>
              <a:t>I till II. II till III. III till I.</a:t>
            </a:r>
          </a:p>
          <a:p>
            <a:r>
              <a:rPr lang="sv-SE" dirty="0"/>
              <a:t>Tips/Att tänka på</a:t>
            </a:r>
          </a:p>
          <a:p>
            <a:pPr lvl="1"/>
            <a:r>
              <a:rPr lang="sv-SE" dirty="0"/>
              <a:t>Viktigt att visa hur man springer igång för snabb start, hur man bromsar in, hur man åker översteg med mera. Visa själv eller gärna med hjälp av någon spelare som redan klarar av tekniken. Träna på att bromsa åt båda håll.</a:t>
            </a:r>
          </a:p>
          <a:p>
            <a:endParaRPr lang="sv-SE" dirty="0"/>
          </a:p>
        </p:txBody>
      </p:sp>
      <p:pic>
        <p:nvPicPr>
          <p:cNvPr id="4" name="Bildobjekt 3" descr="Grön teknik skridskostationer 1.png"/>
          <p:cNvPicPr>
            <a:picLocks noChangeAspect="1"/>
          </p:cNvPicPr>
          <p:nvPr/>
        </p:nvPicPr>
        <p:blipFill>
          <a:blip r:embed="rId2" cstate="print"/>
          <a:stretch>
            <a:fillRect/>
          </a:stretch>
        </p:blipFill>
        <p:spPr>
          <a:xfrm>
            <a:off x="4860032" y="1916832"/>
            <a:ext cx="3810000" cy="2933700"/>
          </a:xfrm>
          <a:prstGeom prst="rect">
            <a:avLst/>
          </a:prstGeom>
        </p:spPr>
      </p:pic>
      <p:sp>
        <p:nvSpPr>
          <p:cNvPr id="5" name="Rektangel 4"/>
          <p:cNvSpPr/>
          <p:nvPr/>
        </p:nvSpPr>
        <p:spPr>
          <a:xfrm>
            <a:off x="539552" y="116632"/>
            <a:ext cx="8280920" cy="1152128"/>
          </a:xfrm>
          <a:prstGeom prst="rect">
            <a:avLst/>
          </a:prstGeom>
          <a:solidFill>
            <a:schemeClr val="accent3">
              <a:alpha val="5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Klubbteknik</a:t>
            </a:r>
          </a:p>
        </p:txBody>
      </p:sp>
      <p:sp>
        <p:nvSpPr>
          <p:cNvPr id="3" name="Platshållare för innehåll 2"/>
          <p:cNvSpPr>
            <a:spLocks noGrp="1"/>
          </p:cNvSpPr>
          <p:nvPr>
            <p:ph idx="1"/>
          </p:nvPr>
        </p:nvSpPr>
        <p:spPr/>
        <p:txBody>
          <a:bodyPr>
            <a:normAutofit fontScale="92500" lnSpcReduction="20000"/>
          </a:bodyPr>
          <a:lstStyle/>
          <a:p>
            <a:r>
              <a:rPr lang="sv-SE" dirty="0"/>
              <a:t>Klubbteknik – Grund dribbling</a:t>
            </a:r>
          </a:p>
          <a:p>
            <a:r>
              <a:rPr lang="sv-SE" dirty="0"/>
              <a:t>Klubbteknik – Korta dribblingar</a:t>
            </a:r>
          </a:p>
          <a:p>
            <a:r>
              <a:rPr lang="sv-SE" dirty="0"/>
              <a:t>Klubbteknik – Långa dribblingar</a:t>
            </a:r>
          </a:p>
          <a:p>
            <a:r>
              <a:rPr lang="sv-SE" dirty="0"/>
              <a:t>Klubbteknik – Breda dribblingar</a:t>
            </a:r>
          </a:p>
          <a:p>
            <a:r>
              <a:rPr lang="sv-SE" dirty="0"/>
              <a:t>Klubbteknik – Storslalom</a:t>
            </a:r>
          </a:p>
          <a:p>
            <a:r>
              <a:rPr lang="sv-SE" dirty="0"/>
              <a:t>Klubbteknik – Stjärnan</a:t>
            </a:r>
          </a:p>
          <a:p>
            <a:r>
              <a:rPr lang="sv-SE" dirty="0"/>
              <a:t>Klubbteknik - Korset</a:t>
            </a:r>
          </a:p>
          <a:p>
            <a:r>
              <a:rPr lang="sv-SE" dirty="0"/>
              <a:t>Klubbteknik -  Översteg</a:t>
            </a:r>
          </a:p>
          <a:p>
            <a:r>
              <a:rPr lang="sv-SE" dirty="0"/>
              <a:t>Klubbteknik – Skydda boll</a:t>
            </a:r>
          </a:p>
          <a:p>
            <a:endParaRPr lang="sv-SE" dirty="0"/>
          </a:p>
        </p:txBody>
      </p:sp>
      <p:sp>
        <p:nvSpPr>
          <p:cNvPr id="4" name="Rektangel 3"/>
          <p:cNvSpPr/>
          <p:nvPr/>
        </p:nvSpPr>
        <p:spPr>
          <a:xfrm>
            <a:off x="467544" y="188640"/>
            <a:ext cx="8280920" cy="1152128"/>
          </a:xfrm>
          <a:prstGeom prst="rect">
            <a:avLst/>
          </a:prstGeom>
          <a:solidFill>
            <a:schemeClr val="accent3">
              <a:alpha val="5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p:cNvSpPr/>
          <p:nvPr/>
        </p:nvSpPr>
        <p:spPr>
          <a:xfrm>
            <a:off x="539552" y="260648"/>
            <a:ext cx="8280920" cy="1152128"/>
          </a:xfrm>
          <a:prstGeom prst="rect">
            <a:avLst/>
          </a:prstGeom>
          <a:solidFill>
            <a:schemeClr val="accent3">
              <a:alpha val="5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p:nvPr>
        </p:nvSpPr>
        <p:spPr/>
        <p:txBody>
          <a:bodyPr/>
          <a:lstStyle/>
          <a:p>
            <a:r>
              <a:rPr lang="sv-SE" dirty="0"/>
              <a:t>Klubbteknik - Grund dribbling </a:t>
            </a:r>
          </a:p>
        </p:txBody>
      </p:sp>
      <p:sp>
        <p:nvSpPr>
          <p:cNvPr id="3" name="Platshållare för innehåll 2"/>
          <p:cNvSpPr>
            <a:spLocks noGrp="1"/>
          </p:cNvSpPr>
          <p:nvPr>
            <p:ph idx="1"/>
          </p:nvPr>
        </p:nvSpPr>
        <p:spPr/>
        <p:txBody>
          <a:bodyPr>
            <a:normAutofit lnSpcReduction="10000"/>
          </a:bodyPr>
          <a:lstStyle/>
          <a:p>
            <a:r>
              <a:rPr lang="sv-SE" dirty="0"/>
              <a:t>Syfte</a:t>
            </a:r>
          </a:p>
          <a:p>
            <a:pPr lvl="1"/>
            <a:r>
              <a:rPr lang="sv-SE" dirty="0"/>
              <a:t>Att lära sig grunderna i att dribbla.</a:t>
            </a:r>
          </a:p>
          <a:p>
            <a:r>
              <a:rPr lang="sv-SE" dirty="0"/>
              <a:t>Genomförande</a:t>
            </a:r>
          </a:p>
          <a:p>
            <a:pPr lvl="1"/>
            <a:r>
              <a:rPr lang="sv-SE" dirty="0"/>
              <a:t>Görs stillastående. Ner i </a:t>
            </a:r>
            <a:r>
              <a:rPr lang="sv-SE" dirty="0" err="1"/>
              <a:t>åkställning</a:t>
            </a:r>
            <a:r>
              <a:rPr lang="sv-SE" dirty="0"/>
              <a:t> och flytta bollen från sida till sida. Variera mellan korta och långa dribblingar.</a:t>
            </a:r>
          </a:p>
          <a:p>
            <a:r>
              <a:rPr lang="sv-SE" dirty="0"/>
              <a:t>Tips/Att tänka på</a:t>
            </a:r>
          </a:p>
          <a:p>
            <a:pPr lvl="1"/>
            <a:r>
              <a:rPr lang="sv-SE" dirty="0"/>
              <a:t>Öka farten på dribblingarna för att öka svårighetsgraden.</a:t>
            </a:r>
          </a:p>
          <a:p>
            <a:endParaRPr lang="sv-SE" dirty="0"/>
          </a:p>
        </p:txBody>
      </p:sp>
    </p:spTree>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3058</TotalTime>
  <Words>5657</Words>
  <Application>Microsoft Office PowerPoint</Application>
  <PresentationFormat>On-screen Show (4:3)</PresentationFormat>
  <Paragraphs>546</Paragraphs>
  <Slides>62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62</vt:i4>
      </vt:variant>
    </vt:vector>
  </HeadingPairs>
  <TitlesOfParts>
    <vt:vector size="65" baseType="lpstr">
      <vt:lpstr>Arial</vt:lpstr>
      <vt:lpstr>Calibri</vt:lpstr>
      <vt:lpstr>Office-tema</vt:lpstr>
      <vt:lpstr>Träningsupplägg säsongen 2019-2020</vt:lpstr>
      <vt:lpstr>Grov fördelning träningsmoment</vt:lpstr>
      <vt:lpstr>Att tänka på:</vt:lpstr>
      <vt:lpstr>Bandyövningar grön</vt:lpstr>
      <vt:lpstr>Skridskoövningar</vt:lpstr>
      <vt:lpstr>Skridskoövningar</vt:lpstr>
      <vt:lpstr>Skridskostationer 1</vt:lpstr>
      <vt:lpstr>Klubbteknik</vt:lpstr>
      <vt:lpstr>Klubbteknik - Grund dribbling </vt:lpstr>
      <vt:lpstr>Klubbteknik - Korta dribblingar</vt:lpstr>
      <vt:lpstr>Klubbteknik - Långa dribblingar</vt:lpstr>
      <vt:lpstr>Klubbteknik - Breda dribblingar</vt:lpstr>
      <vt:lpstr>Klubbteknik - Storslalom</vt:lpstr>
      <vt:lpstr>Klubbteknik - Stjärnan</vt:lpstr>
      <vt:lpstr>Klubbteknik - Korset</vt:lpstr>
      <vt:lpstr>Klubbteknik i översteg</vt:lpstr>
      <vt:lpstr>Klubbteknik - Skydda boll</vt:lpstr>
      <vt:lpstr>Klubbteknik - teknikbana Blå</vt:lpstr>
      <vt:lpstr> Klubbteknik - teknikbana Grön</vt:lpstr>
      <vt:lpstr>Klubbteknik - teknikbana Röd</vt:lpstr>
      <vt:lpstr>Klubbteknik - Teknikbana  Svart</vt:lpstr>
      <vt:lpstr>Övningar passning</vt:lpstr>
      <vt:lpstr>Passning - Fjärilen</vt:lpstr>
      <vt:lpstr>Passning - Triangeln</vt:lpstr>
      <vt:lpstr>Passning - två och två</vt:lpstr>
      <vt:lpstr>Passning - två led med åkning</vt:lpstr>
      <vt:lpstr>Passning - Fyra led med åkning</vt:lpstr>
      <vt:lpstr>Passningsteknik I</vt:lpstr>
      <vt:lpstr>Passningsteknik II</vt:lpstr>
      <vt:lpstr>Passningsteknik III</vt:lpstr>
      <vt:lpstr>Tillämpningsövningar</vt:lpstr>
      <vt:lpstr>Skridskobana 2</vt:lpstr>
      <vt:lpstr>Cirkelåkning </vt:lpstr>
      <vt:lpstr>Passning 2</vt:lpstr>
      <vt:lpstr>Dribbling 1</vt:lpstr>
      <vt:lpstr>Dribbling 2</vt:lpstr>
      <vt:lpstr>Passning och avslut</vt:lpstr>
      <vt:lpstr>Anfall möte ytterhalv</vt:lpstr>
      <vt:lpstr>Anfall med hämtning</vt:lpstr>
      <vt:lpstr>Anfalll med överlämning</vt:lpstr>
      <vt:lpstr>Försvar - Duell</vt:lpstr>
      <vt:lpstr>Försvar - En mot en</vt:lpstr>
      <vt:lpstr>Skottövningar</vt:lpstr>
      <vt:lpstr>Skott - Backhand</vt:lpstr>
      <vt:lpstr>Skott - Forehand</vt:lpstr>
      <vt:lpstr>Skott - Handledsskott</vt:lpstr>
      <vt:lpstr>Skott - Rakning</vt:lpstr>
      <vt:lpstr>Skott efter dribbling</vt:lpstr>
      <vt:lpstr>Skott - Vinkelskott</vt:lpstr>
      <vt:lpstr>Spelövningar</vt:lpstr>
      <vt:lpstr>7-mannaspel</vt:lpstr>
      <vt:lpstr>Tvåmål</vt:lpstr>
      <vt:lpstr>Tvåmål med mittlinje</vt:lpstr>
      <vt:lpstr>Tvåmål med tre passningar</vt:lpstr>
      <vt:lpstr>Träningsupplägg</vt:lpstr>
      <vt:lpstr>Organisation</vt:lpstr>
      <vt:lpstr>Detaljplanering</vt:lpstr>
      <vt:lpstr>Organisation/Roller</vt:lpstr>
      <vt:lpstr>Teckenförklaring</vt:lpstr>
      <vt:lpstr>Malins övningar</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Bild 1</dc:title>
  <dc:creator>xx</dc:creator>
  <cp:lastModifiedBy>Mats Wieweg</cp:lastModifiedBy>
  <cp:revision>222</cp:revision>
  <dcterms:created xsi:type="dcterms:W3CDTF">2019-08-17T22:01:48Z</dcterms:created>
  <dcterms:modified xsi:type="dcterms:W3CDTF">2019-11-18T17:37:40Z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f0bc4404-d96b-4544-9544-a30b749faca9_Enabled">
    <vt:lpwstr>True</vt:lpwstr>
  </property>
  <property fmtid="{D5CDD505-2E9C-101B-9397-08002B2CF9AE}" pid="3" name="MSIP_Label_f0bc4404-d96b-4544-9544-a30b749faca9_SiteId">
    <vt:lpwstr>176bdcf0-2ce3-4610-962a-d59c1f5ce9f6</vt:lpwstr>
  </property>
  <property fmtid="{D5CDD505-2E9C-101B-9397-08002B2CF9AE}" pid="4" name="MSIP_Label_f0bc4404-d96b-4544-9544-a30b749faca9_Owner">
    <vt:lpwstr>mats.wieweg@ica.se</vt:lpwstr>
  </property>
  <property fmtid="{D5CDD505-2E9C-101B-9397-08002B2CF9AE}" pid="5" name="MSIP_Label_f0bc4404-d96b-4544-9544-a30b749faca9_SetDate">
    <vt:lpwstr>2019-11-18T17:31:19.2521093Z</vt:lpwstr>
  </property>
  <property fmtid="{D5CDD505-2E9C-101B-9397-08002B2CF9AE}" pid="6" name="MSIP_Label_f0bc4404-d96b-4544-9544-a30b749faca9_Name">
    <vt:lpwstr>S3 (Intra-company)</vt:lpwstr>
  </property>
  <property fmtid="{D5CDD505-2E9C-101B-9397-08002B2CF9AE}" pid="7" name="MSIP_Label_f0bc4404-d96b-4544-9544-a30b749faca9_Application">
    <vt:lpwstr>Microsoft Azure Information Protection</vt:lpwstr>
  </property>
  <property fmtid="{D5CDD505-2E9C-101B-9397-08002B2CF9AE}" pid="8" name="MSIP_Label_f0bc4404-d96b-4544-9544-a30b749faca9_ActionId">
    <vt:lpwstr>b0ad553e-a7ac-49a4-b43e-ac574f0744f3</vt:lpwstr>
  </property>
  <property fmtid="{D5CDD505-2E9C-101B-9397-08002B2CF9AE}" pid="9" name="MSIP_Label_f0bc4404-d96b-4544-9544-a30b749faca9_Extended_MSFT_Method">
    <vt:lpwstr>Automatic</vt:lpwstr>
  </property>
  <property fmtid="{D5CDD505-2E9C-101B-9397-08002B2CF9AE}" pid="10" name="Sensitivity">
    <vt:lpwstr>S3 (Intra-company)</vt:lpwstr>
  </property>
</Properties>
</file>