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5" r:id="rId4"/>
    <p:sldId id="262" r:id="rId5"/>
    <p:sldId id="267" r:id="rId6"/>
    <p:sldId id="266"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78" d="100"/>
          <a:sy n="78" d="100"/>
        </p:scale>
        <p:origin x="8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AB5-4EA9-46B9-89FE-C38ABADA08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D29B9289-51A2-4B23-86E3-FAB0EF30CF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9B543380-0337-4657-A03B-2C387DF84F0C}"/>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5" name="Footer Placeholder 4">
            <a:extLst>
              <a:ext uri="{FF2B5EF4-FFF2-40B4-BE49-F238E27FC236}">
                <a16:creationId xmlns:a16="http://schemas.microsoft.com/office/drawing/2014/main" id="{E9994AA6-ADD1-4566-8E51-40C868CDB021}"/>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17E01DC-7ED8-4503-ACA5-124C1ADD7816}"/>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99756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93741-6406-40AC-B76A-EE9BF6144D4D}"/>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B73DB3A8-2ADE-4185-93CE-112BCC95FF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83D4849-0000-4130-86DC-7F741D3FE6A5}"/>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5" name="Footer Placeholder 4">
            <a:extLst>
              <a:ext uri="{FF2B5EF4-FFF2-40B4-BE49-F238E27FC236}">
                <a16:creationId xmlns:a16="http://schemas.microsoft.com/office/drawing/2014/main" id="{8D1DF646-214D-4E4A-BB54-66F27D6D9999}"/>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EF1D633-1AF1-4CF4-9F34-CCCBA3A2BBB7}"/>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389841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1EEE0B-6DA0-4F27-8902-EC1A22BBB0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D1722956-ADAA-4F06-B627-AE2717CFD15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F65FF80B-4A78-4435-B8C8-7AAA99584B15}"/>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5" name="Footer Placeholder 4">
            <a:extLst>
              <a:ext uri="{FF2B5EF4-FFF2-40B4-BE49-F238E27FC236}">
                <a16:creationId xmlns:a16="http://schemas.microsoft.com/office/drawing/2014/main" id="{BC0A95BA-B04A-436D-A63D-CCF0A53A7EA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7B8A7445-1873-46AD-B2EF-DDE03BCE7ECF}"/>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1745354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26188-9445-4B70-BB8B-23FEF54DC159}"/>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9CAFAC90-8019-4376-817C-B35304BC04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5739F05F-6C8D-40FC-860E-66556C3E43AA}"/>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5" name="Footer Placeholder 4">
            <a:extLst>
              <a:ext uri="{FF2B5EF4-FFF2-40B4-BE49-F238E27FC236}">
                <a16:creationId xmlns:a16="http://schemas.microsoft.com/office/drawing/2014/main" id="{68C4CC27-FE14-4657-8FA2-C8D2898CD32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449DC0F-A120-4135-A25D-608EAA79FE41}"/>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3592289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34732-8C27-4847-BC13-2A167D5ADB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3D7348CF-11D8-4743-AFC4-02379F6C5E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322B7CF-A7FD-411E-AA15-1CB1EEBC1073}"/>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5" name="Footer Placeholder 4">
            <a:extLst>
              <a:ext uri="{FF2B5EF4-FFF2-40B4-BE49-F238E27FC236}">
                <a16:creationId xmlns:a16="http://schemas.microsoft.com/office/drawing/2014/main" id="{F2AE0B59-EE7A-454E-92BE-7A802B5EF8E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2A31E2C1-C8ED-42EA-B73D-B7857802EC27}"/>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2390733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894A5-07EA-4760-A4C4-96595054AF5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0AE88B-AE81-4827-B257-0292394EB01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EC931F50-4D3B-4809-A490-9D7B6852F5D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BF84C190-DAEF-4929-9F1F-5B7F6033C96E}"/>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6" name="Footer Placeholder 5">
            <a:extLst>
              <a:ext uri="{FF2B5EF4-FFF2-40B4-BE49-F238E27FC236}">
                <a16:creationId xmlns:a16="http://schemas.microsoft.com/office/drawing/2014/main" id="{D6306E2D-3182-49DB-A9C4-9652C6114641}"/>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5D6B34E-754E-4C6B-AE24-B93C8F9469AB}"/>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2583148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D81D-45E5-41EB-AF90-570FDDD18EB7}"/>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F4B0B860-EEB5-4276-89E2-C31892AC43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3E13147-3EE6-498B-969D-FE6B199B58D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8F54FD10-8E5B-46BE-BC74-34CF4270E0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2C95EA3-6DDB-4840-84B7-F745A8E894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9F69D5BD-1131-4160-B3F7-EFA80FC57845}"/>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8" name="Footer Placeholder 7">
            <a:extLst>
              <a:ext uri="{FF2B5EF4-FFF2-40B4-BE49-F238E27FC236}">
                <a16:creationId xmlns:a16="http://schemas.microsoft.com/office/drawing/2014/main" id="{EEF4B3AE-9AE5-4CBC-8002-83577CA9BE92}"/>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3ED09E35-308B-4306-89DC-354C0D040DBE}"/>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245669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398E8-10BD-4060-9482-AC05CF63ED1B}"/>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E113421D-EBC8-452D-80CF-0263BDDE1DD8}"/>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4" name="Footer Placeholder 3">
            <a:extLst>
              <a:ext uri="{FF2B5EF4-FFF2-40B4-BE49-F238E27FC236}">
                <a16:creationId xmlns:a16="http://schemas.microsoft.com/office/drawing/2014/main" id="{52CA797E-1CDB-4195-A214-CCBDEB9605AC}"/>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8D52AB6E-B600-478A-9245-06F892793D6C}"/>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343141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BBEE1E-F04B-48C0-9F11-F40C9F809ECF}"/>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3" name="Footer Placeholder 2">
            <a:extLst>
              <a:ext uri="{FF2B5EF4-FFF2-40B4-BE49-F238E27FC236}">
                <a16:creationId xmlns:a16="http://schemas.microsoft.com/office/drawing/2014/main" id="{7268A133-D200-40A6-9CBA-DF2B3B7A3B6B}"/>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B0A227A5-000A-48E4-9313-4D2CDE228DD0}"/>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39226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8F4EF-38C4-45FF-8097-ADC21C8367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6DA7C5F6-307E-46EE-B0E6-BB83751249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3D17A3F9-7BD6-4DA7-8772-A781FD9C3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A11245-A8ED-46F0-B5C1-D9E734B49D51}"/>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6" name="Footer Placeholder 5">
            <a:extLst>
              <a:ext uri="{FF2B5EF4-FFF2-40B4-BE49-F238E27FC236}">
                <a16:creationId xmlns:a16="http://schemas.microsoft.com/office/drawing/2014/main" id="{B8B0D0A6-4E84-4196-AB75-3C3EF3084994}"/>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A59F3385-C817-41A9-88EA-FDACF51D1916}"/>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3227020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00F62-563F-4554-8019-F06D5F57B3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9A35E078-E9F9-4936-B32F-E4E2ED091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98491BD0-FC6A-42D4-A676-E5BA5358ED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B6ED7D-D226-42E8-ADC0-4F9EB8C39D8F}"/>
              </a:ext>
            </a:extLst>
          </p:cNvPr>
          <p:cNvSpPr>
            <a:spLocks noGrp="1"/>
          </p:cNvSpPr>
          <p:nvPr>
            <p:ph type="dt" sz="half" idx="10"/>
          </p:nvPr>
        </p:nvSpPr>
        <p:spPr/>
        <p:txBody>
          <a:bodyPr/>
          <a:lstStyle/>
          <a:p>
            <a:fld id="{EBD1B3A3-F919-426A-A8EA-EC688D9298FF}" type="datetimeFigureOut">
              <a:rPr lang="sv-SE" smtClean="0"/>
              <a:t>2018-11-20</a:t>
            </a:fld>
            <a:endParaRPr lang="sv-SE"/>
          </a:p>
        </p:txBody>
      </p:sp>
      <p:sp>
        <p:nvSpPr>
          <p:cNvPr id="6" name="Footer Placeholder 5">
            <a:extLst>
              <a:ext uri="{FF2B5EF4-FFF2-40B4-BE49-F238E27FC236}">
                <a16:creationId xmlns:a16="http://schemas.microsoft.com/office/drawing/2014/main" id="{79ABFAF9-0ED7-4694-81F1-C0CAE52AB1D3}"/>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6EBF4EBC-1156-4946-8090-9841B684E67B}"/>
              </a:ext>
            </a:extLst>
          </p:cNvPr>
          <p:cNvSpPr>
            <a:spLocks noGrp="1"/>
          </p:cNvSpPr>
          <p:nvPr>
            <p:ph type="sldNum" sz="quarter" idx="12"/>
          </p:nvPr>
        </p:nvSpPr>
        <p:spPr/>
        <p:txBody>
          <a:bodyPr/>
          <a:lstStyle/>
          <a:p>
            <a:fld id="{18A5A54D-13CB-409A-8C9D-56CDC5EF4688}" type="slidenum">
              <a:rPr lang="sv-SE" smtClean="0"/>
              <a:t>‹#›</a:t>
            </a:fld>
            <a:endParaRPr lang="sv-SE"/>
          </a:p>
        </p:txBody>
      </p:sp>
    </p:spTree>
    <p:extLst>
      <p:ext uri="{BB962C8B-B14F-4D97-AF65-F5344CB8AC3E}">
        <p14:creationId xmlns:p14="http://schemas.microsoft.com/office/powerpoint/2010/main" val="2454393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E7A400-3041-4447-909A-E23E997AB0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83E63A51-6C41-4193-AD6C-ABF2732F60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1B9CDA8A-FD9C-43C6-AFBC-241BAF94D2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1B3A3-F919-426A-A8EA-EC688D9298FF}" type="datetimeFigureOut">
              <a:rPr lang="sv-SE" smtClean="0"/>
              <a:t>2018-11-20</a:t>
            </a:fld>
            <a:endParaRPr lang="sv-SE"/>
          </a:p>
        </p:txBody>
      </p:sp>
      <p:sp>
        <p:nvSpPr>
          <p:cNvPr id="5" name="Footer Placeholder 4">
            <a:extLst>
              <a:ext uri="{FF2B5EF4-FFF2-40B4-BE49-F238E27FC236}">
                <a16:creationId xmlns:a16="http://schemas.microsoft.com/office/drawing/2014/main" id="{19D61CAE-2233-4820-BF04-84B4300F6B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76E5D50F-1092-4531-BD17-66AE3BCD06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5A54D-13CB-409A-8C9D-56CDC5EF4688}" type="slidenum">
              <a:rPr lang="sv-SE" smtClean="0"/>
              <a:t>‹#›</a:t>
            </a:fld>
            <a:endParaRPr lang="sv-SE"/>
          </a:p>
        </p:txBody>
      </p:sp>
    </p:spTree>
    <p:extLst>
      <p:ext uri="{BB962C8B-B14F-4D97-AF65-F5344CB8AC3E}">
        <p14:creationId xmlns:p14="http://schemas.microsoft.com/office/powerpoint/2010/main" val="2935462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38699-F1A9-4E56-82CF-94BF898C5EA8}"/>
              </a:ext>
            </a:extLst>
          </p:cNvPr>
          <p:cNvSpPr>
            <a:spLocks noGrp="1"/>
          </p:cNvSpPr>
          <p:nvPr>
            <p:ph type="ctrTitle"/>
          </p:nvPr>
        </p:nvSpPr>
        <p:spPr/>
        <p:txBody>
          <a:bodyPr/>
          <a:lstStyle/>
          <a:p>
            <a:r>
              <a:rPr lang="sv-SE" dirty="0"/>
              <a:t>VSK F10	</a:t>
            </a:r>
          </a:p>
        </p:txBody>
      </p:sp>
      <p:sp>
        <p:nvSpPr>
          <p:cNvPr id="3" name="Subtitle 2">
            <a:extLst>
              <a:ext uri="{FF2B5EF4-FFF2-40B4-BE49-F238E27FC236}">
                <a16:creationId xmlns:a16="http://schemas.microsoft.com/office/drawing/2014/main" id="{E9A673E1-4543-4874-AEB2-321C0319C361}"/>
              </a:ext>
            </a:extLst>
          </p:cNvPr>
          <p:cNvSpPr>
            <a:spLocks noGrp="1"/>
          </p:cNvSpPr>
          <p:nvPr>
            <p:ph type="subTitle" idx="1"/>
          </p:nvPr>
        </p:nvSpPr>
        <p:spPr>
          <a:xfrm>
            <a:off x="1524000" y="3613666"/>
            <a:ext cx="9144000" cy="1655762"/>
          </a:xfrm>
        </p:spPr>
        <p:txBody>
          <a:bodyPr/>
          <a:lstStyle/>
          <a:p>
            <a:r>
              <a:rPr lang="sv-SE" dirty="0"/>
              <a:t>Säsong 2018-2019</a:t>
            </a:r>
          </a:p>
        </p:txBody>
      </p:sp>
      <p:sp>
        <p:nvSpPr>
          <p:cNvPr id="4" name="Rectangle 3">
            <a:extLst>
              <a:ext uri="{FF2B5EF4-FFF2-40B4-BE49-F238E27FC236}">
                <a16:creationId xmlns:a16="http://schemas.microsoft.com/office/drawing/2014/main" id="{FEB2C4DC-67CB-4A56-8A0C-0CB5407510FF}"/>
              </a:ext>
            </a:extLst>
          </p:cNvPr>
          <p:cNvSpPr/>
          <p:nvPr/>
        </p:nvSpPr>
        <p:spPr>
          <a:xfrm>
            <a:off x="4899935" y="3244334"/>
            <a:ext cx="2392130" cy="369332"/>
          </a:xfrm>
          <a:prstGeom prst="rect">
            <a:avLst/>
          </a:prstGeom>
        </p:spPr>
        <p:txBody>
          <a:bodyPr wrap="none">
            <a:spAutoFit/>
          </a:bodyPr>
          <a:lstStyle/>
          <a:p>
            <a:r>
              <a:rPr lang="sv-SE" dirty="0">
                <a:solidFill>
                  <a:schemeClr val="bg1"/>
                </a:solidFill>
              </a:rPr>
              <a:t>som fortfarande är kvar</a:t>
            </a:r>
            <a:endParaRPr lang="sv-SE" dirty="0"/>
          </a:p>
        </p:txBody>
      </p:sp>
      <p:pic>
        <p:nvPicPr>
          <p:cNvPr id="5" name="Picture 4">
            <a:extLst>
              <a:ext uri="{FF2B5EF4-FFF2-40B4-BE49-F238E27FC236}">
                <a16:creationId xmlns:a16="http://schemas.microsoft.com/office/drawing/2014/main" id="{ECB6023F-A29D-4F82-A264-8146C81BEBA5}"/>
              </a:ext>
            </a:extLst>
          </p:cNvPr>
          <p:cNvPicPr>
            <a:picLocks noChangeAspect="1"/>
          </p:cNvPicPr>
          <p:nvPr/>
        </p:nvPicPr>
        <p:blipFill>
          <a:blip r:embed="rId2"/>
          <a:stretch>
            <a:fillRect/>
          </a:stretch>
        </p:blipFill>
        <p:spPr>
          <a:xfrm>
            <a:off x="4131371" y="4561427"/>
            <a:ext cx="3829050" cy="1543050"/>
          </a:xfrm>
          <a:prstGeom prst="rect">
            <a:avLst/>
          </a:prstGeom>
        </p:spPr>
      </p:pic>
    </p:spTree>
    <p:extLst>
      <p:ext uri="{BB962C8B-B14F-4D97-AF65-F5344CB8AC3E}">
        <p14:creationId xmlns:p14="http://schemas.microsoft.com/office/powerpoint/2010/main" val="325161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27AF510-A748-4881-A9EF-D8A2C8B2042B}"/>
              </a:ext>
            </a:extLst>
          </p:cNvPr>
          <p:cNvSpPr/>
          <p:nvPr/>
        </p:nvSpPr>
        <p:spPr>
          <a:xfrm>
            <a:off x="162839" y="187889"/>
            <a:ext cx="11824570" cy="6463431"/>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dirty="0">
                <a:solidFill>
                  <a:schemeClr val="tx1"/>
                </a:solidFill>
              </a:rPr>
              <a:t>Clara Hedenström</a:t>
            </a:r>
          </a:p>
        </p:txBody>
      </p:sp>
      <p:sp>
        <p:nvSpPr>
          <p:cNvPr id="2" name="Title 1">
            <a:extLst>
              <a:ext uri="{FF2B5EF4-FFF2-40B4-BE49-F238E27FC236}">
                <a16:creationId xmlns:a16="http://schemas.microsoft.com/office/drawing/2014/main" id="{AAFC07A6-5728-47C0-BE15-516197DEC044}"/>
              </a:ext>
            </a:extLst>
          </p:cNvPr>
          <p:cNvSpPr>
            <a:spLocks noGrp="1"/>
          </p:cNvSpPr>
          <p:nvPr>
            <p:ph type="title"/>
          </p:nvPr>
        </p:nvSpPr>
        <p:spPr>
          <a:xfrm>
            <a:off x="1939414" y="365125"/>
            <a:ext cx="7883013" cy="1325563"/>
          </a:xfrm>
        </p:spPr>
        <p:txBody>
          <a:bodyPr/>
          <a:lstStyle/>
          <a:p>
            <a:r>
              <a:rPr lang="sv-SE" dirty="0"/>
              <a:t>Spelare   F10 – Bandy Lätt</a:t>
            </a:r>
          </a:p>
        </p:txBody>
      </p:sp>
      <p:sp>
        <p:nvSpPr>
          <p:cNvPr id="9" name="Rectangle: Rounded Corners 8">
            <a:extLst>
              <a:ext uri="{FF2B5EF4-FFF2-40B4-BE49-F238E27FC236}">
                <a16:creationId xmlns:a16="http://schemas.microsoft.com/office/drawing/2014/main" id="{A9DB7153-A730-42B6-982E-FB006982212E}"/>
              </a:ext>
            </a:extLst>
          </p:cNvPr>
          <p:cNvSpPr/>
          <p:nvPr/>
        </p:nvSpPr>
        <p:spPr>
          <a:xfrm>
            <a:off x="1771154" y="3732756"/>
            <a:ext cx="2976210" cy="2432815"/>
          </a:xfrm>
          <a:prstGeom prst="round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b="1" dirty="0" err="1">
                <a:solidFill>
                  <a:schemeClr val="tx1"/>
                </a:solidFill>
              </a:rPr>
              <a:t>Dinuki</a:t>
            </a:r>
            <a:r>
              <a:rPr lang="sv-SE" b="1" dirty="0">
                <a:solidFill>
                  <a:schemeClr val="tx1"/>
                </a:solidFill>
              </a:rPr>
              <a:t> </a:t>
            </a:r>
            <a:r>
              <a:rPr lang="sv-SE" b="1" dirty="0" err="1">
                <a:solidFill>
                  <a:schemeClr val="tx1"/>
                </a:solidFill>
              </a:rPr>
              <a:t>Abeywikrama</a:t>
            </a:r>
            <a:endParaRPr lang="sv-SE" b="1" dirty="0">
              <a:solidFill>
                <a:schemeClr val="tx1"/>
              </a:solidFill>
            </a:endParaRPr>
          </a:p>
          <a:p>
            <a:pPr algn="ctr"/>
            <a:endParaRPr lang="sv-SE" dirty="0"/>
          </a:p>
        </p:txBody>
      </p:sp>
      <p:sp>
        <p:nvSpPr>
          <p:cNvPr id="20" name="TextBox 19">
            <a:extLst>
              <a:ext uri="{FF2B5EF4-FFF2-40B4-BE49-F238E27FC236}">
                <a16:creationId xmlns:a16="http://schemas.microsoft.com/office/drawing/2014/main" id="{28DC74D3-BE47-494B-9B91-5DC912057F64}"/>
              </a:ext>
            </a:extLst>
          </p:cNvPr>
          <p:cNvSpPr txBox="1"/>
          <p:nvPr/>
        </p:nvSpPr>
        <p:spPr>
          <a:xfrm>
            <a:off x="1057645" y="5815570"/>
            <a:ext cx="184731" cy="369332"/>
          </a:xfrm>
          <a:prstGeom prst="rect">
            <a:avLst/>
          </a:prstGeom>
          <a:noFill/>
        </p:spPr>
        <p:txBody>
          <a:bodyPr wrap="none" rtlCol="0">
            <a:spAutoFit/>
          </a:bodyPr>
          <a:lstStyle/>
          <a:p>
            <a:endParaRPr lang="sv-SE" dirty="0"/>
          </a:p>
        </p:txBody>
      </p:sp>
      <p:sp>
        <p:nvSpPr>
          <p:cNvPr id="3" name="TextBox 2">
            <a:extLst>
              <a:ext uri="{FF2B5EF4-FFF2-40B4-BE49-F238E27FC236}">
                <a16:creationId xmlns:a16="http://schemas.microsoft.com/office/drawing/2014/main" id="{B44B47B3-5B49-46BD-BAF7-C0F1E5127727}"/>
              </a:ext>
            </a:extLst>
          </p:cNvPr>
          <p:cNvSpPr txBox="1"/>
          <p:nvPr/>
        </p:nvSpPr>
        <p:spPr>
          <a:xfrm>
            <a:off x="5962389" y="2680570"/>
            <a:ext cx="2279737" cy="646331"/>
          </a:xfrm>
          <a:prstGeom prst="rect">
            <a:avLst/>
          </a:prstGeom>
          <a:noFill/>
        </p:spPr>
        <p:txBody>
          <a:bodyPr wrap="square" rtlCol="0">
            <a:spAutoFit/>
          </a:bodyPr>
          <a:lstStyle/>
          <a:p>
            <a:r>
              <a:rPr lang="sv-SE" b="1" dirty="0"/>
              <a:t>Thea Högström</a:t>
            </a:r>
          </a:p>
          <a:p>
            <a:endParaRPr lang="sv-SE" dirty="0"/>
          </a:p>
        </p:txBody>
      </p:sp>
      <p:sp>
        <p:nvSpPr>
          <p:cNvPr id="4" name="TextBox 3">
            <a:extLst>
              <a:ext uri="{FF2B5EF4-FFF2-40B4-BE49-F238E27FC236}">
                <a16:creationId xmlns:a16="http://schemas.microsoft.com/office/drawing/2014/main" id="{30AFA791-3C9B-437E-AEE2-4D1295C43013}"/>
              </a:ext>
            </a:extLst>
          </p:cNvPr>
          <p:cNvSpPr txBox="1"/>
          <p:nvPr/>
        </p:nvSpPr>
        <p:spPr>
          <a:xfrm>
            <a:off x="6676373" y="4897677"/>
            <a:ext cx="1716065" cy="646331"/>
          </a:xfrm>
          <a:prstGeom prst="rect">
            <a:avLst/>
          </a:prstGeom>
          <a:noFill/>
        </p:spPr>
        <p:txBody>
          <a:bodyPr wrap="square" rtlCol="0">
            <a:spAutoFit/>
          </a:bodyPr>
          <a:lstStyle/>
          <a:p>
            <a:r>
              <a:rPr lang="sv-SE" b="1" dirty="0"/>
              <a:t>Isabell Lindh</a:t>
            </a:r>
          </a:p>
          <a:p>
            <a:endParaRPr lang="sv-SE" dirty="0"/>
          </a:p>
        </p:txBody>
      </p:sp>
      <p:sp>
        <p:nvSpPr>
          <p:cNvPr id="5" name="TextBox 4">
            <a:extLst>
              <a:ext uri="{FF2B5EF4-FFF2-40B4-BE49-F238E27FC236}">
                <a16:creationId xmlns:a16="http://schemas.microsoft.com/office/drawing/2014/main" id="{C64B236A-A29E-4195-A560-98092CA072CC}"/>
              </a:ext>
            </a:extLst>
          </p:cNvPr>
          <p:cNvSpPr txBox="1"/>
          <p:nvPr/>
        </p:nvSpPr>
        <p:spPr>
          <a:xfrm>
            <a:off x="3068877" y="2442575"/>
            <a:ext cx="1214179" cy="646331"/>
          </a:xfrm>
          <a:prstGeom prst="rect">
            <a:avLst/>
          </a:prstGeom>
          <a:noFill/>
        </p:spPr>
        <p:txBody>
          <a:bodyPr wrap="none" rtlCol="0">
            <a:spAutoFit/>
          </a:bodyPr>
          <a:lstStyle/>
          <a:p>
            <a:r>
              <a:rPr lang="sv-SE" b="1" dirty="0"/>
              <a:t>Nora Lycke</a:t>
            </a:r>
          </a:p>
          <a:p>
            <a:endParaRPr lang="sv-SE" dirty="0"/>
          </a:p>
        </p:txBody>
      </p:sp>
      <p:sp>
        <p:nvSpPr>
          <p:cNvPr id="6" name="TextBox 5">
            <a:extLst>
              <a:ext uri="{FF2B5EF4-FFF2-40B4-BE49-F238E27FC236}">
                <a16:creationId xmlns:a16="http://schemas.microsoft.com/office/drawing/2014/main" id="{B5E36B0E-5A0B-4C0C-B9B2-692A20B23DD4}"/>
              </a:ext>
            </a:extLst>
          </p:cNvPr>
          <p:cNvSpPr txBox="1"/>
          <p:nvPr/>
        </p:nvSpPr>
        <p:spPr>
          <a:xfrm>
            <a:off x="9081370" y="3088906"/>
            <a:ext cx="1422954" cy="646331"/>
          </a:xfrm>
          <a:prstGeom prst="rect">
            <a:avLst/>
          </a:prstGeom>
          <a:noFill/>
        </p:spPr>
        <p:txBody>
          <a:bodyPr wrap="none" rtlCol="0">
            <a:spAutoFit/>
          </a:bodyPr>
          <a:lstStyle/>
          <a:p>
            <a:r>
              <a:rPr lang="sv-SE" b="1" dirty="0"/>
              <a:t>Stella Nordin</a:t>
            </a:r>
          </a:p>
          <a:p>
            <a:endParaRPr lang="sv-SE" dirty="0"/>
          </a:p>
        </p:txBody>
      </p:sp>
      <p:sp>
        <p:nvSpPr>
          <p:cNvPr id="8" name="TextBox 7">
            <a:extLst>
              <a:ext uri="{FF2B5EF4-FFF2-40B4-BE49-F238E27FC236}">
                <a16:creationId xmlns:a16="http://schemas.microsoft.com/office/drawing/2014/main" id="{94BCEE6E-2A74-4D62-9B12-BC4938B8E60C}"/>
              </a:ext>
            </a:extLst>
          </p:cNvPr>
          <p:cNvSpPr txBox="1"/>
          <p:nvPr/>
        </p:nvSpPr>
        <p:spPr>
          <a:xfrm>
            <a:off x="5962389" y="3582444"/>
            <a:ext cx="1462260" cy="646331"/>
          </a:xfrm>
          <a:prstGeom prst="rect">
            <a:avLst/>
          </a:prstGeom>
          <a:noFill/>
        </p:spPr>
        <p:txBody>
          <a:bodyPr wrap="none" rtlCol="0">
            <a:spAutoFit/>
          </a:bodyPr>
          <a:lstStyle/>
          <a:p>
            <a:r>
              <a:rPr lang="sv-SE" b="1" dirty="0"/>
              <a:t>Sanna </a:t>
            </a:r>
            <a:r>
              <a:rPr lang="sv-SE" b="1" dirty="0" err="1"/>
              <a:t>Noritis</a:t>
            </a:r>
            <a:endParaRPr lang="sv-SE" b="1" dirty="0"/>
          </a:p>
          <a:p>
            <a:endParaRPr lang="sv-SE" dirty="0"/>
          </a:p>
        </p:txBody>
      </p:sp>
      <p:sp>
        <p:nvSpPr>
          <p:cNvPr id="10" name="TextBox 9">
            <a:extLst>
              <a:ext uri="{FF2B5EF4-FFF2-40B4-BE49-F238E27FC236}">
                <a16:creationId xmlns:a16="http://schemas.microsoft.com/office/drawing/2014/main" id="{6BBCC61F-7ECF-4C54-8423-8ADCF2346F5A}"/>
              </a:ext>
            </a:extLst>
          </p:cNvPr>
          <p:cNvSpPr txBox="1"/>
          <p:nvPr/>
        </p:nvSpPr>
        <p:spPr>
          <a:xfrm>
            <a:off x="3394553" y="3412071"/>
            <a:ext cx="2440796" cy="646331"/>
          </a:xfrm>
          <a:prstGeom prst="rect">
            <a:avLst/>
          </a:prstGeom>
          <a:noFill/>
        </p:spPr>
        <p:txBody>
          <a:bodyPr wrap="none" rtlCol="0">
            <a:spAutoFit/>
          </a:bodyPr>
          <a:lstStyle/>
          <a:p>
            <a:r>
              <a:rPr lang="sv-SE" b="1" dirty="0" err="1"/>
              <a:t>Novaline</a:t>
            </a:r>
            <a:r>
              <a:rPr lang="sv-SE" b="1" dirty="0"/>
              <a:t> Medina </a:t>
            </a:r>
            <a:r>
              <a:rPr lang="sv-SE" b="1" dirty="0" err="1"/>
              <a:t>Börlin</a:t>
            </a:r>
            <a:endParaRPr lang="sv-SE" b="1" dirty="0"/>
          </a:p>
          <a:p>
            <a:endParaRPr lang="sv-SE" dirty="0"/>
          </a:p>
        </p:txBody>
      </p:sp>
      <p:sp>
        <p:nvSpPr>
          <p:cNvPr id="11" name="TextBox 10">
            <a:extLst>
              <a:ext uri="{FF2B5EF4-FFF2-40B4-BE49-F238E27FC236}">
                <a16:creationId xmlns:a16="http://schemas.microsoft.com/office/drawing/2014/main" id="{FA9834CA-04A5-4EA9-8E85-15DDB0F31360}"/>
              </a:ext>
            </a:extLst>
          </p:cNvPr>
          <p:cNvSpPr txBox="1"/>
          <p:nvPr/>
        </p:nvSpPr>
        <p:spPr>
          <a:xfrm>
            <a:off x="9081370" y="4647156"/>
            <a:ext cx="2151423" cy="646331"/>
          </a:xfrm>
          <a:prstGeom prst="rect">
            <a:avLst/>
          </a:prstGeom>
          <a:noFill/>
        </p:spPr>
        <p:txBody>
          <a:bodyPr wrap="none" rtlCol="0">
            <a:spAutoFit/>
          </a:bodyPr>
          <a:lstStyle/>
          <a:p>
            <a:r>
              <a:rPr lang="sv-SE" b="1" dirty="0"/>
              <a:t>Alicia </a:t>
            </a:r>
            <a:r>
              <a:rPr lang="sv-SE" b="1" dirty="0" err="1"/>
              <a:t>Vencze</a:t>
            </a:r>
            <a:r>
              <a:rPr lang="sv-SE" b="1" dirty="0"/>
              <a:t> Gisslen</a:t>
            </a:r>
          </a:p>
          <a:p>
            <a:endParaRPr lang="sv-SE" dirty="0"/>
          </a:p>
        </p:txBody>
      </p:sp>
      <p:sp>
        <p:nvSpPr>
          <p:cNvPr id="12" name="TextBox 11">
            <a:extLst>
              <a:ext uri="{FF2B5EF4-FFF2-40B4-BE49-F238E27FC236}">
                <a16:creationId xmlns:a16="http://schemas.microsoft.com/office/drawing/2014/main" id="{A854EA9D-B096-4278-8026-018D62BFA751}"/>
              </a:ext>
            </a:extLst>
          </p:cNvPr>
          <p:cNvSpPr txBox="1"/>
          <p:nvPr/>
        </p:nvSpPr>
        <p:spPr>
          <a:xfrm>
            <a:off x="4960307" y="5220842"/>
            <a:ext cx="1007776" cy="646331"/>
          </a:xfrm>
          <a:prstGeom prst="rect">
            <a:avLst/>
          </a:prstGeom>
          <a:noFill/>
        </p:spPr>
        <p:txBody>
          <a:bodyPr wrap="none" rtlCol="0">
            <a:spAutoFit/>
          </a:bodyPr>
          <a:lstStyle/>
          <a:p>
            <a:r>
              <a:rPr lang="sv-SE" b="1" dirty="0"/>
              <a:t>Heli Fors</a:t>
            </a:r>
          </a:p>
          <a:p>
            <a:endParaRPr lang="sv-SE" dirty="0"/>
          </a:p>
        </p:txBody>
      </p:sp>
      <p:sp>
        <p:nvSpPr>
          <p:cNvPr id="13" name="TextBox 12">
            <a:extLst>
              <a:ext uri="{FF2B5EF4-FFF2-40B4-BE49-F238E27FC236}">
                <a16:creationId xmlns:a16="http://schemas.microsoft.com/office/drawing/2014/main" id="{CBC8995A-BF16-41BB-8446-C7083496B02E}"/>
              </a:ext>
            </a:extLst>
          </p:cNvPr>
          <p:cNvSpPr txBox="1"/>
          <p:nvPr/>
        </p:nvSpPr>
        <p:spPr>
          <a:xfrm>
            <a:off x="1082222" y="2313400"/>
            <a:ext cx="1446614" cy="646331"/>
          </a:xfrm>
          <a:prstGeom prst="rect">
            <a:avLst/>
          </a:prstGeom>
          <a:noFill/>
        </p:spPr>
        <p:txBody>
          <a:bodyPr wrap="none" rtlCol="0">
            <a:spAutoFit/>
          </a:bodyPr>
          <a:lstStyle/>
          <a:p>
            <a:r>
              <a:rPr lang="sv-SE" b="1" dirty="0"/>
              <a:t>Maja Larsson</a:t>
            </a:r>
          </a:p>
          <a:p>
            <a:endParaRPr lang="sv-SE" dirty="0"/>
          </a:p>
        </p:txBody>
      </p:sp>
      <p:sp>
        <p:nvSpPr>
          <p:cNvPr id="14" name="TextBox 13">
            <a:extLst>
              <a:ext uri="{FF2B5EF4-FFF2-40B4-BE49-F238E27FC236}">
                <a16:creationId xmlns:a16="http://schemas.microsoft.com/office/drawing/2014/main" id="{AB2E95A8-F1CF-44CD-A0F6-64E9D264E576}"/>
              </a:ext>
            </a:extLst>
          </p:cNvPr>
          <p:cNvSpPr txBox="1"/>
          <p:nvPr/>
        </p:nvSpPr>
        <p:spPr>
          <a:xfrm>
            <a:off x="8242126" y="1743466"/>
            <a:ext cx="1797287" cy="646331"/>
          </a:xfrm>
          <a:prstGeom prst="rect">
            <a:avLst/>
          </a:prstGeom>
          <a:noFill/>
        </p:spPr>
        <p:txBody>
          <a:bodyPr wrap="none" rtlCol="0">
            <a:spAutoFit/>
          </a:bodyPr>
          <a:lstStyle/>
          <a:p>
            <a:r>
              <a:rPr lang="sv-SE" b="1" dirty="0"/>
              <a:t>Ebba Martinsson</a:t>
            </a:r>
          </a:p>
          <a:p>
            <a:endParaRPr lang="sv-SE" dirty="0"/>
          </a:p>
        </p:txBody>
      </p:sp>
      <p:sp>
        <p:nvSpPr>
          <p:cNvPr id="15" name="TextBox 14">
            <a:extLst>
              <a:ext uri="{FF2B5EF4-FFF2-40B4-BE49-F238E27FC236}">
                <a16:creationId xmlns:a16="http://schemas.microsoft.com/office/drawing/2014/main" id="{3C3EEAD0-FD9C-4336-8CC8-EFD20C755769}"/>
              </a:ext>
            </a:extLst>
          </p:cNvPr>
          <p:cNvSpPr txBox="1"/>
          <p:nvPr/>
        </p:nvSpPr>
        <p:spPr>
          <a:xfrm>
            <a:off x="1440493" y="5544007"/>
            <a:ext cx="1440138" cy="646331"/>
          </a:xfrm>
          <a:prstGeom prst="rect">
            <a:avLst/>
          </a:prstGeom>
          <a:noFill/>
        </p:spPr>
        <p:txBody>
          <a:bodyPr wrap="none" rtlCol="0">
            <a:spAutoFit/>
          </a:bodyPr>
          <a:lstStyle/>
          <a:p>
            <a:r>
              <a:rPr lang="sv-SE" b="1" dirty="0"/>
              <a:t>Elin Wallgren</a:t>
            </a:r>
          </a:p>
          <a:p>
            <a:endParaRPr lang="sv-SE" dirty="0"/>
          </a:p>
        </p:txBody>
      </p:sp>
    </p:spTree>
    <p:extLst>
      <p:ext uri="{BB962C8B-B14F-4D97-AF65-F5344CB8AC3E}">
        <p14:creationId xmlns:p14="http://schemas.microsoft.com/office/powerpoint/2010/main" val="1591661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27AF510-A748-4881-A9EF-D8A2C8B2042B}"/>
              </a:ext>
            </a:extLst>
          </p:cNvPr>
          <p:cNvSpPr/>
          <p:nvPr/>
        </p:nvSpPr>
        <p:spPr>
          <a:xfrm>
            <a:off x="152400" y="191021"/>
            <a:ext cx="11887200" cy="6475957"/>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a:extLst>
              <a:ext uri="{FF2B5EF4-FFF2-40B4-BE49-F238E27FC236}">
                <a16:creationId xmlns:a16="http://schemas.microsoft.com/office/drawing/2014/main" id="{AAFC07A6-5728-47C0-BE15-516197DEC044}"/>
              </a:ext>
            </a:extLst>
          </p:cNvPr>
          <p:cNvSpPr>
            <a:spLocks noGrp="1"/>
          </p:cNvSpPr>
          <p:nvPr>
            <p:ph type="title"/>
          </p:nvPr>
        </p:nvSpPr>
        <p:spPr>
          <a:xfrm>
            <a:off x="3837044" y="405948"/>
            <a:ext cx="5405284" cy="870212"/>
          </a:xfrm>
        </p:spPr>
        <p:txBody>
          <a:bodyPr/>
          <a:lstStyle/>
          <a:p>
            <a:r>
              <a:rPr lang="sv-SE" dirty="0"/>
              <a:t>Organisation</a:t>
            </a:r>
          </a:p>
        </p:txBody>
      </p:sp>
      <p:sp>
        <p:nvSpPr>
          <p:cNvPr id="20" name="TextBox 19">
            <a:extLst>
              <a:ext uri="{FF2B5EF4-FFF2-40B4-BE49-F238E27FC236}">
                <a16:creationId xmlns:a16="http://schemas.microsoft.com/office/drawing/2014/main" id="{28DC74D3-BE47-494B-9B91-5DC912057F64}"/>
              </a:ext>
            </a:extLst>
          </p:cNvPr>
          <p:cNvSpPr txBox="1"/>
          <p:nvPr/>
        </p:nvSpPr>
        <p:spPr>
          <a:xfrm>
            <a:off x="1057645" y="5815570"/>
            <a:ext cx="184731" cy="369332"/>
          </a:xfrm>
          <a:prstGeom prst="rect">
            <a:avLst/>
          </a:prstGeom>
          <a:noFill/>
        </p:spPr>
        <p:txBody>
          <a:bodyPr wrap="none" rtlCol="0">
            <a:spAutoFit/>
          </a:bodyPr>
          <a:lstStyle/>
          <a:p>
            <a:endParaRPr lang="sv-SE" dirty="0"/>
          </a:p>
        </p:txBody>
      </p:sp>
      <p:sp>
        <p:nvSpPr>
          <p:cNvPr id="16" name="TextBox 15">
            <a:extLst>
              <a:ext uri="{FF2B5EF4-FFF2-40B4-BE49-F238E27FC236}">
                <a16:creationId xmlns:a16="http://schemas.microsoft.com/office/drawing/2014/main" id="{1321743A-C406-4BD7-91BB-D305C4997A39}"/>
              </a:ext>
            </a:extLst>
          </p:cNvPr>
          <p:cNvSpPr txBox="1"/>
          <p:nvPr/>
        </p:nvSpPr>
        <p:spPr>
          <a:xfrm>
            <a:off x="1400872" y="1224294"/>
            <a:ext cx="2397228" cy="4801314"/>
          </a:xfrm>
          <a:prstGeom prst="rect">
            <a:avLst/>
          </a:prstGeom>
          <a:noFill/>
        </p:spPr>
        <p:txBody>
          <a:bodyPr wrap="square" rtlCol="0">
            <a:spAutoFit/>
          </a:bodyPr>
          <a:lstStyle/>
          <a:p>
            <a:r>
              <a:rPr lang="sv-SE" b="1" u="sng" dirty="0"/>
              <a:t>Lagledare</a:t>
            </a:r>
            <a:endParaRPr lang="sv-SE" b="1" dirty="0"/>
          </a:p>
          <a:p>
            <a:r>
              <a:rPr lang="sv-SE" dirty="0"/>
              <a:t>Mats Wieweg</a:t>
            </a:r>
          </a:p>
          <a:p>
            <a:endParaRPr lang="sv-SE" dirty="0"/>
          </a:p>
          <a:p>
            <a:r>
              <a:rPr lang="sv-SE" b="1" u="sng" dirty="0"/>
              <a:t>Tränar</a:t>
            </a:r>
          </a:p>
          <a:p>
            <a:r>
              <a:rPr lang="sv-SE" dirty="0"/>
              <a:t>Axel Lycke</a:t>
            </a:r>
          </a:p>
          <a:p>
            <a:r>
              <a:rPr lang="sv-SE" dirty="0"/>
              <a:t>Andreas Martinsson</a:t>
            </a:r>
          </a:p>
          <a:p>
            <a:r>
              <a:rPr lang="sv-SE" dirty="0"/>
              <a:t>Patrik Fors</a:t>
            </a:r>
          </a:p>
          <a:p>
            <a:r>
              <a:rPr lang="sv-SE" dirty="0"/>
              <a:t>Janne </a:t>
            </a:r>
            <a:r>
              <a:rPr lang="sv-SE" dirty="0" err="1"/>
              <a:t>Valimäki</a:t>
            </a:r>
            <a:endParaRPr lang="sv-SE" dirty="0"/>
          </a:p>
          <a:p>
            <a:r>
              <a:rPr lang="sv-SE" dirty="0"/>
              <a:t>Mats Wieweg</a:t>
            </a:r>
          </a:p>
          <a:p>
            <a:endParaRPr lang="sv-SE" dirty="0"/>
          </a:p>
          <a:p>
            <a:r>
              <a:rPr lang="sv-SE" b="1" u="sng" dirty="0"/>
              <a:t>Kassör:</a:t>
            </a:r>
          </a:p>
          <a:p>
            <a:r>
              <a:rPr lang="sv-SE" dirty="0"/>
              <a:t>Mari Högström</a:t>
            </a:r>
          </a:p>
          <a:p>
            <a:endParaRPr lang="sv-SE" dirty="0"/>
          </a:p>
          <a:p>
            <a:r>
              <a:rPr lang="sv-SE" b="1" u="sng" dirty="0"/>
              <a:t>Materialansvarig:</a:t>
            </a:r>
          </a:p>
          <a:p>
            <a:r>
              <a:rPr lang="sv-SE" dirty="0"/>
              <a:t>Annika </a:t>
            </a:r>
            <a:r>
              <a:rPr lang="sv-SE" dirty="0" err="1"/>
              <a:t>Selg</a:t>
            </a:r>
            <a:endParaRPr lang="sv-SE" dirty="0"/>
          </a:p>
          <a:p>
            <a:endParaRPr lang="sv-SE" dirty="0"/>
          </a:p>
          <a:p>
            <a:endParaRPr lang="sv-SE" dirty="0"/>
          </a:p>
        </p:txBody>
      </p:sp>
      <p:sp>
        <p:nvSpPr>
          <p:cNvPr id="3" name="TextBox 2">
            <a:extLst>
              <a:ext uri="{FF2B5EF4-FFF2-40B4-BE49-F238E27FC236}">
                <a16:creationId xmlns:a16="http://schemas.microsoft.com/office/drawing/2014/main" id="{B816280C-BAA3-49FA-AD13-913A3B0F8160}"/>
              </a:ext>
            </a:extLst>
          </p:cNvPr>
          <p:cNvSpPr txBox="1"/>
          <p:nvPr/>
        </p:nvSpPr>
        <p:spPr>
          <a:xfrm>
            <a:off x="4657344" y="1180715"/>
            <a:ext cx="5657088" cy="4801314"/>
          </a:xfrm>
          <a:prstGeom prst="rect">
            <a:avLst/>
          </a:prstGeom>
          <a:noFill/>
        </p:spPr>
        <p:txBody>
          <a:bodyPr wrap="square" rtlCol="0">
            <a:spAutoFit/>
          </a:bodyPr>
          <a:lstStyle/>
          <a:p>
            <a:r>
              <a:rPr lang="sv-SE" b="1" u="sng" dirty="0"/>
              <a:t>Slipare:</a:t>
            </a:r>
          </a:p>
          <a:p>
            <a:r>
              <a:rPr lang="sv-SE" dirty="0"/>
              <a:t>Andreas Martinsson</a:t>
            </a:r>
          </a:p>
          <a:p>
            <a:r>
              <a:rPr lang="sv-SE" dirty="0"/>
              <a:t>Annika </a:t>
            </a:r>
            <a:r>
              <a:rPr lang="sv-SE" dirty="0" err="1"/>
              <a:t>Selg</a:t>
            </a:r>
            <a:endParaRPr lang="sv-SE" dirty="0"/>
          </a:p>
          <a:p>
            <a:endParaRPr lang="sv-SE" dirty="0"/>
          </a:p>
          <a:p>
            <a:r>
              <a:rPr lang="sv-SE" b="1" u="sng" dirty="0" err="1"/>
              <a:t>Evangemangsgrupp</a:t>
            </a:r>
            <a:r>
              <a:rPr lang="sv-SE" b="1" u="sng" dirty="0"/>
              <a:t>:</a:t>
            </a:r>
          </a:p>
          <a:p>
            <a:r>
              <a:rPr lang="sv-SE" dirty="0"/>
              <a:t>(arbetar med kiosk, poolspel och aktiviteter för att skapa lagkänsla)</a:t>
            </a:r>
          </a:p>
          <a:p>
            <a:r>
              <a:rPr lang="sv-SE" dirty="0"/>
              <a:t>Annika </a:t>
            </a:r>
            <a:r>
              <a:rPr lang="sv-SE" dirty="0" err="1"/>
              <a:t>Selg</a:t>
            </a:r>
            <a:r>
              <a:rPr lang="sv-SE" dirty="0"/>
              <a:t> (Sammankallande)</a:t>
            </a:r>
          </a:p>
          <a:p>
            <a:r>
              <a:rPr lang="sv-SE" dirty="0"/>
              <a:t>Vakant </a:t>
            </a:r>
          </a:p>
          <a:p>
            <a:r>
              <a:rPr lang="sv-SE" dirty="0"/>
              <a:t>Vakant</a:t>
            </a:r>
          </a:p>
          <a:p>
            <a:endParaRPr lang="sv-SE" dirty="0"/>
          </a:p>
          <a:p>
            <a:r>
              <a:rPr lang="sv-SE" b="1" u="sng" dirty="0"/>
              <a:t>Försäljningsgrupp:</a:t>
            </a:r>
          </a:p>
          <a:p>
            <a:r>
              <a:rPr lang="sv-SE" dirty="0"/>
              <a:t>(arbeta med försäljningsaktiviteter samt ev. sponsring.)</a:t>
            </a:r>
          </a:p>
          <a:p>
            <a:r>
              <a:rPr lang="sv-SE" dirty="0"/>
              <a:t>Vakant</a:t>
            </a:r>
          </a:p>
          <a:p>
            <a:r>
              <a:rPr lang="sv-SE" dirty="0"/>
              <a:t>Vakant</a:t>
            </a:r>
          </a:p>
          <a:p>
            <a:r>
              <a:rPr lang="sv-SE" dirty="0"/>
              <a:t>Vakant</a:t>
            </a:r>
          </a:p>
          <a:p>
            <a:endParaRPr lang="sv-SE" dirty="0"/>
          </a:p>
        </p:txBody>
      </p:sp>
    </p:spTree>
    <p:extLst>
      <p:ext uri="{BB962C8B-B14F-4D97-AF65-F5344CB8AC3E}">
        <p14:creationId xmlns:p14="http://schemas.microsoft.com/office/powerpoint/2010/main" val="1421518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27AF510-A748-4881-A9EF-D8A2C8B2042B}"/>
              </a:ext>
            </a:extLst>
          </p:cNvPr>
          <p:cNvSpPr/>
          <p:nvPr/>
        </p:nvSpPr>
        <p:spPr>
          <a:xfrm>
            <a:off x="109728" y="201638"/>
            <a:ext cx="11789663" cy="6418360"/>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a:extLst>
              <a:ext uri="{FF2B5EF4-FFF2-40B4-BE49-F238E27FC236}">
                <a16:creationId xmlns:a16="http://schemas.microsoft.com/office/drawing/2014/main" id="{AAFC07A6-5728-47C0-BE15-516197DEC044}"/>
              </a:ext>
            </a:extLst>
          </p:cNvPr>
          <p:cNvSpPr>
            <a:spLocks noGrp="1"/>
          </p:cNvSpPr>
          <p:nvPr>
            <p:ph type="title"/>
          </p:nvPr>
        </p:nvSpPr>
        <p:spPr>
          <a:xfrm>
            <a:off x="792481" y="73598"/>
            <a:ext cx="10515600" cy="1325563"/>
          </a:xfrm>
        </p:spPr>
        <p:txBody>
          <a:bodyPr/>
          <a:lstStyle/>
          <a:p>
            <a:r>
              <a:rPr lang="sv-SE" dirty="0"/>
              <a:t>Vad händer under säsongen 2018-2019</a:t>
            </a:r>
          </a:p>
        </p:txBody>
      </p:sp>
      <p:sp>
        <p:nvSpPr>
          <p:cNvPr id="9" name="Rectangle: Rounded Corners 8">
            <a:extLst>
              <a:ext uri="{FF2B5EF4-FFF2-40B4-BE49-F238E27FC236}">
                <a16:creationId xmlns:a16="http://schemas.microsoft.com/office/drawing/2014/main" id="{FD8D1DB7-6572-4F55-A97E-FF8E8A3B3C84}"/>
              </a:ext>
            </a:extLst>
          </p:cNvPr>
          <p:cNvSpPr/>
          <p:nvPr/>
        </p:nvSpPr>
        <p:spPr>
          <a:xfrm>
            <a:off x="5585073" y="1367636"/>
            <a:ext cx="5709475" cy="4524315"/>
          </a:xfrm>
          <a:prstGeom prst="round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extBox 10">
            <a:extLst>
              <a:ext uri="{FF2B5EF4-FFF2-40B4-BE49-F238E27FC236}">
                <a16:creationId xmlns:a16="http://schemas.microsoft.com/office/drawing/2014/main" id="{99FE01E3-16ED-4138-9647-8F328C578304}"/>
              </a:ext>
            </a:extLst>
          </p:cNvPr>
          <p:cNvSpPr txBox="1"/>
          <p:nvPr/>
        </p:nvSpPr>
        <p:spPr>
          <a:xfrm>
            <a:off x="708027" y="1018879"/>
            <a:ext cx="4535670" cy="6186309"/>
          </a:xfrm>
          <a:prstGeom prst="rect">
            <a:avLst/>
          </a:prstGeom>
          <a:noFill/>
        </p:spPr>
        <p:txBody>
          <a:bodyPr wrap="square" rtlCol="0">
            <a:spAutoFit/>
          </a:bodyPr>
          <a:lstStyle/>
          <a:p>
            <a:r>
              <a:rPr lang="sv-SE" b="1" u="sng" dirty="0"/>
              <a:t>Bilda lag:</a:t>
            </a:r>
          </a:p>
          <a:p>
            <a:r>
              <a:rPr lang="sv-SE" dirty="0"/>
              <a:t>Vi har fått en egen skrubb och material. Varje lag får en uppsättning bandyklubbor, koner. bollar, västar, förbandslåda samt en uppsättning matchtröjor. De två sista väntar vi på. Behöver ni en ny klubba, prata med Annika. Vi har även satt upp en grundläggande organisation. För tjejernas del är det viktigt att börja bygga en lagkänsla.</a:t>
            </a:r>
          </a:p>
          <a:p>
            <a:endParaRPr lang="sv-SE" dirty="0"/>
          </a:p>
          <a:p>
            <a:r>
              <a:rPr lang="sv-SE" b="1" u="sng" dirty="0"/>
              <a:t>Träningar:</a:t>
            </a:r>
          </a:p>
          <a:p>
            <a:r>
              <a:rPr lang="sv-SE" dirty="0"/>
              <a:t>Vi har i år fått istid varje lördag i samband med bandyskolan samt varannan torsdag. Vi har till varje träning en huvudansvarig som gjort ”dagens” övningsplan och leder träningen. Övriga tränare är medhjälpare. För att få variation men även få mer spelliknande övningar att sitta varierar vi uppvärmning, skridskoövningar samt lekar medan vi växlar mellan ett fåtal mer komplexa övningar.</a:t>
            </a:r>
          </a:p>
          <a:p>
            <a:endParaRPr lang="sv-SE" dirty="0"/>
          </a:p>
          <a:p>
            <a:endParaRPr lang="sv-SE" dirty="0"/>
          </a:p>
        </p:txBody>
      </p:sp>
      <p:sp>
        <p:nvSpPr>
          <p:cNvPr id="3" name="TextBox 2">
            <a:extLst>
              <a:ext uri="{FF2B5EF4-FFF2-40B4-BE49-F238E27FC236}">
                <a16:creationId xmlns:a16="http://schemas.microsoft.com/office/drawing/2014/main" id="{FE329FB2-EA7C-40B1-87D8-D82E11B4B9DE}"/>
              </a:ext>
            </a:extLst>
          </p:cNvPr>
          <p:cNvSpPr txBox="1"/>
          <p:nvPr/>
        </p:nvSpPr>
        <p:spPr>
          <a:xfrm>
            <a:off x="6050281" y="1550307"/>
            <a:ext cx="45719" cy="369332"/>
          </a:xfrm>
          <a:prstGeom prst="rect">
            <a:avLst/>
          </a:prstGeom>
          <a:noFill/>
        </p:spPr>
        <p:txBody>
          <a:bodyPr wrap="square" rtlCol="0">
            <a:spAutoFit/>
          </a:bodyPr>
          <a:lstStyle/>
          <a:p>
            <a:endParaRPr lang="sv-SE" dirty="0"/>
          </a:p>
        </p:txBody>
      </p:sp>
      <p:sp>
        <p:nvSpPr>
          <p:cNvPr id="4" name="TextBox 3">
            <a:extLst>
              <a:ext uri="{FF2B5EF4-FFF2-40B4-BE49-F238E27FC236}">
                <a16:creationId xmlns:a16="http://schemas.microsoft.com/office/drawing/2014/main" id="{0359C82F-3ADD-45BB-95B9-15BEB7128DA5}"/>
              </a:ext>
            </a:extLst>
          </p:cNvPr>
          <p:cNvSpPr txBox="1"/>
          <p:nvPr/>
        </p:nvSpPr>
        <p:spPr>
          <a:xfrm>
            <a:off x="5841996" y="1043302"/>
            <a:ext cx="5310710" cy="4524315"/>
          </a:xfrm>
          <a:prstGeom prst="rect">
            <a:avLst/>
          </a:prstGeom>
          <a:noFill/>
        </p:spPr>
        <p:txBody>
          <a:bodyPr wrap="square" rtlCol="0">
            <a:spAutoFit/>
          </a:bodyPr>
          <a:lstStyle/>
          <a:p>
            <a:r>
              <a:rPr lang="sv-SE" b="1" u="sng" dirty="0"/>
              <a:t>Poolspel:</a:t>
            </a:r>
          </a:p>
          <a:p>
            <a:r>
              <a:rPr lang="sv-SE" dirty="0"/>
              <a:t>Vi kommer deltaga i fyra poolspel. Varje poolspel innebär 2 matcher. Antingen kör man 2 x 15 min alt 1 x 25 min. Vi reser med hyrda bussar via VSK, kostar 400 kr per buss exkl. diesel. Föräldrar/syskon är jätte-välkomna att åka med i mån av plats och då kostar det 100 kr / person. Det är bra om alla samåker i bussarna då även det är ett tillfälle för tjejerna och föräldrarna att lära känna varandra och sedan är det bättre för miljön om inte alla åker i egna bilar.</a:t>
            </a:r>
          </a:p>
          <a:p>
            <a:endParaRPr lang="sv-SE" dirty="0"/>
          </a:p>
          <a:p>
            <a:endParaRPr lang="sv-SE" dirty="0"/>
          </a:p>
          <a:p>
            <a:endParaRPr lang="sv-SE" dirty="0"/>
          </a:p>
          <a:p>
            <a:endParaRPr lang="sv-SE" dirty="0"/>
          </a:p>
          <a:p>
            <a:endParaRPr lang="sv-SE" dirty="0"/>
          </a:p>
          <a:p>
            <a:endParaRPr lang="sv-SE" dirty="0"/>
          </a:p>
        </p:txBody>
      </p:sp>
      <p:graphicFrame>
        <p:nvGraphicFramePr>
          <p:cNvPr id="5" name="Table 4">
            <a:extLst>
              <a:ext uri="{FF2B5EF4-FFF2-40B4-BE49-F238E27FC236}">
                <a16:creationId xmlns:a16="http://schemas.microsoft.com/office/drawing/2014/main" id="{E7BD6089-9993-4986-89ED-5382C7FA6454}"/>
              </a:ext>
            </a:extLst>
          </p:cNvPr>
          <p:cNvGraphicFramePr>
            <a:graphicFrameLocks noGrp="1"/>
          </p:cNvGraphicFramePr>
          <p:nvPr>
            <p:extLst>
              <p:ext uri="{D42A27DB-BD31-4B8C-83A1-F6EECF244321}">
                <p14:modId xmlns:p14="http://schemas.microsoft.com/office/powerpoint/2010/main" val="3839041651"/>
              </p:ext>
            </p:extLst>
          </p:nvPr>
        </p:nvGraphicFramePr>
        <p:xfrm>
          <a:off x="6043644" y="4049642"/>
          <a:ext cx="4787921" cy="1016186"/>
        </p:xfrm>
        <a:graphic>
          <a:graphicData uri="http://schemas.openxmlformats.org/drawingml/2006/table">
            <a:tbl>
              <a:tblPr>
                <a:tableStyleId>{5C22544A-7EE6-4342-B048-85BDC9FD1C3A}</a:tableStyleId>
              </a:tblPr>
              <a:tblGrid>
                <a:gridCol w="1269327">
                  <a:extLst>
                    <a:ext uri="{9D8B030D-6E8A-4147-A177-3AD203B41FA5}">
                      <a16:colId xmlns:a16="http://schemas.microsoft.com/office/drawing/2014/main" val="4261039933"/>
                    </a:ext>
                  </a:extLst>
                </a:gridCol>
                <a:gridCol w="1053541">
                  <a:extLst>
                    <a:ext uri="{9D8B030D-6E8A-4147-A177-3AD203B41FA5}">
                      <a16:colId xmlns:a16="http://schemas.microsoft.com/office/drawing/2014/main" val="4085876694"/>
                    </a:ext>
                  </a:extLst>
                </a:gridCol>
                <a:gridCol w="40640">
                  <a:extLst>
                    <a:ext uri="{9D8B030D-6E8A-4147-A177-3AD203B41FA5}">
                      <a16:colId xmlns:a16="http://schemas.microsoft.com/office/drawing/2014/main" val="3497895618"/>
                    </a:ext>
                  </a:extLst>
                </a:gridCol>
                <a:gridCol w="710823">
                  <a:extLst>
                    <a:ext uri="{9D8B030D-6E8A-4147-A177-3AD203B41FA5}">
                      <a16:colId xmlns:a16="http://schemas.microsoft.com/office/drawing/2014/main" val="836416334"/>
                    </a:ext>
                  </a:extLst>
                </a:gridCol>
                <a:gridCol w="736209">
                  <a:extLst>
                    <a:ext uri="{9D8B030D-6E8A-4147-A177-3AD203B41FA5}">
                      <a16:colId xmlns:a16="http://schemas.microsoft.com/office/drawing/2014/main" val="618821493"/>
                    </a:ext>
                  </a:extLst>
                </a:gridCol>
                <a:gridCol w="977381">
                  <a:extLst>
                    <a:ext uri="{9D8B030D-6E8A-4147-A177-3AD203B41FA5}">
                      <a16:colId xmlns:a16="http://schemas.microsoft.com/office/drawing/2014/main" val="2810936022"/>
                    </a:ext>
                  </a:extLst>
                </a:gridCol>
              </a:tblGrid>
              <a:tr h="198120">
                <a:tc>
                  <a:txBody>
                    <a:bodyPr/>
                    <a:lstStyle/>
                    <a:p>
                      <a:pPr algn="ctr" fontAlgn="b"/>
                      <a:r>
                        <a:rPr lang="sv-SE" sz="1100" u="none" strike="noStrike">
                          <a:effectLst/>
                        </a:rPr>
                        <a:t>Poolspel</a:t>
                      </a:r>
                      <a:endParaRPr lang="sv-SE"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v-SE" sz="1100" u="none" strike="noStrike">
                          <a:effectLst/>
                        </a:rPr>
                        <a:t> </a:t>
                      </a:r>
                      <a:endParaRPr lang="sv-SE"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v-SE" sz="1100" u="none" strike="noStrike">
                          <a:effectLst/>
                        </a:rPr>
                        <a:t> </a:t>
                      </a:r>
                      <a:endParaRPr lang="sv-SE"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v-SE" sz="1100" u="none" strike="noStrike">
                          <a:effectLst/>
                        </a:rPr>
                        <a:t>Datum</a:t>
                      </a:r>
                      <a:endParaRPr lang="sv-SE"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v-SE" sz="1100" u="none" strike="noStrike">
                          <a:effectLst/>
                        </a:rPr>
                        <a:t>Speltid</a:t>
                      </a:r>
                      <a:endParaRPr lang="sv-SE" sz="11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v-SE" sz="1100" u="none" strike="noStrike">
                          <a:effectLst/>
                        </a:rPr>
                        <a:t>Plats</a:t>
                      </a:r>
                      <a:endParaRPr lang="sv-SE" sz="1100" b="1"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01401909"/>
                  </a:ext>
                </a:extLst>
              </a:tr>
              <a:tr h="216086">
                <a:tc gridSpan="3">
                  <a:txBody>
                    <a:bodyPr/>
                    <a:lstStyle/>
                    <a:p>
                      <a:pPr algn="l" fontAlgn="b"/>
                      <a:r>
                        <a:rPr lang="sv-SE" sz="1200" u="none" strike="noStrike">
                          <a:effectLst/>
                        </a:rPr>
                        <a:t>Uppsala - arrangör Uppsala BoIS</a:t>
                      </a:r>
                      <a:endParaRPr lang="sv-SE" sz="1200" b="1"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sv-SE"/>
                    </a:p>
                  </a:txBody>
                  <a:tcPr/>
                </a:tc>
                <a:tc hMerge="1">
                  <a:txBody>
                    <a:bodyPr/>
                    <a:lstStyle/>
                    <a:p>
                      <a:endParaRPr lang="sv-SE"/>
                    </a:p>
                  </a:txBody>
                  <a:tcPr/>
                </a:tc>
                <a:tc>
                  <a:txBody>
                    <a:bodyPr/>
                    <a:lstStyle/>
                    <a:p>
                      <a:pPr algn="ctr" fontAlgn="b"/>
                      <a:r>
                        <a:rPr lang="sv-SE" sz="1100" u="none" strike="noStrike">
                          <a:effectLst/>
                        </a:rPr>
                        <a:t>2018-12-16</a:t>
                      </a:r>
                      <a:endParaRPr lang="sv-SE"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sv-SE" sz="1100" u="none" strike="noStrike">
                          <a:effectLst/>
                        </a:rPr>
                        <a:t>14:00-16:00</a:t>
                      </a:r>
                      <a:endParaRPr lang="sv-SE"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v-SE" sz="1100" u="none" strike="noStrike">
                          <a:effectLst/>
                        </a:rPr>
                        <a:t>Studenternas A</a:t>
                      </a:r>
                      <a:endParaRPr lang="sv-SE"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756500305"/>
                  </a:ext>
                </a:extLst>
              </a:tr>
              <a:tr h="198120">
                <a:tc gridSpan="3">
                  <a:txBody>
                    <a:bodyPr/>
                    <a:lstStyle/>
                    <a:p>
                      <a:pPr algn="l" fontAlgn="b"/>
                      <a:r>
                        <a:rPr lang="sv-SE" sz="1200" u="none" strike="noStrike">
                          <a:effectLst/>
                        </a:rPr>
                        <a:t>Västerås - arrangör Västerås SK</a:t>
                      </a:r>
                      <a:endParaRPr lang="sv-SE" sz="1200" b="1"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sv-SE"/>
                    </a:p>
                  </a:txBody>
                  <a:tcPr/>
                </a:tc>
                <a:tc hMerge="1">
                  <a:txBody>
                    <a:bodyPr/>
                    <a:lstStyle/>
                    <a:p>
                      <a:endParaRPr lang="sv-SE"/>
                    </a:p>
                  </a:txBody>
                  <a:tcPr/>
                </a:tc>
                <a:tc>
                  <a:txBody>
                    <a:bodyPr/>
                    <a:lstStyle/>
                    <a:p>
                      <a:pPr algn="ctr" fontAlgn="b"/>
                      <a:r>
                        <a:rPr lang="sv-SE" sz="1100" u="none" strike="noStrike">
                          <a:effectLst/>
                        </a:rPr>
                        <a:t>2019-01-13</a:t>
                      </a:r>
                      <a:endParaRPr lang="sv-SE"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sv-SE" sz="1100" u="none" strike="noStrike">
                          <a:effectLst/>
                        </a:rPr>
                        <a:t>09:20-11:20</a:t>
                      </a:r>
                      <a:endParaRPr lang="sv-SE"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v-SE" sz="1100" u="none" strike="noStrike">
                          <a:effectLst/>
                        </a:rPr>
                        <a:t>ABB Arena</a:t>
                      </a:r>
                      <a:endParaRPr lang="sv-SE"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433557034"/>
                  </a:ext>
                </a:extLst>
              </a:tr>
              <a:tr h="198120">
                <a:tc gridSpan="3">
                  <a:txBody>
                    <a:bodyPr/>
                    <a:lstStyle/>
                    <a:p>
                      <a:pPr algn="l" fontAlgn="b"/>
                      <a:r>
                        <a:rPr lang="sv-SE" sz="1200" u="none" strike="noStrike">
                          <a:effectLst/>
                        </a:rPr>
                        <a:t>Uppsala - arrangör UNIK</a:t>
                      </a:r>
                      <a:endParaRPr lang="sv-SE" sz="1200" b="1"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sv-SE"/>
                    </a:p>
                  </a:txBody>
                  <a:tcPr/>
                </a:tc>
                <a:tc hMerge="1">
                  <a:txBody>
                    <a:bodyPr/>
                    <a:lstStyle/>
                    <a:p>
                      <a:endParaRPr lang="sv-SE"/>
                    </a:p>
                  </a:txBody>
                  <a:tcPr/>
                </a:tc>
                <a:tc>
                  <a:txBody>
                    <a:bodyPr/>
                    <a:lstStyle/>
                    <a:p>
                      <a:pPr algn="ctr" fontAlgn="b"/>
                      <a:r>
                        <a:rPr lang="sv-SE" sz="1100" u="none" strike="noStrike">
                          <a:effectLst/>
                        </a:rPr>
                        <a:t>2019-02-03</a:t>
                      </a:r>
                      <a:endParaRPr lang="sv-SE"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sv-SE" sz="1100" u="none" strike="noStrike">
                          <a:effectLst/>
                        </a:rPr>
                        <a:t>11:30-13:30</a:t>
                      </a:r>
                      <a:endParaRPr lang="sv-SE"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v-SE" sz="1100" u="none" strike="noStrike">
                          <a:effectLst/>
                        </a:rPr>
                        <a:t>Studenternas A</a:t>
                      </a:r>
                      <a:endParaRPr lang="sv-SE"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28139015"/>
                  </a:ext>
                </a:extLst>
              </a:tr>
              <a:tr h="205740">
                <a:tc gridSpan="3">
                  <a:txBody>
                    <a:bodyPr/>
                    <a:lstStyle/>
                    <a:p>
                      <a:pPr algn="l" fontAlgn="b"/>
                      <a:r>
                        <a:rPr lang="sv-SE" sz="1200" u="none" strike="noStrike">
                          <a:effectLst/>
                        </a:rPr>
                        <a:t>Stockholm - arrangör Hammarby IF</a:t>
                      </a:r>
                      <a:endParaRPr lang="sv-SE" sz="1200" b="1"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sv-SE"/>
                    </a:p>
                  </a:txBody>
                  <a:tcPr/>
                </a:tc>
                <a:tc hMerge="1">
                  <a:txBody>
                    <a:bodyPr/>
                    <a:lstStyle/>
                    <a:p>
                      <a:endParaRPr lang="sv-SE"/>
                    </a:p>
                  </a:txBody>
                  <a:tcPr/>
                </a:tc>
                <a:tc>
                  <a:txBody>
                    <a:bodyPr/>
                    <a:lstStyle/>
                    <a:p>
                      <a:pPr algn="ctr" fontAlgn="b"/>
                      <a:r>
                        <a:rPr lang="sv-SE" sz="1100" u="none" strike="noStrike">
                          <a:effectLst/>
                        </a:rPr>
                        <a:t>2019-02-10</a:t>
                      </a:r>
                      <a:endParaRPr lang="sv-SE"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sv-SE" sz="1100" u="none" strike="noStrike">
                          <a:effectLst/>
                        </a:rPr>
                        <a:t>09:30-11:30</a:t>
                      </a:r>
                      <a:endParaRPr lang="sv-SE"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sv-SE" sz="1100" u="none" strike="noStrike" dirty="0" err="1">
                          <a:effectLst/>
                        </a:rPr>
                        <a:t>Zinkendamms</a:t>
                      </a:r>
                      <a:r>
                        <a:rPr lang="sv-SE" sz="1100" u="none" strike="noStrike" dirty="0">
                          <a:effectLst/>
                        </a:rPr>
                        <a:t> IP</a:t>
                      </a:r>
                      <a:endParaRPr lang="sv-SE"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580536165"/>
                  </a:ext>
                </a:extLst>
              </a:tr>
            </a:tbl>
          </a:graphicData>
        </a:graphic>
      </p:graphicFrame>
      <p:sp>
        <p:nvSpPr>
          <p:cNvPr id="6" name="TextBox 5">
            <a:extLst>
              <a:ext uri="{FF2B5EF4-FFF2-40B4-BE49-F238E27FC236}">
                <a16:creationId xmlns:a16="http://schemas.microsoft.com/office/drawing/2014/main" id="{CDE008B9-A611-457A-B501-2E1FBD564116}"/>
              </a:ext>
            </a:extLst>
          </p:cNvPr>
          <p:cNvSpPr txBox="1"/>
          <p:nvPr/>
        </p:nvSpPr>
        <p:spPr>
          <a:xfrm flipH="1">
            <a:off x="5915013" y="5143624"/>
            <a:ext cx="4877223" cy="1477328"/>
          </a:xfrm>
          <a:prstGeom prst="rect">
            <a:avLst/>
          </a:prstGeom>
          <a:noFill/>
        </p:spPr>
        <p:txBody>
          <a:bodyPr wrap="square" rtlCol="0">
            <a:spAutoFit/>
          </a:bodyPr>
          <a:lstStyle/>
          <a:p>
            <a:r>
              <a:rPr lang="sv-SE" dirty="0"/>
              <a:t>Vi kommer behöva hjälp av er föräldrar i samband med vårt egna poolspel.  Det är bl.a. att ta emot gästande lag och visa dem till omklädningsrum, bygga sarg, speaker, baka, grilla, sälja fika, riva sarg samt städa ur omklädningsrum.</a:t>
            </a:r>
          </a:p>
        </p:txBody>
      </p:sp>
    </p:spTree>
    <p:extLst>
      <p:ext uri="{BB962C8B-B14F-4D97-AF65-F5344CB8AC3E}">
        <p14:creationId xmlns:p14="http://schemas.microsoft.com/office/powerpoint/2010/main" val="2596560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27AF510-A748-4881-A9EF-D8A2C8B2042B}"/>
              </a:ext>
            </a:extLst>
          </p:cNvPr>
          <p:cNvSpPr/>
          <p:nvPr/>
        </p:nvSpPr>
        <p:spPr>
          <a:xfrm>
            <a:off x="109728" y="201638"/>
            <a:ext cx="11789663" cy="6418360"/>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a:extLst>
              <a:ext uri="{FF2B5EF4-FFF2-40B4-BE49-F238E27FC236}">
                <a16:creationId xmlns:a16="http://schemas.microsoft.com/office/drawing/2014/main" id="{AAFC07A6-5728-47C0-BE15-516197DEC044}"/>
              </a:ext>
            </a:extLst>
          </p:cNvPr>
          <p:cNvSpPr>
            <a:spLocks noGrp="1"/>
          </p:cNvSpPr>
          <p:nvPr>
            <p:ph type="title"/>
          </p:nvPr>
        </p:nvSpPr>
        <p:spPr>
          <a:xfrm>
            <a:off x="792481" y="73598"/>
            <a:ext cx="10515600" cy="1325563"/>
          </a:xfrm>
        </p:spPr>
        <p:txBody>
          <a:bodyPr/>
          <a:lstStyle/>
          <a:p>
            <a:r>
              <a:rPr lang="sv-SE" dirty="0"/>
              <a:t>Vad händer under säsongen 2018-2019 forts</a:t>
            </a:r>
          </a:p>
        </p:txBody>
      </p:sp>
      <p:sp>
        <p:nvSpPr>
          <p:cNvPr id="9" name="Rectangle: Rounded Corners 8">
            <a:extLst>
              <a:ext uri="{FF2B5EF4-FFF2-40B4-BE49-F238E27FC236}">
                <a16:creationId xmlns:a16="http://schemas.microsoft.com/office/drawing/2014/main" id="{FD8D1DB7-6572-4F55-A97E-FF8E8A3B3C84}"/>
              </a:ext>
            </a:extLst>
          </p:cNvPr>
          <p:cNvSpPr/>
          <p:nvPr/>
        </p:nvSpPr>
        <p:spPr>
          <a:xfrm>
            <a:off x="5585073" y="1367636"/>
            <a:ext cx="5709475" cy="4524315"/>
          </a:xfrm>
          <a:prstGeom prst="round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extBox 10">
            <a:extLst>
              <a:ext uri="{FF2B5EF4-FFF2-40B4-BE49-F238E27FC236}">
                <a16:creationId xmlns:a16="http://schemas.microsoft.com/office/drawing/2014/main" id="{99FE01E3-16ED-4138-9647-8F328C578304}"/>
              </a:ext>
            </a:extLst>
          </p:cNvPr>
          <p:cNvSpPr txBox="1"/>
          <p:nvPr/>
        </p:nvSpPr>
        <p:spPr>
          <a:xfrm>
            <a:off x="778948" y="1078542"/>
            <a:ext cx="4535670" cy="5632311"/>
          </a:xfrm>
          <a:prstGeom prst="rect">
            <a:avLst/>
          </a:prstGeom>
          <a:noFill/>
        </p:spPr>
        <p:txBody>
          <a:bodyPr wrap="square" rtlCol="0">
            <a:spAutoFit/>
          </a:bodyPr>
          <a:lstStyle/>
          <a:p>
            <a:r>
              <a:rPr lang="sv-SE" b="1" u="sng" dirty="0"/>
              <a:t>Bandyskola:</a:t>
            </a:r>
          </a:p>
          <a:p>
            <a:r>
              <a:rPr lang="sv-SE" dirty="0"/>
              <a:t>Vi kommer under några  lördagarna även bemanna bandyskolan i väntan på att det finns nya ledare där. </a:t>
            </a:r>
          </a:p>
          <a:p>
            <a:endParaRPr lang="sv-SE" dirty="0"/>
          </a:p>
          <a:p>
            <a:r>
              <a:rPr lang="sv-SE" b="1" u="sng" dirty="0"/>
              <a:t>Mälarenergi Cup</a:t>
            </a:r>
          </a:p>
          <a:p>
            <a:r>
              <a:rPr lang="sv-SE" dirty="0"/>
              <a:t>Här kommer vi ställa upp med ett lag och även ansvara för kiosken. Den har tidigare år varit i VSK-riktiga kiosk inne i arenan och här behöver vi många föräldrar. Klarar vi att bemanna denna själva blir det en hel del pengar i lagkassan.</a:t>
            </a:r>
          </a:p>
          <a:p>
            <a:endParaRPr lang="sv-SE" dirty="0"/>
          </a:p>
          <a:p>
            <a:r>
              <a:rPr lang="sv-SE" dirty="0"/>
              <a:t>Återkommer med datum</a:t>
            </a:r>
          </a:p>
          <a:p>
            <a:endParaRPr lang="sv-SE" dirty="0"/>
          </a:p>
          <a:p>
            <a:endParaRPr lang="sv-SE" dirty="0"/>
          </a:p>
          <a:p>
            <a:endParaRPr lang="sv-SE" dirty="0"/>
          </a:p>
          <a:p>
            <a:endParaRPr lang="sv-SE" dirty="0"/>
          </a:p>
          <a:p>
            <a:endParaRPr lang="sv-SE" dirty="0"/>
          </a:p>
          <a:p>
            <a:endParaRPr lang="sv-SE" dirty="0"/>
          </a:p>
        </p:txBody>
      </p:sp>
      <p:sp>
        <p:nvSpPr>
          <p:cNvPr id="3" name="TextBox 2">
            <a:extLst>
              <a:ext uri="{FF2B5EF4-FFF2-40B4-BE49-F238E27FC236}">
                <a16:creationId xmlns:a16="http://schemas.microsoft.com/office/drawing/2014/main" id="{FE329FB2-EA7C-40B1-87D8-D82E11B4B9DE}"/>
              </a:ext>
            </a:extLst>
          </p:cNvPr>
          <p:cNvSpPr txBox="1"/>
          <p:nvPr/>
        </p:nvSpPr>
        <p:spPr>
          <a:xfrm>
            <a:off x="6050281" y="1550307"/>
            <a:ext cx="45719" cy="369332"/>
          </a:xfrm>
          <a:prstGeom prst="rect">
            <a:avLst/>
          </a:prstGeom>
          <a:noFill/>
        </p:spPr>
        <p:txBody>
          <a:bodyPr wrap="square" rtlCol="0">
            <a:spAutoFit/>
          </a:bodyPr>
          <a:lstStyle/>
          <a:p>
            <a:endParaRPr lang="sv-SE" dirty="0"/>
          </a:p>
        </p:txBody>
      </p:sp>
      <p:sp>
        <p:nvSpPr>
          <p:cNvPr id="4" name="TextBox 3">
            <a:extLst>
              <a:ext uri="{FF2B5EF4-FFF2-40B4-BE49-F238E27FC236}">
                <a16:creationId xmlns:a16="http://schemas.microsoft.com/office/drawing/2014/main" id="{0359C82F-3ADD-45BB-95B9-15BEB7128DA5}"/>
              </a:ext>
            </a:extLst>
          </p:cNvPr>
          <p:cNvSpPr txBox="1"/>
          <p:nvPr/>
        </p:nvSpPr>
        <p:spPr>
          <a:xfrm>
            <a:off x="5951649" y="1078542"/>
            <a:ext cx="5310710" cy="6186309"/>
          </a:xfrm>
          <a:prstGeom prst="rect">
            <a:avLst/>
          </a:prstGeom>
          <a:noFill/>
        </p:spPr>
        <p:txBody>
          <a:bodyPr wrap="square" rtlCol="0">
            <a:spAutoFit/>
          </a:bodyPr>
          <a:lstStyle/>
          <a:p>
            <a:r>
              <a:rPr lang="sv-SE" b="1" u="sng" dirty="0"/>
              <a:t>Slipning:</a:t>
            </a:r>
          </a:p>
          <a:p>
            <a:r>
              <a:rPr lang="sv-SE" dirty="0"/>
              <a:t>Annika och Andreas kommer att funder ut hur rutinerna kring slipning skall se ut. Vi har ingen egen slip ännu men vi kommer att kunna låna Bandyskolans lilla slip om det inte kolliderar med Bandyskola. Alla lag har egna små slipar som man tar med sig när man är borta på poolspel och vi kommer försöka hitta en begagnad men det är en större utgift som vi får ta när vi fått lite mer i kassan.</a:t>
            </a:r>
          </a:p>
          <a:p>
            <a:endParaRPr lang="sv-SE" dirty="0"/>
          </a:p>
          <a:p>
            <a:r>
              <a:rPr lang="sv-SE" dirty="0"/>
              <a:t>Viktigt att barnen har slipade skridskor, det blir både lättare och roligare att åka. Ta för vana att känna på skenorna och är det mindre hack på skenorna kan enkelt tas bort med ett bryne.</a:t>
            </a:r>
          </a:p>
          <a:p>
            <a:endParaRPr lang="sv-SE" dirty="0"/>
          </a:p>
          <a:p>
            <a:r>
              <a:rPr lang="sv-SE" dirty="0"/>
              <a:t>Vi kommer att ta ut en liten årsavgift för slipning. </a:t>
            </a:r>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135222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27AF510-A748-4881-A9EF-D8A2C8B2042B}"/>
              </a:ext>
            </a:extLst>
          </p:cNvPr>
          <p:cNvSpPr/>
          <p:nvPr/>
        </p:nvSpPr>
        <p:spPr>
          <a:xfrm>
            <a:off x="201168" y="169177"/>
            <a:ext cx="11789663" cy="6519646"/>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a:extLst>
              <a:ext uri="{FF2B5EF4-FFF2-40B4-BE49-F238E27FC236}">
                <a16:creationId xmlns:a16="http://schemas.microsoft.com/office/drawing/2014/main" id="{AAFC07A6-5728-47C0-BE15-516197DEC044}"/>
              </a:ext>
            </a:extLst>
          </p:cNvPr>
          <p:cNvSpPr>
            <a:spLocks noGrp="1"/>
          </p:cNvSpPr>
          <p:nvPr>
            <p:ph type="title"/>
          </p:nvPr>
        </p:nvSpPr>
        <p:spPr>
          <a:xfrm>
            <a:off x="838200" y="169177"/>
            <a:ext cx="10515600" cy="1050023"/>
          </a:xfrm>
        </p:spPr>
        <p:txBody>
          <a:bodyPr/>
          <a:lstStyle/>
          <a:p>
            <a:r>
              <a:rPr lang="sv-SE" dirty="0"/>
              <a:t>Vad händer under säsongen 2018-2019 forts</a:t>
            </a:r>
          </a:p>
        </p:txBody>
      </p:sp>
      <p:sp>
        <p:nvSpPr>
          <p:cNvPr id="9" name="Rectangle: Rounded Corners 8">
            <a:extLst>
              <a:ext uri="{FF2B5EF4-FFF2-40B4-BE49-F238E27FC236}">
                <a16:creationId xmlns:a16="http://schemas.microsoft.com/office/drawing/2014/main" id="{FD8D1DB7-6572-4F55-A97E-FF8E8A3B3C84}"/>
              </a:ext>
            </a:extLst>
          </p:cNvPr>
          <p:cNvSpPr/>
          <p:nvPr/>
        </p:nvSpPr>
        <p:spPr>
          <a:xfrm>
            <a:off x="5585073" y="1367636"/>
            <a:ext cx="5709475" cy="4524315"/>
          </a:xfrm>
          <a:prstGeom prst="round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 name="Rectangle 2">
            <a:extLst>
              <a:ext uri="{FF2B5EF4-FFF2-40B4-BE49-F238E27FC236}">
                <a16:creationId xmlns:a16="http://schemas.microsoft.com/office/drawing/2014/main" id="{6E3CB6BA-8EC1-43C1-B114-255FFCB2B6B9}"/>
              </a:ext>
            </a:extLst>
          </p:cNvPr>
          <p:cNvSpPr/>
          <p:nvPr/>
        </p:nvSpPr>
        <p:spPr>
          <a:xfrm>
            <a:off x="707919" y="812549"/>
            <a:ext cx="6096000" cy="5909310"/>
          </a:xfrm>
          <a:prstGeom prst="rect">
            <a:avLst/>
          </a:prstGeom>
        </p:spPr>
        <p:txBody>
          <a:bodyPr>
            <a:spAutoFit/>
          </a:bodyPr>
          <a:lstStyle/>
          <a:p>
            <a:endParaRPr lang="sv-SE" dirty="0"/>
          </a:p>
          <a:p>
            <a:r>
              <a:rPr lang="sv-SE" b="1" u="sng" dirty="0"/>
              <a:t>Vad är viktigt under första säsongen?</a:t>
            </a:r>
          </a:p>
          <a:p>
            <a:endParaRPr lang="sv-SE" dirty="0"/>
          </a:p>
          <a:p>
            <a:r>
              <a:rPr lang="sv-SE" dirty="0"/>
              <a:t>Ha roligt!</a:t>
            </a:r>
          </a:p>
          <a:p>
            <a:endParaRPr lang="sv-SE" dirty="0"/>
          </a:p>
          <a:p>
            <a:r>
              <a:rPr lang="sv-SE" dirty="0"/>
              <a:t>Bygga lagkänsla!</a:t>
            </a:r>
          </a:p>
          <a:p>
            <a:endParaRPr lang="sv-SE" dirty="0"/>
          </a:p>
          <a:p>
            <a:r>
              <a:rPr lang="sv-SE" dirty="0"/>
              <a:t>”Lära känna personen bakom gallret”</a:t>
            </a:r>
          </a:p>
          <a:p>
            <a:endParaRPr lang="sv-SE" dirty="0"/>
          </a:p>
          <a:p>
            <a:r>
              <a:rPr lang="sv-SE" dirty="0"/>
              <a:t>Prova på att spela match </a:t>
            </a:r>
          </a:p>
          <a:p>
            <a:endParaRPr lang="sv-SE" dirty="0"/>
          </a:p>
          <a:p>
            <a:r>
              <a:rPr lang="sv-SE" dirty="0"/>
              <a:t>Prova på att stå i mål med utrustning</a:t>
            </a:r>
          </a:p>
          <a:p>
            <a:endParaRPr lang="sv-SE" dirty="0"/>
          </a:p>
          <a:p>
            <a:r>
              <a:rPr lang="sv-SE" dirty="0"/>
              <a:t>Åka baklänges</a:t>
            </a:r>
          </a:p>
          <a:p>
            <a:endParaRPr lang="sv-SE" dirty="0"/>
          </a:p>
          <a:p>
            <a:r>
              <a:rPr lang="sv-SE" dirty="0"/>
              <a:t>Börja med översteg</a:t>
            </a:r>
          </a:p>
          <a:p>
            <a:endParaRPr lang="sv-SE" dirty="0"/>
          </a:p>
          <a:p>
            <a:r>
              <a:rPr lang="sv-SE" dirty="0"/>
              <a:t>Grundläggande placeringar</a:t>
            </a:r>
          </a:p>
          <a:p>
            <a:endParaRPr lang="sv-SE" dirty="0"/>
          </a:p>
          <a:p>
            <a:r>
              <a:rPr lang="sv-SE" dirty="0"/>
              <a:t>Få in fler spelare</a:t>
            </a:r>
          </a:p>
          <a:p>
            <a:endParaRPr lang="sv-SE" dirty="0"/>
          </a:p>
        </p:txBody>
      </p:sp>
      <p:sp>
        <p:nvSpPr>
          <p:cNvPr id="8" name="Rectangle 7">
            <a:extLst>
              <a:ext uri="{FF2B5EF4-FFF2-40B4-BE49-F238E27FC236}">
                <a16:creationId xmlns:a16="http://schemas.microsoft.com/office/drawing/2014/main" id="{CEC10D35-C31C-4EA9-BD04-47FF0FC3BA16}"/>
              </a:ext>
            </a:extLst>
          </p:cNvPr>
          <p:cNvSpPr/>
          <p:nvPr/>
        </p:nvSpPr>
        <p:spPr>
          <a:xfrm>
            <a:off x="5605942" y="842042"/>
            <a:ext cx="5747858" cy="5909310"/>
          </a:xfrm>
          <a:prstGeom prst="rect">
            <a:avLst/>
          </a:prstGeom>
        </p:spPr>
        <p:txBody>
          <a:bodyPr wrap="square">
            <a:spAutoFit/>
          </a:bodyPr>
          <a:lstStyle/>
          <a:p>
            <a:endParaRPr lang="sv-SE" dirty="0"/>
          </a:p>
          <a:p>
            <a:r>
              <a:rPr lang="sv-SE" b="1" u="sng" dirty="0"/>
              <a:t>Ekonomi:</a:t>
            </a:r>
          </a:p>
          <a:p>
            <a:endParaRPr lang="sv-SE" dirty="0"/>
          </a:p>
          <a:p>
            <a:r>
              <a:rPr lang="sv-SE" dirty="0"/>
              <a:t>Att ha god ekonomi och få in pengar till klubbkassan är viktigt. Att spela bandy kostar en del pengar. Att köpa en egen liten slip och träningströjor är relativt stora kostnader men de uppstår inte varje år. En slip räcker i många år medan tröjor behöver bytas vartannat eller vart tredje år. Den stora löpande kostnaden är resor till poolspel. Våra poolspel kommer att kosta ca 2000 kr i resekostnader per poolspel.</a:t>
            </a:r>
          </a:p>
          <a:p>
            <a:endParaRPr lang="sv-SE" dirty="0"/>
          </a:p>
          <a:p>
            <a:r>
              <a:rPr lang="sv-SE" dirty="0"/>
              <a:t>Vore jättebra om vi kan få 3 frivilliga  föräldrar som tillsammans kan arbeta med försäljningsaktiviteter och ev. sponsring. Om vi kan få till ett litet team så blir det inte jobbigt för någon utan ni kan hjälpas åt.</a:t>
            </a:r>
          </a:p>
          <a:p>
            <a:endParaRPr lang="sv-SE" dirty="0"/>
          </a:p>
          <a:p>
            <a:r>
              <a:rPr lang="sv-SE" dirty="0"/>
              <a:t>Om ni kan tänka er att hjälpa till med försäljning, maila mig på Mats.Wieweg@ICA.SE</a:t>
            </a:r>
          </a:p>
          <a:p>
            <a:endParaRPr lang="sv-SE" dirty="0"/>
          </a:p>
          <a:p>
            <a:endParaRPr lang="sv-SE" dirty="0"/>
          </a:p>
        </p:txBody>
      </p:sp>
    </p:spTree>
    <p:extLst>
      <p:ext uri="{BB962C8B-B14F-4D97-AF65-F5344CB8AC3E}">
        <p14:creationId xmlns:p14="http://schemas.microsoft.com/office/powerpoint/2010/main" val="156225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29882</TotalTime>
  <Words>841</Words>
  <Application>Microsoft Office PowerPoint</Application>
  <PresentationFormat>Widescreen</PresentationFormat>
  <Paragraphs>134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VSK F10 </vt:lpstr>
      <vt:lpstr>Spelare   F10 – Bandy Lätt</vt:lpstr>
      <vt:lpstr>Organisation</vt:lpstr>
      <vt:lpstr>Vad händer under säsongen 2018-2019</vt:lpstr>
      <vt:lpstr>Vad händer under säsongen 2018-2019 forts</vt:lpstr>
      <vt:lpstr>Vad händer under säsongen 2018-2019 forts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Bandyskola flickor</dc:title>
  <dc:creator>Mats Wieweg</dc:creator>
  <cp:lastModifiedBy>Mats Wieweg</cp:lastModifiedBy>
  <cp:revision>77</cp:revision>
  <dcterms:created xsi:type="dcterms:W3CDTF">2018-01-30T11:18:41Z</dcterms:created>
  <dcterms:modified xsi:type="dcterms:W3CDTF">2018-11-22T14:43:20Z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0bc4404-d96b-4544-9544-a30b749faca9_Enabled">
    <vt:lpwstr>True</vt:lpwstr>
  </property>
  <property fmtid="{D5CDD505-2E9C-101B-9397-08002B2CF9AE}" pid="3" name="MSIP_Label_f0bc4404-d96b-4544-9544-a30b749faca9_SiteId">
    <vt:lpwstr>176bdcf0-2ce3-4610-962a-d59c1f5ce9f6</vt:lpwstr>
  </property>
  <property fmtid="{D5CDD505-2E9C-101B-9397-08002B2CF9AE}" pid="4" name="MSIP_Label_f0bc4404-d96b-4544-9544-a30b749faca9_Ref">
    <vt:lpwstr>https://api.informationprotection.azure.com/api/176bdcf0-2ce3-4610-962a-d59c1f5ce9f6</vt:lpwstr>
  </property>
  <property fmtid="{D5CDD505-2E9C-101B-9397-08002B2CF9AE}" pid="5" name="MSIP_Label_f0bc4404-d96b-4544-9544-a30b749faca9_SetBy">
    <vt:lpwstr>mats.wieweg@ica.se</vt:lpwstr>
  </property>
  <property fmtid="{D5CDD505-2E9C-101B-9397-08002B2CF9AE}" pid="6" name="MSIP_Label_f0bc4404-d96b-4544-9544-a30b749faca9_SetDate">
    <vt:lpwstr>2018-01-30T12:57:47.8011023+01:00</vt:lpwstr>
  </property>
  <property fmtid="{D5CDD505-2E9C-101B-9397-08002B2CF9AE}" pid="7" name="MSIP_Label_f0bc4404-d96b-4544-9544-a30b749faca9_Name">
    <vt:lpwstr>S3 (Intra-company)</vt:lpwstr>
  </property>
  <property fmtid="{D5CDD505-2E9C-101B-9397-08002B2CF9AE}" pid="8" name="MSIP_Label_f0bc4404-d96b-4544-9544-a30b749faca9_Application">
    <vt:lpwstr>Microsoft Azure Information Protection</vt:lpwstr>
  </property>
  <property fmtid="{D5CDD505-2E9C-101B-9397-08002B2CF9AE}" pid="9" name="MSIP_Label_f0bc4404-d96b-4544-9544-a30b749faca9_Extended_MSFT_Method">
    <vt:lpwstr>Automatic</vt:lpwstr>
  </property>
  <property fmtid="{D5CDD505-2E9C-101B-9397-08002B2CF9AE}" pid="10" name="Sensitivity">
    <vt:lpwstr>S3 (Intra-company)</vt:lpwstr>
  </property>
</Properties>
</file>