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1"/>
  </p:notesMasterIdLst>
  <p:sldIdLst>
    <p:sldId id="264" r:id="rId3"/>
    <p:sldId id="272" r:id="rId4"/>
    <p:sldId id="257" r:id="rId5"/>
    <p:sldId id="267" r:id="rId6"/>
    <p:sldId id="268" r:id="rId7"/>
    <p:sldId id="289" r:id="rId8"/>
    <p:sldId id="269" r:id="rId9"/>
    <p:sldId id="284" r:id="rId10"/>
    <p:sldId id="277" r:id="rId11"/>
    <p:sldId id="270" r:id="rId12"/>
    <p:sldId id="288" r:id="rId13"/>
    <p:sldId id="287" r:id="rId14"/>
    <p:sldId id="271" r:id="rId15"/>
    <p:sldId id="274" r:id="rId16"/>
    <p:sldId id="278" r:id="rId17"/>
    <p:sldId id="282" r:id="rId18"/>
    <p:sldId id="275" r:id="rId19"/>
    <p:sldId id="285" r:id="rId20"/>
  </p:sldIdLst>
  <p:sldSz cx="10693400" cy="7556500"/>
  <p:notesSz cx="9929813" cy="67992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9" autoAdjust="0"/>
    <p:restoredTop sz="94660"/>
  </p:normalViewPr>
  <p:slideViewPr>
    <p:cSldViewPr>
      <p:cViewPr varScale="1">
        <p:scale>
          <a:sx n="119" d="100"/>
          <a:sy n="119" d="100"/>
        </p:scale>
        <p:origin x="-816" y="3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018" cy="341392"/>
          </a:xfrm>
          <a:prstGeom prst="rect">
            <a:avLst/>
          </a:prstGeom>
        </p:spPr>
        <p:txBody>
          <a:bodyPr vert="horz" lIns="83819" tIns="41909" rIns="83819" bIns="41909" rtlCol="0"/>
          <a:lstStyle>
            <a:lvl1pPr algn="l">
              <a:defRPr sz="11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323" y="1"/>
            <a:ext cx="4301543" cy="341392"/>
          </a:xfrm>
          <a:prstGeom prst="rect">
            <a:avLst/>
          </a:prstGeom>
        </p:spPr>
        <p:txBody>
          <a:bodyPr vert="horz" lIns="83819" tIns="41909" rIns="83819" bIns="41909" rtlCol="0"/>
          <a:lstStyle>
            <a:lvl1pPr algn="r">
              <a:defRPr sz="1100"/>
            </a:lvl1pPr>
          </a:lstStyle>
          <a:p>
            <a:fld id="{F7CB2956-12F8-44C7-B3D2-747BFC5CB1AB}" type="datetimeFigureOut">
              <a:rPr lang="sv-SE" smtClean="0"/>
              <a:t>2021-10-28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849313"/>
            <a:ext cx="3249613" cy="2297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19" tIns="41909" rIns="83819" bIns="41909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571" y="3272504"/>
            <a:ext cx="7942671" cy="2676853"/>
          </a:xfrm>
          <a:prstGeom prst="rect">
            <a:avLst/>
          </a:prstGeom>
        </p:spPr>
        <p:txBody>
          <a:bodyPr vert="horz" lIns="83819" tIns="41909" rIns="83819" bIns="419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872"/>
            <a:ext cx="4303018" cy="341391"/>
          </a:xfrm>
          <a:prstGeom prst="rect">
            <a:avLst/>
          </a:prstGeom>
        </p:spPr>
        <p:txBody>
          <a:bodyPr vert="horz" lIns="83819" tIns="41909" rIns="83819" bIns="41909" rtlCol="0" anchor="b"/>
          <a:lstStyle>
            <a:lvl1pPr algn="l">
              <a:defRPr sz="11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323" y="6457872"/>
            <a:ext cx="4301543" cy="341391"/>
          </a:xfrm>
          <a:prstGeom prst="rect">
            <a:avLst/>
          </a:prstGeom>
        </p:spPr>
        <p:txBody>
          <a:bodyPr vert="horz" lIns="83819" tIns="41909" rIns="83819" bIns="41909" rtlCol="0" anchor="b"/>
          <a:lstStyle>
            <a:lvl1pPr algn="r">
              <a:defRPr sz="1100"/>
            </a:lvl1pPr>
          </a:lstStyle>
          <a:p>
            <a:fld id="{FD7DA8F5-09F0-45F5-9BB1-659E299222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9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3789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1027" indent="-2619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47733" indent="-20954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66827" indent="-20954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85920" indent="-20954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05013" indent="-20954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24107" indent="-20954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43199" indent="-20954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62293" indent="-20954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EC7C5-6CA9-48C5-842E-A5BD9C9E8A03}" type="slidenum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sv-SE" altLang="sv-S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8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850899"/>
            <a:ext cx="10388600" cy="5842000"/>
          </a:xfrm>
          <a:custGeom>
            <a:avLst/>
            <a:gdLst/>
            <a:ahLst/>
            <a:cxnLst/>
            <a:rect l="l" t="t" r="r" b="b"/>
            <a:pathLst>
              <a:path w="10388600" h="5842000">
                <a:moveTo>
                  <a:pt x="0" y="5842000"/>
                </a:moveTo>
                <a:lnTo>
                  <a:pt x="10388600" y="5842000"/>
                </a:lnTo>
                <a:lnTo>
                  <a:pt x="103886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0D7F3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450975" y="3919302"/>
            <a:ext cx="7791450" cy="1410970"/>
          </a:xfrm>
          <a:custGeom>
            <a:avLst/>
            <a:gdLst/>
            <a:ahLst/>
            <a:cxnLst/>
            <a:rect l="l" t="t" r="r" b="b"/>
            <a:pathLst>
              <a:path w="7791450" h="1410970">
                <a:moveTo>
                  <a:pt x="0" y="1410464"/>
                </a:moveTo>
                <a:lnTo>
                  <a:pt x="7791450" y="1410464"/>
                </a:lnTo>
                <a:lnTo>
                  <a:pt x="7791450" y="0"/>
                </a:lnTo>
                <a:lnTo>
                  <a:pt x="0" y="0"/>
                </a:lnTo>
                <a:lnTo>
                  <a:pt x="0" y="1410464"/>
                </a:lnTo>
                <a:close/>
              </a:path>
            </a:pathLst>
          </a:custGeom>
          <a:solidFill>
            <a:srgbClr val="0D7F3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6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9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46935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34670" y="7027545"/>
            <a:ext cx="2459482" cy="276999"/>
          </a:xfrm>
        </p:spPr>
        <p:txBody>
          <a:bodyPr/>
          <a:lstStyle/>
          <a:p>
            <a:fld id="{379DA161-2FE6-4FE8-868A-C7A88745A07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2021-10-28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635756" y="7027545"/>
            <a:ext cx="3421888" cy="276999"/>
          </a:xfr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699248" y="7027545"/>
            <a:ext cx="2459482" cy="276999"/>
          </a:xfrm>
        </p:spPr>
        <p:txBody>
          <a:bodyPr/>
          <a:lstStyle/>
          <a:p>
            <a:fld id="{7FE4D690-F5AE-4750-B4B5-244CC3057AB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850899"/>
            <a:ext cx="10388600" cy="5842000"/>
          </a:xfrm>
          <a:custGeom>
            <a:avLst/>
            <a:gdLst/>
            <a:ahLst/>
            <a:cxnLst/>
            <a:rect l="l" t="t" r="r" b="b"/>
            <a:pathLst>
              <a:path w="10388600" h="5842000">
                <a:moveTo>
                  <a:pt x="0" y="5842000"/>
                </a:moveTo>
                <a:lnTo>
                  <a:pt x="10388600" y="5842000"/>
                </a:lnTo>
                <a:lnTo>
                  <a:pt x="103886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0D7F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50975" y="3919302"/>
            <a:ext cx="7791450" cy="1410970"/>
          </a:xfrm>
          <a:custGeom>
            <a:avLst/>
            <a:gdLst/>
            <a:ahLst/>
            <a:cxnLst/>
            <a:rect l="l" t="t" r="r" b="b"/>
            <a:pathLst>
              <a:path w="7791450" h="1410970">
                <a:moveTo>
                  <a:pt x="0" y="1410464"/>
                </a:moveTo>
                <a:lnTo>
                  <a:pt x="7791450" y="1410464"/>
                </a:lnTo>
                <a:lnTo>
                  <a:pt x="7791450" y="0"/>
                </a:lnTo>
                <a:lnTo>
                  <a:pt x="0" y="0"/>
                </a:lnTo>
                <a:lnTo>
                  <a:pt x="0" y="1410464"/>
                </a:lnTo>
                <a:close/>
              </a:path>
            </a:pathLst>
          </a:custGeom>
          <a:solidFill>
            <a:srgbClr val="0D7F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46935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34670" y="7027545"/>
            <a:ext cx="2459482" cy="276999"/>
          </a:xfrm>
        </p:spPr>
        <p:txBody>
          <a:bodyPr/>
          <a:lstStyle/>
          <a:p>
            <a:fld id="{379DA161-2FE6-4FE8-868A-C7A88745A070}" type="datetimeFigureOut">
              <a:rPr lang="sv-SE" smtClean="0"/>
              <a:t>2021-10-28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635756" y="7027545"/>
            <a:ext cx="3421888" cy="276999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699248" y="7027545"/>
            <a:ext cx="2459482" cy="276999"/>
          </a:xfrm>
        </p:spPr>
        <p:txBody>
          <a:bodyPr/>
          <a:lstStyle/>
          <a:p>
            <a:fld id="{7FE4D690-F5AE-4750-B4B5-244CC3057A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529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3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4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6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8148" y="4308654"/>
            <a:ext cx="5577103" cy="49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1830" y="2342992"/>
            <a:ext cx="8829738" cy="3622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8148" y="4308654"/>
            <a:ext cx="5577103" cy="49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1830" y="2342992"/>
            <a:ext cx="8829738" cy="3622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6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se/url?sa=i&amp;rct=j&amp;q=&amp;esrc=s&amp;source=images&amp;cd=&amp;cad=rja&amp;uact=8&amp;ved=0ahUKEwjL3MDyj_PPAhXJkSwKHVYIBqMQjRwIBw&amp;url=http://vskbandy.se/nyheter/page/10/&amp;bvm=bv.136593572,d.bGg&amp;psig=AFQjCNHm_xZomXrM14H6gVpfoLarUONnbA&amp;ust=1477387587928517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7F1D5B-B21A-4932-A273-35EA75D63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440">
            <a:off x="-112137" y="2060900"/>
            <a:ext cx="4057345" cy="5409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285A2C-1C80-44C9-A030-FB802AD535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b="16793"/>
          <a:stretch/>
        </p:blipFill>
        <p:spPr>
          <a:xfrm>
            <a:off x="3799733" y="3491960"/>
            <a:ext cx="7086600" cy="3211321"/>
          </a:xfrm>
          <a:prstGeom prst="rect">
            <a:avLst/>
          </a:prstGeom>
        </p:spPr>
      </p:pic>
      <p:pic>
        <p:nvPicPr>
          <p:cNvPr id="3078" name="Picture 4" descr="http://www.basreklam.se/wp-content/uploads/bfi_thumb/basreklam_hemsida_vsk_loga-30hym51je1jbk28wrfnqb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327" y="-477446"/>
            <a:ext cx="6762369" cy="338293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6" descr="Bildresultat för vskfotboll 201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17" y="-2807450"/>
            <a:ext cx="2300184" cy="165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Grönvitt jubel efter höstens första seg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816" y="-3442406"/>
            <a:ext cx="3734521" cy="24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-525860" y="6608810"/>
            <a:ext cx="11587560" cy="1109663"/>
          </a:xfrm>
          <a:prstGeom prst="rect">
            <a:avLst/>
          </a:prstGeom>
          <a:solidFill>
            <a:srgbClr val="3F3F3F"/>
          </a:solidFill>
        </p:spPr>
        <p:txBody>
          <a:bodyPr wrap="square" rtlCol="0">
            <a:spAutoFit/>
          </a:bodyPr>
          <a:lstStyle/>
          <a:p>
            <a:pPr algn="ctr"/>
            <a:endParaRPr lang="sv-SE" sz="661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E95831-AA17-4084-83D6-99FDE3F86583}"/>
              </a:ext>
            </a:extLst>
          </p:cNvPr>
          <p:cNvSpPr txBox="1"/>
          <p:nvPr/>
        </p:nvSpPr>
        <p:spPr>
          <a:xfrm>
            <a:off x="167852" y="6608810"/>
            <a:ext cx="1007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" dirty="0" smtClean="0">
                <a:solidFill>
                  <a:srgbClr val="FFFFFF"/>
                </a:solidFill>
              </a:rPr>
              <a:t>P13 2021/2022</a:t>
            </a:r>
            <a:endParaRPr lang="sv-SE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AAFCF-8F4B-45A3-A275-7CA8B55F5E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4590140" y="-422989"/>
            <a:ext cx="6343200" cy="4228800"/>
          </a:xfrm>
          <a:prstGeom prst="rect">
            <a:avLst/>
          </a:prstGeom>
        </p:spPr>
      </p:pic>
      <p:pic>
        <p:nvPicPr>
          <p:cNvPr id="3082" name="Picture 2" descr="http://bandy.ifokus.se/u2/265f27e972aaf26afdf5042688703764/660/imgp036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9103">
            <a:off x="3658265" y="1666697"/>
            <a:ext cx="2112413" cy="27362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DBAFB7-E96A-4DDC-9C43-A1DA5542A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4541C2-9E87-4C7D-9D06-E21638611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63D8276E-0274-4FA4-BCD3-48025464A707}"/>
              </a:ext>
            </a:extLst>
          </p:cNvPr>
          <p:cNvSpPr txBox="1">
            <a:spLocks/>
          </p:cNvSpPr>
          <p:nvPr/>
        </p:nvSpPr>
        <p:spPr>
          <a:xfrm>
            <a:off x="317500" y="196850"/>
            <a:ext cx="5602021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90000"/>
              </a:lnSpc>
              <a:spcBef>
                <a:spcPct val="0"/>
              </a:spcBef>
            </a:pPr>
            <a:r>
              <a:rPr lang="en-US" sz="4400" b="0" spc="10" dirty="0" err="1">
                <a:solidFill>
                  <a:schemeClr val="tx1"/>
                </a:solidFill>
                <a:latin typeface="+mj-lt"/>
                <a:cs typeface="+mj-cs"/>
              </a:rPr>
              <a:t>Säsongen</a:t>
            </a:r>
            <a:r>
              <a:rPr lang="en-US" sz="4400" b="0" spc="1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4400" b="0" spc="10" dirty="0" smtClean="0">
                <a:solidFill>
                  <a:schemeClr val="tx1"/>
                </a:solidFill>
                <a:latin typeface="+mj-lt"/>
                <a:cs typeface="+mj-cs"/>
              </a:rPr>
              <a:t>2021/22</a:t>
            </a:r>
            <a:endParaRPr lang="en-US" sz="44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37F35952-6D87-44A9-B73C-EE265F9166CA}"/>
              </a:ext>
            </a:extLst>
          </p:cNvPr>
          <p:cNvSpPr txBox="1"/>
          <p:nvPr/>
        </p:nvSpPr>
        <p:spPr>
          <a:xfrm>
            <a:off x="317500" y="1111250"/>
            <a:ext cx="6858000" cy="6172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207010" indent="-194310">
              <a:lnSpc>
                <a:spcPct val="100000"/>
              </a:lnSpc>
              <a:buFont typeface="Arial"/>
              <a:buChar char="•"/>
              <a:tabLst>
                <a:tab pos="207645" algn="l"/>
              </a:tabLst>
            </a:pPr>
            <a:r>
              <a:rPr lang="sv-SE" sz="3600" spc="-10" dirty="0" smtClean="0">
                <a:cs typeface="Calibri"/>
              </a:rPr>
              <a:t>Nytt för i år som lag</a:t>
            </a:r>
            <a:endParaRPr lang="sv-SE" sz="3600" dirty="0">
              <a:cs typeface="Calibri"/>
            </a:endParaRP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r>
              <a:rPr lang="sv-SE" sz="2200" spc="10" dirty="0" smtClean="0">
                <a:cs typeface="Calibri"/>
              </a:rPr>
              <a:t>Fått egen skrubb, </a:t>
            </a:r>
            <a:r>
              <a:rPr lang="sv-SE" sz="2200" spc="10" dirty="0" err="1" smtClean="0">
                <a:cs typeface="Calibri"/>
              </a:rPr>
              <a:t>inkl</a:t>
            </a:r>
            <a:r>
              <a:rPr lang="sv-SE" sz="2200" spc="10" dirty="0" smtClean="0">
                <a:cs typeface="Calibri"/>
              </a:rPr>
              <a:t> träningsmaterial.</a:t>
            </a:r>
            <a:br>
              <a:rPr lang="sv-SE" sz="2200" spc="10" dirty="0" smtClean="0">
                <a:cs typeface="Calibri"/>
              </a:rPr>
            </a:br>
            <a:r>
              <a:rPr lang="sv-SE" sz="2200" spc="10" dirty="0" smtClean="0">
                <a:cs typeface="Calibri"/>
              </a:rPr>
              <a:t>-Nycklar skrubb, nycklar hall.</a:t>
            </a: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r>
              <a:rPr lang="sv-SE" sz="2200" spc="10" dirty="0" smtClean="0">
                <a:cs typeface="Calibri"/>
              </a:rPr>
              <a:t>Tillgång till </a:t>
            </a:r>
            <a:r>
              <a:rPr lang="sv-SE" sz="2200" spc="10" dirty="0" err="1" smtClean="0">
                <a:cs typeface="Calibri"/>
              </a:rPr>
              <a:t>ProSharp</a:t>
            </a:r>
            <a:r>
              <a:rPr lang="sv-SE" sz="2200" spc="10" dirty="0" smtClean="0">
                <a:cs typeface="Calibri"/>
              </a:rPr>
              <a:t> slip (efter utförd kurs).</a:t>
            </a: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r>
              <a:rPr lang="sv-SE" sz="2200" spc="10" dirty="0" smtClean="0">
                <a:cs typeface="Calibri"/>
              </a:rPr>
              <a:t>Matchtröjor (lån) – var rädd om dom.</a:t>
            </a:r>
            <a:br>
              <a:rPr lang="sv-SE" sz="2200" spc="10" dirty="0" smtClean="0">
                <a:cs typeface="Calibri"/>
              </a:rPr>
            </a:br>
            <a:r>
              <a:rPr lang="sv-SE" sz="2200" spc="10" dirty="0" smtClean="0">
                <a:cs typeface="Calibri"/>
              </a:rPr>
              <a:t>Delas ut vid matcher alltid tillbaka.</a:t>
            </a: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r>
              <a:rPr lang="sv-SE" sz="2200" spc="10" dirty="0" smtClean="0">
                <a:cs typeface="Calibri"/>
              </a:rPr>
              <a:t>Poolspel 5-manna – kommer delta på minst 5 poolspel. Vi kan anmäla 2 lag per gång.</a:t>
            </a: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r>
              <a:rPr lang="sv-SE" sz="2200" spc="10" dirty="0" smtClean="0">
                <a:cs typeface="Calibri"/>
              </a:rPr>
              <a:t>Avslutning ”Schysst framtid Cup” ?</a:t>
            </a: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r>
              <a:rPr lang="sv-SE" sz="2200" spc="10" dirty="0" smtClean="0">
                <a:cs typeface="Calibri"/>
              </a:rPr>
              <a:t>Arrangera 2? poolspel, kiosk, föreningsdomare, speaker, sargläggare, värdar, mm </a:t>
            </a: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endParaRPr lang="sv-SE" sz="2200" spc="10" dirty="0">
              <a:cs typeface="Calibri"/>
            </a:endParaRP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r>
              <a:rPr lang="sv-SE" sz="2200" spc="10" dirty="0" smtClean="0">
                <a:cs typeface="Calibri"/>
              </a:rPr>
              <a:t>Barmarksträning – fånga upp barn utan andra aktiviteter under sommarn. Block 1 -2 -3 </a:t>
            </a: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r>
              <a:rPr lang="sv-SE" sz="2200" spc="10" dirty="0" smtClean="0">
                <a:cs typeface="Calibri"/>
              </a:rPr>
              <a:t>VSK ungdomsdag söndag 31/10, nytt för i år.</a:t>
            </a: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endParaRPr lang="sv-SE" sz="2200" spc="10" dirty="0" smtClean="0">
              <a:cs typeface="Calibri"/>
            </a:endParaRP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r>
              <a:rPr lang="sv-SE" sz="2200" spc="5" dirty="0" smtClean="0">
                <a:cs typeface="Calibri"/>
              </a:rPr>
              <a:t>Kiosk tjänst – schema finns - justeras.</a:t>
            </a: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r>
              <a:rPr lang="sv-SE" sz="2200" spc="5" dirty="0" smtClean="0">
                <a:cs typeface="Calibri"/>
              </a:rPr>
              <a:t>Maskotar - ? – 2 spelare per match tillfälle.</a:t>
            </a: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r>
              <a:rPr lang="sv-SE" sz="2200" spc="5" dirty="0" smtClean="0">
                <a:cs typeface="Calibri"/>
              </a:rPr>
              <a:t>Fadderverksamhet ? – 4 namn per lag, ej P13 -Tobias/Annica</a:t>
            </a: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endParaRPr lang="sv-SE" sz="2200" spc="5" dirty="0">
              <a:cs typeface="Calibri"/>
            </a:endParaRPr>
          </a:p>
          <a:p>
            <a:pPr marL="596900" lvl="1" indent="-194945">
              <a:lnSpc>
                <a:spcPct val="100000"/>
              </a:lnSpc>
              <a:buFont typeface="Arial"/>
              <a:buChar char="•"/>
              <a:tabLst>
                <a:tab pos="596900" algn="l"/>
              </a:tabLst>
            </a:pPr>
            <a:endParaRPr lang="sv-SE" sz="2200" dirty="0">
              <a:cs typeface="Calibri"/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dirty="0">
              <a:cs typeface="Calibri"/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400" dirty="0">
              <a:cs typeface="Calibri"/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400" dirty="0">
              <a:cs typeface="Calibri"/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207010"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220345" indent="-207645"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endParaRPr lang="sv-SE" sz="2400" dirty="0">
              <a:cs typeface="Calibri"/>
            </a:endParaRPr>
          </a:p>
          <a:p>
            <a:pPr marL="220345" indent="-20764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endParaRPr lang="sv-SE" sz="2400" dirty="0"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60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559050"/>
            <a:ext cx="100980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63D8276E-0274-4FA4-BCD3-48025464A707}"/>
              </a:ext>
            </a:extLst>
          </p:cNvPr>
          <p:cNvSpPr txBox="1">
            <a:spLocks/>
          </p:cNvSpPr>
          <p:nvPr/>
        </p:nvSpPr>
        <p:spPr>
          <a:xfrm>
            <a:off x="317500" y="196850"/>
            <a:ext cx="5602021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90000"/>
              </a:lnSpc>
              <a:spcBef>
                <a:spcPct val="0"/>
              </a:spcBef>
            </a:pPr>
            <a:r>
              <a:rPr lang="en-US" sz="4400" b="0" spc="10" dirty="0" err="1">
                <a:solidFill>
                  <a:schemeClr val="tx1"/>
                </a:solidFill>
                <a:latin typeface="+mj-lt"/>
                <a:cs typeface="+mj-cs"/>
              </a:rPr>
              <a:t>Säsongen</a:t>
            </a:r>
            <a:r>
              <a:rPr lang="en-US" sz="4400" b="0" spc="1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4400" b="0" spc="10" dirty="0" smtClean="0">
                <a:solidFill>
                  <a:schemeClr val="tx1"/>
                </a:solidFill>
                <a:latin typeface="+mj-lt"/>
                <a:cs typeface="+mj-cs"/>
              </a:rPr>
              <a:t>2021/22</a:t>
            </a:r>
            <a:endParaRPr lang="en-US" sz="44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37F35952-6D87-44A9-B73C-EE265F9166CA}"/>
              </a:ext>
            </a:extLst>
          </p:cNvPr>
          <p:cNvSpPr txBox="1"/>
          <p:nvPr/>
        </p:nvSpPr>
        <p:spPr>
          <a:xfrm>
            <a:off x="317500" y="1899718"/>
            <a:ext cx="6858000" cy="5536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endParaRPr lang="sv-SE" sz="2200" spc="10" dirty="0" smtClean="0">
              <a:cs typeface="Calibri"/>
            </a:endParaRPr>
          </a:p>
          <a:p>
            <a:pPr marL="596900" lvl="1" indent="-194945">
              <a:lnSpc>
                <a:spcPts val="2385"/>
              </a:lnSpc>
              <a:spcBef>
                <a:spcPts val="20"/>
              </a:spcBef>
              <a:buFont typeface="Arial"/>
              <a:buChar char="•"/>
              <a:tabLst>
                <a:tab pos="596900" algn="l"/>
              </a:tabLst>
            </a:pPr>
            <a:endParaRPr lang="sv-SE" sz="2200" spc="5" dirty="0">
              <a:cs typeface="Calibri"/>
            </a:endParaRPr>
          </a:p>
          <a:p>
            <a:pPr marL="596900" lvl="1" indent="-194945">
              <a:lnSpc>
                <a:spcPct val="100000"/>
              </a:lnSpc>
              <a:buFont typeface="Arial"/>
              <a:buChar char="•"/>
              <a:tabLst>
                <a:tab pos="596900" algn="l"/>
              </a:tabLst>
            </a:pPr>
            <a:endParaRPr lang="sv-SE" sz="2200" dirty="0">
              <a:cs typeface="Calibri"/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dirty="0">
              <a:cs typeface="Calibri"/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400" dirty="0">
              <a:cs typeface="Calibri"/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400" dirty="0">
              <a:cs typeface="Calibri"/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207010"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220345" indent="-207645"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endParaRPr lang="sv-SE" sz="2400" dirty="0">
              <a:cs typeface="Calibri"/>
            </a:endParaRPr>
          </a:p>
          <a:p>
            <a:pPr marL="220345" indent="-20764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endParaRPr lang="sv-SE" sz="2400" dirty="0"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4541C2-9E87-4C7D-9D06-E21638611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DBAFB7-E96A-4DDC-9C43-A1DA5542A7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650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DBAFB7-E96A-4DDC-9C43-A1DA5542A7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9AA124-4A36-477C-9397-00EE414B0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C5A835F1-7227-4019-99B6-B20343B4492F}"/>
              </a:ext>
            </a:extLst>
          </p:cNvPr>
          <p:cNvSpPr txBox="1">
            <a:spLocks/>
          </p:cNvSpPr>
          <p:nvPr/>
        </p:nvSpPr>
        <p:spPr>
          <a:xfrm>
            <a:off x="317500" y="196850"/>
            <a:ext cx="5602021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90000"/>
              </a:lnSpc>
              <a:spcBef>
                <a:spcPct val="0"/>
              </a:spcBef>
            </a:pPr>
            <a:r>
              <a:rPr lang="en-US" sz="4400" b="0" spc="10" dirty="0" err="1">
                <a:solidFill>
                  <a:schemeClr val="tx1"/>
                </a:solidFill>
                <a:latin typeface="+mj-lt"/>
                <a:cs typeface="+mj-cs"/>
              </a:rPr>
              <a:t>Säsongen</a:t>
            </a:r>
            <a:r>
              <a:rPr lang="en-US" sz="4400" b="0" spc="1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4400" b="0" spc="10" dirty="0" smtClean="0">
                <a:solidFill>
                  <a:schemeClr val="tx1"/>
                </a:solidFill>
              </a:rPr>
              <a:t>2021/22</a:t>
            </a:r>
            <a:endParaRPr lang="en-US" sz="44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82F9DB22-0B62-45C2-B392-0718B801D721}"/>
              </a:ext>
            </a:extLst>
          </p:cNvPr>
          <p:cNvSpPr txBox="1"/>
          <p:nvPr/>
        </p:nvSpPr>
        <p:spPr>
          <a:xfrm>
            <a:off x="317500" y="1899718"/>
            <a:ext cx="6858000" cy="5536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en-US" spc="-20" dirty="0"/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z="3600" dirty="0">
                <a:cs typeface="Calibri"/>
              </a:rPr>
              <a:t>Skridskoslipning</a:t>
            </a:r>
          </a:p>
          <a:p>
            <a:pPr marL="596900" lvl="1" indent="-194945">
              <a:lnSpc>
                <a:spcPts val="1789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596900" algn="l"/>
              </a:tabLst>
            </a:pPr>
            <a:r>
              <a:rPr lang="sv-SE" sz="2200" dirty="0" smtClean="0">
                <a:cs typeface="Calibri"/>
              </a:rPr>
              <a:t>Skridskor hängs in i skrubb – spets mot </a:t>
            </a:r>
            <a:r>
              <a:rPr lang="sv-SE" sz="2200" dirty="0" err="1" smtClean="0">
                <a:cs typeface="Calibri"/>
              </a:rPr>
              <a:t>sliprum</a:t>
            </a:r>
            <a:r>
              <a:rPr lang="sv-SE" sz="2200" dirty="0" smtClean="0">
                <a:cs typeface="Calibri"/>
              </a:rPr>
              <a:t>.</a:t>
            </a:r>
          </a:p>
          <a:p>
            <a:pPr marL="596900" lvl="1" indent="-194945">
              <a:lnSpc>
                <a:spcPts val="1789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596900" algn="l"/>
              </a:tabLst>
            </a:pPr>
            <a:r>
              <a:rPr lang="sv-SE" sz="2200" dirty="0" smtClean="0">
                <a:cs typeface="Calibri"/>
              </a:rPr>
              <a:t>Kom överens om när slipning sker.</a:t>
            </a:r>
          </a:p>
          <a:p>
            <a:pPr marL="596900" lvl="1" indent="-194945">
              <a:lnSpc>
                <a:spcPts val="1789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596900" algn="l"/>
              </a:tabLst>
            </a:pPr>
            <a:r>
              <a:rPr lang="sv-SE" sz="2200" dirty="0" smtClean="0">
                <a:cs typeface="Calibri"/>
              </a:rPr>
              <a:t>Radieslipning kan utföras.</a:t>
            </a:r>
            <a:endParaRPr lang="sv-SE" sz="2200" dirty="0">
              <a:cs typeface="Calibri"/>
            </a:endParaRPr>
          </a:p>
          <a:p>
            <a:pPr marL="596900" lvl="1" indent="-194945">
              <a:lnSpc>
                <a:spcPts val="186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596900" algn="l"/>
              </a:tabLst>
            </a:pPr>
            <a:r>
              <a:rPr lang="sv-SE" sz="2200" dirty="0" smtClean="0">
                <a:cs typeface="Calibri"/>
              </a:rPr>
              <a:t>Annica, Magnus, Henrik </a:t>
            </a:r>
            <a:r>
              <a:rPr lang="sv-SE" sz="2200" dirty="0" err="1" smtClean="0">
                <a:cs typeface="Calibri"/>
              </a:rPr>
              <a:t>mfl</a:t>
            </a:r>
            <a:endParaRPr lang="sv-SE" sz="2200" dirty="0" smtClean="0">
              <a:cs typeface="Calibri"/>
            </a:endParaRPr>
          </a:p>
          <a:p>
            <a:pPr marL="596900" lvl="1" indent="-194945">
              <a:lnSpc>
                <a:spcPts val="186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596900" algn="l"/>
              </a:tabLst>
            </a:pPr>
            <a:endParaRPr lang="sv-SE" sz="2200" spc="5" dirty="0">
              <a:cs typeface="Calibri"/>
            </a:endParaRP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z="3600" dirty="0" smtClean="0">
                <a:cs typeface="Calibri"/>
              </a:rPr>
              <a:t>Träningströjor</a:t>
            </a:r>
            <a:endParaRPr lang="sv-SE" sz="3600" dirty="0">
              <a:cs typeface="Calibri"/>
            </a:endParaRPr>
          </a:p>
          <a:p>
            <a:pPr marL="596900" lvl="1" indent="-194945">
              <a:lnSpc>
                <a:spcPts val="1789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596900" algn="l"/>
              </a:tabLst>
            </a:pPr>
            <a:r>
              <a:rPr lang="sv-SE" sz="2200" dirty="0" smtClean="0">
                <a:cs typeface="Calibri"/>
              </a:rPr>
              <a:t>Utgår från bandyskolans gröna.</a:t>
            </a:r>
          </a:p>
          <a:p>
            <a:pPr marL="596900" lvl="1" indent="-194945">
              <a:lnSpc>
                <a:spcPts val="1789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596900" algn="l"/>
              </a:tabLst>
            </a:pPr>
            <a:r>
              <a:rPr lang="sv-SE" sz="2200" dirty="0" smtClean="0">
                <a:cs typeface="Calibri"/>
              </a:rPr>
              <a:t>Röda tröjor, sponsor?</a:t>
            </a:r>
            <a:endParaRPr lang="sv-SE" sz="2400" dirty="0">
              <a:cs typeface="Calibri"/>
            </a:endParaRPr>
          </a:p>
          <a:p>
            <a:pPr marL="596900" lvl="1" indent="-194945">
              <a:lnSpc>
                <a:spcPts val="1789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596900" algn="l"/>
              </a:tabLst>
            </a:pPr>
            <a:endParaRPr lang="sv-SE" sz="2400" dirty="0">
              <a:cs typeface="Calibri"/>
            </a:endParaRP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z="3600" dirty="0" smtClean="0">
                <a:cs typeface="Calibri"/>
              </a:rPr>
              <a:t>Beställning klubbprofil</a:t>
            </a:r>
            <a:endParaRPr lang="sv-SE" sz="3600" dirty="0">
              <a:cs typeface="Calibri"/>
            </a:endParaRPr>
          </a:p>
          <a:p>
            <a:pPr marL="596900" lvl="1" indent="-194945">
              <a:lnSpc>
                <a:spcPts val="1789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596900" algn="l"/>
              </a:tabLst>
            </a:pPr>
            <a:r>
              <a:rPr lang="sv-SE" sz="2200" dirty="0" smtClean="0">
                <a:cs typeface="Calibri"/>
              </a:rPr>
              <a:t>Lägger beställning i helgen</a:t>
            </a:r>
          </a:p>
          <a:p>
            <a:pPr marL="596900" lvl="1" indent="-194945">
              <a:lnSpc>
                <a:spcPts val="1789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596900" algn="l"/>
              </a:tabLst>
            </a:pPr>
            <a:endParaRPr lang="sv-SE" sz="2200" dirty="0">
              <a:cs typeface="Calibri"/>
            </a:endParaRP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z="3600" dirty="0">
                <a:cs typeface="Calibri"/>
              </a:rPr>
              <a:t>Beställning </a:t>
            </a:r>
            <a:r>
              <a:rPr lang="sv-SE" sz="3600" dirty="0" smtClean="0">
                <a:cs typeface="Calibri"/>
              </a:rPr>
              <a:t>klubbor</a:t>
            </a:r>
            <a:endParaRPr lang="sv-SE" sz="3600" dirty="0">
              <a:cs typeface="Calibri"/>
            </a:endParaRPr>
          </a:p>
          <a:p>
            <a:pPr marL="596900" lvl="1" indent="-194945">
              <a:lnSpc>
                <a:spcPts val="1789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596900" algn="l"/>
              </a:tabLst>
            </a:pPr>
            <a:r>
              <a:rPr lang="sv-SE" sz="2200" dirty="0" err="1" smtClean="0">
                <a:cs typeface="Calibri"/>
              </a:rPr>
              <a:t>Optimized</a:t>
            </a:r>
            <a:r>
              <a:rPr lang="sv-SE" sz="2200" dirty="0" smtClean="0">
                <a:cs typeface="Calibri"/>
              </a:rPr>
              <a:t> rekommenderas, gå ihop och beställa tillsammans</a:t>
            </a:r>
            <a:endParaRPr lang="sv-SE" sz="2400" dirty="0">
              <a:cs typeface="Calibri"/>
            </a:endParaRPr>
          </a:p>
          <a:p>
            <a:pPr marL="596900" lvl="1" indent="-194945">
              <a:lnSpc>
                <a:spcPts val="1789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596900" algn="l"/>
              </a:tabLst>
            </a:pPr>
            <a:endParaRPr lang="sv-SE" sz="2400" dirty="0"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506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DBAFB7-E96A-4DDC-9C43-A1DA5542A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9AA124-4A36-477C-9397-00EE414B0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C5A835F1-7227-4019-99B6-B20343B4492F}"/>
              </a:ext>
            </a:extLst>
          </p:cNvPr>
          <p:cNvSpPr txBox="1">
            <a:spLocks/>
          </p:cNvSpPr>
          <p:nvPr/>
        </p:nvSpPr>
        <p:spPr>
          <a:xfrm>
            <a:off x="317500" y="196850"/>
            <a:ext cx="5602021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90000"/>
              </a:lnSpc>
              <a:spcBef>
                <a:spcPct val="0"/>
              </a:spcBef>
            </a:pPr>
            <a:r>
              <a:rPr lang="en-US" sz="4400" b="0" spc="10" dirty="0" err="1">
                <a:solidFill>
                  <a:schemeClr val="tx1"/>
                </a:solidFill>
                <a:latin typeface="+mj-lt"/>
                <a:cs typeface="+mj-cs"/>
              </a:rPr>
              <a:t>Säsongen</a:t>
            </a:r>
            <a:r>
              <a:rPr lang="en-US" sz="4400" b="0" spc="1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4400" b="0" spc="10" dirty="0" smtClean="0">
                <a:solidFill>
                  <a:schemeClr val="tx1"/>
                </a:solidFill>
              </a:rPr>
              <a:t>2021/22</a:t>
            </a:r>
            <a:endParaRPr lang="en-US" sz="44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82F9DB22-0B62-45C2-B392-0718B801D721}"/>
              </a:ext>
            </a:extLst>
          </p:cNvPr>
          <p:cNvSpPr txBox="1"/>
          <p:nvPr/>
        </p:nvSpPr>
        <p:spPr>
          <a:xfrm>
            <a:off x="317500" y="1339850"/>
            <a:ext cx="6858000" cy="5536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20345" indent="-207645"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r>
              <a:rPr lang="sv-SE" sz="2400" u="sng" dirty="0" smtClean="0">
                <a:cs typeface="Calibri"/>
              </a:rPr>
              <a:t>Lagkassa</a:t>
            </a:r>
          </a:p>
          <a:p>
            <a:pPr marL="220345" lvl="1" indent="-207645"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r>
              <a:rPr lang="sv-SE" sz="2200" spc="15" dirty="0">
                <a:cs typeface="Calibri"/>
              </a:rPr>
              <a:t>Från förra året, skridskoslipning, kiosk och VSK till 1000 häften saldo 16.000</a:t>
            </a:r>
            <a:r>
              <a:rPr lang="sv-SE" sz="2200" spc="15" dirty="0" smtClean="0">
                <a:cs typeface="Calibri"/>
              </a:rPr>
              <a:t>:-</a:t>
            </a:r>
            <a:endParaRPr lang="sv-SE" sz="2400" u="sng" dirty="0" smtClean="0">
              <a:cs typeface="Calibri"/>
            </a:endParaRPr>
          </a:p>
          <a:p>
            <a:pPr marL="220345" indent="-207645"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r>
              <a:rPr lang="sv-SE" sz="2400" dirty="0" smtClean="0">
                <a:cs typeface="Calibri"/>
              </a:rPr>
              <a:t>Vi kommer sälja VSK till 1000 häften för år 2022.</a:t>
            </a:r>
            <a:endParaRPr lang="sv-SE" sz="2400" dirty="0">
              <a:cs typeface="Calibri"/>
            </a:endParaRPr>
          </a:p>
          <a:p>
            <a:pPr marL="220345" indent="-20764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r>
              <a:rPr lang="sv-SE" sz="2400" dirty="0">
                <a:cs typeface="Calibri"/>
              </a:rPr>
              <a:t>VSK till 1000 häften för år </a:t>
            </a:r>
            <a:r>
              <a:rPr lang="sv-SE" sz="2400" dirty="0" smtClean="0">
                <a:cs typeface="Calibri"/>
              </a:rPr>
              <a:t>2021 kan fortfarande köpas, tänk på julhandeln.</a:t>
            </a:r>
          </a:p>
          <a:p>
            <a:pPr marL="220345" indent="-20764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r>
              <a:rPr lang="sv-SE" sz="2400" dirty="0" smtClean="0">
                <a:cs typeface="Calibri"/>
              </a:rPr>
              <a:t>Möjlighet via VSK att sälja ”Ravelli” – kläder.</a:t>
            </a:r>
          </a:p>
          <a:p>
            <a:pPr marL="220345" indent="-20764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r>
              <a:rPr lang="sv-SE" sz="2400" dirty="0" smtClean="0">
                <a:cs typeface="Calibri"/>
              </a:rPr>
              <a:t>Framtida mål – Cuper ,  läger mm</a:t>
            </a:r>
            <a:br>
              <a:rPr lang="sv-SE" sz="2400" dirty="0" smtClean="0">
                <a:cs typeface="Calibri"/>
              </a:rPr>
            </a:br>
            <a:r>
              <a:rPr lang="sv-SE" sz="2400" dirty="0" smtClean="0">
                <a:cs typeface="Calibri"/>
              </a:rPr>
              <a:t>-Köpa istider</a:t>
            </a:r>
            <a:br>
              <a:rPr lang="sv-SE" sz="2400" dirty="0" smtClean="0">
                <a:cs typeface="Calibri"/>
              </a:rPr>
            </a:br>
            <a:r>
              <a:rPr lang="sv-SE" sz="2400" dirty="0" smtClean="0">
                <a:cs typeface="Calibri"/>
              </a:rPr>
              <a:t>-Bekosta domare</a:t>
            </a:r>
            <a:br>
              <a:rPr lang="sv-SE" sz="2400" dirty="0" smtClean="0">
                <a:cs typeface="Calibri"/>
              </a:rPr>
            </a:br>
            <a:r>
              <a:rPr lang="sv-SE" sz="2400" dirty="0" smtClean="0">
                <a:cs typeface="Calibri"/>
              </a:rPr>
              <a:t>-Hyra buss borta matcher, ej i år.</a:t>
            </a:r>
            <a:br>
              <a:rPr lang="sv-SE" sz="2400" dirty="0" smtClean="0">
                <a:cs typeface="Calibri"/>
              </a:rPr>
            </a:br>
            <a:r>
              <a:rPr lang="sv-SE" sz="2400" dirty="0" smtClean="0">
                <a:cs typeface="Calibri"/>
              </a:rPr>
              <a:t>-Avslutning med laget</a:t>
            </a:r>
            <a:endParaRPr lang="sv-SE" sz="2400" dirty="0"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8579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C9CBF72-9336-48A7-BD41-D636D6BD1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14C5AB-A507-4912-A691-B88B81272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BA68E7C-FDC1-4419-9E42-ACC76715D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62E5184-CB05-42B4-AA52-A141D6783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xmlns="" id="{532B8CF4-F160-4A5E-8D0D-6B4075DF74C1}"/>
              </a:ext>
            </a:extLst>
          </p:cNvPr>
          <p:cNvSpPr txBox="1">
            <a:spLocks/>
          </p:cNvSpPr>
          <p:nvPr/>
        </p:nvSpPr>
        <p:spPr>
          <a:xfrm>
            <a:off x="317500" y="196850"/>
            <a:ext cx="5602021" cy="14605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90000"/>
              </a:lnSpc>
              <a:spcBef>
                <a:spcPct val="0"/>
              </a:spcBef>
            </a:pPr>
            <a:r>
              <a:rPr lang="sv-SE" sz="4400" b="0" spc="10" dirty="0" smtClean="0">
                <a:solidFill>
                  <a:srgbClr val="FFFFFF"/>
                </a:solidFill>
                <a:latin typeface="+mj-lt"/>
                <a:cs typeface="+mj-cs"/>
              </a:rPr>
              <a:t>Häften</a:t>
            </a:r>
            <a:r>
              <a:rPr lang="sv-SE" sz="4400" b="0" spc="10" dirty="0" smtClean="0">
                <a:solidFill>
                  <a:srgbClr val="FF9900"/>
                </a:solidFill>
                <a:latin typeface="+mj-lt"/>
                <a:cs typeface="+mj-cs"/>
              </a:rPr>
              <a:t> </a:t>
            </a:r>
            <a:r>
              <a:rPr lang="sv-SE" sz="4400" b="0" spc="10" dirty="0" smtClean="0">
                <a:solidFill>
                  <a:srgbClr val="00B050"/>
                </a:solidFill>
                <a:latin typeface="+mj-lt"/>
                <a:cs typeface="+mj-cs"/>
              </a:rPr>
              <a:t>Grön</a:t>
            </a:r>
            <a:r>
              <a:rPr lang="sv-SE" sz="4400" b="0" spc="10" dirty="0" smtClean="0">
                <a:solidFill>
                  <a:srgbClr val="FFFFFF"/>
                </a:solidFill>
                <a:latin typeface="+mj-lt"/>
                <a:cs typeface="+mj-cs"/>
              </a:rPr>
              <a:t>vit</a:t>
            </a:r>
            <a:r>
              <a:rPr lang="sv-SE" sz="4400" b="0" spc="10" dirty="0" smtClean="0">
                <a:solidFill>
                  <a:srgbClr val="FF9900"/>
                </a:solidFill>
                <a:latin typeface="+mj-lt"/>
                <a:cs typeface="+mj-cs"/>
              </a:rPr>
              <a:t> </a:t>
            </a:r>
            <a:r>
              <a:rPr lang="sv-SE" sz="4400" b="0" spc="10" dirty="0" smtClean="0">
                <a:solidFill>
                  <a:srgbClr val="00B050"/>
                </a:solidFill>
                <a:latin typeface="+mj-lt"/>
                <a:cs typeface="+mj-cs"/>
              </a:rPr>
              <a:t>till 1000</a:t>
            </a:r>
            <a:endParaRPr lang="en-US" sz="4400" kern="1200" dirty="0">
              <a:solidFill>
                <a:srgbClr val="00B050"/>
              </a:solidFill>
              <a:latin typeface="+mj-lt"/>
              <a:cs typeface="+mj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22300" y="3593584"/>
            <a:ext cx="5217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0" dirty="0" smtClean="0"/>
              <a:t>.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568450"/>
            <a:ext cx="3657600" cy="549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5041900" y="423545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300kr/</a:t>
            </a:r>
            <a:r>
              <a:rPr lang="sv-SE" dirty="0" err="1" smtClean="0"/>
              <a:t>st</a:t>
            </a:r>
            <a:r>
              <a:rPr lang="sv-SE" dirty="0" smtClean="0"/>
              <a:t> varav 100kr till lagkassa och 200 till VSK.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99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045CC29-5E50-4BD1-AE2B-B4D30A8B46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77FD90-129C-4556-8A46-2F7CD86F7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5F6689A-71E8-4AFA-807C-ED9D5B12D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C7D504-3211-4EC4-BDA8-E0A938BED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546100" y="2482850"/>
            <a:ext cx="5346700" cy="1836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dirty="0" smtClean="0">
                <a:solidFill>
                  <a:srgbClr val="FFFFFF"/>
                </a:solidFill>
                <a:cs typeface="Calibri"/>
              </a:rPr>
              <a:t>Anmälan till träningar – bra/dåligt.</a:t>
            </a: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pc="-20" dirty="0" smtClean="0">
                <a:solidFill>
                  <a:srgbClr val="FFFFFF"/>
                </a:solidFill>
              </a:rPr>
              <a:t>Poolspel, information/anmälningar. </a:t>
            </a:r>
            <a:br>
              <a:rPr lang="sv-SE" spc="-20" dirty="0" smtClean="0">
                <a:solidFill>
                  <a:srgbClr val="FFFFFF"/>
                </a:solidFill>
              </a:rPr>
            </a:br>
            <a:r>
              <a:rPr lang="sv-SE" spc="-20" dirty="0" smtClean="0">
                <a:solidFill>
                  <a:srgbClr val="FFFFFF"/>
                </a:solidFill>
              </a:rPr>
              <a:t>Stängd anmälan – kontakta ledare.</a:t>
            </a: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pc="-20" dirty="0" smtClean="0">
                <a:solidFill>
                  <a:srgbClr val="FFFFFF"/>
                </a:solidFill>
              </a:rPr>
              <a:t>Kalender</a:t>
            </a: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pc="-20" dirty="0" smtClean="0">
                <a:solidFill>
                  <a:srgbClr val="FFFFFF"/>
                </a:solidFill>
              </a:rPr>
              <a:t>Länkar/ Dokument</a:t>
            </a: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pc="-20" dirty="0" smtClean="0">
                <a:solidFill>
                  <a:srgbClr val="FFFFFF"/>
                </a:solidFill>
              </a:rPr>
              <a:t>Kontakt</a:t>
            </a:r>
            <a:endParaRPr lang="sv-SE" spc="-20" dirty="0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698500" y="425450"/>
            <a:ext cx="208839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</a:pPr>
            <a:r>
              <a:rPr lang="en-US" sz="4400" spc="1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Laget.se</a:t>
            </a:r>
            <a:endParaRPr lang="en-US" sz="4400" spc="1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71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C9CBF72-9336-48A7-BD41-D636D6BD1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14C5AB-A507-4912-A691-B88B81272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BA68E7C-FDC1-4419-9E42-ACC76715D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62E5184-CB05-42B4-AA52-A141D6783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xmlns="" id="{532B8CF4-F160-4A5E-8D0D-6B4075DF74C1}"/>
              </a:ext>
            </a:extLst>
          </p:cNvPr>
          <p:cNvSpPr txBox="1">
            <a:spLocks/>
          </p:cNvSpPr>
          <p:nvPr/>
        </p:nvSpPr>
        <p:spPr>
          <a:xfrm>
            <a:off x="317500" y="196850"/>
            <a:ext cx="5602021" cy="14605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90000"/>
              </a:lnSpc>
              <a:spcBef>
                <a:spcPct val="0"/>
              </a:spcBef>
            </a:pPr>
            <a:r>
              <a:rPr lang="sv-SE" sz="4400" b="0" spc="10" dirty="0" smtClean="0">
                <a:solidFill>
                  <a:srgbClr val="FF9900"/>
                </a:solidFill>
                <a:cs typeface="+mj-cs"/>
              </a:rPr>
              <a:t>Övriga frågor</a:t>
            </a:r>
            <a:endParaRPr lang="en-US" sz="4400" dirty="0">
              <a:solidFill>
                <a:srgbClr val="FF99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5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045CC29-5E50-4BD1-AE2B-B4D30A8B46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77FD90-129C-4556-8A46-2F7CD86F7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5F6689A-71E8-4AFA-807C-ED9D5B12D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C7D504-3211-4EC4-BDA8-E0A938BED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xmlns="" id="{71275C8A-D27A-4602-824A-EA3E7265D75B}"/>
              </a:ext>
            </a:extLst>
          </p:cNvPr>
          <p:cNvSpPr txBox="1">
            <a:spLocks/>
          </p:cNvSpPr>
          <p:nvPr/>
        </p:nvSpPr>
        <p:spPr>
          <a:xfrm>
            <a:off x="317500" y="196850"/>
            <a:ext cx="5602021" cy="14605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90000"/>
              </a:lnSpc>
              <a:spcBef>
                <a:spcPct val="0"/>
              </a:spcBef>
            </a:pPr>
            <a:r>
              <a:rPr lang="en-US" sz="4400" b="0" spc="10" dirty="0" err="1">
                <a:solidFill>
                  <a:srgbClr val="FFFFFF"/>
                </a:solidFill>
                <a:latin typeface="+mj-lt"/>
                <a:cs typeface="+mj-cs"/>
              </a:rPr>
              <a:t>Lagorganistation</a:t>
            </a:r>
            <a:r>
              <a:rPr lang="en-US" sz="4400" b="0" spc="1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4400" b="0" spc="10" dirty="0" err="1">
                <a:solidFill>
                  <a:srgbClr val="FFFFFF"/>
                </a:solidFill>
                <a:latin typeface="+mj-lt"/>
                <a:cs typeface="+mj-cs"/>
              </a:rPr>
              <a:t>i</a:t>
            </a:r>
            <a:r>
              <a:rPr lang="en-US" sz="4400" b="0" spc="1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4400" b="0" spc="10" dirty="0" err="1">
                <a:solidFill>
                  <a:srgbClr val="FFFFFF"/>
                </a:solidFill>
                <a:latin typeface="+mj-lt"/>
                <a:cs typeface="+mj-cs"/>
              </a:rPr>
              <a:t>ett</a:t>
            </a:r>
            <a:r>
              <a:rPr lang="en-US" sz="4400" b="0" spc="10" dirty="0">
                <a:solidFill>
                  <a:srgbClr val="FFFFFF"/>
                </a:solidFill>
                <a:latin typeface="+mj-lt"/>
                <a:cs typeface="+mj-cs"/>
              </a:rPr>
              <a:t> VSK lag</a:t>
            </a:r>
            <a:endParaRPr lang="en-US" sz="4400" kern="12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xmlns="" id="{6E466F89-545A-495A-A030-F69580637A2E}"/>
              </a:ext>
            </a:extLst>
          </p:cNvPr>
          <p:cNvSpPr txBox="1"/>
          <p:nvPr/>
        </p:nvSpPr>
        <p:spPr>
          <a:xfrm>
            <a:off x="317500" y="1899718"/>
            <a:ext cx="6858000" cy="5536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en-US" spc="-20" dirty="0"/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z="2200" dirty="0">
                <a:solidFill>
                  <a:srgbClr val="FFFFFF"/>
                </a:solidFill>
                <a:cs typeface="Calibri"/>
              </a:rPr>
              <a:t>Lagledare</a:t>
            </a: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z="2200" dirty="0">
                <a:solidFill>
                  <a:srgbClr val="FFFFFF"/>
                </a:solidFill>
                <a:cs typeface="Calibri"/>
              </a:rPr>
              <a:t>Huvudtränare</a:t>
            </a: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z="2200" dirty="0">
                <a:solidFill>
                  <a:srgbClr val="FFFFFF"/>
                </a:solidFill>
                <a:cs typeface="Calibri"/>
              </a:rPr>
              <a:t>Assisterande tränare</a:t>
            </a: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endParaRPr lang="sv-SE" sz="2200" dirty="0">
              <a:solidFill>
                <a:srgbClr val="FFFFFF"/>
              </a:solidFill>
              <a:cs typeface="Calibri"/>
            </a:endParaRP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endParaRPr lang="sv-SE" sz="2200" dirty="0">
              <a:solidFill>
                <a:srgbClr val="FFFFFF"/>
              </a:solidFill>
              <a:cs typeface="Calibri"/>
            </a:endParaRP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z="2200" dirty="0">
                <a:solidFill>
                  <a:srgbClr val="FFFFFF"/>
                </a:solidFill>
                <a:cs typeface="Calibri"/>
              </a:rPr>
              <a:t>Kiosk </a:t>
            </a: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z="2200" dirty="0">
                <a:solidFill>
                  <a:srgbClr val="FFFFFF"/>
                </a:solidFill>
                <a:cs typeface="Calibri"/>
              </a:rPr>
              <a:t>Slip-/Materialansvarig</a:t>
            </a: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endParaRPr lang="sv-SE" sz="2200" dirty="0">
              <a:solidFill>
                <a:srgbClr val="FFFFFF"/>
              </a:solidFill>
              <a:cs typeface="Calibri"/>
            </a:endParaRP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z="2200" dirty="0" smtClean="0">
                <a:solidFill>
                  <a:srgbClr val="FFFFFF"/>
                </a:solidFill>
                <a:cs typeface="Calibri"/>
              </a:rPr>
              <a:t>Evenemang/Schysst framtid cup</a:t>
            </a:r>
            <a:endParaRPr lang="sv-SE" sz="2200" dirty="0">
              <a:solidFill>
                <a:srgbClr val="FFFFFF"/>
              </a:solidFill>
              <a:cs typeface="Calibri"/>
            </a:endParaRP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endParaRPr lang="sv-SE" sz="2200" dirty="0">
              <a:solidFill>
                <a:srgbClr val="FFFFFF"/>
              </a:solidFill>
              <a:cs typeface="Calibri"/>
            </a:endParaRP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z="2200" dirty="0">
                <a:solidFill>
                  <a:srgbClr val="FFFFFF"/>
                </a:solidFill>
                <a:cs typeface="Calibri"/>
              </a:rPr>
              <a:t>Ekonomi</a:t>
            </a: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z="2200" dirty="0">
                <a:solidFill>
                  <a:srgbClr val="FFFFFF"/>
                </a:solidFill>
                <a:cs typeface="Calibri"/>
              </a:rPr>
              <a:t>Matchsekreterare</a:t>
            </a:r>
          </a:p>
          <a:p>
            <a:pPr marL="207010" indent="-194310">
              <a:lnSpc>
                <a:spcPts val="2170"/>
              </a:lnSpc>
              <a:spcBef>
                <a:spcPts val="114"/>
              </a:spcBef>
              <a:buFont typeface="Arial"/>
              <a:buChar char="•"/>
              <a:tabLst>
                <a:tab pos="207645" algn="l"/>
              </a:tabLst>
            </a:pPr>
            <a:r>
              <a:rPr lang="sv-SE" sz="2200" dirty="0">
                <a:solidFill>
                  <a:srgbClr val="FFFFFF"/>
                </a:solidFill>
                <a:cs typeface="Calibri"/>
              </a:rPr>
              <a:t>Webmaster</a:t>
            </a:r>
            <a:endParaRPr lang="sv-SE" sz="2200" spc="-20" dirty="0">
              <a:solidFill>
                <a:srgbClr val="FFFFFF"/>
              </a:solidFill>
            </a:endParaRPr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>
              <a:solidFill>
                <a:srgbClr val="FFFFFF"/>
              </a:solidFill>
            </a:endParaRPr>
          </a:p>
          <a:p>
            <a:pPr marL="220345" indent="-207645"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endParaRPr lang="sv-SE" sz="2400" dirty="0">
              <a:solidFill>
                <a:srgbClr val="FFFFFF"/>
              </a:solidFill>
              <a:cs typeface="Calibri"/>
            </a:endParaRPr>
          </a:p>
          <a:p>
            <a:pPr marL="220345" indent="-20764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endParaRPr lang="sv-SE" sz="2400" dirty="0"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17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C9CBF72-9336-48A7-BD41-D636D6BD1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14C5AB-A507-4912-A691-B88B81272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BA68E7C-FDC1-4419-9E42-ACC76715D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62E5184-CB05-42B4-AA52-A141D6783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xmlns="" id="{532B8CF4-F160-4A5E-8D0D-6B4075DF74C1}"/>
              </a:ext>
            </a:extLst>
          </p:cNvPr>
          <p:cNvSpPr txBox="1">
            <a:spLocks/>
          </p:cNvSpPr>
          <p:nvPr/>
        </p:nvSpPr>
        <p:spPr>
          <a:xfrm>
            <a:off x="317500" y="196850"/>
            <a:ext cx="5602021" cy="14605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90000"/>
              </a:lnSpc>
              <a:spcBef>
                <a:spcPct val="0"/>
              </a:spcBef>
            </a:pPr>
            <a:endParaRPr lang="en-US" sz="4400" dirty="0">
              <a:solidFill>
                <a:srgbClr val="FF99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57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6A2615-F489-48A2-9FE5-54097C2DEE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18800" cy="7556500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DBAFB7-E96A-4DDC-9C43-A1DA5542A7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E74617-2B5B-4AD6-A0F6-EA0D9E07A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3C04B1D9-14C4-44E6-9EE9-3D9CE46CEF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500" y="196850"/>
            <a:ext cx="5602021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0" kern="1200" spc="10">
                <a:solidFill>
                  <a:schemeClr val="tx1"/>
                </a:solidFill>
                <a:latin typeface="+mj-lt"/>
                <a:cs typeface="+mj-cs"/>
              </a:rPr>
              <a:t>VSK Bandy</a:t>
            </a:r>
            <a:br>
              <a:rPr lang="en-US" sz="4400" b="0" kern="1200" spc="1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4400" b="0" kern="1200" spc="10">
                <a:solidFill>
                  <a:srgbClr val="FFFFFF"/>
                </a:solidFill>
                <a:latin typeface="+mj-lt"/>
                <a:cs typeface="+mj-cs"/>
              </a:rPr>
              <a:t>Vision</a:t>
            </a:r>
            <a:endParaRPr lang="en-US" sz="4400" kern="120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xmlns="" id="{012F749D-5199-4DD9-95A2-C98AA55CE135}"/>
              </a:ext>
            </a:extLst>
          </p:cNvPr>
          <p:cNvSpPr txBox="1"/>
          <p:nvPr/>
        </p:nvSpPr>
        <p:spPr>
          <a:xfrm>
            <a:off x="317500" y="1899719"/>
            <a:ext cx="6316573" cy="1460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en-US" spc="-20"/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800" b="1" spc="-20"/>
              <a:t>VSK – Mer än en förening</a:t>
            </a:r>
          </a:p>
          <a:p>
            <a:pPr>
              <a:lnSpc>
                <a:spcPct val="90000"/>
              </a:lnSpc>
              <a:spcBef>
                <a:spcPts val="100"/>
              </a:spcBef>
              <a:tabLst>
                <a:tab pos="207645" algn="l"/>
              </a:tabLst>
            </a:pPr>
            <a:r>
              <a:rPr lang="sv-SE" sz="2200" spc="-20"/>
              <a:t>	Vi skapar glädje och framgång genom att förena 	idrott, samhälle och affärer.</a:t>
            </a:r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B4D4AD54-29EB-4DAD-AD3B-64DC8867EC2D}"/>
              </a:ext>
            </a:extLst>
          </p:cNvPr>
          <p:cNvSpPr txBox="1">
            <a:spLocks/>
          </p:cNvSpPr>
          <p:nvPr/>
        </p:nvSpPr>
        <p:spPr>
          <a:xfrm>
            <a:off x="317500" y="3079676"/>
            <a:ext cx="5602021" cy="14605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0" kern="1200" spc="10">
                <a:solidFill>
                  <a:schemeClr val="tx1"/>
                </a:solidFill>
                <a:latin typeface="+mj-lt"/>
                <a:cs typeface="+mj-cs"/>
              </a:rPr>
              <a:t>Värdeord</a:t>
            </a:r>
            <a:endParaRPr lang="en-US" sz="4400" kern="120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xmlns="" id="{8DAB90D6-5C24-427B-AA48-FEC77B5E4E5E}"/>
              </a:ext>
            </a:extLst>
          </p:cNvPr>
          <p:cNvSpPr txBox="1"/>
          <p:nvPr/>
        </p:nvSpPr>
        <p:spPr>
          <a:xfrm>
            <a:off x="317500" y="4451276"/>
            <a:ext cx="6316573" cy="2603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en-US" spc="-20" dirty="0"/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800" b="1" spc="-20" dirty="0"/>
              <a:t>GLÄDJE – ANSVAR - GEMENSKAP</a:t>
            </a:r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sv-SE" sz="2800" b="1" spc="-20" dirty="0"/>
              <a:t>Så många som möjligt, Så länge som möjligt och På sikt så bra som möjligt</a:t>
            </a:r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sv-SE" sz="2200" spc="15" dirty="0"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59845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" y="196850"/>
            <a:ext cx="5602021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0" kern="1200" spc="1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Målsättning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500" y="1899718"/>
            <a:ext cx="6316573" cy="350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en-US" spc="-20" dirty="0"/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en-US" sz="2200" spc="-20" dirty="0" err="1"/>
              <a:t>Introducera</a:t>
            </a:r>
            <a:r>
              <a:rPr lang="en-US" sz="2200" spc="-20" dirty="0"/>
              <a:t> </a:t>
            </a:r>
            <a:r>
              <a:rPr lang="en-US" sz="2200" spc="-10" dirty="0" err="1"/>
              <a:t>barnen</a:t>
            </a:r>
            <a:r>
              <a:rPr lang="en-US" sz="2200" spc="-10" dirty="0"/>
              <a:t> till bandy </a:t>
            </a:r>
            <a:r>
              <a:rPr lang="en-US" sz="2200" spc="-5" dirty="0" err="1"/>
              <a:t>så</a:t>
            </a:r>
            <a:r>
              <a:rPr lang="en-US" sz="2200" spc="-5" dirty="0"/>
              <a:t> </a:t>
            </a:r>
            <a:r>
              <a:rPr lang="en-US" sz="2200" spc="-25" dirty="0" err="1"/>
              <a:t>att</a:t>
            </a:r>
            <a:r>
              <a:rPr lang="en-US" sz="2200" dirty="0"/>
              <a:t> </a:t>
            </a:r>
            <a:r>
              <a:rPr lang="en-US" sz="2200" spc="-10" dirty="0"/>
              <a:t>de:</a:t>
            </a:r>
            <a:endParaRPr lang="en-US" sz="2200" dirty="0"/>
          </a:p>
          <a:p>
            <a:pPr marL="596900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96900" algn="l"/>
              </a:tabLst>
            </a:pPr>
            <a:r>
              <a:rPr lang="en-US" sz="2200" spc="10" dirty="0" err="1"/>
              <a:t>Blir</a:t>
            </a:r>
            <a:r>
              <a:rPr lang="en-US" sz="2200" spc="10" dirty="0"/>
              <a:t> </a:t>
            </a:r>
            <a:r>
              <a:rPr lang="en-US" sz="2200" spc="5" dirty="0" err="1"/>
              <a:t>duktiga</a:t>
            </a:r>
            <a:r>
              <a:rPr lang="en-US" sz="2200" spc="5" dirty="0"/>
              <a:t> </a:t>
            </a:r>
            <a:r>
              <a:rPr lang="en-US" sz="2200" spc="15" dirty="0" err="1"/>
              <a:t>på</a:t>
            </a:r>
            <a:r>
              <a:rPr lang="en-US" sz="2200" spc="15" dirty="0"/>
              <a:t> </a:t>
            </a:r>
            <a:r>
              <a:rPr lang="en-US" sz="2200" spc="-5" dirty="0" err="1"/>
              <a:t>att</a:t>
            </a:r>
            <a:r>
              <a:rPr lang="en-US" sz="2200" spc="-5" dirty="0"/>
              <a:t> </a:t>
            </a:r>
            <a:r>
              <a:rPr lang="en-US" sz="2200" spc="5" dirty="0" err="1"/>
              <a:t>åka</a:t>
            </a:r>
            <a:r>
              <a:rPr lang="en-US" sz="2200" spc="15" dirty="0"/>
              <a:t> </a:t>
            </a:r>
            <a:r>
              <a:rPr lang="en-US" sz="2200" spc="5" dirty="0" err="1"/>
              <a:t>skridskor</a:t>
            </a:r>
            <a:endParaRPr lang="en-US" sz="2200" dirty="0"/>
          </a:p>
          <a:p>
            <a:pPr marL="596900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96900" algn="l"/>
              </a:tabLst>
            </a:pPr>
            <a:r>
              <a:rPr lang="en-US" sz="2200" spc="15" dirty="0" err="1"/>
              <a:t>Lär</a:t>
            </a:r>
            <a:r>
              <a:rPr lang="en-US" sz="2200" spc="15" dirty="0"/>
              <a:t> </a:t>
            </a:r>
            <a:r>
              <a:rPr lang="en-US" sz="2200" spc="10" dirty="0"/>
              <a:t>sig </a:t>
            </a:r>
            <a:r>
              <a:rPr lang="en-US" sz="2200" spc="5" dirty="0" err="1"/>
              <a:t>hantera</a:t>
            </a:r>
            <a:r>
              <a:rPr lang="en-US" sz="2200" spc="5" dirty="0"/>
              <a:t> </a:t>
            </a:r>
            <a:r>
              <a:rPr lang="en-US" sz="2200" spc="15" dirty="0" err="1"/>
              <a:t>klubba</a:t>
            </a:r>
            <a:r>
              <a:rPr lang="en-US" sz="2200" spc="15" dirty="0"/>
              <a:t> </a:t>
            </a:r>
            <a:r>
              <a:rPr lang="en-US" sz="2200" spc="15" dirty="0" err="1"/>
              <a:t>och</a:t>
            </a:r>
            <a:r>
              <a:rPr lang="en-US" sz="2200" spc="-5" dirty="0"/>
              <a:t> </a:t>
            </a:r>
            <a:r>
              <a:rPr lang="en-US" sz="2200" spc="10" dirty="0"/>
              <a:t>boll</a:t>
            </a:r>
            <a:endParaRPr lang="en-US" sz="2200" dirty="0"/>
          </a:p>
          <a:p>
            <a:pPr marL="596900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96900" algn="l"/>
              </a:tabLst>
            </a:pPr>
            <a:r>
              <a:rPr lang="en-US" sz="2200" spc="-15" dirty="0" err="1"/>
              <a:t>Få</a:t>
            </a:r>
            <a:r>
              <a:rPr lang="en-US" sz="2200" spc="-15" dirty="0"/>
              <a:t> </a:t>
            </a:r>
            <a:r>
              <a:rPr lang="en-US" sz="2200" spc="-5" dirty="0" err="1"/>
              <a:t>vara</a:t>
            </a:r>
            <a:r>
              <a:rPr lang="en-US" sz="2200" spc="-5" dirty="0"/>
              <a:t> </a:t>
            </a:r>
            <a:r>
              <a:rPr lang="en-US" sz="2200" spc="15" dirty="0"/>
              <a:t>del </a:t>
            </a:r>
            <a:r>
              <a:rPr lang="en-US" sz="2200" spc="5" dirty="0" err="1"/>
              <a:t>i</a:t>
            </a:r>
            <a:r>
              <a:rPr lang="en-US" sz="2200" spc="5" dirty="0"/>
              <a:t> </a:t>
            </a:r>
            <a:r>
              <a:rPr lang="en-US" sz="2200" dirty="0" err="1"/>
              <a:t>ett</a:t>
            </a:r>
            <a:r>
              <a:rPr lang="en-US" sz="2200" dirty="0"/>
              <a:t> </a:t>
            </a:r>
            <a:r>
              <a:rPr lang="en-US" sz="2200" spc="10" dirty="0"/>
              <a:t>lag </a:t>
            </a:r>
            <a:r>
              <a:rPr lang="en-US" sz="2200" spc="25" dirty="0"/>
              <a:t>med </a:t>
            </a:r>
            <a:r>
              <a:rPr lang="en-US" sz="2200" dirty="0"/>
              <a:t>bra </a:t>
            </a:r>
            <a:r>
              <a:rPr lang="en-US" sz="2200" spc="20" dirty="0" err="1" smtClean="0"/>
              <a:t>bandy</a:t>
            </a:r>
            <a:r>
              <a:rPr lang="en-US" sz="2200" spc="5" dirty="0" err="1" smtClean="0"/>
              <a:t>kompisar</a:t>
            </a:r>
            <a:endParaRPr lang="en-US" sz="2200" spc="5" dirty="0"/>
          </a:p>
          <a:p>
            <a:pPr marL="596900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96900" algn="l"/>
              </a:tabLst>
            </a:pPr>
            <a:r>
              <a:rPr lang="en-US" sz="2200" dirty="0" err="1" smtClean="0"/>
              <a:t>Stärka</a:t>
            </a:r>
            <a:r>
              <a:rPr lang="en-US" sz="2200" dirty="0" smtClean="0"/>
              <a:t> </a:t>
            </a:r>
            <a:r>
              <a:rPr lang="en-US" sz="2200" dirty="0" err="1" smtClean="0"/>
              <a:t>lagkänslan</a:t>
            </a:r>
            <a:endParaRPr lang="en-US" sz="2200" dirty="0"/>
          </a:p>
          <a:p>
            <a:pPr marL="173355">
              <a:lnSpc>
                <a:spcPct val="90000"/>
              </a:lnSpc>
              <a:spcBef>
                <a:spcPts val="5"/>
              </a:spcBef>
            </a:pPr>
            <a:endParaRPr lang="en-US" sz="2200" dirty="0"/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sv-SE" sz="2200" spc="15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5"/>
              </a:spcBef>
            </a:pPr>
            <a:r>
              <a:rPr lang="sv-SE" sz="2800" i="1" spc="15" dirty="0">
                <a:cs typeface="Calibri"/>
              </a:rPr>
              <a:t>Så </a:t>
            </a:r>
            <a:r>
              <a:rPr lang="sv-SE" sz="2800" b="1" i="1" spc="10" dirty="0">
                <a:cs typeface="Calibri"/>
              </a:rPr>
              <a:t>många </a:t>
            </a:r>
            <a:r>
              <a:rPr lang="sv-SE" sz="2800" i="1" spc="15" dirty="0">
                <a:cs typeface="Calibri"/>
              </a:rPr>
              <a:t>som </a:t>
            </a:r>
            <a:r>
              <a:rPr lang="sv-SE" sz="2800" i="1" spc="5" dirty="0">
                <a:cs typeface="Calibri"/>
              </a:rPr>
              <a:t>möjligt, </a:t>
            </a:r>
            <a:r>
              <a:rPr lang="sv-SE" sz="2800" i="1" spc="15" dirty="0">
                <a:cs typeface="Calibri"/>
              </a:rPr>
              <a:t>Så </a:t>
            </a:r>
            <a:r>
              <a:rPr lang="sv-SE" sz="2800" b="1" i="1" spc="10" dirty="0">
                <a:cs typeface="Calibri"/>
              </a:rPr>
              <a:t>länge </a:t>
            </a:r>
            <a:r>
              <a:rPr lang="sv-SE" sz="2800" i="1" spc="15" dirty="0">
                <a:cs typeface="Calibri"/>
              </a:rPr>
              <a:t>som </a:t>
            </a:r>
            <a:r>
              <a:rPr lang="sv-SE" sz="2800" i="1" spc="5" dirty="0">
                <a:cs typeface="Calibri"/>
              </a:rPr>
              <a:t>möjligt </a:t>
            </a:r>
            <a:r>
              <a:rPr lang="sv-SE" sz="2800" i="1" spc="15" dirty="0">
                <a:cs typeface="Calibri"/>
              </a:rPr>
              <a:t>och </a:t>
            </a:r>
            <a:r>
              <a:rPr lang="sv-SE" sz="2800" i="1" spc="-10" dirty="0">
                <a:cs typeface="Calibri"/>
              </a:rPr>
              <a:t>På </a:t>
            </a:r>
            <a:r>
              <a:rPr lang="sv-SE" sz="2800" b="1" i="1" spc="10" dirty="0">
                <a:cs typeface="Calibri"/>
              </a:rPr>
              <a:t>sikt </a:t>
            </a:r>
            <a:r>
              <a:rPr lang="sv-SE" sz="2800" i="1" spc="10" dirty="0">
                <a:cs typeface="Calibri"/>
              </a:rPr>
              <a:t>så </a:t>
            </a:r>
            <a:r>
              <a:rPr lang="sv-SE" sz="2800" i="1" dirty="0">
                <a:cs typeface="Calibri"/>
              </a:rPr>
              <a:t>bra </a:t>
            </a:r>
            <a:r>
              <a:rPr lang="sv-SE" sz="2800" i="1" spc="15" dirty="0">
                <a:cs typeface="Calibri"/>
              </a:rPr>
              <a:t>som</a:t>
            </a:r>
            <a:r>
              <a:rPr lang="sv-SE" sz="2800" i="1" spc="85" dirty="0">
                <a:cs typeface="Calibri"/>
              </a:rPr>
              <a:t> </a:t>
            </a:r>
            <a:r>
              <a:rPr lang="sv-SE" sz="2800" i="1" spc="15" dirty="0">
                <a:cs typeface="Calibri"/>
              </a:rPr>
              <a:t>möjligt</a:t>
            </a:r>
            <a:endParaRPr lang="sv-SE" sz="2800" i="1" dirty="0">
              <a:cs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DBAFB7-E96A-4DDC-9C43-A1DA5542A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DD71110-BB7E-43B7-B5E4-67EE6181C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DBAFB7-E96A-4DDC-9C43-A1DA5542A7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90DE8E51-377B-4085-9C32-C344FF36E0BF}"/>
              </a:ext>
            </a:extLst>
          </p:cNvPr>
          <p:cNvSpPr txBox="1">
            <a:spLocks/>
          </p:cNvSpPr>
          <p:nvPr/>
        </p:nvSpPr>
        <p:spPr>
          <a:xfrm>
            <a:off x="317500" y="196850"/>
            <a:ext cx="5602021" cy="7302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0" kern="1200" spc="10" err="1">
                <a:solidFill>
                  <a:schemeClr val="tx1"/>
                </a:solidFill>
                <a:latin typeface="+mj-lt"/>
                <a:cs typeface="+mj-cs"/>
              </a:rPr>
              <a:t>Ledare</a:t>
            </a:r>
            <a:endParaRPr lang="en-US" sz="4400" kern="120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xmlns="" id="{4FFEE1D7-5A46-452A-BFF5-05955E58B4D4}"/>
              </a:ext>
            </a:extLst>
          </p:cNvPr>
          <p:cNvSpPr txBox="1"/>
          <p:nvPr/>
        </p:nvSpPr>
        <p:spPr>
          <a:xfrm>
            <a:off x="283234" y="1111250"/>
            <a:ext cx="7543799" cy="6248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en-US" sz="2200" spc="-10" dirty="0" err="1" smtClean="0"/>
              <a:t>Lagledare</a:t>
            </a:r>
            <a:endParaRPr lang="en-US" sz="2200" dirty="0"/>
          </a:p>
          <a:p>
            <a:pPr marL="596900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96900" algn="l"/>
              </a:tabLst>
            </a:pPr>
            <a:r>
              <a:rPr lang="en-US" sz="2200" dirty="0" smtClean="0"/>
              <a:t>Andreas Habbe</a:t>
            </a:r>
            <a:endParaRPr lang="en-US" sz="2200" dirty="0"/>
          </a:p>
          <a:p>
            <a:pPr marL="13970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96900" algn="l"/>
              </a:tabLst>
            </a:pPr>
            <a:r>
              <a:rPr lang="en-US" sz="2200" dirty="0" err="1"/>
              <a:t>Tränare</a:t>
            </a:r>
            <a:endParaRPr lang="en-US" sz="2200" dirty="0"/>
          </a:p>
          <a:p>
            <a:pPr marL="596900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96900" algn="l"/>
              </a:tabLst>
            </a:pPr>
            <a:r>
              <a:rPr lang="en-US" sz="2200" dirty="0" smtClean="0"/>
              <a:t>Andreas </a:t>
            </a:r>
            <a:r>
              <a:rPr lang="en-US" sz="2200" dirty="0" err="1" smtClean="0"/>
              <a:t>Törnblom</a:t>
            </a:r>
            <a:endParaRPr lang="en-US" sz="2200" dirty="0" smtClean="0"/>
          </a:p>
          <a:p>
            <a:pPr marL="596900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96900" algn="l"/>
              </a:tabLst>
            </a:pPr>
            <a:r>
              <a:rPr lang="en-US" sz="2200" dirty="0" smtClean="0"/>
              <a:t>Marcus </a:t>
            </a:r>
            <a:r>
              <a:rPr lang="en-US" sz="2200" dirty="0" err="1" smtClean="0"/>
              <a:t>Willer</a:t>
            </a:r>
            <a:endParaRPr lang="en-US" sz="2200" dirty="0" smtClean="0"/>
          </a:p>
          <a:p>
            <a:pPr marL="596900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96900" algn="l"/>
              </a:tabLst>
            </a:pPr>
            <a:r>
              <a:rPr lang="en-US" sz="2200" dirty="0"/>
              <a:t>Andreas </a:t>
            </a:r>
            <a:r>
              <a:rPr lang="en-US" sz="2200" dirty="0" smtClean="0"/>
              <a:t>Habbe</a:t>
            </a:r>
          </a:p>
          <a:p>
            <a:pPr marL="596900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96900" algn="l"/>
              </a:tabLst>
            </a:pPr>
            <a:r>
              <a:rPr lang="en-US" sz="2200" spc="-15" dirty="0"/>
              <a:t>Tobias Holmberg</a:t>
            </a:r>
          </a:p>
          <a:p>
            <a:pPr marL="596900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96900" algn="l"/>
              </a:tabLst>
            </a:pPr>
            <a:r>
              <a:rPr lang="en-US" sz="2200" dirty="0"/>
              <a:t>Johan </a:t>
            </a:r>
            <a:r>
              <a:rPr lang="en-US" sz="2200" dirty="0" err="1" smtClean="0"/>
              <a:t>Söderström</a:t>
            </a:r>
            <a:endParaRPr lang="en-US" sz="2200" dirty="0" smtClean="0"/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en-US" sz="2200" spc="-10" dirty="0" err="1" smtClean="0"/>
              <a:t>Slipare</a:t>
            </a:r>
            <a:endParaRPr lang="en-US" sz="2200" dirty="0"/>
          </a:p>
          <a:p>
            <a:pPr marL="596900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96900" algn="l"/>
              </a:tabLst>
            </a:pPr>
            <a:r>
              <a:rPr lang="en-US" sz="2200" dirty="0" err="1" smtClean="0"/>
              <a:t>Annica</a:t>
            </a:r>
            <a:r>
              <a:rPr lang="en-US" sz="2200" dirty="0" smtClean="0"/>
              <a:t> </a:t>
            </a:r>
            <a:r>
              <a:rPr lang="en-US" sz="2200" dirty="0" err="1" smtClean="0"/>
              <a:t>Fredell</a:t>
            </a:r>
            <a:r>
              <a:rPr lang="en-US" sz="2200" dirty="0" smtClean="0"/>
              <a:t>, Magnus Schenström, Henrik </a:t>
            </a:r>
            <a:r>
              <a:rPr lang="en-US" sz="2200" dirty="0" err="1" smtClean="0"/>
              <a:t>Bylund</a:t>
            </a:r>
            <a:endParaRPr lang="en-US" sz="2200" dirty="0" smtClean="0"/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en-US" sz="2200" spc="-10" dirty="0" smtClean="0"/>
              <a:t>Admin (</a:t>
            </a:r>
            <a:r>
              <a:rPr lang="en-US" sz="2200" spc="-10" dirty="0" err="1" smtClean="0"/>
              <a:t>laget</a:t>
            </a:r>
            <a:r>
              <a:rPr lang="en-US" sz="2200" spc="-10" dirty="0" smtClean="0"/>
              <a:t>)</a:t>
            </a:r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en-US" sz="2200" dirty="0"/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en-US" sz="2200" spc="-10" dirty="0" err="1" smtClean="0"/>
              <a:t>Kioskansvarig</a:t>
            </a:r>
            <a:endParaRPr lang="en-US" sz="2200" dirty="0"/>
          </a:p>
          <a:p>
            <a:pPr marL="596900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96900" algn="l"/>
              </a:tabLst>
            </a:pPr>
            <a:r>
              <a:rPr lang="en-US" sz="2200" dirty="0" smtClean="0"/>
              <a:t>Theresa Wolf </a:t>
            </a:r>
            <a:endParaRPr lang="en-US" sz="2200" dirty="0" smtClean="0"/>
          </a:p>
          <a:p>
            <a:pPr marL="596900" lvl="1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96900" algn="l"/>
              </a:tabLst>
            </a:pPr>
            <a:endParaRPr lang="en-US" sz="2200" spc="-10" dirty="0"/>
          </a:p>
          <a:p>
            <a:pPr marL="368300" lvl="1">
              <a:lnSpc>
                <a:spcPct val="90000"/>
              </a:lnSpc>
              <a:tabLst>
                <a:tab pos="596900" algn="l"/>
              </a:tabLst>
            </a:pPr>
            <a:r>
              <a:rPr lang="en-US" sz="2200" spc="-10" dirty="0" smtClean="0"/>
              <a:t>Kassör</a:t>
            </a:r>
            <a:r>
              <a:rPr lang="en-US" sz="2200" spc="-10" dirty="0"/>
              <a:t>, </a:t>
            </a:r>
            <a:r>
              <a:rPr lang="en-US" sz="2200" spc="-10" dirty="0" err="1" smtClean="0"/>
              <a:t>Arrangemang</a:t>
            </a:r>
            <a:r>
              <a:rPr lang="en-US" sz="2200" spc="-10" dirty="0" smtClean="0"/>
              <a:t> </a:t>
            </a:r>
            <a:r>
              <a:rPr lang="en-US" sz="2200" spc="-10" dirty="0" err="1" smtClean="0"/>
              <a:t>ansv</a:t>
            </a:r>
            <a:r>
              <a:rPr lang="en-US" sz="2200" spc="-10" dirty="0" smtClean="0"/>
              <a:t>.</a:t>
            </a:r>
            <a:r>
              <a:rPr lang="en-US" sz="2200" spc="-10" dirty="0" smtClean="0"/>
              <a:t> </a:t>
            </a:r>
            <a:r>
              <a:rPr lang="en-US" sz="2200" dirty="0" err="1" smtClean="0"/>
              <a:t>Vakant</a:t>
            </a:r>
            <a:endParaRPr lang="en-US" sz="2200" dirty="0"/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Om ni har några funderingar eller någon information som vi tränare behöver veta om </a:t>
            </a:r>
            <a:r>
              <a:rPr lang="sv-SE" sz="2200" dirty="0" smtClean="0"/>
              <a:t>ert barn</a:t>
            </a:r>
            <a:r>
              <a:rPr lang="sv-SE" sz="2200" spc="-5" dirty="0" smtClean="0">
                <a:cs typeface="Calibri"/>
              </a:rPr>
              <a:t> </a:t>
            </a:r>
            <a:r>
              <a:rPr lang="sv-SE" sz="2200" spc="-5" dirty="0">
                <a:cs typeface="Calibri"/>
              </a:rPr>
              <a:t>kan </a:t>
            </a:r>
            <a:r>
              <a:rPr lang="sv-SE" sz="2200" dirty="0">
                <a:cs typeface="Calibri"/>
              </a:rPr>
              <a:t>ni </a:t>
            </a:r>
            <a:r>
              <a:rPr lang="sv-SE" sz="2200" spc="-5" dirty="0">
                <a:cs typeface="Calibri"/>
              </a:rPr>
              <a:t>gärna </a:t>
            </a:r>
            <a:r>
              <a:rPr lang="sv-SE" sz="2200" spc="-10" dirty="0">
                <a:cs typeface="Calibri"/>
              </a:rPr>
              <a:t>kontakta </a:t>
            </a:r>
            <a:r>
              <a:rPr lang="sv-SE" sz="2200" spc="5" dirty="0" smtClean="0">
                <a:cs typeface="Calibri"/>
              </a:rPr>
              <a:t>oss.</a:t>
            </a:r>
            <a:endParaRPr lang="en-US" sz="2200" dirty="0"/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sv-SE" sz="2200" dirty="0"/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9B8BD65-8349-4E79-8E3B-A291BCE16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42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DBAFB7-E96A-4DDC-9C43-A1DA5542A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7B3D313B-C0DE-41FC-BB84-7D96023013DE}"/>
              </a:ext>
            </a:extLst>
          </p:cNvPr>
          <p:cNvSpPr txBox="1">
            <a:spLocks/>
          </p:cNvSpPr>
          <p:nvPr/>
        </p:nvSpPr>
        <p:spPr>
          <a:xfrm>
            <a:off x="317500" y="196850"/>
            <a:ext cx="5602021" cy="14605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0" kern="1200" spc="10" dirty="0" err="1" smtClean="0">
                <a:solidFill>
                  <a:schemeClr val="tx1"/>
                </a:solidFill>
                <a:latin typeface="+mj-lt"/>
                <a:cs typeface="+mj-cs"/>
              </a:rPr>
              <a:t>Spelare</a:t>
            </a:r>
            <a:endParaRPr lang="en-US" sz="44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0E513346-776F-4D45-A13B-614EA79DF6FB}"/>
              </a:ext>
            </a:extLst>
          </p:cNvPr>
          <p:cNvSpPr txBox="1"/>
          <p:nvPr/>
        </p:nvSpPr>
        <p:spPr>
          <a:xfrm>
            <a:off x="317500" y="1416049"/>
            <a:ext cx="6858000" cy="609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200" spc="-10" dirty="0" smtClean="0"/>
              <a:t>Nya Nadir och Ragnar</a:t>
            </a:r>
            <a:r>
              <a:rPr lang="sv-SE" sz="2200" spc="-10" dirty="0"/>
              <a:t/>
            </a:r>
            <a:br>
              <a:rPr lang="sv-SE" sz="2200" spc="-10" dirty="0"/>
            </a:br>
            <a:r>
              <a:rPr lang="sv-SE" sz="2200" spc="-10" dirty="0" smtClean="0"/>
              <a:t>-</a:t>
            </a:r>
            <a:r>
              <a:rPr lang="sv-SE" sz="2200" spc="-10" dirty="0" err="1" smtClean="0"/>
              <a:t>Yuta</a:t>
            </a:r>
            <a:r>
              <a:rPr lang="sv-SE" sz="2200" spc="-10" dirty="0" smtClean="0"/>
              <a:t> kommer att testa inom kort</a:t>
            </a:r>
            <a:br>
              <a:rPr lang="sv-SE" sz="2200" spc="-10" dirty="0" smtClean="0"/>
            </a:br>
            <a:r>
              <a:rPr lang="sv-SE" sz="2200" spc="-10" dirty="0" smtClean="0"/>
              <a:t>-Uppdatera gärna profilbilder </a:t>
            </a:r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10" dirty="0"/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10" dirty="0" smtClean="0"/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en-US" sz="2200" spc="-10" dirty="0"/>
          </a:p>
          <a:p>
            <a:pPr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en-US" sz="2200" spc="-10" dirty="0"/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D783DCD-BE63-4E99-94FC-224ACF695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5" y="2635250"/>
            <a:ext cx="5317335" cy="458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089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DBAFB7-E96A-4DDC-9C43-A1DA5542A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7B3D313B-C0DE-41FC-BB84-7D96023013DE}"/>
              </a:ext>
            </a:extLst>
          </p:cNvPr>
          <p:cNvSpPr txBox="1">
            <a:spLocks/>
          </p:cNvSpPr>
          <p:nvPr/>
        </p:nvSpPr>
        <p:spPr>
          <a:xfrm>
            <a:off x="317500" y="196850"/>
            <a:ext cx="5602021" cy="14605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0" kern="1200" spc="10">
                <a:solidFill>
                  <a:schemeClr val="tx1"/>
                </a:solidFill>
                <a:latin typeface="+mj-lt"/>
                <a:cs typeface="+mj-cs"/>
              </a:rPr>
              <a:t>Träningar</a:t>
            </a:r>
            <a:endParaRPr lang="en-US" sz="4400" kern="120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0E513346-776F-4D45-A13B-614EA79DF6FB}"/>
              </a:ext>
            </a:extLst>
          </p:cNvPr>
          <p:cNvSpPr txBox="1"/>
          <p:nvPr/>
        </p:nvSpPr>
        <p:spPr>
          <a:xfrm>
            <a:off x="317500" y="1899718"/>
            <a:ext cx="6858000" cy="5459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en-US" sz="2200" spc="-10" dirty="0" err="1" smtClean="0"/>
              <a:t>Träningar</a:t>
            </a:r>
            <a:endParaRPr lang="en-US" sz="2200" spc="-10" dirty="0"/>
          </a:p>
          <a:p>
            <a:pPr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en-US" sz="2200" spc="-10" dirty="0" smtClean="0"/>
              <a:t>Start, 2 November V.44 – Om is </a:t>
            </a:r>
            <a:r>
              <a:rPr lang="en-US" sz="2200" spc="-10" dirty="0" err="1" smtClean="0"/>
              <a:t>finns</a:t>
            </a:r>
            <a:r>
              <a:rPr lang="en-US" sz="2200" spc="-10" dirty="0" smtClean="0"/>
              <a:t>.</a:t>
            </a:r>
            <a:endParaRPr lang="en-US" sz="2200" spc="-10" dirty="0"/>
          </a:p>
          <a:p>
            <a:pPr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en-US" sz="2200" spc="-10" dirty="0" err="1" smtClean="0"/>
              <a:t>Hakon</a:t>
            </a:r>
            <a:r>
              <a:rPr lang="en-US" sz="2200" spc="-10" dirty="0" smtClean="0"/>
              <a:t> plan </a:t>
            </a:r>
            <a:r>
              <a:rPr lang="en-US" sz="2200" spc="-10" dirty="0" err="1" smtClean="0"/>
              <a:t>utomhus</a:t>
            </a:r>
            <a:r>
              <a:rPr lang="en-US" sz="2200" spc="-10" dirty="0" smtClean="0"/>
              <a:t> </a:t>
            </a:r>
          </a:p>
          <a:p>
            <a:pPr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en-US" sz="2200" spc="-10" dirty="0" err="1" smtClean="0"/>
              <a:t>Tisdag</a:t>
            </a:r>
            <a:r>
              <a:rPr lang="en-US" sz="2200" spc="-10" dirty="0" smtClean="0"/>
              <a:t> </a:t>
            </a:r>
            <a:r>
              <a:rPr lang="en-US" sz="2200" spc="-10" dirty="0" err="1" smtClean="0"/>
              <a:t>samt</a:t>
            </a:r>
            <a:r>
              <a:rPr lang="en-US" sz="2200" spc="-10" dirty="0" smtClean="0"/>
              <a:t> </a:t>
            </a:r>
            <a:r>
              <a:rPr lang="en-US" sz="2200" spc="-10" dirty="0" err="1" smtClean="0"/>
              <a:t>torsdag</a:t>
            </a:r>
            <a:r>
              <a:rPr lang="en-US" sz="2200" spc="-10" dirty="0" smtClean="0"/>
              <a:t> </a:t>
            </a:r>
            <a:r>
              <a:rPr lang="en-US" sz="2200" spc="-10" dirty="0" err="1" smtClean="0"/>
              <a:t>Tid</a:t>
            </a:r>
            <a:r>
              <a:rPr lang="en-US" sz="2200" spc="-10" dirty="0" smtClean="0"/>
              <a:t> 17:30-18:30</a:t>
            </a:r>
            <a:endParaRPr lang="en-US" sz="2200" spc="-10" dirty="0"/>
          </a:p>
          <a:p>
            <a:pPr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en-US" sz="2200" spc="-10" dirty="0"/>
              <a:t>Vi </a:t>
            </a:r>
            <a:r>
              <a:rPr lang="en-US" sz="2200" spc="-10" dirty="0" err="1"/>
              <a:t>samlas</a:t>
            </a:r>
            <a:r>
              <a:rPr lang="en-US" sz="2200" spc="-10" dirty="0"/>
              <a:t> </a:t>
            </a:r>
            <a:r>
              <a:rPr lang="en-US" sz="2200" spc="-10" dirty="0" err="1" smtClean="0"/>
              <a:t>från</a:t>
            </a:r>
            <a:r>
              <a:rPr lang="en-US" sz="2200" spc="-10" dirty="0" smtClean="0"/>
              <a:t> 17:00 I </a:t>
            </a:r>
            <a:r>
              <a:rPr lang="en-US" sz="2200" spc="-10" dirty="0" err="1" smtClean="0"/>
              <a:t>Hakons</a:t>
            </a:r>
            <a:r>
              <a:rPr lang="en-US" sz="2200" spc="-10" dirty="0" smtClean="0"/>
              <a:t> </a:t>
            </a:r>
            <a:r>
              <a:rPr lang="en-US" sz="2200" spc="-10" dirty="0" err="1" smtClean="0"/>
              <a:t>omklädningsrum</a:t>
            </a:r>
            <a:r>
              <a:rPr lang="en-US" sz="2200" spc="-10" dirty="0" smtClean="0"/>
              <a:t> </a:t>
            </a:r>
          </a:p>
          <a:p>
            <a:pPr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en-US" sz="2200" spc="-10" dirty="0"/>
          </a:p>
          <a:p>
            <a:pPr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en-US" sz="2200" spc="-10" dirty="0" err="1" smtClean="0"/>
              <a:t>Gröna</a:t>
            </a:r>
            <a:r>
              <a:rPr lang="en-US" sz="2200" spc="-10" dirty="0" smtClean="0"/>
              <a:t> </a:t>
            </a:r>
            <a:r>
              <a:rPr lang="en-US" sz="2200" spc="-10" dirty="0" err="1" smtClean="0"/>
              <a:t>tråden</a:t>
            </a:r>
            <a:r>
              <a:rPr lang="en-US" sz="2200" spc="-10" dirty="0" smtClean="0"/>
              <a:t>/</a:t>
            </a:r>
            <a:r>
              <a:rPr lang="en-US" sz="2200" spc="-10" dirty="0" err="1" smtClean="0"/>
              <a:t>spåret</a:t>
            </a:r>
            <a:r>
              <a:rPr lang="en-US" sz="2200" spc="-10" dirty="0" smtClean="0"/>
              <a:t> – </a:t>
            </a:r>
            <a:r>
              <a:rPr lang="en-US" sz="2200" spc="-10" dirty="0" err="1" smtClean="0"/>
              <a:t>övningar</a:t>
            </a:r>
            <a:r>
              <a:rPr lang="en-US" sz="2200" spc="-10" dirty="0" smtClean="0"/>
              <a:t> </a:t>
            </a:r>
            <a:r>
              <a:rPr lang="en-US" sz="2200" spc="-10" dirty="0" err="1" smtClean="0"/>
              <a:t>spelideer</a:t>
            </a:r>
            <a:r>
              <a:rPr lang="en-US" sz="2200" spc="-10" dirty="0" smtClean="0"/>
              <a:t> (</a:t>
            </a:r>
            <a:r>
              <a:rPr lang="en-US" sz="2200" spc="-10" dirty="0" err="1" smtClean="0"/>
              <a:t>ålder</a:t>
            </a:r>
            <a:r>
              <a:rPr lang="en-US" sz="2200" spc="-10" dirty="0" smtClean="0"/>
              <a:t>)</a:t>
            </a:r>
          </a:p>
          <a:p>
            <a:pPr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en-US" sz="2200" spc="-10" dirty="0" smtClean="0"/>
          </a:p>
          <a:p>
            <a:pPr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en-US" sz="2200" spc="-10" dirty="0" err="1" smtClean="0"/>
              <a:t>Utrustningsråd</a:t>
            </a:r>
            <a:endParaRPr lang="en-US" sz="2200" spc="-10" dirty="0" smtClean="0"/>
          </a:p>
          <a:p>
            <a:pPr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1600" spc="-10" dirty="0" smtClean="0"/>
              <a:t>Se </a:t>
            </a:r>
            <a:r>
              <a:rPr lang="sv-SE" sz="1600" spc="-10" dirty="0"/>
              <a:t>till att ha rätt storlek på utrustningen. Fel storlek gör att det skaver, gör ont eller glappar.</a:t>
            </a:r>
          </a:p>
          <a:p>
            <a:pPr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1600" spc="-10" dirty="0"/>
              <a:t>Godkänd hjälm, ansiktsgaller och halsskydd skall alltid användas.</a:t>
            </a:r>
          </a:p>
          <a:p>
            <a:pPr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1600" spc="-10" dirty="0"/>
              <a:t>Torka av skridskoskenan efter användning.</a:t>
            </a:r>
          </a:p>
          <a:p>
            <a:pPr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1600" spc="-10" dirty="0"/>
              <a:t>Anpassa klubbans längd efter spelarens längd och önskemål.</a:t>
            </a:r>
          </a:p>
          <a:p>
            <a:pPr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1600" spc="-10" dirty="0"/>
              <a:t>Sköt om utrustningen. Den ska vara hel, ren och torr.</a:t>
            </a:r>
            <a:endParaRPr lang="en-US" sz="1600" spc="-10" dirty="0"/>
          </a:p>
          <a:p>
            <a:pPr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en-US" sz="2200" spc="-10" dirty="0" err="1" smtClean="0"/>
              <a:t>Grupper</a:t>
            </a:r>
            <a:r>
              <a:rPr lang="en-US" sz="2200" spc="-10" dirty="0" smtClean="0"/>
              <a:t> </a:t>
            </a:r>
            <a:r>
              <a:rPr lang="en-US" sz="2200" spc="-10" dirty="0" err="1" smtClean="0"/>
              <a:t>på</a:t>
            </a:r>
            <a:r>
              <a:rPr lang="en-US" sz="2200" spc="-10" dirty="0" smtClean="0"/>
              <a:t> Facebook </a:t>
            </a:r>
            <a:r>
              <a:rPr lang="en-US" sz="2200" spc="-10" dirty="0" err="1" smtClean="0"/>
              <a:t>köp</a:t>
            </a:r>
            <a:r>
              <a:rPr lang="en-US" sz="2200" spc="-10" dirty="0" smtClean="0"/>
              <a:t>/</a:t>
            </a:r>
            <a:r>
              <a:rPr lang="en-US" sz="2200" spc="-10" dirty="0" err="1" smtClean="0"/>
              <a:t>sälj</a:t>
            </a:r>
            <a:endParaRPr lang="en-US" sz="2200" spc="-10" dirty="0"/>
          </a:p>
          <a:p>
            <a:pPr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en-US" sz="2200" spc="-10" dirty="0"/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D783DCD-BE63-4E99-94FC-224ACF695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7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DBAFB7-E96A-4DDC-9C43-A1DA5542A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115E9418-70FF-4AA6-8D92-0653A7802421}"/>
              </a:ext>
            </a:extLst>
          </p:cNvPr>
          <p:cNvSpPr txBox="1">
            <a:spLocks/>
          </p:cNvSpPr>
          <p:nvPr/>
        </p:nvSpPr>
        <p:spPr>
          <a:xfrm>
            <a:off x="317500" y="196850"/>
            <a:ext cx="5602021" cy="14605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0" kern="1200" spc="10">
                <a:solidFill>
                  <a:schemeClr val="tx1"/>
                </a:solidFill>
                <a:latin typeface="+mj-lt"/>
                <a:cs typeface="+mj-cs"/>
              </a:rPr>
              <a:t>Träningar</a:t>
            </a:r>
            <a:endParaRPr lang="en-US" sz="4400" kern="120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7509F65F-48B7-4AF4-8EDA-0B7B8FB2242B}"/>
              </a:ext>
            </a:extLst>
          </p:cNvPr>
          <p:cNvSpPr txBox="1"/>
          <p:nvPr/>
        </p:nvSpPr>
        <p:spPr>
          <a:xfrm>
            <a:off x="317500" y="1899718"/>
            <a:ext cx="6858000" cy="5536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en-US" spc="-20" dirty="0"/>
          </a:p>
          <a:p>
            <a:pPr marL="20701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200" spc="-20" dirty="0"/>
              <a:t>Gärna fler ledare på is och gärna flera föräldrar som hjälper till på och utanför isen. Hör gärna av er till oss ledare  om i vill vara med och hjälpa till.</a:t>
            </a:r>
          </a:p>
          <a:p>
            <a:pPr marR="5080">
              <a:lnSpc>
                <a:spcPct val="90000"/>
              </a:lnSpc>
              <a:spcBef>
                <a:spcPts val="100"/>
              </a:spcBef>
              <a:tabLst>
                <a:tab pos="207645" algn="l"/>
              </a:tabLst>
            </a:pPr>
            <a:endParaRPr lang="sv-SE" sz="1000" spc="-2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"/>
              </a:spcBef>
              <a:tabLst>
                <a:tab pos="207645" algn="l"/>
              </a:tabLst>
            </a:pPr>
            <a:endParaRPr lang="sv-SE" sz="1000" spc="-20" dirty="0">
              <a:solidFill>
                <a:srgbClr val="FFFFFF"/>
              </a:solidFill>
            </a:endParaRPr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200" spc="-20" dirty="0" smtClean="0">
                <a:solidFill>
                  <a:srgbClr val="FFFFFF"/>
                </a:solidFill>
              </a:rPr>
              <a:t>Föranmälan </a:t>
            </a:r>
            <a:r>
              <a:rPr lang="sv-SE" sz="2200" spc="-20" dirty="0">
                <a:solidFill>
                  <a:srgbClr val="FFFFFF"/>
                </a:solidFill>
              </a:rPr>
              <a:t>till träningar via laget.se, ni kommer få ett mail där ni ombeds att anmäla inför varje träning om er son kommer eller inte</a:t>
            </a:r>
          </a:p>
          <a:p>
            <a:pPr>
              <a:lnSpc>
                <a:spcPct val="90000"/>
              </a:lnSpc>
              <a:spcBef>
                <a:spcPts val="100"/>
              </a:spcBef>
              <a:tabLst>
                <a:tab pos="207645" algn="l"/>
              </a:tabLst>
            </a:pPr>
            <a:endParaRPr lang="sv-SE" sz="1000" spc="-20" dirty="0">
              <a:solidFill>
                <a:srgbClr val="FFFFFF"/>
              </a:solidFill>
            </a:endParaRPr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200" spc="-20" dirty="0">
                <a:solidFill>
                  <a:srgbClr val="FFFFFF"/>
                </a:solidFill>
              </a:rPr>
              <a:t>Aktiviteter utanför isen är alltid </a:t>
            </a:r>
            <a:r>
              <a:rPr lang="sv-SE" sz="2200" spc="-20" dirty="0" smtClean="0">
                <a:solidFill>
                  <a:srgbClr val="FFFFFF"/>
                </a:solidFill>
              </a:rPr>
              <a:t>roligt och uppskattat</a:t>
            </a:r>
            <a:endParaRPr lang="sv-SE" sz="2200" spc="-20" dirty="0">
              <a:solidFill>
                <a:srgbClr val="FFFFFF"/>
              </a:solidFill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200" spc="-20" dirty="0" smtClean="0">
                <a:solidFill>
                  <a:srgbClr val="FFFFFF"/>
                </a:solidFill>
              </a:rPr>
              <a:t>Lämna gärna förslag.</a:t>
            </a:r>
          </a:p>
          <a:p>
            <a:pPr marL="435610" lvl="2">
              <a:lnSpc>
                <a:spcPct val="90000"/>
              </a:lnSpc>
              <a:spcBef>
                <a:spcPts val="100"/>
              </a:spcBef>
              <a:tabLst>
                <a:tab pos="207645" algn="l"/>
              </a:tabLst>
            </a:pPr>
            <a:endParaRPr lang="sv-SE" sz="2200" spc="-20" dirty="0" smtClean="0">
              <a:solidFill>
                <a:srgbClr val="FFFFFF"/>
              </a:solidFill>
            </a:endParaRPr>
          </a:p>
          <a:p>
            <a:pPr marL="207010"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200" spc="-20" dirty="0" smtClean="0">
                <a:solidFill>
                  <a:srgbClr val="FFFFFF"/>
                </a:solidFill>
              </a:rPr>
              <a:t>Fotografering</a:t>
            </a:r>
            <a:endParaRPr lang="sv-SE" sz="2200" spc="-20" dirty="0">
              <a:solidFill>
                <a:srgbClr val="FFFFFF"/>
              </a:solidFill>
            </a:endParaRPr>
          </a:p>
          <a:p>
            <a:pPr marL="664210" lvl="2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200" spc="-20" dirty="0"/>
              <a:t>Är det någon som inte vill att sin grabb ska finnas med på foton på vår </a:t>
            </a:r>
            <a:r>
              <a:rPr lang="sv-SE" sz="2200" spc="-20" dirty="0" err="1"/>
              <a:t>lagsida</a:t>
            </a:r>
            <a:r>
              <a:rPr lang="sv-SE" sz="2200" spc="-20" dirty="0"/>
              <a:t> meddela oss tränare detta</a:t>
            </a: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400" dirty="0">
              <a:cs typeface="Calibri"/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400" dirty="0">
              <a:cs typeface="Calibri"/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400" dirty="0">
              <a:cs typeface="Calibri"/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207010"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220345" indent="-207645"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endParaRPr lang="sv-SE" sz="2400" dirty="0">
              <a:cs typeface="Calibri"/>
            </a:endParaRPr>
          </a:p>
          <a:p>
            <a:pPr marL="220345" indent="-20764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endParaRPr lang="sv-SE" sz="2400" dirty="0"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590C9F3-9E64-4002-A128-C6C61E0EA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11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C9CBF72-9336-48A7-BD41-D636D6BD1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xmlns="" id="{532B8CF4-F160-4A5E-8D0D-6B4075DF74C1}"/>
              </a:ext>
            </a:extLst>
          </p:cNvPr>
          <p:cNvSpPr txBox="1">
            <a:spLocks/>
          </p:cNvSpPr>
          <p:nvPr/>
        </p:nvSpPr>
        <p:spPr>
          <a:xfrm>
            <a:off x="317500" y="196850"/>
            <a:ext cx="5602021" cy="14605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90000"/>
              </a:lnSpc>
              <a:spcBef>
                <a:spcPct val="0"/>
              </a:spcBef>
            </a:pPr>
            <a:r>
              <a:rPr lang="sv-SE" sz="4400" b="0" spc="10" dirty="0" smtClean="0">
                <a:solidFill>
                  <a:srgbClr val="FFFFFF"/>
                </a:solidFill>
                <a:cs typeface="+mj-cs"/>
              </a:rPr>
              <a:t>Träningsupplägg</a:t>
            </a:r>
            <a:endParaRPr lang="en-US" sz="4400" dirty="0">
              <a:solidFill>
                <a:srgbClr val="FFFFFF"/>
              </a:solidFill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6" y="1899718"/>
            <a:ext cx="7369174" cy="501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14C5AB-A507-4912-A691-B88B812727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BA68E7C-FDC1-4419-9E42-ACC76715D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62E5184-CB05-42B4-AA52-A141D6783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00146" y="1"/>
            <a:ext cx="4093254" cy="3980921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DBAFB7-E96A-4DDC-9C43-A1DA5542A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11192" b="-3"/>
          <a:stretch/>
        </p:blipFill>
        <p:spPr>
          <a:xfrm>
            <a:off x="6744620" y="10"/>
            <a:ext cx="3948781" cy="3799416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071" y="4317111"/>
            <a:ext cx="3146329" cy="323938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115E9418-70FF-4AA6-8D92-0653A7802421}"/>
              </a:ext>
            </a:extLst>
          </p:cNvPr>
          <p:cNvSpPr txBox="1">
            <a:spLocks/>
          </p:cNvSpPr>
          <p:nvPr/>
        </p:nvSpPr>
        <p:spPr>
          <a:xfrm>
            <a:off x="317500" y="196850"/>
            <a:ext cx="5602021" cy="14605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0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0" kern="1200" spc="10">
                <a:solidFill>
                  <a:schemeClr val="tx1"/>
                </a:solidFill>
                <a:latin typeface="+mj-lt"/>
                <a:cs typeface="+mj-cs"/>
              </a:rPr>
              <a:t>Fler spelare</a:t>
            </a:r>
            <a:endParaRPr lang="en-US" sz="4400" kern="120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7509F65F-48B7-4AF4-8EDA-0B7B8FB2242B}"/>
              </a:ext>
            </a:extLst>
          </p:cNvPr>
          <p:cNvSpPr txBox="1"/>
          <p:nvPr/>
        </p:nvSpPr>
        <p:spPr>
          <a:xfrm>
            <a:off x="317500" y="1899718"/>
            <a:ext cx="6858000" cy="5536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en-US" spc="-20" dirty="0"/>
          </a:p>
          <a:p>
            <a:pPr marL="20701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200" spc="-20" dirty="0"/>
              <a:t>Vi behöver fler spelare till laget. </a:t>
            </a:r>
          </a:p>
          <a:p>
            <a:pPr marL="20701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664210"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200" spc="-20" dirty="0"/>
              <a:t>Hjälp killarna marknadsföra till kompisar och i skolan</a:t>
            </a:r>
          </a:p>
          <a:p>
            <a:pPr marL="664210"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200" spc="-20" dirty="0"/>
              <a:t>Lappar på fritidshem. </a:t>
            </a:r>
            <a:r>
              <a:rPr lang="sv-SE" sz="2200" spc="-20" dirty="0" smtClean="0"/>
              <a:t>Ta med en lapp hem eller skriv ut från vår hemsida, ligger under dokument.</a:t>
            </a:r>
          </a:p>
          <a:p>
            <a:pPr marL="664210"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200" spc="-20" dirty="0" err="1" smtClean="0"/>
              <a:t>Facebook</a:t>
            </a:r>
            <a:r>
              <a:rPr lang="sv-SE" sz="2200" spc="-20" dirty="0" smtClean="0"/>
              <a:t> inlägg (VSK bandyskola)</a:t>
            </a:r>
            <a:endParaRPr lang="sv-SE" sz="2200" spc="-20" dirty="0"/>
          </a:p>
          <a:p>
            <a:pPr marL="11214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200" spc="-20" dirty="0" smtClean="0"/>
              <a:t>Delning </a:t>
            </a:r>
            <a:r>
              <a:rPr lang="sv-SE" sz="2200" spc="-20" dirty="0"/>
              <a:t>i Grupper</a:t>
            </a:r>
          </a:p>
          <a:p>
            <a:pPr marL="11214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r>
              <a:rPr lang="sv-SE" sz="2200" spc="-20" dirty="0"/>
              <a:t>Egen delning</a:t>
            </a:r>
          </a:p>
          <a:p>
            <a:pPr marL="664210"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400" spc="-20" dirty="0"/>
          </a:p>
          <a:p>
            <a:pPr marL="435610" lvl="2">
              <a:lnSpc>
                <a:spcPct val="90000"/>
              </a:lnSpc>
              <a:spcBef>
                <a:spcPts val="100"/>
              </a:spcBef>
              <a:tabLst>
                <a:tab pos="207645" algn="l"/>
              </a:tabLst>
            </a:pPr>
            <a:endParaRPr lang="sv-SE" sz="2400" dirty="0">
              <a:cs typeface="Calibri"/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400" dirty="0">
              <a:cs typeface="Calibri"/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400" dirty="0">
              <a:cs typeface="Calibri"/>
            </a:endParaRPr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664210" lvl="2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207010" lvl="1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20701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07645" algn="l"/>
              </a:tabLst>
            </a:pPr>
            <a:endParaRPr lang="sv-SE" sz="2200" spc="-20" dirty="0"/>
          </a:p>
          <a:p>
            <a:pPr marL="220345" indent="-207645"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endParaRPr lang="sv-SE" sz="2400" dirty="0">
              <a:cs typeface="Calibri"/>
            </a:endParaRPr>
          </a:p>
          <a:p>
            <a:pPr marL="220345" indent="-20764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220979" algn="l"/>
              </a:tabLst>
            </a:pPr>
            <a:endParaRPr lang="sv-SE" sz="2400" dirty="0">
              <a:cs typeface="Calibri"/>
            </a:endParaRPr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590C9F3-9E64-4002-A128-C6C61E0EA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311650"/>
            <a:ext cx="2772001" cy="31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9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563C1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563C1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563C1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569</Words>
  <Application>Microsoft Office PowerPoint</Application>
  <PresentationFormat>Anpassad</PresentationFormat>
  <Paragraphs>189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PowerPoint-presentation</vt:lpstr>
      <vt:lpstr>VSK Bandy Vision</vt:lpstr>
      <vt:lpstr>Målsättning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Bandyskolan Säsongen 2019/20</dc:title>
  <dc:creator>Peter Rybing</dc:creator>
  <cp:lastModifiedBy>Andreas Habbe</cp:lastModifiedBy>
  <cp:revision>76</cp:revision>
  <cp:lastPrinted>2021-10-26T11:56:30Z</cp:lastPrinted>
  <dcterms:created xsi:type="dcterms:W3CDTF">2019-10-21T17:02:50Z</dcterms:created>
  <dcterms:modified xsi:type="dcterms:W3CDTF">2021-10-28T14:01:29Z</dcterms:modified>
</cp:coreProperties>
</file>