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41"/>
  </p:notesMasterIdLst>
  <p:sldIdLst>
    <p:sldId id="256" r:id="rId5"/>
    <p:sldId id="257" r:id="rId6"/>
    <p:sldId id="3570" r:id="rId7"/>
    <p:sldId id="3524" r:id="rId8"/>
    <p:sldId id="3547" r:id="rId9"/>
    <p:sldId id="3571" r:id="rId10"/>
    <p:sldId id="597" r:id="rId11"/>
    <p:sldId id="3516" r:id="rId12"/>
    <p:sldId id="3484" r:id="rId13"/>
    <p:sldId id="3518" r:id="rId14"/>
    <p:sldId id="258" r:id="rId15"/>
    <p:sldId id="3507" r:id="rId16"/>
    <p:sldId id="261" r:id="rId17"/>
    <p:sldId id="3511" r:id="rId18"/>
    <p:sldId id="3504" r:id="rId19"/>
    <p:sldId id="290" r:id="rId20"/>
    <p:sldId id="291" r:id="rId21"/>
    <p:sldId id="3532" r:id="rId22"/>
    <p:sldId id="3512" r:id="rId23"/>
    <p:sldId id="3495" r:id="rId24"/>
    <p:sldId id="3539" r:id="rId25"/>
    <p:sldId id="3533" r:id="rId26"/>
    <p:sldId id="3534" r:id="rId27"/>
    <p:sldId id="3535" r:id="rId28"/>
    <p:sldId id="3536" r:id="rId29"/>
    <p:sldId id="3572" r:id="rId30"/>
    <p:sldId id="3537" r:id="rId31"/>
    <p:sldId id="3513" r:id="rId32"/>
    <p:sldId id="3514" r:id="rId33"/>
    <p:sldId id="3505" r:id="rId34"/>
    <p:sldId id="3529" r:id="rId35"/>
    <p:sldId id="3530" r:id="rId36"/>
    <p:sldId id="1238" r:id="rId37"/>
    <p:sldId id="3525" r:id="rId38"/>
    <p:sldId id="3523" r:id="rId39"/>
    <p:sldId id="1239" r:id="rId40"/>
  </p:sldIdLst>
  <p:sldSz cx="12192000" cy="6858000"/>
  <p:notesSz cx="6797675" cy="9926638"/>
  <p:embeddedFontLst>
    <p:embeddedFont>
      <p:font typeface="Abadi" panose="020B0604020104020204" pitchFamily="34" charset="0"/>
      <p:regular r:id="rId42"/>
    </p:embeddedFont>
    <p:embeddedFont>
      <p:font typeface="Arial Black" panose="020B0A04020102020204" pitchFamily="34" charset="0"/>
      <p:bold r:id="rId43"/>
    </p:embeddedFont>
    <p:embeddedFont>
      <p:font typeface="Flex" panose="020B0604020202020204" charset="0"/>
      <p:regular r:id="rId44"/>
      <p:bold r:id="rId45"/>
      <p:italic r:id="rId46"/>
      <p:boldItalic r:id="rId47"/>
    </p:embeddedFont>
    <p:embeddedFont>
      <p:font typeface="Flex 70" panose="020B0604020202020204" charset="0"/>
      <p:regular r:id="rId48"/>
      <p:italic r:id="rId49"/>
    </p:embeddedFont>
    <p:embeddedFont>
      <p:font typeface="Flex Display 100 Black" panose="020B0604020202020204" charset="0"/>
      <p:regular r:id="rId50"/>
      <p:bold r:id="rId51"/>
      <p:italic r:id="rId52"/>
      <p:boldItalic r:id="rId53"/>
    </p:embeddedFont>
    <p:embeddedFont>
      <p:font typeface="Flex Display 60" panose="020B0604020202020204" charset="0"/>
      <p:regular r:id="rId54"/>
    </p:embeddedFont>
    <p:embeddedFont>
      <p:font typeface="Flex-70-Regular" panose="00000500000000000000" charset="0"/>
      <p:regular r:id="rId55"/>
    </p:embeddedFont>
    <p:embeddedFont>
      <p:font typeface="FlexDisplay-60-Regular" panose="00000506000000000000" charset="0"/>
      <p:regular r:id="rId56"/>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5624F916-0520-4842-B359-DAC6EAE14338}">
          <p14:sldIdLst>
            <p14:sldId id="256"/>
            <p14:sldId id="257"/>
            <p14:sldId id="3570"/>
          </p14:sldIdLst>
        </p14:section>
        <p14:section name="Föreningskunskap" id="{D62B2489-4699-4500-AC52-E9B00245DAB0}">
          <p14:sldIdLst>
            <p14:sldId id="3524"/>
            <p14:sldId id="3547"/>
            <p14:sldId id="3571"/>
            <p14:sldId id="597"/>
            <p14:sldId id="3516"/>
            <p14:sldId id="3484"/>
          </p14:sldIdLst>
        </p14:section>
        <p14:section name="HPM" id="{8B952117-5AAB-453A-BDDC-53067211E10B}">
          <p14:sldIdLst>
            <p14:sldId id="3518"/>
            <p14:sldId id="258"/>
            <p14:sldId id="3507"/>
            <p14:sldId id="261"/>
            <p14:sldId id="3511"/>
            <p14:sldId id="3504"/>
            <p14:sldId id="290"/>
            <p14:sldId id="291"/>
            <p14:sldId id="3532"/>
            <p14:sldId id="3512"/>
            <p14:sldId id="3495"/>
            <p14:sldId id="3539"/>
            <p14:sldId id="3533"/>
            <p14:sldId id="3534"/>
            <p14:sldId id="3535"/>
            <p14:sldId id="3536"/>
            <p14:sldId id="3572"/>
            <p14:sldId id="3537"/>
            <p14:sldId id="3513"/>
            <p14:sldId id="3514"/>
            <p14:sldId id="3505"/>
          </p14:sldIdLst>
        </p14:section>
        <p14:section name="Domare" id="{8B393F47-7DF6-4A15-B41C-B8B8A5A2FF0E}">
          <p14:sldIdLst>
            <p14:sldId id="3529"/>
            <p14:sldId id="3530"/>
          </p14:sldIdLst>
        </p14:section>
        <p14:section name="Reflektion" id="{B10D6884-F545-430B-9E6F-AD183D1A25E4}">
          <p14:sldIdLst>
            <p14:sldId id="1238"/>
            <p14:sldId id="3525"/>
            <p14:sldId id="3523"/>
            <p14:sldId id="1239"/>
          </p14:sldIdLst>
        </p14:section>
        <p14:section name="Ramar" id="{9D3622E0-9857-4EF4-A62A-AB90465EDAA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A4E"/>
    <a:srgbClr val="FFD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Inget format, tabellrutnä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llanmörkt format 2 - Dekorfär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llanmörkt forma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0627" autoAdjust="0"/>
  </p:normalViewPr>
  <p:slideViewPr>
    <p:cSldViewPr snapToGrid="0">
      <p:cViewPr varScale="1">
        <p:scale>
          <a:sx n="60" d="100"/>
          <a:sy n="60" d="100"/>
        </p:scale>
        <p:origin x="78" y="7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8" Type="http://schemas.openxmlformats.org/officeDocument/2006/relationships/slide" Target="slides/slide4.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E396994-99EB-1242-AEF0-7A57D5B0A9F1}" type="datetimeFigureOut">
              <a:rPr lang="sv-SE" smtClean="0"/>
              <a:t>2024-11-29</a:t>
            </a:fld>
            <a:endParaRPr lang="sv-SE"/>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81D22CC-A85D-B24E-8276-DE0B44440930}" type="slidenum">
              <a:rPr lang="sv-SE" smtClean="0"/>
              <a:t>‹#›</a:t>
            </a:fld>
            <a:endParaRPr lang="sv-SE"/>
          </a:p>
        </p:txBody>
      </p:sp>
    </p:spTree>
    <p:extLst>
      <p:ext uri="{BB962C8B-B14F-4D97-AF65-F5344CB8AC3E}">
        <p14:creationId xmlns:p14="http://schemas.microsoft.com/office/powerpoint/2010/main" val="22490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81D22CC-A85D-B24E-8276-DE0B44440930}" type="slidenum">
              <a:rPr lang="sv-SE" smtClean="0"/>
              <a:t>1</a:t>
            </a:fld>
            <a:endParaRPr lang="sv-SE"/>
          </a:p>
        </p:txBody>
      </p:sp>
    </p:spTree>
    <p:extLst>
      <p:ext uri="{BB962C8B-B14F-4D97-AF65-F5344CB8AC3E}">
        <p14:creationId xmlns:p14="http://schemas.microsoft.com/office/powerpoint/2010/main" val="2006215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Som ishockeyförälder har du först och främst rollen att stötta och finnas där för ditt barn som spelar ishockey så att hen mår bra, trivs och har kul med sin idrott. Låt trä­narna sköta verksamheten och låt ditt fokus först och främst handla om att stötta ditt barn i dennes resa inom ishockeyn. Hur väl re­lationen spelare – tränare – förälder fung­erar kan vara avgörande för hur individens intresse och motivation utvecklas.</a:t>
            </a:r>
          </a:p>
        </p:txBody>
      </p:sp>
      <p:sp>
        <p:nvSpPr>
          <p:cNvPr id="4" name="Platshållare för bildnummer 3"/>
          <p:cNvSpPr>
            <a:spLocks noGrp="1"/>
          </p:cNvSpPr>
          <p:nvPr>
            <p:ph type="sldNum" sz="quarter" idx="5"/>
          </p:nvPr>
        </p:nvSpPr>
        <p:spPr/>
        <p:txBody>
          <a:bodyPr/>
          <a:lstStyle/>
          <a:p>
            <a:fld id="{E81D22CC-A85D-B24E-8276-DE0B44440930}" type="slidenum">
              <a:rPr lang="sv-SE" smtClean="0"/>
              <a:t>11</a:t>
            </a:fld>
            <a:endParaRPr lang="sv-SE"/>
          </a:p>
        </p:txBody>
      </p:sp>
    </p:spTree>
    <p:extLst>
      <p:ext uri="{BB962C8B-B14F-4D97-AF65-F5344CB8AC3E}">
        <p14:creationId xmlns:p14="http://schemas.microsoft.com/office/powerpoint/2010/main" val="1863095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Föräldraperspektiv: Som förälder är det viktigt att ha fokus på att ditt barn mår bra och trivs inom idrotten. Låt tränarna sköta verksamheten och ditt främsta fokus ska vara att stötta ditt eget barn och även de andra barnen i laget. En bra relation mellan spelare, tränare och föräldrar är viktig för att bibehålla intresset och motivationen hos barnen.</a:t>
            </a:r>
          </a:p>
          <a:p>
            <a:endParaRPr lang="sv-SE"/>
          </a:p>
          <a:p>
            <a:r>
              <a:rPr lang="sv-SE"/>
              <a:t>Var en god förebild i alla situationer. Låt tränaren coacha ditt barn och undvik att ge motstridiga direktiv, för att undvika förvirring hos barnen. Hur du pratar hemma om tränaren, föreningen, domaren och andra involverade är också viktigt. Visa respekt och konstruktivitet i dina uttalanden.</a:t>
            </a:r>
          </a:p>
          <a:p>
            <a:endParaRPr lang="sv-SE"/>
          </a:p>
          <a:p>
            <a:r>
              <a:rPr lang="sv-SE"/>
              <a:t>Föräldrars främsta roll är att stötta och finnas där för sina barn. Kom ihåg att barnets intresse för ishockey är deras eget, och det är viktigt att respektera det. Låt tränare och ledare sköta verksamheten, medan du fokuserar på att vara en positiv förebild för ditt eget barn och även för andra barn i laget.</a:t>
            </a:r>
          </a:p>
          <a:p>
            <a:endParaRPr lang="sv-SE"/>
          </a:p>
          <a:p>
            <a:r>
              <a:rPr lang="sv-SE"/>
              <a:t>Barn lär sig genom att observera vuxna, så håll dig i skinnet och visa god uppförande och sportsmanship. Uppmuntra genom positivt kroppsspråk, blickar och ord. Fokusera på att uppmuntra deras prestationer snarare än att fastna i resultaten. Genom att vara en stödjande och positiv förälder bidrar du till en positiv och utvecklande ishockeyupplevelse för ditt barn och alla andra barn i laget.</a:t>
            </a:r>
          </a:p>
          <a:p>
            <a:endParaRPr lang="en-US">
              <a:cs typeface="Calibri"/>
            </a:endParaRPr>
          </a:p>
        </p:txBody>
      </p:sp>
      <p:sp>
        <p:nvSpPr>
          <p:cNvPr id="4" name="Platshållare för bildnummer 3"/>
          <p:cNvSpPr>
            <a:spLocks noGrp="1"/>
          </p:cNvSpPr>
          <p:nvPr>
            <p:ph type="sldNum" sz="quarter" idx="5"/>
          </p:nvPr>
        </p:nvSpPr>
        <p:spPr/>
        <p:txBody>
          <a:bodyPr/>
          <a:lstStyle/>
          <a:p>
            <a:fld id="{E81D22CC-A85D-B24E-8276-DE0B44440930}" type="slidenum">
              <a:rPr lang="sv-SE" smtClean="0"/>
              <a:t>12</a:t>
            </a:fld>
            <a:endParaRPr lang="sv-SE"/>
          </a:p>
        </p:txBody>
      </p:sp>
    </p:spTree>
    <p:extLst>
      <p:ext uri="{BB962C8B-B14F-4D97-AF65-F5344CB8AC3E}">
        <p14:creationId xmlns:p14="http://schemas.microsoft.com/office/powerpoint/2010/main" val="2128464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Barnkonventionen, även känd som FN:s konvention om barnets rättigheter, är en internationell överenskommelse som fastställer barns grundläggande rättigheter. Den innehåller olika principer och riktlinjer som alla länder som har ratificerat konventionen förväntas följa. I Sverige har Barnkonventionen blivit en lag, kallad Barnrättslagen, I Sverige blev Barnkonventionen en lag den 1 januari 2020.</a:t>
            </a:r>
          </a:p>
          <a:p>
            <a:r>
              <a:rPr lang="sv-SE"/>
              <a:t>Vilket innebär att den har en juridisk status och ska tillämpas i alla samhällssektorer, inklusive idrotten, såsom ishockeyn.</a:t>
            </a:r>
          </a:p>
          <a:p>
            <a:endParaRPr lang="sv-SE"/>
          </a:p>
          <a:p>
            <a:r>
              <a:rPr lang="sv-SE" b="1"/>
              <a:t>Inom ishockeyn, liksom inom alla andra områden som rör barn, är det viktigt att respektera och främja de fyra grundprinciperna i Barnkonventionen:</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sv-SE"/>
              <a:t>Icke-diskriminering: Alla barn har rätt till lika behandling och icke-diskriminering inom ishockeyn, oavsett kön, etnicitet, religion, funktionsnedsättning eller andra skyddade egenskaper. Alla barn ska ha lika möjligheter att delta och utvecklas inom sporten.</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endParaRPr lang="sv-SE"/>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sv-SE"/>
              <a:t> Liv och utveckling: Barn har rätt till hälsa och utveckling. Det innebär att deras fysiska, mentala, sociala och känslomässiga behov ska tillgodoses och att de ska få möjlighet att växa och utvecklas genom ishockeyn på ett säkert och stöttande sätt.</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endParaRPr lang="sv-SE"/>
          </a:p>
          <a:p>
            <a:pPr>
              <a:buFont typeface="+mj-lt"/>
              <a:buAutoNum type="arabicPeriod"/>
            </a:pPr>
            <a:r>
              <a:rPr lang="sv-SE"/>
              <a:t>Barnets bästa: Alla beslut och åtgärder som rör barnets deltagande i ishockeyn ska vidtas med barnets bästa som högsta prioritet. Det innebär att barnets välmående, utveckling och intressen alltid ska sättas främst.</a:t>
            </a:r>
          </a:p>
          <a:p>
            <a:pPr>
              <a:buFont typeface="+mj-lt"/>
              <a:buAutoNum type="arabicPeriod"/>
            </a:pPr>
            <a:endParaRPr lang="sv-SE"/>
          </a:p>
          <a:p>
            <a:pPr>
              <a:buFont typeface="+mj-lt"/>
              <a:buAutoNum type="arabicPeriod"/>
            </a:pPr>
            <a:r>
              <a:rPr lang="sv-SE"/>
              <a:t>Rätten till delaktighet: Barn har rätt att bli hörda och få sin åsikt respekterad i frågor som rör dem. Inom ishockeyn innebär detta att barnen ska ha möjlighet att delta i beslutsprocesser som påverkar dem, såsom laguttagningar eller regelförändring</a:t>
            </a:r>
          </a:p>
          <a:p>
            <a:pPr>
              <a:buFont typeface="+mj-lt"/>
              <a:buAutoNum type="arabicPeriod"/>
            </a:pPr>
            <a:endParaRPr lang="sv-SE"/>
          </a:p>
          <a:p>
            <a:r>
              <a:rPr lang="sv-SE"/>
              <a:t>För föräldrar och idrottsföreningar innebär Barnkonventionen att man måste vara medveten om och följa dessa grundprinciper i allt arbete som involverar barn inom ishockeyn. Det handlar om att skapa en trygg, inkluderande och utvecklande miljö där barnets bästa står i centrum och där barnets rättigheter respekteras. Det innebär också att man aktivt främjar barns delaktighet, motverkar diskriminering och ser till att barnens hälsa och utveckling prioriteras. Genom att följa Barnkonventionen kan föräldrar och föreningar bidra till att skapa en positiv och respektfull idrottsmiljö där barns rättigheter tillgodoses.</a:t>
            </a:r>
          </a:p>
        </p:txBody>
      </p:sp>
      <p:sp>
        <p:nvSpPr>
          <p:cNvPr id="4" name="Platshållare för bildnummer 3"/>
          <p:cNvSpPr>
            <a:spLocks noGrp="1"/>
          </p:cNvSpPr>
          <p:nvPr>
            <p:ph type="sldNum" sz="quarter" idx="5"/>
          </p:nvPr>
        </p:nvSpPr>
        <p:spPr/>
        <p:txBody>
          <a:bodyPr/>
          <a:lstStyle/>
          <a:p>
            <a:fld id="{E81D22CC-A85D-B24E-8276-DE0B44440930}" type="slidenum">
              <a:rPr lang="sv-SE" smtClean="0"/>
              <a:t>13</a:t>
            </a:fld>
            <a:endParaRPr lang="sv-SE"/>
          </a:p>
        </p:txBody>
      </p:sp>
    </p:spTree>
    <p:extLst>
      <p:ext uri="{BB962C8B-B14F-4D97-AF65-F5344CB8AC3E}">
        <p14:creationId xmlns:p14="http://schemas.microsoft.com/office/powerpoint/2010/main" val="3693363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Föräldraperspektiv: Som förälder är du avgörande för att ditt barns ishockeyupplevelse ska bli positiv och utvecklande. Det handlar inte bara om resultatet på planen, utan främst om glädje, lärande och utveckling. Stötta alla barn och ungdomar, oavsett nivå, så att de får en positiv upplevelse av ishockeyn och en bra grundutbildning.</a:t>
            </a:r>
          </a:p>
          <a:p>
            <a:endParaRPr lang="sv-SE"/>
          </a:p>
          <a:p>
            <a:r>
              <a:rPr lang="sv-SE"/>
              <a:t>Tänk långsiktigt och fokusera inte bara på resultaten under matcherna. Nivåanpassning och nivågruppering är verktyg som tränaren kan använda för att alla individer ska kunna utvecklas i sin egen takt. Det är inte hållbart att bara premiera de som är tidigt utvecklade. Det är viktigt att föreningen säkerställer att tränarna har en variation i hur de sätter ihop laget för att främja varje individs långsiktiga utveckling både på och utanför planen. Ingen ska känna sig tvingad att sluta.</a:t>
            </a:r>
          </a:p>
          <a:p>
            <a:endParaRPr lang="sv-SE"/>
          </a:p>
          <a:p>
            <a:r>
              <a:rPr lang="sv-SE"/>
              <a:t>Det finns många vägar mot elit och det är inte alla som behöver bli elitidrottare för att få en meningsfull ishockeykarriär. Långsiktig utveckling är det hållbara sättet att få fler att utveckla sin potential inom ishockeyn. Utvecklingskurvan är inte linjär, och det är viktigt att komma ihåg att de som anses duktiga ofta är de som är födda tidigt på året eller har lagt ner mycket tid på idrott i allmänhet och ishockey i synnerhet. Att bara satsa på de som ligger längst fram kan göra att vi går miste om många som blommar senare.</a:t>
            </a:r>
          </a:p>
          <a:p>
            <a:endParaRPr lang="sv-SE"/>
          </a:p>
          <a:p>
            <a:r>
              <a:rPr lang="sv-SE"/>
              <a:t>Acceptera och uppskatta olikheterna hos alla spelare. Självbestämmande, känsla av kompetens och tillhörighet är avgörande för att barnen ska vilja stanna kvar i ishockeyn. Kom ihåg att det bara är ett fåtal barn och ungdomar som når den yttersta elitnivån. Fokus bör vara på glädje, lärande och utveckling för alla, oavsett ambitionsnivå, för att skapa en hållbar och inkluderande ishockeymiljö.</a:t>
            </a:r>
          </a:p>
        </p:txBody>
      </p:sp>
      <p:sp>
        <p:nvSpPr>
          <p:cNvPr id="4" name="Platshållare för bildnummer 3"/>
          <p:cNvSpPr>
            <a:spLocks noGrp="1"/>
          </p:cNvSpPr>
          <p:nvPr>
            <p:ph type="sldNum" sz="quarter" idx="5"/>
          </p:nvPr>
        </p:nvSpPr>
        <p:spPr/>
        <p:txBody>
          <a:bodyPr/>
          <a:lstStyle/>
          <a:p>
            <a:fld id="{E81D22CC-A85D-B24E-8276-DE0B44440930}" type="slidenum">
              <a:rPr lang="sv-SE" smtClean="0"/>
              <a:t>14</a:t>
            </a:fld>
            <a:endParaRPr lang="sv-SE"/>
          </a:p>
        </p:txBody>
      </p:sp>
    </p:spTree>
    <p:extLst>
      <p:ext uri="{BB962C8B-B14F-4D97-AF65-F5344CB8AC3E}">
        <p14:creationId xmlns:p14="http://schemas.microsoft.com/office/powerpoint/2010/main" val="3721304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buFont typeface="+mj-lt"/>
              <a:buAutoNum type="arabicPeriod"/>
            </a:pPr>
            <a:r>
              <a:rPr lang="sv-SE" dirty="0"/>
              <a:t>Visa positivitet och engagemang: Var en energisk och positiv förälder på läktaren genom att heja och applådera lagkamraterna i ditt barns lag. Ge dem uppmuntrande ord och visa att du är stolt över deras prestationer.</a:t>
            </a:r>
          </a:p>
          <a:p>
            <a:pPr>
              <a:buFont typeface="+mj-lt"/>
              <a:buAutoNum type="arabicPeriod"/>
            </a:pPr>
            <a:endParaRPr lang="sv-SE" dirty="0"/>
          </a:p>
          <a:p>
            <a:pPr>
              <a:buFont typeface="+mj-lt"/>
              <a:buAutoNum type="arabicPeriod"/>
            </a:pPr>
            <a:r>
              <a:rPr lang="sv-SE" dirty="0"/>
              <a:t>Skapa en laganda: Uppmuntra ditt barn att stötta och peppa sina lagkamrater. Påminn dem om vikten av att vara en del av ett team och hur man kan hjälpa och uppmuntra varandra. Genom att främja en positiv laganda kan du bidra till en starkare gemenskap inom laget.</a:t>
            </a:r>
          </a:p>
          <a:p>
            <a:pPr>
              <a:buFont typeface="+mj-lt"/>
              <a:buAutoNum type="arabicPeriod"/>
            </a:pPr>
            <a:endParaRPr lang="sv-SE" dirty="0"/>
          </a:p>
          <a:p>
            <a:pPr>
              <a:buFont typeface="+mj-lt"/>
              <a:buAutoNum type="arabicPeriod"/>
            </a:pPr>
            <a:r>
              <a:rPr lang="sv-SE" dirty="0"/>
              <a:t>Var inkluderande: Visa att du uppskattar och hejar på alla spelare i laget, inte bara ditt eget barn. Uppmuntra till kamratskap och inkludering genom att engagera dig och lära känna de andra föräldrarna och deras barn. Skapa en känsla av samhörighet och stöd genom att vara en förälder som uppmuntrar och hejar på alla.</a:t>
            </a:r>
          </a:p>
          <a:p>
            <a:pPr>
              <a:buFont typeface="+mj-lt"/>
              <a:buAutoNum type="arabicPeriod"/>
            </a:pPr>
            <a:endParaRPr lang="sv-SE" dirty="0"/>
          </a:p>
          <a:p>
            <a:pPr>
              <a:buFont typeface="+mj-lt"/>
              <a:buAutoNum type="arabicPeriod"/>
            </a:pPr>
            <a:r>
              <a:rPr lang="sv-SE" dirty="0"/>
              <a:t>Fokusera på ansträngning och utveckling: Peppa lagkamraterna genom att erkänna deras ansträngningar och framsteg. Istället för att bara fokusera på resultatet, uppmuntra dem att fortsätta utvecklas och växa som spelare. Visa att du värderar deras engagemang och hårt arbete genom att berömma deras framsteg och insatser på planen.</a:t>
            </a:r>
          </a:p>
          <a:p>
            <a:pPr>
              <a:buFont typeface="+mj-lt"/>
              <a:buAutoNum type="arabicPeriod"/>
            </a:pPr>
            <a:endParaRPr lang="sv-SE" dirty="0"/>
          </a:p>
          <a:p>
            <a:endParaRPr lang="sv-SE" dirty="0"/>
          </a:p>
        </p:txBody>
      </p:sp>
      <p:sp>
        <p:nvSpPr>
          <p:cNvPr id="4" name="Platshållare för bildnummer 3"/>
          <p:cNvSpPr>
            <a:spLocks noGrp="1"/>
          </p:cNvSpPr>
          <p:nvPr>
            <p:ph type="sldNum" sz="quarter" idx="5"/>
          </p:nvPr>
        </p:nvSpPr>
        <p:spPr/>
        <p:txBody>
          <a:bodyPr/>
          <a:lstStyle/>
          <a:p>
            <a:fld id="{E81D22CC-A85D-B24E-8276-DE0B44440930}" type="slidenum">
              <a:rPr lang="sv-SE" smtClean="0"/>
              <a:t>15</a:t>
            </a:fld>
            <a:endParaRPr lang="sv-SE"/>
          </a:p>
        </p:txBody>
      </p:sp>
    </p:spTree>
    <p:extLst>
      <p:ext uri="{BB962C8B-B14F-4D97-AF65-F5344CB8AC3E}">
        <p14:creationId xmlns:p14="http://schemas.microsoft.com/office/powerpoint/2010/main" val="2527324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63500">
              <a:spcBef>
                <a:spcPts val="1235"/>
              </a:spcBef>
              <a:spcAft>
                <a:spcPts val="0"/>
              </a:spcAft>
            </a:pPr>
            <a:r>
              <a:rPr lang="en-US" sz="1800" err="1">
                <a:effectLst/>
                <a:latin typeface="Arial Black" panose="020B0A04020102020204" pitchFamily="34" charset="0"/>
                <a:ea typeface="Arial" panose="020B0604020202020204" pitchFamily="34" charset="0"/>
              </a:rPr>
              <a:t>Låt</a:t>
            </a:r>
            <a:r>
              <a:rPr lang="en-US" sz="1800" spc="-5">
                <a:effectLst/>
                <a:latin typeface="Arial Black" panose="020B0A04020102020204" pitchFamily="34" charset="0"/>
                <a:ea typeface="Arial" panose="020B0604020202020204" pitchFamily="34" charset="0"/>
              </a:rPr>
              <a:t> </a:t>
            </a:r>
            <a:r>
              <a:rPr lang="en-US" sz="1800" err="1">
                <a:effectLst/>
                <a:latin typeface="Arial Black" panose="020B0A04020102020204" pitchFamily="34" charset="0"/>
                <a:ea typeface="Arial" panose="020B0604020202020204" pitchFamily="34" charset="0"/>
              </a:rPr>
              <a:t>deltagarna</a:t>
            </a:r>
            <a:r>
              <a:rPr lang="en-US" sz="1800">
                <a:effectLst/>
                <a:latin typeface="Arial Black" panose="020B0A04020102020204" pitchFamily="34" charset="0"/>
                <a:ea typeface="Arial" panose="020B0604020202020204" pitchFamily="34" charset="0"/>
              </a:rPr>
              <a:t> i</a:t>
            </a:r>
            <a:r>
              <a:rPr lang="en-US" sz="1800" spc="-5">
                <a:effectLst/>
                <a:latin typeface="Arial Black" panose="020B0A04020102020204" pitchFamily="34" charset="0"/>
                <a:ea typeface="Arial" panose="020B0604020202020204" pitchFamily="34" charset="0"/>
              </a:rPr>
              <a:t> </a:t>
            </a:r>
            <a:r>
              <a:rPr lang="en-US" sz="1800" err="1">
                <a:effectLst/>
                <a:latin typeface="Arial Black" panose="020B0A04020102020204" pitchFamily="34" charset="0"/>
                <a:ea typeface="Arial" panose="020B0604020202020204" pitchFamily="34" charset="0"/>
              </a:rPr>
              <a:t>grupper</a:t>
            </a:r>
            <a:r>
              <a:rPr lang="en-US" sz="1800" spc="-5">
                <a:effectLst/>
                <a:latin typeface="Arial Black" panose="020B0A04020102020204" pitchFamily="34" charset="0"/>
                <a:ea typeface="Arial" panose="020B0604020202020204" pitchFamily="34" charset="0"/>
              </a:rPr>
              <a:t> </a:t>
            </a:r>
            <a:r>
              <a:rPr lang="en-US" sz="1800" err="1">
                <a:effectLst/>
                <a:latin typeface="Arial Black" panose="020B0A04020102020204" pitchFamily="34" charset="0"/>
                <a:ea typeface="Arial" panose="020B0604020202020204" pitchFamily="34" charset="0"/>
              </a:rPr>
              <a:t>jobba</a:t>
            </a:r>
            <a:r>
              <a:rPr lang="en-US" sz="1800" spc="-5">
                <a:effectLst/>
                <a:latin typeface="Arial Black" panose="020B0A04020102020204" pitchFamily="34" charset="0"/>
                <a:ea typeface="Arial" panose="020B0604020202020204" pitchFamily="34" charset="0"/>
              </a:rPr>
              <a:t> </a:t>
            </a:r>
            <a:r>
              <a:rPr lang="en-US" sz="1800">
                <a:effectLst/>
                <a:latin typeface="Arial Black" panose="020B0A04020102020204" pitchFamily="34" charset="0"/>
                <a:ea typeface="Arial" panose="020B0604020202020204" pitchFamily="34" charset="0"/>
              </a:rPr>
              <a:t>med</a:t>
            </a:r>
            <a:r>
              <a:rPr lang="en-US" sz="1800" spc="-10">
                <a:effectLst/>
                <a:latin typeface="Arial Black" panose="020B0A04020102020204" pitchFamily="34" charset="0"/>
                <a:ea typeface="Arial" panose="020B0604020202020204" pitchFamily="34" charset="0"/>
              </a:rPr>
              <a:t> </a:t>
            </a:r>
            <a:r>
              <a:rPr lang="en-US" sz="1800" err="1">
                <a:effectLst/>
                <a:latin typeface="Arial Black" panose="020B0A04020102020204" pitchFamily="34" charset="0"/>
                <a:ea typeface="Arial" panose="020B0604020202020204" pitchFamily="34" charset="0"/>
              </a:rPr>
              <a:t>följande</a:t>
            </a:r>
            <a:r>
              <a:rPr lang="en-US" sz="1800" spc="-15">
                <a:effectLst/>
                <a:latin typeface="Arial Black" panose="020B0A04020102020204" pitchFamily="34" charset="0"/>
                <a:ea typeface="Arial" panose="020B0604020202020204" pitchFamily="34" charset="0"/>
              </a:rPr>
              <a:t> </a:t>
            </a:r>
            <a:r>
              <a:rPr lang="en-US" sz="1800" spc="-10" err="1">
                <a:effectLst/>
                <a:latin typeface="Arial Black" panose="020B0A04020102020204" pitchFamily="34" charset="0"/>
                <a:ea typeface="Arial" panose="020B0604020202020204" pitchFamily="34" charset="0"/>
              </a:rPr>
              <a:t>uppgift</a:t>
            </a:r>
            <a:r>
              <a:rPr lang="en-US" sz="1800" spc="-10">
                <a:effectLst/>
                <a:latin typeface="Arial Black" panose="020B0A04020102020204" pitchFamily="34" charset="0"/>
                <a:ea typeface="Arial" panose="020B0604020202020204" pitchFamily="34" charset="0"/>
              </a:rPr>
              <a:t>:</a:t>
            </a:r>
            <a:endParaRPr lang="sv-SE" sz="1800">
              <a:effectLst/>
              <a:latin typeface="Arial" panose="020B0604020202020204" pitchFamily="34" charset="0"/>
              <a:ea typeface="Arial" panose="020B0604020202020204" pitchFamily="34" charset="0"/>
            </a:endParaRPr>
          </a:p>
          <a:p>
            <a:pPr>
              <a:spcBef>
                <a:spcPts val="475"/>
              </a:spcBef>
            </a:pPr>
            <a:r>
              <a:rPr lang="en-US" sz="1800">
                <a:effectLst/>
                <a:latin typeface="Arial Black" panose="020B0A04020102020204" pitchFamily="34" charset="0"/>
                <a:ea typeface="Arial" panose="020B0604020202020204" pitchFamily="34" charset="0"/>
              </a:rPr>
              <a:t> </a:t>
            </a:r>
            <a:endParaRPr lang="sv-SE" sz="1800">
              <a:effectLst/>
              <a:latin typeface="Arial" panose="020B0604020202020204" pitchFamily="34" charset="0"/>
              <a:ea typeface="Arial" panose="020B0604020202020204" pitchFamily="34" charset="0"/>
            </a:endParaRPr>
          </a:p>
          <a:p>
            <a:pPr marL="63500" marR="167640">
              <a:lnSpc>
                <a:spcPct val="135000"/>
              </a:lnSpc>
              <a:spcAft>
                <a:spcPts val="0"/>
              </a:spcAft>
            </a:pPr>
            <a:r>
              <a:rPr lang="en-US" sz="1800" err="1">
                <a:effectLst/>
                <a:latin typeface="Arial" panose="020B0604020202020204" pitchFamily="34" charset="0"/>
                <a:ea typeface="Arial" panose="020B0604020202020204" pitchFamily="34" charset="0"/>
              </a:rPr>
              <a:t>Här</a:t>
            </a:r>
            <a:r>
              <a:rPr lang="en-US" sz="1800" spc="-5">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är</a:t>
            </a:r>
            <a:r>
              <a:rPr lang="en-US" sz="1800">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en</a:t>
            </a:r>
            <a:r>
              <a:rPr lang="en-US" sz="1800" spc="-5">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lista</a:t>
            </a:r>
            <a:r>
              <a:rPr lang="en-US" sz="1800">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på</a:t>
            </a:r>
            <a:r>
              <a:rPr lang="en-US" sz="1800">
                <a:effectLst/>
                <a:latin typeface="Arial" panose="020B0604020202020204" pitchFamily="34" charset="0"/>
                <a:ea typeface="Arial" panose="020B0604020202020204" pitchFamily="34" charset="0"/>
              </a:rPr>
              <a:t> 10 </a:t>
            </a:r>
            <a:r>
              <a:rPr lang="en-US" sz="1800" err="1">
                <a:effectLst/>
                <a:latin typeface="Arial" panose="020B0604020202020204" pitchFamily="34" charset="0"/>
                <a:ea typeface="Arial" panose="020B0604020202020204" pitchFamily="34" charset="0"/>
              </a:rPr>
              <a:t>olika</a:t>
            </a:r>
            <a:r>
              <a:rPr lang="en-US" sz="1800">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faktorer</a:t>
            </a:r>
            <a:r>
              <a:rPr lang="en-US" sz="1800" spc="-10">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som</a:t>
            </a:r>
            <a:r>
              <a:rPr lang="en-US" sz="1800" spc="-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i</a:t>
            </a:r>
            <a:r>
              <a:rPr lang="en-US" sz="1800" spc="-5">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studien</a:t>
            </a:r>
            <a:r>
              <a:rPr lang="en-US" sz="1800" spc="-5">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identifierades</a:t>
            </a:r>
            <a:r>
              <a:rPr lang="en-US" sz="1800">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som</a:t>
            </a:r>
            <a:r>
              <a:rPr lang="en-US" sz="1800" spc="-5">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aspekter</a:t>
            </a:r>
            <a:r>
              <a:rPr lang="en-US" sz="1800" spc="-10">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som</a:t>
            </a:r>
            <a:r>
              <a:rPr lang="en-US" sz="1800">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gör</a:t>
            </a:r>
            <a:r>
              <a:rPr lang="en-US" sz="1800">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idrotten</a:t>
            </a:r>
            <a:r>
              <a:rPr lang="en-US" sz="1800">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roligt</a:t>
            </a:r>
            <a:r>
              <a:rPr lang="en-US" sz="1800">
                <a:effectLst/>
                <a:latin typeface="Arial" panose="020B0604020202020204" pitchFamily="34" charset="0"/>
                <a:ea typeface="Arial" panose="020B0604020202020204" pitchFamily="34" charset="0"/>
              </a:rPr>
              <a:t>.</a:t>
            </a:r>
            <a:endParaRPr lang="sv-SE" sz="1800">
              <a:effectLst/>
              <a:latin typeface="Arial" panose="020B0604020202020204" pitchFamily="34" charset="0"/>
              <a:ea typeface="Arial" panose="020B0604020202020204" pitchFamily="34" charset="0"/>
            </a:endParaRPr>
          </a:p>
          <a:p>
            <a:pPr>
              <a:spcBef>
                <a:spcPts val="420"/>
              </a:spcBef>
            </a:pPr>
            <a:r>
              <a:rPr lang="en-US" sz="1800">
                <a:effectLst/>
                <a:latin typeface="Arial" panose="020B0604020202020204" pitchFamily="34" charset="0"/>
                <a:ea typeface="Arial" panose="020B0604020202020204" pitchFamily="34" charset="0"/>
              </a:rPr>
              <a:t> </a:t>
            </a:r>
            <a:endParaRPr lang="sv-SE" sz="1800">
              <a:effectLst/>
              <a:latin typeface="Arial" panose="020B0604020202020204" pitchFamily="34" charset="0"/>
              <a:ea typeface="Arial" panose="020B0604020202020204" pitchFamily="34" charset="0"/>
            </a:endParaRPr>
          </a:p>
          <a:p>
            <a:pPr marL="63500">
              <a:lnSpc>
                <a:spcPct val="135000"/>
              </a:lnSpc>
            </a:pPr>
            <a:r>
              <a:rPr lang="en-US" sz="1800" err="1">
                <a:effectLst/>
                <a:latin typeface="Arial" panose="020B0604020202020204" pitchFamily="34" charset="0"/>
                <a:ea typeface="Arial" panose="020B0604020202020204" pitchFamily="34" charset="0"/>
              </a:rPr>
              <a:t>Rangordna</a:t>
            </a:r>
            <a:r>
              <a:rPr lang="en-US" sz="1800" spc="13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dem</a:t>
            </a:r>
            <a:r>
              <a:rPr lang="en-US" sz="1800" spc="135">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efter</a:t>
            </a:r>
            <a:r>
              <a:rPr lang="en-US" sz="1800" spc="135">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hur</a:t>
            </a:r>
            <a:r>
              <a:rPr lang="en-US" sz="1800" spc="130">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viktiga</a:t>
            </a:r>
            <a:r>
              <a:rPr lang="en-US" sz="1800" spc="135">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ni</a:t>
            </a:r>
            <a:r>
              <a:rPr lang="en-US" sz="1800" spc="130">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tror</a:t>
            </a:r>
            <a:r>
              <a:rPr lang="en-US" sz="1800" spc="130">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att</a:t>
            </a:r>
            <a:r>
              <a:rPr lang="en-US" sz="1800" spc="135">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barnen</a:t>
            </a:r>
            <a:r>
              <a:rPr lang="en-US" sz="1800" spc="13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i</a:t>
            </a:r>
            <a:r>
              <a:rPr lang="en-US" sz="1800" spc="130">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studien</a:t>
            </a:r>
            <a:r>
              <a:rPr lang="en-US" sz="1800" spc="130">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tycker</a:t>
            </a:r>
            <a:r>
              <a:rPr lang="en-US" sz="1800" spc="135">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att</a:t>
            </a:r>
            <a:r>
              <a:rPr lang="en-US" sz="1800" spc="13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dessa</a:t>
            </a:r>
            <a:r>
              <a:rPr lang="en-US" sz="1800" spc="13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var</a:t>
            </a:r>
            <a:r>
              <a:rPr lang="en-US" sz="1800" spc="13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för</a:t>
            </a:r>
            <a:r>
              <a:rPr lang="en-US" sz="1800" spc="135">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att</a:t>
            </a:r>
            <a:r>
              <a:rPr lang="en-US" sz="1800" spc="135">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göra</a:t>
            </a:r>
            <a:r>
              <a:rPr lang="en-US" sz="1800">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idrott</a:t>
            </a:r>
            <a:r>
              <a:rPr lang="en-US" sz="1800">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roligt</a:t>
            </a:r>
            <a:r>
              <a:rPr lang="en-US" sz="1800">
                <a:effectLst/>
                <a:latin typeface="Arial" panose="020B0604020202020204" pitchFamily="34" charset="0"/>
                <a:ea typeface="Arial" panose="020B0604020202020204" pitchFamily="34" charset="0"/>
              </a:rPr>
              <a:t>.</a:t>
            </a:r>
            <a:endParaRPr lang="sv-SE" sz="1800">
              <a:effectLst/>
              <a:latin typeface="Arial" panose="020B0604020202020204" pitchFamily="34" charset="0"/>
              <a:ea typeface="Arial" panose="020B0604020202020204" pitchFamily="34" charset="0"/>
            </a:endParaRPr>
          </a:p>
          <a:p>
            <a:r>
              <a:rPr lang="en-US" sz="1800" spc="-10" err="1">
                <a:effectLst/>
                <a:latin typeface="Arial" panose="020B0604020202020204" pitchFamily="34" charset="0"/>
                <a:ea typeface="Arial" panose="020B0604020202020204" pitchFamily="34" charset="0"/>
              </a:rPr>
              <a:t>Fånga</a:t>
            </a:r>
            <a:r>
              <a:rPr lang="en-US" sz="1800" spc="-45">
                <a:effectLst/>
                <a:latin typeface="Arial" panose="020B0604020202020204" pitchFamily="34" charset="0"/>
                <a:ea typeface="Arial" panose="020B0604020202020204" pitchFamily="34" charset="0"/>
              </a:rPr>
              <a:t> </a:t>
            </a:r>
            <a:r>
              <a:rPr lang="en-US" sz="1800" spc="-10" err="1">
                <a:effectLst/>
                <a:latin typeface="Arial" panose="020B0604020202020204" pitchFamily="34" charset="0"/>
                <a:ea typeface="Arial" panose="020B0604020202020204" pitchFamily="34" charset="0"/>
              </a:rPr>
              <a:t>upp</a:t>
            </a:r>
            <a:r>
              <a:rPr lang="en-US" sz="1800" spc="-50">
                <a:effectLst/>
                <a:latin typeface="Arial" panose="020B0604020202020204" pitchFamily="34" charset="0"/>
                <a:ea typeface="Arial" panose="020B0604020202020204" pitchFamily="34" charset="0"/>
              </a:rPr>
              <a:t> </a:t>
            </a:r>
            <a:r>
              <a:rPr lang="en-US" sz="1800" spc="-10">
                <a:effectLst/>
                <a:latin typeface="Arial" panose="020B0604020202020204" pitchFamily="34" charset="0"/>
                <a:ea typeface="Arial" panose="020B0604020202020204" pitchFamily="34" charset="0"/>
              </a:rPr>
              <a:t>i</a:t>
            </a:r>
            <a:r>
              <a:rPr lang="en-US" sz="1800" spc="-50">
                <a:effectLst/>
                <a:latin typeface="Arial" panose="020B0604020202020204" pitchFamily="34" charset="0"/>
                <a:ea typeface="Arial" panose="020B0604020202020204" pitchFamily="34" charset="0"/>
              </a:rPr>
              <a:t> </a:t>
            </a:r>
            <a:r>
              <a:rPr lang="en-US" sz="1800" spc="-10" err="1">
                <a:effectLst/>
                <a:latin typeface="Arial" panose="020B0604020202020204" pitchFamily="34" charset="0"/>
                <a:ea typeface="Arial" panose="020B0604020202020204" pitchFamily="34" charset="0"/>
              </a:rPr>
              <a:t>helgrupp</a:t>
            </a:r>
            <a:r>
              <a:rPr lang="en-US" sz="1800" spc="-50">
                <a:effectLst/>
                <a:latin typeface="Arial" panose="020B0604020202020204" pitchFamily="34" charset="0"/>
                <a:ea typeface="Arial" panose="020B0604020202020204" pitchFamily="34" charset="0"/>
              </a:rPr>
              <a:t> </a:t>
            </a:r>
            <a:r>
              <a:rPr lang="en-US" sz="1800" spc="-10" err="1">
                <a:effectLst/>
                <a:latin typeface="Arial" panose="020B0604020202020204" pitchFamily="34" charset="0"/>
                <a:ea typeface="Arial" panose="020B0604020202020204" pitchFamily="34" charset="0"/>
              </a:rPr>
              <a:t>på</a:t>
            </a:r>
            <a:r>
              <a:rPr lang="en-US" sz="1800" spc="-45">
                <a:effectLst/>
                <a:latin typeface="Arial" panose="020B0604020202020204" pitchFamily="34" charset="0"/>
                <a:ea typeface="Arial" panose="020B0604020202020204" pitchFamily="34" charset="0"/>
              </a:rPr>
              <a:t> </a:t>
            </a:r>
            <a:r>
              <a:rPr lang="en-US" sz="1800" spc="-10" err="1">
                <a:effectLst/>
                <a:latin typeface="Arial" panose="020B0604020202020204" pitchFamily="34" charset="0"/>
                <a:ea typeface="Arial" panose="020B0604020202020204" pitchFamily="34" charset="0"/>
              </a:rPr>
              <a:t>lämpligt</a:t>
            </a:r>
            <a:r>
              <a:rPr lang="en-US" sz="1800" spc="-45">
                <a:effectLst/>
                <a:latin typeface="Arial" panose="020B0604020202020204" pitchFamily="34" charset="0"/>
                <a:ea typeface="Arial" panose="020B0604020202020204" pitchFamily="34" charset="0"/>
              </a:rPr>
              <a:t> </a:t>
            </a:r>
            <a:r>
              <a:rPr lang="en-US" sz="1800" spc="-10" err="1">
                <a:effectLst/>
                <a:latin typeface="Arial" panose="020B0604020202020204" pitchFamily="34" charset="0"/>
                <a:ea typeface="Arial" panose="020B0604020202020204" pitchFamily="34" charset="0"/>
              </a:rPr>
              <a:t>sätt</a:t>
            </a:r>
            <a:r>
              <a:rPr lang="en-US" sz="1800" spc="-50">
                <a:effectLst/>
                <a:latin typeface="Arial" panose="020B0604020202020204" pitchFamily="34" charset="0"/>
                <a:ea typeface="Arial" panose="020B0604020202020204" pitchFamily="34" charset="0"/>
              </a:rPr>
              <a:t> </a:t>
            </a:r>
            <a:r>
              <a:rPr lang="en-US" sz="1800" spc="-10" err="1">
                <a:effectLst/>
                <a:latin typeface="Arial" panose="020B0604020202020204" pitchFamily="34" charset="0"/>
                <a:ea typeface="Arial" panose="020B0604020202020204" pitchFamily="34" charset="0"/>
              </a:rPr>
              <a:t>så</a:t>
            </a:r>
            <a:r>
              <a:rPr lang="en-US" sz="1800" spc="-45">
                <a:effectLst/>
                <a:latin typeface="Arial" panose="020B0604020202020204" pitchFamily="34" charset="0"/>
                <a:ea typeface="Arial" panose="020B0604020202020204" pitchFamily="34" charset="0"/>
              </a:rPr>
              <a:t> </a:t>
            </a:r>
            <a:r>
              <a:rPr lang="en-US" sz="1800" spc="-10" err="1">
                <a:effectLst/>
                <a:latin typeface="Arial" panose="020B0604020202020204" pitchFamily="34" charset="0"/>
                <a:ea typeface="Arial" panose="020B0604020202020204" pitchFamily="34" charset="0"/>
              </a:rPr>
              <a:t>att</a:t>
            </a:r>
            <a:r>
              <a:rPr lang="en-US" sz="1800" spc="-45">
                <a:effectLst/>
                <a:latin typeface="Arial" panose="020B0604020202020204" pitchFamily="34" charset="0"/>
                <a:ea typeface="Arial" panose="020B0604020202020204" pitchFamily="34" charset="0"/>
              </a:rPr>
              <a:t> </a:t>
            </a:r>
            <a:r>
              <a:rPr lang="en-US" sz="1800" spc="-10" err="1">
                <a:effectLst/>
                <a:latin typeface="Arial" panose="020B0604020202020204" pitchFamily="34" charset="0"/>
                <a:ea typeface="Arial" panose="020B0604020202020204" pitchFamily="34" charset="0"/>
              </a:rPr>
              <a:t>gruppernas</a:t>
            </a:r>
            <a:r>
              <a:rPr lang="en-US" sz="1800" spc="-45">
                <a:effectLst/>
                <a:latin typeface="Arial" panose="020B0604020202020204" pitchFamily="34" charset="0"/>
                <a:ea typeface="Arial" panose="020B0604020202020204" pitchFamily="34" charset="0"/>
              </a:rPr>
              <a:t> </a:t>
            </a:r>
            <a:r>
              <a:rPr lang="en-US" sz="1800" spc="-10" err="1">
                <a:effectLst/>
                <a:latin typeface="Arial" panose="020B0604020202020204" pitchFamily="34" charset="0"/>
                <a:ea typeface="Arial" panose="020B0604020202020204" pitchFamily="34" charset="0"/>
              </a:rPr>
              <a:t>rangordning</a:t>
            </a:r>
            <a:r>
              <a:rPr lang="en-US" sz="1800" spc="-50">
                <a:effectLst/>
                <a:latin typeface="Arial" panose="020B0604020202020204" pitchFamily="34" charset="0"/>
                <a:ea typeface="Arial" panose="020B0604020202020204" pitchFamily="34" charset="0"/>
              </a:rPr>
              <a:t> </a:t>
            </a:r>
            <a:r>
              <a:rPr lang="en-US" sz="1800" spc="-10" err="1">
                <a:effectLst/>
                <a:latin typeface="Arial" panose="020B0604020202020204" pitchFamily="34" charset="0"/>
                <a:ea typeface="Arial" panose="020B0604020202020204" pitchFamily="34" charset="0"/>
              </a:rPr>
              <a:t>syns</a:t>
            </a:r>
            <a:r>
              <a:rPr lang="en-US" sz="1800" spc="-45">
                <a:effectLst/>
                <a:latin typeface="Arial" panose="020B0604020202020204" pitchFamily="34" charset="0"/>
                <a:ea typeface="Arial" panose="020B0604020202020204" pitchFamily="34" charset="0"/>
              </a:rPr>
              <a:t> </a:t>
            </a:r>
            <a:r>
              <a:rPr lang="en-US" sz="1800" spc="-10">
                <a:effectLst/>
                <a:latin typeface="Arial" panose="020B0604020202020204" pitchFamily="34" charset="0"/>
                <a:ea typeface="Arial" panose="020B0604020202020204" pitchFamily="34" charset="0"/>
              </a:rPr>
              <a:t>(ex.</a:t>
            </a:r>
            <a:r>
              <a:rPr lang="en-US" sz="1800" spc="-50">
                <a:effectLst/>
                <a:latin typeface="Arial" panose="020B0604020202020204" pitchFamily="34" charset="0"/>
                <a:ea typeface="Arial" panose="020B0604020202020204" pitchFamily="34" charset="0"/>
              </a:rPr>
              <a:t> </a:t>
            </a:r>
            <a:r>
              <a:rPr lang="en-US" sz="1800" spc="-10" err="1">
                <a:effectLst/>
                <a:latin typeface="Arial" panose="020B0604020202020204" pitchFamily="34" charset="0"/>
                <a:ea typeface="Arial" panose="020B0604020202020204" pitchFamily="34" charset="0"/>
              </a:rPr>
              <a:t>lista</a:t>
            </a:r>
            <a:r>
              <a:rPr lang="en-US" sz="1800" spc="-10">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gruppernas</a:t>
            </a:r>
            <a:r>
              <a:rPr lang="en-US" sz="1800" spc="165">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topp</a:t>
            </a:r>
            <a:r>
              <a:rPr lang="en-US" sz="1800" spc="16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5</a:t>
            </a:r>
            <a:r>
              <a:rPr lang="en-US" sz="1800" spc="170">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på</a:t>
            </a:r>
            <a:r>
              <a:rPr lang="en-US" sz="1800" spc="17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whiteboard)</a:t>
            </a:r>
            <a:r>
              <a:rPr lang="en-US" sz="1800" spc="165">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eller</a:t>
            </a:r>
            <a:r>
              <a:rPr lang="en-US" sz="1800" spc="165">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kör</a:t>
            </a:r>
            <a:r>
              <a:rPr lang="en-US" sz="1800" spc="165">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snabbt</a:t>
            </a:r>
            <a:r>
              <a:rPr lang="en-US" sz="1800" spc="165">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muntligt</a:t>
            </a:r>
            <a:r>
              <a:rPr lang="en-US" sz="1800" spc="170">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vad</a:t>
            </a:r>
            <a:r>
              <a:rPr lang="en-US" sz="1800" spc="17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de</a:t>
            </a:r>
            <a:r>
              <a:rPr lang="en-US" sz="1800" spc="170">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olika</a:t>
            </a:r>
            <a:r>
              <a:rPr lang="en-US" sz="1800" spc="170">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grupperna</a:t>
            </a:r>
            <a:r>
              <a:rPr lang="en-US" sz="1800" spc="170">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säger</a:t>
            </a:r>
            <a:r>
              <a:rPr lang="en-US" sz="1800" spc="16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för </a:t>
            </a:r>
            <a:r>
              <a:rPr lang="en-US" sz="1800" err="1">
                <a:effectLst/>
                <a:latin typeface="Arial" panose="020B0604020202020204" pitchFamily="34" charset="0"/>
                <a:ea typeface="Arial" panose="020B0604020202020204" pitchFamily="34" charset="0"/>
              </a:rPr>
              <a:t>respektive</a:t>
            </a:r>
            <a:r>
              <a:rPr lang="en-US" sz="1800" spc="-5">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siffra</a:t>
            </a:r>
            <a:endParaRPr lang="sv-SE"/>
          </a:p>
        </p:txBody>
      </p:sp>
      <p:sp>
        <p:nvSpPr>
          <p:cNvPr id="4" name="Platshållare för bildnummer 3"/>
          <p:cNvSpPr>
            <a:spLocks noGrp="1"/>
          </p:cNvSpPr>
          <p:nvPr>
            <p:ph type="sldNum" sz="quarter" idx="5"/>
          </p:nvPr>
        </p:nvSpPr>
        <p:spPr/>
        <p:txBody>
          <a:bodyPr/>
          <a:lstStyle/>
          <a:p>
            <a:fld id="{19FF8545-EDEC-4721-84B1-C2E82B84566D}" type="slidenum">
              <a:rPr lang="sv-SE" smtClean="0"/>
              <a:t>16</a:t>
            </a:fld>
            <a:endParaRPr lang="sv-SE"/>
          </a:p>
        </p:txBody>
      </p:sp>
    </p:spTree>
    <p:extLst>
      <p:ext uri="{BB962C8B-B14F-4D97-AF65-F5344CB8AC3E}">
        <p14:creationId xmlns:p14="http://schemas.microsoft.com/office/powerpoint/2010/main" val="4184568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63500"/>
            <a:r>
              <a:rPr lang="en-US" sz="1800" err="1">
                <a:effectLst/>
                <a:latin typeface="Arial" panose="020B0604020202020204" pitchFamily="34" charset="0"/>
                <a:ea typeface="Arial" panose="020B0604020202020204" pitchFamily="34" charset="0"/>
              </a:rPr>
              <a:t>Så</a:t>
            </a:r>
            <a:r>
              <a:rPr lang="en-US" sz="1800" spc="-20">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här</a:t>
            </a:r>
            <a:r>
              <a:rPr lang="en-US" sz="1800" spc="-20">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rangordnas</a:t>
            </a:r>
            <a:r>
              <a:rPr lang="en-US" sz="1800" spc="-25">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faktorerna</a:t>
            </a:r>
            <a:r>
              <a:rPr lang="en-US" sz="1800" spc="-2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i</a:t>
            </a:r>
            <a:r>
              <a:rPr lang="en-US" sz="1800" spc="-30">
                <a:effectLst/>
                <a:latin typeface="Arial" panose="020B0604020202020204" pitchFamily="34" charset="0"/>
                <a:ea typeface="Arial" panose="020B0604020202020204" pitchFamily="34" charset="0"/>
              </a:rPr>
              <a:t> </a:t>
            </a:r>
            <a:r>
              <a:rPr lang="en-US" sz="1800" spc="-10" err="1">
                <a:effectLst/>
                <a:latin typeface="Arial" panose="020B0604020202020204" pitchFamily="34" charset="0"/>
                <a:ea typeface="Arial" panose="020B0604020202020204" pitchFamily="34" charset="0"/>
              </a:rPr>
              <a:t>studierna</a:t>
            </a:r>
            <a:r>
              <a:rPr lang="en-US" sz="1800" spc="-10">
                <a:effectLst/>
                <a:latin typeface="Arial" panose="020B0604020202020204" pitchFamily="34" charset="0"/>
                <a:ea typeface="Arial" panose="020B0604020202020204" pitchFamily="34" charset="0"/>
              </a:rPr>
              <a:t>.</a:t>
            </a:r>
            <a:endParaRPr lang="sv-SE" sz="1800">
              <a:effectLst/>
              <a:latin typeface="Arial" panose="020B0604020202020204" pitchFamily="34" charset="0"/>
              <a:ea typeface="Arial" panose="020B0604020202020204" pitchFamily="34" charset="0"/>
            </a:endParaRPr>
          </a:p>
          <a:p>
            <a:pPr marL="63500" marR="167640">
              <a:lnSpc>
                <a:spcPct val="135000"/>
              </a:lnSpc>
              <a:spcBef>
                <a:spcPts val="445"/>
              </a:spcBef>
              <a:spcAft>
                <a:spcPts val="0"/>
              </a:spcAft>
            </a:pPr>
            <a:r>
              <a:rPr lang="en-US" sz="1800">
                <a:effectLst/>
                <a:latin typeface="Arial" panose="020B0604020202020204" pitchFamily="34" charset="0"/>
                <a:ea typeface="Arial" panose="020B0604020202020204" pitchFamily="34" charset="0"/>
              </a:rPr>
              <a:t>Det </a:t>
            </a:r>
            <a:r>
              <a:rPr lang="en-US" sz="1800" err="1">
                <a:effectLst/>
                <a:latin typeface="Arial" panose="020B0604020202020204" pitchFamily="34" charset="0"/>
                <a:ea typeface="Arial" panose="020B0604020202020204" pitchFamily="34" charset="0"/>
              </a:rPr>
              <a:t>är</a:t>
            </a:r>
            <a:r>
              <a:rPr lang="en-US" sz="1800">
                <a:effectLst/>
                <a:latin typeface="Arial" panose="020B0604020202020204" pitchFamily="34" charset="0"/>
                <a:ea typeface="Arial" panose="020B0604020202020204" pitchFamily="34" charset="0"/>
              </a:rPr>
              <a:t> dock </a:t>
            </a:r>
            <a:r>
              <a:rPr lang="en-US" sz="1800" err="1">
                <a:effectLst/>
                <a:latin typeface="Arial" panose="020B0604020202020204" pitchFamily="34" charset="0"/>
                <a:ea typeface="Arial" panose="020B0604020202020204" pitchFamily="34" charset="0"/>
              </a:rPr>
              <a:t>viktigt</a:t>
            </a:r>
            <a:r>
              <a:rPr lang="en-US" sz="1800">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att</a:t>
            </a:r>
            <a:r>
              <a:rPr lang="en-US" sz="1800">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notera</a:t>
            </a:r>
            <a:r>
              <a:rPr lang="en-US" sz="1800">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här</a:t>
            </a:r>
            <a:r>
              <a:rPr lang="en-US" sz="1800">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att</a:t>
            </a:r>
            <a:r>
              <a:rPr lang="en-US" sz="1800">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alla</a:t>
            </a:r>
            <a:r>
              <a:rPr lang="en-US" sz="1800">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är</a:t>
            </a:r>
            <a:r>
              <a:rPr lang="en-US" sz="1800">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mer</a:t>
            </a:r>
            <a:r>
              <a:rPr lang="en-US" sz="1800">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eller</a:t>
            </a:r>
            <a:r>
              <a:rPr lang="en-US" sz="1800">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mindre</a:t>
            </a:r>
            <a:r>
              <a:rPr lang="en-US" sz="1800">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viktiga</a:t>
            </a:r>
            <a:r>
              <a:rPr lang="en-US" sz="1800">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beroende</a:t>
            </a:r>
            <a:r>
              <a:rPr lang="en-US" sz="1800">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på</a:t>
            </a:r>
            <a:r>
              <a:rPr lang="en-US" sz="1800">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vilken</a:t>
            </a:r>
            <a:r>
              <a:rPr lang="en-US" sz="1800">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individ</a:t>
            </a:r>
            <a:r>
              <a:rPr lang="en-US" sz="1800">
                <a:effectLst/>
                <a:latin typeface="Arial" panose="020B0604020202020204" pitchFamily="34" charset="0"/>
                <a:ea typeface="Arial" panose="020B0604020202020204" pitchFamily="34" charset="0"/>
              </a:rPr>
              <a:t> man </a:t>
            </a:r>
            <a:r>
              <a:rPr lang="en-US" sz="1800" err="1">
                <a:effectLst/>
                <a:latin typeface="Arial" panose="020B0604020202020204" pitchFamily="34" charset="0"/>
                <a:ea typeface="Arial" panose="020B0604020202020204" pitchFamily="34" charset="0"/>
              </a:rPr>
              <a:t>frågar</a:t>
            </a:r>
            <a:r>
              <a:rPr lang="en-US" sz="1800">
                <a:effectLst/>
                <a:latin typeface="Arial" panose="020B0604020202020204" pitchFamily="34" charset="0"/>
                <a:ea typeface="Arial" panose="020B0604020202020204" pitchFamily="34" charset="0"/>
              </a:rPr>
              <a:t>.</a:t>
            </a:r>
            <a:endParaRPr lang="sv-SE" sz="1800">
              <a:effectLst/>
              <a:latin typeface="Arial" panose="020B0604020202020204" pitchFamily="34" charset="0"/>
              <a:ea typeface="Arial" panose="020B0604020202020204" pitchFamily="34" charset="0"/>
            </a:endParaRPr>
          </a:p>
          <a:p>
            <a:pPr>
              <a:spcBef>
                <a:spcPts val="420"/>
              </a:spcBef>
            </a:pPr>
            <a:r>
              <a:rPr lang="en-US" sz="1800">
                <a:effectLst/>
                <a:latin typeface="Arial" panose="020B0604020202020204" pitchFamily="34" charset="0"/>
                <a:ea typeface="Arial" panose="020B0604020202020204" pitchFamily="34" charset="0"/>
              </a:rPr>
              <a:t> </a:t>
            </a:r>
            <a:endParaRPr lang="sv-SE" sz="1800">
              <a:effectLst/>
              <a:latin typeface="Arial" panose="020B0604020202020204" pitchFamily="34" charset="0"/>
              <a:ea typeface="Arial" panose="020B0604020202020204" pitchFamily="34" charset="0"/>
            </a:endParaRPr>
          </a:p>
          <a:p>
            <a:pPr marL="63500">
              <a:spcBef>
                <a:spcPts val="5"/>
              </a:spcBef>
              <a:spcAft>
                <a:spcPts val="0"/>
              </a:spcAft>
            </a:pPr>
            <a:r>
              <a:rPr lang="en-US" sz="1800" err="1">
                <a:effectLst/>
                <a:latin typeface="Arial" panose="020B0604020202020204" pitchFamily="34" charset="0"/>
                <a:ea typeface="Arial" panose="020B0604020202020204" pitchFamily="34" charset="0"/>
              </a:rPr>
              <a:t>Fråga</a:t>
            </a:r>
            <a:r>
              <a:rPr lang="en-US" sz="1800" spc="-55">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vad</a:t>
            </a:r>
            <a:r>
              <a:rPr lang="en-US" sz="1800" spc="-55">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som</a:t>
            </a:r>
            <a:r>
              <a:rPr lang="en-US" sz="1800" spc="-55">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förvånar</a:t>
            </a:r>
            <a:r>
              <a:rPr lang="en-US" sz="1800" spc="-60">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deltagarna</a:t>
            </a:r>
            <a:r>
              <a:rPr lang="en-US" sz="1800" spc="-60">
                <a:effectLst/>
                <a:latin typeface="Arial" panose="020B0604020202020204" pitchFamily="34" charset="0"/>
                <a:ea typeface="Arial" panose="020B0604020202020204" pitchFamily="34" charset="0"/>
              </a:rPr>
              <a:t> </a:t>
            </a:r>
            <a:r>
              <a:rPr lang="en-US" sz="1800" spc="-20" err="1">
                <a:effectLst/>
                <a:latin typeface="Arial" panose="020B0604020202020204" pitchFamily="34" charset="0"/>
                <a:ea typeface="Arial" panose="020B0604020202020204" pitchFamily="34" charset="0"/>
              </a:rPr>
              <a:t>mest</a:t>
            </a:r>
            <a:r>
              <a:rPr lang="en-US" sz="1800" spc="-20">
                <a:effectLst/>
                <a:latin typeface="Arial" panose="020B0604020202020204" pitchFamily="34" charset="0"/>
                <a:ea typeface="Arial" panose="020B0604020202020204" pitchFamily="34" charset="0"/>
              </a:rPr>
              <a:t>?</a:t>
            </a:r>
            <a:endParaRPr lang="sv-SE" sz="1800">
              <a:effectLst/>
              <a:latin typeface="Arial" panose="020B0604020202020204" pitchFamily="34" charset="0"/>
              <a:ea typeface="Arial" panose="020B0604020202020204" pitchFamily="34" charset="0"/>
            </a:endParaRPr>
          </a:p>
          <a:p>
            <a:pPr marL="63500">
              <a:spcBef>
                <a:spcPts val="415"/>
              </a:spcBef>
              <a:spcAft>
                <a:spcPts val="0"/>
              </a:spcAft>
            </a:pPr>
            <a:r>
              <a:rPr lang="en-US" sz="1800">
                <a:effectLst/>
                <a:latin typeface="Arial" panose="020B0604020202020204" pitchFamily="34" charset="0"/>
                <a:ea typeface="Arial" panose="020B0604020202020204" pitchFamily="34" charset="0"/>
              </a:rPr>
              <a:t>Prata</a:t>
            </a:r>
            <a:r>
              <a:rPr lang="en-US" sz="1800" spc="10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om</a:t>
            </a:r>
            <a:r>
              <a:rPr lang="en-US" sz="1800" spc="105">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huruvida</a:t>
            </a:r>
            <a:r>
              <a:rPr lang="en-US" sz="1800" spc="11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t.</a:t>
            </a:r>
            <a:r>
              <a:rPr lang="en-US" sz="1800" spc="10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ex</a:t>
            </a:r>
            <a:r>
              <a:rPr lang="en-US" sz="1800" spc="100">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att</a:t>
            </a:r>
            <a:r>
              <a:rPr lang="en-US" sz="1800" spc="110">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få</a:t>
            </a:r>
            <a:r>
              <a:rPr lang="en-US" sz="1800" spc="105">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kompisar</a:t>
            </a:r>
            <a:r>
              <a:rPr lang="en-US" sz="1800" spc="100">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är</a:t>
            </a:r>
            <a:r>
              <a:rPr lang="en-US" sz="1800" spc="105">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viktigare</a:t>
            </a:r>
            <a:r>
              <a:rPr lang="en-US" sz="1800" spc="100">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än</a:t>
            </a:r>
            <a:r>
              <a:rPr lang="en-US" sz="1800" spc="100">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att</a:t>
            </a:r>
            <a:r>
              <a:rPr lang="en-US" sz="1800" spc="110">
                <a:effectLst/>
                <a:latin typeface="Arial" panose="020B0604020202020204" pitchFamily="34" charset="0"/>
                <a:ea typeface="Arial" panose="020B0604020202020204" pitchFamily="34" charset="0"/>
              </a:rPr>
              <a:t> </a:t>
            </a:r>
            <a:r>
              <a:rPr lang="en-US" sz="1800" spc="-10" err="1">
                <a:effectLst/>
                <a:latin typeface="Arial" panose="020B0604020202020204" pitchFamily="34" charset="0"/>
                <a:ea typeface="Arial" panose="020B0604020202020204" pitchFamily="34" charset="0"/>
              </a:rPr>
              <a:t>vinna</a:t>
            </a:r>
            <a:r>
              <a:rPr lang="en-US" sz="1800" spc="-10">
                <a:effectLst/>
                <a:latin typeface="Arial" panose="020B0604020202020204" pitchFamily="34" charset="0"/>
                <a:ea typeface="Arial" panose="020B0604020202020204" pitchFamily="34" charset="0"/>
              </a:rPr>
              <a:t>?</a:t>
            </a:r>
            <a:endParaRPr lang="sv-SE" sz="1800">
              <a:effectLst/>
              <a:latin typeface="Arial" panose="020B0604020202020204" pitchFamily="34" charset="0"/>
              <a:ea typeface="Arial" panose="020B0604020202020204" pitchFamily="34" charset="0"/>
            </a:endParaRPr>
          </a:p>
          <a:p>
            <a:endParaRPr lang="sv-SE"/>
          </a:p>
        </p:txBody>
      </p:sp>
      <p:sp>
        <p:nvSpPr>
          <p:cNvPr id="4" name="Platshållare för bildnummer 3"/>
          <p:cNvSpPr>
            <a:spLocks noGrp="1"/>
          </p:cNvSpPr>
          <p:nvPr>
            <p:ph type="sldNum" sz="quarter" idx="5"/>
          </p:nvPr>
        </p:nvSpPr>
        <p:spPr/>
        <p:txBody>
          <a:bodyPr/>
          <a:lstStyle/>
          <a:p>
            <a:fld id="{19FF8545-EDEC-4721-84B1-C2E82B84566D}" type="slidenum">
              <a:rPr lang="sv-SE" smtClean="0"/>
              <a:t>17</a:t>
            </a:fld>
            <a:endParaRPr lang="sv-SE"/>
          </a:p>
        </p:txBody>
      </p:sp>
    </p:spTree>
    <p:extLst>
      <p:ext uri="{BB962C8B-B14F-4D97-AF65-F5344CB8AC3E}">
        <p14:creationId xmlns:p14="http://schemas.microsoft.com/office/powerpoint/2010/main" val="4155058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sz="1800" b="0" i="0" u="none" strike="noStrike" baseline="0" dirty="0">
                <a:solidFill>
                  <a:srgbClr val="2665AF"/>
                </a:solidFill>
                <a:latin typeface="FlexDisplay-60-Regular" panose="00000506000000000000" pitchFamily="50" charset="0"/>
              </a:rPr>
              <a:t>Forskningen är tydlig. När ungdomar blir äldre förändras många ledares syn på vad som gör ishockey roligt. Vilket i nästa steg riskerar leda till att fler lämnar ishockeyn när till exempel tränare inte anpassar sig efter vad ungdomarna vill ha ut av sporten. Ledarna och föräldrar måste förstå att vad som gör idrotten rolig troligtvis är olika för varje enskild individ. Därför är det viktigt som tränare att alltid ta alla fem faktorerna i beaktning för att skapa en roligare ishockey – för alla.</a:t>
            </a:r>
          </a:p>
          <a:p>
            <a:pPr algn="l"/>
            <a:endParaRPr lang="sv-SE" sz="1800" b="0" i="0" u="none" strike="noStrike" baseline="0" dirty="0">
              <a:solidFill>
                <a:srgbClr val="2665AF"/>
              </a:solidFill>
              <a:latin typeface="FlexDisplay-60-Regular" panose="00000506000000000000" pitchFamily="50" charset="0"/>
            </a:endParaRPr>
          </a:p>
          <a:p>
            <a:pPr algn="l"/>
            <a:r>
              <a:rPr lang="sv-SE" sz="1800" b="0" i="0" u="none" strike="noStrike" baseline="0" dirty="0">
                <a:latin typeface="Flex-70-Regular" panose="00000500000000000000" pitchFamily="50" charset="0"/>
              </a:rPr>
              <a:t>Spelare i åldrarna 9–19 år, killar och tjejer i olika typer av föreningar från hela landet identifierade 84 olika faktorer som bidrar till att göra ishockeyn rolig. Uppföljningsstudier, har gett oss mer kunskap om detta. Till exempel är det troligt att det som gör idrotten rolig är olika för varje spelare, men forskning har också visat att det som är roligast för flickor och pojkar är detsamma och att detta gäller för spelare i alla åldrar och nivåer.</a:t>
            </a:r>
          </a:p>
          <a:p>
            <a:pPr algn="l"/>
            <a:r>
              <a:rPr lang="sv-SE" sz="1800" b="0" i="0" u="none" strike="noStrike" baseline="0" dirty="0">
                <a:latin typeface="Flex-70-Regular" panose="00000500000000000000" pitchFamily="50" charset="0"/>
              </a:rPr>
              <a:t>Dessutom visade forskningen att tränare för ungdomar i åldrarna runt 13–18 år inte har samma syn som spelarna i dessa åldrar har när det gäller vad som gör ishockey kul. Detta är ett viktigt forskningsresultat eftersom majoriteten av barnen kommer att lämna idrotten runt tonåren och en av de vanligaste orsakerna till varför det slutar är för att det inte längre är kul.</a:t>
            </a:r>
            <a:endParaRPr lang="sv-SE" dirty="0"/>
          </a:p>
        </p:txBody>
      </p:sp>
      <p:sp>
        <p:nvSpPr>
          <p:cNvPr id="4" name="Platshållare för bildnummer 3"/>
          <p:cNvSpPr>
            <a:spLocks noGrp="1"/>
          </p:cNvSpPr>
          <p:nvPr>
            <p:ph type="sldNum" sz="quarter" idx="5"/>
          </p:nvPr>
        </p:nvSpPr>
        <p:spPr/>
        <p:txBody>
          <a:bodyPr/>
          <a:lstStyle/>
          <a:p>
            <a:fld id="{E81D22CC-A85D-B24E-8276-DE0B44440930}" type="slidenum">
              <a:rPr lang="sv-SE" smtClean="0"/>
              <a:t>18</a:t>
            </a:fld>
            <a:endParaRPr lang="sv-SE"/>
          </a:p>
        </p:txBody>
      </p:sp>
    </p:spTree>
    <p:extLst>
      <p:ext uri="{BB962C8B-B14F-4D97-AF65-F5344CB8AC3E}">
        <p14:creationId xmlns:p14="http://schemas.microsoft.com/office/powerpoint/2010/main" val="39665232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Som förälder är det viktigt att komma ihåg att anpassa träningen efter målgruppen inom ishockeyn. Tänk dig att gå in i skolan och diktera för läraren hur de ska undervisa eller hur ditt barn ska räkna. Det är inte heller du som förälder som rättar ditt barns prov om de missar några lektioner. På samma sätt behöver vi som föräldrar lita på att tränarna i ishockeyn har kunskapen och erfarenheten för att anpassa träningen på bästa sätt för barnen.</a:t>
            </a:r>
          </a:p>
          <a:p>
            <a:endParaRPr lang="sv-SE"/>
          </a:p>
          <a:p>
            <a:r>
              <a:rPr lang="sv-SE"/>
              <a:t>Målet är att ge alla barn möjlighet att utvecklas i sin egen takt och att behålla glädjen inom idrotten. Genom att anpassa spelformerna och träningen genom åren kan vi skapa ett livslångt intresse för ishockey. Vi måste komma ihåg att barn och ungdomar inte är små vuxna och att träningen bör anpassas efter deras ålder och utvecklingsnivå. Det betyder inte att de inte får tävla – barnen tävlar hela tiden.</a:t>
            </a:r>
          </a:p>
          <a:p>
            <a:endParaRPr lang="sv-SE"/>
          </a:p>
          <a:p>
            <a:r>
              <a:rPr lang="sv-SE"/>
              <a:t>Som hockeyförälder finns det </a:t>
            </a:r>
            <a:r>
              <a:rPr lang="sv-SE" u="sng"/>
              <a:t>tre viktiga saker </a:t>
            </a:r>
            <a:r>
              <a:rPr lang="sv-SE"/>
              <a:t>att komma ihåg. För det </a:t>
            </a:r>
            <a:r>
              <a:rPr lang="sv-SE" b="1"/>
              <a:t>första</a:t>
            </a:r>
            <a:r>
              <a:rPr lang="sv-SE"/>
              <a:t> är matchen inte själva målet, utan ett verktyg för långsiktig spelarutveckling. Spelarna lär sig genom att spela och matchen är en del av inlärningsprocessen. För det </a:t>
            </a:r>
            <a:r>
              <a:rPr lang="sv-SE" b="1"/>
              <a:t>andra</a:t>
            </a:r>
            <a:r>
              <a:rPr lang="sv-SE"/>
              <a:t> bör beröm riktas mot ansträngning och prestation, inte enbart mot matchresultatet. Det är viktigt att bekräfta barnets och andras ansträngningar och prestationer och inte lägga för stor vikt vid resultatet. </a:t>
            </a:r>
            <a:r>
              <a:rPr lang="sv-SE" b="1"/>
              <a:t>Slutligen</a:t>
            </a:r>
            <a:r>
              <a:rPr lang="sv-SE"/>
              <a:t> är det viktigt att låta spelaren våga göra misstag och uppleva glädjen av att lyckas. </a:t>
            </a:r>
          </a:p>
          <a:p>
            <a:endParaRPr lang="sv-SE"/>
          </a:p>
          <a:p>
            <a:r>
              <a:rPr lang="sv-SE"/>
              <a:t>Genom att uppmuntra och skapa en positiv inlärningsmiljö kan vi främja barnens utveckling och lärande i olika delar av spelet.</a:t>
            </a:r>
          </a:p>
          <a:p>
            <a:r>
              <a:rPr lang="sv-SE"/>
              <a:t>Genom att ha dessa perspektiv i åtanke som förälder kan vi stödja våra barn på ett sätt som främjar deras utveckling och glädje inom ishockeyn. Vi låter dem våga utforska och lära sig, samtidigt som vi uppmuntrar deras ansträngningar och prestationer.</a:t>
            </a:r>
          </a:p>
          <a:p>
            <a:endParaRPr lang="en-US">
              <a:cs typeface="Calibri"/>
            </a:endParaRPr>
          </a:p>
        </p:txBody>
      </p:sp>
      <p:sp>
        <p:nvSpPr>
          <p:cNvPr id="4" name="Platshållare för bildnummer 3"/>
          <p:cNvSpPr>
            <a:spLocks noGrp="1"/>
          </p:cNvSpPr>
          <p:nvPr>
            <p:ph type="sldNum" sz="quarter" idx="5"/>
          </p:nvPr>
        </p:nvSpPr>
        <p:spPr/>
        <p:txBody>
          <a:bodyPr/>
          <a:lstStyle/>
          <a:p>
            <a:fld id="{E81D22CC-A85D-B24E-8276-DE0B44440930}" type="slidenum">
              <a:rPr lang="sv-SE" smtClean="0"/>
              <a:t>19</a:t>
            </a:fld>
            <a:endParaRPr lang="sv-SE"/>
          </a:p>
        </p:txBody>
      </p:sp>
    </p:spTree>
    <p:extLst>
      <p:ext uri="{BB962C8B-B14F-4D97-AF65-F5344CB8AC3E}">
        <p14:creationId xmlns:p14="http://schemas.microsoft.com/office/powerpoint/2010/main" val="12658064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U9 – U12 + U13 och uppåt</a:t>
            </a:r>
          </a:p>
          <a:p>
            <a:endParaRPr lang="sv-SE" dirty="0"/>
          </a:p>
          <a:p>
            <a:r>
              <a:rPr lang="sv-SE" dirty="0"/>
              <a:t>Relative Age </a:t>
            </a:r>
            <a:r>
              <a:rPr lang="sv-SE" dirty="0" err="1"/>
              <a:t>Effect</a:t>
            </a:r>
            <a:r>
              <a:rPr lang="sv-SE" dirty="0"/>
              <a:t> (RAE) är ett fenomen som ofta observeras inom ishockeyn och som föräldrar bör vara medvetna om. RAE innebär att spelare som är födda tidigt på året har en tendens att vara överrepresenterade i eliten och utvecklingslag i jämförelse med spelare som är födda senare på året. Det beror på att det i ung ålder kan finnas skillnader i storlek, styrka och mognad mellan spelare som är födda tidigt och sent på året.</a:t>
            </a:r>
          </a:p>
          <a:p>
            <a:endParaRPr lang="sv-SE" dirty="0"/>
          </a:p>
          <a:p>
            <a:r>
              <a:rPr lang="sv-SE" dirty="0"/>
              <a:t>Det är viktigt att förstå att dessa skillnader inte är en indikation på talang eller potential hos spelarna. Istället beror det på den akademiska ålder som används för att indela barn i åldersgrupper. Barn som är födda tidigt på året hamnar i samma åldersgrupp som de som är födda senare på året, vilket kan resultera i att de upplever fysiska och utvecklingsmässiga fördelar tidigt i sin ishockeykarriär.</a:t>
            </a:r>
          </a:p>
          <a:p>
            <a:endParaRPr lang="sv-SE" dirty="0"/>
          </a:p>
          <a:p>
            <a:r>
              <a:rPr lang="sv-SE" dirty="0"/>
              <a:t>Som förälder är det viktigt att vara medveten om RAE och att inte övervärdera tidigt födda spelare eller förbise de senare födda spelarnas potential. Alla barn utvecklas i sin egen takt och har möjlighet att blomstra inom ishockeyn oavsett sin födelsedatum. Det är viktigt att tränare och föräldrar fokuserar på individuell utveckling, glädje och lärande istället för att bara titta på tidiga framgångar.</a:t>
            </a:r>
          </a:p>
          <a:p>
            <a:endParaRPr lang="sv-SE" dirty="0"/>
          </a:p>
          <a:p>
            <a:r>
              <a:rPr lang="sv-SE" dirty="0"/>
              <a:t>Genom att vara medveten om RAE kan vi som föräldrar stötta alla barn i deras ishockeyresa och uppmuntra dem att utvecklas i sin egen takt. Vi bör vara medvetna om att framgång inom ishockey inte enbart beror på födelsedatum, utan på individuell träning, engagemang och glädje för sporten. Genom att ge alla barn lika möjligheter och stödja deras utveckling skapar vi en mer rättvis och givande ishockeymiljö för alla spelare.</a:t>
            </a:r>
          </a:p>
          <a:p>
            <a:endParaRPr lang="sv-SE" dirty="0"/>
          </a:p>
        </p:txBody>
      </p:sp>
      <p:sp>
        <p:nvSpPr>
          <p:cNvPr id="4" name="Platshållare för bildnummer 3"/>
          <p:cNvSpPr>
            <a:spLocks noGrp="1"/>
          </p:cNvSpPr>
          <p:nvPr>
            <p:ph type="sldNum" sz="quarter" idx="5"/>
          </p:nvPr>
        </p:nvSpPr>
        <p:spPr/>
        <p:txBody>
          <a:bodyPr/>
          <a:lstStyle/>
          <a:p>
            <a:fld id="{E81D22CC-A85D-B24E-8276-DE0B44440930}" type="slidenum">
              <a:rPr lang="sv-SE" smtClean="0"/>
              <a:t>20</a:t>
            </a:fld>
            <a:endParaRPr lang="sv-SE"/>
          </a:p>
        </p:txBody>
      </p:sp>
    </p:spTree>
    <p:extLst>
      <p:ext uri="{BB962C8B-B14F-4D97-AF65-F5344CB8AC3E}">
        <p14:creationId xmlns:p14="http://schemas.microsoft.com/office/powerpoint/2010/main" val="1166163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Föreningshockey av högsta: Det är en del som vi föreningsutvecklare kommer att jobba med.</a:t>
            </a:r>
          </a:p>
          <a:p>
            <a:r>
              <a:rPr lang="sv-SE"/>
              <a:t>Bäst i världen: Hockeyutvecklarna kommer att jobba och stärka ledare i föreningarna.</a:t>
            </a:r>
          </a:p>
          <a:p>
            <a:r>
              <a:rPr lang="sv-SE"/>
              <a:t>Ökat intresse: </a:t>
            </a:r>
          </a:p>
        </p:txBody>
      </p:sp>
      <p:sp>
        <p:nvSpPr>
          <p:cNvPr id="4" name="Platshållare för bildnummer 3"/>
          <p:cNvSpPr>
            <a:spLocks noGrp="1"/>
          </p:cNvSpPr>
          <p:nvPr>
            <p:ph type="sldNum" sz="quarter" idx="5"/>
          </p:nvPr>
        </p:nvSpPr>
        <p:spPr/>
        <p:txBody>
          <a:bodyPr/>
          <a:lstStyle/>
          <a:p>
            <a:fld id="{E81D22CC-A85D-B24E-8276-DE0B44440930}" type="slidenum">
              <a:rPr lang="sv-SE" smtClean="0"/>
              <a:t>3</a:t>
            </a:fld>
            <a:endParaRPr lang="sv-SE"/>
          </a:p>
        </p:txBody>
      </p:sp>
    </p:spTree>
    <p:extLst>
      <p:ext uri="{BB962C8B-B14F-4D97-AF65-F5344CB8AC3E}">
        <p14:creationId xmlns:p14="http://schemas.microsoft.com/office/powerpoint/2010/main" val="4246382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buFont typeface="+mj-lt"/>
              <a:buAutoNum type="arabicPeriod"/>
            </a:pPr>
            <a:r>
              <a:rPr lang="sv-SE"/>
              <a:t>Spelar för laget: Ishockey är en lagsport där samarbete och samspel är avgörande. Att fokusera på individuell utveckling och att vara en viktig del av laget är nyckeln till framgång. Att ha tålamod och arbeta tillsammans med sina lagkamrater bidrar till en positiv och givande laganda.</a:t>
            </a:r>
          </a:p>
          <a:p>
            <a:pPr>
              <a:buFont typeface="+mj-lt"/>
              <a:buAutoNum type="arabicPeriod"/>
            </a:pPr>
            <a:endParaRPr lang="sv-SE"/>
          </a:p>
          <a:p>
            <a:pPr>
              <a:buFont typeface="+mj-lt"/>
              <a:buAutoNum type="arabicPeriod"/>
            </a:pPr>
            <a:r>
              <a:rPr lang="sv-SE"/>
              <a:t>Kul med ishockey: Att ha roligt är grundläggande för att barn ska fortsätta att vara engagerade och motiverade inom ishockeyn. Genom att ha tålamod och njuta av processen kan barnet uppleva glädjen och passionen för sporten, vilket i sin tur ökar motivationen och hållbarheten.</a:t>
            </a:r>
          </a:p>
          <a:p>
            <a:pPr>
              <a:buFont typeface="+mj-lt"/>
              <a:buAutoNum type="arabicPeriod"/>
            </a:pPr>
            <a:endParaRPr lang="sv-SE"/>
          </a:p>
          <a:p>
            <a:pPr>
              <a:buFont typeface="+mj-lt"/>
              <a:buAutoNum type="arabicPeriod"/>
            </a:pPr>
            <a:r>
              <a:rPr lang="sv-SE"/>
              <a:t>Missade träningar/matcher är inte avgörande: Det är viktigt att förstå att ett missat tillfälle inte kommer att vara avgörande för hur bra ens barn blir som hockeyspelare. Utvecklingen inom ishockey byggs upp över tid genom regelbunden träning och spel. Att ha tålamod och se långsiktigt på utvecklingen ger barnet utrymme att växa och lära sig även om de missar några träningar eller matcher.</a:t>
            </a:r>
          </a:p>
          <a:p>
            <a:pPr>
              <a:buFont typeface="+mj-lt"/>
              <a:buAutoNum type="arabicPeriod"/>
            </a:pPr>
            <a:endParaRPr lang="sv-SE"/>
          </a:p>
          <a:p>
            <a:pPr>
              <a:buFont typeface="+mj-lt"/>
              <a:buAutoNum type="arabicPeriod"/>
            </a:pPr>
            <a:r>
              <a:rPr lang="sv-SE"/>
              <a:t>Utrustning gör inte dig till en bättre spelare: Trots marknadsföring och reklam är det viktigt att förstå att det är spelarens färdigheter och träning som avgör deras framgång, inte den dyrköpta utrustningen. Att ha tålamod och fokusera på teknik, taktik och individuell utveckling är viktigare än att jaga den senaste och dyraste utrustningen.</a:t>
            </a:r>
          </a:p>
          <a:p>
            <a:pPr>
              <a:buFont typeface="+mj-lt"/>
              <a:buAutoNum type="arabicPeriod"/>
            </a:pPr>
            <a:endParaRPr lang="sv-SE"/>
          </a:p>
          <a:p>
            <a:pPr>
              <a:buFont typeface="+mj-lt"/>
              <a:buAutoNum type="arabicPeriod"/>
            </a:pPr>
            <a:r>
              <a:rPr lang="sv-SE"/>
              <a:t>Långsiktig utveckling är nyckeln: Att ha tålamod och fokusera på långsiktig utveckling ger barnet möjlighet att bygga upp en stark grund och utveckla alla aspekter av sitt spel. Genom att investera tid och tålamod i sin utbildning kan barnet bygga upp en solid grund och öka sina chanser att nå sin fulla potential som ishockeyspelare i framtiden.</a:t>
            </a:r>
          </a:p>
        </p:txBody>
      </p:sp>
      <p:sp>
        <p:nvSpPr>
          <p:cNvPr id="4" name="Platshållare för bildnummer 3"/>
          <p:cNvSpPr>
            <a:spLocks noGrp="1"/>
          </p:cNvSpPr>
          <p:nvPr>
            <p:ph type="sldNum" sz="quarter" idx="5"/>
          </p:nvPr>
        </p:nvSpPr>
        <p:spPr/>
        <p:txBody>
          <a:bodyPr/>
          <a:lstStyle/>
          <a:p>
            <a:fld id="{E81D22CC-A85D-B24E-8276-DE0B44440930}" type="slidenum">
              <a:rPr lang="sv-SE" smtClean="0"/>
              <a:t>28</a:t>
            </a:fld>
            <a:endParaRPr lang="sv-SE"/>
          </a:p>
        </p:txBody>
      </p:sp>
    </p:spTree>
    <p:extLst>
      <p:ext uri="{BB962C8B-B14F-4D97-AF65-F5344CB8AC3E}">
        <p14:creationId xmlns:p14="http://schemas.microsoft.com/office/powerpoint/2010/main" val="2922371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Föräldraperspektivet på att bedriva allsidig träning är viktigt för att barnets långsiktiga utveckling inom ishockeyn. Här är två områden att beakta:</a:t>
            </a:r>
          </a:p>
          <a:p>
            <a:endParaRPr lang="sv-SE"/>
          </a:p>
          <a:p>
            <a:pPr>
              <a:buFont typeface="+mj-lt"/>
              <a:buAutoNum type="arabicPeriod"/>
            </a:pPr>
            <a:r>
              <a:rPr lang="sv-SE"/>
              <a:t>Skapa möjlighet till en bred rörelsebank: Genom att erbjuda barnet en varierad träning och uppmuntra till multiidrottande, kan de utveckla en bred repertoar av rörelser och färdigheter som kommer att gynna dem som ishockeyspelare. Genom att utforska och behärska olika rörelsemönster och fysiska utmaningar kommer barnet att stärka sin grund och kunna tillämpa dessa färdigheter på isen.</a:t>
            </a:r>
          </a:p>
          <a:p>
            <a:pPr>
              <a:buFont typeface="+mj-lt"/>
              <a:buAutoNum type="arabicPeriod"/>
            </a:pPr>
            <a:endParaRPr lang="sv-SE"/>
          </a:p>
          <a:p>
            <a:pPr>
              <a:buFont typeface="+mj-lt"/>
              <a:buAutoNum type="arabicPeriod"/>
            </a:pPr>
            <a:r>
              <a:rPr lang="sv-SE"/>
              <a:t>Träningens omfattning och återhämtning: Det är viktigt att förstå att träning i sig själv inte är farligt för barnet. Det är dock viktigt att balansera träningen och ge utrymme för återhämtning. Genom att erbjuda en allsidig träning kan barnet undvika överbelastningsskador och förhindra både fysisk och mental utmattning. Att ha en varierad träning och ge tid för vila och återhämtning är avgörande för barnets välbefinnande och långsiktiga engagemang i ishockeyn.</a:t>
            </a:r>
          </a:p>
          <a:p>
            <a:r>
              <a:rPr lang="sv-SE"/>
              <a:t>Genom att ha en balans mellan allsidig träning och återhämtning kan barnet utvecklas som ishockeyspelare på ett hållbart sätt. Genom att ge möjligheter till multiidrottande och erbjuda en varierad träning kan barnet få en bred grund av färdigheter och undvika överbelastningsskador. Tänk på att stötta barnets individuella vilja och ge utrymme för återhämtning, vilket kommer att främja deras motivation, glädje och långsiktiga engagemang i ishockeyn.</a:t>
            </a:r>
          </a:p>
          <a:p>
            <a:endParaRPr lang="en-US">
              <a:cs typeface="Calibri"/>
            </a:endParaRPr>
          </a:p>
        </p:txBody>
      </p:sp>
      <p:sp>
        <p:nvSpPr>
          <p:cNvPr id="4" name="Platshållare för bildnummer 3"/>
          <p:cNvSpPr>
            <a:spLocks noGrp="1"/>
          </p:cNvSpPr>
          <p:nvPr>
            <p:ph type="sldNum" sz="quarter" idx="5"/>
          </p:nvPr>
        </p:nvSpPr>
        <p:spPr/>
        <p:txBody>
          <a:bodyPr/>
          <a:lstStyle/>
          <a:p>
            <a:fld id="{E81D22CC-A85D-B24E-8276-DE0B44440930}" type="slidenum">
              <a:rPr lang="sv-SE" smtClean="0"/>
              <a:t>29</a:t>
            </a:fld>
            <a:endParaRPr lang="sv-SE"/>
          </a:p>
        </p:txBody>
      </p:sp>
    </p:spTree>
    <p:extLst>
      <p:ext uri="{BB962C8B-B14F-4D97-AF65-F5344CB8AC3E}">
        <p14:creationId xmlns:p14="http://schemas.microsoft.com/office/powerpoint/2010/main" val="21701707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Föräldraperspektivet på tidig specialisering och tidig generalisering är viktigt att reflektera över när det gäller ens barns idrottsutveckling, speciellt inom ishockey. Här är några tankar att beakta:</a:t>
            </a:r>
          </a:p>
          <a:p>
            <a:endParaRPr lang="sv-SE"/>
          </a:p>
          <a:p>
            <a:pPr>
              <a:buFont typeface="+mj-lt"/>
              <a:buAutoNum type="arabicPeriod"/>
            </a:pPr>
            <a:r>
              <a:rPr lang="sv-SE"/>
              <a:t>Fördelarna med multiidrottande: Att delta i olika idrotter i unga år har många fördelar. Det främjar social interaktion, bidrar till en hälsosam livsstil och ger överföringseffekter som gynnar individens utveckling som ishockeyspelare. Genom att experimentera med olika rörelser och färdigheter inom olika idrotter får barnet en bred grund att bygga på, vilket kan vara till nytta senare i deras ishockeykarriär.</a:t>
            </a:r>
          </a:p>
          <a:p>
            <a:pPr>
              <a:buFont typeface="+mj-lt"/>
              <a:buAutoNum type="arabicPeriod"/>
            </a:pPr>
            <a:endParaRPr lang="sv-SE"/>
          </a:p>
          <a:p>
            <a:pPr>
              <a:buFont typeface="+mj-lt"/>
              <a:buAutoNum type="arabicPeriod"/>
            </a:pPr>
            <a:r>
              <a:rPr lang="sv-SE"/>
              <a:t>Tendensen till tidig specialisering: Det är viktigt att vara medveten om att det finns en ökande trend där fler och fler unga ishockeyspelare väljer att specialisera sig tidigt och fokusera enbart på ishockey. Det kan finnas en stark uppfattning om att det är viktigt att bli bra redan från tidig ålder. Men det är intressant att notera att bland de elitidrottare som har nått långt inom sin idrott har de faktiskt valt sin huvudsakliga idrott senare än genomsnittet. Detta pekar på värdet av att ha en bred idrottslig erfarenhet och senare specialisering.</a:t>
            </a:r>
          </a:p>
          <a:p>
            <a:pPr>
              <a:buFont typeface="+mj-lt"/>
              <a:buNone/>
            </a:pPr>
            <a:endParaRPr lang="sv-SE"/>
          </a:p>
          <a:p>
            <a:r>
              <a:rPr lang="sv-SE"/>
              <a:t>Det är viktigt för föräldrar att inte känna en press att tidigt specialisera sina barn inom ishockeyn. Genom att tillåta och uppmuntra multiidrottande ger vi våra barn möjlighet att utforska olika idrotter, utveckla mångsidiga färdigheter och skapa en grund för framgång längre fram. Att vara medveten om att många framstående idrottare har kommit in i sin idrott senare ger perspektiv och kan minska stressen kring att vara bäst från tidig ålder.</a:t>
            </a:r>
          </a:p>
          <a:p>
            <a:endParaRPr lang="sv-SE"/>
          </a:p>
          <a:p>
            <a:r>
              <a:rPr lang="sv-SE"/>
              <a:t>Genom att fokusera på att skapa en positiv och allsidig idrottsmiljö för våra barn kan vi stödja deras utveckling som ishockeyspelare på ett mer hållbart sätt. Låt barnet utforska olika idrotter, upptäcka sin passion och följa sin egen utvecklingsbana. Tidig specialisering är inte det enda sättet att nå framgång inom ishockeyn, och genom att tillåta en bred idrottslig erfarenhet skapar vi möjligheter för våra barn att blomstra både som idrottare och som individer.</a:t>
            </a:r>
          </a:p>
        </p:txBody>
      </p:sp>
      <p:sp>
        <p:nvSpPr>
          <p:cNvPr id="4" name="Platshållare för bildnummer 3"/>
          <p:cNvSpPr>
            <a:spLocks noGrp="1"/>
          </p:cNvSpPr>
          <p:nvPr>
            <p:ph type="sldNum" sz="quarter" idx="5"/>
          </p:nvPr>
        </p:nvSpPr>
        <p:spPr/>
        <p:txBody>
          <a:bodyPr/>
          <a:lstStyle/>
          <a:p>
            <a:fld id="{E81D22CC-A85D-B24E-8276-DE0B44440930}" type="slidenum">
              <a:rPr lang="sv-SE" smtClean="0"/>
              <a:t>30</a:t>
            </a:fld>
            <a:endParaRPr lang="sv-SE"/>
          </a:p>
        </p:txBody>
      </p:sp>
    </p:spTree>
    <p:extLst>
      <p:ext uri="{BB962C8B-B14F-4D97-AF65-F5344CB8AC3E}">
        <p14:creationId xmlns:p14="http://schemas.microsoft.com/office/powerpoint/2010/main" val="1264697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Domarna är en vital och ofta underskattad del av idrotten. De spelar en avgörande roll för att matcherna ska kunna genomföras på ett rättvist och säkert sätt. Utan domare skulle det inte finnas några regler att följa och ingen ordning på planen. Deras närvaro och arbete gör det möjligt för spelarna att tävla och för publiken att njuta av matcherna.</a:t>
            </a:r>
          </a:p>
          <a:p>
            <a:r>
              <a:rPr lang="sv-SE"/>
              <a:t>Domarnas uppgift är att se till att reglerna efterlevs och att spelarna håller sig inom gränserna för fair play. De tar beslut i realtid, bedömer situationer och tillämpar reglerna konsekvent. Genom sin närvaro och auktoritet hjälper de till att skapa en rättvis spelmiljö och upprätthålla respekt och disciplin.</a:t>
            </a:r>
          </a:p>
          <a:p>
            <a:r>
              <a:rPr lang="sv-SE"/>
              <a:t>Det är viktigt att komma ihåg att domarna också är människor. Precis som spelarna kan de göra misstag och fatta beslut som inte alltid uppskattas av alla. Men utan dem skulle det inte finnas någon möjlighet till tävling och ingen struktur på spelplanen.</a:t>
            </a:r>
          </a:p>
          <a:p>
            <a:r>
              <a:rPr lang="sv-SE"/>
              <a:t>Som föräldrar är det viktigt att visa respekt och stöd för domarna. Att uppmuntra våra barn att vara sportsliga och acceptera deras beslut är en del av att fostra dem till ansvarsfulla idrottare. Att vara medveten om att domarna är där för att göra sitt bästa och att de förtjänar vår uppskattning och respekt.</a:t>
            </a:r>
          </a:p>
          <a:p>
            <a:r>
              <a:rPr lang="sv-SE"/>
              <a:t>Så nästa gång du tittar på eller deltar i en match, kom ihåg att det inte finns någon match utan domare. Låt oss erkänna deras viktiga roll och vara tacksamma för deras engagemang och arbete. Tillsammans kan vi skapa en positiv och respektfull idrottsmiljö där alla kan njuta av att delta och tävla.</a:t>
            </a:r>
          </a:p>
          <a:p>
            <a:endParaRPr lang="sv-SE"/>
          </a:p>
        </p:txBody>
      </p:sp>
      <p:sp>
        <p:nvSpPr>
          <p:cNvPr id="4" name="Platshållare för bildnummer 3"/>
          <p:cNvSpPr>
            <a:spLocks noGrp="1"/>
          </p:cNvSpPr>
          <p:nvPr>
            <p:ph type="sldNum" sz="quarter" idx="5"/>
          </p:nvPr>
        </p:nvSpPr>
        <p:spPr/>
        <p:txBody>
          <a:bodyPr/>
          <a:lstStyle/>
          <a:p>
            <a:fld id="{E81D22CC-A85D-B24E-8276-DE0B44440930}" type="slidenum">
              <a:rPr lang="sv-SE" smtClean="0"/>
              <a:t>31</a:t>
            </a:fld>
            <a:endParaRPr lang="sv-SE"/>
          </a:p>
        </p:txBody>
      </p:sp>
    </p:spTree>
    <p:extLst>
      <p:ext uri="{BB962C8B-B14F-4D97-AF65-F5344CB8AC3E}">
        <p14:creationId xmlns:p14="http://schemas.microsoft.com/office/powerpoint/2010/main" val="40002403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Det första budskapet </a:t>
            </a:r>
            <a:r>
              <a:rPr lang="sv-SE"/>
              <a:t>jag vill förmedla till er är att respektera domaren. Domaren är en oumbärlig del av spelet. De gör sitt bästa för att upprätthålla rättvisa och säkerhet på planen. Ibland kommer deras beslut kanske inte vara helt till belåtenhet för oss eller våra barn. Men vi måste komma ihåg att domaren är människa och kan göra misstag precis som vi alla kan. Därför är det viktigt att visa respekt oavsett deras beslut. Genom att respektera domaren lär vi våra barn vikten av fair play och att acceptera och hantera beslut på ett moget sätt.</a:t>
            </a:r>
          </a:p>
          <a:p>
            <a:endParaRPr lang="sv-SE"/>
          </a:p>
          <a:p>
            <a:r>
              <a:rPr lang="sv-SE" b="1"/>
              <a:t>Det andra budskapet </a:t>
            </a:r>
            <a:r>
              <a:rPr lang="sv-SE"/>
              <a:t>handlar om att fostra en positiv attityd hos våra barn. Idrotten är inte bara en plats för att utveckla färdigheter och tävla, utan också för att lära sig värdefulla livslärdomar. Vi kan vara förebilder för våra barn genom att uppmuntra dem att visa god sportsmanship, respekt och kamratskap både på och utanför isen. Att uppmuntra våra barn att vara positiva, stötta sina lagkamrater och visa respekt för sina motståndare skapar en atmosfär där alla kan trivas och utvecklas. Genom att odla en positiv attityd hjälper vi våra barn att bli respektfulla, lojala och ansvarstagande individer både inom och utanför idrotten.</a:t>
            </a:r>
          </a:p>
          <a:p>
            <a:endParaRPr lang="sv-SE"/>
          </a:p>
          <a:p>
            <a:r>
              <a:rPr lang="sv-SE" b="1"/>
              <a:t>Det tredje budskapet </a:t>
            </a:r>
            <a:r>
              <a:rPr lang="sv-SE"/>
              <a:t>handlar om att vara förebilder för våra barn. Våra barn ser upp till oss och speglar vårt beteende. Därför är det avgörande att vi själva agerar som goda förebilder. Vi bör visa god sportsmanship genom att respektera våra motståndare och domare, oavsett utfallet av matchen. Vi bör vara medvetna om att våra handlingar och ord har en stark inverkan på våra barn och de runt omkring oss. Att vara en förebild innebär att agera på ett ansvarsfullt sätt både i seger och förlust, och att visa våra barn vikten av respekt, ärlighet och integritet.</a:t>
            </a:r>
          </a:p>
          <a:p>
            <a:r>
              <a:rPr lang="sv-SE"/>
              <a:t>Genom att följa dessa tre budskap - att respektera domaren, fostra en positiv attityd och vara förebilder - kan vi tillsammans skapa en idrottsmiljö som är präglad av respekt, kamratskap och utveckling. Låt oss sätta våra barns välmående och deras idrottsupplevelse i fokus, och låt oss vara de bästa förebilderna vi kan vara.</a:t>
            </a:r>
          </a:p>
          <a:p>
            <a:r>
              <a:rPr lang="sv-SE"/>
              <a:t>Tack för er uppmärksamhet. Tillsammans kan vi göra skillnad och forma en idrottsmiljö som våra barn kan vara stolta över att vara en del av.</a:t>
            </a:r>
          </a:p>
          <a:p>
            <a:endParaRPr lang="sv-SE"/>
          </a:p>
        </p:txBody>
      </p:sp>
      <p:sp>
        <p:nvSpPr>
          <p:cNvPr id="4" name="Platshållare för bildnummer 3"/>
          <p:cNvSpPr>
            <a:spLocks noGrp="1"/>
          </p:cNvSpPr>
          <p:nvPr>
            <p:ph type="sldNum" sz="quarter" idx="5"/>
          </p:nvPr>
        </p:nvSpPr>
        <p:spPr/>
        <p:txBody>
          <a:bodyPr/>
          <a:lstStyle/>
          <a:p>
            <a:fld id="{E81D22CC-A85D-B24E-8276-DE0B44440930}" type="slidenum">
              <a:rPr lang="sv-SE" smtClean="0"/>
              <a:t>32</a:t>
            </a:fld>
            <a:endParaRPr lang="sv-SE"/>
          </a:p>
        </p:txBody>
      </p:sp>
    </p:spTree>
    <p:extLst>
      <p:ext uri="{BB962C8B-B14F-4D97-AF65-F5344CB8AC3E}">
        <p14:creationId xmlns:p14="http://schemas.microsoft.com/office/powerpoint/2010/main" val="2506135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buFont typeface="+mj-lt"/>
              <a:buNone/>
            </a:pPr>
            <a:r>
              <a:rPr lang="sv-SE" b="1"/>
              <a:t>TILL UTBILDAREN: Introducera frågan</a:t>
            </a:r>
            <a:r>
              <a:rPr lang="sv-SE"/>
              <a:t>, Förklara syftet med frågan och betydelsen av att förstå vilka faktorer som påverkar barnets vilja att fortsätta spela ishockey. Använd en öppen fråga som: "Vad tror du är viktiga nycklar för att ditt barn ska vilja spela ishockey hela livet?”</a:t>
            </a:r>
          </a:p>
          <a:p>
            <a:pPr>
              <a:buFont typeface="+mj-lt"/>
              <a:buNone/>
            </a:pPr>
            <a:endParaRPr lang="sv-SE"/>
          </a:p>
          <a:p>
            <a:pPr>
              <a:buFont typeface="+mj-lt"/>
              <a:buAutoNum type="arabicPeriod"/>
            </a:pPr>
            <a:r>
              <a:rPr lang="sv-SE"/>
              <a:t>Lyssna aktivt: Ge föräldrarna tillräckligt med tid att formulera sina svar och visa genuint intresse för deras åsikter. Var lyhörd och fokusera på att förstå deras perspektiv.</a:t>
            </a:r>
          </a:p>
          <a:p>
            <a:pPr>
              <a:buFont typeface="+mj-lt"/>
              <a:buAutoNum type="arabicPeriod"/>
            </a:pPr>
            <a:endParaRPr lang="sv-SE"/>
          </a:p>
          <a:p>
            <a:pPr>
              <a:buFont typeface="+mj-lt"/>
              <a:buAutoNum type="arabicPeriod"/>
            </a:pPr>
            <a:r>
              <a:rPr lang="sv-SE"/>
              <a:t>Sammanfatta och organisera: Efter att ha fått in svar från föräldrarna, sammanfatta och organisera deras synpunkter. Identifiera gemensamma teman och nyckelområden som framkommit i svaren.</a:t>
            </a:r>
          </a:p>
          <a:p>
            <a:pPr>
              <a:buFont typeface="+mj-lt"/>
              <a:buAutoNum type="arabicPeriod"/>
            </a:pPr>
            <a:endParaRPr lang="sv-SE"/>
          </a:p>
          <a:p>
            <a:pPr>
              <a:buFont typeface="+mj-lt"/>
              <a:buAutoNum type="arabicPeriod"/>
            </a:pPr>
            <a:r>
              <a:rPr lang="sv-SE"/>
              <a:t>Kommunicera resultaten pedagogiskt: När du avrundar utbildningen, dela sammanfattningen av föräldrarnas synpunkter på ett pedagogiskt sätt. Använd tydliga och konkreta termer för att kommunicera resultaten. Exempelvis kan du säga: "Enligt föräldrarna är några viktiga nycklar för att deras barn ska vilja spela ishockey hela livet att ha roligt, känna gemenskap, ha positiva tränarrelationer och få möjlighet att utvecklas som spelare.”</a:t>
            </a:r>
          </a:p>
          <a:p>
            <a:pPr>
              <a:buFont typeface="+mj-lt"/>
              <a:buAutoNum type="arabicPeriod"/>
            </a:pPr>
            <a:endParaRPr lang="sv-SE"/>
          </a:p>
          <a:p>
            <a:pPr>
              <a:buFont typeface="+mj-lt"/>
              <a:buAutoNum type="arabicPeriod"/>
            </a:pPr>
            <a:r>
              <a:rPr lang="sv-SE"/>
              <a:t>Uppmuntra fortsatt dialog: Avsluta utbildningen genom att uppmuntra fortsatt dialog med föräldrarna. Betona vikten av att deras åsikter och synpunkter fortsätter att tas i beaktning för att forma den fortsatta utvecklingen av idrottsmiljön.</a:t>
            </a:r>
          </a:p>
          <a:p>
            <a:r>
              <a:rPr lang="sv-SE"/>
              <a:t>Genom att använda denna metodik kan du skapa en meningsfull dialog med föräldrarna och få insikter som kan hjälpa till att skapa en positiv och attraktiv idrottsmiljö för barnen att vilja spela ishockey hela livet.</a:t>
            </a:r>
          </a:p>
          <a:p>
            <a:endParaRPr lang="sv-SE"/>
          </a:p>
        </p:txBody>
      </p:sp>
      <p:sp>
        <p:nvSpPr>
          <p:cNvPr id="4" name="Platshållare för bildnummer 3"/>
          <p:cNvSpPr>
            <a:spLocks noGrp="1"/>
          </p:cNvSpPr>
          <p:nvPr>
            <p:ph type="sldNum" sz="quarter" idx="5"/>
          </p:nvPr>
        </p:nvSpPr>
        <p:spPr/>
        <p:txBody>
          <a:bodyPr/>
          <a:lstStyle/>
          <a:p>
            <a:fld id="{E81D22CC-A85D-B24E-8276-DE0B44440930}" type="slidenum">
              <a:rPr lang="sv-SE" smtClean="0"/>
              <a:t>34</a:t>
            </a:fld>
            <a:endParaRPr lang="sv-SE"/>
          </a:p>
        </p:txBody>
      </p:sp>
    </p:spTree>
    <p:extLst>
      <p:ext uri="{BB962C8B-B14F-4D97-AF65-F5344CB8AC3E}">
        <p14:creationId xmlns:p14="http://schemas.microsoft.com/office/powerpoint/2010/main" val="1615737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2-2/3-3 diskutera </a:t>
            </a:r>
          </a:p>
          <a:p>
            <a:r>
              <a:rPr lang="sv-SE"/>
              <a:t>Förklara för deltagarna att de kommer att få möjlighet att sammanfatta sina diskussioner och presentera sina tankar. Tydliggör att syftet med sammanfattningen är att dela viktiga insikter och perspektiv som har framkommit under diskussionen.</a:t>
            </a:r>
          </a:p>
          <a:p>
            <a:endParaRPr lang="sv-SE"/>
          </a:p>
          <a:p>
            <a:r>
              <a:rPr lang="sv-SE"/>
              <a:t>Förbered en strukturerad sammanfattning: Be deltagarna att organisera sina tankar och välja ut de viktigaste poängen från diskussionen. Uppmana dem att fokusera på nyckelidéer, gemensamma teman eller övergripande slutsatser som har framkommit.</a:t>
            </a:r>
          </a:p>
          <a:p>
            <a:endParaRPr lang="sv-SE"/>
          </a:p>
          <a:p>
            <a:r>
              <a:rPr lang="sv-SE"/>
              <a:t>Ge tid för individuell reflektion: Om deltagarna har haft tid att reflektera själva, ge dem några minuter för att sammanfatta sina egna tankar och skriva ner de viktigaste punkterna. Detta hjälper till att förbereda dem för att dela sammanfattningen med resten av gruppen.</a:t>
            </a:r>
          </a:p>
          <a:p>
            <a:endParaRPr lang="sv-SE"/>
          </a:p>
          <a:p>
            <a:r>
              <a:rPr lang="sv-SE"/>
              <a:t>Alternativa sammanfattning: Om deltagarna har diskuterat i par eller grupper, kan du låta varje par eller grupp välja en talesperson som får representera dem och sammanfatta deras diskussion. Ge dem möjlighet att presentera sina sammanfattningar i tur och ordning.</a:t>
            </a:r>
          </a:p>
          <a:p>
            <a:endParaRPr lang="sv-SE"/>
          </a:p>
          <a:p>
            <a:r>
              <a:rPr lang="sv-SE"/>
              <a:t>Ge tid för reflektion och frågor: Efter varje sammanfattning kan du ge resten av gruppen en kort stund för att reflektera över sammanfattningen och ställa eventuella frågor eller kommentarer. Detta främjar fortsatt interaktion och djupare förståelse för ämnet.</a:t>
            </a:r>
          </a:p>
        </p:txBody>
      </p:sp>
      <p:sp>
        <p:nvSpPr>
          <p:cNvPr id="4" name="Platshållare för bildnummer 3"/>
          <p:cNvSpPr>
            <a:spLocks noGrp="1"/>
          </p:cNvSpPr>
          <p:nvPr>
            <p:ph type="sldNum" sz="quarter" idx="5"/>
          </p:nvPr>
        </p:nvSpPr>
        <p:spPr/>
        <p:txBody>
          <a:bodyPr/>
          <a:lstStyle/>
          <a:p>
            <a:fld id="{E81D22CC-A85D-B24E-8276-DE0B44440930}" type="slidenum">
              <a:rPr lang="sv-SE" smtClean="0"/>
              <a:t>4</a:t>
            </a:fld>
            <a:endParaRPr lang="sv-SE"/>
          </a:p>
        </p:txBody>
      </p:sp>
    </p:spTree>
    <p:extLst>
      <p:ext uri="{BB962C8B-B14F-4D97-AF65-F5344CB8AC3E}">
        <p14:creationId xmlns:p14="http://schemas.microsoft.com/office/powerpoint/2010/main" val="4119323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C5B0B-400A-3DC7-9A64-4265AC0BAD7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AEE0EE6-374A-8954-FEE9-2A9C13A30EB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5402966-ABCE-2E92-09CC-1C0D865664AE}"/>
              </a:ext>
            </a:extLst>
          </p:cNvPr>
          <p:cNvSpPr>
            <a:spLocks noGrp="1"/>
          </p:cNvSpPr>
          <p:nvPr>
            <p:ph type="body" idx="1"/>
          </p:nvPr>
        </p:nvSpPr>
        <p:spPr/>
        <p:txBody>
          <a:bodyPr/>
          <a:lstStyle/>
          <a:p>
            <a:r>
              <a:rPr lang="sv-SE"/>
              <a:t>Kortversion: 5min</a:t>
            </a:r>
          </a:p>
          <a:p>
            <a:r>
              <a:rPr lang="sv-SE"/>
              <a:t>Långversion: 10min</a:t>
            </a:r>
          </a:p>
          <a:p>
            <a:endParaRPr lang="sv-SE"/>
          </a:p>
        </p:txBody>
      </p:sp>
      <p:sp>
        <p:nvSpPr>
          <p:cNvPr id="4" name="Platshållare för bildnummer 3">
            <a:extLst>
              <a:ext uri="{FF2B5EF4-FFF2-40B4-BE49-F238E27FC236}">
                <a16:creationId xmlns:a16="http://schemas.microsoft.com/office/drawing/2014/main" id="{6D360CD6-4184-E8C7-7A4C-FC8DE5C18781}"/>
              </a:ext>
            </a:extLst>
          </p:cNvPr>
          <p:cNvSpPr>
            <a:spLocks noGrp="1"/>
          </p:cNvSpPr>
          <p:nvPr>
            <p:ph type="sldNum" sz="quarter" idx="5"/>
          </p:nvPr>
        </p:nvSpPr>
        <p:spPr/>
        <p:txBody>
          <a:bodyPr/>
          <a:lstStyle/>
          <a:p>
            <a:fld id="{E81D22CC-A85D-B24E-8276-DE0B44440930}" type="slidenum">
              <a:rPr lang="sv-SE" smtClean="0"/>
              <a:t>5</a:t>
            </a:fld>
            <a:endParaRPr lang="sv-SE"/>
          </a:p>
        </p:txBody>
      </p:sp>
    </p:spTree>
    <p:extLst>
      <p:ext uri="{BB962C8B-B14F-4D97-AF65-F5344CB8AC3E}">
        <p14:creationId xmlns:p14="http://schemas.microsoft.com/office/powerpoint/2010/main" val="2660170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88C2E-93F5-741A-4B6F-8918B2B202C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6AC3617-D5DC-D5C1-0510-1BED54870A6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C569335-4F81-4CCF-9BF1-2EC59EC1E5C8}"/>
              </a:ext>
            </a:extLst>
          </p:cNvPr>
          <p:cNvSpPr>
            <a:spLocks noGrp="1"/>
          </p:cNvSpPr>
          <p:nvPr>
            <p:ph type="body" idx="1"/>
          </p:nvPr>
        </p:nvSpPr>
        <p:spPr/>
        <p:txBody>
          <a:bodyPr/>
          <a:lstStyle/>
          <a:p>
            <a:r>
              <a:rPr lang="sv-SE"/>
              <a:t>Kortversion: 5min</a:t>
            </a:r>
          </a:p>
          <a:p>
            <a:r>
              <a:rPr lang="sv-SE"/>
              <a:t>Långversion: 10min</a:t>
            </a:r>
          </a:p>
          <a:p>
            <a:endParaRPr lang="sv-SE"/>
          </a:p>
        </p:txBody>
      </p:sp>
      <p:sp>
        <p:nvSpPr>
          <p:cNvPr id="4" name="Platshållare för bildnummer 3">
            <a:extLst>
              <a:ext uri="{FF2B5EF4-FFF2-40B4-BE49-F238E27FC236}">
                <a16:creationId xmlns:a16="http://schemas.microsoft.com/office/drawing/2014/main" id="{1B592828-A0C6-1BA8-BDC0-E3C9234D7015}"/>
              </a:ext>
            </a:extLst>
          </p:cNvPr>
          <p:cNvSpPr>
            <a:spLocks noGrp="1"/>
          </p:cNvSpPr>
          <p:nvPr>
            <p:ph type="sldNum" sz="quarter" idx="5"/>
          </p:nvPr>
        </p:nvSpPr>
        <p:spPr/>
        <p:txBody>
          <a:bodyPr/>
          <a:lstStyle/>
          <a:p>
            <a:fld id="{E81D22CC-A85D-B24E-8276-DE0B44440930}" type="slidenum">
              <a:rPr lang="sv-SE" smtClean="0"/>
              <a:t>6</a:t>
            </a:fld>
            <a:endParaRPr lang="sv-SE"/>
          </a:p>
        </p:txBody>
      </p:sp>
    </p:spTree>
    <p:extLst>
      <p:ext uri="{BB962C8B-B14F-4D97-AF65-F5344CB8AC3E}">
        <p14:creationId xmlns:p14="http://schemas.microsoft.com/office/powerpoint/2010/main" val="942063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är alltid spelarnas uppdrag att kämpa för att vinna en match, men tränaren för barn ska inte manipulera resultatet genom att exempelvis välja ut de bästa spelarna i laget. Istället är det tränarens ansvar att vägleda och utbilda barnen samt se varje match som en möjlighet till lärande.</a:t>
            </a:r>
          </a:p>
          <a:p>
            <a:endParaRPr lang="sv-SE" dirty="0"/>
          </a:p>
          <a:p>
            <a:r>
              <a:rPr lang="sv-SE" dirty="0"/>
              <a:t>En framgångsrik verksamhet i alla klubbar bygger på att bredd och elit inte ses som motsatsförhållanden på barn- och ungdomsnivå. Det handlar inte om att prioritera enbart de mest framstående spelarna, utan att erbjuda en meningsfull och utvecklande upplevelse för alla barn.</a:t>
            </a:r>
          </a:p>
          <a:p>
            <a:endParaRPr lang="sv-SE" dirty="0"/>
          </a:p>
          <a:p>
            <a:r>
              <a:rPr lang="sv-SE" dirty="0"/>
              <a:t>Vi vill också betona vikten av att hantera </a:t>
            </a:r>
            <a:r>
              <a:rPr lang="sv-SE" dirty="0" err="1"/>
              <a:t>spelartapp</a:t>
            </a:r>
            <a:r>
              <a:rPr lang="sv-SE" dirty="0"/>
              <a:t>, där vissa ungdomar kanske väljer att sluta när det blir mer allvar och högre krav. Genom att gradvis driva fram lärande och utveckling, utan att sätta press på resultaten, kan vi skapa en miljö där barn i olika åldrar har samma syn på utmaningar och möjligheter. Det handlar om att fokusera på vad vi tränar på och att öka svårighetsgraden allt eftersom spelarna mognar och utvecklas.</a:t>
            </a:r>
          </a:p>
          <a:p>
            <a:endParaRPr lang="sv-SE" b="0" i="0" dirty="0">
              <a:solidFill>
                <a:srgbClr val="3B3B3B"/>
              </a:solidFill>
              <a:effectLst/>
              <a:latin typeface="Flex"/>
            </a:endParaRPr>
          </a:p>
          <a:p>
            <a:r>
              <a:rPr lang="sv-SE" dirty="0"/>
              <a:t>Nationellt idrottsutbildning (NIU) och Lokalt idrottsprogram (LIP) är program som kombinerar idrott och studier för ungdomar som är intresserade av att utveckla sina idrottsliga färdigheter samtidigt som de fortsätter sin skolgång. Här är en förklaring av de två koncepten:</a:t>
            </a:r>
          </a:p>
          <a:p>
            <a:endParaRPr lang="sv-SE" dirty="0"/>
          </a:p>
          <a:p>
            <a:pPr>
              <a:buFont typeface="+mj-lt"/>
              <a:buAutoNum type="arabicPeriod"/>
            </a:pPr>
            <a:r>
              <a:rPr lang="sv-SE" dirty="0"/>
              <a:t>Nationellt idrottsutbildning (NIU): Nationellt idrottsutbildning (NIU) är ett program som erbjuds på vissa gymnasieskolor i Sverige. Det syftar till att ge ambitiösa idrottare möjlighet att träna och tävla på hög nivå samtidigt som de bedriver sina gymnasiestudier. NIU-programmet ger eleverna utökade träningsmöjligheter och stöttning från kvalificerade tränare. Det kan inkludera extra träningstid, specialiserad coaching och tillgång till resurser och faciliteter för att stödja idrottsutvecklingen.</a:t>
            </a:r>
          </a:p>
          <a:p>
            <a:pPr>
              <a:buFont typeface="+mj-lt"/>
              <a:buAutoNum type="arabicPeriod"/>
            </a:pPr>
            <a:endParaRPr lang="sv-SE" dirty="0"/>
          </a:p>
          <a:p>
            <a:pPr>
              <a:buFont typeface="+mj-lt"/>
              <a:buAutoNum type="arabicPeriod"/>
            </a:pPr>
            <a:r>
              <a:rPr lang="sv-SE" dirty="0"/>
              <a:t>Lokalt idrottsprogram (LIP): Lokalt idrottsprogram (LIP) är ett alternativ för elever på gymnasienivå som vill fokusera på sin idrott samtidigt som de fortsätter sina studier. LIP-programmen erbjuds oftast i samarbete mellan gymnasieskolor och lokala idrottsföreningar eller klubbar. Eleverna får möjlighet att anpassa sina scheman för att kunna träna och tävla regelbundet utan att förlora i </a:t>
            </a:r>
            <a:r>
              <a:rPr lang="sv-SE" dirty="0" err="1"/>
              <a:t>studiekvalitet</a:t>
            </a:r>
            <a:r>
              <a:rPr lang="sv-SE" dirty="0"/>
              <a:t>. LIP-programmen erbjuder ofta flexibilitet för att skapa en balans mellan idrottsutövning och studier.</a:t>
            </a:r>
          </a:p>
          <a:p>
            <a:pPr>
              <a:buFont typeface="+mj-lt"/>
              <a:buNone/>
            </a:pPr>
            <a:endParaRPr lang="sv-SE" dirty="0"/>
          </a:p>
          <a:p>
            <a:r>
              <a:rPr lang="sv-SE" dirty="0"/>
              <a:t>Det är viktigt att notera att delta på NIU eller LIP inte automatiskt garanterar att en elev blir en stjärna inom sin idrott. Dessa program ger dock extra stöd, resurser och möjligheter för idrottslig utveckling. Målet med att utöva ishockey (eller vilken sport som helst) bör vara att ha kul och njuta av idrotten. Att delta på NIU eller LIP kan öka chanserna att nå högre nivåer inom idrotten, men det är inte det enda sättet att nå dit. Det finns många exempel på spelare som inte har gått på NIU eller LIP och ändå har lyckats nå nationella toppserier baserat på sin egen drivkraft och mål.</a:t>
            </a:r>
          </a:p>
          <a:p>
            <a:endParaRPr lang="sv-SE" b="0" i="0" dirty="0">
              <a:solidFill>
                <a:srgbClr val="3B3B3B"/>
              </a:solidFill>
              <a:effectLst/>
              <a:latin typeface="Flex"/>
            </a:endParaRPr>
          </a:p>
          <a:p>
            <a:endParaRPr lang="sv-SE" b="0" i="0" dirty="0">
              <a:solidFill>
                <a:srgbClr val="3B3B3B"/>
              </a:solidFill>
              <a:effectLst/>
              <a:latin typeface="Flex"/>
            </a:endParaRPr>
          </a:p>
          <a:p>
            <a:r>
              <a:rPr lang="sv-SE" b="1" i="0" dirty="0">
                <a:solidFill>
                  <a:srgbClr val="3B3B3B"/>
                </a:solidFill>
                <a:effectLst/>
                <a:latin typeface="Flex"/>
              </a:rPr>
              <a:t>Demonstrera hur det ser ut i er region</a:t>
            </a:r>
          </a:p>
        </p:txBody>
      </p:sp>
      <p:sp>
        <p:nvSpPr>
          <p:cNvPr id="4" name="Platshållare för bildnummer 3"/>
          <p:cNvSpPr>
            <a:spLocks noGrp="1"/>
          </p:cNvSpPr>
          <p:nvPr>
            <p:ph type="sldNum" sz="quarter" idx="5"/>
          </p:nvPr>
        </p:nvSpPr>
        <p:spPr/>
        <p:txBody>
          <a:bodyPr/>
          <a:lstStyle/>
          <a:p>
            <a:fld id="{A8D29BCE-3E5E-49B5-86EA-DC97FB18782E}" type="slidenum">
              <a:rPr lang="sv-SE" smtClean="0"/>
              <a:t>7</a:t>
            </a:fld>
            <a:endParaRPr lang="sv-SE"/>
          </a:p>
        </p:txBody>
      </p:sp>
    </p:spTree>
    <p:extLst>
      <p:ext uri="{BB962C8B-B14F-4D97-AF65-F5344CB8AC3E}">
        <p14:creationId xmlns:p14="http://schemas.microsoft.com/office/powerpoint/2010/main" val="1113897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Ledarens roll är avgörande för att forma spelarnas upplevelse och utveckling inom ishockeyn. Genom att gå ishockeyns utbildningsstege får ledarna en gedigen utbildning och kunskap om de olika aspekterna av spelarutveckling. Detta gör dem bättre rustade att möta spelarnas behov och utmaningar på ett professionellt och anpassat sätt. </a:t>
            </a:r>
          </a:p>
          <a:p>
            <a:r>
              <a:rPr lang="sv-SE" dirty="0"/>
              <a:t>Genom att gå ishockeyns utbildningsstege och arbeta i linje med ramverket för spelarutbildningen kan ledarna ge en stabil grund och rättvisa möjligheter för alla spelare att växa och nå sin fulla potential. Detta bidrar till en holistisk och ansvarsfull spelarutveckling, där varje individ ges bästa möjliga förutsättningar att blomstra inom ishockeyn. Att ha utbildade och engagerade ledare som är kopplade till ramverket för spelarutbildningen kan vi säkerställa att ishockeyn fortsätter att utvecklas och att spelarna får en positiv och meningsfull upplevelse av sporten. Ledarnas insatser spelar en nyckelroll för att forma framtidens spelare och främja ishockeyns fortsatta tillväxt och framgång.</a:t>
            </a:r>
          </a:p>
          <a:p>
            <a:endParaRPr lang="sv-SE" dirty="0"/>
          </a:p>
          <a:p>
            <a:r>
              <a:rPr lang="sv-SE" b="1" dirty="0"/>
              <a:t>KLICKA fram animering! </a:t>
            </a:r>
          </a:p>
          <a:p>
            <a:endParaRPr lang="sv-SE" dirty="0"/>
          </a:p>
          <a:p>
            <a:r>
              <a:rPr lang="sv-SE" dirty="0"/>
              <a:t>Ramverket för spelarutbildning inom ishockey är en nationell angelägenhet som involverar flera aktörer såsom hockeyklubbar, elitföreningar, distriktsförbund, regioner och Svenska Ishockeyförbundet. Dessa organisationer arbetar tillsammans för att uppnå gemensamma mål och skapa en enhetlig läroplan för barn som vill utveckla sina färdigheter inom ishockey.</a:t>
            </a:r>
          </a:p>
          <a:p>
            <a:r>
              <a:rPr lang="sv-SE" dirty="0"/>
              <a:t>Genom samarbete och samordning strävar dessa aktörer efter att skapa bästa möjliga förutsättningar för spelarnas utbildning och utveckling. Genom att enas om en gemensam läroplan kan de säkerställa att alla barn som är involverade i ishockeyn får en likvärdig och kvalitativ utbildning oavsett var i landet de befinner sig.</a:t>
            </a:r>
          </a:p>
          <a:p>
            <a:r>
              <a:rPr lang="sv-SE" dirty="0"/>
              <a:t>Det gemensamma målet är att erbjuda en strukturerad och progressiv utbildning som stöder spelarnas tekniska, taktiska, fysiska och mentala utveckling. Genom att ha en gemensam läroplan kan alla involverade parter arbeta mot samma standarder och riktlinjer, vilket skapar en tydlig och enhetlig riktning för spelarutbildningen.</a:t>
            </a:r>
          </a:p>
          <a:p>
            <a:r>
              <a:rPr lang="sv-SE" dirty="0"/>
              <a:t>Denna samverkan och strävan efter gemensamma mål visar på det övergripande engagemanget för att främja ishockeyns utveckling och ge barnen bästa möjliga förutsättningar att utveckla sina färdigheter och njuta av sporten. Det är genom en sammanhållen och samordnad insats från alla berörda parter som vi kan säkerställa en stark och framgångsrik spelarutbildning inom ishockeyn i Sverige.</a:t>
            </a:r>
          </a:p>
        </p:txBody>
      </p:sp>
      <p:sp>
        <p:nvSpPr>
          <p:cNvPr id="4" name="Platshållare för bildnummer 3"/>
          <p:cNvSpPr>
            <a:spLocks noGrp="1"/>
          </p:cNvSpPr>
          <p:nvPr>
            <p:ph type="sldNum" sz="quarter" idx="5"/>
          </p:nvPr>
        </p:nvSpPr>
        <p:spPr/>
        <p:txBody>
          <a:bodyPr/>
          <a:lstStyle/>
          <a:p>
            <a:fld id="{E81D22CC-A85D-B24E-8276-DE0B44440930}" type="slidenum">
              <a:rPr lang="sv-SE" smtClean="0"/>
              <a:t>8</a:t>
            </a:fld>
            <a:endParaRPr lang="sv-SE"/>
          </a:p>
        </p:txBody>
      </p:sp>
    </p:spTree>
    <p:extLst>
      <p:ext uri="{BB962C8B-B14F-4D97-AF65-F5344CB8AC3E}">
        <p14:creationId xmlns:p14="http://schemas.microsoft.com/office/powerpoint/2010/main" val="3725516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 att föreningens verksamhet ska fungera effektivt och sammanhållet är det viktigt att förstå att allt hänger ihop. Det innebär att enskilda lag, ledare och föräldrar inte kan agera på egen hand, utan måste följa en "röd tråd" som föreningen har fastställt. Som medlem i föreningen är det viktigt att följa dess riktlinjer och ramar, vilket också inkluderar att följa Svenska Ishockeyförbundets riktlinjer och ramar.</a:t>
            </a:r>
          </a:p>
          <a:p>
            <a:endParaRPr lang="sv-SE" dirty="0"/>
          </a:p>
          <a:p>
            <a:r>
              <a:rPr lang="sv-SE" dirty="0"/>
              <a:t>Frågan om "Jaget före laget" eller "Laget före jaget" är en viktig diskussion. Inom dagens ungdomsgenerationer har det talats mycket om en "individualisering i kollektivet". Vi är medvetna om att vi vinner som ett lag, men samtidigt är det individer som väljs ut för olika roller eller ansvar. Det är inte ovanligt att spelare idag investerar i individuell extra träning för att förbättra sina egna färdigheter.</a:t>
            </a:r>
          </a:p>
          <a:p>
            <a:endParaRPr lang="sv-SE" dirty="0"/>
          </a:p>
          <a:p>
            <a:r>
              <a:rPr lang="sv-SE" dirty="0"/>
              <a:t>Samtidigt är det viktigt att inte låta lagens fokus och inriktning spridas åt olika håll inom samma klubb. För att följa den gemensamma riktningen som föreningen har beslutat om behöver laget samarbeta och sträva efter samma mål. Det handlar om att ha en gemensam vision, spela enligt samma spelstil och värdera samma </a:t>
            </a:r>
            <a:r>
              <a:rPr lang="sv-SE" dirty="0" err="1"/>
              <a:t>utvecklingsprinciper</a:t>
            </a:r>
            <a:r>
              <a:rPr lang="sv-SE" dirty="0"/>
              <a:t>.</a:t>
            </a:r>
          </a:p>
          <a:p>
            <a:endParaRPr lang="sv-SE" dirty="0"/>
          </a:p>
          <a:p>
            <a:r>
              <a:rPr lang="sv-SE" dirty="0"/>
              <a:t>Genom att följa den gemensamma riktningen skapas en starkare och mer sammansvetsad förening. Laget blir en del av något större och kan dra nytta av den samlade kunskapen och erfarenheten inom föreningen. Det handlar om att sätta lagets och föreningens intressen framför de individuella intressena.</a:t>
            </a:r>
          </a:p>
          <a:p>
            <a:endParaRPr lang="sv-SE" dirty="0"/>
          </a:p>
          <a:p>
            <a:r>
              <a:rPr lang="sv-SE" dirty="0"/>
              <a:t>Att arbeta tillsammans som ett lag och följa föreningens gemensamma riktlinjer kan vi skapa en stark och enhetlig klubbkultur. Detta gynnar inte bara lagets prestationer utan även spelarnas utveckling, trivsel och samarbetsförmåga. Det är genom att vara en del av något större och följa den gemensamma riktningen som vi kan maximera vår potential och nå framgång inom ishockeyn.</a:t>
            </a:r>
          </a:p>
          <a:p>
            <a:endParaRPr lang="sv-SE" dirty="0">
              <a:cs typeface="Calibri"/>
            </a:endParaRPr>
          </a:p>
        </p:txBody>
      </p:sp>
      <p:sp>
        <p:nvSpPr>
          <p:cNvPr id="4" name="Platshållare för bildnummer 3"/>
          <p:cNvSpPr>
            <a:spLocks noGrp="1"/>
          </p:cNvSpPr>
          <p:nvPr>
            <p:ph type="sldNum" sz="quarter" idx="5"/>
          </p:nvPr>
        </p:nvSpPr>
        <p:spPr/>
        <p:txBody>
          <a:bodyPr/>
          <a:lstStyle/>
          <a:p>
            <a:fld id="{E81D22CC-A85D-B24E-8276-DE0B44440930}" type="slidenum">
              <a:rPr lang="sv-SE" smtClean="0"/>
              <a:t>9</a:t>
            </a:fld>
            <a:endParaRPr lang="sv-SE"/>
          </a:p>
        </p:txBody>
      </p:sp>
    </p:spTree>
    <p:extLst>
      <p:ext uri="{BB962C8B-B14F-4D97-AF65-F5344CB8AC3E}">
        <p14:creationId xmlns:p14="http://schemas.microsoft.com/office/powerpoint/2010/main" val="1016972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I lagsport anses hemmaplan vara en fördel. Men det är inte bara den jublande publiken eller det sista bytet som skapar fördelen. Utan framförallt tryggheten i att känna sig hemma. Det är en trygghet som hjälper till att skapa modigare beslut både på och utanför isen. Som bygger välmående och presterande individer och lag. Som ger större bredd och vassare spets.</a:t>
            </a:r>
          </a:p>
          <a:p>
            <a:r>
              <a:rPr lang="sv-SE"/>
              <a:t>Att komma in i hallen ska vara som att komma till sitt andra hem. Och när det krävs – sitt första. En plats anpassad efter varje individs unika förutsättningar, skapad för att ge de bästa resultaten i flera dimensioner. Med rätt verktyg, kunskap och stöd kan vi skapa den platsen.</a:t>
            </a:r>
          </a:p>
          <a:p>
            <a:endParaRPr lang="sv-SE"/>
          </a:p>
          <a:p>
            <a:r>
              <a:rPr lang="sv-SE"/>
              <a:t>Vi vill ge alla spelare möjlighet att lära sig färdigheter inom tekniska, taktiska, fysiologiska och psykosociala delar. För att möjliggöra detta måste tränare, föreningar och föräldrar tillsammans vara med och skapa dessa miljöer. Därför har vi tagit fram Hemmaplansmodellen – en vägvisare för tränare, föreningar och föräldrar med målet att skapa ett livslångt intresse för hockey, personlig utveckling och prestationer i världsklass.</a:t>
            </a:r>
          </a:p>
          <a:p>
            <a:endParaRPr lang="sv-SE"/>
          </a:p>
        </p:txBody>
      </p:sp>
      <p:sp>
        <p:nvSpPr>
          <p:cNvPr id="4" name="Platshållare för bildnummer 3"/>
          <p:cNvSpPr>
            <a:spLocks noGrp="1"/>
          </p:cNvSpPr>
          <p:nvPr>
            <p:ph type="sldNum" sz="quarter" idx="5"/>
          </p:nvPr>
        </p:nvSpPr>
        <p:spPr/>
        <p:txBody>
          <a:bodyPr/>
          <a:lstStyle/>
          <a:p>
            <a:fld id="{E81D22CC-A85D-B24E-8276-DE0B44440930}" type="slidenum">
              <a:rPr lang="sv-SE" smtClean="0"/>
              <a:t>10</a:t>
            </a:fld>
            <a:endParaRPr lang="sv-SE"/>
          </a:p>
        </p:txBody>
      </p:sp>
    </p:spTree>
    <p:extLst>
      <p:ext uri="{BB962C8B-B14F-4D97-AF65-F5344CB8AC3E}">
        <p14:creationId xmlns:p14="http://schemas.microsoft.com/office/powerpoint/2010/main" val="13440562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chemeClr val="tx2"/>
        </a:solidFill>
        <a:effectLst/>
      </p:bgPr>
    </p:bg>
    <p:spTree>
      <p:nvGrpSpPr>
        <p:cNvPr id="1" name=""/>
        <p:cNvGrpSpPr/>
        <p:nvPr/>
      </p:nvGrpSpPr>
      <p:grpSpPr>
        <a:xfrm>
          <a:off x="0" y="0"/>
          <a:ext cx="0" cy="0"/>
          <a:chOff x="0" y="0"/>
          <a:chExt cx="0" cy="0"/>
        </a:xfrm>
      </p:grpSpPr>
      <p:sp>
        <p:nvSpPr>
          <p:cNvPr id="20" name="Frihandsfigur 19">
            <a:extLst>
              <a:ext uri="{FF2B5EF4-FFF2-40B4-BE49-F238E27FC236}">
                <a16:creationId xmlns:a16="http://schemas.microsoft.com/office/drawing/2014/main" id="{2F6DD7AC-9642-6F48-B894-6FCF79843240}"/>
              </a:ext>
            </a:extLst>
          </p:cNvPr>
          <p:cNvSpPr/>
          <p:nvPr userDrawn="1"/>
        </p:nvSpPr>
        <p:spPr>
          <a:xfrm>
            <a:off x="6096000" y="0"/>
            <a:ext cx="6110736" cy="6858000"/>
          </a:xfrm>
          <a:custGeom>
            <a:avLst/>
            <a:gdLst>
              <a:gd name="connsiteX0" fmla="*/ 3410552 w 6110736"/>
              <a:gd name="connsiteY0" fmla="*/ 0 h 6858000"/>
              <a:gd name="connsiteX1" fmla="*/ 6110736 w 6110736"/>
              <a:gd name="connsiteY1" fmla="*/ 0 h 6858000"/>
              <a:gd name="connsiteX2" fmla="*/ 6110736 w 6110736"/>
              <a:gd name="connsiteY2" fmla="*/ 6858000 h 6858000"/>
              <a:gd name="connsiteX3" fmla="*/ 0 w 61107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10736" h="6858000">
                <a:moveTo>
                  <a:pt x="3410552" y="0"/>
                </a:moveTo>
                <a:lnTo>
                  <a:pt x="6110736" y="0"/>
                </a:lnTo>
                <a:lnTo>
                  <a:pt x="611073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17" name="Rätvinklig triangel 16">
            <a:extLst>
              <a:ext uri="{FF2B5EF4-FFF2-40B4-BE49-F238E27FC236}">
                <a16:creationId xmlns:a16="http://schemas.microsoft.com/office/drawing/2014/main" id="{E5036009-7537-0D4D-9E90-5138A71E4321}"/>
              </a:ext>
            </a:extLst>
          </p:cNvPr>
          <p:cNvSpPr/>
          <p:nvPr userDrawn="1"/>
        </p:nvSpPr>
        <p:spPr>
          <a:xfrm flipH="1">
            <a:off x="7051313" y="527777"/>
            <a:ext cx="5155423" cy="6330223"/>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966707B8-A044-1540-9C8D-A113D28114BC}"/>
              </a:ext>
            </a:extLst>
          </p:cNvPr>
          <p:cNvSpPr>
            <a:spLocks noGrp="1"/>
          </p:cNvSpPr>
          <p:nvPr>
            <p:ph type="ctrTitle"/>
          </p:nvPr>
        </p:nvSpPr>
        <p:spPr>
          <a:xfrm>
            <a:off x="550864" y="944563"/>
            <a:ext cx="7308850" cy="3924300"/>
          </a:xfrm>
        </p:spPr>
        <p:txBody>
          <a:bodyPr anchor="t" anchorCtr="0">
            <a:noAutofit/>
          </a:bodyPr>
          <a:lstStyle>
            <a:lvl1pPr algn="l">
              <a:defRPr sz="8800">
                <a:solidFill>
                  <a:schemeClr val="bg1"/>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9186D2C0-A13A-4F46-819D-5FB4A6B3C2BD}"/>
              </a:ext>
            </a:extLst>
          </p:cNvPr>
          <p:cNvSpPr>
            <a:spLocks noGrp="1"/>
          </p:cNvSpPr>
          <p:nvPr>
            <p:ph type="subTitle" idx="1"/>
          </p:nvPr>
        </p:nvSpPr>
        <p:spPr>
          <a:xfrm>
            <a:off x="550863" y="5132388"/>
            <a:ext cx="5400675" cy="1104899"/>
          </a:xfrm>
        </p:spPr>
        <p:txBody>
          <a:bodyPr anchor="b" anchorCtr="0">
            <a:noAutofit/>
          </a:bodyPr>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10" name="Platshållare för sidfot 9">
            <a:extLst>
              <a:ext uri="{FF2B5EF4-FFF2-40B4-BE49-F238E27FC236}">
                <a16:creationId xmlns:a16="http://schemas.microsoft.com/office/drawing/2014/main" id="{656AF280-A9FB-7D4A-91C0-F9C8FEEFCEE8}"/>
              </a:ext>
            </a:extLst>
          </p:cNvPr>
          <p:cNvSpPr>
            <a:spLocks noGrp="1"/>
          </p:cNvSpPr>
          <p:nvPr>
            <p:ph type="ftr" sz="quarter" idx="10"/>
          </p:nvPr>
        </p:nvSpPr>
        <p:spPr/>
        <p:txBody>
          <a:bodyPr/>
          <a:lstStyle>
            <a:lvl1pPr>
              <a:defRPr>
                <a:solidFill>
                  <a:schemeClr val="bg1"/>
                </a:solidFill>
              </a:defRPr>
            </a:lvl1pPr>
          </a:lstStyle>
          <a:p>
            <a:endParaRPr lang="sv-SE"/>
          </a:p>
        </p:txBody>
      </p:sp>
      <p:sp>
        <p:nvSpPr>
          <p:cNvPr id="11" name="Platshållare för bildnummer 10">
            <a:extLst>
              <a:ext uri="{FF2B5EF4-FFF2-40B4-BE49-F238E27FC236}">
                <a16:creationId xmlns:a16="http://schemas.microsoft.com/office/drawing/2014/main" id="{1E1CE82D-3126-9A42-901C-046260DBB925}"/>
              </a:ext>
            </a:extLst>
          </p:cNvPr>
          <p:cNvSpPr>
            <a:spLocks noGrp="1"/>
          </p:cNvSpPr>
          <p:nvPr>
            <p:ph type="sldNum" sz="quarter" idx="11"/>
          </p:nvPr>
        </p:nvSpPr>
        <p:spPr/>
        <p:txBody>
          <a:bodyPr/>
          <a:lstStyle>
            <a:lvl1pPr>
              <a:defRPr>
                <a:solidFill>
                  <a:schemeClr val="bg1"/>
                </a:solidFill>
              </a:defRPr>
            </a:lvl1pPr>
          </a:lstStyle>
          <a:p>
            <a:fld id="{6DDB0A55-353B-0141-AD40-F868C66FD585}" type="slidenum">
              <a:rPr lang="sv-SE" smtClean="0"/>
              <a:pPr/>
              <a:t>‹#›</a:t>
            </a:fld>
            <a:endParaRPr lang="sv-SE"/>
          </a:p>
        </p:txBody>
      </p:sp>
      <p:sp>
        <p:nvSpPr>
          <p:cNvPr id="12" name="textruta 11">
            <a:extLst>
              <a:ext uri="{FF2B5EF4-FFF2-40B4-BE49-F238E27FC236}">
                <a16:creationId xmlns:a16="http://schemas.microsoft.com/office/drawing/2014/main" id="{CCB8FC5A-5686-AC44-B9DB-540DCC0D9BD0}"/>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a:solidFill>
                  <a:schemeClr val="bg1"/>
                </a:solidFill>
              </a:rPr>
              <a:t>SVENSKA ISHOCKEYFÖRBUNDET</a:t>
            </a:r>
          </a:p>
        </p:txBody>
      </p:sp>
      <p:cxnSp>
        <p:nvCxnSpPr>
          <p:cNvPr id="14" name="Rak 13">
            <a:extLst>
              <a:ext uri="{FF2B5EF4-FFF2-40B4-BE49-F238E27FC236}">
                <a16:creationId xmlns:a16="http://schemas.microsoft.com/office/drawing/2014/main" id="{CE3345CC-A849-9D4A-BBD2-CA36FCD2A543}"/>
              </a:ext>
            </a:extLst>
          </p:cNvPr>
          <p:cNvCxnSpPr/>
          <p:nvPr userDrawn="1"/>
        </p:nvCxnSpPr>
        <p:spPr>
          <a:xfrm>
            <a:off x="550863" y="692150"/>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14">
            <a:extLst>
              <a:ext uri="{FF2B5EF4-FFF2-40B4-BE49-F238E27FC236}">
                <a16:creationId xmlns:a16="http://schemas.microsoft.com/office/drawing/2014/main" id="{7D3E23D5-BB42-BA44-AA1E-B7A5A3EDB993}"/>
              </a:ext>
            </a:extLst>
          </p:cNvPr>
          <p:cNvCxnSpPr/>
          <p:nvPr userDrawn="1"/>
        </p:nvCxnSpPr>
        <p:spPr>
          <a:xfrm>
            <a:off x="550863" y="368299"/>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k 15">
            <a:extLst>
              <a:ext uri="{FF2B5EF4-FFF2-40B4-BE49-F238E27FC236}">
                <a16:creationId xmlns:a16="http://schemas.microsoft.com/office/drawing/2014/main" id="{319F77A2-C999-BC48-AB73-28133356D52B}"/>
              </a:ext>
            </a:extLst>
          </p:cNvPr>
          <p:cNvCxnSpPr/>
          <p:nvPr userDrawn="1"/>
        </p:nvCxnSpPr>
        <p:spPr>
          <a:xfrm>
            <a:off x="550863" y="6486801"/>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Bildobjekt 21">
            <a:extLst>
              <a:ext uri="{FF2B5EF4-FFF2-40B4-BE49-F238E27FC236}">
                <a16:creationId xmlns:a16="http://schemas.microsoft.com/office/drawing/2014/main" id="{5AB0991B-9DC7-C541-B785-D4DF979F3809}"/>
              </a:ext>
            </a:extLst>
          </p:cNvPr>
          <p:cNvPicPr>
            <a:picLocks noChangeAspect="1"/>
          </p:cNvPicPr>
          <p:nvPr userDrawn="1"/>
        </p:nvPicPr>
        <p:blipFill>
          <a:blip r:embed="rId2"/>
          <a:stretch>
            <a:fillRect/>
          </a:stretch>
        </p:blipFill>
        <p:spPr>
          <a:xfrm>
            <a:off x="10276768" y="4875661"/>
            <a:ext cx="1570673" cy="1570673"/>
          </a:xfrm>
          <a:prstGeom prst="rect">
            <a:avLst/>
          </a:prstGeom>
        </p:spPr>
      </p:pic>
    </p:spTree>
    <p:extLst>
      <p:ext uri="{BB962C8B-B14F-4D97-AF65-F5344CB8AC3E}">
        <p14:creationId xmlns:p14="http://schemas.microsoft.com/office/powerpoint/2010/main" val="32289021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8EDA15B-DCEA-BF40-A94D-78E5795E40FE}"/>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4E6106CA-A850-C349-8A5C-9286DB2C0F23}"/>
              </a:ext>
            </a:extLst>
          </p:cNvPr>
          <p:cNvSpPr>
            <a:spLocks noGrp="1"/>
          </p:cNvSpPr>
          <p:nvPr>
            <p:ph idx="1"/>
          </p:nvPr>
        </p:nvSpPr>
        <p:spPr>
          <a:xfrm>
            <a:off x="550862" y="2349500"/>
            <a:ext cx="7308851" cy="388778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sidfot 6">
            <a:extLst>
              <a:ext uri="{FF2B5EF4-FFF2-40B4-BE49-F238E27FC236}">
                <a16:creationId xmlns:a16="http://schemas.microsoft.com/office/drawing/2014/main" id="{7A9EA7C5-98A5-EB49-96BC-942F5050CCF7}"/>
              </a:ext>
            </a:extLst>
          </p:cNvPr>
          <p:cNvSpPr>
            <a:spLocks noGrp="1"/>
          </p:cNvSpPr>
          <p:nvPr>
            <p:ph type="ftr" sz="quarter" idx="10"/>
          </p:nvPr>
        </p:nvSpPr>
        <p:spPr/>
        <p:txBody>
          <a:bodyPr/>
          <a:lstStyle/>
          <a:p>
            <a:endParaRPr lang="sv-SE"/>
          </a:p>
        </p:txBody>
      </p:sp>
      <p:sp>
        <p:nvSpPr>
          <p:cNvPr id="8" name="Platshållare för bildnummer 7">
            <a:extLst>
              <a:ext uri="{FF2B5EF4-FFF2-40B4-BE49-F238E27FC236}">
                <a16:creationId xmlns:a16="http://schemas.microsoft.com/office/drawing/2014/main" id="{B371777A-EFBB-C845-9B94-6ED0B50E64B4}"/>
              </a:ext>
            </a:extLst>
          </p:cNvPr>
          <p:cNvSpPr>
            <a:spLocks noGrp="1"/>
          </p:cNvSpPr>
          <p:nvPr>
            <p:ph type="sldNum" sz="quarter" idx="11"/>
          </p:nvPr>
        </p:nvSpPr>
        <p:spPr/>
        <p:txBody>
          <a:bodyPr/>
          <a:lstStyle/>
          <a:p>
            <a:fld id="{6DDB0A55-353B-0141-AD40-F868C66FD585}" type="slidenum">
              <a:rPr lang="sv-SE" smtClean="0"/>
              <a:pPr/>
              <a:t>‹#›</a:t>
            </a:fld>
            <a:endParaRPr lang="sv-SE"/>
          </a:p>
        </p:txBody>
      </p:sp>
      <p:cxnSp>
        <p:nvCxnSpPr>
          <p:cNvPr id="10" name="Rak 9">
            <a:extLst>
              <a:ext uri="{FF2B5EF4-FFF2-40B4-BE49-F238E27FC236}">
                <a16:creationId xmlns:a16="http://schemas.microsoft.com/office/drawing/2014/main" id="{8B96CDE7-D709-5A4C-8A74-873073D6DBDD}"/>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AD44677-CE36-C64A-84EA-605486E90C91}"/>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11">
            <a:extLst>
              <a:ext uri="{FF2B5EF4-FFF2-40B4-BE49-F238E27FC236}">
                <a16:creationId xmlns:a16="http://schemas.microsoft.com/office/drawing/2014/main" id="{CA9E33DF-49C7-774B-937C-92A986BA0CC8}"/>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ruta 12">
            <a:extLst>
              <a:ext uri="{FF2B5EF4-FFF2-40B4-BE49-F238E27FC236}">
                <a16:creationId xmlns:a16="http://schemas.microsoft.com/office/drawing/2014/main" id="{77704B15-F29F-7749-920D-E10A4678A3EF}"/>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a:solidFill>
                  <a:schemeClr val="tx1"/>
                </a:solidFill>
              </a:rPr>
              <a:t>SVENSKA ISHOCKEYFÖRBUNDET</a:t>
            </a:r>
          </a:p>
        </p:txBody>
      </p:sp>
    </p:spTree>
    <p:extLst>
      <p:ext uri="{BB962C8B-B14F-4D97-AF65-F5344CB8AC3E}">
        <p14:creationId xmlns:p14="http://schemas.microsoft.com/office/powerpoint/2010/main" val="428079898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077BD3E-9CB2-5146-81B6-7B3D6E6A2944}"/>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4123A5FD-29F3-E447-8874-85C8B1D2F6A7}"/>
              </a:ext>
            </a:extLst>
          </p:cNvPr>
          <p:cNvSpPr>
            <a:spLocks noGrp="1"/>
          </p:cNvSpPr>
          <p:nvPr>
            <p:ph sz="half" idx="1"/>
          </p:nvPr>
        </p:nvSpPr>
        <p:spPr>
          <a:xfrm>
            <a:off x="562625" y="2349499"/>
            <a:ext cx="5388913" cy="388778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29E8296F-689A-E842-A126-E96D3F6F2401}"/>
              </a:ext>
            </a:extLst>
          </p:cNvPr>
          <p:cNvSpPr>
            <a:spLocks noGrp="1"/>
          </p:cNvSpPr>
          <p:nvPr>
            <p:ph sz="half" idx="2"/>
          </p:nvPr>
        </p:nvSpPr>
        <p:spPr>
          <a:xfrm>
            <a:off x="6240462" y="2349500"/>
            <a:ext cx="5400676" cy="388775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90956305-92FB-8140-AF48-C669378DE677}"/>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a:solidFill>
                  <a:schemeClr val="tx1"/>
                </a:solidFill>
              </a:rPr>
              <a:t>SVENSKA ISHOCKEYFÖRBUNDET</a:t>
            </a:r>
          </a:p>
        </p:txBody>
      </p:sp>
    </p:spTree>
    <p:extLst>
      <p:ext uri="{BB962C8B-B14F-4D97-AF65-F5344CB8AC3E}">
        <p14:creationId xmlns:p14="http://schemas.microsoft.com/office/powerpoint/2010/main" val="390852056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vå delar, underrubrik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077BD3E-9CB2-5146-81B6-7B3D6E6A2944}"/>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4123A5FD-29F3-E447-8874-85C8B1D2F6A7}"/>
              </a:ext>
            </a:extLst>
          </p:cNvPr>
          <p:cNvSpPr>
            <a:spLocks noGrp="1"/>
          </p:cNvSpPr>
          <p:nvPr>
            <p:ph sz="half" idx="1"/>
          </p:nvPr>
        </p:nvSpPr>
        <p:spPr>
          <a:xfrm>
            <a:off x="562625" y="2841172"/>
            <a:ext cx="5388913" cy="339611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29E8296F-689A-E842-A126-E96D3F6F2401}"/>
              </a:ext>
            </a:extLst>
          </p:cNvPr>
          <p:cNvSpPr>
            <a:spLocks noGrp="1"/>
          </p:cNvSpPr>
          <p:nvPr>
            <p:ph sz="half" idx="2"/>
          </p:nvPr>
        </p:nvSpPr>
        <p:spPr>
          <a:xfrm>
            <a:off x="6240462" y="2841168"/>
            <a:ext cx="5400676" cy="339608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90956305-92FB-8140-AF48-C669378DE677}"/>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a:solidFill>
                  <a:schemeClr val="tx1"/>
                </a:solidFill>
              </a:rPr>
              <a:t>SVENSKA ISHOCKEYFÖRBUNDET</a:t>
            </a:r>
          </a:p>
        </p:txBody>
      </p:sp>
      <p:sp>
        <p:nvSpPr>
          <p:cNvPr id="13" name="Platshållare för text 12">
            <a:extLst>
              <a:ext uri="{FF2B5EF4-FFF2-40B4-BE49-F238E27FC236}">
                <a16:creationId xmlns:a16="http://schemas.microsoft.com/office/drawing/2014/main" id="{01299719-76E9-404C-828E-2AE5D1A5DB4D}"/>
              </a:ext>
            </a:extLst>
          </p:cNvPr>
          <p:cNvSpPr>
            <a:spLocks noGrp="1"/>
          </p:cNvSpPr>
          <p:nvPr>
            <p:ph type="body" sz="quarter" idx="14" hasCustomPrompt="1"/>
          </p:nvPr>
        </p:nvSpPr>
        <p:spPr>
          <a:xfrm>
            <a:off x="561974" y="2349501"/>
            <a:ext cx="5388913" cy="323850"/>
          </a:xfrm>
        </p:spPr>
        <p:txBody>
          <a:bodyPr/>
          <a:lstStyle>
            <a:lvl1pPr marL="0" indent="0">
              <a:lnSpc>
                <a:spcPct val="90000"/>
              </a:lnSpc>
              <a:buNone/>
              <a:defRPr sz="2800">
                <a:latin typeface="+mj-lt"/>
              </a:defRPr>
            </a:lvl1pPr>
          </a:lstStyle>
          <a:p>
            <a:pPr lvl="0"/>
            <a:r>
              <a:rPr lang="sv-SE"/>
              <a:t>Rubrik (1 rad)</a:t>
            </a:r>
          </a:p>
        </p:txBody>
      </p:sp>
      <p:sp>
        <p:nvSpPr>
          <p:cNvPr id="14" name="Platshållare för text 12">
            <a:extLst>
              <a:ext uri="{FF2B5EF4-FFF2-40B4-BE49-F238E27FC236}">
                <a16:creationId xmlns:a16="http://schemas.microsoft.com/office/drawing/2014/main" id="{3062BEC9-CB39-B74E-AAFE-5A69B0A091FE}"/>
              </a:ext>
            </a:extLst>
          </p:cNvPr>
          <p:cNvSpPr>
            <a:spLocks noGrp="1"/>
          </p:cNvSpPr>
          <p:nvPr>
            <p:ph type="body" sz="quarter" idx="15" hasCustomPrompt="1"/>
          </p:nvPr>
        </p:nvSpPr>
        <p:spPr>
          <a:xfrm>
            <a:off x="6240462" y="2349501"/>
            <a:ext cx="5388913" cy="323850"/>
          </a:xfrm>
        </p:spPr>
        <p:txBody>
          <a:bodyPr/>
          <a:lstStyle>
            <a:lvl1pPr marL="0" indent="0">
              <a:lnSpc>
                <a:spcPct val="90000"/>
              </a:lnSpc>
              <a:buNone/>
              <a:defRPr sz="2800">
                <a:latin typeface="+mj-lt"/>
              </a:defRPr>
            </a:lvl1pPr>
          </a:lstStyle>
          <a:p>
            <a:pPr lvl="0"/>
            <a:r>
              <a:rPr lang="sv-SE"/>
              <a:t>Rubrik (1 rad)</a:t>
            </a:r>
          </a:p>
        </p:txBody>
      </p:sp>
    </p:spTree>
    <p:extLst>
      <p:ext uri="{BB962C8B-B14F-4D97-AF65-F5344CB8AC3E}">
        <p14:creationId xmlns:p14="http://schemas.microsoft.com/office/powerpoint/2010/main" val="333240799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texter">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Platshållare för text 12">
            <a:extLst>
              <a:ext uri="{FF2B5EF4-FFF2-40B4-BE49-F238E27FC236}">
                <a16:creationId xmlns:a16="http://schemas.microsoft.com/office/drawing/2014/main" id="{CE0DBA84-9ABA-E94A-A2E1-BF26F440CD9E}"/>
              </a:ext>
            </a:extLst>
          </p:cNvPr>
          <p:cNvSpPr>
            <a:spLocks noGrp="1"/>
          </p:cNvSpPr>
          <p:nvPr>
            <p:ph type="body" sz="quarter" idx="14" hasCustomPrompt="1"/>
          </p:nvPr>
        </p:nvSpPr>
        <p:spPr>
          <a:xfrm>
            <a:off x="561975" y="2349500"/>
            <a:ext cx="3517900" cy="1116013"/>
          </a:xfrm>
        </p:spPr>
        <p:txBody>
          <a:bodyPr/>
          <a:lstStyle>
            <a:lvl1pPr marL="0" indent="0">
              <a:lnSpc>
                <a:spcPct val="90000"/>
              </a:lnSpc>
              <a:buNone/>
              <a:defRPr sz="2800">
                <a:latin typeface="+mj-lt"/>
              </a:defRPr>
            </a:lvl1pPr>
          </a:lstStyle>
          <a:p>
            <a:pPr lvl="0"/>
            <a:r>
              <a:rPr lang="sv-SE"/>
              <a:t>Rubrik</a:t>
            </a:r>
          </a:p>
        </p:txBody>
      </p:sp>
      <p:sp>
        <p:nvSpPr>
          <p:cNvPr id="14" name="Platshållare för text 12">
            <a:extLst>
              <a:ext uri="{FF2B5EF4-FFF2-40B4-BE49-F238E27FC236}">
                <a16:creationId xmlns:a16="http://schemas.microsoft.com/office/drawing/2014/main" id="{8C792B2F-8C5D-3741-A9FD-557921CC8F79}"/>
              </a:ext>
            </a:extLst>
          </p:cNvPr>
          <p:cNvSpPr>
            <a:spLocks noGrp="1"/>
          </p:cNvSpPr>
          <p:nvPr>
            <p:ph type="body" sz="quarter" idx="15" hasCustomPrompt="1"/>
          </p:nvPr>
        </p:nvSpPr>
        <p:spPr>
          <a:xfrm>
            <a:off x="4332288" y="2349500"/>
            <a:ext cx="3517900" cy="1116013"/>
          </a:xfrm>
        </p:spPr>
        <p:txBody>
          <a:bodyPr/>
          <a:lstStyle>
            <a:lvl1pPr marL="0" indent="0">
              <a:lnSpc>
                <a:spcPct val="90000"/>
              </a:lnSpc>
              <a:buNone/>
              <a:defRPr sz="2800">
                <a:latin typeface="+mj-lt"/>
              </a:defRPr>
            </a:lvl1pPr>
          </a:lstStyle>
          <a:p>
            <a:pPr lvl="0"/>
            <a:r>
              <a:rPr lang="sv-SE"/>
              <a:t>Rubrik</a:t>
            </a:r>
          </a:p>
        </p:txBody>
      </p:sp>
      <p:sp>
        <p:nvSpPr>
          <p:cNvPr id="15" name="Platshållare för text 12">
            <a:extLst>
              <a:ext uri="{FF2B5EF4-FFF2-40B4-BE49-F238E27FC236}">
                <a16:creationId xmlns:a16="http://schemas.microsoft.com/office/drawing/2014/main" id="{82254402-08A3-024B-9E26-8C1B9562B552}"/>
              </a:ext>
            </a:extLst>
          </p:cNvPr>
          <p:cNvSpPr>
            <a:spLocks noGrp="1"/>
          </p:cNvSpPr>
          <p:nvPr>
            <p:ph type="body" sz="quarter" idx="16" hasCustomPrompt="1"/>
          </p:nvPr>
        </p:nvSpPr>
        <p:spPr>
          <a:xfrm>
            <a:off x="8111475" y="2349500"/>
            <a:ext cx="3517900" cy="1116013"/>
          </a:xfrm>
        </p:spPr>
        <p:txBody>
          <a:bodyPr/>
          <a:lstStyle>
            <a:lvl1pPr marL="0" indent="0">
              <a:lnSpc>
                <a:spcPct val="90000"/>
              </a:lnSpc>
              <a:buNone/>
              <a:defRPr sz="2800">
                <a:latin typeface="+mj-lt"/>
              </a:defRPr>
            </a:lvl1pPr>
          </a:lstStyle>
          <a:p>
            <a:pPr lvl="0"/>
            <a:r>
              <a:rPr lang="sv-SE"/>
              <a:t>Rubrik</a:t>
            </a:r>
          </a:p>
        </p:txBody>
      </p:sp>
      <p:sp>
        <p:nvSpPr>
          <p:cNvPr id="17" name="Platshållare för text 16">
            <a:extLst>
              <a:ext uri="{FF2B5EF4-FFF2-40B4-BE49-F238E27FC236}">
                <a16:creationId xmlns:a16="http://schemas.microsoft.com/office/drawing/2014/main" id="{4D835752-9C0F-924A-BCA1-03BD9F24E002}"/>
              </a:ext>
            </a:extLst>
          </p:cNvPr>
          <p:cNvSpPr>
            <a:spLocks noGrp="1"/>
          </p:cNvSpPr>
          <p:nvPr>
            <p:ph type="body" sz="quarter" idx="17"/>
          </p:nvPr>
        </p:nvSpPr>
        <p:spPr>
          <a:xfrm>
            <a:off x="550863" y="3721953"/>
            <a:ext cx="3529012" cy="25209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8" name="Platshållare för text 16">
            <a:extLst>
              <a:ext uri="{FF2B5EF4-FFF2-40B4-BE49-F238E27FC236}">
                <a16:creationId xmlns:a16="http://schemas.microsoft.com/office/drawing/2014/main" id="{4A2AF407-962D-684E-B9E4-EFAF7ACD05E8}"/>
              </a:ext>
            </a:extLst>
          </p:cNvPr>
          <p:cNvSpPr>
            <a:spLocks noGrp="1"/>
          </p:cNvSpPr>
          <p:nvPr>
            <p:ph type="body" sz="quarter" idx="18"/>
          </p:nvPr>
        </p:nvSpPr>
        <p:spPr>
          <a:xfrm>
            <a:off x="4332288" y="3721953"/>
            <a:ext cx="3529012" cy="25209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9" name="Platshållare för text 16">
            <a:extLst>
              <a:ext uri="{FF2B5EF4-FFF2-40B4-BE49-F238E27FC236}">
                <a16:creationId xmlns:a16="http://schemas.microsoft.com/office/drawing/2014/main" id="{982B7EF6-B150-D747-B13E-F3745AA2F2DE}"/>
              </a:ext>
            </a:extLst>
          </p:cNvPr>
          <p:cNvSpPr>
            <a:spLocks noGrp="1"/>
          </p:cNvSpPr>
          <p:nvPr>
            <p:ph type="body" sz="quarter" idx="19"/>
          </p:nvPr>
        </p:nvSpPr>
        <p:spPr>
          <a:xfrm>
            <a:off x="8111475" y="3721953"/>
            <a:ext cx="3529012" cy="25209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6" name="textruta 15">
            <a:extLst>
              <a:ext uri="{FF2B5EF4-FFF2-40B4-BE49-F238E27FC236}">
                <a16:creationId xmlns:a16="http://schemas.microsoft.com/office/drawing/2014/main" id="{09362776-7D47-144B-8651-9EAD6994B6DA}"/>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a:solidFill>
                  <a:schemeClr val="tx1"/>
                </a:solidFill>
              </a:rPr>
              <a:t>SVENSKA ISHOCKEYFÖRBUNDET</a:t>
            </a:r>
          </a:p>
        </p:txBody>
      </p:sp>
    </p:spTree>
    <p:extLst>
      <p:ext uri="{BB962C8B-B14F-4D97-AF65-F5344CB8AC3E}">
        <p14:creationId xmlns:p14="http://schemas.microsoft.com/office/powerpoint/2010/main" val="34149041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ubrik och tabe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8EDA15B-DCEA-BF40-A94D-78E5795E40FE}"/>
              </a:ext>
            </a:extLst>
          </p:cNvPr>
          <p:cNvSpPr>
            <a:spLocks noGrp="1"/>
          </p:cNvSpPr>
          <p:nvPr>
            <p:ph type="title"/>
          </p:nvPr>
        </p:nvSpPr>
        <p:spPr/>
        <p:txBody>
          <a:bodyPr/>
          <a:lstStyle/>
          <a:p>
            <a:r>
              <a:rPr lang="sv-SE"/>
              <a:t>Klicka här för att ändra mall för rubrikformat</a:t>
            </a:r>
          </a:p>
        </p:txBody>
      </p:sp>
      <p:sp>
        <p:nvSpPr>
          <p:cNvPr id="7" name="Platshållare för sidfot 6">
            <a:extLst>
              <a:ext uri="{FF2B5EF4-FFF2-40B4-BE49-F238E27FC236}">
                <a16:creationId xmlns:a16="http://schemas.microsoft.com/office/drawing/2014/main" id="{7A9EA7C5-98A5-EB49-96BC-942F5050CCF7}"/>
              </a:ext>
            </a:extLst>
          </p:cNvPr>
          <p:cNvSpPr>
            <a:spLocks noGrp="1"/>
          </p:cNvSpPr>
          <p:nvPr>
            <p:ph type="ftr" sz="quarter" idx="10"/>
          </p:nvPr>
        </p:nvSpPr>
        <p:spPr/>
        <p:txBody>
          <a:bodyPr/>
          <a:lstStyle/>
          <a:p>
            <a:endParaRPr lang="sv-SE"/>
          </a:p>
        </p:txBody>
      </p:sp>
      <p:sp>
        <p:nvSpPr>
          <p:cNvPr id="8" name="Platshållare för bildnummer 7">
            <a:extLst>
              <a:ext uri="{FF2B5EF4-FFF2-40B4-BE49-F238E27FC236}">
                <a16:creationId xmlns:a16="http://schemas.microsoft.com/office/drawing/2014/main" id="{B371777A-EFBB-C845-9B94-6ED0B50E64B4}"/>
              </a:ext>
            </a:extLst>
          </p:cNvPr>
          <p:cNvSpPr>
            <a:spLocks noGrp="1"/>
          </p:cNvSpPr>
          <p:nvPr>
            <p:ph type="sldNum" sz="quarter" idx="11"/>
          </p:nvPr>
        </p:nvSpPr>
        <p:spPr/>
        <p:txBody>
          <a:bodyPr/>
          <a:lstStyle/>
          <a:p>
            <a:fld id="{6DDB0A55-353B-0141-AD40-F868C66FD585}" type="slidenum">
              <a:rPr lang="sv-SE" smtClean="0"/>
              <a:pPr/>
              <a:t>‹#›</a:t>
            </a:fld>
            <a:endParaRPr lang="sv-SE"/>
          </a:p>
        </p:txBody>
      </p:sp>
      <p:cxnSp>
        <p:nvCxnSpPr>
          <p:cNvPr id="10" name="Rak 9">
            <a:extLst>
              <a:ext uri="{FF2B5EF4-FFF2-40B4-BE49-F238E27FC236}">
                <a16:creationId xmlns:a16="http://schemas.microsoft.com/office/drawing/2014/main" id="{8B96CDE7-D709-5A4C-8A74-873073D6DBDD}"/>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AD44677-CE36-C64A-84EA-605486E90C91}"/>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11">
            <a:extLst>
              <a:ext uri="{FF2B5EF4-FFF2-40B4-BE49-F238E27FC236}">
                <a16:creationId xmlns:a16="http://schemas.microsoft.com/office/drawing/2014/main" id="{CA9E33DF-49C7-774B-937C-92A986BA0CC8}"/>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Platshållare för tabell 4">
            <a:extLst>
              <a:ext uri="{FF2B5EF4-FFF2-40B4-BE49-F238E27FC236}">
                <a16:creationId xmlns:a16="http://schemas.microsoft.com/office/drawing/2014/main" id="{07DDA31B-8F91-D740-A211-40480B558AD6}"/>
              </a:ext>
            </a:extLst>
          </p:cNvPr>
          <p:cNvSpPr>
            <a:spLocks noGrp="1"/>
          </p:cNvSpPr>
          <p:nvPr>
            <p:ph type="tbl" sz="quarter" idx="12" hasCustomPrompt="1"/>
          </p:nvPr>
        </p:nvSpPr>
        <p:spPr>
          <a:xfrm>
            <a:off x="550863" y="2349500"/>
            <a:ext cx="11090276" cy="3887788"/>
          </a:xfrm>
        </p:spPr>
        <p:txBody>
          <a:bodyPr/>
          <a:lstStyle>
            <a:lvl1pPr>
              <a:defRPr sz="1400"/>
            </a:lvl1pPr>
          </a:lstStyle>
          <a:p>
            <a:r>
              <a:rPr lang="sv-SE"/>
              <a:t>Klicka på ikonen för att infoga tabell</a:t>
            </a:r>
          </a:p>
        </p:txBody>
      </p:sp>
      <p:sp>
        <p:nvSpPr>
          <p:cNvPr id="13" name="textruta 12">
            <a:extLst>
              <a:ext uri="{FF2B5EF4-FFF2-40B4-BE49-F238E27FC236}">
                <a16:creationId xmlns:a16="http://schemas.microsoft.com/office/drawing/2014/main" id="{07615A89-FE2B-3142-94E1-61BB850B7CC9}"/>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a:solidFill>
                  <a:schemeClr val="tx1"/>
                </a:solidFill>
              </a:rPr>
              <a:t>SVENSKA ISHOCKEYFÖRBUNDET</a:t>
            </a:r>
          </a:p>
        </p:txBody>
      </p:sp>
    </p:spTree>
    <p:extLst>
      <p:ext uri="{BB962C8B-B14F-4D97-AF65-F5344CB8AC3E}">
        <p14:creationId xmlns:p14="http://schemas.microsoft.com/office/powerpoint/2010/main" val="9207591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ch bi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4123A5FD-29F3-E447-8874-85C8B1D2F6A7}"/>
              </a:ext>
            </a:extLst>
          </p:cNvPr>
          <p:cNvSpPr>
            <a:spLocks noGrp="1"/>
          </p:cNvSpPr>
          <p:nvPr>
            <p:ph sz="half" idx="1"/>
          </p:nvPr>
        </p:nvSpPr>
        <p:spPr>
          <a:xfrm>
            <a:off x="562625" y="3716338"/>
            <a:ext cx="5388913" cy="25209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ubrik 4">
            <a:extLst>
              <a:ext uri="{FF2B5EF4-FFF2-40B4-BE49-F238E27FC236}">
                <a16:creationId xmlns:a16="http://schemas.microsoft.com/office/drawing/2014/main" id="{3436C107-F872-9B48-A1B6-DADC5F4853A7}"/>
              </a:ext>
            </a:extLst>
          </p:cNvPr>
          <p:cNvSpPr>
            <a:spLocks noGrp="1"/>
          </p:cNvSpPr>
          <p:nvPr>
            <p:ph type="title"/>
          </p:nvPr>
        </p:nvSpPr>
        <p:spPr>
          <a:xfrm>
            <a:off x="550863" y="944563"/>
            <a:ext cx="5400676" cy="2520948"/>
          </a:xfrm>
        </p:spPr>
        <p:txBody>
          <a:bodyPr/>
          <a:lstStyle/>
          <a:p>
            <a:r>
              <a:rPr lang="sv-SE"/>
              <a:t>Klicka här för att ändra mall för rubrikformat</a:t>
            </a:r>
          </a:p>
        </p:txBody>
      </p:sp>
      <p:sp>
        <p:nvSpPr>
          <p:cNvPr id="13" name="Platshållare för bild 12">
            <a:extLst>
              <a:ext uri="{FF2B5EF4-FFF2-40B4-BE49-F238E27FC236}">
                <a16:creationId xmlns:a16="http://schemas.microsoft.com/office/drawing/2014/main" id="{714680DC-0672-3142-9BB1-77FA6A1F6BA8}"/>
              </a:ext>
            </a:extLst>
          </p:cNvPr>
          <p:cNvSpPr>
            <a:spLocks noGrp="1"/>
          </p:cNvSpPr>
          <p:nvPr>
            <p:ph type="pic" sz="quarter" idx="13" hasCustomPrompt="1"/>
          </p:nvPr>
        </p:nvSpPr>
        <p:spPr>
          <a:xfrm>
            <a:off x="6240463" y="944563"/>
            <a:ext cx="5400675" cy="5292725"/>
          </a:xfrm>
        </p:spPr>
        <p:txBody>
          <a:bodyPr bIns="720000" anchor="ctr" anchorCtr="0"/>
          <a:lstStyle>
            <a:lvl1pPr marL="0" indent="0" algn="ctr">
              <a:buNone/>
              <a:defRPr/>
            </a:lvl1pPr>
          </a:lstStyle>
          <a:p>
            <a:r>
              <a:rPr lang="sv-SE"/>
              <a:t>Klicka på ikonen eller dra och släpp för att infoga bild</a:t>
            </a:r>
          </a:p>
        </p:txBody>
      </p:sp>
      <p:sp>
        <p:nvSpPr>
          <p:cNvPr id="12" name="textruta 11">
            <a:extLst>
              <a:ext uri="{FF2B5EF4-FFF2-40B4-BE49-F238E27FC236}">
                <a16:creationId xmlns:a16="http://schemas.microsoft.com/office/drawing/2014/main" id="{1FE832A4-654C-D94E-8C3C-0F5048B2E1A2}"/>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a:solidFill>
                  <a:schemeClr val="tx1"/>
                </a:solidFill>
              </a:rPr>
              <a:t>SVENSKA ISHOCKEYFÖRBUNDET</a:t>
            </a:r>
          </a:p>
        </p:txBody>
      </p:sp>
    </p:spTree>
    <p:extLst>
      <p:ext uri="{BB962C8B-B14F-4D97-AF65-F5344CB8AC3E}">
        <p14:creationId xmlns:p14="http://schemas.microsoft.com/office/powerpoint/2010/main" val="36681437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bilder och tex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4123A5FD-29F3-E447-8874-85C8B1D2F6A7}"/>
              </a:ext>
            </a:extLst>
          </p:cNvPr>
          <p:cNvSpPr>
            <a:spLocks noGrp="1"/>
          </p:cNvSpPr>
          <p:nvPr>
            <p:ph sz="half" idx="1"/>
          </p:nvPr>
        </p:nvSpPr>
        <p:spPr>
          <a:xfrm>
            <a:off x="6240462" y="2349501"/>
            <a:ext cx="5388913" cy="111601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Platshållare för bild 12">
            <a:extLst>
              <a:ext uri="{FF2B5EF4-FFF2-40B4-BE49-F238E27FC236}">
                <a16:creationId xmlns:a16="http://schemas.microsoft.com/office/drawing/2014/main" id="{714680DC-0672-3142-9BB1-77FA6A1F6BA8}"/>
              </a:ext>
            </a:extLst>
          </p:cNvPr>
          <p:cNvSpPr>
            <a:spLocks noGrp="1"/>
          </p:cNvSpPr>
          <p:nvPr>
            <p:ph type="pic" sz="quarter" idx="13" hasCustomPrompt="1"/>
          </p:nvPr>
        </p:nvSpPr>
        <p:spPr>
          <a:xfrm>
            <a:off x="562625" y="944564"/>
            <a:ext cx="5400675" cy="2520950"/>
          </a:xfrm>
        </p:spPr>
        <p:txBody>
          <a:bodyPr bIns="720000" anchor="ctr" anchorCtr="0"/>
          <a:lstStyle>
            <a:lvl1pPr marL="0" indent="0" algn="ctr">
              <a:buNone/>
              <a:defRPr/>
            </a:lvl1pPr>
          </a:lstStyle>
          <a:p>
            <a:r>
              <a:rPr lang="sv-SE"/>
              <a:t>Klicka på ikonen eller dra och släpp för att infoga bild</a:t>
            </a:r>
          </a:p>
        </p:txBody>
      </p:sp>
      <p:sp>
        <p:nvSpPr>
          <p:cNvPr id="12" name="Platshållare för text 12">
            <a:extLst>
              <a:ext uri="{FF2B5EF4-FFF2-40B4-BE49-F238E27FC236}">
                <a16:creationId xmlns:a16="http://schemas.microsoft.com/office/drawing/2014/main" id="{FB371B34-025D-9A46-BC63-F16636A9D843}"/>
              </a:ext>
            </a:extLst>
          </p:cNvPr>
          <p:cNvSpPr>
            <a:spLocks noGrp="1"/>
          </p:cNvSpPr>
          <p:nvPr>
            <p:ph type="body" sz="quarter" idx="14" hasCustomPrompt="1"/>
          </p:nvPr>
        </p:nvSpPr>
        <p:spPr>
          <a:xfrm>
            <a:off x="6240463" y="951705"/>
            <a:ext cx="5388912" cy="1145383"/>
          </a:xfrm>
        </p:spPr>
        <p:txBody>
          <a:bodyPr anchor="b" anchorCtr="0"/>
          <a:lstStyle>
            <a:lvl1pPr marL="0" indent="0">
              <a:lnSpc>
                <a:spcPct val="90000"/>
              </a:lnSpc>
              <a:buNone/>
              <a:defRPr sz="2800">
                <a:latin typeface="+mj-lt"/>
              </a:defRPr>
            </a:lvl1pPr>
          </a:lstStyle>
          <a:p>
            <a:pPr lvl="0"/>
            <a:r>
              <a:rPr lang="sv-SE"/>
              <a:t>Rubrik på 1-2 rader</a:t>
            </a:r>
          </a:p>
        </p:txBody>
      </p:sp>
      <p:cxnSp>
        <p:nvCxnSpPr>
          <p:cNvPr id="14" name="Rak 13">
            <a:extLst>
              <a:ext uri="{FF2B5EF4-FFF2-40B4-BE49-F238E27FC236}">
                <a16:creationId xmlns:a16="http://schemas.microsoft.com/office/drawing/2014/main" id="{B88CD990-9AA4-4747-B74A-8E377F81C2B7}"/>
              </a:ext>
            </a:extLst>
          </p:cNvPr>
          <p:cNvCxnSpPr/>
          <p:nvPr userDrawn="1"/>
        </p:nvCxnSpPr>
        <p:spPr>
          <a:xfrm>
            <a:off x="562625" y="359198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Platshållare för innehåll 2">
            <a:extLst>
              <a:ext uri="{FF2B5EF4-FFF2-40B4-BE49-F238E27FC236}">
                <a16:creationId xmlns:a16="http://schemas.microsoft.com/office/drawing/2014/main" id="{D83D04A5-8DD1-DC40-9F14-9BED06B45D7C}"/>
              </a:ext>
            </a:extLst>
          </p:cNvPr>
          <p:cNvSpPr>
            <a:spLocks noGrp="1"/>
          </p:cNvSpPr>
          <p:nvPr>
            <p:ph sz="half" idx="15"/>
          </p:nvPr>
        </p:nvSpPr>
        <p:spPr>
          <a:xfrm>
            <a:off x="6240462" y="5123385"/>
            <a:ext cx="5388913" cy="111601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6" name="Platshållare för bild 12">
            <a:extLst>
              <a:ext uri="{FF2B5EF4-FFF2-40B4-BE49-F238E27FC236}">
                <a16:creationId xmlns:a16="http://schemas.microsoft.com/office/drawing/2014/main" id="{C6C9E705-4E13-8F47-A454-AE9C6E1E4E0D}"/>
              </a:ext>
            </a:extLst>
          </p:cNvPr>
          <p:cNvSpPr>
            <a:spLocks noGrp="1"/>
          </p:cNvSpPr>
          <p:nvPr>
            <p:ph type="pic" sz="quarter" idx="16" hasCustomPrompt="1"/>
          </p:nvPr>
        </p:nvSpPr>
        <p:spPr>
          <a:xfrm>
            <a:off x="562625" y="3718448"/>
            <a:ext cx="5400675" cy="2520950"/>
          </a:xfrm>
        </p:spPr>
        <p:txBody>
          <a:bodyPr bIns="720000" anchor="ctr" anchorCtr="0"/>
          <a:lstStyle>
            <a:lvl1pPr marL="0" indent="0" algn="ctr">
              <a:buNone/>
              <a:defRPr/>
            </a:lvl1pPr>
          </a:lstStyle>
          <a:p>
            <a:r>
              <a:rPr lang="sv-SE"/>
              <a:t>Klicka på ikonen eller dra och släpp för att infoga bild</a:t>
            </a:r>
          </a:p>
        </p:txBody>
      </p:sp>
      <p:sp>
        <p:nvSpPr>
          <p:cNvPr id="17" name="Platshållare för text 12">
            <a:extLst>
              <a:ext uri="{FF2B5EF4-FFF2-40B4-BE49-F238E27FC236}">
                <a16:creationId xmlns:a16="http://schemas.microsoft.com/office/drawing/2014/main" id="{DD7516D5-5DE9-FA44-8582-D836A38EE6D4}"/>
              </a:ext>
            </a:extLst>
          </p:cNvPr>
          <p:cNvSpPr>
            <a:spLocks noGrp="1"/>
          </p:cNvSpPr>
          <p:nvPr>
            <p:ph type="body" sz="quarter" idx="17" hasCustomPrompt="1"/>
          </p:nvPr>
        </p:nvSpPr>
        <p:spPr>
          <a:xfrm>
            <a:off x="6240463" y="3725589"/>
            <a:ext cx="5388912" cy="1145383"/>
          </a:xfrm>
        </p:spPr>
        <p:txBody>
          <a:bodyPr anchor="b" anchorCtr="0"/>
          <a:lstStyle>
            <a:lvl1pPr marL="0" indent="0">
              <a:lnSpc>
                <a:spcPct val="90000"/>
              </a:lnSpc>
              <a:buNone/>
              <a:defRPr sz="2800">
                <a:latin typeface="+mj-lt"/>
              </a:defRPr>
            </a:lvl1pPr>
          </a:lstStyle>
          <a:p>
            <a:pPr lvl="0"/>
            <a:r>
              <a:rPr lang="sv-SE"/>
              <a:t>Rubrik på 1-2 rader</a:t>
            </a:r>
          </a:p>
        </p:txBody>
      </p:sp>
      <p:sp>
        <p:nvSpPr>
          <p:cNvPr id="18" name="textruta 17">
            <a:extLst>
              <a:ext uri="{FF2B5EF4-FFF2-40B4-BE49-F238E27FC236}">
                <a16:creationId xmlns:a16="http://schemas.microsoft.com/office/drawing/2014/main" id="{4EEE611F-E648-8F4B-858C-8BADDFF48364}"/>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a:solidFill>
                  <a:schemeClr val="tx1"/>
                </a:solidFill>
              </a:rPr>
              <a:t>SVENSKA ISHOCKEYFÖRBUNDET</a:t>
            </a:r>
          </a:p>
        </p:txBody>
      </p:sp>
    </p:spTree>
    <p:extLst>
      <p:ext uri="{BB962C8B-B14F-4D97-AF65-F5344CB8AC3E}">
        <p14:creationId xmlns:p14="http://schemas.microsoft.com/office/powerpoint/2010/main" val="39081418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bilder och tex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4123A5FD-29F3-E447-8874-85C8B1D2F6A7}"/>
              </a:ext>
            </a:extLst>
          </p:cNvPr>
          <p:cNvSpPr>
            <a:spLocks noGrp="1"/>
          </p:cNvSpPr>
          <p:nvPr>
            <p:ph sz="half" idx="1"/>
          </p:nvPr>
        </p:nvSpPr>
        <p:spPr>
          <a:xfrm>
            <a:off x="6240462" y="1755166"/>
            <a:ext cx="5388913" cy="798340"/>
          </a:xfrm>
        </p:spPr>
        <p:txBody>
          <a:bodyPr/>
          <a:lstStyle>
            <a:lvl1pPr>
              <a:spcBef>
                <a:spcPts val="600"/>
              </a:spcBef>
              <a:defRPr sz="1400"/>
            </a:lvl1pPr>
            <a:lvl2pPr>
              <a:spcBef>
                <a:spcPts val="600"/>
              </a:spcBef>
              <a:defRPr sz="1200"/>
            </a:lvl2pPr>
            <a:lvl3pPr>
              <a:spcBef>
                <a:spcPts val="600"/>
              </a:spcBef>
              <a:defRPr sz="1100"/>
            </a:lvl3pPr>
            <a:lvl4pPr>
              <a:spcBef>
                <a:spcPts val="600"/>
              </a:spcBef>
              <a:defRPr sz="1050"/>
            </a:lvl4pPr>
            <a:lvl5pPr>
              <a:spcBef>
                <a:spcPts val="600"/>
              </a:spcBef>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Platshållare för bild 12">
            <a:extLst>
              <a:ext uri="{FF2B5EF4-FFF2-40B4-BE49-F238E27FC236}">
                <a16:creationId xmlns:a16="http://schemas.microsoft.com/office/drawing/2014/main" id="{714680DC-0672-3142-9BB1-77FA6A1F6BA8}"/>
              </a:ext>
            </a:extLst>
          </p:cNvPr>
          <p:cNvSpPr>
            <a:spLocks noGrp="1"/>
          </p:cNvSpPr>
          <p:nvPr>
            <p:ph type="pic" sz="quarter" idx="13" hasCustomPrompt="1"/>
          </p:nvPr>
        </p:nvSpPr>
        <p:spPr>
          <a:xfrm>
            <a:off x="562625" y="944564"/>
            <a:ext cx="5400675" cy="1598400"/>
          </a:xfrm>
        </p:spPr>
        <p:txBody>
          <a:bodyPr bIns="720000" anchor="ctr" anchorCtr="0"/>
          <a:lstStyle>
            <a:lvl1pPr marL="0" indent="0" algn="ctr">
              <a:buNone/>
              <a:defRPr/>
            </a:lvl1pPr>
          </a:lstStyle>
          <a:p>
            <a:r>
              <a:rPr lang="sv-SE"/>
              <a:t>Klicka på ikonen eller dra och släpp för att infoga bild</a:t>
            </a:r>
          </a:p>
        </p:txBody>
      </p:sp>
      <p:sp>
        <p:nvSpPr>
          <p:cNvPr id="12" name="Platshållare för text 12">
            <a:extLst>
              <a:ext uri="{FF2B5EF4-FFF2-40B4-BE49-F238E27FC236}">
                <a16:creationId xmlns:a16="http://schemas.microsoft.com/office/drawing/2014/main" id="{FB371B34-025D-9A46-BC63-F16636A9D843}"/>
              </a:ext>
            </a:extLst>
          </p:cNvPr>
          <p:cNvSpPr>
            <a:spLocks noGrp="1"/>
          </p:cNvSpPr>
          <p:nvPr>
            <p:ph type="body" sz="quarter" idx="14" hasCustomPrompt="1"/>
          </p:nvPr>
        </p:nvSpPr>
        <p:spPr>
          <a:xfrm>
            <a:off x="6240463" y="951706"/>
            <a:ext cx="5388912" cy="682521"/>
          </a:xfrm>
        </p:spPr>
        <p:txBody>
          <a:bodyPr anchor="b" anchorCtr="0"/>
          <a:lstStyle>
            <a:lvl1pPr marL="0" indent="0">
              <a:lnSpc>
                <a:spcPct val="90000"/>
              </a:lnSpc>
              <a:buNone/>
              <a:defRPr sz="2000">
                <a:latin typeface="+mj-lt"/>
              </a:defRPr>
            </a:lvl1pPr>
          </a:lstStyle>
          <a:p>
            <a:pPr lvl="0"/>
            <a:r>
              <a:rPr lang="sv-SE"/>
              <a:t>Rubrik på 1-2 rader</a:t>
            </a:r>
          </a:p>
        </p:txBody>
      </p:sp>
      <p:cxnSp>
        <p:nvCxnSpPr>
          <p:cNvPr id="14" name="Rak 13">
            <a:extLst>
              <a:ext uri="{FF2B5EF4-FFF2-40B4-BE49-F238E27FC236}">
                <a16:creationId xmlns:a16="http://schemas.microsoft.com/office/drawing/2014/main" id="{B88CD990-9AA4-4747-B74A-8E377F81C2B7}"/>
              </a:ext>
            </a:extLst>
          </p:cNvPr>
          <p:cNvCxnSpPr/>
          <p:nvPr userDrawn="1"/>
        </p:nvCxnSpPr>
        <p:spPr>
          <a:xfrm>
            <a:off x="562625" y="266380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Platshållare för innehåll 2">
            <a:extLst>
              <a:ext uri="{FF2B5EF4-FFF2-40B4-BE49-F238E27FC236}">
                <a16:creationId xmlns:a16="http://schemas.microsoft.com/office/drawing/2014/main" id="{BB773497-CA17-6645-909F-2B0626AB6792}"/>
              </a:ext>
            </a:extLst>
          </p:cNvPr>
          <p:cNvSpPr>
            <a:spLocks noGrp="1"/>
          </p:cNvSpPr>
          <p:nvPr>
            <p:ph sz="half" idx="19"/>
          </p:nvPr>
        </p:nvSpPr>
        <p:spPr>
          <a:xfrm>
            <a:off x="6240462" y="3582573"/>
            <a:ext cx="5388913" cy="798340"/>
          </a:xfrm>
        </p:spPr>
        <p:txBody>
          <a:bodyPr/>
          <a:lstStyle>
            <a:lvl1pPr>
              <a:spcBef>
                <a:spcPts val="600"/>
              </a:spcBef>
              <a:defRPr sz="1400"/>
            </a:lvl1pPr>
            <a:lvl2pPr>
              <a:spcBef>
                <a:spcPts val="600"/>
              </a:spcBef>
              <a:defRPr sz="1200"/>
            </a:lvl2pPr>
            <a:lvl3pPr>
              <a:spcBef>
                <a:spcPts val="600"/>
              </a:spcBef>
              <a:defRPr sz="1100"/>
            </a:lvl3pPr>
            <a:lvl4pPr>
              <a:spcBef>
                <a:spcPts val="600"/>
              </a:spcBef>
              <a:defRPr sz="1050"/>
            </a:lvl4pPr>
            <a:lvl5pPr>
              <a:spcBef>
                <a:spcPts val="600"/>
              </a:spcBef>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0" name="Platshållare för bild 12">
            <a:extLst>
              <a:ext uri="{FF2B5EF4-FFF2-40B4-BE49-F238E27FC236}">
                <a16:creationId xmlns:a16="http://schemas.microsoft.com/office/drawing/2014/main" id="{6EB22B57-E46D-5D4F-80EA-5D1A7A3893F2}"/>
              </a:ext>
            </a:extLst>
          </p:cNvPr>
          <p:cNvSpPr>
            <a:spLocks noGrp="1"/>
          </p:cNvSpPr>
          <p:nvPr>
            <p:ph type="pic" sz="quarter" idx="20" hasCustomPrompt="1"/>
          </p:nvPr>
        </p:nvSpPr>
        <p:spPr>
          <a:xfrm>
            <a:off x="562625" y="2784654"/>
            <a:ext cx="5400675" cy="1598400"/>
          </a:xfrm>
        </p:spPr>
        <p:txBody>
          <a:bodyPr bIns="720000" anchor="ctr" anchorCtr="0"/>
          <a:lstStyle>
            <a:lvl1pPr marL="0" indent="0" algn="ctr">
              <a:buNone/>
              <a:defRPr/>
            </a:lvl1pPr>
          </a:lstStyle>
          <a:p>
            <a:r>
              <a:rPr lang="sv-SE"/>
              <a:t>Klicka på ikonen eller dra och släpp för att infoga bild</a:t>
            </a:r>
          </a:p>
        </p:txBody>
      </p:sp>
      <p:sp>
        <p:nvSpPr>
          <p:cNvPr id="21" name="Platshållare för text 12">
            <a:extLst>
              <a:ext uri="{FF2B5EF4-FFF2-40B4-BE49-F238E27FC236}">
                <a16:creationId xmlns:a16="http://schemas.microsoft.com/office/drawing/2014/main" id="{3A40CF00-726D-F440-B33C-5D1DAED662F1}"/>
              </a:ext>
            </a:extLst>
          </p:cNvPr>
          <p:cNvSpPr>
            <a:spLocks noGrp="1"/>
          </p:cNvSpPr>
          <p:nvPr>
            <p:ph type="body" sz="quarter" idx="21" hasCustomPrompt="1"/>
          </p:nvPr>
        </p:nvSpPr>
        <p:spPr>
          <a:xfrm>
            <a:off x="6240463" y="2779113"/>
            <a:ext cx="5388912" cy="682521"/>
          </a:xfrm>
        </p:spPr>
        <p:txBody>
          <a:bodyPr anchor="b" anchorCtr="0"/>
          <a:lstStyle>
            <a:lvl1pPr marL="0" indent="0">
              <a:lnSpc>
                <a:spcPct val="90000"/>
              </a:lnSpc>
              <a:buNone/>
              <a:defRPr sz="2000">
                <a:latin typeface="+mj-lt"/>
              </a:defRPr>
            </a:lvl1pPr>
          </a:lstStyle>
          <a:p>
            <a:pPr lvl="0"/>
            <a:r>
              <a:rPr lang="sv-SE"/>
              <a:t>Rubrik på 1-2 rader</a:t>
            </a:r>
          </a:p>
        </p:txBody>
      </p:sp>
      <p:cxnSp>
        <p:nvCxnSpPr>
          <p:cNvPr id="22" name="Rak 21">
            <a:extLst>
              <a:ext uri="{FF2B5EF4-FFF2-40B4-BE49-F238E27FC236}">
                <a16:creationId xmlns:a16="http://schemas.microsoft.com/office/drawing/2014/main" id="{22724D1F-5FDB-6B4B-9FEE-4016AEEDBAAA}"/>
              </a:ext>
            </a:extLst>
          </p:cNvPr>
          <p:cNvCxnSpPr/>
          <p:nvPr userDrawn="1"/>
        </p:nvCxnSpPr>
        <p:spPr>
          <a:xfrm>
            <a:off x="562625" y="45038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Platshållare för innehåll 2">
            <a:extLst>
              <a:ext uri="{FF2B5EF4-FFF2-40B4-BE49-F238E27FC236}">
                <a16:creationId xmlns:a16="http://schemas.microsoft.com/office/drawing/2014/main" id="{0E364108-00EA-E445-8DF0-895F261EBEE3}"/>
              </a:ext>
            </a:extLst>
          </p:cNvPr>
          <p:cNvSpPr>
            <a:spLocks noGrp="1"/>
          </p:cNvSpPr>
          <p:nvPr>
            <p:ph sz="half" idx="23"/>
          </p:nvPr>
        </p:nvSpPr>
        <p:spPr>
          <a:xfrm>
            <a:off x="6240462" y="5435346"/>
            <a:ext cx="5388913" cy="798340"/>
          </a:xfrm>
        </p:spPr>
        <p:txBody>
          <a:bodyPr/>
          <a:lstStyle>
            <a:lvl1pPr>
              <a:spcBef>
                <a:spcPts val="600"/>
              </a:spcBef>
              <a:defRPr sz="1400"/>
            </a:lvl1pPr>
            <a:lvl2pPr>
              <a:spcBef>
                <a:spcPts val="600"/>
              </a:spcBef>
              <a:defRPr sz="1200"/>
            </a:lvl2pPr>
            <a:lvl3pPr>
              <a:spcBef>
                <a:spcPts val="600"/>
              </a:spcBef>
              <a:defRPr sz="1100"/>
            </a:lvl3pPr>
            <a:lvl4pPr>
              <a:spcBef>
                <a:spcPts val="600"/>
              </a:spcBef>
              <a:defRPr sz="1050"/>
            </a:lvl4pPr>
            <a:lvl5pPr>
              <a:spcBef>
                <a:spcPts val="600"/>
              </a:spcBef>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5" name="Platshållare för bild 12">
            <a:extLst>
              <a:ext uri="{FF2B5EF4-FFF2-40B4-BE49-F238E27FC236}">
                <a16:creationId xmlns:a16="http://schemas.microsoft.com/office/drawing/2014/main" id="{107AF686-551D-5444-B385-1459B3309E0E}"/>
              </a:ext>
            </a:extLst>
          </p:cNvPr>
          <p:cNvSpPr>
            <a:spLocks noGrp="1"/>
          </p:cNvSpPr>
          <p:nvPr>
            <p:ph type="pic" sz="quarter" idx="24" hasCustomPrompt="1"/>
          </p:nvPr>
        </p:nvSpPr>
        <p:spPr>
          <a:xfrm>
            <a:off x="562625" y="4624744"/>
            <a:ext cx="5400675" cy="1598400"/>
          </a:xfrm>
        </p:spPr>
        <p:txBody>
          <a:bodyPr bIns="720000" anchor="ctr" anchorCtr="0"/>
          <a:lstStyle>
            <a:lvl1pPr marL="0" indent="0" algn="ctr">
              <a:buNone/>
              <a:defRPr/>
            </a:lvl1pPr>
          </a:lstStyle>
          <a:p>
            <a:r>
              <a:rPr lang="sv-SE"/>
              <a:t>Klicka på ikonen eller dra och släpp för att infoga bild</a:t>
            </a:r>
          </a:p>
        </p:txBody>
      </p:sp>
      <p:sp>
        <p:nvSpPr>
          <p:cNvPr id="26" name="Platshållare för text 12">
            <a:extLst>
              <a:ext uri="{FF2B5EF4-FFF2-40B4-BE49-F238E27FC236}">
                <a16:creationId xmlns:a16="http://schemas.microsoft.com/office/drawing/2014/main" id="{2C64E435-5BAA-7C46-AA0B-673D17DBF8F0}"/>
              </a:ext>
            </a:extLst>
          </p:cNvPr>
          <p:cNvSpPr>
            <a:spLocks noGrp="1"/>
          </p:cNvSpPr>
          <p:nvPr>
            <p:ph type="body" sz="quarter" idx="25" hasCustomPrompt="1"/>
          </p:nvPr>
        </p:nvSpPr>
        <p:spPr>
          <a:xfrm>
            <a:off x="6240463" y="4631886"/>
            <a:ext cx="5388912" cy="682521"/>
          </a:xfrm>
        </p:spPr>
        <p:txBody>
          <a:bodyPr anchor="b" anchorCtr="0"/>
          <a:lstStyle>
            <a:lvl1pPr marL="0" indent="0">
              <a:lnSpc>
                <a:spcPct val="90000"/>
              </a:lnSpc>
              <a:buNone/>
              <a:defRPr sz="2000">
                <a:latin typeface="+mj-lt"/>
              </a:defRPr>
            </a:lvl1pPr>
          </a:lstStyle>
          <a:p>
            <a:pPr lvl="0"/>
            <a:r>
              <a:rPr lang="sv-SE"/>
              <a:t>Rubrik på 1-2 rader</a:t>
            </a:r>
          </a:p>
        </p:txBody>
      </p:sp>
      <p:sp>
        <p:nvSpPr>
          <p:cNvPr id="23" name="textruta 22">
            <a:extLst>
              <a:ext uri="{FF2B5EF4-FFF2-40B4-BE49-F238E27FC236}">
                <a16:creationId xmlns:a16="http://schemas.microsoft.com/office/drawing/2014/main" id="{B0CC904D-38C7-8743-A852-0994CBBD65BE}"/>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a:solidFill>
                  <a:schemeClr val="tx1"/>
                </a:solidFill>
              </a:rPr>
              <a:t>SVENSKA ISHOCKEYFÖRBUNDET</a:t>
            </a:r>
          </a:p>
        </p:txBody>
      </p:sp>
    </p:spTree>
    <p:extLst>
      <p:ext uri="{BB962C8B-B14F-4D97-AF65-F5344CB8AC3E}">
        <p14:creationId xmlns:p14="http://schemas.microsoft.com/office/powerpoint/2010/main" val="6012798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 bilder och tex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4123A5FD-29F3-E447-8874-85C8B1D2F6A7}"/>
              </a:ext>
            </a:extLst>
          </p:cNvPr>
          <p:cNvSpPr>
            <a:spLocks noGrp="1"/>
          </p:cNvSpPr>
          <p:nvPr>
            <p:ph sz="half" idx="1"/>
          </p:nvPr>
        </p:nvSpPr>
        <p:spPr>
          <a:xfrm>
            <a:off x="6240462" y="1755166"/>
            <a:ext cx="5388913" cy="798340"/>
          </a:xfrm>
        </p:spPr>
        <p:txBody>
          <a:bodyPr/>
          <a:lstStyle>
            <a:lvl1pPr>
              <a:spcBef>
                <a:spcPts val="600"/>
              </a:spcBef>
              <a:defRPr sz="1400"/>
            </a:lvl1pPr>
            <a:lvl2pPr>
              <a:spcBef>
                <a:spcPts val="600"/>
              </a:spcBef>
              <a:defRPr sz="1200"/>
            </a:lvl2pPr>
            <a:lvl3pPr>
              <a:spcBef>
                <a:spcPts val="600"/>
              </a:spcBef>
              <a:defRPr sz="1100"/>
            </a:lvl3pPr>
            <a:lvl4pPr>
              <a:spcBef>
                <a:spcPts val="600"/>
              </a:spcBef>
              <a:defRPr sz="1050"/>
            </a:lvl4pPr>
            <a:lvl5pPr>
              <a:spcBef>
                <a:spcPts val="600"/>
              </a:spcBef>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Platshållare för bild 12">
            <a:extLst>
              <a:ext uri="{FF2B5EF4-FFF2-40B4-BE49-F238E27FC236}">
                <a16:creationId xmlns:a16="http://schemas.microsoft.com/office/drawing/2014/main" id="{714680DC-0672-3142-9BB1-77FA6A1F6BA8}"/>
              </a:ext>
            </a:extLst>
          </p:cNvPr>
          <p:cNvSpPr>
            <a:spLocks noGrp="1"/>
          </p:cNvSpPr>
          <p:nvPr>
            <p:ph type="pic" sz="quarter" idx="13" hasCustomPrompt="1"/>
          </p:nvPr>
        </p:nvSpPr>
        <p:spPr>
          <a:xfrm>
            <a:off x="562625" y="944564"/>
            <a:ext cx="2576137" cy="1598400"/>
          </a:xfrm>
        </p:spPr>
        <p:txBody>
          <a:bodyPr bIns="720000" anchor="ctr" anchorCtr="0"/>
          <a:lstStyle>
            <a:lvl1pPr marL="0" indent="0" algn="ctr">
              <a:buNone/>
              <a:defRPr sz="1200"/>
            </a:lvl1pPr>
          </a:lstStyle>
          <a:p>
            <a:r>
              <a:rPr lang="sv-SE"/>
              <a:t>Klicka på ikonen eller dra och släpp för att infoga bild</a:t>
            </a:r>
          </a:p>
        </p:txBody>
      </p:sp>
      <p:sp>
        <p:nvSpPr>
          <p:cNvPr id="12" name="Platshållare för text 12">
            <a:extLst>
              <a:ext uri="{FF2B5EF4-FFF2-40B4-BE49-F238E27FC236}">
                <a16:creationId xmlns:a16="http://schemas.microsoft.com/office/drawing/2014/main" id="{FB371B34-025D-9A46-BC63-F16636A9D843}"/>
              </a:ext>
            </a:extLst>
          </p:cNvPr>
          <p:cNvSpPr>
            <a:spLocks noGrp="1"/>
          </p:cNvSpPr>
          <p:nvPr>
            <p:ph type="body" sz="quarter" idx="14" hasCustomPrompt="1"/>
          </p:nvPr>
        </p:nvSpPr>
        <p:spPr>
          <a:xfrm>
            <a:off x="6240463" y="951706"/>
            <a:ext cx="5388912" cy="682521"/>
          </a:xfrm>
        </p:spPr>
        <p:txBody>
          <a:bodyPr anchor="b" anchorCtr="0"/>
          <a:lstStyle>
            <a:lvl1pPr marL="0" indent="0">
              <a:lnSpc>
                <a:spcPct val="90000"/>
              </a:lnSpc>
              <a:buNone/>
              <a:defRPr sz="2000">
                <a:latin typeface="+mj-lt"/>
              </a:defRPr>
            </a:lvl1pPr>
          </a:lstStyle>
          <a:p>
            <a:pPr lvl="0"/>
            <a:r>
              <a:rPr lang="sv-SE"/>
              <a:t>Rubrik på 1-2 rader</a:t>
            </a:r>
          </a:p>
        </p:txBody>
      </p:sp>
      <p:cxnSp>
        <p:nvCxnSpPr>
          <p:cNvPr id="14" name="Rak 13">
            <a:extLst>
              <a:ext uri="{FF2B5EF4-FFF2-40B4-BE49-F238E27FC236}">
                <a16:creationId xmlns:a16="http://schemas.microsoft.com/office/drawing/2014/main" id="{B88CD990-9AA4-4747-B74A-8E377F81C2B7}"/>
              </a:ext>
            </a:extLst>
          </p:cNvPr>
          <p:cNvCxnSpPr/>
          <p:nvPr userDrawn="1"/>
        </p:nvCxnSpPr>
        <p:spPr>
          <a:xfrm>
            <a:off x="562625" y="266380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Platshållare för innehåll 2">
            <a:extLst>
              <a:ext uri="{FF2B5EF4-FFF2-40B4-BE49-F238E27FC236}">
                <a16:creationId xmlns:a16="http://schemas.microsoft.com/office/drawing/2014/main" id="{BB773497-CA17-6645-909F-2B0626AB6792}"/>
              </a:ext>
            </a:extLst>
          </p:cNvPr>
          <p:cNvSpPr>
            <a:spLocks noGrp="1"/>
          </p:cNvSpPr>
          <p:nvPr>
            <p:ph sz="half" idx="19"/>
          </p:nvPr>
        </p:nvSpPr>
        <p:spPr>
          <a:xfrm>
            <a:off x="6240462" y="3582573"/>
            <a:ext cx="5388913" cy="798340"/>
          </a:xfrm>
        </p:spPr>
        <p:txBody>
          <a:bodyPr/>
          <a:lstStyle>
            <a:lvl1pPr>
              <a:spcBef>
                <a:spcPts val="600"/>
              </a:spcBef>
              <a:defRPr sz="1400"/>
            </a:lvl1pPr>
            <a:lvl2pPr>
              <a:spcBef>
                <a:spcPts val="600"/>
              </a:spcBef>
              <a:defRPr sz="1200"/>
            </a:lvl2pPr>
            <a:lvl3pPr>
              <a:spcBef>
                <a:spcPts val="600"/>
              </a:spcBef>
              <a:defRPr sz="1100"/>
            </a:lvl3pPr>
            <a:lvl4pPr>
              <a:spcBef>
                <a:spcPts val="600"/>
              </a:spcBef>
              <a:defRPr sz="1050"/>
            </a:lvl4pPr>
            <a:lvl5pPr>
              <a:spcBef>
                <a:spcPts val="600"/>
              </a:spcBef>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0" name="Platshållare för bild 12">
            <a:extLst>
              <a:ext uri="{FF2B5EF4-FFF2-40B4-BE49-F238E27FC236}">
                <a16:creationId xmlns:a16="http://schemas.microsoft.com/office/drawing/2014/main" id="{6EB22B57-E46D-5D4F-80EA-5D1A7A3893F2}"/>
              </a:ext>
            </a:extLst>
          </p:cNvPr>
          <p:cNvSpPr>
            <a:spLocks noGrp="1"/>
          </p:cNvSpPr>
          <p:nvPr>
            <p:ph type="pic" sz="quarter" idx="20" hasCustomPrompt="1"/>
          </p:nvPr>
        </p:nvSpPr>
        <p:spPr>
          <a:xfrm>
            <a:off x="562625" y="2784654"/>
            <a:ext cx="2576137" cy="1598400"/>
          </a:xfrm>
        </p:spPr>
        <p:txBody>
          <a:bodyPr bIns="720000" anchor="ctr" anchorCtr="0"/>
          <a:lstStyle>
            <a:lvl1pPr marL="0" indent="0" algn="ctr">
              <a:buNone/>
              <a:defRPr sz="1200"/>
            </a:lvl1pPr>
          </a:lstStyle>
          <a:p>
            <a:r>
              <a:rPr lang="sv-SE"/>
              <a:t>Klicka på ikonen eller dra och släpp för att infoga bild</a:t>
            </a:r>
          </a:p>
        </p:txBody>
      </p:sp>
      <p:sp>
        <p:nvSpPr>
          <p:cNvPr id="21" name="Platshållare för text 12">
            <a:extLst>
              <a:ext uri="{FF2B5EF4-FFF2-40B4-BE49-F238E27FC236}">
                <a16:creationId xmlns:a16="http://schemas.microsoft.com/office/drawing/2014/main" id="{3A40CF00-726D-F440-B33C-5D1DAED662F1}"/>
              </a:ext>
            </a:extLst>
          </p:cNvPr>
          <p:cNvSpPr>
            <a:spLocks noGrp="1"/>
          </p:cNvSpPr>
          <p:nvPr>
            <p:ph type="body" sz="quarter" idx="21" hasCustomPrompt="1"/>
          </p:nvPr>
        </p:nvSpPr>
        <p:spPr>
          <a:xfrm>
            <a:off x="6240463" y="2779113"/>
            <a:ext cx="5388912" cy="682521"/>
          </a:xfrm>
        </p:spPr>
        <p:txBody>
          <a:bodyPr anchor="b" anchorCtr="0"/>
          <a:lstStyle>
            <a:lvl1pPr marL="0" indent="0">
              <a:lnSpc>
                <a:spcPct val="90000"/>
              </a:lnSpc>
              <a:buNone/>
              <a:defRPr sz="2000">
                <a:latin typeface="+mj-lt"/>
              </a:defRPr>
            </a:lvl1pPr>
          </a:lstStyle>
          <a:p>
            <a:pPr lvl="0"/>
            <a:r>
              <a:rPr lang="sv-SE"/>
              <a:t>Rubrik på 1-2 rader</a:t>
            </a:r>
          </a:p>
        </p:txBody>
      </p:sp>
      <p:cxnSp>
        <p:nvCxnSpPr>
          <p:cNvPr id="22" name="Rak 21">
            <a:extLst>
              <a:ext uri="{FF2B5EF4-FFF2-40B4-BE49-F238E27FC236}">
                <a16:creationId xmlns:a16="http://schemas.microsoft.com/office/drawing/2014/main" id="{22724D1F-5FDB-6B4B-9FEE-4016AEEDBAAA}"/>
              </a:ext>
            </a:extLst>
          </p:cNvPr>
          <p:cNvCxnSpPr/>
          <p:nvPr userDrawn="1"/>
        </p:nvCxnSpPr>
        <p:spPr>
          <a:xfrm>
            <a:off x="562625" y="45038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Platshållare för innehåll 2">
            <a:extLst>
              <a:ext uri="{FF2B5EF4-FFF2-40B4-BE49-F238E27FC236}">
                <a16:creationId xmlns:a16="http://schemas.microsoft.com/office/drawing/2014/main" id="{0E364108-00EA-E445-8DF0-895F261EBEE3}"/>
              </a:ext>
            </a:extLst>
          </p:cNvPr>
          <p:cNvSpPr>
            <a:spLocks noGrp="1"/>
          </p:cNvSpPr>
          <p:nvPr>
            <p:ph sz="half" idx="23"/>
          </p:nvPr>
        </p:nvSpPr>
        <p:spPr>
          <a:xfrm>
            <a:off x="6240462" y="5435346"/>
            <a:ext cx="5388913" cy="798340"/>
          </a:xfrm>
        </p:spPr>
        <p:txBody>
          <a:bodyPr/>
          <a:lstStyle>
            <a:lvl1pPr>
              <a:spcBef>
                <a:spcPts val="600"/>
              </a:spcBef>
              <a:defRPr sz="1400"/>
            </a:lvl1pPr>
            <a:lvl2pPr>
              <a:spcBef>
                <a:spcPts val="600"/>
              </a:spcBef>
              <a:defRPr sz="1200"/>
            </a:lvl2pPr>
            <a:lvl3pPr>
              <a:spcBef>
                <a:spcPts val="600"/>
              </a:spcBef>
              <a:defRPr sz="1100"/>
            </a:lvl3pPr>
            <a:lvl4pPr>
              <a:spcBef>
                <a:spcPts val="600"/>
              </a:spcBef>
              <a:defRPr sz="1050"/>
            </a:lvl4pPr>
            <a:lvl5pPr>
              <a:spcBef>
                <a:spcPts val="600"/>
              </a:spcBef>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5" name="Platshållare för bild 12">
            <a:extLst>
              <a:ext uri="{FF2B5EF4-FFF2-40B4-BE49-F238E27FC236}">
                <a16:creationId xmlns:a16="http://schemas.microsoft.com/office/drawing/2014/main" id="{107AF686-551D-5444-B385-1459B3309E0E}"/>
              </a:ext>
            </a:extLst>
          </p:cNvPr>
          <p:cNvSpPr>
            <a:spLocks noGrp="1"/>
          </p:cNvSpPr>
          <p:nvPr>
            <p:ph type="pic" sz="quarter" idx="24" hasCustomPrompt="1"/>
          </p:nvPr>
        </p:nvSpPr>
        <p:spPr>
          <a:xfrm>
            <a:off x="562625" y="4624744"/>
            <a:ext cx="2576137" cy="1598400"/>
          </a:xfrm>
        </p:spPr>
        <p:txBody>
          <a:bodyPr bIns="720000" anchor="ctr" anchorCtr="0"/>
          <a:lstStyle>
            <a:lvl1pPr marL="0" indent="0" algn="ctr">
              <a:buNone/>
              <a:defRPr sz="1200"/>
            </a:lvl1pPr>
          </a:lstStyle>
          <a:p>
            <a:r>
              <a:rPr lang="sv-SE"/>
              <a:t>Klicka på ikonen eller dra och släpp för att infoga bild</a:t>
            </a:r>
          </a:p>
        </p:txBody>
      </p:sp>
      <p:sp>
        <p:nvSpPr>
          <p:cNvPr id="26" name="Platshållare för text 12">
            <a:extLst>
              <a:ext uri="{FF2B5EF4-FFF2-40B4-BE49-F238E27FC236}">
                <a16:creationId xmlns:a16="http://schemas.microsoft.com/office/drawing/2014/main" id="{2C64E435-5BAA-7C46-AA0B-673D17DBF8F0}"/>
              </a:ext>
            </a:extLst>
          </p:cNvPr>
          <p:cNvSpPr>
            <a:spLocks noGrp="1"/>
          </p:cNvSpPr>
          <p:nvPr>
            <p:ph type="body" sz="quarter" idx="25" hasCustomPrompt="1"/>
          </p:nvPr>
        </p:nvSpPr>
        <p:spPr>
          <a:xfrm>
            <a:off x="6240463" y="4631886"/>
            <a:ext cx="5388912" cy="682521"/>
          </a:xfrm>
        </p:spPr>
        <p:txBody>
          <a:bodyPr anchor="b" anchorCtr="0"/>
          <a:lstStyle>
            <a:lvl1pPr marL="0" indent="0">
              <a:lnSpc>
                <a:spcPct val="90000"/>
              </a:lnSpc>
              <a:buNone/>
              <a:defRPr sz="2000">
                <a:latin typeface="+mj-lt"/>
              </a:defRPr>
            </a:lvl1pPr>
          </a:lstStyle>
          <a:p>
            <a:pPr lvl="0"/>
            <a:r>
              <a:rPr lang="sv-SE"/>
              <a:t>Rubrik på 1-2 rader</a:t>
            </a:r>
          </a:p>
        </p:txBody>
      </p:sp>
      <p:sp>
        <p:nvSpPr>
          <p:cNvPr id="27" name="Platshållare för bild 12">
            <a:extLst>
              <a:ext uri="{FF2B5EF4-FFF2-40B4-BE49-F238E27FC236}">
                <a16:creationId xmlns:a16="http://schemas.microsoft.com/office/drawing/2014/main" id="{AE15FD14-EFDD-CF47-8C0F-15E090D95BF4}"/>
              </a:ext>
            </a:extLst>
          </p:cNvPr>
          <p:cNvSpPr>
            <a:spLocks noGrp="1"/>
          </p:cNvSpPr>
          <p:nvPr>
            <p:ph type="pic" sz="quarter" idx="27" hasCustomPrompt="1"/>
          </p:nvPr>
        </p:nvSpPr>
        <p:spPr>
          <a:xfrm>
            <a:off x="3375401" y="944564"/>
            <a:ext cx="2576137" cy="1598400"/>
          </a:xfrm>
        </p:spPr>
        <p:txBody>
          <a:bodyPr bIns="720000" anchor="ctr" anchorCtr="0"/>
          <a:lstStyle>
            <a:lvl1pPr marL="0" indent="0" algn="ctr">
              <a:buNone/>
              <a:defRPr sz="1200"/>
            </a:lvl1pPr>
          </a:lstStyle>
          <a:p>
            <a:r>
              <a:rPr lang="sv-SE"/>
              <a:t>Klicka på ikonen eller dra och släpp för att infoga bild</a:t>
            </a:r>
          </a:p>
        </p:txBody>
      </p:sp>
      <p:sp>
        <p:nvSpPr>
          <p:cNvPr id="28" name="Platshållare för bild 12">
            <a:extLst>
              <a:ext uri="{FF2B5EF4-FFF2-40B4-BE49-F238E27FC236}">
                <a16:creationId xmlns:a16="http://schemas.microsoft.com/office/drawing/2014/main" id="{806B3DFA-38DA-6544-9F4C-E46C730CE2AE}"/>
              </a:ext>
            </a:extLst>
          </p:cNvPr>
          <p:cNvSpPr>
            <a:spLocks noGrp="1"/>
          </p:cNvSpPr>
          <p:nvPr>
            <p:ph type="pic" sz="quarter" idx="28" hasCustomPrompt="1"/>
          </p:nvPr>
        </p:nvSpPr>
        <p:spPr>
          <a:xfrm>
            <a:off x="3375401" y="2784654"/>
            <a:ext cx="2576137" cy="1598400"/>
          </a:xfrm>
        </p:spPr>
        <p:txBody>
          <a:bodyPr bIns="720000" anchor="ctr" anchorCtr="0"/>
          <a:lstStyle>
            <a:lvl1pPr marL="0" indent="0" algn="ctr">
              <a:buNone/>
              <a:defRPr sz="1200"/>
            </a:lvl1pPr>
          </a:lstStyle>
          <a:p>
            <a:r>
              <a:rPr lang="sv-SE"/>
              <a:t>Klicka på ikonen eller dra och släpp för att infoga bild</a:t>
            </a:r>
          </a:p>
        </p:txBody>
      </p:sp>
      <p:sp>
        <p:nvSpPr>
          <p:cNvPr id="29" name="Platshållare för bild 12">
            <a:extLst>
              <a:ext uri="{FF2B5EF4-FFF2-40B4-BE49-F238E27FC236}">
                <a16:creationId xmlns:a16="http://schemas.microsoft.com/office/drawing/2014/main" id="{00042F67-8CE9-2443-B608-BB6F18BB489E}"/>
              </a:ext>
            </a:extLst>
          </p:cNvPr>
          <p:cNvSpPr>
            <a:spLocks noGrp="1"/>
          </p:cNvSpPr>
          <p:nvPr>
            <p:ph type="pic" sz="quarter" idx="29" hasCustomPrompt="1"/>
          </p:nvPr>
        </p:nvSpPr>
        <p:spPr>
          <a:xfrm>
            <a:off x="3375401" y="4624744"/>
            <a:ext cx="2576137" cy="1598400"/>
          </a:xfrm>
        </p:spPr>
        <p:txBody>
          <a:bodyPr bIns="720000" anchor="ctr" anchorCtr="0"/>
          <a:lstStyle>
            <a:lvl1pPr marL="0" indent="0" algn="ctr">
              <a:buNone/>
              <a:defRPr sz="1200"/>
            </a:lvl1pPr>
          </a:lstStyle>
          <a:p>
            <a:r>
              <a:rPr lang="sv-SE"/>
              <a:t>Klicka på ikonen eller dra och släpp för att infoga bild</a:t>
            </a:r>
          </a:p>
        </p:txBody>
      </p:sp>
      <p:sp>
        <p:nvSpPr>
          <p:cNvPr id="23" name="textruta 22">
            <a:extLst>
              <a:ext uri="{FF2B5EF4-FFF2-40B4-BE49-F238E27FC236}">
                <a16:creationId xmlns:a16="http://schemas.microsoft.com/office/drawing/2014/main" id="{21438363-5A76-1E4C-835D-ABD9E96E69E1}"/>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a:solidFill>
                  <a:schemeClr val="tx1"/>
                </a:solidFill>
              </a:rPr>
              <a:t>SVENSKA ISHOCKEYFÖRBUNDET</a:t>
            </a:r>
          </a:p>
        </p:txBody>
      </p:sp>
    </p:spTree>
    <p:extLst>
      <p:ext uri="{BB962C8B-B14F-4D97-AF65-F5344CB8AC3E}">
        <p14:creationId xmlns:p14="http://schemas.microsoft.com/office/powerpoint/2010/main" val="399609214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bilder och text, 2">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4123A5FD-29F3-E447-8874-85C8B1D2F6A7}"/>
              </a:ext>
            </a:extLst>
          </p:cNvPr>
          <p:cNvSpPr>
            <a:spLocks noGrp="1"/>
          </p:cNvSpPr>
          <p:nvPr>
            <p:ph sz="half" idx="1"/>
          </p:nvPr>
        </p:nvSpPr>
        <p:spPr>
          <a:xfrm>
            <a:off x="3375401" y="1755166"/>
            <a:ext cx="5388913" cy="798340"/>
          </a:xfrm>
        </p:spPr>
        <p:txBody>
          <a:bodyPr/>
          <a:lstStyle>
            <a:lvl1pPr>
              <a:spcBef>
                <a:spcPts val="600"/>
              </a:spcBef>
              <a:defRPr sz="1400"/>
            </a:lvl1pPr>
            <a:lvl2pPr>
              <a:spcBef>
                <a:spcPts val="600"/>
              </a:spcBef>
              <a:defRPr sz="1200"/>
            </a:lvl2pPr>
            <a:lvl3pPr>
              <a:spcBef>
                <a:spcPts val="600"/>
              </a:spcBef>
              <a:defRPr sz="1100"/>
            </a:lvl3pPr>
            <a:lvl4pPr>
              <a:spcBef>
                <a:spcPts val="600"/>
              </a:spcBef>
              <a:defRPr sz="1050"/>
            </a:lvl4pPr>
            <a:lvl5pPr>
              <a:spcBef>
                <a:spcPts val="600"/>
              </a:spcBef>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Platshållare för bild 12">
            <a:extLst>
              <a:ext uri="{FF2B5EF4-FFF2-40B4-BE49-F238E27FC236}">
                <a16:creationId xmlns:a16="http://schemas.microsoft.com/office/drawing/2014/main" id="{714680DC-0672-3142-9BB1-77FA6A1F6BA8}"/>
              </a:ext>
            </a:extLst>
          </p:cNvPr>
          <p:cNvSpPr>
            <a:spLocks noGrp="1"/>
          </p:cNvSpPr>
          <p:nvPr>
            <p:ph type="pic" sz="quarter" idx="13" hasCustomPrompt="1"/>
          </p:nvPr>
        </p:nvSpPr>
        <p:spPr>
          <a:xfrm>
            <a:off x="562625" y="944564"/>
            <a:ext cx="2576137" cy="1598400"/>
          </a:xfrm>
        </p:spPr>
        <p:txBody>
          <a:bodyPr bIns="720000" anchor="ctr" anchorCtr="0"/>
          <a:lstStyle>
            <a:lvl1pPr marL="0" indent="0" algn="ctr">
              <a:buNone/>
              <a:defRPr sz="1200"/>
            </a:lvl1pPr>
          </a:lstStyle>
          <a:p>
            <a:r>
              <a:rPr lang="sv-SE"/>
              <a:t>Klicka på ikonen eller dra och släpp för att infoga bild</a:t>
            </a:r>
          </a:p>
        </p:txBody>
      </p:sp>
      <p:sp>
        <p:nvSpPr>
          <p:cNvPr id="12" name="Platshållare för text 12">
            <a:extLst>
              <a:ext uri="{FF2B5EF4-FFF2-40B4-BE49-F238E27FC236}">
                <a16:creationId xmlns:a16="http://schemas.microsoft.com/office/drawing/2014/main" id="{FB371B34-025D-9A46-BC63-F16636A9D843}"/>
              </a:ext>
            </a:extLst>
          </p:cNvPr>
          <p:cNvSpPr>
            <a:spLocks noGrp="1"/>
          </p:cNvSpPr>
          <p:nvPr>
            <p:ph type="body" sz="quarter" idx="14" hasCustomPrompt="1"/>
          </p:nvPr>
        </p:nvSpPr>
        <p:spPr>
          <a:xfrm>
            <a:off x="3375401" y="951706"/>
            <a:ext cx="5388912" cy="682521"/>
          </a:xfrm>
        </p:spPr>
        <p:txBody>
          <a:bodyPr anchor="b" anchorCtr="0"/>
          <a:lstStyle>
            <a:lvl1pPr marL="0" indent="0">
              <a:lnSpc>
                <a:spcPct val="90000"/>
              </a:lnSpc>
              <a:buNone/>
              <a:defRPr sz="2000">
                <a:latin typeface="+mj-lt"/>
              </a:defRPr>
            </a:lvl1pPr>
          </a:lstStyle>
          <a:p>
            <a:pPr lvl="0"/>
            <a:r>
              <a:rPr lang="sv-SE"/>
              <a:t>Rubrik på 1-2 rader</a:t>
            </a:r>
          </a:p>
        </p:txBody>
      </p:sp>
      <p:cxnSp>
        <p:nvCxnSpPr>
          <p:cNvPr id="14" name="Rak 13">
            <a:extLst>
              <a:ext uri="{FF2B5EF4-FFF2-40B4-BE49-F238E27FC236}">
                <a16:creationId xmlns:a16="http://schemas.microsoft.com/office/drawing/2014/main" id="{B88CD990-9AA4-4747-B74A-8E377F81C2B7}"/>
              </a:ext>
            </a:extLst>
          </p:cNvPr>
          <p:cNvCxnSpPr/>
          <p:nvPr userDrawn="1"/>
        </p:nvCxnSpPr>
        <p:spPr>
          <a:xfrm>
            <a:off x="562625" y="266380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Platshållare för innehåll 2">
            <a:extLst>
              <a:ext uri="{FF2B5EF4-FFF2-40B4-BE49-F238E27FC236}">
                <a16:creationId xmlns:a16="http://schemas.microsoft.com/office/drawing/2014/main" id="{BB773497-CA17-6645-909F-2B0626AB6792}"/>
              </a:ext>
            </a:extLst>
          </p:cNvPr>
          <p:cNvSpPr>
            <a:spLocks noGrp="1"/>
          </p:cNvSpPr>
          <p:nvPr>
            <p:ph sz="half" idx="19"/>
          </p:nvPr>
        </p:nvSpPr>
        <p:spPr>
          <a:xfrm>
            <a:off x="3375400" y="3582573"/>
            <a:ext cx="5388913" cy="798340"/>
          </a:xfrm>
        </p:spPr>
        <p:txBody>
          <a:bodyPr/>
          <a:lstStyle>
            <a:lvl1pPr>
              <a:spcBef>
                <a:spcPts val="600"/>
              </a:spcBef>
              <a:defRPr sz="1400"/>
            </a:lvl1pPr>
            <a:lvl2pPr>
              <a:spcBef>
                <a:spcPts val="600"/>
              </a:spcBef>
              <a:defRPr sz="1200"/>
            </a:lvl2pPr>
            <a:lvl3pPr>
              <a:spcBef>
                <a:spcPts val="600"/>
              </a:spcBef>
              <a:defRPr sz="1100"/>
            </a:lvl3pPr>
            <a:lvl4pPr>
              <a:spcBef>
                <a:spcPts val="600"/>
              </a:spcBef>
              <a:defRPr sz="1050"/>
            </a:lvl4pPr>
            <a:lvl5pPr>
              <a:spcBef>
                <a:spcPts val="600"/>
              </a:spcBef>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0" name="Platshållare för bild 12">
            <a:extLst>
              <a:ext uri="{FF2B5EF4-FFF2-40B4-BE49-F238E27FC236}">
                <a16:creationId xmlns:a16="http://schemas.microsoft.com/office/drawing/2014/main" id="{6EB22B57-E46D-5D4F-80EA-5D1A7A3893F2}"/>
              </a:ext>
            </a:extLst>
          </p:cNvPr>
          <p:cNvSpPr>
            <a:spLocks noGrp="1"/>
          </p:cNvSpPr>
          <p:nvPr>
            <p:ph type="pic" sz="quarter" idx="20" hasCustomPrompt="1"/>
          </p:nvPr>
        </p:nvSpPr>
        <p:spPr>
          <a:xfrm>
            <a:off x="562625" y="2784654"/>
            <a:ext cx="2576137" cy="1598400"/>
          </a:xfrm>
        </p:spPr>
        <p:txBody>
          <a:bodyPr bIns="720000" anchor="ctr" anchorCtr="0"/>
          <a:lstStyle>
            <a:lvl1pPr marL="0" indent="0" algn="ctr">
              <a:buNone/>
              <a:defRPr sz="1200"/>
            </a:lvl1pPr>
          </a:lstStyle>
          <a:p>
            <a:r>
              <a:rPr lang="sv-SE"/>
              <a:t>Klicka på ikonen eller dra och släpp för att infoga bild</a:t>
            </a:r>
          </a:p>
        </p:txBody>
      </p:sp>
      <p:sp>
        <p:nvSpPr>
          <p:cNvPr id="21" name="Platshållare för text 12">
            <a:extLst>
              <a:ext uri="{FF2B5EF4-FFF2-40B4-BE49-F238E27FC236}">
                <a16:creationId xmlns:a16="http://schemas.microsoft.com/office/drawing/2014/main" id="{3A40CF00-726D-F440-B33C-5D1DAED662F1}"/>
              </a:ext>
            </a:extLst>
          </p:cNvPr>
          <p:cNvSpPr>
            <a:spLocks noGrp="1"/>
          </p:cNvSpPr>
          <p:nvPr>
            <p:ph type="body" sz="quarter" idx="21" hasCustomPrompt="1"/>
          </p:nvPr>
        </p:nvSpPr>
        <p:spPr>
          <a:xfrm>
            <a:off x="3375401" y="2779113"/>
            <a:ext cx="5388912" cy="682521"/>
          </a:xfrm>
        </p:spPr>
        <p:txBody>
          <a:bodyPr anchor="b" anchorCtr="0"/>
          <a:lstStyle>
            <a:lvl1pPr marL="0" indent="0">
              <a:lnSpc>
                <a:spcPct val="90000"/>
              </a:lnSpc>
              <a:buNone/>
              <a:defRPr sz="2000">
                <a:latin typeface="+mj-lt"/>
              </a:defRPr>
            </a:lvl1pPr>
          </a:lstStyle>
          <a:p>
            <a:pPr lvl="0"/>
            <a:r>
              <a:rPr lang="sv-SE"/>
              <a:t>Rubrik på 1-2 rader</a:t>
            </a:r>
          </a:p>
        </p:txBody>
      </p:sp>
      <p:cxnSp>
        <p:nvCxnSpPr>
          <p:cNvPr id="22" name="Rak 21">
            <a:extLst>
              <a:ext uri="{FF2B5EF4-FFF2-40B4-BE49-F238E27FC236}">
                <a16:creationId xmlns:a16="http://schemas.microsoft.com/office/drawing/2014/main" id="{22724D1F-5FDB-6B4B-9FEE-4016AEEDBAAA}"/>
              </a:ext>
            </a:extLst>
          </p:cNvPr>
          <p:cNvCxnSpPr/>
          <p:nvPr userDrawn="1"/>
        </p:nvCxnSpPr>
        <p:spPr>
          <a:xfrm>
            <a:off x="562625" y="45038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Platshållare för innehåll 2">
            <a:extLst>
              <a:ext uri="{FF2B5EF4-FFF2-40B4-BE49-F238E27FC236}">
                <a16:creationId xmlns:a16="http://schemas.microsoft.com/office/drawing/2014/main" id="{0E364108-00EA-E445-8DF0-895F261EBEE3}"/>
              </a:ext>
            </a:extLst>
          </p:cNvPr>
          <p:cNvSpPr>
            <a:spLocks noGrp="1"/>
          </p:cNvSpPr>
          <p:nvPr>
            <p:ph sz="half" idx="23"/>
          </p:nvPr>
        </p:nvSpPr>
        <p:spPr>
          <a:xfrm>
            <a:off x="3375400" y="5435346"/>
            <a:ext cx="5388913" cy="798340"/>
          </a:xfrm>
        </p:spPr>
        <p:txBody>
          <a:bodyPr/>
          <a:lstStyle>
            <a:lvl1pPr>
              <a:spcBef>
                <a:spcPts val="600"/>
              </a:spcBef>
              <a:defRPr sz="1400"/>
            </a:lvl1pPr>
            <a:lvl2pPr>
              <a:spcBef>
                <a:spcPts val="600"/>
              </a:spcBef>
              <a:defRPr sz="1200"/>
            </a:lvl2pPr>
            <a:lvl3pPr>
              <a:spcBef>
                <a:spcPts val="600"/>
              </a:spcBef>
              <a:defRPr sz="1100"/>
            </a:lvl3pPr>
            <a:lvl4pPr>
              <a:spcBef>
                <a:spcPts val="600"/>
              </a:spcBef>
              <a:defRPr sz="1050"/>
            </a:lvl4pPr>
            <a:lvl5pPr>
              <a:spcBef>
                <a:spcPts val="600"/>
              </a:spcBef>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5" name="Platshållare för bild 12">
            <a:extLst>
              <a:ext uri="{FF2B5EF4-FFF2-40B4-BE49-F238E27FC236}">
                <a16:creationId xmlns:a16="http://schemas.microsoft.com/office/drawing/2014/main" id="{107AF686-551D-5444-B385-1459B3309E0E}"/>
              </a:ext>
            </a:extLst>
          </p:cNvPr>
          <p:cNvSpPr>
            <a:spLocks noGrp="1"/>
          </p:cNvSpPr>
          <p:nvPr>
            <p:ph type="pic" sz="quarter" idx="24" hasCustomPrompt="1"/>
          </p:nvPr>
        </p:nvSpPr>
        <p:spPr>
          <a:xfrm>
            <a:off x="562625" y="4624744"/>
            <a:ext cx="2576137" cy="1598400"/>
          </a:xfrm>
        </p:spPr>
        <p:txBody>
          <a:bodyPr bIns="720000" anchor="ctr" anchorCtr="0"/>
          <a:lstStyle>
            <a:lvl1pPr marL="0" indent="0" algn="ctr">
              <a:buNone/>
              <a:defRPr sz="1200"/>
            </a:lvl1pPr>
          </a:lstStyle>
          <a:p>
            <a:r>
              <a:rPr lang="sv-SE"/>
              <a:t>Klicka på ikonen eller dra och släpp för att infoga bild</a:t>
            </a:r>
          </a:p>
        </p:txBody>
      </p:sp>
      <p:sp>
        <p:nvSpPr>
          <p:cNvPr id="26" name="Platshållare för text 12">
            <a:extLst>
              <a:ext uri="{FF2B5EF4-FFF2-40B4-BE49-F238E27FC236}">
                <a16:creationId xmlns:a16="http://schemas.microsoft.com/office/drawing/2014/main" id="{2C64E435-5BAA-7C46-AA0B-673D17DBF8F0}"/>
              </a:ext>
            </a:extLst>
          </p:cNvPr>
          <p:cNvSpPr>
            <a:spLocks noGrp="1"/>
          </p:cNvSpPr>
          <p:nvPr>
            <p:ph type="body" sz="quarter" idx="25" hasCustomPrompt="1"/>
          </p:nvPr>
        </p:nvSpPr>
        <p:spPr>
          <a:xfrm>
            <a:off x="3375401" y="4631886"/>
            <a:ext cx="5388912" cy="682521"/>
          </a:xfrm>
        </p:spPr>
        <p:txBody>
          <a:bodyPr anchor="b" anchorCtr="0"/>
          <a:lstStyle>
            <a:lvl1pPr marL="0" indent="0">
              <a:lnSpc>
                <a:spcPct val="90000"/>
              </a:lnSpc>
              <a:buNone/>
              <a:defRPr sz="2000">
                <a:latin typeface="+mj-lt"/>
              </a:defRPr>
            </a:lvl1pPr>
          </a:lstStyle>
          <a:p>
            <a:pPr lvl="0"/>
            <a:r>
              <a:rPr lang="sv-SE"/>
              <a:t>Rubrik på 1-2 rader</a:t>
            </a:r>
          </a:p>
        </p:txBody>
      </p:sp>
      <p:sp>
        <p:nvSpPr>
          <p:cNvPr id="23" name="textruta 22">
            <a:extLst>
              <a:ext uri="{FF2B5EF4-FFF2-40B4-BE49-F238E27FC236}">
                <a16:creationId xmlns:a16="http://schemas.microsoft.com/office/drawing/2014/main" id="{41E92EAC-AEB1-1947-92B1-6C7853D0D24E}"/>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a:solidFill>
                  <a:schemeClr val="tx1"/>
                </a:solidFill>
              </a:rPr>
              <a:t>SVENSKA ISHOCKEYFÖRBUNDET</a:t>
            </a:r>
          </a:p>
        </p:txBody>
      </p:sp>
    </p:spTree>
    <p:extLst>
      <p:ext uri="{BB962C8B-B14F-4D97-AF65-F5344CB8AC3E}">
        <p14:creationId xmlns:p14="http://schemas.microsoft.com/office/powerpoint/2010/main" val="10400470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el, Bi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F8DB0C-E0BD-B845-9B17-62E5202D25FE}"/>
              </a:ext>
            </a:extLst>
          </p:cNvPr>
          <p:cNvSpPr>
            <a:spLocks noGrp="1"/>
          </p:cNvSpPr>
          <p:nvPr>
            <p:ph type="title"/>
          </p:nvPr>
        </p:nvSpPr>
        <p:spPr>
          <a:xfrm>
            <a:off x="6240463" y="944563"/>
            <a:ext cx="5388912" cy="3931097"/>
          </a:xfrm>
        </p:spPr>
        <p:txBody>
          <a:bodyPr anchor="t" anchorCtr="0">
            <a:noAutofit/>
          </a:bodyPr>
          <a:lstStyle>
            <a:lvl1pPr>
              <a:defRPr sz="4800">
                <a:solidFill>
                  <a:schemeClr val="tx2"/>
                </a:solidFill>
              </a:defRPr>
            </a:lvl1pPr>
          </a:lstStyle>
          <a:p>
            <a:r>
              <a:rPr lang="sv-SE"/>
              <a:t>Klicka här för att ändra mall för rubrikformat</a:t>
            </a:r>
          </a:p>
        </p:txBody>
      </p:sp>
      <p:sp>
        <p:nvSpPr>
          <p:cNvPr id="5" name="Platshållare för sidfot 4">
            <a:extLst>
              <a:ext uri="{FF2B5EF4-FFF2-40B4-BE49-F238E27FC236}">
                <a16:creationId xmlns:a16="http://schemas.microsoft.com/office/drawing/2014/main" id="{F6E49E13-5DFC-8741-B95C-0EF0FB49B5F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8D05749-E166-D14A-B5C6-A1324741258E}"/>
              </a:ext>
            </a:extLst>
          </p:cNvPr>
          <p:cNvSpPr>
            <a:spLocks noGrp="1"/>
          </p:cNvSpPr>
          <p:nvPr>
            <p:ph type="sldNum" sz="quarter" idx="12"/>
          </p:nvPr>
        </p:nvSpPr>
        <p:spPr/>
        <p:txBody>
          <a:bodyPr/>
          <a:lstStyle/>
          <a:p>
            <a:fld id="{6DDB0A55-353B-0141-AD40-F868C66FD585}" type="slidenum">
              <a:rPr lang="sv-SE" smtClean="0"/>
              <a:t>‹#›</a:t>
            </a:fld>
            <a:endParaRPr lang="sv-SE"/>
          </a:p>
        </p:txBody>
      </p:sp>
      <p:pic>
        <p:nvPicPr>
          <p:cNvPr id="11" name="Bildobjekt 10">
            <a:extLst>
              <a:ext uri="{FF2B5EF4-FFF2-40B4-BE49-F238E27FC236}">
                <a16:creationId xmlns:a16="http://schemas.microsoft.com/office/drawing/2014/main" id="{18E23E89-AFAD-404D-AE84-F3D8B89B552C}"/>
              </a:ext>
            </a:extLst>
          </p:cNvPr>
          <p:cNvPicPr>
            <a:picLocks noChangeAspect="1"/>
          </p:cNvPicPr>
          <p:nvPr userDrawn="1"/>
        </p:nvPicPr>
        <p:blipFill>
          <a:blip r:embed="rId3"/>
          <a:stretch>
            <a:fillRect/>
          </a:stretch>
        </p:blipFill>
        <p:spPr>
          <a:xfrm>
            <a:off x="10276768" y="4875661"/>
            <a:ext cx="1570673" cy="1570673"/>
          </a:xfrm>
          <a:prstGeom prst="rect">
            <a:avLst/>
          </a:prstGeom>
        </p:spPr>
      </p:pic>
      <p:cxnSp>
        <p:nvCxnSpPr>
          <p:cNvPr id="83" name="Rak 82">
            <a:extLst>
              <a:ext uri="{FF2B5EF4-FFF2-40B4-BE49-F238E27FC236}">
                <a16:creationId xmlns:a16="http://schemas.microsoft.com/office/drawing/2014/main" id="{914572DA-559E-924C-A7D8-F6D3CCA95FB4}"/>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Rak 83">
            <a:extLst>
              <a:ext uri="{FF2B5EF4-FFF2-40B4-BE49-F238E27FC236}">
                <a16:creationId xmlns:a16="http://schemas.microsoft.com/office/drawing/2014/main" id="{107A4A46-9DEE-7642-8319-450855838C61}"/>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Rak 84">
            <a:extLst>
              <a:ext uri="{FF2B5EF4-FFF2-40B4-BE49-F238E27FC236}">
                <a16:creationId xmlns:a16="http://schemas.microsoft.com/office/drawing/2014/main" id="{7F5148C0-9E14-F14D-BE44-8981124E3849}"/>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textruta 85">
            <a:extLst>
              <a:ext uri="{FF2B5EF4-FFF2-40B4-BE49-F238E27FC236}">
                <a16:creationId xmlns:a16="http://schemas.microsoft.com/office/drawing/2014/main" id="{F5AB4C7D-3B28-4A44-BE39-D142465A4659}"/>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a:solidFill>
                  <a:schemeClr val="tx1"/>
                </a:solidFill>
              </a:rPr>
              <a:t>SVENSKA ISHOCKEYFÖRBUNDET</a:t>
            </a:r>
          </a:p>
        </p:txBody>
      </p:sp>
    </p:spTree>
    <p:extLst>
      <p:ext uri="{BB962C8B-B14F-4D97-AF65-F5344CB8AC3E}">
        <p14:creationId xmlns:p14="http://schemas.microsoft.com/office/powerpoint/2010/main" val="14601134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or bild">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latshållare för bild 12">
            <a:extLst>
              <a:ext uri="{FF2B5EF4-FFF2-40B4-BE49-F238E27FC236}">
                <a16:creationId xmlns:a16="http://schemas.microsoft.com/office/drawing/2014/main" id="{5F9C07ED-7BB9-E746-BD09-E29A79DDE2B4}"/>
              </a:ext>
            </a:extLst>
          </p:cNvPr>
          <p:cNvSpPr>
            <a:spLocks noGrp="1"/>
          </p:cNvSpPr>
          <p:nvPr>
            <p:ph type="pic" sz="quarter" idx="13" hasCustomPrompt="1"/>
          </p:nvPr>
        </p:nvSpPr>
        <p:spPr>
          <a:xfrm>
            <a:off x="550863" y="944563"/>
            <a:ext cx="11090275" cy="5292725"/>
          </a:xfrm>
        </p:spPr>
        <p:txBody>
          <a:bodyPr bIns="720000" anchor="ctr" anchorCtr="0"/>
          <a:lstStyle>
            <a:lvl1pPr marL="0" indent="0" algn="ctr">
              <a:buNone/>
              <a:defRPr/>
            </a:lvl1pPr>
          </a:lstStyle>
          <a:p>
            <a:r>
              <a:rPr lang="sv-SE"/>
              <a:t>Klicka på ikonen eller dra och släpp för att infoga bild</a:t>
            </a:r>
          </a:p>
        </p:txBody>
      </p:sp>
      <p:sp>
        <p:nvSpPr>
          <p:cNvPr id="12" name="textruta 11">
            <a:extLst>
              <a:ext uri="{FF2B5EF4-FFF2-40B4-BE49-F238E27FC236}">
                <a16:creationId xmlns:a16="http://schemas.microsoft.com/office/drawing/2014/main" id="{66029B08-3F47-E14D-8D2E-E0DF33F32101}"/>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a:solidFill>
                  <a:schemeClr val="tx1"/>
                </a:solidFill>
              </a:rPr>
              <a:t>SVENSKA ISHOCKEYFÖRBUNDET</a:t>
            </a:r>
          </a:p>
        </p:txBody>
      </p:sp>
    </p:spTree>
    <p:extLst>
      <p:ext uri="{BB962C8B-B14F-4D97-AF65-F5344CB8AC3E}">
        <p14:creationId xmlns:p14="http://schemas.microsoft.com/office/powerpoint/2010/main" val="9533497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lm">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latshållare för media 2">
            <a:extLst>
              <a:ext uri="{FF2B5EF4-FFF2-40B4-BE49-F238E27FC236}">
                <a16:creationId xmlns:a16="http://schemas.microsoft.com/office/drawing/2014/main" id="{F72A2872-44F5-DB4E-9337-542FD9401AA5}"/>
              </a:ext>
            </a:extLst>
          </p:cNvPr>
          <p:cNvSpPr>
            <a:spLocks noGrp="1"/>
          </p:cNvSpPr>
          <p:nvPr>
            <p:ph type="media" sz="quarter" idx="13" hasCustomPrompt="1"/>
          </p:nvPr>
        </p:nvSpPr>
        <p:spPr>
          <a:xfrm>
            <a:off x="550863" y="944563"/>
            <a:ext cx="11090275" cy="5292725"/>
          </a:xfrm>
        </p:spPr>
        <p:txBody>
          <a:bodyPr bIns="720000" anchor="ctr" anchorCtr="0"/>
          <a:lstStyle>
            <a:lvl1pPr marL="0" indent="0" algn="ctr">
              <a:buNone/>
              <a:defRPr/>
            </a:lvl1pPr>
          </a:lstStyle>
          <a:p>
            <a:r>
              <a:rPr lang="sv-SE"/>
              <a:t>Klicka på ikonen eller dra och släpp för att infoga film</a:t>
            </a:r>
          </a:p>
        </p:txBody>
      </p:sp>
      <p:sp>
        <p:nvSpPr>
          <p:cNvPr id="12" name="textruta 11">
            <a:extLst>
              <a:ext uri="{FF2B5EF4-FFF2-40B4-BE49-F238E27FC236}">
                <a16:creationId xmlns:a16="http://schemas.microsoft.com/office/drawing/2014/main" id="{2E18F012-1B58-DD4D-BEBC-11AD159314CD}"/>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a:solidFill>
                  <a:schemeClr val="tx1"/>
                </a:solidFill>
              </a:rPr>
              <a:t>SVENSKA ISHOCKEYFÖRBUNDET</a:t>
            </a:r>
          </a:p>
        </p:txBody>
      </p:sp>
    </p:spTree>
    <p:extLst>
      <p:ext uri="{BB962C8B-B14F-4D97-AF65-F5344CB8AC3E}">
        <p14:creationId xmlns:p14="http://schemas.microsoft.com/office/powerpoint/2010/main" val="14628486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Filmer">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latshållare för media 2">
            <a:extLst>
              <a:ext uri="{FF2B5EF4-FFF2-40B4-BE49-F238E27FC236}">
                <a16:creationId xmlns:a16="http://schemas.microsoft.com/office/drawing/2014/main" id="{F72A2872-44F5-DB4E-9337-542FD9401AA5}"/>
              </a:ext>
            </a:extLst>
          </p:cNvPr>
          <p:cNvSpPr>
            <a:spLocks noGrp="1"/>
          </p:cNvSpPr>
          <p:nvPr>
            <p:ph type="media" sz="quarter" idx="13" hasCustomPrompt="1"/>
          </p:nvPr>
        </p:nvSpPr>
        <p:spPr>
          <a:xfrm>
            <a:off x="550863" y="944564"/>
            <a:ext cx="5400675" cy="2520950"/>
          </a:xfrm>
        </p:spPr>
        <p:txBody>
          <a:bodyPr bIns="720000" anchor="ctr" anchorCtr="0"/>
          <a:lstStyle>
            <a:lvl1pPr marL="0" indent="0" algn="ctr">
              <a:buNone/>
              <a:defRPr/>
            </a:lvl1pPr>
          </a:lstStyle>
          <a:p>
            <a:r>
              <a:rPr lang="sv-SE"/>
              <a:t>Klicka på ikonen eller dra och släpp för att infoga film</a:t>
            </a:r>
          </a:p>
        </p:txBody>
      </p:sp>
      <p:sp>
        <p:nvSpPr>
          <p:cNvPr id="12" name="textruta 11">
            <a:extLst>
              <a:ext uri="{FF2B5EF4-FFF2-40B4-BE49-F238E27FC236}">
                <a16:creationId xmlns:a16="http://schemas.microsoft.com/office/drawing/2014/main" id="{2E18F012-1B58-DD4D-BEBC-11AD159314CD}"/>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a:solidFill>
                  <a:schemeClr val="tx1"/>
                </a:solidFill>
              </a:rPr>
              <a:t>SVENSKA ISHOCKEYFÖRBUNDET</a:t>
            </a:r>
          </a:p>
        </p:txBody>
      </p:sp>
      <p:sp>
        <p:nvSpPr>
          <p:cNvPr id="13" name="Platshållare för media 2">
            <a:extLst>
              <a:ext uri="{FF2B5EF4-FFF2-40B4-BE49-F238E27FC236}">
                <a16:creationId xmlns:a16="http://schemas.microsoft.com/office/drawing/2014/main" id="{7467DEAB-F113-A444-8CEA-C69B9875DB7A}"/>
              </a:ext>
            </a:extLst>
          </p:cNvPr>
          <p:cNvSpPr>
            <a:spLocks noGrp="1"/>
          </p:cNvSpPr>
          <p:nvPr>
            <p:ph type="media" sz="quarter" idx="14" hasCustomPrompt="1"/>
          </p:nvPr>
        </p:nvSpPr>
        <p:spPr>
          <a:xfrm>
            <a:off x="550863" y="3713437"/>
            <a:ext cx="5400675" cy="2520950"/>
          </a:xfrm>
        </p:spPr>
        <p:txBody>
          <a:bodyPr bIns="720000" anchor="ctr" anchorCtr="0"/>
          <a:lstStyle>
            <a:lvl1pPr marL="0" indent="0" algn="ctr">
              <a:buNone/>
              <a:defRPr/>
            </a:lvl1pPr>
          </a:lstStyle>
          <a:p>
            <a:r>
              <a:rPr lang="sv-SE"/>
              <a:t>Klicka på ikonen eller dra och släpp för att infoga film</a:t>
            </a:r>
          </a:p>
        </p:txBody>
      </p:sp>
      <p:sp>
        <p:nvSpPr>
          <p:cNvPr id="14" name="Platshållare för media 2">
            <a:extLst>
              <a:ext uri="{FF2B5EF4-FFF2-40B4-BE49-F238E27FC236}">
                <a16:creationId xmlns:a16="http://schemas.microsoft.com/office/drawing/2014/main" id="{56453EB1-3B61-E440-8A6E-E2C6A25364A6}"/>
              </a:ext>
            </a:extLst>
          </p:cNvPr>
          <p:cNvSpPr>
            <a:spLocks noGrp="1"/>
          </p:cNvSpPr>
          <p:nvPr>
            <p:ph type="media" sz="quarter" idx="15" hasCustomPrompt="1"/>
          </p:nvPr>
        </p:nvSpPr>
        <p:spPr>
          <a:xfrm>
            <a:off x="6240462" y="944564"/>
            <a:ext cx="5400675" cy="2520950"/>
          </a:xfrm>
        </p:spPr>
        <p:txBody>
          <a:bodyPr bIns="720000" anchor="ctr" anchorCtr="0"/>
          <a:lstStyle>
            <a:lvl1pPr marL="0" indent="0" algn="ctr">
              <a:buNone/>
              <a:defRPr/>
            </a:lvl1pPr>
          </a:lstStyle>
          <a:p>
            <a:r>
              <a:rPr lang="sv-SE"/>
              <a:t>Klicka på ikonen eller dra och släpp för att infoga film</a:t>
            </a:r>
          </a:p>
        </p:txBody>
      </p:sp>
      <p:sp>
        <p:nvSpPr>
          <p:cNvPr id="15" name="Platshållare för media 2">
            <a:extLst>
              <a:ext uri="{FF2B5EF4-FFF2-40B4-BE49-F238E27FC236}">
                <a16:creationId xmlns:a16="http://schemas.microsoft.com/office/drawing/2014/main" id="{205CB211-FF83-3342-9CC5-F4D14F0BFACD}"/>
              </a:ext>
            </a:extLst>
          </p:cNvPr>
          <p:cNvSpPr>
            <a:spLocks noGrp="1"/>
          </p:cNvSpPr>
          <p:nvPr>
            <p:ph type="media" sz="quarter" idx="16" hasCustomPrompt="1"/>
          </p:nvPr>
        </p:nvSpPr>
        <p:spPr>
          <a:xfrm>
            <a:off x="6240462" y="3713437"/>
            <a:ext cx="5400675" cy="2520950"/>
          </a:xfrm>
        </p:spPr>
        <p:txBody>
          <a:bodyPr bIns="720000" anchor="ctr" anchorCtr="0"/>
          <a:lstStyle>
            <a:lvl1pPr marL="0" indent="0" algn="ctr">
              <a:buNone/>
              <a:defRPr/>
            </a:lvl1pPr>
          </a:lstStyle>
          <a:p>
            <a:r>
              <a:rPr lang="sv-SE"/>
              <a:t>Klicka på ikonen eller dra och släpp för att infoga film</a:t>
            </a:r>
          </a:p>
        </p:txBody>
      </p:sp>
    </p:spTree>
    <p:extLst>
      <p:ext uri="{BB962C8B-B14F-4D97-AF65-F5344CB8AC3E}">
        <p14:creationId xmlns:p14="http://schemas.microsoft.com/office/powerpoint/2010/main" val="17445860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bilder">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latshållare för bild 12">
            <a:extLst>
              <a:ext uri="{FF2B5EF4-FFF2-40B4-BE49-F238E27FC236}">
                <a16:creationId xmlns:a16="http://schemas.microsoft.com/office/drawing/2014/main" id="{5F9C07ED-7BB9-E746-BD09-E29A79DDE2B4}"/>
              </a:ext>
            </a:extLst>
          </p:cNvPr>
          <p:cNvSpPr>
            <a:spLocks noGrp="1"/>
          </p:cNvSpPr>
          <p:nvPr>
            <p:ph type="pic" sz="quarter" idx="13" hasCustomPrompt="1"/>
          </p:nvPr>
        </p:nvSpPr>
        <p:spPr>
          <a:xfrm>
            <a:off x="550863" y="944563"/>
            <a:ext cx="5400675" cy="5292725"/>
          </a:xfrm>
        </p:spPr>
        <p:txBody>
          <a:bodyPr bIns="720000" anchor="ctr" anchorCtr="0"/>
          <a:lstStyle>
            <a:lvl1pPr marL="0" indent="0" algn="ctr">
              <a:buNone/>
              <a:defRPr/>
            </a:lvl1pPr>
          </a:lstStyle>
          <a:p>
            <a:r>
              <a:rPr lang="sv-SE"/>
              <a:t>Klicka på ikonen eller dra och släpp för att infoga bild</a:t>
            </a:r>
          </a:p>
        </p:txBody>
      </p:sp>
      <p:sp>
        <p:nvSpPr>
          <p:cNvPr id="12" name="Platshållare för bild 12">
            <a:extLst>
              <a:ext uri="{FF2B5EF4-FFF2-40B4-BE49-F238E27FC236}">
                <a16:creationId xmlns:a16="http://schemas.microsoft.com/office/drawing/2014/main" id="{2043715B-8DAD-3741-B062-919A36D27321}"/>
              </a:ext>
            </a:extLst>
          </p:cNvPr>
          <p:cNvSpPr>
            <a:spLocks noGrp="1"/>
          </p:cNvSpPr>
          <p:nvPr>
            <p:ph type="pic" sz="quarter" idx="14" hasCustomPrompt="1"/>
          </p:nvPr>
        </p:nvSpPr>
        <p:spPr>
          <a:xfrm>
            <a:off x="6240462" y="944563"/>
            <a:ext cx="5400675" cy="5292725"/>
          </a:xfrm>
        </p:spPr>
        <p:txBody>
          <a:bodyPr bIns="720000" anchor="ctr" anchorCtr="0"/>
          <a:lstStyle>
            <a:lvl1pPr marL="0" indent="0" algn="ctr">
              <a:buNone/>
              <a:defRPr/>
            </a:lvl1pPr>
          </a:lstStyle>
          <a:p>
            <a:r>
              <a:rPr lang="sv-SE"/>
              <a:t>Klicka på ikonen eller dra och släpp för att infoga bild</a:t>
            </a:r>
          </a:p>
        </p:txBody>
      </p:sp>
      <p:sp>
        <p:nvSpPr>
          <p:cNvPr id="13" name="textruta 12">
            <a:extLst>
              <a:ext uri="{FF2B5EF4-FFF2-40B4-BE49-F238E27FC236}">
                <a16:creationId xmlns:a16="http://schemas.microsoft.com/office/drawing/2014/main" id="{CB6F92E3-D9A7-B741-9D6C-A1C0E4924BBB}"/>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a:solidFill>
                  <a:schemeClr val="tx1"/>
                </a:solidFill>
              </a:rPr>
              <a:t>SVENSKA ISHOCKEYFÖRBUNDET</a:t>
            </a:r>
          </a:p>
        </p:txBody>
      </p:sp>
    </p:spTree>
    <p:extLst>
      <p:ext uri="{BB962C8B-B14F-4D97-AF65-F5344CB8AC3E}">
        <p14:creationId xmlns:p14="http://schemas.microsoft.com/office/powerpoint/2010/main" val="112965287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bilder">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latshållare för bild 12">
            <a:extLst>
              <a:ext uri="{FF2B5EF4-FFF2-40B4-BE49-F238E27FC236}">
                <a16:creationId xmlns:a16="http://schemas.microsoft.com/office/drawing/2014/main" id="{5F9C07ED-7BB9-E746-BD09-E29A79DDE2B4}"/>
              </a:ext>
            </a:extLst>
          </p:cNvPr>
          <p:cNvSpPr>
            <a:spLocks noGrp="1"/>
          </p:cNvSpPr>
          <p:nvPr>
            <p:ph type="pic" sz="quarter" idx="13" hasCustomPrompt="1"/>
          </p:nvPr>
        </p:nvSpPr>
        <p:spPr>
          <a:xfrm>
            <a:off x="550864" y="944563"/>
            <a:ext cx="3529012" cy="5292725"/>
          </a:xfrm>
        </p:spPr>
        <p:txBody>
          <a:bodyPr bIns="720000" anchor="ctr" anchorCtr="0"/>
          <a:lstStyle>
            <a:lvl1pPr marL="0" indent="0" algn="ctr">
              <a:buNone/>
              <a:defRPr/>
            </a:lvl1pPr>
          </a:lstStyle>
          <a:p>
            <a:r>
              <a:rPr lang="sv-SE"/>
              <a:t>Klicka på ikonen eller dra och </a:t>
            </a:r>
            <a:br>
              <a:rPr lang="sv-SE"/>
            </a:br>
            <a:r>
              <a:rPr lang="sv-SE"/>
              <a:t>släpp för att infoga bild</a:t>
            </a:r>
          </a:p>
        </p:txBody>
      </p:sp>
      <p:sp>
        <p:nvSpPr>
          <p:cNvPr id="13" name="Platshållare för bild 12">
            <a:extLst>
              <a:ext uri="{FF2B5EF4-FFF2-40B4-BE49-F238E27FC236}">
                <a16:creationId xmlns:a16="http://schemas.microsoft.com/office/drawing/2014/main" id="{685CADDF-B3F0-B148-B58D-9B95C18DEA8D}"/>
              </a:ext>
            </a:extLst>
          </p:cNvPr>
          <p:cNvSpPr>
            <a:spLocks noGrp="1"/>
          </p:cNvSpPr>
          <p:nvPr>
            <p:ph type="pic" sz="quarter" idx="14" hasCustomPrompt="1"/>
          </p:nvPr>
        </p:nvSpPr>
        <p:spPr>
          <a:xfrm>
            <a:off x="4332288" y="944563"/>
            <a:ext cx="3529012" cy="5292725"/>
          </a:xfrm>
        </p:spPr>
        <p:txBody>
          <a:bodyPr bIns="720000" anchor="ctr" anchorCtr="0"/>
          <a:lstStyle>
            <a:lvl1pPr marL="0" indent="0" algn="ctr">
              <a:buNone/>
              <a:defRPr/>
            </a:lvl1pPr>
          </a:lstStyle>
          <a:p>
            <a:r>
              <a:rPr lang="sv-SE"/>
              <a:t>Klicka på ikonen eller dra och </a:t>
            </a:r>
            <a:br>
              <a:rPr lang="sv-SE"/>
            </a:br>
            <a:r>
              <a:rPr lang="sv-SE"/>
              <a:t>släpp för att infoga bild</a:t>
            </a:r>
          </a:p>
        </p:txBody>
      </p:sp>
      <p:sp>
        <p:nvSpPr>
          <p:cNvPr id="14" name="Platshållare för bild 12">
            <a:extLst>
              <a:ext uri="{FF2B5EF4-FFF2-40B4-BE49-F238E27FC236}">
                <a16:creationId xmlns:a16="http://schemas.microsoft.com/office/drawing/2014/main" id="{B585FAEB-A311-D94B-ADCA-087DF0CDBD1A}"/>
              </a:ext>
            </a:extLst>
          </p:cNvPr>
          <p:cNvSpPr>
            <a:spLocks noGrp="1"/>
          </p:cNvSpPr>
          <p:nvPr>
            <p:ph type="pic" sz="quarter" idx="15" hasCustomPrompt="1"/>
          </p:nvPr>
        </p:nvSpPr>
        <p:spPr>
          <a:xfrm>
            <a:off x="8113712" y="944563"/>
            <a:ext cx="3529012" cy="5292725"/>
          </a:xfrm>
        </p:spPr>
        <p:txBody>
          <a:bodyPr bIns="720000" anchor="ctr" anchorCtr="0"/>
          <a:lstStyle>
            <a:lvl1pPr marL="0" indent="0" algn="ctr">
              <a:buNone/>
              <a:defRPr/>
            </a:lvl1pPr>
          </a:lstStyle>
          <a:p>
            <a:r>
              <a:rPr lang="sv-SE"/>
              <a:t>Klicka på ikonen eller dra och </a:t>
            </a:r>
            <a:br>
              <a:rPr lang="sv-SE"/>
            </a:br>
            <a:r>
              <a:rPr lang="sv-SE"/>
              <a:t>släpp för att infoga bild</a:t>
            </a:r>
          </a:p>
        </p:txBody>
      </p:sp>
      <p:sp>
        <p:nvSpPr>
          <p:cNvPr id="12" name="textruta 11">
            <a:extLst>
              <a:ext uri="{FF2B5EF4-FFF2-40B4-BE49-F238E27FC236}">
                <a16:creationId xmlns:a16="http://schemas.microsoft.com/office/drawing/2014/main" id="{581CB40D-6927-824C-A8FF-FB2E27B556EB}"/>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a:solidFill>
                  <a:schemeClr val="tx1"/>
                </a:solidFill>
              </a:rPr>
              <a:t>SVENSKA ISHOCKEYFÖRBUNDET</a:t>
            </a:r>
          </a:p>
        </p:txBody>
      </p:sp>
    </p:spTree>
    <p:extLst>
      <p:ext uri="{BB962C8B-B14F-4D97-AF65-F5344CB8AC3E}">
        <p14:creationId xmlns:p14="http://schemas.microsoft.com/office/powerpoint/2010/main" val="40653432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1 bilder">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latshållare för bild 12">
            <a:extLst>
              <a:ext uri="{FF2B5EF4-FFF2-40B4-BE49-F238E27FC236}">
                <a16:creationId xmlns:a16="http://schemas.microsoft.com/office/drawing/2014/main" id="{5F9C07ED-7BB9-E746-BD09-E29A79DDE2B4}"/>
              </a:ext>
            </a:extLst>
          </p:cNvPr>
          <p:cNvSpPr>
            <a:spLocks noGrp="1"/>
          </p:cNvSpPr>
          <p:nvPr>
            <p:ph type="pic" sz="quarter" idx="13" hasCustomPrompt="1"/>
          </p:nvPr>
        </p:nvSpPr>
        <p:spPr>
          <a:xfrm>
            <a:off x="550863" y="944564"/>
            <a:ext cx="5400675" cy="2520950"/>
          </a:xfrm>
        </p:spPr>
        <p:txBody>
          <a:bodyPr bIns="720000" anchor="ctr" anchorCtr="0"/>
          <a:lstStyle>
            <a:lvl1pPr marL="0" indent="0" algn="ctr">
              <a:buNone/>
              <a:defRPr/>
            </a:lvl1pPr>
          </a:lstStyle>
          <a:p>
            <a:r>
              <a:rPr lang="sv-SE"/>
              <a:t>Klicka på ikonen eller dra och släpp för att infoga bild</a:t>
            </a:r>
          </a:p>
        </p:txBody>
      </p:sp>
      <p:sp>
        <p:nvSpPr>
          <p:cNvPr id="12" name="Platshållare för bild 12">
            <a:extLst>
              <a:ext uri="{FF2B5EF4-FFF2-40B4-BE49-F238E27FC236}">
                <a16:creationId xmlns:a16="http://schemas.microsoft.com/office/drawing/2014/main" id="{2043715B-8DAD-3741-B062-919A36D27321}"/>
              </a:ext>
            </a:extLst>
          </p:cNvPr>
          <p:cNvSpPr>
            <a:spLocks noGrp="1"/>
          </p:cNvSpPr>
          <p:nvPr>
            <p:ph type="pic" sz="quarter" idx="14" hasCustomPrompt="1"/>
          </p:nvPr>
        </p:nvSpPr>
        <p:spPr>
          <a:xfrm>
            <a:off x="6240462" y="944564"/>
            <a:ext cx="5400675" cy="5292724"/>
          </a:xfrm>
        </p:spPr>
        <p:txBody>
          <a:bodyPr bIns="720000" anchor="ctr" anchorCtr="0"/>
          <a:lstStyle>
            <a:lvl1pPr marL="0" indent="0" algn="ctr">
              <a:buNone/>
              <a:defRPr/>
            </a:lvl1pPr>
          </a:lstStyle>
          <a:p>
            <a:r>
              <a:rPr lang="sv-SE"/>
              <a:t>Klicka på ikonen eller dra och släpp för att infoga bild</a:t>
            </a:r>
          </a:p>
        </p:txBody>
      </p:sp>
      <p:sp>
        <p:nvSpPr>
          <p:cNvPr id="13" name="Platshållare för bild 12">
            <a:extLst>
              <a:ext uri="{FF2B5EF4-FFF2-40B4-BE49-F238E27FC236}">
                <a16:creationId xmlns:a16="http://schemas.microsoft.com/office/drawing/2014/main" id="{C6094F64-E9BA-E049-8522-4F316DDA4E43}"/>
              </a:ext>
            </a:extLst>
          </p:cNvPr>
          <p:cNvSpPr>
            <a:spLocks noGrp="1"/>
          </p:cNvSpPr>
          <p:nvPr>
            <p:ph type="pic" sz="quarter" idx="15" hasCustomPrompt="1"/>
          </p:nvPr>
        </p:nvSpPr>
        <p:spPr>
          <a:xfrm>
            <a:off x="550863" y="3716338"/>
            <a:ext cx="5400675" cy="2520950"/>
          </a:xfrm>
        </p:spPr>
        <p:txBody>
          <a:bodyPr bIns="720000" anchor="ctr" anchorCtr="0"/>
          <a:lstStyle>
            <a:lvl1pPr marL="0" indent="0" algn="ctr">
              <a:buNone/>
              <a:defRPr/>
            </a:lvl1pPr>
          </a:lstStyle>
          <a:p>
            <a:r>
              <a:rPr lang="sv-SE"/>
              <a:t>Klicka på ikonen eller dra och släpp för att infoga bild</a:t>
            </a:r>
          </a:p>
        </p:txBody>
      </p:sp>
      <p:sp>
        <p:nvSpPr>
          <p:cNvPr id="14" name="textruta 13">
            <a:extLst>
              <a:ext uri="{FF2B5EF4-FFF2-40B4-BE49-F238E27FC236}">
                <a16:creationId xmlns:a16="http://schemas.microsoft.com/office/drawing/2014/main" id="{89E6C523-FD42-6A41-8982-EB0CA25F03C1}"/>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a:solidFill>
                  <a:schemeClr val="tx1"/>
                </a:solidFill>
              </a:rPr>
              <a:t>SVENSKA ISHOCKEYFÖRBUNDET</a:t>
            </a:r>
          </a:p>
        </p:txBody>
      </p:sp>
    </p:spTree>
    <p:extLst>
      <p:ext uri="{BB962C8B-B14F-4D97-AF65-F5344CB8AC3E}">
        <p14:creationId xmlns:p14="http://schemas.microsoft.com/office/powerpoint/2010/main" val="40755178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 bilder">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latshållare för bild 12">
            <a:extLst>
              <a:ext uri="{FF2B5EF4-FFF2-40B4-BE49-F238E27FC236}">
                <a16:creationId xmlns:a16="http://schemas.microsoft.com/office/drawing/2014/main" id="{5F9C07ED-7BB9-E746-BD09-E29A79DDE2B4}"/>
              </a:ext>
            </a:extLst>
          </p:cNvPr>
          <p:cNvSpPr>
            <a:spLocks noGrp="1"/>
          </p:cNvSpPr>
          <p:nvPr>
            <p:ph type="pic" sz="quarter" idx="13" hasCustomPrompt="1"/>
          </p:nvPr>
        </p:nvSpPr>
        <p:spPr>
          <a:xfrm>
            <a:off x="550863" y="944564"/>
            <a:ext cx="5400675" cy="5292724"/>
          </a:xfrm>
        </p:spPr>
        <p:txBody>
          <a:bodyPr bIns="720000" anchor="ctr" anchorCtr="0"/>
          <a:lstStyle>
            <a:lvl1pPr marL="0" indent="0" algn="ctr">
              <a:buNone/>
              <a:defRPr/>
            </a:lvl1pPr>
          </a:lstStyle>
          <a:p>
            <a:r>
              <a:rPr lang="sv-SE"/>
              <a:t>Klicka på ikonen eller dra och släpp för att infoga bild</a:t>
            </a:r>
          </a:p>
        </p:txBody>
      </p:sp>
      <p:sp>
        <p:nvSpPr>
          <p:cNvPr id="12" name="Platshållare för bild 12">
            <a:extLst>
              <a:ext uri="{FF2B5EF4-FFF2-40B4-BE49-F238E27FC236}">
                <a16:creationId xmlns:a16="http://schemas.microsoft.com/office/drawing/2014/main" id="{2043715B-8DAD-3741-B062-919A36D27321}"/>
              </a:ext>
            </a:extLst>
          </p:cNvPr>
          <p:cNvSpPr>
            <a:spLocks noGrp="1"/>
          </p:cNvSpPr>
          <p:nvPr>
            <p:ph type="pic" sz="quarter" idx="14" hasCustomPrompt="1"/>
          </p:nvPr>
        </p:nvSpPr>
        <p:spPr>
          <a:xfrm>
            <a:off x="6240462" y="944564"/>
            <a:ext cx="5400675" cy="2520950"/>
          </a:xfrm>
        </p:spPr>
        <p:txBody>
          <a:bodyPr bIns="720000" anchor="ctr" anchorCtr="0"/>
          <a:lstStyle>
            <a:lvl1pPr marL="0" indent="0" algn="ctr">
              <a:buNone/>
              <a:defRPr/>
            </a:lvl1pPr>
          </a:lstStyle>
          <a:p>
            <a:r>
              <a:rPr lang="sv-SE"/>
              <a:t>Klicka på ikonen eller dra och släpp för att infoga bild</a:t>
            </a:r>
          </a:p>
        </p:txBody>
      </p:sp>
      <p:sp>
        <p:nvSpPr>
          <p:cNvPr id="14" name="Platshållare för bild 12">
            <a:extLst>
              <a:ext uri="{FF2B5EF4-FFF2-40B4-BE49-F238E27FC236}">
                <a16:creationId xmlns:a16="http://schemas.microsoft.com/office/drawing/2014/main" id="{FFC2BE63-D9E1-3C4A-8073-393A0EDDE186}"/>
              </a:ext>
            </a:extLst>
          </p:cNvPr>
          <p:cNvSpPr>
            <a:spLocks noGrp="1"/>
          </p:cNvSpPr>
          <p:nvPr>
            <p:ph type="pic" sz="quarter" idx="16" hasCustomPrompt="1"/>
          </p:nvPr>
        </p:nvSpPr>
        <p:spPr>
          <a:xfrm>
            <a:off x="6240462" y="3716338"/>
            <a:ext cx="5400675" cy="2520950"/>
          </a:xfrm>
        </p:spPr>
        <p:txBody>
          <a:bodyPr bIns="720000" anchor="ctr" anchorCtr="0"/>
          <a:lstStyle>
            <a:lvl1pPr marL="0" indent="0" algn="ctr">
              <a:buNone/>
              <a:defRPr/>
            </a:lvl1pPr>
          </a:lstStyle>
          <a:p>
            <a:r>
              <a:rPr lang="sv-SE"/>
              <a:t>Klicka på ikonen eller dra och släpp för att infoga bild</a:t>
            </a:r>
          </a:p>
        </p:txBody>
      </p:sp>
      <p:sp>
        <p:nvSpPr>
          <p:cNvPr id="13" name="textruta 12">
            <a:extLst>
              <a:ext uri="{FF2B5EF4-FFF2-40B4-BE49-F238E27FC236}">
                <a16:creationId xmlns:a16="http://schemas.microsoft.com/office/drawing/2014/main" id="{182DFA78-35CC-B542-856E-C8513C673162}"/>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a:solidFill>
                  <a:schemeClr val="tx1"/>
                </a:solidFill>
              </a:rPr>
              <a:t>SVENSKA ISHOCKEYFÖRBUNDET</a:t>
            </a:r>
          </a:p>
        </p:txBody>
      </p:sp>
    </p:spTree>
    <p:extLst>
      <p:ext uri="{BB962C8B-B14F-4D97-AF65-F5344CB8AC3E}">
        <p14:creationId xmlns:p14="http://schemas.microsoft.com/office/powerpoint/2010/main" val="37127853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bilder">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latshållare för bild 12">
            <a:extLst>
              <a:ext uri="{FF2B5EF4-FFF2-40B4-BE49-F238E27FC236}">
                <a16:creationId xmlns:a16="http://schemas.microsoft.com/office/drawing/2014/main" id="{5F9C07ED-7BB9-E746-BD09-E29A79DDE2B4}"/>
              </a:ext>
            </a:extLst>
          </p:cNvPr>
          <p:cNvSpPr>
            <a:spLocks noGrp="1"/>
          </p:cNvSpPr>
          <p:nvPr>
            <p:ph type="pic" sz="quarter" idx="13" hasCustomPrompt="1"/>
          </p:nvPr>
        </p:nvSpPr>
        <p:spPr>
          <a:xfrm>
            <a:off x="550863" y="944564"/>
            <a:ext cx="5400675" cy="2520950"/>
          </a:xfrm>
        </p:spPr>
        <p:txBody>
          <a:bodyPr bIns="720000" anchor="ctr" anchorCtr="0"/>
          <a:lstStyle>
            <a:lvl1pPr marL="0" indent="0" algn="ctr">
              <a:buNone/>
              <a:defRPr/>
            </a:lvl1pPr>
          </a:lstStyle>
          <a:p>
            <a:r>
              <a:rPr lang="sv-SE"/>
              <a:t>Klicka på ikonen eller dra och släpp för att infoga bild</a:t>
            </a:r>
          </a:p>
        </p:txBody>
      </p:sp>
      <p:sp>
        <p:nvSpPr>
          <p:cNvPr id="12" name="Platshållare för bild 12">
            <a:extLst>
              <a:ext uri="{FF2B5EF4-FFF2-40B4-BE49-F238E27FC236}">
                <a16:creationId xmlns:a16="http://schemas.microsoft.com/office/drawing/2014/main" id="{2043715B-8DAD-3741-B062-919A36D27321}"/>
              </a:ext>
            </a:extLst>
          </p:cNvPr>
          <p:cNvSpPr>
            <a:spLocks noGrp="1"/>
          </p:cNvSpPr>
          <p:nvPr>
            <p:ph type="pic" sz="quarter" idx="14" hasCustomPrompt="1"/>
          </p:nvPr>
        </p:nvSpPr>
        <p:spPr>
          <a:xfrm>
            <a:off x="6240462" y="944564"/>
            <a:ext cx="5400675" cy="2520950"/>
          </a:xfrm>
        </p:spPr>
        <p:txBody>
          <a:bodyPr bIns="720000" anchor="ctr" anchorCtr="0"/>
          <a:lstStyle>
            <a:lvl1pPr marL="0" indent="0" algn="ctr">
              <a:buNone/>
              <a:defRPr/>
            </a:lvl1pPr>
          </a:lstStyle>
          <a:p>
            <a:r>
              <a:rPr lang="sv-SE"/>
              <a:t>Klicka på ikonen eller dra och släpp för att infoga bild</a:t>
            </a:r>
          </a:p>
        </p:txBody>
      </p:sp>
      <p:sp>
        <p:nvSpPr>
          <p:cNvPr id="13" name="Platshållare för bild 12">
            <a:extLst>
              <a:ext uri="{FF2B5EF4-FFF2-40B4-BE49-F238E27FC236}">
                <a16:creationId xmlns:a16="http://schemas.microsoft.com/office/drawing/2014/main" id="{C6094F64-E9BA-E049-8522-4F316DDA4E43}"/>
              </a:ext>
            </a:extLst>
          </p:cNvPr>
          <p:cNvSpPr>
            <a:spLocks noGrp="1"/>
          </p:cNvSpPr>
          <p:nvPr>
            <p:ph type="pic" sz="quarter" idx="15" hasCustomPrompt="1"/>
          </p:nvPr>
        </p:nvSpPr>
        <p:spPr>
          <a:xfrm>
            <a:off x="550863" y="3716338"/>
            <a:ext cx="5400675" cy="2520950"/>
          </a:xfrm>
        </p:spPr>
        <p:txBody>
          <a:bodyPr bIns="720000" anchor="ctr" anchorCtr="0"/>
          <a:lstStyle>
            <a:lvl1pPr marL="0" indent="0" algn="ctr">
              <a:buNone/>
              <a:defRPr/>
            </a:lvl1pPr>
          </a:lstStyle>
          <a:p>
            <a:r>
              <a:rPr lang="sv-SE"/>
              <a:t>Klicka på ikonen eller dra och släpp för att infoga bild</a:t>
            </a:r>
          </a:p>
        </p:txBody>
      </p:sp>
      <p:sp>
        <p:nvSpPr>
          <p:cNvPr id="14" name="Platshållare för bild 12">
            <a:extLst>
              <a:ext uri="{FF2B5EF4-FFF2-40B4-BE49-F238E27FC236}">
                <a16:creationId xmlns:a16="http://schemas.microsoft.com/office/drawing/2014/main" id="{FFC2BE63-D9E1-3C4A-8073-393A0EDDE186}"/>
              </a:ext>
            </a:extLst>
          </p:cNvPr>
          <p:cNvSpPr>
            <a:spLocks noGrp="1"/>
          </p:cNvSpPr>
          <p:nvPr>
            <p:ph type="pic" sz="quarter" idx="16" hasCustomPrompt="1"/>
          </p:nvPr>
        </p:nvSpPr>
        <p:spPr>
          <a:xfrm>
            <a:off x="6240462" y="3716338"/>
            <a:ext cx="5400675" cy="2520950"/>
          </a:xfrm>
        </p:spPr>
        <p:txBody>
          <a:bodyPr bIns="720000" anchor="ctr" anchorCtr="0"/>
          <a:lstStyle>
            <a:lvl1pPr marL="0" indent="0" algn="ctr">
              <a:buNone/>
              <a:defRPr/>
            </a:lvl1pPr>
          </a:lstStyle>
          <a:p>
            <a:r>
              <a:rPr lang="sv-SE"/>
              <a:t>Klicka på ikonen eller dra och släpp för att infoga bild</a:t>
            </a:r>
          </a:p>
        </p:txBody>
      </p:sp>
      <p:sp>
        <p:nvSpPr>
          <p:cNvPr id="15" name="textruta 14">
            <a:extLst>
              <a:ext uri="{FF2B5EF4-FFF2-40B4-BE49-F238E27FC236}">
                <a16:creationId xmlns:a16="http://schemas.microsoft.com/office/drawing/2014/main" id="{34217EA7-E3B8-EE4A-81C6-58F4810325CF}"/>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a:solidFill>
                  <a:schemeClr val="tx1"/>
                </a:solidFill>
              </a:rPr>
              <a:t>SVENSKA ISHOCKEYFÖRBUNDET</a:t>
            </a:r>
          </a:p>
        </p:txBody>
      </p:sp>
    </p:spTree>
    <p:extLst>
      <p:ext uri="{BB962C8B-B14F-4D97-AF65-F5344CB8AC3E}">
        <p14:creationId xmlns:p14="http://schemas.microsoft.com/office/powerpoint/2010/main" val="39037271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 bilder">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latshållare för bild 12">
            <a:extLst>
              <a:ext uri="{FF2B5EF4-FFF2-40B4-BE49-F238E27FC236}">
                <a16:creationId xmlns:a16="http://schemas.microsoft.com/office/drawing/2014/main" id="{5F9C07ED-7BB9-E746-BD09-E29A79DDE2B4}"/>
              </a:ext>
            </a:extLst>
          </p:cNvPr>
          <p:cNvSpPr>
            <a:spLocks noGrp="1"/>
          </p:cNvSpPr>
          <p:nvPr>
            <p:ph type="pic" sz="quarter" idx="13" hasCustomPrompt="1"/>
          </p:nvPr>
        </p:nvSpPr>
        <p:spPr>
          <a:xfrm>
            <a:off x="550864" y="944564"/>
            <a:ext cx="3529012" cy="2520950"/>
          </a:xfrm>
        </p:spPr>
        <p:txBody>
          <a:bodyPr bIns="720000" anchor="ctr" anchorCtr="0"/>
          <a:lstStyle>
            <a:lvl1pPr marL="0" indent="0" algn="ctr">
              <a:buNone/>
              <a:defRPr/>
            </a:lvl1pPr>
          </a:lstStyle>
          <a:p>
            <a:r>
              <a:rPr lang="sv-SE"/>
              <a:t>Klicka på ikonen eller dra och </a:t>
            </a:r>
            <a:br>
              <a:rPr lang="sv-SE"/>
            </a:br>
            <a:r>
              <a:rPr lang="sv-SE"/>
              <a:t>släpp för att infoga bild</a:t>
            </a:r>
          </a:p>
        </p:txBody>
      </p:sp>
      <p:sp>
        <p:nvSpPr>
          <p:cNvPr id="13" name="Platshållare för bild 12">
            <a:extLst>
              <a:ext uri="{FF2B5EF4-FFF2-40B4-BE49-F238E27FC236}">
                <a16:creationId xmlns:a16="http://schemas.microsoft.com/office/drawing/2014/main" id="{685CADDF-B3F0-B148-B58D-9B95C18DEA8D}"/>
              </a:ext>
            </a:extLst>
          </p:cNvPr>
          <p:cNvSpPr>
            <a:spLocks noGrp="1"/>
          </p:cNvSpPr>
          <p:nvPr>
            <p:ph type="pic" sz="quarter" idx="14" hasCustomPrompt="1"/>
          </p:nvPr>
        </p:nvSpPr>
        <p:spPr>
          <a:xfrm>
            <a:off x="4332288" y="944564"/>
            <a:ext cx="3529012" cy="2520950"/>
          </a:xfrm>
        </p:spPr>
        <p:txBody>
          <a:bodyPr bIns="720000" anchor="ctr" anchorCtr="0"/>
          <a:lstStyle>
            <a:lvl1pPr marL="0" indent="0" algn="ctr">
              <a:buNone/>
              <a:defRPr/>
            </a:lvl1pPr>
          </a:lstStyle>
          <a:p>
            <a:r>
              <a:rPr lang="sv-SE"/>
              <a:t>Klicka på ikonen eller dra och </a:t>
            </a:r>
            <a:br>
              <a:rPr lang="sv-SE"/>
            </a:br>
            <a:r>
              <a:rPr lang="sv-SE"/>
              <a:t>släpp för att infoga bild</a:t>
            </a:r>
          </a:p>
        </p:txBody>
      </p:sp>
      <p:sp>
        <p:nvSpPr>
          <p:cNvPr id="14" name="Platshållare för bild 12">
            <a:extLst>
              <a:ext uri="{FF2B5EF4-FFF2-40B4-BE49-F238E27FC236}">
                <a16:creationId xmlns:a16="http://schemas.microsoft.com/office/drawing/2014/main" id="{B585FAEB-A311-D94B-ADCA-087DF0CDBD1A}"/>
              </a:ext>
            </a:extLst>
          </p:cNvPr>
          <p:cNvSpPr>
            <a:spLocks noGrp="1"/>
          </p:cNvSpPr>
          <p:nvPr>
            <p:ph type="pic" sz="quarter" idx="15" hasCustomPrompt="1"/>
          </p:nvPr>
        </p:nvSpPr>
        <p:spPr>
          <a:xfrm>
            <a:off x="8113712" y="944564"/>
            <a:ext cx="3529012" cy="2520950"/>
          </a:xfrm>
        </p:spPr>
        <p:txBody>
          <a:bodyPr bIns="720000" anchor="ctr" anchorCtr="0"/>
          <a:lstStyle>
            <a:lvl1pPr marL="0" indent="0" algn="ctr">
              <a:buNone/>
              <a:defRPr/>
            </a:lvl1pPr>
          </a:lstStyle>
          <a:p>
            <a:r>
              <a:rPr lang="sv-SE"/>
              <a:t>Klicka på ikonen eller dra och </a:t>
            </a:r>
            <a:br>
              <a:rPr lang="sv-SE"/>
            </a:br>
            <a:r>
              <a:rPr lang="sv-SE"/>
              <a:t>släpp för att infoga bild</a:t>
            </a:r>
          </a:p>
        </p:txBody>
      </p:sp>
      <p:sp>
        <p:nvSpPr>
          <p:cNvPr id="12" name="Platshållare för bild 12">
            <a:extLst>
              <a:ext uri="{FF2B5EF4-FFF2-40B4-BE49-F238E27FC236}">
                <a16:creationId xmlns:a16="http://schemas.microsoft.com/office/drawing/2014/main" id="{AC3394B7-0606-D047-8486-7C3B80739111}"/>
              </a:ext>
            </a:extLst>
          </p:cNvPr>
          <p:cNvSpPr>
            <a:spLocks noGrp="1"/>
          </p:cNvSpPr>
          <p:nvPr>
            <p:ph type="pic" sz="quarter" idx="16" hasCustomPrompt="1"/>
          </p:nvPr>
        </p:nvSpPr>
        <p:spPr>
          <a:xfrm>
            <a:off x="550864" y="3716338"/>
            <a:ext cx="3529012" cy="2520950"/>
          </a:xfrm>
        </p:spPr>
        <p:txBody>
          <a:bodyPr bIns="720000" anchor="ctr" anchorCtr="0"/>
          <a:lstStyle>
            <a:lvl1pPr marL="0" indent="0" algn="ctr">
              <a:buNone/>
              <a:defRPr/>
            </a:lvl1pPr>
          </a:lstStyle>
          <a:p>
            <a:r>
              <a:rPr lang="sv-SE"/>
              <a:t>Klicka på ikonen eller dra och </a:t>
            </a:r>
            <a:br>
              <a:rPr lang="sv-SE"/>
            </a:br>
            <a:r>
              <a:rPr lang="sv-SE"/>
              <a:t>släpp för att infoga bild</a:t>
            </a:r>
          </a:p>
        </p:txBody>
      </p:sp>
      <p:sp>
        <p:nvSpPr>
          <p:cNvPr id="15" name="Platshållare för bild 12">
            <a:extLst>
              <a:ext uri="{FF2B5EF4-FFF2-40B4-BE49-F238E27FC236}">
                <a16:creationId xmlns:a16="http://schemas.microsoft.com/office/drawing/2014/main" id="{3DB542B3-512E-B344-8AFD-59B42E8183C0}"/>
              </a:ext>
            </a:extLst>
          </p:cNvPr>
          <p:cNvSpPr>
            <a:spLocks noGrp="1"/>
          </p:cNvSpPr>
          <p:nvPr>
            <p:ph type="pic" sz="quarter" idx="17" hasCustomPrompt="1"/>
          </p:nvPr>
        </p:nvSpPr>
        <p:spPr>
          <a:xfrm>
            <a:off x="4332288" y="3716338"/>
            <a:ext cx="3529012" cy="2520950"/>
          </a:xfrm>
        </p:spPr>
        <p:txBody>
          <a:bodyPr bIns="720000" anchor="ctr" anchorCtr="0"/>
          <a:lstStyle>
            <a:lvl1pPr marL="0" indent="0" algn="ctr">
              <a:buNone/>
              <a:defRPr/>
            </a:lvl1pPr>
          </a:lstStyle>
          <a:p>
            <a:r>
              <a:rPr lang="sv-SE"/>
              <a:t>Klicka på ikonen eller dra och </a:t>
            </a:r>
            <a:br>
              <a:rPr lang="sv-SE"/>
            </a:br>
            <a:r>
              <a:rPr lang="sv-SE"/>
              <a:t>släpp för att infoga bild</a:t>
            </a:r>
          </a:p>
        </p:txBody>
      </p:sp>
      <p:sp>
        <p:nvSpPr>
          <p:cNvPr id="16" name="Platshållare för bild 12">
            <a:extLst>
              <a:ext uri="{FF2B5EF4-FFF2-40B4-BE49-F238E27FC236}">
                <a16:creationId xmlns:a16="http://schemas.microsoft.com/office/drawing/2014/main" id="{1BC37D29-3625-3E45-8878-835B9962F694}"/>
              </a:ext>
            </a:extLst>
          </p:cNvPr>
          <p:cNvSpPr>
            <a:spLocks noGrp="1"/>
          </p:cNvSpPr>
          <p:nvPr>
            <p:ph type="pic" sz="quarter" idx="18" hasCustomPrompt="1"/>
          </p:nvPr>
        </p:nvSpPr>
        <p:spPr>
          <a:xfrm>
            <a:off x="8113712" y="3716338"/>
            <a:ext cx="3529012" cy="2520950"/>
          </a:xfrm>
        </p:spPr>
        <p:txBody>
          <a:bodyPr bIns="720000" anchor="ctr" anchorCtr="0"/>
          <a:lstStyle>
            <a:lvl1pPr marL="0" indent="0" algn="ctr">
              <a:buNone/>
              <a:defRPr/>
            </a:lvl1pPr>
          </a:lstStyle>
          <a:p>
            <a:r>
              <a:rPr lang="sv-SE"/>
              <a:t>Klicka på ikonen eller dra och </a:t>
            </a:r>
            <a:br>
              <a:rPr lang="sv-SE"/>
            </a:br>
            <a:r>
              <a:rPr lang="sv-SE"/>
              <a:t>släpp för att infoga bild</a:t>
            </a:r>
          </a:p>
        </p:txBody>
      </p:sp>
      <p:sp>
        <p:nvSpPr>
          <p:cNvPr id="17" name="textruta 16">
            <a:extLst>
              <a:ext uri="{FF2B5EF4-FFF2-40B4-BE49-F238E27FC236}">
                <a16:creationId xmlns:a16="http://schemas.microsoft.com/office/drawing/2014/main" id="{B4AABBE1-2827-8F41-AB6B-94A043CF2923}"/>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a:solidFill>
                  <a:schemeClr val="tx1"/>
                </a:solidFill>
              </a:rPr>
              <a:t>SVENSKA ISHOCKEYFÖRBUNDET</a:t>
            </a:r>
          </a:p>
        </p:txBody>
      </p:sp>
    </p:spTree>
    <p:extLst>
      <p:ext uri="{BB962C8B-B14F-4D97-AF65-F5344CB8AC3E}">
        <p14:creationId xmlns:p14="http://schemas.microsoft.com/office/powerpoint/2010/main" val="224655752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ubrik">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D1DE100B-58C0-934F-AC79-222481B5598F}"/>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a:solidFill>
                  <a:schemeClr val="tx1"/>
                </a:solidFill>
              </a:rPr>
              <a:t>SVENSKA ISHOCKEYFÖRBUNDET</a:t>
            </a:r>
          </a:p>
        </p:txBody>
      </p:sp>
      <p:sp>
        <p:nvSpPr>
          <p:cNvPr id="2" name="Rubrik 1">
            <a:extLst>
              <a:ext uri="{FF2B5EF4-FFF2-40B4-BE49-F238E27FC236}">
                <a16:creationId xmlns:a16="http://schemas.microsoft.com/office/drawing/2014/main" id="{1000EF98-4EAD-A84C-8640-BE5AB4EE3FE3}"/>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31648011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 Bil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0E7D2F08-F84F-B04E-B2AF-EEF065A09BE1}"/>
              </a:ext>
            </a:extLst>
          </p:cNvPr>
          <p:cNvSpPr/>
          <p:nvPr userDrawn="1"/>
        </p:nvSpPr>
        <p:spPr>
          <a:xfrm rot="10800000">
            <a:off x="0" y="0"/>
            <a:ext cx="12192000" cy="3392487"/>
          </a:xfrm>
          <a:prstGeom prst="rect">
            <a:avLst/>
          </a:prstGeom>
          <a:gradFill>
            <a:gsLst>
              <a:gs pos="0">
                <a:schemeClr val="tx2">
                  <a:alpha val="0"/>
                </a:schemeClr>
              </a:gs>
              <a:gs pos="100000">
                <a:schemeClr val="tx2">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18E23E89-AFAD-404D-AE84-F3D8B89B552C}"/>
              </a:ext>
            </a:extLst>
          </p:cNvPr>
          <p:cNvPicPr>
            <a:picLocks noChangeAspect="1"/>
          </p:cNvPicPr>
          <p:nvPr userDrawn="1"/>
        </p:nvPicPr>
        <p:blipFill>
          <a:blip r:embed="rId3"/>
          <a:stretch>
            <a:fillRect/>
          </a:stretch>
        </p:blipFill>
        <p:spPr>
          <a:xfrm>
            <a:off x="10276768" y="4875661"/>
            <a:ext cx="1570673" cy="1570673"/>
          </a:xfrm>
          <a:prstGeom prst="rect">
            <a:avLst/>
          </a:prstGeom>
        </p:spPr>
      </p:pic>
      <p:sp>
        <p:nvSpPr>
          <p:cNvPr id="2" name="Rubrik 1">
            <a:extLst>
              <a:ext uri="{FF2B5EF4-FFF2-40B4-BE49-F238E27FC236}">
                <a16:creationId xmlns:a16="http://schemas.microsoft.com/office/drawing/2014/main" id="{12F8DB0C-E0BD-B845-9B17-62E5202D25FE}"/>
              </a:ext>
            </a:extLst>
          </p:cNvPr>
          <p:cNvSpPr>
            <a:spLocks noGrp="1"/>
          </p:cNvSpPr>
          <p:nvPr>
            <p:ph type="title"/>
          </p:nvPr>
        </p:nvSpPr>
        <p:spPr>
          <a:xfrm>
            <a:off x="550863" y="944563"/>
            <a:ext cx="5400675" cy="3931097"/>
          </a:xfrm>
        </p:spPr>
        <p:txBody>
          <a:bodyPr anchor="t" anchorCtr="0">
            <a:noAutofit/>
          </a:bodyPr>
          <a:lstStyle>
            <a:lvl1pPr>
              <a:defRPr sz="4800">
                <a:solidFill>
                  <a:schemeClr val="bg1"/>
                </a:solidFill>
              </a:defRPr>
            </a:lvl1pPr>
          </a:lstStyle>
          <a:p>
            <a:r>
              <a:rPr lang="sv-SE"/>
              <a:t>Klicka här för att ändra mall för rubrikformat</a:t>
            </a:r>
          </a:p>
        </p:txBody>
      </p:sp>
      <p:sp>
        <p:nvSpPr>
          <p:cNvPr id="5" name="Platshållare för sidfot 4">
            <a:extLst>
              <a:ext uri="{FF2B5EF4-FFF2-40B4-BE49-F238E27FC236}">
                <a16:creationId xmlns:a16="http://schemas.microsoft.com/office/drawing/2014/main" id="{F6E49E13-5DFC-8741-B95C-0EF0FB49B5FB}"/>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E8D05749-E166-D14A-B5C6-A1324741258E}"/>
              </a:ext>
            </a:extLst>
          </p:cNvPr>
          <p:cNvSpPr>
            <a:spLocks noGrp="1"/>
          </p:cNvSpPr>
          <p:nvPr>
            <p:ph type="sldNum" sz="quarter" idx="12"/>
          </p:nvPr>
        </p:nvSpPr>
        <p:spPr/>
        <p:txBody>
          <a:bodyPr/>
          <a:lstStyle>
            <a:lvl1pPr>
              <a:defRPr>
                <a:solidFill>
                  <a:schemeClr val="bg1"/>
                </a:solidFill>
              </a:defRPr>
            </a:lvl1pPr>
          </a:lstStyle>
          <a:p>
            <a:fld id="{6DDB0A55-353B-0141-AD40-F868C66FD585}" type="slidenum">
              <a:rPr lang="sv-SE" smtClean="0"/>
              <a:pPr/>
              <a:t>‹#›</a:t>
            </a:fld>
            <a:endParaRPr lang="sv-SE"/>
          </a:p>
        </p:txBody>
      </p:sp>
      <p:sp>
        <p:nvSpPr>
          <p:cNvPr id="20" name="textruta 19">
            <a:extLst>
              <a:ext uri="{FF2B5EF4-FFF2-40B4-BE49-F238E27FC236}">
                <a16:creationId xmlns:a16="http://schemas.microsoft.com/office/drawing/2014/main" id="{FF272CB1-A54F-7042-B762-ECE882B54DAF}"/>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a:solidFill>
                  <a:schemeClr val="bg1"/>
                </a:solidFill>
              </a:rPr>
              <a:t>SVENSKA ISHOCKEYFÖRBUNDET</a:t>
            </a:r>
          </a:p>
        </p:txBody>
      </p:sp>
      <p:cxnSp>
        <p:nvCxnSpPr>
          <p:cNvPr id="21" name="Rak 20">
            <a:extLst>
              <a:ext uri="{FF2B5EF4-FFF2-40B4-BE49-F238E27FC236}">
                <a16:creationId xmlns:a16="http://schemas.microsoft.com/office/drawing/2014/main" id="{27A0B345-8663-1D44-991D-414EBAA046ED}"/>
              </a:ext>
            </a:extLst>
          </p:cNvPr>
          <p:cNvCxnSpPr/>
          <p:nvPr userDrawn="1"/>
        </p:nvCxnSpPr>
        <p:spPr>
          <a:xfrm>
            <a:off x="550863" y="692150"/>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Rak 21">
            <a:extLst>
              <a:ext uri="{FF2B5EF4-FFF2-40B4-BE49-F238E27FC236}">
                <a16:creationId xmlns:a16="http://schemas.microsoft.com/office/drawing/2014/main" id="{094B3442-EA23-8045-BDD1-C86FCDD4A3BB}"/>
              </a:ext>
            </a:extLst>
          </p:cNvPr>
          <p:cNvCxnSpPr/>
          <p:nvPr userDrawn="1"/>
        </p:nvCxnSpPr>
        <p:spPr>
          <a:xfrm>
            <a:off x="550863" y="368299"/>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Rak 22">
            <a:extLst>
              <a:ext uri="{FF2B5EF4-FFF2-40B4-BE49-F238E27FC236}">
                <a16:creationId xmlns:a16="http://schemas.microsoft.com/office/drawing/2014/main" id="{A7D5AA37-104C-4D48-A4FB-875B4F68CC1A}"/>
              </a:ext>
            </a:extLst>
          </p:cNvPr>
          <p:cNvCxnSpPr/>
          <p:nvPr userDrawn="1"/>
        </p:nvCxnSpPr>
        <p:spPr>
          <a:xfrm>
            <a:off x="550863" y="6486801"/>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35944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ubrik, blå">
    <p:bg>
      <p:bgPr>
        <a:solidFill>
          <a:schemeClr val="tx2"/>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lvl1pPr>
              <a:defRPr>
                <a:solidFill>
                  <a:schemeClr val="bg1"/>
                </a:solidFill>
              </a:defRPr>
            </a:lvl1p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lvl1pPr>
              <a:defRPr>
                <a:solidFill>
                  <a:schemeClr val="bg1"/>
                </a:solidFill>
              </a:defRPr>
            </a:lvl1pPr>
          </a:lstStyle>
          <a:p>
            <a:fld id="{6DDB0A55-353B-0141-AD40-F868C66FD585}" type="slidenum">
              <a:rPr lang="sv-SE" smtClean="0"/>
              <a:pPr/>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D1DE100B-58C0-934F-AC79-222481B5598F}"/>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a:solidFill>
                  <a:schemeClr val="bg1"/>
                </a:solidFill>
              </a:rPr>
              <a:t>SVENSKA ISHOCKEYFÖRBUNDET</a:t>
            </a:r>
          </a:p>
        </p:txBody>
      </p:sp>
      <p:sp>
        <p:nvSpPr>
          <p:cNvPr id="2" name="Rubrik 1">
            <a:extLst>
              <a:ext uri="{FF2B5EF4-FFF2-40B4-BE49-F238E27FC236}">
                <a16:creationId xmlns:a16="http://schemas.microsoft.com/office/drawing/2014/main" id="{1000EF98-4EAD-A84C-8640-BE5AB4EE3FE3}"/>
              </a:ext>
            </a:extLst>
          </p:cNvPr>
          <p:cNvSpPr>
            <a:spLocks noGrp="1"/>
          </p:cNvSpPr>
          <p:nvPr>
            <p:ph type="title"/>
          </p:nvPr>
        </p:nvSpPr>
        <p:spPr/>
        <p:txBody>
          <a:bodyPr/>
          <a:lstStyle>
            <a:lvl1pPr>
              <a:defRPr>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39465444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p>
            <a:fld id="{6DDB0A55-353B-0141-AD40-F868C66FD585}" type="slidenum">
              <a:rPr lang="sv-SE" smtClean="0"/>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D1DE100B-58C0-934F-AC79-222481B5598F}"/>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a:solidFill>
                  <a:schemeClr val="tx1"/>
                </a:solidFill>
              </a:rPr>
              <a:t>SVENSKA ISHOCKEYFÖRBUNDET</a:t>
            </a:r>
          </a:p>
        </p:txBody>
      </p:sp>
    </p:spTree>
    <p:extLst>
      <p:ext uri="{BB962C8B-B14F-4D97-AF65-F5344CB8AC3E}">
        <p14:creationId xmlns:p14="http://schemas.microsoft.com/office/powerpoint/2010/main" val="28134706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om, blå">
    <p:bg>
      <p:bgPr>
        <a:solidFill>
          <a:schemeClr val="tx2"/>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94418FB-8425-7343-922E-5E7EED8991C7}"/>
              </a:ext>
            </a:extLst>
          </p:cNvPr>
          <p:cNvSpPr>
            <a:spLocks noGrp="1"/>
          </p:cNvSpPr>
          <p:nvPr>
            <p:ph type="ftr" sz="quarter" idx="11"/>
          </p:nvPr>
        </p:nvSpPr>
        <p:spPr/>
        <p:txBody>
          <a:bodyPr/>
          <a:lstStyle>
            <a:lvl1pPr>
              <a:defRPr>
                <a:solidFill>
                  <a:schemeClr val="bg1"/>
                </a:solidFill>
              </a:defRPr>
            </a:lvl1pPr>
          </a:lstStyle>
          <a:p>
            <a:endParaRPr lang="sv-SE"/>
          </a:p>
        </p:txBody>
      </p:sp>
      <p:sp>
        <p:nvSpPr>
          <p:cNvPr id="7" name="Platshållare för bildnummer 6">
            <a:extLst>
              <a:ext uri="{FF2B5EF4-FFF2-40B4-BE49-F238E27FC236}">
                <a16:creationId xmlns:a16="http://schemas.microsoft.com/office/drawing/2014/main" id="{89CEB89E-8606-1B49-8D32-428EA91F0BF2}"/>
              </a:ext>
            </a:extLst>
          </p:cNvPr>
          <p:cNvSpPr>
            <a:spLocks noGrp="1"/>
          </p:cNvSpPr>
          <p:nvPr>
            <p:ph type="sldNum" sz="quarter" idx="12"/>
          </p:nvPr>
        </p:nvSpPr>
        <p:spPr/>
        <p:txBody>
          <a:bodyPr/>
          <a:lstStyle>
            <a:lvl1pPr>
              <a:defRPr>
                <a:solidFill>
                  <a:schemeClr val="bg1"/>
                </a:solidFill>
              </a:defRPr>
            </a:lvl1pPr>
          </a:lstStyle>
          <a:p>
            <a:fld id="{6DDB0A55-353B-0141-AD40-F868C66FD585}" type="slidenum">
              <a:rPr lang="sv-SE" smtClean="0"/>
              <a:pPr/>
              <a:t>‹#›</a:t>
            </a:fld>
            <a:endParaRPr lang="sv-SE"/>
          </a:p>
        </p:txBody>
      </p:sp>
      <p:cxnSp>
        <p:nvCxnSpPr>
          <p:cNvPr id="9" name="Rak 8">
            <a:extLst>
              <a:ext uri="{FF2B5EF4-FFF2-40B4-BE49-F238E27FC236}">
                <a16:creationId xmlns:a16="http://schemas.microsoft.com/office/drawing/2014/main" id="{62BAEA02-3336-9A46-A5F6-DEF0B18DCB85}"/>
              </a:ext>
            </a:extLst>
          </p:cNvPr>
          <p:cNvCxnSpPr/>
          <p:nvPr userDrawn="1"/>
        </p:nvCxnSpPr>
        <p:spPr>
          <a:xfrm>
            <a:off x="550863" y="692150"/>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49BBFECF-4B15-274B-A9DB-0846CC1CE337}"/>
              </a:ext>
            </a:extLst>
          </p:cNvPr>
          <p:cNvCxnSpPr/>
          <p:nvPr userDrawn="1"/>
        </p:nvCxnSpPr>
        <p:spPr>
          <a:xfrm>
            <a:off x="550863" y="368299"/>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4D10E12-BD35-5348-B9D9-6D4445537475}"/>
              </a:ext>
            </a:extLst>
          </p:cNvPr>
          <p:cNvCxnSpPr/>
          <p:nvPr userDrawn="1"/>
        </p:nvCxnSpPr>
        <p:spPr>
          <a:xfrm>
            <a:off x="550863" y="6486801"/>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D1DE100B-58C0-934F-AC79-222481B5598F}"/>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a:solidFill>
                  <a:schemeClr val="bg1"/>
                </a:solidFill>
              </a:rPr>
              <a:t>SVENSKA ISHOCKEYFÖRBUNDET</a:t>
            </a:r>
          </a:p>
        </p:txBody>
      </p:sp>
    </p:spTree>
    <p:extLst>
      <p:ext uri="{BB962C8B-B14F-4D97-AF65-F5344CB8AC3E}">
        <p14:creationId xmlns:p14="http://schemas.microsoft.com/office/powerpoint/2010/main" val="425607252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11/29/2024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6775955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1560A13A-DB3F-4AD5-B6AF-BDA0278A0A39}" type="datetimeFigureOut">
              <a:rPr lang="sv-SE" smtClean="0"/>
              <a:t>2024-11-29</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18835701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1_Kapitel, Bi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tshållare för sidfot 4">
            <a:extLst>
              <a:ext uri="{FF2B5EF4-FFF2-40B4-BE49-F238E27FC236}">
                <a16:creationId xmlns:a16="http://schemas.microsoft.com/office/drawing/2014/main" id="{F6E49E13-5DFC-8741-B95C-0EF0FB49B5F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8D05749-E166-D14A-B5C6-A1324741258E}"/>
              </a:ext>
            </a:extLst>
          </p:cNvPr>
          <p:cNvSpPr>
            <a:spLocks noGrp="1"/>
          </p:cNvSpPr>
          <p:nvPr>
            <p:ph type="sldNum" sz="quarter" idx="12"/>
          </p:nvPr>
        </p:nvSpPr>
        <p:spPr/>
        <p:txBody>
          <a:bodyPr/>
          <a:lstStyle/>
          <a:p>
            <a:fld id="{697E2A97-783B-4D3C-94D8-F5516E75BD04}" type="slidenum">
              <a:rPr lang="sv-SE" smtClean="0"/>
              <a:t>‹#›</a:t>
            </a:fld>
            <a:endParaRPr lang="sv-SE"/>
          </a:p>
        </p:txBody>
      </p:sp>
      <p:cxnSp>
        <p:nvCxnSpPr>
          <p:cNvPr id="83" name="Rak 82">
            <a:extLst>
              <a:ext uri="{FF2B5EF4-FFF2-40B4-BE49-F238E27FC236}">
                <a16:creationId xmlns:a16="http://schemas.microsoft.com/office/drawing/2014/main" id="{914572DA-559E-924C-A7D8-F6D3CCA95FB4}"/>
              </a:ext>
            </a:extLst>
          </p:cNvPr>
          <p:cNvCxnSpPr/>
          <p:nvPr/>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Rak 83">
            <a:extLst>
              <a:ext uri="{FF2B5EF4-FFF2-40B4-BE49-F238E27FC236}">
                <a16:creationId xmlns:a16="http://schemas.microsoft.com/office/drawing/2014/main" id="{107A4A46-9DEE-7642-8319-450855838C61}"/>
              </a:ext>
            </a:extLst>
          </p:cNvPr>
          <p:cNvCxnSpPr/>
          <p:nvPr/>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Rak 84">
            <a:extLst>
              <a:ext uri="{FF2B5EF4-FFF2-40B4-BE49-F238E27FC236}">
                <a16:creationId xmlns:a16="http://schemas.microsoft.com/office/drawing/2014/main" id="{7F5148C0-9E14-F14D-BE44-8981124E3849}"/>
              </a:ext>
            </a:extLst>
          </p:cNvPr>
          <p:cNvCxnSpPr/>
          <p:nvPr/>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textruta 85">
            <a:extLst>
              <a:ext uri="{FF2B5EF4-FFF2-40B4-BE49-F238E27FC236}">
                <a16:creationId xmlns:a16="http://schemas.microsoft.com/office/drawing/2014/main" id="{F5AB4C7D-3B28-4A44-BE39-D142465A4659}"/>
              </a:ext>
            </a:extLst>
          </p:cNvPr>
          <p:cNvSpPr txBox="1"/>
          <p:nvPr/>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a:solidFill>
                  <a:schemeClr val="tx1"/>
                </a:solidFill>
              </a:rPr>
              <a:t>Region väst ishockeyförbund</a:t>
            </a:r>
          </a:p>
        </p:txBody>
      </p:sp>
      <p:pic>
        <p:nvPicPr>
          <p:cNvPr id="12" name="Bildobjekt 11">
            <a:extLst>
              <a:ext uri="{FF2B5EF4-FFF2-40B4-BE49-F238E27FC236}">
                <a16:creationId xmlns:a16="http://schemas.microsoft.com/office/drawing/2014/main" id="{0B280042-D6AD-DF33-CF43-8F0C19EAFBCA}"/>
              </a:ext>
            </a:extLst>
          </p:cNvPr>
          <p:cNvPicPr>
            <a:picLocks noChangeAspect="1"/>
          </p:cNvPicPr>
          <p:nvPr/>
        </p:nvPicPr>
        <p:blipFill>
          <a:blip r:embed="rId3"/>
          <a:srcRect/>
          <a:stretch/>
        </p:blipFill>
        <p:spPr>
          <a:xfrm>
            <a:off x="9802236" y="5562834"/>
            <a:ext cx="1991751" cy="850279"/>
          </a:xfrm>
          <a:prstGeom prst="rect">
            <a:avLst/>
          </a:prstGeom>
        </p:spPr>
      </p:pic>
    </p:spTree>
    <p:extLst>
      <p:ext uri="{BB962C8B-B14F-4D97-AF65-F5344CB8AC3E}">
        <p14:creationId xmlns:p14="http://schemas.microsoft.com/office/powerpoint/2010/main" val="3963592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el, Bild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Platshållare för sidfot 4">
            <a:extLst>
              <a:ext uri="{FF2B5EF4-FFF2-40B4-BE49-F238E27FC236}">
                <a16:creationId xmlns:a16="http://schemas.microsoft.com/office/drawing/2014/main" id="{36D94E72-09B7-004E-889C-F7620C0BC938}"/>
              </a:ext>
            </a:extLst>
          </p:cNvPr>
          <p:cNvSpPr>
            <a:spLocks noGrp="1"/>
          </p:cNvSpPr>
          <p:nvPr>
            <p:ph type="ftr" sz="quarter" idx="11"/>
          </p:nvPr>
        </p:nvSpPr>
        <p:spPr>
          <a:xfrm>
            <a:off x="6240463" y="368300"/>
            <a:ext cx="3492500" cy="312737"/>
          </a:xfrm>
        </p:spPr>
        <p:txBody>
          <a:bodyPr/>
          <a:lstStyle/>
          <a:p>
            <a:endParaRPr lang="sv-SE"/>
          </a:p>
        </p:txBody>
      </p:sp>
      <p:sp>
        <p:nvSpPr>
          <p:cNvPr id="21" name="Platshållare för bildnummer 5">
            <a:extLst>
              <a:ext uri="{FF2B5EF4-FFF2-40B4-BE49-F238E27FC236}">
                <a16:creationId xmlns:a16="http://schemas.microsoft.com/office/drawing/2014/main" id="{E6D44E76-FD3C-6543-B243-D1009AF37E40}"/>
              </a:ext>
            </a:extLst>
          </p:cNvPr>
          <p:cNvSpPr>
            <a:spLocks noGrp="1"/>
          </p:cNvSpPr>
          <p:nvPr>
            <p:ph type="sldNum" sz="quarter" idx="12"/>
          </p:nvPr>
        </p:nvSpPr>
        <p:spPr>
          <a:xfrm>
            <a:off x="10819376" y="368300"/>
            <a:ext cx="809999" cy="312737"/>
          </a:xfrm>
        </p:spPr>
        <p:txBody>
          <a:bodyPr/>
          <a:lstStyle/>
          <a:p>
            <a:fld id="{6DDB0A55-353B-0141-AD40-F868C66FD585}" type="slidenum">
              <a:rPr lang="sv-SE" smtClean="0"/>
              <a:t>‹#›</a:t>
            </a:fld>
            <a:endParaRPr lang="sv-SE"/>
          </a:p>
        </p:txBody>
      </p:sp>
      <p:pic>
        <p:nvPicPr>
          <p:cNvPr id="22" name="Bildobjekt 21">
            <a:extLst>
              <a:ext uri="{FF2B5EF4-FFF2-40B4-BE49-F238E27FC236}">
                <a16:creationId xmlns:a16="http://schemas.microsoft.com/office/drawing/2014/main" id="{3C8509FD-DAE3-8140-BD50-DB8C4D58B4AD}"/>
              </a:ext>
            </a:extLst>
          </p:cNvPr>
          <p:cNvPicPr>
            <a:picLocks noChangeAspect="1"/>
          </p:cNvPicPr>
          <p:nvPr userDrawn="1"/>
        </p:nvPicPr>
        <p:blipFill>
          <a:blip r:embed="rId3"/>
          <a:stretch>
            <a:fillRect/>
          </a:stretch>
        </p:blipFill>
        <p:spPr>
          <a:xfrm>
            <a:off x="10276768" y="4875661"/>
            <a:ext cx="1570673" cy="1570673"/>
          </a:xfrm>
          <a:prstGeom prst="rect">
            <a:avLst/>
          </a:prstGeom>
        </p:spPr>
      </p:pic>
      <p:sp>
        <p:nvSpPr>
          <p:cNvPr id="2" name="Rubrik 1">
            <a:extLst>
              <a:ext uri="{FF2B5EF4-FFF2-40B4-BE49-F238E27FC236}">
                <a16:creationId xmlns:a16="http://schemas.microsoft.com/office/drawing/2014/main" id="{12F8DB0C-E0BD-B845-9B17-62E5202D25FE}"/>
              </a:ext>
            </a:extLst>
          </p:cNvPr>
          <p:cNvSpPr>
            <a:spLocks noGrp="1"/>
          </p:cNvSpPr>
          <p:nvPr>
            <p:ph type="title"/>
          </p:nvPr>
        </p:nvSpPr>
        <p:spPr>
          <a:xfrm>
            <a:off x="550863" y="3716338"/>
            <a:ext cx="9182100" cy="2520950"/>
          </a:xfrm>
        </p:spPr>
        <p:txBody>
          <a:bodyPr anchor="b" anchorCtr="0">
            <a:noAutofit/>
          </a:bodyPr>
          <a:lstStyle>
            <a:lvl1pPr>
              <a:defRPr sz="4800">
                <a:solidFill>
                  <a:schemeClr val="tx2"/>
                </a:solidFill>
              </a:defRPr>
            </a:lvl1pPr>
          </a:lstStyle>
          <a:p>
            <a:r>
              <a:rPr lang="sv-SE"/>
              <a:t>Klicka här för att ändra mall för rubrikformat</a:t>
            </a:r>
          </a:p>
        </p:txBody>
      </p:sp>
      <p:cxnSp>
        <p:nvCxnSpPr>
          <p:cNvPr id="23" name="Rak 22">
            <a:extLst>
              <a:ext uri="{FF2B5EF4-FFF2-40B4-BE49-F238E27FC236}">
                <a16:creationId xmlns:a16="http://schemas.microsoft.com/office/drawing/2014/main" id="{A5766702-911A-3943-AD66-93A6FEEF2F32}"/>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Rak 27">
            <a:extLst>
              <a:ext uri="{FF2B5EF4-FFF2-40B4-BE49-F238E27FC236}">
                <a16:creationId xmlns:a16="http://schemas.microsoft.com/office/drawing/2014/main" id="{305943FC-39D9-374B-AC8E-F674124F0A1D}"/>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ak 28">
            <a:extLst>
              <a:ext uri="{FF2B5EF4-FFF2-40B4-BE49-F238E27FC236}">
                <a16:creationId xmlns:a16="http://schemas.microsoft.com/office/drawing/2014/main" id="{09BBBF10-DFC7-CC43-BF28-556820F9A50F}"/>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ruta 29">
            <a:extLst>
              <a:ext uri="{FF2B5EF4-FFF2-40B4-BE49-F238E27FC236}">
                <a16:creationId xmlns:a16="http://schemas.microsoft.com/office/drawing/2014/main" id="{3E3B75CC-3A50-CA41-8BF0-2C2A5D5E497C}"/>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a:solidFill>
                  <a:schemeClr val="tx1"/>
                </a:solidFill>
              </a:rPr>
              <a:t>SVENSKA ISHOCKEYFÖRBUNDET</a:t>
            </a:r>
          </a:p>
        </p:txBody>
      </p:sp>
    </p:spTree>
    <p:extLst>
      <p:ext uri="{BB962C8B-B14F-4D97-AF65-F5344CB8AC3E}">
        <p14:creationId xmlns:p14="http://schemas.microsoft.com/office/powerpoint/2010/main" val="106634314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 Bild 3, V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B534E7D-D771-984D-B6A5-690FC56C6637}"/>
              </a:ext>
            </a:extLst>
          </p:cNvPr>
          <p:cNvSpPr/>
          <p:nvPr userDrawn="1"/>
        </p:nvSpPr>
        <p:spPr>
          <a:xfrm>
            <a:off x="0" y="3465513"/>
            <a:ext cx="12192000" cy="3392487"/>
          </a:xfrm>
          <a:prstGeom prst="rect">
            <a:avLst/>
          </a:prstGeom>
          <a:gradFill>
            <a:gsLst>
              <a:gs pos="0">
                <a:schemeClr val="tx2">
                  <a:alpha val="0"/>
                </a:schemeClr>
              </a:gs>
              <a:gs pos="100000">
                <a:schemeClr val="tx2">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8" name="Bildobjekt 17">
            <a:extLst>
              <a:ext uri="{FF2B5EF4-FFF2-40B4-BE49-F238E27FC236}">
                <a16:creationId xmlns:a16="http://schemas.microsoft.com/office/drawing/2014/main" id="{6114A69B-ED68-E145-9906-E142F565105C}"/>
              </a:ext>
            </a:extLst>
          </p:cNvPr>
          <p:cNvPicPr>
            <a:picLocks noChangeAspect="1"/>
          </p:cNvPicPr>
          <p:nvPr userDrawn="1"/>
        </p:nvPicPr>
        <p:blipFill>
          <a:blip r:embed="rId3"/>
          <a:stretch>
            <a:fillRect/>
          </a:stretch>
        </p:blipFill>
        <p:spPr>
          <a:xfrm>
            <a:off x="10276768" y="4875661"/>
            <a:ext cx="1570673" cy="1570673"/>
          </a:xfrm>
          <a:prstGeom prst="rect">
            <a:avLst/>
          </a:prstGeom>
        </p:spPr>
      </p:pic>
      <p:sp>
        <p:nvSpPr>
          <p:cNvPr id="21" name="Platshållare för sidfot 4">
            <a:extLst>
              <a:ext uri="{FF2B5EF4-FFF2-40B4-BE49-F238E27FC236}">
                <a16:creationId xmlns:a16="http://schemas.microsoft.com/office/drawing/2014/main" id="{685B7843-CFC4-B746-A9E1-4D77C516BAD9}"/>
              </a:ext>
            </a:extLst>
          </p:cNvPr>
          <p:cNvSpPr>
            <a:spLocks noGrp="1"/>
          </p:cNvSpPr>
          <p:nvPr>
            <p:ph type="ftr" sz="quarter" idx="11"/>
          </p:nvPr>
        </p:nvSpPr>
        <p:spPr>
          <a:xfrm>
            <a:off x="6240463" y="368300"/>
            <a:ext cx="3492500" cy="312737"/>
          </a:xfrm>
        </p:spPr>
        <p:txBody>
          <a:bodyPr/>
          <a:lstStyle>
            <a:lvl1pPr>
              <a:defRPr>
                <a:solidFill>
                  <a:schemeClr val="bg1"/>
                </a:solidFill>
              </a:defRPr>
            </a:lvl1pPr>
          </a:lstStyle>
          <a:p>
            <a:endParaRPr lang="sv-SE"/>
          </a:p>
        </p:txBody>
      </p:sp>
      <p:sp>
        <p:nvSpPr>
          <p:cNvPr id="22" name="Platshållare för bildnummer 5">
            <a:extLst>
              <a:ext uri="{FF2B5EF4-FFF2-40B4-BE49-F238E27FC236}">
                <a16:creationId xmlns:a16="http://schemas.microsoft.com/office/drawing/2014/main" id="{B8C0D3E6-1D07-4B44-BACB-C699312CDB4A}"/>
              </a:ext>
            </a:extLst>
          </p:cNvPr>
          <p:cNvSpPr>
            <a:spLocks noGrp="1"/>
          </p:cNvSpPr>
          <p:nvPr>
            <p:ph type="sldNum" sz="quarter" idx="12"/>
          </p:nvPr>
        </p:nvSpPr>
        <p:spPr>
          <a:xfrm>
            <a:off x="10819376" y="368300"/>
            <a:ext cx="809999" cy="312737"/>
          </a:xfrm>
        </p:spPr>
        <p:txBody>
          <a:bodyPr/>
          <a:lstStyle>
            <a:lvl1pPr>
              <a:defRPr>
                <a:solidFill>
                  <a:schemeClr val="bg1"/>
                </a:solidFill>
              </a:defRPr>
            </a:lvl1pPr>
          </a:lstStyle>
          <a:p>
            <a:fld id="{6DDB0A55-353B-0141-AD40-F868C66FD585}" type="slidenum">
              <a:rPr lang="sv-SE" smtClean="0"/>
              <a:pPr/>
              <a:t>‹#›</a:t>
            </a:fld>
            <a:endParaRPr lang="sv-SE"/>
          </a:p>
        </p:txBody>
      </p:sp>
      <p:sp>
        <p:nvSpPr>
          <p:cNvPr id="2" name="Rubrik 1">
            <a:extLst>
              <a:ext uri="{FF2B5EF4-FFF2-40B4-BE49-F238E27FC236}">
                <a16:creationId xmlns:a16="http://schemas.microsoft.com/office/drawing/2014/main" id="{12F8DB0C-E0BD-B845-9B17-62E5202D25FE}"/>
              </a:ext>
            </a:extLst>
          </p:cNvPr>
          <p:cNvSpPr>
            <a:spLocks noGrp="1"/>
          </p:cNvSpPr>
          <p:nvPr>
            <p:ph type="title"/>
          </p:nvPr>
        </p:nvSpPr>
        <p:spPr>
          <a:xfrm>
            <a:off x="550863" y="3716338"/>
            <a:ext cx="9182100" cy="2520950"/>
          </a:xfrm>
        </p:spPr>
        <p:txBody>
          <a:bodyPr anchor="b" anchorCtr="0">
            <a:noAutofit/>
          </a:bodyPr>
          <a:lstStyle>
            <a:lvl1pPr>
              <a:defRPr sz="4800">
                <a:solidFill>
                  <a:schemeClr val="bg1"/>
                </a:solidFill>
              </a:defRPr>
            </a:lvl1pPr>
          </a:lstStyle>
          <a:p>
            <a:r>
              <a:rPr lang="sv-SE"/>
              <a:t>Klicka här för att ändra mall för rubrikformat</a:t>
            </a:r>
          </a:p>
        </p:txBody>
      </p:sp>
      <p:sp>
        <p:nvSpPr>
          <p:cNvPr id="31" name="textruta 30">
            <a:extLst>
              <a:ext uri="{FF2B5EF4-FFF2-40B4-BE49-F238E27FC236}">
                <a16:creationId xmlns:a16="http://schemas.microsoft.com/office/drawing/2014/main" id="{46E1C03F-675D-E544-AE65-B4E08F76BA62}"/>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a:solidFill>
                  <a:schemeClr val="bg1"/>
                </a:solidFill>
              </a:rPr>
              <a:t>SVENSKA ISHOCKEYFÖRBUNDET</a:t>
            </a:r>
          </a:p>
        </p:txBody>
      </p:sp>
      <p:cxnSp>
        <p:nvCxnSpPr>
          <p:cNvPr id="32" name="Rak 31">
            <a:extLst>
              <a:ext uri="{FF2B5EF4-FFF2-40B4-BE49-F238E27FC236}">
                <a16:creationId xmlns:a16="http://schemas.microsoft.com/office/drawing/2014/main" id="{052CEF91-B7FD-1F42-899D-7F38796BCD60}"/>
              </a:ext>
            </a:extLst>
          </p:cNvPr>
          <p:cNvCxnSpPr/>
          <p:nvPr userDrawn="1"/>
        </p:nvCxnSpPr>
        <p:spPr>
          <a:xfrm>
            <a:off x="550863" y="692150"/>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Rak 32">
            <a:extLst>
              <a:ext uri="{FF2B5EF4-FFF2-40B4-BE49-F238E27FC236}">
                <a16:creationId xmlns:a16="http://schemas.microsoft.com/office/drawing/2014/main" id="{628F1DDD-565D-1049-A9BB-17A91E6C2E4D}"/>
              </a:ext>
            </a:extLst>
          </p:cNvPr>
          <p:cNvCxnSpPr/>
          <p:nvPr userDrawn="1"/>
        </p:nvCxnSpPr>
        <p:spPr>
          <a:xfrm>
            <a:off x="550863" y="368299"/>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Rak 33">
            <a:extLst>
              <a:ext uri="{FF2B5EF4-FFF2-40B4-BE49-F238E27FC236}">
                <a16:creationId xmlns:a16="http://schemas.microsoft.com/office/drawing/2014/main" id="{F57CDB9E-16D6-D943-89CB-6DE921C6ADEF}"/>
              </a:ext>
            </a:extLst>
          </p:cNvPr>
          <p:cNvCxnSpPr/>
          <p:nvPr userDrawn="1"/>
        </p:nvCxnSpPr>
        <p:spPr>
          <a:xfrm>
            <a:off x="550863" y="6486801"/>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686554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pitel, Grafiskt element">
    <p:bg>
      <p:bgPr>
        <a:solidFill>
          <a:schemeClr val="tx2"/>
        </a:solidFill>
        <a:effectLst/>
      </p:bgPr>
    </p:bg>
    <p:spTree>
      <p:nvGrpSpPr>
        <p:cNvPr id="1" name=""/>
        <p:cNvGrpSpPr/>
        <p:nvPr/>
      </p:nvGrpSpPr>
      <p:grpSpPr>
        <a:xfrm>
          <a:off x="0" y="0"/>
          <a:ext cx="0" cy="0"/>
          <a:chOff x="0" y="0"/>
          <a:chExt cx="0" cy="0"/>
        </a:xfrm>
      </p:grpSpPr>
      <p:sp>
        <p:nvSpPr>
          <p:cNvPr id="23" name="Frihandsfigur 22">
            <a:extLst>
              <a:ext uri="{FF2B5EF4-FFF2-40B4-BE49-F238E27FC236}">
                <a16:creationId xmlns:a16="http://schemas.microsoft.com/office/drawing/2014/main" id="{0DA09DD9-1186-FF49-8672-AB22068FE435}"/>
              </a:ext>
            </a:extLst>
          </p:cNvPr>
          <p:cNvSpPr/>
          <p:nvPr userDrawn="1"/>
        </p:nvSpPr>
        <p:spPr>
          <a:xfrm rot="10800000">
            <a:off x="4218254" y="0"/>
            <a:ext cx="7973745" cy="6858000"/>
          </a:xfrm>
          <a:custGeom>
            <a:avLst/>
            <a:gdLst>
              <a:gd name="connsiteX0" fmla="*/ 7973745 w 7973745"/>
              <a:gd name="connsiteY0" fmla="*/ 6870274 h 6870274"/>
              <a:gd name="connsiteX1" fmla="*/ 0 w 7973745"/>
              <a:gd name="connsiteY1" fmla="*/ 6870274 h 6870274"/>
              <a:gd name="connsiteX2" fmla="*/ 0 w 7973745"/>
              <a:gd name="connsiteY2" fmla="*/ 0 h 6870274"/>
              <a:gd name="connsiteX3" fmla="*/ 5021382 w 7973745"/>
              <a:gd name="connsiteY3" fmla="*/ 0 h 6870274"/>
            </a:gdLst>
            <a:ahLst/>
            <a:cxnLst>
              <a:cxn ang="0">
                <a:pos x="connsiteX0" y="connsiteY0"/>
              </a:cxn>
              <a:cxn ang="0">
                <a:pos x="connsiteX1" y="connsiteY1"/>
              </a:cxn>
              <a:cxn ang="0">
                <a:pos x="connsiteX2" y="connsiteY2"/>
              </a:cxn>
              <a:cxn ang="0">
                <a:pos x="connsiteX3" y="connsiteY3"/>
              </a:cxn>
            </a:cxnLst>
            <a:rect l="l" t="t" r="r" b="b"/>
            <a:pathLst>
              <a:path w="7973745" h="6870274">
                <a:moveTo>
                  <a:pt x="7973745" y="6870274"/>
                </a:moveTo>
                <a:lnTo>
                  <a:pt x="0" y="6870274"/>
                </a:lnTo>
                <a:lnTo>
                  <a:pt x="0" y="0"/>
                </a:lnTo>
                <a:lnTo>
                  <a:pt x="502138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5" name="Platshållare för sidfot 4">
            <a:extLst>
              <a:ext uri="{FF2B5EF4-FFF2-40B4-BE49-F238E27FC236}">
                <a16:creationId xmlns:a16="http://schemas.microsoft.com/office/drawing/2014/main" id="{F6E49E13-5DFC-8741-B95C-0EF0FB49B5FB}"/>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E8D05749-E166-D14A-B5C6-A1324741258E}"/>
              </a:ext>
            </a:extLst>
          </p:cNvPr>
          <p:cNvSpPr>
            <a:spLocks noGrp="1"/>
          </p:cNvSpPr>
          <p:nvPr>
            <p:ph type="sldNum" sz="quarter" idx="12"/>
          </p:nvPr>
        </p:nvSpPr>
        <p:spPr/>
        <p:txBody>
          <a:bodyPr/>
          <a:lstStyle>
            <a:lvl1pPr>
              <a:defRPr>
                <a:solidFill>
                  <a:schemeClr val="bg1"/>
                </a:solidFill>
              </a:defRPr>
            </a:lvl1pPr>
          </a:lstStyle>
          <a:p>
            <a:fld id="{6DDB0A55-353B-0141-AD40-F868C66FD585}" type="slidenum">
              <a:rPr lang="sv-SE" smtClean="0"/>
              <a:pPr/>
              <a:t>‹#›</a:t>
            </a:fld>
            <a:endParaRPr lang="sv-SE"/>
          </a:p>
        </p:txBody>
      </p:sp>
      <p:pic>
        <p:nvPicPr>
          <p:cNvPr id="11" name="Bildobjekt 10">
            <a:extLst>
              <a:ext uri="{FF2B5EF4-FFF2-40B4-BE49-F238E27FC236}">
                <a16:creationId xmlns:a16="http://schemas.microsoft.com/office/drawing/2014/main" id="{18E23E89-AFAD-404D-AE84-F3D8B89B552C}"/>
              </a:ext>
            </a:extLst>
          </p:cNvPr>
          <p:cNvPicPr>
            <a:picLocks noChangeAspect="1"/>
          </p:cNvPicPr>
          <p:nvPr userDrawn="1"/>
        </p:nvPicPr>
        <p:blipFill>
          <a:blip r:embed="rId2"/>
          <a:stretch>
            <a:fillRect/>
          </a:stretch>
        </p:blipFill>
        <p:spPr>
          <a:xfrm>
            <a:off x="10276768" y="4875661"/>
            <a:ext cx="1570673" cy="1570673"/>
          </a:xfrm>
          <a:prstGeom prst="rect">
            <a:avLst/>
          </a:prstGeom>
        </p:spPr>
      </p:pic>
      <p:cxnSp>
        <p:nvCxnSpPr>
          <p:cNvPr id="14" name="Rak 13">
            <a:extLst>
              <a:ext uri="{FF2B5EF4-FFF2-40B4-BE49-F238E27FC236}">
                <a16:creationId xmlns:a16="http://schemas.microsoft.com/office/drawing/2014/main" id="{3E849424-89C9-6147-BB9A-69CEF13ECA76}"/>
              </a:ext>
            </a:extLst>
          </p:cNvPr>
          <p:cNvCxnSpPr/>
          <p:nvPr userDrawn="1"/>
        </p:nvCxnSpPr>
        <p:spPr>
          <a:xfrm>
            <a:off x="550863" y="692150"/>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14">
            <a:extLst>
              <a:ext uri="{FF2B5EF4-FFF2-40B4-BE49-F238E27FC236}">
                <a16:creationId xmlns:a16="http://schemas.microsoft.com/office/drawing/2014/main" id="{A9B70CEF-CB9A-B544-967C-723DD3D2B422}"/>
              </a:ext>
            </a:extLst>
          </p:cNvPr>
          <p:cNvCxnSpPr/>
          <p:nvPr userDrawn="1"/>
        </p:nvCxnSpPr>
        <p:spPr>
          <a:xfrm>
            <a:off x="550863" y="368299"/>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k 15">
            <a:extLst>
              <a:ext uri="{FF2B5EF4-FFF2-40B4-BE49-F238E27FC236}">
                <a16:creationId xmlns:a16="http://schemas.microsoft.com/office/drawing/2014/main" id="{575D951B-5CC2-D44E-BC60-5B16F5CAA85F}"/>
              </a:ext>
            </a:extLst>
          </p:cNvPr>
          <p:cNvCxnSpPr/>
          <p:nvPr userDrawn="1"/>
        </p:nvCxnSpPr>
        <p:spPr>
          <a:xfrm>
            <a:off x="550863" y="6486801"/>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ubrik 1">
            <a:extLst>
              <a:ext uri="{FF2B5EF4-FFF2-40B4-BE49-F238E27FC236}">
                <a16:creationId xmlns:a16="http://schemas.microsoft.com/office/drawing/2014/main" id="{D667BA81-2107-9B43-B679-A9F2B3423EF7}"/>
              </a:ext>
            </a:extLst>
          </p:cNvPr>
          <p:cNvSpPr>
            <a:spLocks noGrp="1"/>
          </p:cNvSpPr>
          <p:nvPr>
            <p:ph type="title"/>
          </p:nvPr>
        </p:nvSpPr>
        <p:spPr>
          <a:xfrm>
            <a:off x="550863" y="944563"/>
            <a:ext cx="7308850" cy="3931097"/>
          </a:xfrm>
        </p:spPr>
        <p:txBody>
          <a:bodyPr anchor="t" anchorCtr="0">
            <a:noAutofit/>
          </a:bodyPr>
          <a:lstStyle>
            <a:lvl1pPr>
              <a:defRPr sz="4800">
                <a:solidFill>
                  <a:schemeClr val="bg1"/>
                </a:solidFill>
              </a:defRPr>
            </a:lvl1pPr>
          </a:lstStyle>
          <a:p>
            <a:r>
              <a:rPr lang="sv-SE"/>
              <a:t>Klicka här för att ändra mall för rubrikformat</a:t>
            </a:r>
          </a:p>
        </p:txBody>
      </p:sp>
      <p:sp>
        <p:nvSpPr>
          <p:cNvPr id="12" name="textruta 11">
            <a:extLst>
              <a:ext uri="{FF2B5EF4-FFF2-40B4-BE49-F238E27FC236}">
                <a16:creationId xmlns:a16="http://schemas.microsoft.com/office/drawing/2014/main" id="{7616BD48-B8E6-8D41-8875-6A642564B707}"/>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a:solidFill>
                  <a:schemeClr val="bg1"/>
                </a:solidFill>
              </a:rPr>
              <a:t>SVENSKA ISHOCKEYFÖRBUNDET</a:t>
            </a:r>
          </a:p>
        </p:txBody>
      </p:sp>
    </p:spTree>
    <p:extLst>
      <p:ext uri="{BB962C8B-B14F-4D97-AF65-F5344CB8AC3E}">
        <p14:creationId xmlns:p14="http://schemas.microsoft.com/office/powerpoint/2010/main" val="10759810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itat, Gul">
    <p:bg>
      <p:bgPr>
        <a:solidFill>
          <a:schemeClr val="bg2"/>
        </a:solidFill>
        <a:effectLst/>
      </p:bgPr>
    </p:bg>
    <p:spTree>
      <p:nvGrpSpPr>
        <p:cNvPr id="1" name=""/>
        <p:cNvGrpSpPr/>
        <p:nvPr/>
      </p:nvGrpSpPr>
      <p:grpSpPr>
        <a:xfrm>
          <a:off x="0" y="0"/>
          <a:ext cx="0" cy="0"/>
          <a:chOff x="0" y="0"/>
          <a:chExt cx="0" cy="0"/>
        </a:xfrm>
      </p:grpSpPr>
      <p:sp>
        <p:nvSpPr>
          <p:cNvPr id="17" name="Rubrik 1">
            <a:extLst>
              <a:ext uri="{FF2B5EF4-FFF2-40B4-BE49-F238E27FC236}">
                <a16:creationId xmlns:a16="http://schemas.microsoft.com/office/drawing/2014/main" id="{D667BA81-2107-9B43-B679-A9F2B3423EF7}"/>
              </a:ext>
            </a:extLst>
          </p:cNvPr>
          <p:cNvSpPr>
            <a:spLocks noGrp="1"/>
          </p:cNvSpPr>
          <p:nvPr>
            <p:ph type="title"/>
          </p:nvPr>
        </p:nvSpPr>
        <p:spPr>
          <a:xfrm>
            <a:off x="550863" y="944563"/>
            <a:ext cx="11078512" cy="5292725"/>
          </a:xfrm>
        </p:spPr>
        <p:txBody>
          <a:bodyPr anchor="t" anchorCtr="0">
            <a:noAutofit/>
          </a:bodyPr>
          <a:lstStyle>
            <a:lvl1pPr>
              <a:lnSpc>
                <a:spcPct val="100000"/>
              </a:lnSpc>
              <a:defRPr sz="3200">
                <a:solidFill>
                  <a:schemeClr val="tx2"/>
                </a:solidFill>
                <a:latin typeface="+mn-lt"/>
              </a:defRPr>
            </a:lvl1pPr>
          </a:lstStyle>
          <a:p>
            <a:r>
              <a:rPr lang="sv-SE"/>
              <a:t>Klicka här för att ändra mall för rubrikformat</a:t>
            </a:r>
          </a:p>
        </p:txBody>
      </p:sp>
      <p:sp>
        <p:nvSpPr>
          <p:cNvPr id="9" name="Platshållare för sidfot 6">
            <a:extLst>
              <a:ext uri="{FF2B5EF4-FFF2-40B4-BE49-F238E27FC236}">
                <a16:creationId xmlns:a16="http://schemas.microsoft.com/office/drawing/2014/main" id="{86827F12-AF98-9B4F-90A0-47490D03B4B3}"/>
              </a:ext>
            </a:extLst>
          </p:cNvPr>
          <p:cNvSpPr>
            <a:spLocks noGrp="1"/>
          </p:cNvSpPr>
          <p:nvPr>
            <p:ph type="ftr" sz="quarter" idx="10"/>
          </p:nvPr>
        </p:nvSpPr>
        <p:spPr>
          <a:xfrm>
            <a:off x="6240463" y="368300"/>
            <a:ext cx="3492500" cy="312737"/>
          </a:xfrm>
        </p:spPr>
        <p:txBody>
          <a:bodyPr/>
          <a:lstStyle/>
          <a:p>
            <a:endParaRPr lang="sv-SE"/>
          </a:p>
        </p:txBody>
      </p:sp>
      <p:sp>
        <p:nvSpPr>
          <p:cNvPr id="10" name="Platshållare för bildnummer 7">
            <a:extLst>
              <a:ext uri="{FF2B5EF4-FFF2-40B4-BE49-F238E27FC236}">
                <a16:creationId xmlns:a16="http://schemas.microsoft.com/office/drawing/2014/main" id="{1EAF2982-5132-C346-850A-352495425590}"/>
              </a:ext>
            </a:extLst>
          </p:cNvPr>
          <p:cNvSpPr>
            <a:spLocks noGrp="1"/>
          </p:cNvSpPr>
          <p:nvPr>
            <p:ph type="sldNum" sz="quarter" idx="11"/>
          </p:nvPr>
        </p:nvSpPr>
        <p:spPr>
          <a:xfrm>
            <a:off x="10819376" y="368300"/>
            <a:ext cx="809999" cy="312737"/>
          </a:xfrm>
        </p:spPr>
        <p:txBody>
          <a:bodyPr/>
          <a:lstStyle/>
          <a:p>
            <a:fld id="{6DDB0A55-353B-0141-AD40-F868C66FD585}" type="slidenum">
              <a:rPr lang="sv-SE" smtClean="0"/>
              <a:pPr/>
              <a:t>‹#›</a:t>
            </a:fld>
            <a:endParaRPr lang="sv-SE"/>
          </a:p>
        </p:txBody>
      </p:sp>
      <p:cxnSp>
        <p:nvCxnSpPr>
          <p:cNvPr id="12" name="Rak 11">
            <a:extLst>
              <a:ext uri="{FF2B5EF4-FFF2-40B4-BE49-F238E27FC236}">
                <a16:creationId xmlns:a16="http://schemas.microsoft.com/office/drawing/2014/main" id="{3D1B63AC-244D-7345-996B-36B155D16D04}"/>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k 12">
            <a:extLst>
              <a:ext uri="{FF2B5EF4-FFF2-40B4-BE49-F238E27FC236}">
                <a16:creationId xmlns:a16="http://schemas.microsoft.com/office/drawing/2014/main" id="{84280C2E-6E7B-4244-B0ED-CB335311C908}"/>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7">
            <a:extLst>
              <a:ext uri="{FF2B5EF4-FFF2-40B4-BE49-F238E27FC236}">
                <a16:creationId xmlns:a16="http://schemas.microsoft.com/office/drawing/2014/main" id="{5CD2F5D4-4970-CC4C-BC88-38CC0E81DF2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ruta 13">
            <a:extLst>
              <a:ext uri="{FF2B5EF4-FFF2-40B4-BE49-F238E27FC236}">
                <a16:creationId xmlns:a16="http://schemas.microsoft.com/office/drawing/2014/main" id="{52CE3999-1954-B943-9C45-BF0D47E7F39B}"/>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a:solidFill>
                  <a:schemeClr val="tx1"/>
                </a:solidFill>
              </a:rPr>
              <a:t>SVENSKA ISHOCKEYFÖRBUNDET</a:t>
            </a:r>
          </a:p>
        </p:txBody>
      </p:sp>
    </p:spTree>
    <p:extLst>
      <p:ext uri="{BB962C8B-B14F-4D97-AF65-F5344CB8AC3E}">
        <p14:creationId xmlns:p14="http://schemas.microsoft.com/office/powerpoint/2010/main" val="3354691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itat, Blå">
    <p:bg>
      <p:bgPr>
        <a:solidFill>
          <a:schemeClr val="tx2"/>
        </a:solidFill>
        <a:effectLst/>
      </p:bgPr>
    </p:bg>
    <p:spTree>
      <p:nvGrpSpPr>
        <p:cNvPr id="1" name=""/>
        <p:cNvGrpSpPr/>
        <p:nvPr/>
      </p:nvGrpSpPr>
      <p:grpSpPr>
        <a:xfrm>
          <a:off x="0" y="0"/>
          <a:ext cx="0" cy="0"/>
          <a:chOff x="0" y="0"/>
          <a:chExt cx="0" cy="0"/>
        </a:xfrm>
      </p:grpSpPr>
      <p:sp>
        <p:nvSpPr>
          <p:cNvPr id="5" name="Platshållare för sidfot 4">
            <a:extLst>
              <a:ext uri="{FF2B5EF4-FFF2-40B4-BE49-F238E27FC236}">
                <a16:creationId xmlns:a16="http://schemas.microsoft.com/office/drawing/2014/main" id="{F6E49E13-5DFC-8741-B95C-0EF0FB49B5FB}"/>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E8D05749-E166-D14A-B5C6-A1324741258E}"/>
              </a:ext>
            </a:extLst>
          </p:cNvPr>
          <p:cNvSpPr>
            <a:spLocks noGrp="1"/>
          </p:cNvSpPr>
          <p:nvPr>
            <p:ph type="sldNum" sz="quarter" idx="12"/>
          </p:nvPr>
        </p:nvSpPr>
        <p:spPr/>
        <p:txBody>
          <a:bodyPr/>
          <a:lstStyle>
            <a:lvl1pPr>
              <a:defRPr>
                <a:solidFill>
                  <a:schemeClr val="bg1"/>
                </a:solidFill>
              </a:defRPr>
            </a:lvl1pPr>
          </a:lstStyle>
          <a:p>
            <a:fld id="{6DDB0A55-353B-0141-AD40-F868C66FD585}" type="slidenum">
              <a:rPr lang="sv-SE" smtClean="0"/>
              <a:pPr/>
              <a:t>‹#›</a:t>
            </a:fld>
            <a:endParaRPr lang="sv-SE"/>
          </a:p>
        </p:txBody>
      </p:sp>
      <p:cxnSp>
        <p:nvCxnSpPr>
          <p:cNvPr id="14" name="Rak 13">
            <a:extLst>
              <a:ext uri="{FF2B5EF4-FFF2-40B4-BE49-F238E27FC236}">
                <a16:creationId xmlns:a16="http://schemas.microsoft.com/office/drawing/2014/main" id="{3E849424-89C9-6147-BB9A-69CEF13ECA76}"/>
              </a:ext>
            </a:extLst>
          </p:cNvPr>
          <p:cNvCxnSpPr/>
          <p:nvPr userDrawn="1"/>
        </p:nvCxnSpPr>
        <p:spPr>
          <a:xfrm>
            <a:off x="550863" y="692150"/>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14">
            <a:extLst>
              <a:ext uri="{FF2B5EF4-FFF2-40B4-BE49-F238E27FC236}">
                <a16:creationId xmlns:a16="http://schemas.microsoft.com/office/drawing/2014/main" id="{A9B70CEF-CB9A-B544-967C-723DD3D2B422}"/>
              </a:ext>
            </a:extLst>
          </p:cNvPr>
          <p:cNvCxnSpPr/>
          <p:nvPr userDrawn="1"/>
        </p:nvCxnSpPr>
        <p:spPr>
          <a:xfrm>
            <a:off x="550863" y="368299"/>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k 15">
            <a:extLst>
              <a:ext uri="{FF2B5EF4-FFF2-40B4-BE49-F238E27FC236}">
                <a16:creationId xmlns:a16="http://schemas.microsoft.com/office/drawing/2014/main" id="{575D951B-5CC2-D44E-BC60-5B16F5CAA85F}"/>
              </a:ext>
            </a:extLst>
          </p:cNvPr>
          <p:cNvCxnSpPr/>
          <p:nvPr userDrawn="1"/>
        </p:nvCxnSpPr>
        <p:spPr>
          <a:xfrm>
            <a:off x="550863" y="6486801"/>
            <a:ext cx="11090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ubrik 1">
            <a:extLst>
              <a:ext uri="{FF2B5EF4-FFF2-40B4-BE49-F238E27FC236}">
                <a16:creationId xmlns:a16="http://schemas.microsoft.com/office/drawing/2014/main" id="{D667BA81-2107-9B43-B679-A9F2B3423EF7}"/>
              </a:ext>
            </a:extLst>
          </p:cNvPr>
          <p:cNvSpPr>
            <a:spLocks noGrp="1"/>
          </p:cNvSpPr>
          <p:nvPr>
            <p:ph type="title"/>
          </p:nvPr>
        </p:nvSpPr>
        <p:spPr>
          <a:xfrm>
            <a:off x="550863" y="944563"/>
            <a:ext cx="11078512" cy="5292725"/>
          </a:xfrm>
        </p:spPr>
        <p:txBody>
          <a:bodyPr anchor="t" anchorCtr="0">
            <a:noAutofit/>
          </a:bodyPr>
          <a:lstStyle>
            <a:lvl1pPr>
              <a:lnSpc>
                <a:spcPct val="100000"/>
              </a:lnSpc>
              <a:defRPr sz="3200">
                <a:solidFill>
                  <a:schemeClr val="accent1"/>
                </a:solidFill>
                <a:latin typeface="+mn-lt"/>
              </a:defRPr>
            </a:lvl1pPr>
          </a:lstStyle>
          <a:p>
            <a:r>
              <a:rPr lang="sv-SE"/>
              <a:t>Klicka här för att ändra mall för rubrikformat</a:t>
            </a:r>
          </a:p>
        </p:txBody>
      </p:sp>
      <p:sp>
        <p:nvSpPr>
          <p:cNvPr id="9" name="textruta 8">
            <a:extLst>
              <a:ext uri="{FF2B5EF4-FFF2-40B4-BE49-F238E27FC236}">
                <a16:creationId xmlns:a16="http://schemas.microsoft.com/office/drawing/2014/main" id="{F3C1EF44-CD5A-3044-9905-5B88687D9A39}"/>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a:solidFill>
                  <a:schemeClr val="bg1"/>
                </a:solidFill>
              </a:rPr>
              <a:t>SVENSKA ISHOCKEYFÖRBUNDET</a:t>
            </a:r>
          </a:p>
        </p:txBody>
      </p:sp>
    </p:spTree>
    <p:extLst>
      <p:ext uri="{BB962C8B-B14F-4D97-AF65-F5344CB8AC3E}">
        <p14:creationId xmlns:p14="http://schemas.microsoft.com/office/powerpoint/2010/main" val="8977923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itat, Gul">
    <p:bg>
      <p:bgPr>
        <a:solidFill>
          <a:schemeClr val="bg1"/>
        </a:solidFill>
        <a:effectLst/>
      </p:bgPr>
    </p:bg>
    <p:spTree>
      <p:nvGrpSpPr>
        <p:cNvPr id="1" name=""/>
        <p:cNvGrpSpPr/>
        <p:nvPr/>
      </p:nvGrpSpPr>
      <p:grpSpPr>
        <a:xfrm>
          <a:off x="0" y="0"/>
          <a:ext cx="0" cy="0"/>
          <a:chOff x="0" y="0"/>
          <a:chExt cx="0" cy="0"/>
        </a:xfrm>
      </p:grpSpPr>
      <p:sp>
        <p:nvSpPr>
          <p:cNvPr id="17" name="Rubrik 1">
            <a:extLst>
              <a:ext uri="{FF2B5EF4-FFF2-40B4-BE49-F238E27FC236}">
                <a16:creationId xmlns:a16="http://schemas.microsoft.com/office/drawing/2014/main" id="{D667BA81-2107-9B43-B679-A9F2B3423EF7}"/>
              </a:ext>
            </a:extLst>
          </p:cNvPr>
          <p:cNvSpPr>
            <a:spLocks noGrp="1"/>
          </p:cNvSpPr>
          <p:nvPr>
            <p:ph type="title"/>
          </p:nvPr>
        </p:nvSpPr>
        <p:spPr>
          <a:xfrm>
            <a:off x="550863" y="944563"/>
            <a:ext cx="11078512" cy="5292725"/>
          </a:xfrm>
        </p:spPr>
        <p:txBody>
          <a:bodyPr anchor="t" anchorCtr="0">
            <a:noAutofit/>
          </a:bodyPr>
          <a:lstStyle>
            <a:lvl1pPr>
              <a:lnSpc>
                <a:spcPct val="100000"/>
              </a:lnSpc>
              <a:defRPr sz="3200">
                <a:solidFill>
                  <a:schemeClr val="accent1"/>
                </a:solidFill>
                <a:latin typeface="+mn-lt"/>
              </a:defRPr>
            </a:lvl1pPr>
          </a:lstStyle>
          <a:p>
            <a:r>
              <a:rPr lang="sv-SE"/>
              <a:t>Klicka här för att ändra mall för rubrikformat</a:t>
            </a:r>
          </a:p>
        </p:txBody>
      </p:sp>
      <p:sp>
        <p:nvSpPr>
          <p:cNvPr id="9" name="Platshållare för sidfot 6">
            <a:extLst>
              <a:ext uri="{FF2B5EF4-FFF2-40B4-BE49-F238E27FC236}">
                <a16:creationId xmlns:a16="http://schemas.microsoft.com/office/drawing/2014/main" id="{86827F12-AF98-9B4F-90A0-47490D03B4B3}"/>
              </a:ext>
            </a:extLst>
          </p:cNvPr>
          <p:cNvSpPr>
            <a:spLocks noGrp="1"/>
          </p:cNvSpPr>
          <p:nvPr>
            <p:ph type="ftr" sz="quarter" idx="10"/>
          </p:nvPr>
        </p:nvSpPr>
        <p:spPr>
          <a:xfrm>
            <a:off x="6240463" y="368300"/>
            <a:ext cx="3492500" cy="312737"/>
          </a:xfrm>
        </p:spPr>
        <p:txBody>
          <a:bodyPr/>
          <a:lstStyle/>
          <a:p>
            <a:endParaRPr lang="sv-SE"/>
          </a:p>
        </p:txBody>
      </p:sp>
      <p:sp>
        <p:nvSpPr>
          <p:cNvPr id="10" name="Platshållare för bildnummer 7">
            <a:extLst>
              <a:ext uri="{FF2B5EF4-FFF2-40B4-BE49-F238E27FC236}">
                <a16:creationId xmlns:a16="http://schemas.microsoft.com/office/drawing/2014/main" id="{1EAF2982-5132-C346-850A-352495425590}"/>
              </a:ext>
            </a:extLst>
          </p:cNvPr>
          <p:cNvSpPr>
            <a:spLocks noGrp="1"/>
          </p:cNvSpPr>
          <p:nvPr>
            <p:ph type="sldNum" sz="quarter" idx="11"/>
          </p:nvPr>
        </p:nvSpPr>
        <p:spPr>
          <a:xfrm>
            <a:off x="10819376" y="368300"/>
            <a:ext cx="809999" cy="312737"/>
          </a:xfrm>
        </p:spPr>
        <p:txBody>
          <a:bodyPr/>
          <a:lstStyle/>
          <a:p>
            <a:fld id="{6DDB0A55-353B-0141-AD40-F868C66FD585}" type="slidenum">
              <a:rPr lang="sv-SE" smtClean="0"/>
              <a:pPr/>
              <a:t>‹#›</a:t>
            </a:fld>
            <a:endParaRPr lang="sv-SE"/>
          </a:p>
        </p:txBody>
      </p:sp>
      <p:cxnSp>
        <p:nvCxnSpPr>
          <p:cNvPr id="12" name="Rak 11">
            <a:extLst>
              <a:ext uri="{FF2B5EF4-FFF2-40B4-BE49-F238E27FC236}">
                <a16:creationId xmlns:a16="http://schemas.microsoft.com/office/drawing/2014/main" id="{3D1B63AC-244D-7345-996B-36B155D16D04}"/>
              </a:ext>
            </a:extLst>
          </p:cNvPr>
          <p:cNvCxnSpPr/>
          <p:nvPr userDrawn="1"/>
        </p:nvCxnSpPr>
        <p:spPr>
          <a:xfrm>
            <a:off x="550863" y="692150"/>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k 12">
            <a:extLst>
              <a:ext uri="{FF2B5EF4-FFF2-40B4-BE49-F238E27FC236}">
                <a16:creationId xmlns:a16="http://schemas.microsoft.com/office/drawing/2014/main" id="{84280C2E-6E7B-4244-B0ED-CB335311C908}"/>
              </a:ext>
            </a:extLst>
          </p:cNvPr>
          <p:cNvCxnSpPr/>
          <p:nvPr userDrawn="1"/>
        </p:nvCxnSpPr>
        <p:spPr>
          <a:xfrm>
            <a:off x="550863" y="368299"/>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7">
            <a:extLst>
              <a:ext uri="{FF2B5EF4-FFF2-40B4-BE49-F238E27FC236}">
                <a16:creationId xmlns:a16="http://schemas.microsoft.com/office/drawing/2014/main" id="{5CD2F5D4-4970-CC4C-BC88-38CC0E81DF25}"/>
              </a:ext>
            </a:extLst>
          </p:cNvPr>
          <p:cNvCxnSpPr/>
          <p:nvPr userDrawn="1"/>
        </p:nvCxnSpPr>
        <p:spPr>
          <a:xfrm>
            <a:off x="550863" y="6486801"/>
            <a:ext cx="11090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ruta 13">
            <a:extLst>
              <a:ext uri="{FF2B5EF4-FFF2-40B4-BE49-F238E27FC236}">
                <a16:creationId xmlns:a16="http://schemas.microsoft.com/office/drawing/2014/main" id="{9C395392-D26E-0143-868E-9D07A4F5985E}"/>
              </a:ext>
            </a:extLst>
          </p:cNvPr>
          <p:cNvSpPr txBox="1"/>
          <p:nvPr userDrawn="1"/>
        </p:nvSpPr>
        <p:spPr>
          <a:xfrm>
            <a:off x="562625" y="368299"/>
            <a:ext cx="3076564" cy="323851"/>
          </a:xfrm>
          <a:prstGeom prst="rect">
            <a:avLst/>
          </a:prstGeom>
          <a:noFill/>
        </p:spPr>
        <p:txBody>
          <a:bodyPr wrap="square" lIns="0" tIns="0" rIns="0" bIns="0" rtlCol="0" anchor="ctr" anchorCtr="0">
            <a:noAutofit/>
          </a:bodyPr>
          <a:lstStyle/>
          <a:p>
            <a:r>
              <a:rPr lang="sv-SE" sz="800" cap="all" spc="50" baseline="0">
                <a:solidFill>
                  <a:schemeClr val="tx1"/>
                </a:solidFill>
              </a:rPr>
              <a:t>SVENSKA ISHOCKEYFÖRBUNDET</a:t>
            </a:r>
          </a:p>
        </p:txBody>
      </p:sp>
    </p:spTree>
    <p:extLst>
      <p:ext uri="{BB962C8B-B14F-4D97-AF65-F5344CB8AC3E}">
        <p14:creationId xmlns:p14="http://schemas.microsoft.com/office/powerpoint/2010/main" val="232297746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793E09BF-8C65-FD44-8830-77E5EBBA28D1}"/>
              </a:ext>
            </a:extLst>
          </p:cNvPr>
          <p:cNvSpPr>
            <a:spLocks noGrp="1"/>
          </p:cNvSpPr>
          <p:nvPr>
            <p:ph type="title"/>
          </p:nvPr>
        </p:nvSpPr>
        <p:spPr>
          <a:xfrm>
            <a:off x="550862" y="944563"/>
            <a:ext cx="11090275" cy="1152525"/>
          </a:xfrm>
          <a:prstGeom prst="rect">
            <a:avLst/>
          </a:prstGeom>
        </p:spPr>
        <p:txBody>
          <a:bodyPr vert="horz" lIns="0" tIns="0" rIns="0" bIns="0" rtlCol="0" anchor="t" anchorCtr="0">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5DE77B51-EFF8-2847-9057-B203CE9C6E10}"/>
              </a:ext>
            </a:extLst>
          </p:cNvPr>
          <p:cNvSpPr>
            <a:spLocks noGrp="1"/>
          </p:cNvSpPr>
          <p:nvPr>
            <p:ph type="body" idx="1"/>
          </p:nvPr>
        </p:nvSpPr>
        <p:spPr>
          <a:xfrm>
            <a:off x="550862" y="2349500"/>
            <a:ext cx="11090276" cy="3887787"/>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sidfot 4">
            <a:extLst>
              <a:ext uri="{FF2B5EF4-FFF2-40B4-BE49-F238E27FC236}">
                <a16:creationId xmlns:a16="http://schemas.microsoft.com/office/drawing/2014/main" id="{A02FE231-0242-2B47-9C2B-034D4D3B81CD}"/>
              </a:ext>
            </a:extLst>
          </p:cNvPr>
          <p:cNvSpPr>
            <a:spLocks noGrp="1"/>
          </p:cNvSpPr>
          <p:nvPr>
            <p:ph type="ftr" sz="quarter" idx="3"/>
          </p:nvPr>
        </p:nvSpPr>
        <p:spPr>
          <a:xfrm>
            <a:off x="6240463" y="368300"/>
            <a:ext cx="3492500" cy="312737"/>
          </a:xfrm>
          <a:prstGeom prst="rect">
            <a:avLst/>
          </a:prstGeom>
        </p:spPr>
        <p:txBody>
          <a:bodyPr vert="horz" lIns="0" tIns="36000" rIns="0" bIns="0" rtlCol="0" anchor="ctr"/>
          <a:lstStyle>
            <a:lvl1pPr algn="l">
              <a:defRPr sz="800" cap="all" spc="50" baseline="0">
                <a:solidFill>
                  <a:schemeClr val="tx1"/>
                </a:solidFill>
              </a:defRPr>
            </a:lvl1pPr>
          </a:lstStyle>
          <a:p>
            <a:endParaRPr lang="sv-SE"/>
          </a:p>
        </p:txBody>
      </p:sp>
      <p:sp>
        <p:nvSpPr>
          <p:cNvPr id="6" name="Platshållare för bildnummer 5">
            <a:extLst>
              <a:ext uri="{FF2B5EF4-FFF2-40B4-BE49-F238E27FC236}">
                <a16:creationId xmlns:a16="http://schemas.microsoft.com/office/drawing/2014/main" id="{F0D92737-3D31-4745-AB7C-61CF472A991A}"/>
              </a:ext>
            </a:extLst>
          </p:cNvPr>
          <p:cNvSpPr>
            <a:spLocks noGrp="1"/>
          </p:cNvSpPr>
          <p:nvPr>
            <p:ph type="sldNum" sz="quarter" idx="4"/>
          </p:nvPr>
        </p:nvSpPr>
        <p:spPr>
          <a:xfrm>
            <a:off x="10819376" y="368300"/>
            <a:ext cx="809999" cy="312737"/>
          </a:xfrm>
          <a:prstGeom prst="rect">
            <a:avLst/>
          </a:prstGeom>
        </p:spPr>
        <p:txBody>
          <a:bodyPr vert="horz" lIns="0" tIns="36000" rIns="0" bIns="0" rtlCol="0" anchor="ctr"/>
          <a:lstStyle>
            <a:lvl1pPr algn="r">
              <a:defRPr sz="800" cap="all" spc="50" baseline="0">
                <a:solidFill>
                  <a:schemeClr val="tx1"/>
                </a:solidFill>
              </a:defRPr>
            </a:lvl1pPr>
          </a:lstStyle>
          <a:p>
            <a:fld id="{6DDB0A55-353B-0141-AD40-F868C66FD585}" type="slidenum">
              <a:rPr lang="sv-SE" smtClean="0"/>
              <a:pPr/>
              <a:t>‹#›</a:t>
            </a:fld>
            <a:endParaRPr lang="sv-SE"/>
          </a:p>
        </p:txBody>
      </p:sp>
    </p:spTree>
    <p:extLst>
      <p:ext uri="{BB962C8B-B14F-4D97-AF65-F5344CB8AC3E}">
        <p14:creationId xmlns:p14="http://schemas.microsoft.com/office/powerpoint/2010/main" val="2962283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3" r:id="rId3"/>
    <p:sldLayoutId id="2147483654" r:id="rId4"/>
    <p:sldLayoutId id="2147483655" r:id="rId5"/>
    <p:sldLayoutId id="2147483656" r:id="rId6"/>
    <p:sldLayoutId id="2147483658" r:id="rId7"/>
    <p:sldLayoutId id="2147483657" r:id="rId8"/>
    <p:sldLayoutId id="2147483659" r:id="rId9"/>
    <p:sldLayoutId id="2147483650" r:id="rId10"/>
    <p:sldLayoutId id="2147483652" r:id="rId11"/>
    <p:sldLayoutId id="2147483677"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75" r:id="rId21"/>
    <p:sldLayoutId id="2147483680" r:id="rId22"/>
    <p:sldLayoutId id="2147483668" r:id="rId23"/>
    <p:sldLayoutId id="2147483670" r:id="rId24"/>
    <p:sldLayoutId id="2147483671" r:id="rId25"/>
    <p:sldLayoutId id="2147483672" r:id="rId26"/>
    <p:sldLayoutId id="2147483669" r:id="rId27"/>
    <p:sldLayoutId id="2147483673" r:id="rId28"/>
    <p:sldLayoutId id="2147483676" r:id="rId29"/>
    <p:sldLayoutId id="2147483678" r:id="rId30"/>
    <p:sldLayoutId id="2147483674" r:id="rId31"/>
    <p:sldLayoutId id="2147483679" r:id="rId32"/>
    <p:sldLayoutId id="2147483681" r:id="rId33"/>
    <p:sldLayoutId id="2147483682" r:id="rId34"/>
    <p:sldLayoutId id="2147483683" r:id="rId35"/>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156600" indent="-156600" algn="l" defTabSz="914400" rtl="0" eaLnBrk="1" latinLnBrk="0" hangingPunct="1">
        <a:lnSpc>
          <a:spcPct val="100000"/>
        </a:lnSpc>
        <a:spcBef>
          <a:spcPts val="1200"/>
        </a:spcBef>
        <a:buClr>
          <a:schemeClr val="accent1"/>
        </a:buClr>
        <a:buFont typeface="Arial" panose="020B0604020202020204" pitchFamily="34" charset="0"/>
        <a:buChar char="•"/>
        <a:defRPr sz="1600" kern="1200">
          <a:solidFill>
            <a:schemeClr val="tx1"/>
          </a:solidFill>
          <a:latin typeface="+mn-lt"/>
          <a:ea typeface="+mn-ea"/>
          <a:cs typeface="+mn-cs"/>
        </a:defRPr>
      </a:lvl1pPr>
      <a:lvl2pPr marL="613800" indent="-156600" algn="l" defTabSz="914400" rtl="0" eaLnBrk="1" latinLnBrk="0" hangingPunct="1">
        <a:lnSpc>
          <a:spcPct val="100000"/>
        </a:lnSpc>
        <a:spcBef>
          <a:spcPts val="12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1035000" indent="-156600" algn="l" defTabSz="914400" rtl="0" eaLnBrk="1" latinLnBrk="0" hangingPunct="1">
        <a:lnSpc>
          <a:spcPct val="100000"/>
        </a:lnSpc>
        <a:spcBef>
          <a:spcPts val="1200"/>
        </a:spcBef>
        <a:buClr>
          <a:schemeClr val="accent1"/>
        </a:buClr>
        <a:buFont typeface="Arial" panose="020B0604020202020204" pitchFamily="34" charset="0"/>
        <a:buChar char="•"/>
        <a:defRPr sz="1200" kern="1200">
          <a:solidFill>
            <a:schemeClr val="tx1"/>
          </a:solidFill>
          <a:latin typeface="+mn-lt"/>
          <a:ea typeface="+mn-ea"/>
          <a:cs typeface="+mn-cs"/>
        </a:defRPr>
      </a:lvl3pPr>
      <a:lvl4pPr marL="1420200" indent="-156600" algn="l" defTabSz="914400" rtl="0" eaLnBrk="1" latinLnBrk="0" hangingPunct="1">
        <a:lnSpc>
          <a:spcPct val="100000"/>
        </a:lnSpc>
        <a:spcBef>
          <a:spcPts val="1200"/>
        </a:spcBef>
        <a:buClr>
          <a:schemeClr val="accent1"/>
        </a:buClr>
        <a:buFont typeface="Arial" panose="020B0604020202020204" pitchFamily="34" charset="0"/>
        <a:buChar char="•"/>
        <a:defRPr sz="1100" kern="1200">
          <a:solidFill>
            <a:schemeClr val="tx1"/>
          </a:solidFill>
          <a:latin typeface="+mn-lt"/>
          <a:ea typeface="+mn-ea"/>
          <a:cs typeface="+mn-cs"/>
        </a:defRPr>
      </a:lvl4pPr>
      <a:lvl5pPr marL="1841400" indent="-156600" algn="l" defTabSz="914400" rtl="0" eaLnBrk="1" latinLnBrk="0" hangingPunct="1">
        <a:lnSpc>
          <a:spcPct val="100000"/>
        </a:lnSpc>
        <a:spcBef>
          <a:spcPts val="1200"/>
        </a:spcBef>
        <a:buClr>
          <a:schemeClr val="accent1"/>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83" userDrawn="1">
          <p15:clr>
            <a:srgbClr val="F26B43"/>
          </p15:clr>
        </p15:guide>
        <p15:guide id="3" pos="347" userDrawn="1">
          <p15:clr>
            <a:srgbClr val="F26B43"/>
          </p15:clr>
        </p15:guide>
        <p15:guide id="4" pos="7333" userDrawn="1">
          <p15:clr>
            <a:srgbClr val="F26B43"/>
          </p15:clr>
        </p15:guide>
        <p15:guide id="5" orient="horz" pos="595" userDrawn="1">
          <p15:clr>
            <a:srgbClr val="F26B43"/>
          </p15:clr>
        </p15:guide>
        <p15:guide id="6" orient="horz" pos="1321" userDrawn="1">
          <p15:clr>
            <a:srgbClr val="F26B43"/>
          </p15:clr>
        </p15:guide>
        <p15:guide id="7" orient="horz" pos="1480" userDrawn="1">
          <p15:clr>
            <a:srgbClr val="F26B43"/>
          </p15:clr>
        </p15:guide>
        <p15:guide id="8" orient="horz" pos="2341" userDrawn="1">
          <p15:clr>
            <a:srgbClr val="F26B43"/>
          </p15:clr>
        </p15:guide>
        <p15:guide id="9" orient="horz" pos="3067" userDrawn="1">
          <p15:clr>
            <a:srgbClr val="F26B43"/>
          </p15:clr>
        </p15:guide>
        <p15:guide id="10" orient="horz" pos="3226" userDrawn="1">
          <p15:clr>
            <a:srgbClr val="F26B43"/>
          </p15:clr>
        </p15:guide>
        <p15:guide id="11" orient="horz" pos="3929" userDrawn="1">
          <p15:clr>
            <a:srgbClr val="F26B43"/>
          </p15:clr>
        </p15:guide>
        <p15:guide id="12" pos="3931" userDrawn="1">
          <p15:clr>
            <a:srgbClr val="F26B43"/>
          </p15:clr>
        </p15:guide>
        <p15:guide id="13" pos="3749" userDrawn="1">
          <p15:clr>
            <a:srgbClr val="F26B43"/>
          </p15:clr>
        </p15:guide>
        <p15:guide id="14" pos="2729" userDrawn="1">
          <p15:clr>
            <a:srgbClr val="F26B43"/>
          </p15:clr>
        </p15:guide>
        <p15:guide id="15" pos="2570" userDrawn="1">
          <p15:clr>
            <a:srgbClr val="F26B43"/>
          </p15:clr>
        </p15:guide>
        <p15:guide id="16" pos="1549" userDrawn="1">
          <p15:clr>
            <a:srgbClr val="F26B43"/>
          </p15:clr>
        </p15:guide>
        <p15:guide id="17" pos="1391" userDrawn="1">
          <p15:clr>
            <a:srgbClr val="F26B43"/>
          </p15:clr>
        </p15:guide>
        <p15:guide id="18" pos="4951" userDrawn="1">
          <p15:clr>
            <a:srgbClr val="F26B43"/>
          </p15:clr>
        </p15:guide>
        <p15:guide id="19" pos="5110" userDrawn="1">
          <p15:clr>
            <a:srgbClr val="F26B43"/>
          </p15:clr>
        </p15:guide>
        <p15:guide id="20" pos="6131" userDrawn="1">
          <p15:clr>
            <a:srgbClr val="F26B43"/>
          </p15:clr>
        </p15:guide>
        <p15:guide id="21" orient="horz" pos="436" userDrawn="1">
          <p15:clr>
            <a:srgbClr val="F26B43"/>
          </p15:clr>
        </p15:guide>
        <p15:guide id="22" orient="horz" pos="232" userDrawn="1">
          <p15:clr>
            <a:srgbClr val="F26B43"/>
          </p15:clr>
        </p15:guide>
        <p15:guide id="24" orient="horz" pos="4088" userDrawn="1">
          <p15:clr>
            <a:srgbClr val="F26B43"/>
          </p15:clr>
        </p15:guide>
        <p15:guide id="25" pos="628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3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32.xml"/><Relationship Id="rId5" Type="http://schemas.openxmlformats.org/officeDocument/2006/relationships/image" Target="../media/image12.png"/><Relationship Id="rId4" Type="http://schemas.openxmlformats.org/officeDocument/2006/relationships/image" Target="../media/image11.em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0.xml"/><Relationship Id="rId1" Type="http://schemas.openxmlformats.org/officeDocument/2006/relationships/video" Target="https://www.youtube.com/embed/NsmAPdVOSas?feature=oembed"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5554386-09F9-4540-86CC-A55AD40557C6}"/>
              </a:ext>
            </a:extLst>
          </p:cNvPr>
          <p:cNvSpPr>
            <a:spLocks noGrp="1"/>
          </p:cNvSpPr>
          <p:nvPr>
            <p:ph type="ctrTitle"/>
          </p:nvPr>
        </p:nvSpPr>
        <p:spPr>
          <a:xfrm>
            <a:off x="550864" y="1175569"/>
            <a:ext cx="7308850" cy="3924300"/>
          </a:xfrm>
        </p:spPr>
        <p:txBody>
          <a:bodyPr/>
          <a:lstStyle/>
          <a:p>
            <a:r>
              <a:rPr lang="sv-SE">
                <a:effectLst>
                  <a:outerShdw blurRad="38100" dist="38100" dir="2700000" algn="tl">
                    <a:srgbClr val="000000">
                      <a:alpha val="43137"/>
                    </a:srgbClr>
                  </a:outerShdw>
                </a:effectLst>
              </a:rPr>
              <a:t>Att vara hockeyförälder</a:t>
            </a:r>
          </a:p>
        </p:txBody>
      </p:sp>
      <p:sp>
        <p:nvSpPr>
          <p:cNvPr id="4" name="Platshållare för sidfot 3">
            <a:extLst>
              <a:ext uri="{FF2B5EF4-FFF2-40B4-BE49-F238E27FC236}">
                <a16:creationId xmlns:a16="http://schemas.microsoft.com/office/drawing/2014/main" id="{9368EA4C-7D3C-3A42-8AD5-A66E2CABBEB9}"/>
              </a:ext>
            </a:extLst>
          </p:cNvPr>
          <p:cNvSpPr>
            <a:spLocks noGrp="1"/>
          </p:cNvSpPr>
          <p:nvPr>
            <p:ph type="ftr" sz="quarter" idx="10"/>
          </p:nvPr>
        </p:nvSpPr>
        <p:spPr>
          <a:xfrm>
            <a:off x="6240463" y="382917"/>
            <a:ext cx="3492500" cy="312737"/>
          </a:xfrm>
        </p:spPr>
        <p:txBody>
          <a:bodyPr/>
          <a:lstStyle/>
          <a:p>
            <a:r>
              <a:rPr lang="sv-SE" dirty="0"/>
              <a:t>Att vara hockeyförälder</a:t>
            </a:r>
          </a:p>
        </p:txBody>
      </p:sp>
      <p:sp>
        <p:nvSpPr>
          <p:cNvPr id="3" name="textruta 2">
            <a:extLst>
              <a:ext uri="{FF2B5EF4-FFF2-40B4-BE49-F238E27FC236}">
                <a16:creationId xmlns:a16="http://schemas.microsoft.com/office/drawing/2014/main" id="{84A1B168-1C21-8690-1DF9-5AF4E8C9E415}"/>
              </a:ext>
            </a:extLst>
          </p:cNvPr>
          <p:cNvSpPr txBox="1"/>
          <p:nvPr/>
        </p:nvSpPr>
        <p:spPr>
          <a:xfrm>
            <a:off x="550864" y="5266932"/>
            <a:ext cx="4364036" cy="830997"/>
          </a:xfrm>
          <a:prstGeom prst="rect">
            <a:avLst/>
          </a:prstGeom>
          <a:noFill/>
        </p:spPr>
        <p:txBody>
          <a:bodyPr wrap="square" rtlCol="0">
            <a:spAutoFit/>
          </a:bodyPr>
          <a:lstStyle/>
          <a:p>
            <a:r>
              <a:rPr lang="sv-SE" sz="2400" dirty="0">
                <a:solidFill>
                  <a:schemeClr val="bg1"/>
                </a:solidFill>
              </a:rPr>
              <a:t>Västerås IK	</a:t>
            </a:r>
          </a:p>
          <a:p>
            <a:r>
              <a:rPr lang="sv-SE" sz="2400" dirty="0">
                <a:solidFill>
                  <a:schemeClr val="bg1"/>
                </a:solidFill>
              </a:rPr>
              <a:t>3 december 2024</a:t>
            </a:r>
          </a:p>
        </p:txBody>
      </p:sp>
    </p:spTree>
    <p:extLst>
      <p:ext uri="{BB962C8B-B14F-4D97-AF65-F5344CB8AC3E}">
        <p14:creationId xmlns:p14="http://schemas.microsoft.com/office/powerpoint/2010/main" val="4400685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63E62E2-B435-95CF-9D2D-682C3E3872A8}"/>
              </a:ext>
            </a:extLst>
          </p:cNvPr>
          <p:cNvSpPr>
            <a:spLocks noGrp="1"/>
          </p:cNvSpPr>
          <p:nvPr>
            <p:ph type="ctrTitle"/>
          </p:nvPr>
        </p:nvSpPr>
        <p:spPr>
          <a:xfrm>
            <a:off x="560389" y="782638"/>
            <a:ext cx="8658767" cy="3924300"/>
          </a:xfrm>
        </p:spPr>
        <p:txBody>
          <a:bodyPr/>
          <a:lstStyle/>
          <a:p>
            <a:r>
              <a:rPr lang="sv-SE" sz="8000" dirty="0"/>
              <a:t>Hemmaplansmodellen</a:t>
            </a:r>
            <a:br>
              <a:rPr lang="sv-SE" sz="8000" dirty="0"/>
            </a:br>
            <a:r>
              <a:rPr lang="sv-SE" sz="3600" dirty="0"/>
              <a:t>Svensk ishockeys spelarutvecklingsmodell</a:t>
            </a:r>
            <a:endParaRPr lang="sv-SE" sz="8000" dirty="0"/>
          </a:p>
        </p:txBody>
      </p:sp>
      <p:sp>
        <p:nvSpPr>
          <p:cNvPr id="3" name="Platshållare för sidfot 1">
            <a:extLst>
              <a:ext uri="{FF2B5EF4-FFF2-40B4-BE49-F238E27FC236}">
                <a16:creationId xmlns:a16="http://schemas.microsoft.com/office/drawing/2014/main" id="{658B1142-8F90-A9D0-4F64-879E12C4815E}"/>
              </a:ext>
            </a:extLst>
          </p:cNvPr>
          <p:cNvSpPr txBox="1">
            <a:spLocks/>
          </p:cNvSpPr>
          <p:nvPr/>
        </p:nvSpPr>
        <p:spPr>
          <a:xfrm>
            <a:off x="6240463" y="368300"/>
            <a:ext cx="3492500" cy="312737"/>
          </a:xfrm>
          <a:prstGeom prst="rect">
            <a:avLst/>
          </a:prstGeom>
        </p:spPr>
        <p:txBody>
          <a:bodyPr vert="horz" lIns="0" tIns="36000" rIns="0" bIns="0" rtlCol="0" anchor="ctr"/>
          <a:lstStyle>
            <a:defPPr>
              <a:defRPr lang="sv-SE"/>
            </a:defPPr>
            <a:lvl1pPr marL="0" algn="r" defTabSz="914400" rtl="0" eaLnBrk="1" latinLnBrk="0" hangingPunct="1">
              <a:defRPr sz="800" kern="1200" cap="all" spc="5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Att vara hockeyförälder</a:t>
            </a:r>
          </a:p>
        </p:txBody>
      </p:sp>
    </p:spTree>
    <p:extLst>
      <p:ext uri="{BB962C8B-B14F-4D97-AF65-F5344CB8AC3E}">
        <p14:creationId xmlns:p14="http://schemas.microsoft.com/office/powerpoint/2010/main" val="29839661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B9AAA6E-9071-D2FE-96DE-EB71E672217C}"/>
              </a:ext>
            </a:extLst>
          </p:cNvPr>
          <p:cNvSpPr>
            <a:spLocks noGrp="1"/>
          </p:cNvSpPr>
          <p:nvPr>
            <p:ph type="title"/>
          </p:nvPr>
        </p:nvSpPr>
        <p:spPr/>
        <p:txBody>
          <a:bodyPr/>
          <a:lstStyle/>
          <a:p>
            <a:endParaRPr lang="sv-SE"/>
          </a:p>
        </p:txBody>
      </p:sp>
      <p:sp>
        <p:nvSpPr>
          <p:cNvPr id="3" name="Platshållare för sidfot 2">
            <a:extLst>
              <a:ext uri="{FF2B5EF4-FFF2-40B4-BE49-F238E27FC236}">
                <a16:creationId xmlns:a16="http://schemas.microsoft.com/office/drawing/2014/main" id="{DC391411-B1BE-FF6F-F919-06CF50F91832}"/>
              </a:ext>
            </a:extLst>
          </p:cNvPr>
          <p:cNvSpPr>
            <a:spLocks noGrp="1"/>
          </p:cNvSpPr>
          <p:nvPr>
            <p:ph type="ftr" sz="quarter" idx="10"/>
          </p:nvPr>
        </p:nvSpPr>
        <p:spPr/>
        <p:txBody>
          <a:bodyPr/>
          <a:lstStyle/>
          <a:p>
            <a:endParaRPr lang="sv-SE"/>
          </a:p>
        </p:txBody>
      </p:sp>
      <p:sp>
        <p:nvSpPr>
          <p:cNvPr id="4" name="Platshållare för bildnummer 3">
            <a:extLst>
              <a:ext uri="{FF2B5EF4-FFF2-40B4-BE49-F238E27FC236}">
                <a16:creationId xmlns:a16="http://schemas.microsoft.com/office/drawing/2014/main" id="{D5D663E2-5634-970D-66AA-731750747763}"/>
              </a:ext>
            </a:extLst>
          </p:cNvPr>
          <p:cNvSpPr>
            <a:spLocks noGrp="1"/>
          </p:cNvSpPr>
          <p:nvPr>
            <p:ph type="sldNum" sz="quarter" idx="11"/>
          </p:nvPr>
        </p:nvSpPr>
        <p:spPr/>
        <p:txBody>
          <a:bodyPr/>
          <a:lstStyle/>
          <a:p>
            <a:fld id="{6DDB0A55-353B-0141-AD40-F868C66FD585}" type="slidenum">
              <a:rPr lang="sv-SE" smtClean="0"/>
              <a:pPr/>
              <a:t>11</a:t>
            </a:fld>
            <a:endParaRPr lang="sv-SE"/>
          </a:p>
        </p:txBody>
      </p:sp>
      <p:pic>
        <p:nvPicPr>
          <p:cNvPr id="5" name="Bildobjekt 4">
            <a:extLst>
              <a:ext uri="{FF2B5EF4-FFF2-40B4-BE49-F238E27FC236}">
                <a16:creationId xmlns:a16="http://schemas.microsoft.com/office/drawing/2014/main" id="{AF70ABDC-65E3-3964-B6FC-AE8C3D56F2BC}"/>
              </a:ext>
            </a:extLst>
          </p:cNvPr>
          <p:cNvPicPr>
            <a:picLocks noChangeAspect="1"/>
          </p:cNvPicPr>
          <p:nvPr/>
        </p:nvPicPr>
        <p:blipFill>
          <a:blip r:embed="rId3"/>
          <a:stretch>
            <a:fillRect/>
          </a:stretch>
        </p:blipFill>
        <p:spPr>
          <a:xfrm>
            <a:off x="0" y="0"/>
            <a:ext cx="12192000" cy="6858000"/>
          </a:xfrm>
          <a:prstGeom prst="rect">
            <a:avLst/>
          </a:prstGeom>
        </p:spPr>
      </p:pic>
      <p:pic>
        <p:nvPicPr>
          <p:cNvPr id="10" name="Bildobjekt 9">
            <a:extLst>
              <a:ext uri="{FF2B5EF4-FFF2-40B4-BE49-F238E27FC236}">
                <a16:creationId xmlns:a16="http://schemas.microsoft.com/office/drawing/2014/main" id="{6CA1CBD5-2CFC-D259-1B38-2AE63CB447C8}"/>
              </a:ext>
            </a:extLst>
          </p:cNvPr>
          <p:cNvPicPr>
            <a:picLocks noChangeAspect="1"/>
          </p:cNvPicPr>
          <p:nvPr/>
        </p:nvPicPr>
        <p:blipFill rotWithShape="1">
          <a:blip r:embed="rId4"/>
          <a:srcRect b="24001"/>
          <a:stretch/>
        </p:blipFill>
        <p:spPr>
          <a:xfrm>
            <a:off x="10439256" y="6253137"/>
            <a:ext cx="575797" cy="548955"/>
          </a:xfrm>
          <a:prstGeom prst="rect">
            <a:avLst/>
          </a:prstGeom>
        </p:spPr>
      </p:pic>
      <p:pic>
        <p:nvPicPr>
          <p:cNvPr id="11" name="Bildobjekt 10">
            <a:extLst>
              <a:ext uri="{FF2B5EF4-FFF2-40B4-BE49-F238E27FC236}">
                <a16:creationId xmlns:a16="http://schemas.microsoft.com/office/drawing/2014/main" id="{4E9EE3C2-A833-2C62-B608-AC3F6289A826}"/>
              </a:ext>
            </a:extLst>
          </p:cNvPr>
          <p:cNvPicPr>
            <a:picLocks noChangeAspect="1"/>
          </p:cNvPicPr>
          <p:nvPr/>
        </p:nvPicPr>
        <p:blipFill rotWithShape="1">
          <a:blip r:embed="rId5"/>
          <a:srcRect l="27855" t="7635" r="27926" b="7371"/>
          <a:stretch/>
        </p:blipFill>
        <p:spPr>
          <a:xfrm>
            <a:off x="11083131" y="6237288"/>
            <a:ext cx="546244" cy="548955"/>
          </a:xfrm>
          <a:prstGeom prst="ellipse">
            <a:avLst/>
          </a:prstGeom>
        </p:spPr>
      </p:pic>
    </p:spTree>
    <p:extLst>
      <p:ext uri="{BB962C8B-B14F-4D97-AF65-F5344CB8AC3E}">
        <p14:creationId xmlns:p14="http://schemas.microsoft.com/office/powerpoint/2010/main" val="22044460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102ABCC-8305-B593-9B4F-01CAD9F2E62C}"/>
              </a:ext>
            </a:extLst>
          </p:cNvPr>
          <p:cNvSpPr>
            <a:spLocks noGrp="1"/>
          </p:cNvSpPr>
          <p:nvPr>
            <p:ph type="ctrTitle"/>
          </p:nvPr>
        </p:nvSpPr>
        <p:spPr/>
        <p:txBody>
          <a:bodyPr/>
          <a:lstStyle/>
          <a:p>
            <a:r>
              <a:rPr lang="sv-SE" sz="6000"/>
              <a:t>Princip 1</a:t>
            </a:r>
            <a:br>
              <a:rPr lang="sv-SE" sz="6000"/>
            </a:br>
            <a:r>
              <a:rPr lang="sv-SE" sz="6000"/>
              <a:t>Sätt människan i fokus</a:t>
            </a:r>
          </a:p>
        </p:txBody>
      </p:sp>
      <p:sp>
        <p:nvSpPr>
          <p:cNvPr id="4" name="Underrubrik 3">
            <a:extLst>
              <a:ext uri="{FF2B5EF4-FFF2-40B4-BE49-F238E27FC236}">
                <a16:creationId xmlns:a16="http://schemas.microsoft.com/office/drawing/2014/main" id="{7899F35C-AE5A-5D71-7F37-E9DF5342C23A}"/>
              </a:ext>
            </a:extLst>
          </p:cNvPr>
          <p:cNvSpPr>
            <a:spLocks noGrp="1"/>
          </p:cNvSpPr>
          <p:nvPr>
            <p:ph type="subTitle" idx="1"/>
          </p:nvPr>
        </p:nvSpPr>
        <p:spPr>
          <a:xfrm>
            <a:off x="550864" y="1514475"/>
            <a:ext cx="5400675" cy="3551237"/>
          </a:xfrm>
        </p:spPr>
        <p:txBody>
          <a:bodyPr/>
          <a:lstStyle/>
          <a:p>
            <a:br>
              <a:rPr lang="sv-SE" sz="2400" dirty="0"/>
            </a:br>
            <a:br>
              <a:rPr lang="sv-SE" sz="2400" dirty="0"/>
            </a:br>
            <a:r>
              <a:rPr lang="sv-SE" sz="2400" dirty="0">
                <a:latin typeface="+mn-lt"/>
              </a:rPr>
              <a:t>Att vi har en förståelse för och </a:t>
            </a:r>
            <a:br>
              <a:rPr lang="sv-SE" sz="2400" dirty="0">
                <a:latin typeface="+mn-lt"/>
              </a:rPr>
            </a:br>
            <a:r>
              <a:rPr lang="sv-SE" sz="2400" dirty="0">
                <a:latin typeface="+mn-lt"/>
              </a:rPr>
              <a:t>ett agerande i vardagen som har utgångspunkten att det är människor som spelar ishockey. </a:t>
            </a:r>
            <a:br>
              <a:rPr lang="sv-SE" sz="2400" dirty="0">
                <a:latin typeface="+mn-lt"/>
              </a:rPr>
            </a:br>
            <a:r>
              <a:rPr lang="sv-SE" sz="2400" dirty="0">
                <a:latin typeface="+mn-lt"/>
              </a:rPr>
              <a:t>Individerna vi möter är alla olika och de är så mycket mer än ishockeyspelare. </a:t>
            </a:r>
            <a:endParaRPr lang="sv-SE" sz="2400" dirty="0"/>
          </a:p>
        </p:txBody>
      </p:sp>
      <p:sp>
        <p:nvSpPr>
          <p:cNvPr id="5" name="Tankebubbla: moln 4">
            <a:extLst>
              <a:ext uri="{FF2B5EF4-FFF2-40B4-BE49-F238E27FC236}">
                <a16:creationId xmlns:a16="http://schemas.microsoft.com/office/drawing/2014/main" id="{509D5F21-611F-88C9-81FF-8D6319C318E3}"/>
              </a:ext>
            </a:extLst>
          </p:cNvPr>
          <p:cNvSpPr/>
          <p:nvPr/>
        </p:nvSpPr>
        <p:spPr>
          <a:xfrm>
            <a:off x="5699126" y="2702701"/>
            <a:ext cx="3114675" cy="1452598"/>
          </a:xfrm>
          <a:prstGeom prst="cloudCallout">
            <a:avLst>
              <a:gd name="adj1" fmla="val -41103"/>
              <a:gd name="adj2" fmla="val 7528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ln>
                  <a:solidFill>
                    <a:sysClr val="windowText" lastClr="000000"/>
                  </a:solidFill>
                </a:ln>
                <a:solidFill>
                  <a:sysClr val="windowText" lastClr="000000"/>
                </a:solidFill>
              </a:rPr>
              <a:t>Fundera på vad detta innebär för dig som förälder</a:t>
            </a:r>
          </a:p>
        </p:txBody>
      </p:sp>
      <p:sp>
        <p:nvSpPr>
          <p:cNvPr id="2" name="Platshållare för sidfot 1">
            <a:extLst>
              <a:ext uri="{FF2B5EF4-FFF2-40B4-BE49-F238E27FC236}">
                <a16:creationId xmlns:a16="http://schemas.microsoft.com/office/drawing/2014/main" id="{3949A68C-9696-EA7B-3045-FDD62A12A1AB}"/>
              </a:ext>
            </a:extLst>
          </p:cNvPr>
          <p:cNvSpPr txBox="1">
            <a:spLocks/>
          </p:cNvSpPr>
          <p:nvPr/>
        </p:nvSpPr>
        <p:spPr>
          <a:xfrm>
            <a:off x="6240463" y="368300"/>
            <a:ext cx="3492500" cy="312737"/>
          </a:xfrm>
          <a:prstGeom prst="rect">
            <a:avLst/>
          </a:prstGeom>
        </p:spPr>
        <p:txBody>
          <a:bodyPr vert="horz" lIns="0" tIns="36000" rIns="0" bIns="0" rtlCol="0" anchor="ctr"/>
          <a:lstStyle>
            <a:defPPr>
              <a:defRPr lang="sv-SE"/>
            </a:defPPr>
            <a:lvl1pPr marL="0" algn="r" defTabSz="914400" rtl="0" eaLnBrk="1" latinLnBrk="0" hangingPunct="1">
              <a:defRPr sz="800" kern="1200" cap="all" spc="5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Att vara hockeyförälder</a:t>
            </a:r>
          </a:p>
        </p:txBody>
      </p:sp>
    </p:spTree>
    <p:extLst>
      <p:ext uri="{BB962C8B-B14F-4D97-AF65-F5344CB8AC3E}">
        <p14:creationId xmlns:p14="http://schemas.microsoft.com/office/powerpoint/2010/main" val="23985844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1CD8C1D0-7A29-3925-381E-679F0BA7FB52}"/>
              </a:ext>
            </a:extLst>
          </p:cNvPr>
          <p:cNvSpPr>
            <a:spLocks noGrp="1"/>
          </p:cNvSpPr>
          <p:nvPr>
            <p:ph type="ftr" sz="quarter" idx="11"/>
          </p:nvPr>
        </p:nvSpPr>
        <p:spPr/>
        <p:txBody>
          <a:bodyPr/>
          <a:lstStyle/>
          <a:p>
            <a:pPr algn="r"/>
            <a:r>
              <a:rPr lang="sv-SE"/>
              <a:t>Att vara hockeyförälder</a:t>
            </a:r>
          </a:p>
        </p:txBody>
      </p:sp>
      <p:sp>
        <p:nvSpPr>
          <p:cNvPr id="5" name="Rubrik 1">
            <a:extLst>
              <a:ext uri="{FF2B5EF4-FFF2-40B4-BE49-F238E27FC236}">
                <a16:creationId xmlns:a16="http://schemas.microsoft.com/office/drawing/2014/main" id="{B47B85DF-AD58-78A4-A3EC-0E7DE4D7B2D9}"/>
              </a:ext>
            </a:extLst>
          </p:cNvPr>
          <p:cNvSpPr>
            <a:spLocks noGrp="1"/>
          </p:cNvSpPr>
          <p:nvPr>
            <p:ph type="title"/>
          </p:nvPr>
        </p:nvSpPr>
        <p:spPr/>
        <p:txBody>
          <a:bodyPr/>
          <a:lstStyle/>
          <a:p>
            <a:r>
              <a:rPr lang="sv-SE" sz="4400">
                <a:solidFill>
                  <a:schemeClr val="bg1"/>
                </a:solidFill>
              </a:rPr>
              <a:t>Barnkonventionen/Barnrättslagen</a:t>
            </a:r>
            <a:br>
              <a:rPr lang="sv-SE" sz="4400">
                <a:solidFill>
                  <a:schemeClr val="bg1"/>
                </a:solidFill>
              </a:rPr>
            </a:br>
            <a:r>
              <a:rPr lang="sv-SE" sz="2800">
                <a:solidFill>
                  <a:schemeClr val="bg1"/>
                </a:solidFill>
              </a:rPr>
              <a:t>Fyra grundprinciper</a:t>
            </a:r>
          </a:p>
        </p:txBody>
      </p:sp>
      <p:sp>
        <p:nvSpPr>
          <p:cNvPr id="6" name="Ellips 5">
            <a:extLst>
              <a:ext uri="{FF2B5EF4-FFF2-40B4-BE49-F238E27FC236}">
                <a16:creationId xmlns:a16="http://schemas.microsoft.com/office/drawing/2014/main" id="{2DBB1260-83E0-431B-1817-B490BDD6DC90}"/>
              </a:ext>
            </a:extLst>
          </p:cNvPr>
          <p:cNvSpPr/>
          <p:nvPr/>
        </p:nvSpPr>
        <p:spPr>
          <a:xfrm>
            <a:off x="280293" y="2598498"/>
            <a:ext cx="2713803" cy="27262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solidFill>
                  <a:srgbClr val="000000"/>
                </a:solidFill>
              </a:rPr>
              <a:t>Alla barn har lika värde och rättigheter, ingen får diskrimineras</a:t>
            </a:r>
            <a:endParaRPr lang="sv-SE" dirty="0"/>
          </a:p>
        </p:txBody>
      </p:sp>
      <p:sp>
        <p:nvSpPr>
          <p:cNvPr id="7" name="Ellips 6">
            <a:extLst>
              <a:ext uri="{FF2B5EF4-FFF2-40B4-BE49-F238E27FC236}">
                <a16:creationId xmlns:a16="http://schemas.microsoft.com/office/drawing/2014/main" id="{47ACA5C3-728D-AECA-2F36-E66EBC8838FF}"/>
              </a:ext>
            </a:extLst>
          </p:cNvPr>
          <p:cNvSpPr/>
          <p:nvPr/>
        </p:nvSpPr>
        <p:spPr>
          <a:xfrm>
            <a:off x="3146011" y="3429000"/>
            <a:ext cx="2713803" cy="272624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solidFill>
                  <a:srgbClr val="000000"/>
                </a:solidFill>
              </a:rPr>
              <a:t>Alla barn har rätt till liv och utveckling</a:t>
            </a:r>
            <a:endParaRPr lang="sv-SE" dirty="0"/>
          </a:p>
        </p:txBody>
      </p:sp>
      <p:sp>
        <p:nvSpPr>
          <p:cNvPr id="8" name="Ellips 7">
            <a:extLst>
              <a:ext uri="{FF2B5EF4-FFF2-40B4-BE49-F238E27FC236}">
                <a16:creationId xmlns:a16="http://schemas.microsoft.com/office/drawing/2014/main" id="{F8E9F503-1BE2-80FE-40EF-B0F0BFF1EB9D}"/>
              </a:ext>
            </a:extLst>
          </p:cNvPr>
          <p:cNvSpPr/>
          <p:nvPr/>
        </p:nvSpPr>
        <p:spPr>
          <a:xfrm>
            <a:off x="8877447" y="3428999"/>
            <a:ext cx="2713803" cy="272624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solidFill>
                  <a:srgbClr val="000000"/>
                </a:solidFill>
              </a:rPr>
              <a:t>Alla barn har rätt att säga sin mening och få den beaktad</a:t>
            </a:r>
            <a:endParaRPr lang="sv-SE"/>
          </a:p>
        </p:txBody>
      </p:sp>
      <p:sp>
        <p:nvSpPr>
          <p:cNvPr id="9" name="Ellips 8">
            <a:extLst>
              <a:ext uri="{FF2B5EF4-FFF2-40B4-BE49-F238E27FC236}">
                <a16:creationId xmlns:a16="http://schemas.microsoft.com/office/drawing/2014/main" id="{F5809F32-23EE-567A-2B15-88AA9F960CB2}"/>
              </a:ext>
            </a:extLst>
          </p:cNvPr>
          <p:cNvSpPr/>
          <p:nvPr/>
        </p:nvSpPr>
        <p:spPr>
          <a:xfrm>
            <a:off x="6011729" y="2598499"/>
            <a:ext cx="2713803" cy="272624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solidFill>
                  <a:srgbClr val="000000"/>
                </a:solidFill>
              </a:rPr>
              <a:t>Barnets bästa ska beaktas vid varje beslut</a:t>
            </a:r>
            <a:endParaRPr lang="sv-SE"/>
          </a:p>
        </p:txBody>
      </p:sp>
      <p:pic>
        <p:nvPicPr>
          <p:cNvPr id="11" name="Bildobjekt 10">
            <a:extLst>
              <a:ext uri="{FF2B5EF4-FFF2-40B4-BE49-F238E27FC236}">
                <a16:creationId xmlns:a16="http://schemas.microsoft.com/office/drawing/2014/main" id="{650F6E3A-2060-AACA-8971-28FD781FD152}"/>
              </a:ext>
            </a:extLst>
          </p:cNvPr>
          <p:cNvPicPr>
            <a:picLocks noChangeAspect="1"/>
          </p:cNvPicPr>
          <p:nvPr/>
        </p:nvPicPr>
        <p:blipFill rotWithShape="1">
          <a:blip r:embed="rId3"/>
          <a:srcRect b="24001"/>
          <a:stretch/>
        </p:blipFill>
        <p:spPr>
          <a:xfrm>
            <a:off x="10439256" y="6253137"/>
            <a:ext cx="575797" cy="548955"/>
          </a:xfrm>
          <a:prstGeom prst="rect">
            <a:avLst/>
          </a:prstGeom>
        </p:spPr>
      </p:pic>
      <p:pic>
        <p:nvPicPr>
          <p:cNvPr id="12" name="Bildobjekt 11">
            <a:extLst>
              <a:ext uri="{FF2B5EF4-FFF2-40B4-BE49-F238E27FC236}">
                <a16:creationId xmlns:a16="http://schemas.microsoft.com/office/drawing/2014/main" id="{D4ACE0CD-6482-01FD-336D-197E0FEED0F7}"/>
              </a:ext>
            </a:extLst>
          </p:cNvPr>
          <p:cNvPicPr>
            <a:picLocks noChangeAspect="1"/>
          </p:cNvPicPr>
          <p:nvPr/>
        </p:nvPicPr>
        <p:blipFill rotWithShape="1">
          <a:blip r:embed="rId4"/>
          <a:srcRect l="27855" t="7635" r="27926" b="7371"/>
          <a:stretch/>
        </p:blipFill>
        <p:spPr>
          <a:xfrm>
            <a:off x="11083131" y="6237288"/>
            <a:ext cx="546244" cy="548955"/>
          </a:xfrm>
          <a:prstGeom prst="ellipse">
            <a:avLst/>
          </a:prstGeom>
        </p:spPr>
      </p:pic>
    </p:spTree>
    <p:extLst>
      <p:ext uri="{BB962C8B-B14F-4D97-AF65-F5344CB8AC3E}">
        <p14:creationId xmlns:p14="http://schemas.microsoft.com/office/powerpoint/2010/main" val="5218176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102ABCC-8305-B593-9B4F-01CAD9F2E62C}"/>
              </a:ext>
            </a:extLst>
          </p:cNvPr>
          <p:cNvSpPr>
            <a:spLocks noGrp="1"/>
          </p:cNvSpPr>
          <p:nvPr>
            <p:ph type="ctrTitle"/>
          </p:nvPr>
        </p:nvSpPr>
        <p:spPr>
          <a:xfrm>
            <a:off x="550864" y="944563"/>
            <a:ext cx="7678736" cy="3924300"/>
          </a:xfrm>
        </p:spPr>
        <p:txBody>
          <a:bodyPr/>
          <a:lstStyle/>
          <a:p>
            <a:r>
              <a:rPr lang="sv-SE" sz="6000"/>
              <a:t>Princip 2</a:t>
            </a:r>
            <a:br>
              <a:rPr lang="sv-SE" sz="6000"/>
            </a:br>
            <a:r>
              <a:rPr lang="sv-SE" sz="6000"/>
              <a:t>Ge alla chans att utvecklas</a:t>
            </a:r>
          </a:p>
        </p:txBody>
      </p:sp>
      <p:sp>
        <p:nvSpPr>
          <p:cNvPr id="4" name="Underrubrik 3">
            <a:extLst>
              <a:ext uri="{FF2B5EF4-FFF2-40B4-BE49-F238E27FC236}">
                <a16:creationId xmlns:a16="http://schemas.microsoft.com/office/drawing/2014/main" id="{7899F35C-AE5A-5D71-7F37-E9DF5342C23A}"/>
              </a:ext>
            </a:extLst>
          </p:cNvPr>
          <p:cNvSpPr>
            <a:spLocks noGrp="1"/>
          </p:cNvSpPr>
          <p:nvPr>
            <p:ph type="subTitle" idx="1"/>
          </p:nvPr>
        </p:nvSpPr>
        <p:spPr>
          <a:xfrm>
            <a:off x="450851" y="3771900"/>
            <a:ext cx="5400675" cy="2336800"/>
          </a:xfrm>
        </p:spPr>
        <p:txBody>
          <a:bodyPr>
            <a:normAutofit fontScale="92500" lnSpcReduction="20000"/>
          </a:bodyPr>
          <a:lstStyle/>
          <a:p>
            <a:br>
              <a:rPr lang="sv-SE" sz="2400" dirty="0"/>
            </a:br>
            <a:br>
              <a:rPr lang="sv-SE" sz="2400" dirty="0"/>
            </a:br>
            <a:r>
              <a:rPr lang="sv-SE" sz="2400" dirty="0">
                <a:latin typeface="+mn-lt"/>
              </a:rPr>
              <a:t>Att vi har en förståelse för och </a:t>
            </a:r>
            <a:br>
              <a:rPr lang="sv-SE" sz="2400" dirty="0">
                <a:latin typeface="+mn-lt"/>
              </a:rPr>
            </a:br>
            <a:r>
              <a:rPr lang="sv-SE" sz="2400" dirty="0">
                <a:latin typeface="+mn-lt"/>
              </a:rPr>
              <a:t>ett agerande i vardagen som har utgångspunkten att det är människor som spelar ishockey. </a:t>
            </a:r>
            <a:br>
              <a:rPr lang="sv-SE" sz="2400" dirty="0">
                <a:latin typeface="+mn-lt"/>
              </a:rPr>
            </a:br>
            <a:r>
              <a:rPr lang="sv-SE" sz="2400" dirty="0">
                <a:latin typeface="+mn-lt"/>
              </a:rPr>
              <a:t>Individerna vi möter är alla olika och de är så mycket mer än ishockeyspelare. </a:t>
            </a:r>
            <a:endParaRPr lang="sv-SE" sz="2400" dirty="0"/>
          </a:p>
        </p:txBody>
      </p:sp>
      <p:sp>
        <p:nvSpPr>
          <p:cNvPr id="2" name="Tankebubbla: moln 1">
            <a:extLst>
              <a:ext uri="{FF2B5EF4-FFF2-40B4-BE49-F238E27FC236}">
                <a16:creationId xmlns:a16="http://schemas.microsoft.com/office/drawing/2014/main" id="{FC1E2E96-6699-01DC-3FE1-481DFCAC4E86}"/>
              </a:ext>
            </a:extLst>
          </p:cNvPr>
          <p:cNvSpPr/>
          <p:nvPr/>
        </p:nvSpPr>
        <p:spPr>
          <a:xfrm>
            <a:off x="4845052" y="3390900"/>
            <a:ext cx="3114675" cy="1452598"/>
          </a:xfrm>
          <a:prstGeom prst="cloudCallout">
            <a:avLst>
              <a:gd name="adj1" fmla="val -56394"/>
              <a:gd name="adj2" fmla="val 4774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ln>
                  <a:solidFill>
                    <a:sysClr val="windowText" lastClr="000000"/>
                  </a:solidFill>
                </a:ln>
                <a:solidFill>
                  <a:sysClr val="windowText" lastClr="000000"/>
                </a:solidFill>
              </a:rPr>
              <a:t>Fundera på vad detta innebär för dig som förälder</a:t>
            </a:r>
          </a:p>
        </p:txBody>
      </p:sp>
      <p:sp>
        <p:nvSpPr>
          <p:cNvPr id="5" name="Platshållare för sidfot 1">
            <a:extLst>
              <a:ext uri="{FF2B5EF4-FFF2-40B4-BE49-F238E27FC236}">
                <a16:creationId xmlns:a16="http://schemas.microsoft.com/office/drawing/2014/main" id="{9D28933E-687B-0D06-B937-922AC76D7980}"/>
              </a:ext>
            </a:extLst>
          </p:cNvPr>
          <p:cNvSpPr txBox="1">
            <a:spLocks/>
          </p:cNvSpPr>
          <p:nvPr/>
        </p:nvSpPr>
        <p:spPr>
          <a:xfrm>
            <a:off x="6240463" y="368300"/>
            <a:ext cx="3492500" cy="312737"/>
          </a:xfrm>
          <a:prstGeom prst="rect">
            <a:avLst/>
          </a:prstGeom>
        </p:spPr>
        <p:txBody>
          <a:bodyPr vert="horz" lIns="0" tIns="36000" rIns="0" bIns="0" rtlCol="0" anchor="ctr"/>
          <a:lstStyle>
            <a:defPPr>
              <a:defRPr lang="sv-SE"/>
            </a:defPPr>
            <a:lvl1pPr marL="0" algn="r" defTabSz="914400" rtl="0" eaLnBrk="1" latinLnBrk="0" hangingPunct="1">
              <a:defRPr sz="800" kern="1200" cap="all" spc="5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Att vara hockeyförälder</a:t>
            </a:r>
          </a:p>
        </p:txBody>
      </p:sp>
    </p:spTree>
    <p:extLst>
      <p:ext uri="{BB962C8B-B14F-4D97-AF65-F5344CB8AC3E}">
        <p14:creationId xmlns:p14="http://schemas.microsoft.com/office/powerpoint/2010/main" val="9345134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A62A06C-7078-4E9A-8104-23B5A744945D}"/>
              </a:ext>
            </a:extLst>
          </p:cNvPr>
          <p:cNvSpPr>
            <a:spLocks noGrp="1"/>
          </p:cNvSpPr>
          <p:nvPr>
            <p:ph type="title"/>
          </p:nvPr>
        </p:nvSpPr>
        <p:spPr/>
        <p:txBody>
          <a:bodyPr/>
          <a:lstStyle/>
          <a:p>
            <a:r>
              <a:rPr lang="sv-SE" sz="4400" dirty="0"/>
              <a:t>Så många som möjligt så länge som möjligt – så bra som möjligt.</a:t>
            </a:r>
            <a:br>
              <a:rPr lang="sv-SE" sz="4400" dirty="0"/>
            </a:br>
            <a:br>
              <a:rPr lang="sv-SE" sz="4000" dirty="0"/>
            </a:br>
            <a:r>
              <a:rPr lang="sv-SE" sz="3200" dirty="0">
                <a:latin typeface="+mn-lt"/>
              </a:rPr>
              <a:t>Genom att vara en peppande och stöttande förälder för alla lagkamrater kan du bidra till en positiv och upplyftande atmosfär inom laget och främja en ömsesidig respekt och samarbete bland spelarna.</a:t>
            </a:r>
            <a:br>
              <a:rPr lang="sv-SE" sz="4000" dirty="0"/>
            </a:br>
            <a:endParaRPr lang="sv-SE" dirty="0"/>
          </a:p>
        </p:txBody>
      </p:sp>
      <p:sp>
        <p:nvSpPr>
          <p:cNvPr id="5" name="Platshållare för sidfot 1">
            <a:extLst>
              <a:ext uri="{FF2B5EF4-FFF2-40B4-BE49-F238E27FC236}">
                <a16:creationId xmlns:a16="http://schemas.microsoft.com/office/drawing/2014/main" id="{32DB0CB0-B405-0DD2-F38F-806EC4FDADFE}"/>
              </a:ext>
            </a:extLst>
          </p:cNvPr>
          <p:cNvSpPr txBox="1">
            <a:spLocks/>
          </p:cNvSpPr>
          <p:nvPr/>
        </p:nvSpPr>
        <p:spPr>
          <a:xfrm>
            <a:off x="6240463" y="368300"/>
            <a:ext cx="3492500" cy="312737"/>
          </a:xfrm>
          <a:prstGeom prst="rect">
            <a:avLst/>
          </a:prstGeom>
        </p:spPr>
        <p:txBody>
          <a:bodyPr vert="horz" lIns="0" tIns="36000" rIns="0" bIns="0" rtlCol="0" anchor="ctr"/>
          <a:lstStyle>
            <a:defPPr>
              <a:defRPr lang="sv-SE"/>
            </a:defPPr>
            <a:lvl1pPr marL="0" algn="r" defTabSz="914400" rtl="0" eaLnBrk="1" latinLnBrk="0" hangingPunct="1">
              <a:defRPr sz="800" kern="1200" cap="all" spc="5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solidFill>
                  <a:schemeClr val="bg1"/>
                </a:solidFill>
              </a:rPr>
              <a:t>Att vara hockeyförälder</a:t>
            </a:r>
          </a:p>
        </p:txBody>
      </p:sp>
    </p:spTree>
    <p:extLst>
      <p:ext uri="{BB962C8B-B14F-4D97-AF65-F5344CB8AC3E}">
        <p14:creationId xmlns:p14="http://schemas.microsoft.com/office/powerpoint/2010/main" val="324018997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6B7091C6-5F09-54FA-2128-7199919A8221}"/>
              </a:ext>
            </a:extLst>
          </p:cNvPr>
          <p:cNvPicPr>
            <a:picLocks noChangeAspect="1"/>
          </p:cNvPicPr>
          <p:nvPr/>
        </p:nvPicPr>
        <p:blipFill>
          <a:blip r:embed="rId3"/>
          <a:stretch>
            <a:fillRect/>
          </a:stretch>
        </p:blipFill>
        <p:spPr>
          <a:xfrm>
            <a:off x="0" y="36755"/>
            <a:ext cx="12192000" cy="6784490"/>
          </a:xfrm>
          <a:prstGeom prst="rect">
            <a:avLst/>
          </a:prstGeom>
        </p:spPr>
      </p:pic>
    </p:spTree>
    <p:extLst>
      <p:ext uri="{BB962C8B-B14F-4D97-AF65-F5344CB8AC3E}">
        <p14:creationId xmlns:p14="http://schemas.microsoft.com/office/powerpoint/2010/main" val="380686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81A4A2A-22B6-FB78-7D08-35233641F3E0}"/>
              </a:ext>
            </a:extLst>
          </p:cNvPr>
          <p:cNvPicPr>
            <a:picLocks noChangeAspect="1"/>
          </p:cNvPicPr>
          <p:nvPr/>
        </p:nvPicPr>
        <p:blipFill>
          <a:blip r:embed="rId3"/>
          <a:stretch>
            <a:fillRect/>
          </a:stretch>
        </p:blipFill>
        <p:spPr>
          <a:xfrm>
            <a:off x="164284" y="0"/>
            <a:ext cx="11863431" cy="6858000"/>
          </a:xfrm>
          <a:prstGeom prst="rect">
            <a:avLst/>
          </a:prstGeom>
        </p:spPr>
      </p:pic>
    </p:spTree>
    <p:extLst>
      <p:ext uri="{BB962C8B-B14F-4D97-AF65-F5344CB8AC3E}">
        <p14:creationId xmlns:p14="http://schemas.microsoft.com/office/powerpoint/2010/main" val="2811063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CFA3BCEA-FFDD-7BB1-5D3D-E2287CEFD5A6}"/>
              </a:ext>
            </a:extLst>
          </p:cNvPr>
          <p:cNvSpPr>
            <a:spLocks noGrp="1"/>
          </p:cNvSpPr>
          <p:nvPr>
            <p:ph type="title"/>
          </p:nvPr>
        </p:nvSpPr>
        <p:spPr/>
        <p:txBody>
          <a:bodyPr/>
          <a:lstStyle/>
          <a:p>
            <a:r>
              <a:rPr lang="sv-SE"/>
              <a:t>Kulparadox</a:t>
            </a:r>
          </a:p>
        </p:txBody>
      </p:sp>
      <p:pic>
        <p:nvPicPr>
          <p:cNvPr id="8" name="Bildobjekt 7">
            <a:extLst>
              <a:ext uri="{FF2B5EF4-FFF2-40B4-BE49-F238E27FC236}">
                <a16:creationId xmlns:a16="http://schemas.microsoft.com/office/drawing/2014/main" id="{98AA39E1-21A1-4033-2225-96B849C0E03C}"/>
              </a:ext>
            </a:extLst>
          </p:cNvPr>
          <p:cNvPicPr>
            <a:picLocks noChangeAspect="1"/>
          </p:cNvPicPr>
          <p:nvPr/>
        </p:nvPicPr>
        <p:blipFill rotWithShape="1">
          <a:blip r:embed="rId3"/>
          <a:srcRect b="50006"/>
          <a:stretch/>
        </p:blipFill>
        <p:spPr>
          <a:xfrm>
            <a:off x="3491439" y="1994472"/>
            <a:ext cx="5209121" cy="2869055"/>
          </a:xfrm>
          <a:prstGeom prst="rect">
            <a:avLst/>
          </a:prstGeom>
        </p:spPr>
      </p:pic>
      <p:sp>
        <p:nvSpPr>
          <p:cNvPr id="9" name="Platshållare för sidfot 1">
            <a:extLst>
              <a:ext uri="{FF2B5EF4-FFF2-40B4-BE49-F238E27FC236}">
                <a16:creationId xmlns:a16="http://schemas.microsoft.com/office/drawing/2014/main" id="{DA357B77-A2FF-E04D-EDA4-FA5ED81BBD62}"/>
              </a:ext>
            </a:extLst>
          </p:cNvPr>
          <p:cNvSpPr txBox="1">
            <a:spLocks/>
          </p:cNvSpPr>
          <p:nvPr/>
        </p:nvSpPr>
        <p:spPr>
          <a:xfrm>
            <a:off x="6240463" y="368300"/>
            <a:ext cx="3492500" cy="312737"/>
          </a:xfrm>
          <a:prstGeom prst="rect">
            <a:avLst/>
          </a:prstGeom>
        </p:spPr>
        <p:txBody>
          <a:bodyPr vert="horz" lIns="0" tIns="36000" rIns="0" bIns="0" rtlCol="0" anchor="ctr"/>
          <a:lstStyle>
            <a:defPPr>
              <a:defRPr lang="sv-SE"/>
            </a:defPPr>
            <a:lvl1pPr marL="0" algn="r" defTabSz="914400" rtl="0" eaLnBrk="1" latinLnBrk="0" hangingPunct="1">
              <a:defRPr sz="800" kern="1200" cap="all" spc="5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solidFill>
                  <a:schemeClr val="bg1"/>
                </a:solidFill>
              </a:rPr>
              <a:t>Att vara hockeyförälder</a:t>
            </a:r>
          </a:p>
        </p:txBody>
      </p:sp>
    </p:spTree>
    <p:extLst>
      <p:ext uri="{BB962C8B-B14F-4D97-AF65-F5344CB8AC3E}">
        <p14:creationId xmlns:p14="http://schemas.microsoft.com/office/powerpoint/2010/main" val="28265121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102ABCC-8305-B593-9B4F-01CAD9F2E62C}"/>
              </a:ext>
            </a:extLst>
          </p:cNvPr>
          <p:cNvSpPr>
            <a:spLocks noGrp="1"/>
          </p:cNvSpPr>
          <p:nvPr>
            <p:ph type="ctrTitle"/>
          </p:nvPr>
        </p:nvSpPr>
        <p:spPr/>
        <p:txBody>
          <a:bodyPr/>
          <a:lstStyle/>
          <a:p>
            <a:r>
              <a:rPr lang="sv-SE" sz="6000"/>
              <a:t>Princip 3</a:t>
            </a:r>
            <a:br>
              <a:rPr lang="sv-SE" sz="6000"/>
            </a:br>
            <a:r>
              <a:rPr lang="sv-SE" sz="6000"/>
              <a:t>Anpassa träning och match efter målgrupp</a:t>
            </a:r>
          </a:p>
        </p:txBody>
      </p:sp>
      <p:sp>
        <p:nvSpPr>
          <p:cNvPr id="4" name="Underrubrik 3">
            <a:extLst>
              <a:ext uri="{FF2B5EF4-FFF2-40B4-BE49-F238E27FC236}">
                <a16:creationId xmlns:a16="http://schemas.microsoft.com/office/drawing/2014/main" id="{7899F35C-AE5A-5D71-7F37-E9DF5342C23A}"/>
              </a:ext>
            </a:extLst>
          </p:cNvPr>
          <p:cNvSpPr>
            <a:spLocks noGrp="1"/>
          </p:cNvSpPr>
          <p:nvPr>
            <p:ph type="subTitle" idx="1"/>
          </p:nvPr>
        </p:nvSpPr>
        <p:spPr>
          <a:xfrm>
            <a:off x="450851" y="3771900"/>
            <a:ext cx="5400675" cy="2336800"/>
          </a:xfrm>
        </p:spPr>
        <p:txBody>
          <a:bodyPr>
            <a:normAutofit fontScale="92500" lnSpcReduction="20000"/>
          </a:bodyPr>
          <a:lstStyle/>
          <a:p>
            <a:br>
              <a:rPr lang="sv-SE" sz="2400" dirty="0">
                <a:latin typeface="Abadi" panose="020B0604020104020204" pitchFamily="34" charset="0"/>
              </a:rPr>
            </a:br>
            <a:br>
              <a:rPr lang="sv-SE" sz="2400" dirty="0">
                <a:latin typeface="Abadi" panose="020B0604020104020204" pitchFamily="34" charset="0"/>
              </a:rPr>
            </a:br>
            <a:r>
              <a:rPr lang="sv-SE" sz="2400" dirty="0">
                <a:latin typeface="Abadi" panose="020B0604020104020204" pitchFamily="34" charset="0"/>
              </a:rPr>
              <a:t>Att vi har en förståelse för och </a:t>
            </a:r>
            <a:br>
              <a:rPr lang="sv-SE" sz="2400" dirty="0">
                <a:latin typeface="Abadi" panose="020B0604020104020204" pitchFamily="34" charset="0"/>
              </a:rPr>
            </a:br>
            <a:r>
              <a:rPr lang="sv-SE" sz="2400" dirty="0">
                <a:latin typeface="Abadi" panose="020B0604020104020204" pitchFamily="34" charset="0"/>
              </a:rPr>
              <a:t>ett agerande i vardagen som har utgångspunkten att det är människor som spelar ishockey. </a:t>
            </a:r>
            <a:br>
              <a:rPr lang="sv-SE" sz="2400" dirty="0">
                <a:latin typeface="Abadi" panose="020B0604020104020204" pitchFamily="34" charset="0"/>
              </a:rPr>
            </a:br>
            <a:r>
              <a:rPr lang="sv-SE" sz="2400" dirty="0">
                <a:latin typeface="Abadi" panose="020B0604020104020204" pitchFamily="34" charset="0"/>
              </a:rPr>
              <a:t>Individerna vi möter är alla olika och de är så mycket mer än ishockeyspelare. </a:t>
            </a:r>
          </a:p>
        </p:txBody>
      </p:sp>
      <p:sp>
        <p:nvSpPr>
          <p:cNvPr id="2" name="Tankebubbla: moln 1">
            <a:extLst>
              <a:ext uri="{FF2B5EF4-FFF2-40B4-BE49-F238E27FC236}">
                <a16:creationId xmlns:a16="http://schemas.microsoft.com/office/drawing/2014/main" id="{9A714409-EB7F-D571-E613-D88C847804D8}"/>
              </a:ext>
            </a:extLst>
          </p:cNvPr>
          <p:cNvSpPr/>
          <p:nvPr/>
        </p:nvSpPr>
        <p:spPr>
          <a:xfrm>
            <a:off x="5298283" y="3416265"/>
            <a:ext cx="3114675" cy="1452598"/>
          </a:xfrm>
          <a:prstGeom prst="cloudCallout">
            <a:avLst>
              <a:gd name="adj1" fmla="val -65568"/>
              <a:gd name="adj2" fmla="val 3987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ln>
                  <a:solidFill>
                    <a:sysClr val="windowText" lastClr="000000"/>
                  </a:solidFill>
                </a:ln>
                <a:solidFill>
                  <a:sysClr val="windowText" lastClr="000000"/>
                </a:solidFill>
              </a:rPr>
              <a:t>Fundera på vad detta innebär för dig som förälder</a:t>
            </a:r>
          </a:p>
        </p:txBody>
      </p:sp>
      <p:sp>
        <p:nvSpPr>
          <p:cNvPr id="5" name="Platshållare för sidfot 1">
            <a:extLst>
              <a:ext uri="{FF2B5EF4-FFF2-40B4-BE49-F238E27FC236}">
                <a16:creationId xmlns:a16="http://schemas.microsoft.com/office/drawing/2014/main" id="{B1C85675-DD8A-894C-8292-6FFC681D6D81}"/>
              </a:ext>
            </a:extLst>
          </p:cNvPr>
          <p:cNvSpPr txBox="1">
            <a:spLocks/>
          </p:cNvSpPr>
          <p:nvPr/>
        </p:nvSpPr>
        <p:spPr>
          <a:xfrm>
            <a:off x="6240463" y="368300"/>
            <a:ext cx="3492500" cy="312737"/>
          </a:xfrm>
          <a:prstGeom prst="rect">
            <a:avLst/>
          </a:prstGeom>
        </p:spPr>
        <p:txBody>
          <a:bodyPr vert="horz" lIns="0" tIns="36000" rIns="0" bIns="0" rtlCol="0" anchor="ctr"/>
          <a:lstStyle>
            <a:defPPr>
              <a:defRPr lang="sv-SE"/>
            </a:defPPr>
            <a:lvl1pPr marL="0" algn="r" defTabSz="914400" rtl="0" eaLnBrk="1" latinLnBrk="0" hangingPunct="1">
              <a:defRPr sz="800" kern="1200" cap="all" spc="5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solidFill>
                  <a:schemeClr val="bg1"/>
                </a:solidFill>
              </a:rPr>
              <a:t>Att vara hockeyförälder</a:t>
            </a:r>
          </a:p>
        </p:txBody>
      </p:sp>
    </p:spTree>
    <p:extLst>
      <p:ext uri="{BB962C8B-B14F-4D97-AF65-F5344CB8AC3E}">
        <p14:creationId xmlns:p14="http://schemas.microsoft.com/office/powerpoint/2010/main" val="27241154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Idrottslyftet – lyfter idrotten – Sport i Dalarna">
            <a:extLst>
              <a:ext uri="{FF2B5EF4-FFF2-40B4-BE49-F238E27FC236}">
                <a16:creationId xmlns:a16="http://schemas.microsoft.com/office/drawing/2014/main" id="{CD26D1FB-F4A1-605B-C6A4-339DFDB487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408" y="1264354"/>
            <a:ext cx="11885184" cy="3251402"/>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upp 21">
            <a:extLst>
              <a:ext uri="{FF2B5EF4-FFF2-40B4-BE49-F238E27FC236}">
                <a16:creationId xmlns:a16="http://schemas.microsoft.com/office/drawing/2014/main" id="{27DDCAFB-EBEB-8BD8-CB2C-D1BCDA53E2FD}"/>
              </a:ext>
            </a:extLst>
          </p:cNvPr>
          <p:cNvGrpSpPr/>
          <p:nvPr/>
        </p:nvGrpSpPr>
        <p:grpSpPr>
          <a:xfrm>
            <a:off x="4129830" y="2941164"/>
            <a:ext cx="2450078" cy="1697348"/>
            <a:chOff x="3422207" y="2941163"/>
            <a:chExt cx="3157702" cy="1690619"/>
          </a:xfrm>
        </p:grpSpPr>
        <p:cxnSp>
          <p:nvCxnSpPr>
            <p:cNvPr id="15" name="Koppling: böjd 14">
              <a:extLst>
                <a:ext uri="{FF2B5EF4-FFF2-40B4-BE49-F238E27FC236}">
                  <a16:creationId xmlns:a16="http://schemas.microsoft.com/office/drawing/2014/main" id="{E1329FB1-6C9A-9A8B-E0E2-133AAB5F9EBA}"/>
                </a:ext>
              </a:extLst>
            </p:cNvPr>
            <p:cNvCxnSpPr>
              <a:cxnSpLocks/>
            </p:cNvCxnSpPr>
            <p:nvPr/>
          </p:nvCxnSpPr>
          <p:spPr>
            <a:xfrm flipV="1">
              <a:off x="3422207" y="2941163"/>
              <a:ext cx="3157702" cy="1690619"/>
            </a:xfrm>
            <a:prstGeom prst="curvedConnector3">
              <a:avLst/>
            </a:prstGeom>
            <a:ln w="7302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Koppling: böjd 17">
              <a:extLst>
                <a:ext uri="{FF2B5EF4-FFF2-40B4-BE49-F238E27FC236}">
                  <a16:creationId xmlns:a16="http://schemas.microsoft.com/office/drawing/2014/main" id="{3D561D68-3A4A-5A0D-70D5-9A12F6AE49D7}"/>
                </a:ext>
              </a:extLst>
            </p:cNvPr>
            <p:cNvCxnSpPr>
              <a:cxnSpLocks/>
            </p:cNvCxnSpPr>
            <p:nvPr/>
          </p:nvCxnSpPr>
          <p:spPr>
            <a:xfrm flipV="1">
              <a:off x="3422207" y="3601039"/>
              <a:ext cx="3157702" cy="1030743"/>
            </a:xfrm>
            <a:prstGeom prst="curvedConnector3">
              <a:avLst/>
            </a:prstGeom>
            <a:ln w="7302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6" name="Rektangel 5">
            <a:extLst>
              <a:ext uri="{FF2B5EF4-FFF2-40B4-BE49-F238E27FC236}">
                <a16:creationId xmlns:a16="http://schemas.microsoft.com/office/drawing/2014/main" id="{FA234723-73E5-6B80-7B15-669ED75705E9}"/>
              </a:ext>
            </a:extLst>
          </p:cNvPr>
          <p:cNvSpPr/>
          <p:nvPr/>
        </p:nvSpPr>
        <p:spPr>
          <a:xfrm>
            <a:off x="8678174" y="2872596"/>
            <a:ext cx="577969" cy="129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Parallellogram 13">
            <a:extLst>
              <a:ext uri="{FF2B5EF4-FFF2-40B4-BE49-F238E27FC236}">
                <a16:creationId xmlns:a16="http://schemas.microsoft.com/office/drawing/2014/main" id="{19B69037-19BD-5ACA-856F-D99535C3546C}"/>
              </a:ext>
            </a:extLst>
          </p:cNvPr>
          <p:cNvSpPr/>
          <p:nvPr/>
        </p:nvSpPr>
        <p:spPr>
          <a:xfrm>
            <a:off x="9301020" y="2669309"/>
            <a:ext cx="2011718" cy="618836"/>
          </a:xfrm>
          <a:prstGeom prst="parallelogram">
            <a:avLst/>
          </a:prstGeom>
          <a:solidFill>
            <a:srgbClr val="1D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a:extLst>
              <a:ext uri="{FF2B5EF4-FFF2-40B4-BE49-F238E27FC236}">
                <a16:creationId xmlns:a16="http://schemas.microsoft.com/office/drawing/2014/main" id="{8925828E-7A92-F9B3-3237-045C251D02E6}"/>
              </a:ext>
            </a:extLst>
          </p:cNvPr>
          <p:cNvSpPr/>
          <p:nvPr/>
        </p:nvSpPr>
        <p:spPr>
          <a:xfrm>
            <a:off x="6428509" y="3943927"/>
            <a:ext cx="2827634" cy="20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textruta 15">
            <a:extLst>
              <a:ext uri="{FF2B5EF4-FFF2-40B4-BE49-F238E27FC236}">
                <a16:creationId xmlns:a16="http://schemas.microsoft.com/office/drawing/2014/main" id="{89D48893-FCF7-301D-E78C-27AC6B4E0BC1}"/>
              </a:ext>
            </a:extLst>
          </p:cNvPr>
          <p:cNvSpPr txBox="1"/>
          <p:nvPr/>
        </p:nvSpPr>
        <p:spPr>
          <a:xfrm>
            <a:off x="6912279" y="3859173"/>
            <a:ext cx="2314844" cy="523220"/>
          </a:xfrm>
          <a:prstGeom prst="rect">
            <a:avLst/>
          </a:prstGeom>
          <a:noFill/>
        </p:spPr>
        <p:txBody>
          <a:bodyPr wrap="square" rtlCol="0">
            <a:spAutoFit/>
          </a:bodyPr>
          <a:lstStyle/>
          <a:p>
            <a:r>
              <a:rPr lang="sv-SE" sz="1400" b="1"/>
              <a:t>Idrottsföreningar</a:t>
            </a:r>
          </a:p>
          <a:p>
            <a:endParaRPr lang="sv-SE" sz="1400" b="1"/>
          </a:p>
        </p:txBody>
      </p:sp>
      <p:pic>
        <p:nvPicPr>
          <p:cNvPr id="25" name="Bildobjekt 24">
            <a:extLst>
              <a:ext uri="{FF2B5EF4-FFF2-40B4-BE49-F238E27FC236}">
                <a16:creationId xmlns:a16="http://schemas.microsoft.com/office/drawing/2014/main" id="{84A41D22-4C3C-A6A5-FB88-F102D8B69FC7}"/>
              </a:ext>
            </a:extLst>
          </p:cNvPr>
          <p:cNvPicPr>
            <a:picLocks noChangeAspect="1"/>
          </p:cNvPicPr>
          <p:nvPr/>
        </p:nvPicPr>
        <p:blipFill>
          <a:blip r:embed="rId3"/>
          <a:stretch>
            <a:fillRect/>
          </a:stretch>
        </p:blipFill>
        <p:spPr>
          <a:xfrm>
            <a:off x="5969855" y="2255748"/>
            <a:ext cx="1497745" cy="363203"/>
          </a:xfrm>
          <a:prstGeom prst="rect">
            <a:avLst/>
          </a:prstGeom>
        </p:spPr>
      </p:pic>
      <p:pic>
        <p:nvPicPr>
          <p:cNvPr id="9" name="Bildobjekt 8" descr="En bild som visar text, logotyp, Teckensnitt, emblem&#10;&#10;Automatiskt genererad beskrivning">
            <a:extLst>
              <a:ext uri="{FF2B5EF4-FFF2-40B4-BE49-F238E27FC236}">
                <a16:creationId xmlns:a16="http://schemas.microsoft.com/office/drawing/2014/main" id="{1C2EEF12-2643-7334-F453-3B4ACB277FE4}"/>
              </a:ext>
            </a:extLst>
          </p:cNvPr>
          <p:cNvPicPr>
            <a:picLocks noChangeAspect="1"/>
          </p:cNvPicPr>
          <p:nvPr/>
        </p:nvPicPr>
        <p:blipFill>
          <a:blip r:embed="rId4"/>
          <a:stretch>
            <a:fillRect/>
          </a:stretch>
        </p:blipFill>
        <p:spPr>
          <a:xfrm>
            <a:off x="153408" y="4621266"/>
            <a:ext cx="2088689" cy="835057"/>
          </a:xfrm>
          <a:prstGeom prst="rect">
            <a:avLst/>
          </a:prstGeom>
        </p:spPr>
      </p:pic>
      <p:pic>
        <p:nvPicPr>
          <p:cNvPr id="1026" name="Picture 2">
            <a:extLst>
              <a:ext uri="{FF2B5EF4-FFF2-40B4-BE49-F238E27FC236}">
                <a16:creationId xmlns:a16="http://schemas.microsoft.com/office/drawing/2014/main" id="{3C49A6C0-F26D-9690-DB01-370F9C53F1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0290" y="4638511"/>
            <a:ext cx="2190307" cy="7045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82D1AA5-4F53-F6DE-9A6F-7B51D0A58A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850" y="5465815"/>
            <a:ext cx="2314845" cy="7446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6346C8B-09DF-5076-C090-EA166BCF83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22262" y="5439111"/>
            <a:ext cx="2088689" cy="838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9000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D97A961-6675-8F06-3ACD-39D828B85CD2}"/>
              </a:ext>
            </a:extLst>
          </p:cNvPr>
          <p:cNvSpPr>
            <a:spLocks noGrp="1"/>
          </p:cNvSpPr>
          <p:nvPr>
            <p:ph type="title"/>
          </p:nvPr>
        </p:nvSpPr>
        <p:spPr/>
        <p:txBody>
          <a:bodyPr/>
          <a:lstStyle/>
          <a:p>
            <a:r>
              <a:rPr lang="sv-SE" dirty="0"/>
              <a:t>Den relativa ålderseffekten (RAE)</a:t>
            </a:r>
          </a:p>
        </p:txBody>
      </p:sp>
      <p:sp>
        <p:nvSpPr>
          <p:cNvPr id="3" name="Platshållare för innehåll 2">
            <a:extLst>
              <a:ext uri="{FF2B5EF4-FFF2-40B4-BE49-F238E27FC236}">
                <a16:creationId xmlns:a16="http://schemas.microsoft.com/office/drawing/2014/main" id="{00941482-C636-BC8B-2D98-0E818B85DE1E}"/>
              </a:ext>
            </a:extLst>
          </p:cNvPr>
          <p:cNvSpPr>
            <a:spLocks noGrp="1"/>
          </p:cNvSpPr>
          <p:nvPr>
            <p:ph idx="1"/>
          </p:nvPr>
        </p:nvSpPr>
        <p:spPr/>
        <p:txBody>
          <a:bodyPr/>
          <a:lstStyle/>
          <a:p>
            <a:pPr marL="285750" indent="-285750">
              <a:buFont typeface="Wingdings" panose="05000000000000000000" pitchFamily="2" charset="2"/>
              <a:buChar char="§"/>
            </a:pPr>
            <a:r>
              <a:rPr lang="sv-SE" sz="1800" dirty="0"/>
              <a:t>Skillnaden i kronologisk ålder mellan spelare i samma lag (samma ålderskategori)</a:t>
            </a:r>
          </a:p>
          <a:p>
            <a:pPr marL="285750" indent="-285750">
              <a:buFont typeface="Wingdings" panose="05000000000000000000" pitchFamily="2" charset="2"/>
              <a:buChar char="§"/>
            </a:pPr>
            <a:r>
              <a:rPr lang="sv-SE" sz="1800" dirty="0"/>
              <a:t>Fördel att vara född tidigt på året</a:t>
            </a:r>
          </a:p>
          <a:p>
            <a:pPr marL="285750" indent="-285750">
              <a:buFont typeface="Wingdings" panose="05000000000000000000" pitchFamily="2" charset="2"/>
              <a:buChar char="§"/>
            </a:pPr>
            <a:r>
              <a:rPr lang="sv-SE" sz="1800" dirty="0">
                <a:ea typeface="Calibri" panose="020F0502020204030204" pitchFamily="34" charset="0"/>
                <a:cs typeface="Times New Roman" panose="02020603050405020304" pitchFamily="18" charset="0"/>
              </a:rPr>
              <a:t>S</a:t>
            </a:r>
            <a:r>
              <a:rPr lang="sv-SE" sz="1800" dirty="0">
                <a:effectLst/>
                <a:ea typeface="Calibri" panose="020F0502020204030204" pitchFamily="34" charset="0"/>
                <a:cs typeface="Times New Roman" panose="02020603050405020304" pitchFamily="18" charset="0"/>
              </a:rPr>
              <a:t>pelare födda tidigt på året kan uppfattas som större talanger och får bättre och mer coaching</a:t>
            </a:r>
          </a:p>
          <a:p>
            <a:pPr marL="285750" indent="-285750">
              <a:buFont typeface="Wingdings" panose="05000000000000000000" pitchFamily="2" charset="2"/>
              <a:buChar char="§"/>
            </a:pPr>
            <a:r>
              <a:rPr lang="sv-SE" sz="1800" dirty="0">
                <a:ea typeface="Calibri" panose="020F0502020204030204" pitchFamily="34" charset="0"/>
                <a:cs typeface="Times New Roman" panose="02020603050405020304" pitchFamily="18" charset="0"/>
              </a:rPr>
              <a:t>Större självkänsla och högre upplevd idrottslig kompetens</a:t>
            </a:r>
          </a:p>
          <a:p>
            <a:pPr marL="285750" indent="-285750">
              <a:buFont typeface="Wingdings" panose="05000000000000000000" pitchFamily="2" charset="2"/>
              <a:buChar char="§"/>
            </a:pPr>
            <a:r>
              <a:rPr lang="sv-SE" sz="1800" dirty="0">
                <a:effectLst/>
                <a:ea typeface="Calibri" panose="020F0502020204030204" pitchFamily="34" charset="0"/>
                <a:cs typeface="Times New Roman" panose="02020603050405020304" pitchFamily="18" charset="0"/>
              </a:rPr>
              <a:t>Framträder tidigt (närvarande vid 9-års ålder, möjligen redan från start)</a:t>
            </a:r>
          </a:p>
          <a:p>
            <a:pPr marL="285750" indent="-285750">
              <a:buFont typeface="Wingdings" panose="05000000000000000000" pitchFamily="2" charset="2"/>
              <a:buChar char="§"/>
            </a:pPr>
            <a:r>
              <a:rPr lang="sv-SE" sz="1800" dirty="0">
                <a:effectLst/>
                <a:ea typeface="Calibri" panose="020F0502020204030204" pitchFamily="34" charset="0"/>
                <a:cs typeface="Times New Roman" panose="02020603050405020304" pitchFamily="18" charset="0"/>
              </a:rPr>
              <a:t>Förekomsten av </a:t>
            </a:r>
            <a:r>
              <a:rPr lang="sv-SE" sz="1800" dirty="0" err="1">
                <a:effectLst/>
                <a:ea typeface="Calibri" panose="020F0502020204030204" pitchFamily="34" charset="0"/>
                <a:cs typeface="Times New Roman" panose="02020603050405020304" pitchFamily="18" charset="0"/>
              </a:rPr>
              <a:t>drop-out</a:t>
            </a:r>
            <a:r>
              <a:rPr lang="sv-SE" sz="1800" dirty="0">
                <a:effectLst/>
                <a:ea typeface="Calibri" panose="020F0502020204030204" pitchFamily="34" charset="0"/>
                <a:cs typeface="Times New Roman" panose="02020603050405020304" pitchFamily="18" charset="0"/>
              </a:rPr>
              <a:t> är högre bland de som är födda sent</a:t>
            </a:r>
          </a:p>
          <a:p>
            <a:pPr marL="285750" indent="-285750">
              <a:buFont typeface="Wingdings" panose="05000000000000000000" pitchFamily="2" charset="2"/>
              <a:buChar char="§"/>
            </a:pPr>
            <a:r>
              <a:rPr lang="sv-SE" sz="1800" dirty="0">
                <a:cs typeface="Times New Roman" panose="02020603050405020304" pitchFamily="18" charset="0"/>
              </a:rPr>
              <a:t>OBS – säger ingenting om biologisk mognadstiming</a:t>
            </a:r>
            <a:endParaRPr lang="sv-SE" sz="1800" dirty="0"/>
          </a:p>
          <a:p>
            <a:endParaRPr lang="sv-SE" dirty="0"/>
          </a:p>
        </p:txBody>
      </p:sp>
      <p:grpSp>
        <p:nvGrpSpPr>
          <p:cNvPr id="6" name="Grupp 5">
            <a:extLst>
              <a:ext uri="{FF2B5EF4-FFF2-40B4-BE49-F238E27FC236}">
                <a16:creationId xmlns:a16="http://schemas.microsoft.com/office/drawing/2014/main" id="{820F0BDC-485F-E089-7B83-B8015987B2D8}"/>
              </a:ext>
            </a:extLst>
          </p:cNvPr>
          <p:cNvGrpSpPr/>
          <p:nvPr/>
        </p:nvGrpSpPr>
        <p:grpSpPr>
          <a:xfrm>
            <a:off x="8273973" y="1977701"/>
            <a:ext cx="3231975" cy="3674768"/>
            <a:chOff x="7551459" y="1977701"/>
            <a:chExt cx="3231975" cy="3674768"/>
          </a:xfrm>
          <a:solidFill>
            <a:schemeClr val="bg1"/>
          </a:solidFill>
        </p:grpSpPr>
        <p:sp>
          <p:nvSpPr>
            <p:cNvPr id="7" name="Rektangel 6">
              <a:extLst>
                <a:ext uri="{FF2B5EF4-FFF2-40B4-BE49-F238E27FC236}">
                  <a16:creationId xmlns:a16="http://schemas.microsoft.com/office/drawing/2014/main" id="{8A3CE002-AB3F-CE2F-4345-B8522294A617}"/>
                </a:ext>
              </a:extLst>
            </p:cNvPr>
            <p:cNvSpPr/>
            <p:nvPr/>
          </p:nvSpPr>
          <p:spPr>
            <a:xfrm>
              <a:off x="7855718" y="2656116"/>
              <a:ext cx="566057" cy="2520043"/>
            </a:xfrm>
            <a:prstGeom prst="rect">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76D701D9-8F1E-27F7-EA47-E257828F1365}"/>
                </a:ext>
              </a:extLst>
            </p:cNvPr>
            <p:cNvSpPr/>
            <p:nvPr/>
          </p:nvSpPr>
          <p:spPr>
            <a:xfrm>
              <a:off x="8601389" y="3075216"/>
              <a:ext cx="566057" cy="2100943"/>
            </a:xfrm>
            <a:prstGeom prst="rect">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4AFABAF0-35AE-F55F-FF01-1DE0121AFB8D}"/>
                </a:ext>
              </a:extLst>
            </p:cNvPr>
            <p:cNvSpPr/>
            <p:nvPr/>
          </p:nvSpPr>
          <p:spPr>
            <a:xfrm>
              <a:off x="9345000" y="3516087"/>
              <a:ext cx="566057" cy="1660071"/>
            </a:xfrm>
            <a:prstGeom prst="rect">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6BECE746-5820-268B-EE6A-ED7B468EA16D}"/>
                </a:ext>
              </a:extLst>
            </p:cNvPr>
            <p:cNvSpPr/>
            <p:nvPr/>
          </p:nvSpPr>
          <p:spPr>
            <a:xfrm>
              <a:off x="10072115" y="4435930"/>
              <a:ext cx="566057" cy="740228"/>
            </a:xfrm>
            <a:prstGeom prst="rect">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1" name="textruta 10">
              <a:extLst>
                <a:ext uri="{FF2B5EF4-FFF2-40B4-BE49-F238E27FC236}">
                  <a16:creationId xmlns:a16="http://schemas.microsoft.com/office/drawing/2014/main" id="{A9BCC67D-CB08-F788-B7AB-9918B2163D8E}"/>
                </a:ext>
              </a:extLst>
            </p:cNvPr>
            <p:cNvSpPr txBox="1"/>
            <p:nvPr/>
          </p:nvSpPr>
          <p:spPr>
            <a:xfrm>
              <a:off x="7893326" y="5252359"/>
              <a:ext cx="490840" cy="4001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sv-SE" sz="2000" b="1" i="0" u="none" strike="noStrike" kern="1200" cap="none" spc="0" normalizeH="0" baseline="0" noProof="0">
                  <a:ln>
                    <a:noFill/>
                  </a:ln>
                  <a:solidFill>
                    <a:schemeClr val="tx1"/>
                  </a:solidFill>
                  <a:effectLst/>
                  <a:uLnTx/>
                  <a:uFillTx/>
                  <a:latin typeface="Stag Sans Book" panose="020B0503040000020004" pitchFamily="34" charset="77"/>
                </a:rPr>
                <a:t>Q1</a:t>
              </a:r>
            </a:p>
          </p:txBody>
        </p:sp>
        <p:sp>
          <p:nvSpPr>
            <p:cNvPr id="12" name="textruta 11">
              <a:extLst>
                <a:ext uri="{FF2B5EF4-FFF2-40B4-BE49-F238E27FC236}">
                  <a16:creationId xmlns:a16="http://schemas.microsoft.com/office/drawing/2014/main" id="{BB4AEE61-4A4D-8683-4FD6-4777FA93E2B2}"/>
                </a:ext>
              </a:extLst>
            </p:cNvPr>
            <p:cNvSpPr txBox="1"/>
            <p:nvPr/>
          </p:nvSpPr>
          <p:spPr>
            <a:xfrm>
              <a:off x="8638997" y="5252359"/>
              <a:ext cx="490840" cy="4001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sv-SE" sz="2000" b="1" i="0" u="none" strike="noStrike" kern="1200" cap="none" spc="0" normalizeH="0" baseline="0" noProof="0">
                  <a:ln>
                    <a:noFill/>
                  </a:ln>
                  <a:solidFill>
                    <a:schemeClr val="tx1"/>
                  </a:solidFill>
                  <a:effectLst/>
                  <a:uLnTx/>
                  <a:uFillTx/>
                  <a:latin typeface="Stag Sans Book" panose="020B0503040000020004" pitchFamily="34" charset="77"/>
                </a:rPr>
                <a:t>Q2</a:t>
              </a:r>
            </a:p>
          </p:txBody>
        </p:sp>
        <p:sp>
          <p:nvSpPr>
            <p:cNvPr id="13" name="textruta 12">
              <a:extLst>
                <a:ext uri="{FF2B5EF4-FFF2-40B4-BE49-F238E27FC236}">
                  <a16:creationId xmlns:a16="http://schemas.microsoft.com/office/drawing/2014/main" id="{CF9703ED-BA93-357E-7FA0-E41A91D3BCC9}"/>
                </a:ext>
              </a:extLst>
            </p:cNvPr>
            <p:cNvSpPr txBox="1"/>
            <p:nvPr/>
          </p:nvSpPr>
          <p:spPr>
            <a:xfrm>
              <a:off x="9400996" y="5252359"/>
              <a:ext cx="490840" cy="4001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sv-SE" sz="2000" b="1" i="0" u="none" strike="noStrike" kern="1200" cap="none" spc="0" normalizeH="0" baseline="0" noProof="0">
                  <a:ln>
                    <a:noFill/>
                  </a:ln>
                  <a:solidFill>
                    <a:schemeClr val="tx1"/>
                  </a:solidFill>
                  <a:effectLst/>
                  <a:uLnTx/>
                  <a:uFillTx/>
                  <a:latin typeface="Stag Sans Book" panose="020B0503040000020004" pitchFamily="34" charset="77"/>
                </a:rPr>
                <a:t>Q3</a:t>
              </a:r>
            </a:p>
          </p:txBody>
        </p:sp>
        <p:sp>
          <p:nvSpPr>
            <p:cNvPr id="14" name="textruta 13">
              <a:extLst>
                <a:ext uri="{FF2B5EF4-FFF2-40B4-BE49-F238E27FC236}">
                  <a16:creationId xmlns:a16="http://schemas.microsoft.com/office/drawing/2014/main" id="{3B52CCEF-79FF-D07E-51C1-C3DCE80FAB9B}"/>
                </a:ext>
              </a:extLst>
            </p:cNvPr>
            <p:cNvSpPr txBox="1"/>
            <p:nvPr/>
          </p:nvSpPr>
          <p:spPr>
            <a:xfrm>
              <a:off x="10109723" y="5252359"/>
              <a:ext cx="490840" cy="4001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sv-SE" sz="2000" b="1" i="0" u="none" strike="noStrike" kern="1200" cap="none" spc="0" normalizeH="0" baseline="0" noProof="0">
                  <a:ln>
                    <a:noFill/>
                  </a:ln>
                  <a:solidFill>
                    <a:schemeClr val="tx1"/>
                  </a:solidFill>
                  <a:effectLst/>
                  <a:uLnTx/>
                  <a:uFillTx/>
                  <a:latin typeface="Stag Sans Book" panose="020B0503040000020004" pitchFamily="34" charset="77"/>
                </a:rPr>
                <a:t>Q4</a:t>
              </a:r>
            </a:p>
          </p:txBody>
        </p:sp>
        <p:sp>
          <p:nvSpPr>
            <p:cNvPr id="15" name="textruta 14">
              <a:extLst>
                <a:ext uri="{FF2B5EF4-FFF2-40B4-BE49-F238E27FC236}">
                  <a16:creationId xmlns:a16="http://schemas.microsoft.com/office/drawing/2014/main" id="{0CA0D6A8-2DC7-F316-0CEF-24FD7B225C10}"/>
                </a:ext>
              </a:extLst>
            </p:cNvPr>
            <p:cNvSpPr txBox="1"/>
            <p:nvPr/>
          </p:nvSpPr>
          <p:spPr>
            <a:xfrm>
              <a:off x="7551459" y="1977701"/>
              <a:ext cx="3231975" cy="4001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sv-SE" sz="2000" b="1" u="sng" dirty="0">
                  <a:solidFill>
                    <a:schemeClr val="tx1"/>
                  </a:solidFill>
                </a:rPr>
                <a:t>Födelsekvartal J-landslag</a:t>
              </a:r>
              <a:endParaRPr kumimoji="0" lang="sv-SE" sz="2000" b="1" i="0" u="sng" strike="noStrike" kern="1200" cap="none" spc="0" normalizeH="0" baseline="0" noProof="0" dirty="0">
                <a:ln>
                  <a:noFill/>
                </a:ln>
                <a:solidFill>
                  <a:schemeClr val="tx1"/>
                </a:solidFill>
                <a:effectLst/>
                <a:uLnTx/>
                <a:uFillTx/>
              </a:endParaRPr>
            </a:p>
          </p:txBody>
        </p:sp>
      </p:grpSp>
      <p:sp>
        <p:nvSpPr>
          <p:cNvPr id="5" name="Platshållare för sidfot 1">
            <a:extLst>
              <a:ext uri="{FF2B5EF4-FFF2-40B4-BE49-F238E27FC236}">
                <a16:creationId xmlns:a16="http://schemas.microsoft.com/office/drawing/2014/main" id="{2089F422-27AB-0F6D-5114-1C1F160297C3}"/>
              </a:ext>
            </a:extLst>
          </p:cNvPr>
          <p:cNvSpPr txBox="1">
            <a:spLocks/>
          </p:cNvSpPr>
          <p:nvPr/>
        </p:nvSpPr>
        <p:spPr>
          <a:xfrm>
            <a:off x="6240463" y="368300"/>
            <a:ext cx="3492500" cy="312737"/>
          </a:xfrm>
          <a:prstGeom prst="rect">
            <a:avLst/>
          </a:prstGeom>
        </p:spPr>
        <p:txBody>
          <a:bodyPr vert="horz" lIns="0" tIns="36000" rIns="0" bIns="0" rtlCol="0" anchor="ctr"/>
          <a:lstStyle>
            <a:defPPr>
              <a:defRPr lang="sv-SE"/>
            </a:defPPr>
            <a:lvl1pPr marL="0" algn="r" defTabSz="914400" rtl="0" eaLnBrk="1" latinLnBrk="0" hangingPunct="1">
              <a:defRPr sz="800" kern="1200" cap="all" spc="5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Att vara hockeyförälder</a:t>
            </a:r>
          </a:p>
        </p:txBody>
      </p:sp>
    </p:spTree>
    <p:extLst>
      <p:ext uri="{BB962C8B-B14F-4D97-AF65-F5344CB8AC3E}">
        <p14:creationId xmlns:p14="http://schemas.microsoft.com/office/powerpoint/2010/main" val="2661958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38D5851-2887-EBD8-A76E-51705EA6247F}"/>
              </a:ext>
            </a:extLst>
          </p:cNvPr>
          <p:cNvSpPr>
            <a:spLocks noGrp="1"/>
          </p:cNvSpPr>
          <p:nvPr>
            <p:ph type="ftr" sz="quarter" idx="11"/>
          </p:nvPr>
        </p:nvSpPr>
        <p:spPr/>
        <p:txBody>
          <a:bodyPr/>
          <a:lstStyle/>
          <a:p>
            <a:endParaRPr lang="sv-SE"/>
          </a:p>
        </p:txBody>
      </p:sp>
      <p:sp>
        <p:nvSpPr>
          <p:cNvPr id="3" name="Platshållare för bildnummer 2">
            <a:extLst>
              <a:ext uri="{FF2B5EF4-FFF2-40B4-BE49-F238E27FC236}">
                <a16:creationId xmlns:a16="http://schemas.microsoft.com/office/drawing/2014/main" id="{2E0ADC62-3575-BAEA-B58C-72350BB00309}"/>
              </a:ext>
            </a:extLst>
          </p:cNvPr>
          <p:cNvSpPr>
            <a:spLocks noGrp="1"/>
          </p:cNvSpPr>
          <p:nvPr>
            <p:ph type="sldNum" sz="quarter" idx="12"/>
          </p:nvPr>
        </p:nvSpPr>
        <p:spPr/>
        <p:txBody>
          <a:bodyPr/>
          <a:lstStyle/>
          <a:p>
            <a:fld id="{6DDB0A55-353B-0141-AD40-F868C66FD585}" type="slidenum">
              <a:rPr lang="sv-SE" smtClean="0"/>
              <a:pPr/>
              <a:t>21</a:t>
            </a:fld>
            <a:endParaRPr lang="sv-SE"/>
          </a:p>
        </p:txBody>
      </p:sp>
      <p:sp>
        <p:nvSpPr>
          <p:cNvPr id="4" name="Rubrik 3">
            <a:extLst>
              <a:ext uri="{FF2B5EF4-FFF2-40B4-BE49-F238E27FC236}">
                <a16:creationId xmlns:a16="http://schemas.microsoft.com/office/drawing/2014/main" id="{ED02C435-BD25-3E8F-1708-D1B5A279E8E4}"/>
              </a:ext>
            </a:extLst>
          </p:cNvPr>
          <p:cNvSpPr>
            <a:spLocks noGrp="1"/>
          </p:cNvSpPr>
          <p:nvPr>
            <p:ph type="title"/>
          </p:nvPr>
        </p:nvSpPr>
        <p:spPr/>
        <p:txBody>
          <a:bodyPr/>
          <a:lstStyle/>
          <a:p>
            <a:r>
              <a:rPr lang="sv-SE" sz="6000" dirty="0">
                <a:solidFill>
                  <a:schemeClr val="bg1"/>
                </a:solidFill>
                <a:latin typeface="+mj-lt"/>
              </a:rPr>
              <a:t>Visste du att…</a:t>
            </a:r>
            <a:br>
              <a:rPr lang="sv-SE" dirty="0"/>
            </a:br>
            <a:br>
              <a:rPr lang="sv-SE" dirty="0"/>
            </a:br>
            <a:endParaRPr lang="sv-SE" dirty="0"/>
          </a:p>
        </p:txBody>
      </p:sp>
      <p:sp>
        <p:nvSpPr>
          <p:cNvPr id="5" name="textruta 4">
            <a:extLst>
              <a:ext uri="{FF2B5EF4-FFF2-40B4-BE49-F238E27FC236}">
                <a16:creationId xmlns:a16="http://schemas.microsoft.com/office/drawing/2014/main" id="{BB780196-F5C1-756F-17A3-223C2FD3706F}"/>
              </a:ext>
            </a:extLst>
          </p:cNvPr>
          <p:cNvSpPr txBox="1"/>
          <p:nvPr/>
        </p:nvSpPr>
        <p:spPr>
          <a:xfrm>
            <a:off x="4586515" y="1886857"/>
            <a:ext cx="8418286" cy="584775"/>
          </a:xfrm>
          <a:prstGeom prst="rect">
            <a:avLst/>
          </a:prstGeom>
          <a:noFill/>
        </p:spPr>
        <p:txBody>
          <a:bodyPr wrap="square" rtlCol="0">
            <a:spAutoFit/>
          </a:bodyPr>
          <a:lstStyle/>
          <a:p>
            <a:r>
              <a:rPr lang="sv-SE" sz="3200" dirty="0">
                <a:solidFill>
                  <a:schemeClr val="bg1"/>
                </a:solidFill>
              </a:rPr>
              <a:t>… medelåldern för SHL-debut är 26 år</a:t>
            </a:r>
          </a:p>
        </p:txBody>
      </p:sp>
    </p:spTree>
    <p:extLst>
      <p:ext uri="{BB962C8B-B14F-4D97-AF65-F5344CB8AC3E}">
        <p14:creationId xmlns:p14="http://schemas.microsoft.com/office/powerpoint/2010/main" val="36563836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1262F288-7F55-EA5A-22B2-2E8FDA28EF6F}"/>
              </a:ext>
            </a:extLst>
          </p:cNvPr>
          <p:cNvSpPr>
            <a:spLocks noGrp="1"/>
          </p:cNvSpPr>
          <p:nvPr>
            <p:ph type="ftr" sz="quarter" idx="10"/>
          </p:nvPr>
        </p:nvSpPr>
        <p:spPr/>
        <p:txBody>
          <a:bodyPr/>
          <a:lstStyle/>
          <a:p>
            <a:endParaRPr lang="sv-SE"/>
          </a:p>
        </p:txBody>
      </p:sp>
      <p:sp>
        <p:nvSpPr>
          <p:cNvPr id="4" name="Platshållare för bildnummer 3">
            <a:extLst>
              <a:ext uri="{FF2B5EF4-FFF2-40B4-BE49-F238E27FC236}">
                <a16:creationId xmlns:a16="http://schemas.microsoft.com/office/drawing/2014/main" id="{AB742626-4F97-E123-98EE-C63B65134DE5}"/>
              </a:ext>
            </a:extLst>
          </p:cNvPr>
          <p:cNvSpPr>
            <a:spLocks noGrp="1"/>
          </p:cNvSpPr>
          <p:nvPr>
            <p:ph type="sldNum" sz="quarter" idx="11"/>
          </p:nvPr>
        </p:nvSpPr>
        <p:spPr/>
        <p:txBody>
          <a:bodyPr/>
          <a:lstStyle/>
          <a:p>
            <a:fld id="{6DDB0A55-353B-0141-AD40-F868C66FD585}" type="slidenum">
              <a:rPr lang="sv-SE" smtClean="0"/>
              <a:pPr/>
              <a:t>22</a:t>
            </a:fld>
            <a:endParaRPr lang="sv-SE"/>
          </a:p>
        </p:txBody>
      </p:sp>
      <p:pic>
        <p:nvPicPr>
          <p:cNvPr id="6" name="Bildobjekt 5" descr="En bild som visar text, skärmbild, Teckensnitt, dokument&#10;&#10;Automatiskt genererad beskrivning">
            <a:extLst>
              <a:ext uri="{FF2B5EF4-FFF2-40B4-BE49-F238E27FC236}">
                <a16:creationId xmlns:a16="http://schemas.microsoft.com/office/drawing/2014/main" id="{C25F8399-3407-F2F0-E079-7BA234279CF5}"/>
              </a:ext>
            </a:extLst>
          </p:cNvPr>
          <p:cNvPicPr>
            <a:picLocks noChangeAspect="1"/>
          </p:cNvPicPr>
          <p:nvPr/>
        </p:nvPicPr>
        <p:blipFill>
          <a:blip r:embed="rId2"/>
          <a:stretch>
            <a:fillRect/>
          </a:stretch>
        </p:blipFill>
        <p:spPr>
          <a:xfrm>
            <a:off x="573925" y="675891"/>
            <a:ext cx="10755226" cy="5506218"/>
          </a:xfrm>
          <a:prstGeom prst="rect">
            <a:avLst/>
          </a:prstGeom>
        </p:spPr>
      </p:pic>
    </p:spTree>
    <p:extLst>
      <p:ext uri="{BB962C8B-B14F-4D97-AF65-F5344CB8AC3E}">
        <p14:creationId xmlns:p14="http://schemas.microsoft.com/office/powerpoint/2010/main" val="429326114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1262F288-7F55-EA5A-22B2-2E8FDA28EF6F}"/>
              </a:ext>
            </a:extLst>
          </p:cNvPr>
          <p:cNvSpPr>
            <a:spLocks noGrp="1"/>
          </p:cNvSpPr>
          <p:nvPr>
            <p:ph type="ftr" sz="quarter" idx="10"/>
          </p:nvPr>
        </p:nvSpPr>
        <p:spPr/>
        <p:txBody>
          <a:bodyPr/>
          <a:lstStyle/>
          <a:p>
            <a:endParaRPr lang="sv-SE"/>
          </a:p>
        </p:txBody>
      </p:sp>
      <p:sp>
        <p:nvSpPr>
          <p:cNvPr id="4" name="Platshållare för bildnummer 3">
            <a:extLst>
              <a:ext uri="{FF2B5EF4-FFF2-40B4-BE49-F238E27FC236}">
                <a16:creationId xmlns:a16="http://schemas.microsoft.com/office/drawing/2014/main" id="{AB742626-4F97-E123-98EE-C63B65134DE5}"/>
              </a:ext>
            </a:extLst>
          </p:cNvPr>
          <p:cNvSpPr>
            <a:spLocks noGrp="1"/>
          </p:cNvSpPr>
          <p:nvPr>
            <p:ph type="sldNum" sz="quarter" idx="11"/>
          </p:nvPr>
        </p:nvSpPr>
        <p:spPr/>
        <p:txBody>
          <a:bodyPr/>
          <a:lstStyle/>
          <a:p>
            <a:fld id="{6DDB0A55-353B-0141-AD40-F868C66FD585}" type="slidenum">
              <a:rPr lang="sv-SE" smtClean="0"/>
              <a:pPr/>
              <a:t>23</a:t>
            </a:fld>
            <a:endParaRPr lang="sv-SE"/>
          </a:p>
        </p:txBody>
      </p:sp>
      <p:pic>
        <p:nvPicPr>
          <p:cNvPr id="5" name="Bildobjekt 4" descr="En bild som visar text, skärmbild, Teckensnitt, dokument&#10;&#10;Automatiskt genererad beskrivning">
            <a:extLst>
              <a:ext uri="{FF2B5EF4-FFF2-40B4-BE49-F238E27FC236}">
                <a16:creationId xmlns:a16="http://schemas.microsoft.com/office/drawing/2014/main" id="{144BF696-F3CC-F975-CCC7-978AA0E1A19B}"/>
              </a:ext>
            </a:extLst>
          </p:cNvPr>
          <p:cNvPicPr>
            <a:picLocks noChangeAspect="1"/>
          </p:cNvPicPr>
          <p:nvPr/>
        </p:nvPicPr>
        <p:blipFill>
          <a:blip r:embed="rId2"/>
          <a:stretch>
            <a:fillRect/>
          </a:stretch>
        </p:blipFill>
        <p:spPr>
          <a:xfrm>
            <a:off x="562625" y="762579"/>
            <a:ext cx="10536120" cy="5611008"/>
          </a:xfrm>
          <a:prstGeom prst="rect">
            <a:avLst/>
          </a:prstGeom>
        </p:spPr>
      </p:pic>
    </p:spTree>
    <p:extLst>
      <p:ext uri="{BB962C8B-B14F-4D97-AF65-F5344CB8AC3E}">
        <p14:creationId xmlns:p14="http://schemas.microsoft.com/office/powerpoint/2010/main" val="13392322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1262F288-7F55-EA5A-22B2-2E8FDA28EF6F}"/>
              </a:ext>
            </a:extLst>
          </p:cNvPr>
          <p:cNvSpPr>
            <a:spLocks noGrp="1"/>
          </p:cNvSpPr>
          <p:nvPr>
            <p:ph type="ftr" sz="quarter" idx="10"/>
          </p:nvPr>
        </p:nvSpPr>
        <p:spPr/>
        <p:txBody>
          <a:bodyPr/>
          <a:lstStyle/>
          <a:p>
            <a:endParaRPr lang="sv-SE"/>
          </a:p>
        </p:txBody>
      </p:sp>
      <p:sp>
        <p:nvSpPr>
          <p:cNvPr id="4" name="Platshållare för bildnummer 3">
            <a:extLst>
              <a:ext uri="{FF2B5EF4-FFF2-40B4-BE49-F238E27FC236}">
                <a16:creationId xmlns:a16="http://schemas.microsoft.com/office/drawing/2014/main" id="{AB742626-4F97-E123-98EE-C63B65134DE5}"/>
              </a:ext>
            </a:extLst>
          </p:cNvPr>
          <p:cNvSpPr>
            <a:spLocks noGrp="1"/>
          </p:cNvSpPr>
          <p:nvPr>
            <p:ph type="sldNum" sz="quarter" idx="11"/>
          </p:nvPr>
        </p:nvSpPr>
        <p:spPr/>
        <p:txBody>
          <a:bodyPr/>
          <a:lstStyle/>
          <a:p>
            <a:fld id="{6DDB0A55-353B-0141-AD40-F868C66FD585}" type="slidenum">
              <a:rPr lang="sv-SE" smtClean="0"/>
              <a:pPr/>
              <a:t>24</a:t>
            </a:fld>
            <a:endParaRPr lang="sv-SE"/>
          </a:p>
        </p:txBody>
      </p:sp>
      <p:sp>
        <p:nvSpPr>
          <p:cNvPr id="2" name="textruta 1">
            <a:extLst>
              <a:ext uri="{FF2B5EF4-FFF2-40B4-BE49-F238E27FC236}">
                <a16:creationId xmlns:a16="http://schemas.microsoft.com/office/drawing/2014/main" id="{1E998805-8CEF-8632-56F3-C8761DA2B204}"/>
              </a:ext>
            </a:extLst>
          </p:cNvPr>
          <p:cNvSpPr txBox="1"/>
          <p:nvPr/>
        </p:nvSpPr>
        <p:spPr>
          <a:xfrm>
            <a:off x="2174043" y="2274838"/>
            <a:ext cx="7843914" cy="2308324"/>
          </a:xfrm>
          <a:prstGeom prst="rect">
            <a:avLst/>
          </a:prstGeom>
          <a:noFill/>
        </p:spPr>
        <p:txBody>
          <a:bodyPr wrap="square" rtlCol="0">
            <a:spAutoFit/>
          </a:bodyPr>
          <a:lstStyle/>
          <a:p>
            <a:pPr algn="ctr"/>
            <a:r>
              <a:rPr lang="sv-SE" sz="2400" dirty="0"/>
              <a:t>Normalt sett börjar identifiering och urval av talanger vanligtvis runt puberteten eller yngre – ett åldersintervall där forskningen visar att det inte finns något samband mellan ungdoms- och juniorprestationer och senare seniorprestationer </a:t>
            </a:r>
          </a:p>
          <a:p>
            <a:pPr algn="ctr"/>
            <a:r>
              <a:rPr lang="sv-SE" sz="2400" dirty="0"/>
              <a:t>- eller att sambandet till och med är negativt </a:t>
            </a:r>
          </a:p>
        </p:txBody>
      </p:sp>
      <p:sp>
        <p:nvSpPr>
          <p:cNvPr id="5" name="textruta 4">
            <a:extLst>
              <a:ext uri="{FF2B5EF4-FFF2-40B4-BE49-F238E27FC236}">
                <a16:creationId xmlns:a16="http://schemas.microsoft.com/office/drawing/2014/main" id="{05383581-3D8B-DDC5-7637-4CD55A6F2610}"/>
              </a:ext>
            </a:extLst>
          </p:cNvPr>
          <p:cNvSpPr txBox="1"/>
          <p:nvPr/>
        </p:nvSpPr>
        <p:spPr>
          <a:xfrm>
            <a:off x="1995390" y="871302"/>
            <a:ext cx="8490145" cy="923330"/>
          </a:xfrm>
          <a:prstGeom prst="rect">
            <a:avLst/>
          </a:prstGeom>
          <a:noFill/>
        </p:spPr>
        <p:txBody>
          <a:bodyPr wrap="square" rtlCol="0">
            <a:spAutoFit/>
          </a:bodyPr>
          <a:lstStyle/>
          <a:p>
            <a:pPr algn="ctr"/>
            <a:r>
              <a:rPr lang="sv-SE" sz="5400" dirty="0">
                <a:latin typeface="+mj-lt"/>
              </a:rPr>
              <a:t>Vad innebär detta i praktiken?</a:t>
            </a:r>
          </a:p>
        </p:txBody>
      </p:sp>
    </p:spTree>
    <p:extLst>
      <p:ext uri="{BB962C8B-B14F-4D97-AF65-F5344CB8AC3E}">
        <p14:creationId xmlns:p14="http://schemas.microsoft.com/office/powerpoint/2010/main" val="5191814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1262F288-7F55-EA5A-22B2-2E8FDA28EF6F}"/>
              </a:ext>
            </a:extLst>
          </p:cNvPr>
          <p:cNvSpPr>
            <a:spLocks noGrp="1"/>
          </p:cNvSpPr>
          <p:nvPr>
            <p:ph type="ftr" sz="quarter" idx="10"/>
          </p:nvPr>
        </p:nvSpPr>
        <p:spPr/>
        <p:txBody>
          <a:bodyPr/>
          <a:lstStyle/>
          <a:p>
            <a:endParaRPr lang="sv-SE"/>
          </a:p>
        </p:txBody>
      </p:sp>
      <p:sp>
        <p:nvSpPr>
          <p:cNvPr id="4" name="Platshållare för bildnummer 3">
            <a:extLst>
              <a:ext uri="{FF2B5EF4-FFF2-40B4-BE49-F238E27FC236}">
                <a16:creationId xmlns:a16="http://schemas.microsoft.com/office/drawing/2014/main" id="{AB742626-4F97-E123-98EE-C63B65134DE5}"/>
              </a:ext>
            </a:extLst>
          </p:cNvPr>
          <p:cNvSpPr>
            <a:spLocks noGrp="1"/>
          </p:cNvSpPr>
          <p:nvPr>
            <p:ph type="sldNum" sz="quarter" idx="11"/>
          </p:nvPr>
        </p:nvSpPr>
        <p:spPr/>
        <p:txBody>
          <a:bodyPr/>
          <a:lstStyle/>
          <a:p>
            <a:fld id="{6DDB0A55-353B-0141-AD40-F868C66FD585}" type="slidenum">
              <a:rPr lang="sv-SE" smtClean="0"/>
              <a:pPr/>
              <a:t>25</a:t>
            </a:fld>
            <a:endParaRPr lang="sv-SE"/>
          </a:p>
        </p:txBody>
      </p:sp>
      <p:pic>
        <p:nvPicPr>
          <p:cNvPr id="5" name="Bildobjekt 4" descr="En bild som visar person, Människoansikte, person, klädsel&#10;&#10;Automatiskt genererad beskrivning">
            <a:extLst>
              <a:ext uri="{FF2B5EF4-FFF2-40B4-BE49-F238E27FC236}">
                <a16:creationId xmlns:a16="http://schemas.microsoft.com/office/drawing/2014/main" id="{CE5AD648-4CAE-F4D0-D632-F624BD5E3CE3}"/>
              </a:ext>
            </a:extLst>
          </p:cNvPr>
          <p:cNvPicPr>
            <a:picLocks noChangeAspect="1"/>
          </p:cNvPicPr>
          <p:nvPr/>
        </p:nvPicPr>
        <p:blipFill>
          <a:blip r:embed="rId2"/>
          <a:stretch>
            <a:fillRect/>
          </a:stretch>
        </p:blipFill>
        <p:spPr>
          <a:xfrm>
            <a:off x="0" y="0"/>
            <a:ext cx="12340526" cy="6858000"/>
          </a:xfrm>
          <a:prstGeom prst="rect">
            <a:avLst/>
          </a:prstGeom>
        </p:spPr>
      </p:pic>
    </p:spTree>
    <p:extLst>
      <p:ext uri="{BB962C8B-B14F-4D97-AF65-F5344CB8AC3E}">
        <p14:creationId xmlns:p14="http://schemas.microsoft.com/office/powerpoint/2010/main" val="9249523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9FC0D09-ABCD-6113-C709-71E473D2928D}"/>
              </a:ext>
            </a:extLst>
          </p:cNvPr>
          <p:cNvSpPr>
            <a:spLocks noGrp="1"/>
          </p:cNvSpPr>
          <p:nvPr>
            <p:ph type="title"/>
          </p:nvPr>
        </p:nvSpPr>
        <p:spPr>
          <a:xfrm>
            <a:off x="550863" y="944563"/>
            <a:ext cx="5545137" cy="834133"/>
          </a:xfrm>
        </p:spPr>
        <p:txBody>
          <a:bodyPr/>
          <a:lstStyle/>
          <a:p>
            <a:r>
              <a:rPr lang="sv-SE" sz="3600" dirty="0">
                <a:solidFill>
                  <a:schemeClr val="tx1"/>
                </a:solidFill>
                <a:latin typeface="+mj-lt"/>
              </a:rPr>
              <a:t>Hur ”rätt” har NHL-scouterna?</a:t>
            </a:r>
          </a:p>
        </p:txBody>
      </p:sp>
      <p:sp>
        <p:nvSpPr>
          <p:cNvPr id="3" name="Platshållare för sidfot 2">
            <a:extLst>
              <a:ext uri="{FF2B5EF4-FFF2-40B4-BE49-F238E27FC236}">
                <a16:creationId xmlns:a16="http://schemas.microsoft.com/office/drawing/2014/main" id="{4A2A5BF6-7264-02F2-B022-25D3F331BC36}"/>
              </a:ext>
            </a:extLst>
          </p:cNvPr>
          <p:cNvSpPr>
            <a:spLocks noGrp="1"/>
          </p:cNvSpPr>
          <p:nvPr>
            <p:ph type="ftr" sz="quarter" idx="10"/>
          </p:nvPr>
        </p:nvSpPr>
        <p:spPr/>
        <p:txBody>
          <a:bodyPr/>
          <a:lstStyle/>
          <a:p>
            <a:endParaRPr lang="sv-SE"/>
          </a:p>
        </p:txBody>
      </p:sp>
      <p:sp>
        <p:nvSpPr>
          <p:cNvPr id="4" name="Platshållare för bildnummer 3">
            <a:extLst>
              <a:ext uri="{FF2B5EF4-FFF2-40B4-BE49-F238E27FC236}">
                <a16:creationId xmlns:a16="http://schemas.microsoft.com/office/drawing/2014/main" id="{9A678947-D566-1649-A42A-488E8058382B}"/>
              </a:ext>
            </a:extLst>
          </p:cNvPr>
          <p:cNvSpPr>
            <a:spLocks noGrp="1"/>
          </p:cNvSpPr>
          <p:nvPr>
            <p:ph type="sldNum" sz="quarter" idx="11"/>
          </p:nvPr>
        </p:nvSpPr>
        <p:spPr/>
        <p:txBody>
          <a:bodyPr/>
          <a:lstStyle/>
          <a:p>
            <a:fld id="{6DDB0A55-353B-0141-AD40-F868C66FD585}" type="slidenum">
              <a:rPr lang="sv-SE" smtClean="0"/>
              <a:pPr/>
              <a:t>26</a:t>
            </a:fld>
            <a:endParaRPr lang="sv-SE"/>
          </a:p>
        </p:txBody>
      </p:sp>
      <p:sp>
        <p:nvSpPr>
          <p:cNvPr id="5" name="textruta 4">
            <a:extLst>
              <a:ext uri="{FF2B5EF4-FFF2-40B4-BE49-F238E27FC236}">
                <a16:creationId xmlns:a16="http://schemas.microsoft.com/office/drawing/2014/main" id="{BEE58031-AE23-BBFD-7106-CAF2271E9A19}"/>
              </a:ext>
            </a:extLst>
          </p:cNvPr>
          <p:cNvSpPr txBox="1"/>
          <p:nvPr/>
        </p:nvSpPr>
        <p:spPr>
          <a:xfrm>
            <a:off x="550863" y="1899057"/>
            <a:ext cx="6337043" cy="2000548"/>
          </a:xfrm>
          <a:prstGeom prst="rect">
            <a:avLst/>
          </a:prstGeom>
          <a:noFill/>
        </p:spPr>
        <p:txBody>
          <a:bodyPr wrap="square" rtlCol="0">
            <a:spAutoFit/>
          </a:bodyPr>
          <a:lstStyle/>
          <a:p>
            <a:r>
              <a:rPr lang="sv-SE" sz="2000" dirty="0"/>
              <a:t>I en studie som gjorts utvärderades träffsäkerheten i alla sju draftrundor, samt mellan lotteri- och icke-lotterival i den första rundan. Prestationsdata från NHL samlades in för alla forwards och försvarare som draftades mellan 2007-2014. </a:t>
            </a:r>
          </a:p>
          <a:p>
            <a:endParaRPr lang="sv-SE" sz="2400" dirty="0"/>
          </a:p>
        </p:txBody>
      </p:sp>
      <p:pic>
        <p:nvPicPr>
          <p:cNvPr id="7" name="Bildobjekt 6" descr="En bild som visar text, skärmbild, Teckensnitt, dokument&#10;&#10;Automatiskt genererad beskrivning">
            <a:extLst>
              <a:ext uri="{FF2B5EF4-FFF2-40B4-BE49-F238E27FC236}">
                <a16:creationId xmlns:a16="http://schemas.microsoft.com/office/drawing/2014/main" id="{14B7F837-59FC-1CE5-1A95-E9F579AFFABB}"/>
              </a:ext>
            </a:extLst>
          </p:cNvPr>
          <p:cNvPicPr>
            <a:picLocks noChangeAspect="1"/>
          </p:cNvPicPr>
          <p:nvPr/>
        </p:nvPicPr>
        <p:blipFill>
          <a:blip r:embed="rId2"/>
          <a:srcRect l="54309" t="24589" r="-54309" b="-24589"/>
          <a:stretch/>
        </p:blipFill>
        <p:spPr>
          <a:xfrm>
            <a:off x="6887906" y="1361629"/>
            <a:ext cx="11136279" cy="5563376"/>
          </a:xfrm>
          <a:prstGeom prst="rect">
            <a:avLst/>
          </a:prstGeom>
        </p:spPr>
      </p:pic>
      <p:sp>
        <p:nvSpPr>
          <p:cNvPr id="6" name="textruta 5">
            <a:extLst>
              <a:ext uri="{FF2B5EF4-FFF2-40B4-BE49-F238E27FC236}">
                <a16:creationId xmlns:a16="http://schemas.microsoft.com/office/drawing/2014/main" id="{2AF0C3D0-4711-1249-1A8B-048B7B20CDF0}"/>
              </a:ext>
            </a:extLst>
          </p:cNvPr>
          <p:cNvSpPr txBox="1"/>
          <p:nvPr/>
        </p:nvSpPr>
        <p:spPr>
          <a:xfrm>
            <a:off x="550863" y="3556691"/>
            <a:ext cx="6989624" cy="2616101"/>
          </a:xfrm>
          <a:prstGeom prst="rect">
            <a:avLst/>
          </a:prstGeom>
          <a:noFill/>
        </p:spPr>
        <p:txBody>
          <a:bodyPr wrap="square" rtlCol="0">
            <a:spAutoFit/>
          </a:bodyPr>
          <a:lstStyle/>
          <a:p>
            <a:pPr marL="342900" indent="-342900">
              <a:buFont typeface="Arial" panose="020B0604020202020204" pitchFamily="34" charset="0"/>
              <a:buChar char="•"/>
            </a:pPr>
            <a:r>
              <a:rPr lang="sv-SE" sz="2000" dirty="0"/>
              <a:t>Att förutse framtida prestation var endast rätt för backar valda i förstarundan och för forwards valda i första- och andrarundan. </a:t>
            </a:r>
          </a:p>
          <a:p>
            <a:pPr marL="342900" indent="-342900">
              <a:buFont typeface="Arial" panose="020B0604020202020204" pitchFamily="34" charset="0"/>
              <a:buChar char="•"/>
            </a:pPr>
            <a:r>
              <a:rPr lang="sv-SE" sz="2000" dirty="0"/>
              <a:t>Resultaten visar på en betydande osäkerhet i NHL-draften, särskilt efter de två första draftrundorna. </a:t>
            </a:r>
          </a:p>
          <a:p>
            <a:pPr marL="342900" indent="-342900">
              <a:buFont typeface="Arial" panose="020B0604020202020204" pitchFamily="34" charset="0"/>
              <a:buChar char="•"/>
            </a:pPr>
            <a:r>
              <a:rPr lang="sv-SE" sz="2000" dirty="0"/>
              <a:t>Säsongen 2023/2024 var 15,7% av spelarna i NHL </a:t>
            </a:r>
            <a:r>
              <a:rPr lang="sv-SE" sz="2000" dirty="0" err="1"/>
              <a:t>odraftade</a:t>
            </a:r>
            <a:endParaRPr lang="sv-SE" sz="2000" dirty="0"/>
          </a:p>
          <a:p>
            <a:endParaRPr lang="sv-SE" sz="2400" dirty="0"/>
          </a:p>
        </p:txBody>
      </p:sp>
    </p:spTree>
    <p:extLst>
      <p:ext uri="{BB962C8B-B14F-4D97-AF65-F5344CB8AC3E}">
        <p14:creationId xmlns:p14="http://schemas.microsoft.com/office/powerpoint/2010/main" val="10373923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1262F288-7F55-EA5A-22B2-2E8FDA28EF6F}"/>
              </a:ext>
            </a:extLst>
          </p:cNvPr>
          <p:cNvSpPr>
            <a:spLocks noGrp="1"/>
          </p:cNvSpPr>
          <p:nvPr>
            <p:ph type="ftr" sz="quarter" idx="10"/>
          </p:nvPr>
        </p:nvSpPr>
        <p:spPr/>
        <p:txBody>
          <a:bodyPr/>
          <a:lstStyle/>
          <a:p>
            <a:endParaRPr lang="sv-SE"/>
          </a:p>
        </p:txBody>
      </p:sp>
      <p:sp>
        <p:nvSpPr>
          <p:cNvPr id="4" name="Platshållare för bildnummer 3">
            <a:extLst>
              <a:ext uri="{FF2B5EF4-FFF2-40B4-BE49-F238E27FC236}">
                <a16:creationId xmlns:a16="http://schemas.microsoft.com/office/drawing/2014/main" id="{AB742626-4F97-E123-98EE-C63B65134DE5}"/>
              </a:ext>
            </a:extLst>
          </p:cNvPr>
          <p:cNvSpPr>
            <a:spLocks noGrp="1"/>
          </p:cNvSpPr>
          <p:nvPr>
            <p:ph type="sldNum" sz="quarter" idx="11"/>
          </p:nvPr>
        </p:nvSpPr>
        <p:spPr/>
        <p:txBody>
          <a:bodyPr/>
          <a:lstStyle/>
          <a:p>
            <a:fld id="{6DDB0A55-353B-0141-AD40-F868C66FD585}" type="slidenum">
              <a:rPr lang="sv-SE" smtClean="0"/>
              <a:pPr/>
              <a:t>27</a:t>
            </a:fld>
            <a:endParaRPr lang="sv-SE"/>
          </a:p>
        </p:txBody>
      </p:sp>
      <p:pic>
        <p:nvPicPr>
          <p:cNvPr id="6" name="Bildobjekt 5" descr="En bild som visar text, Teckensnitt, skärmbild, dokument&#10;&#10;Automatiskt genererad beskrivning">
            <a:extLst>
              <a:ext uri="{FF2B5EF4-FFF2-40B4-BE49-F238E27FC236}">
                <a16:creationId xmlns:a16="http://schemas.microsoft.com/office/drawing/2014/main" id="{54901CB5-42DC-92F4-512E-2CAE6EBF3D55}"/>
              </a:ext>
            </a:extLst>
          </p:cNvPr>
          <p:cNvPicPr>
            <a:picLocks noChangeAspect="1"/>
          </p:cNvPicPr>
          <p:nvPr/>
        </p:nvPicPr>
        <p:blipFill>
          <a:blip r:embed="rId2"/>
          <a:stretch>
            <a:fillRect/>
          </a:stretch>
        </p:blipFill>
        <p:spPr>
          <a:xfrm>
            <a:off x="232544" y="718759"/>
            <a:ext cx="11726912" cy="5420481"/>
          </a:xfrm>
          <a:prstGeom prst="rect">
            <a:avLst/>
          </a:prstGeom>
        </p:spPr>
      </p:pic>
    </p:spTree>
    <p:extLst>
      <p:ext uri="{BB962C8B-B14F-4D97-AF65-F5344CB8AC3E}">
        <p14:creationId xmlns:p14="http://schemas.microsoft.com/office/powerpoint/2010/main" val="4080257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BCA689B-73E6-0A54-07A9-11B97A47FCB4}"/>
              </a:ext>
            </a:extLst>
          </p:cNvPr>
          <p:cNvSpPr>
            <a:spLocks noGrp="1"/>
          </p:cNvSpPr>
          <p:nvPr>
            <p:ph type="title"/>
          </p:nvPr>
        </p:nvSpPr>
        <p:spPr/>
        <p:txBody>
          <a:bodyPr/>
          <a:lstStyle/>
          <a:p>
            <a:r>
              <a:rPr lang="sv-SE" sz="4000" dirty="0">
                <a:solidFill>
                  <a:schemeClr val="bg1"/>
                </a:solidFill>
                <a:latin typeface="+mj-lt"/>
              </a:rPr>
              <a:t>Här är fem viktiga argument till föräldrar för att deras barn ska ha tålamod med den långsiktiga utvecklingen inom ishockey:</a:t>
            </a:r>
            <a:br>
              <a:rPr lang="sv-SE" dirty="0">
                <a:solidFill>
                  <a:schemeClr val="bg1"/>
                </a:solidFill>
                <a:latin typeface="+mj-lt"/>
              </a:rPr>
            </a:br>
            <a:br>
              <a:rPr lang="sv-SE" dirty="0">
                <a:solidFill>
                  <a:schemeClr val="bg1"/>
                </a:solidFill>
                <a:latin typeface="+mj-lt"/>
              </a:rPr>
            </a:br>
            <a:r>
              <a:rPr lang="sv-SE" dirty="0">
                <a:solidFill>
                  <a:schemeClr val="bg1"/>
                </a:solidFill>
                <a:latin typeface="Abadi" panose="020B0604020104020204" pitchFamily="34" charset="0"/>
              </a:rPr>
              <a:t>- Spelar för laget</a:t>
            </a:r>
            <a:br>
              <a:rPr lang="sv-SE" dirty="0">
                <a:solidFill>
                  <a:schemeClr val="bg1"/>
                </a:solidFill>
                <a:latin typeface="Abadi" panose="020B0604020104020204" pitchFamily="34" charset="0"/>
              </a:rPr>
            </a:br>
            <a:r>
              <a:rPr lang="sv-SE" dirty="0">
                <a:solidFill>
                  <a:schemeClr val="bg1"/>
                </a:solidFill>
                <a:latin typeface="Abadi" panose="020B0604020104020204" pitchFamily="34" charset="0"/>
              </a:rPr>
              <a:t>- Kul med ishockey</a:t>
            </a:r>
            <a:br>
              <a:rPr lang="sv-SE" dirty="0">
                <a:solidFill>
                  <a:schemeClr val="bg1"/>
                </a:solidFill>
                <a:latin typeface="Abadi" panose="020B0604020104020204" pitchFamily="34" charset="0"/>
              </a:rPr>
            </a:br>
            <a:r>
              <a:rPr lang="sv-SE" dirty="0">
                <a:solidFill>
                  <a:schemeClr val="bg1"/>
                </a:solidFill>
                <a:latin typeface="Abadi" panose="020B0604020104020204" pitchFamily="34" charset="0"/>
              </a:rPr>
              <a:t>- Det är okej att missa träning/match</a:t>
            </a:r>
            <a:br>
              <a:rPr lang="sv-SE" dirty="0">
                <a:solidFill>
                  <a:schemeClr val="bg1"/>
                </a:solidFill>
                <a:latin typeface="Abadi" panose="020B0604020104020204" pitchFamily="34" charset="0"/>
              </a:rPr>
            </a:br>
            <a:r>
              <a:rPr lang="sv-SE" dirty="0">
                <a:solidFill>
                  <a:schemeClr val="bg1"/>
                </a:solidFill>
                <a:latin typeface="Abadi" panose="020B0604020104020204" pitchFamily="34" charset="0"/>
              </a:rPr>
              <a:t>- Dyr utrustning gör dig inte bättre</a:t>
            </a:r>
            <a:br>
              <a:rPr lang="sv-SE" dirty="0">
                <a:solidFill>
                  <a:schemeClr val="bg1"/>
                </a:solidFill>
                <a:latin typeface="Abadi" panose="020B0604020104020204" pitchFamily="34" charset="0"/>
              </a:rPr>
            </a:br>
            <a:r>
              <a:rPr lang="sv-SE" dirty="0">
                <a:solidFill>
                  <a:schemeClr val="bg1"/>
                </a:solidFill>
                <a:latin typeface="Abadi" panose="020B0604020104020204" pitchFamily="34" charset="0"/>
              </a:rPr>
              <a:t>- Långsiktighet</a:t>
            </a:r>
          </a:p>
        </p:txBody>
      </p:sp>
      <p:sp>
        <p:nvSpPr>
          <p:cNvPr id="2" name="Platshållare för sidfot 1">
            <a:extLst>
              <a:ext uri="{FF2B5EF4-FFF2-40B4-BE49-F238E27FC236}">
                <a16:creationId xmlns:a16="http://schemas.microsoft.com/office/drawing/2014/main" id="{3BB20733-3453-F18D-B147-4A84F5E98F95}"/>
              </a:ext>
            </a:extLst>
          </p:cNvPr>
          <p:cNvSpPr txBox="1">
            <a:spLocks/>
          </p:cNvSpPr>
          <p:nvPr/>
        </p:nvSpPr>
        <p:spPr>
          <a:xfrm>
            <a:off x="6240463" y="368300"/>
            <a:ext cx="3492500" cy="312737"/>
          </a:xfrm>
          <a:prstGeom prst="rect">
            <a:avLst/>
          </a:prstGeom>
        </p:spPr>
        <p:txBody>
          <a:bodyPr vert="horz" lIns="0" tIns="36000" rIns="0" bIns="0" rtlCol="0" anchor="ctr"/>
          <a:lstStyle>
            <a:defPPr>
              <a:defRPr lang="sv-SE"/>
            </a:defPPr>
            <a:lvl1pPr marL="0" algn="r" defTabSz="914400" rtl="0" eaLnBrk="1" latinLnBrk="0" hangingPunct="1">
              <a:defRPr sz="800" kern="1200" cap="all" spc="5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solidFill>
                  <a:schemeClr val="bg1"/>
                </a:solidFill>
              </a:rPr>
              <a:t>Att vara hockeyförälder</a:t>
            </a:r>
          </a:p>
        </p:txBody>
      </p:sp>
    </p:spTree>
    <p:extLst>
      <p:ext uri="{BB962C8B-B14F-4D97-AF65-F5344CB8AC3E}">
        <p14:creationId xmlns:p14="http://schemas.microsoft.com/office/powerpoint/2010/main" val="233448502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102ABCC-8305-B593-9B4F-01CAD9F2E62C}"/>
              </a:ext>
            </a:extLst>
          </p:cNvPr>
          <p:cNvSpPr>
            <a:spLocks noGrp="1"/>
          </p:cNvSpPr>
          <p:nvPr>
            <p:ph type="ctrTitle"/>
          </p:nvPr>
        </p:nvSpPr>
        <p:spPr/>
        <p:txBody>
          <a:bodyPr/>
          <a:lstStyle/>
          <a:p>
            <a:r>
              <a:rPr lang="sv-SE" sz="6000"/>
              <a:t>Princip 4</a:t>
            </a:r>
            <a:br>
              <a:rPr lang="sv-SE" sz="6000"/>
            </a:br>
            <a:r>
              <a:rPr lang="sv-SE" sz="6000"/>
              <a:t>Bedriv en allsidig träning</a:t>
            </a:r>
          </a:p>
        </p:txBody>
      </p:sp>
      <p:sp>
        <p:nvSpPr>
          <p:cNvPr id="4" name="Underrubrik 3">
            <a:extLst>
              <a:ext uri="{FF2B5EF4-FFF2-40B4-BE49-F238E27FC236}">
                <a16:creationId xmlns:a16="http://schemas.microsoft.com/office/drawing/2014/main" id="{7899F35C-AE5A-5D71-7F37-E9DF5342C23A}"/>
              </a:ext>
            </a:extLst>
          </p:cNvPr>
          <p:cNvSpPr>
            <a:spLocks noGrp="1"/>
          </p:cNvSpPr>
          <p:nvPr>
            <p:ph type="subTitle" idx="1"/>
          </p:nvPr>
        </p:nvSpPr>
        <p:spPr>
          <a:xfrm>
            <a:off x="450851" y="3771900"/>
            <a:ext cx="5400675" cy="2336800"/>
          </a:xfrm>
        </p:spPr>
        <p:txBody>
          <a:bodyPr>
            <a:normAutofit fontScale="92500" lnSpcReduction="20000"/>
          </a:bodyPr>
          <a:lstStyle/>
          <a:p>
            <a:br>
              <a:rPr lang="sv-SE" sz="2400"/>
            </a:br>
            <a:br>
              <a:rPr lang="sv-SE" sz="2400"/>
            </a:br>
            <a:r>
              <a:rPr lang="sv-SE" sz="2400">
                <a:latin typeface="+mn-lt"/>
              </a:rPr>
              <a:t>Att vi har en förståelse för och </a:t>
            </a:r>
            <a:br>
              <a:rPr lang="sv-SE" sz="2400">
                <a:latin typeface="+mn-lt"/>
              </a:rPr>
            </a:br>
            <a:r>
              <a:rPr lang="sv-SE" sz="2400">
                <a:latin typeface="+mn-lt"/>
              </a:rPr>
              <a:t>ett agerande i vardagen som har utgångspunkten att det är människor som spelar ishockey. </a:t>
            </a:r>
            <a:br>
              <a:rPr lang="sv-SE" sz="2400">
                <a:latin typeface="+mn-lt"/>
              </a:rPr>
            </a:br>
            <a:r>
              <a:rPr lang="sv-SE" sz="2400">
                <a:latin typeface="+mn-lt"/>
              </a:rPr>
              <a:t>Individerna vi möter är alla olika och de är så mycket mer än ishockeyspelare. </a:t>
            </a:r>
            <a:endParaRPr lang="sv-SE" sz="2400"/>
          </a:p>
        </p:txBody>
      </p:sp>
      <p:sp>
        <p:nvSpPr>
          <p:cNvPr id="2" name="Tankebubbla: moln 1">
            <a:extLst>
              <a:ext uri="{FF2B5EF4-FFF2-40B4-BE49-F238E27FC236}">
                <a16:creationId xmlns:a16="http://schemas.microsoft.com/office/drawing/2014/main" id="{D73A786D-9BE8-BE51-6D94-B93DAB038E59}"/>
              </a:ext>
            </a:extLst>
          </p:cNvPr>
          <p:cNvSpPr/>
          <p:nvPr/>
        </p:nvSpPr>
        <p:spPr>
          <a:xfrm>
            <a:off x="4538662" y="2906713"/>
            <a:ext cx="3114675" cy="1452598"/>
          </a:xfrm>
          <a:prstGeom prst="cloudCallout">
            <a:avLst>
              <a:gd name="adj1" fmla="val -36822"/>
              <a:gd name="adj2" fmla="val 8315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ln>
                  <a:solidFill>
                    <a:sysClr val="windowText" lastClr="000000"/>
                  </a:solidFill>
                </a:ln>
                <a:solidFill>
                  <a:sysClr val="windowText" lastClr="000000"/>
                </a:solidFill>
              </a:rPr>
              <a:t>Fundera på vad detta innebär för dig som förälder</a:t>
            </a:r>
          </a:p>
        </p:txBody>
      </p:sp>
      <p:sp>
        <p:nvSpPr>
          <p:cNvPr id="5" name="Platshållare för sidfot 1">
            <a:extLst>
              <a:ext uri="{FF2B5EF4-FFF2-40B4-BE49-F238E27FC236}">
                <a16:creationId xmlns:a16="http://schemas.microsoft.com/office/drawing/2014/main" id="{7A96DC6C-3268-FED7-2186-68E9E3357DB5}"/>
              </a:ext>
            </a:extLst>
          </p:cNvPr>
          <p:cNvSpPr txBox="1">
            <a:spLocks/>
          </p:cNvSpPr>
          <p:nvPr/>
        </p:nvSpPr>
        <p:spPr>
          <a:xfrm>
            <a:off x="6240463" y="368300"/>
            <a:ext cx="3492500" cy="312737"/>
          </a:xfrm>
          <a:prstGeom prst="rect">
            <a:avLst/>
          </a:prstGeom>
        </p:spPr>
        <p:txBody>
          <a:bodyPr vert="horz" lIns="0" tIns="36000" rIns="0" bIns="0" rtlCol="0" anchor="ctr"/>
          <a:lstStyle>
            <a:defPPr>
              <a:defRPr lang="sv-SE"/>
            </a:defPPr>
            <a:lvl1pPr marL="0" algn="r" defTabSz="914400" rtl="0" eaLnBrk="1" latinLnBrk="0" hangingPunct="1">
              <a:defRPr sz="800" kern="1200" cap="all" spc="5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solidFill>
                  <a:schemeClr val="bg1"/>
                </a:solidFill>
              </a:rPr>
              <a:t>Att vara hockeyförälder</a:t>
            </a:r>
          </a:p>
        </p:txBody>
      </p:sp>
    </p:spTree>
    <p:extLst>
      <p:ext uri="{BB962C8B-B14F-4D97-AF65-F5344CB8AC3E}">
        <p14:creationId xmlns:p14="http://schemas.microsoft.com/office/powerpoint/2010/main" val="139263788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37F7853B-BB54-83B2-16AE-A56371B3E9F1}"/>
              </a:ext>
            </a:extLst>
          </p:cNvPr>
          <p:cNvPicPr>
            <a:picLocks noChangeAspect="1"/>
          </p:cNvPicPr>
          <p:nvPr/>
        </p:nvPicPr>
        <p:blipFill rotWithShape="1">
          <a:blip r:embed="rId3"/>
          <a:srcRect t="5620" b="6951"/>
          <a:stretch/>
        </p:blipFill>
        <p:spPr>
          <a:xfrm>
            <a:off x="9697092" y="3624131"/>
            <a:ext cx="1849476" cy="2410938"/>
          </a:xfrm>
          <a:prstGeom prst="rect">
            <a:avLst/>
          </a:prstGeom>
        </p:spPr>
      </p:pic>
      <p:sp>
        <p:nvSpPr>
          <p:cNvPr id="4" name="Rektangel med rundade hörn 3">
            <a:extLst>
              <a:ext uri="{FF2B5EF4-FFF2-40B4-BE49-F238E27FC236}">
                <a16:creationId xmlns:a16="http://schemas.microsoft.com/office/drawing/2014/main" id="{B8C511E4-1B70-AAFB-5C30-3A26FF66DCBD}"/>
              </a:ext>
            </a:extLst>
          </p:cNvPr>
          <p:cNvSpPr/>
          <p:nvPr/>
        </p:nvSpPr>
        <p:spPr>
          <a:xfrm>
            <a:off x="562625" y="947580"/>
            <a:ext cx="11066750" cy="5193728"/>
          </a:xfrm>
          <a:prstGeom prst="roundRect">
            <a:avLst>
              <a:gd name="adj" fmla="val 4715"/>
            </a:avLst>
          </a:prstGeom>
          <a:noFill/>
          <a:ln w="19050">
            <a:solidFill>
              <a:schemeClr val="accent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0" name="Rak 9">
            <a:extLst>
              <a:ext uri="{FF2B5EF4-FFF2-40B4-BE49-F238E27FC236}">
                <a16:creationId xmlns:a16="http://schemas.microsoft.com/office/drawing/2014/main" id="{ADE03C81-697A-1015-B271-2B6740C71DE2}"/>
              </a:ext>
            </a:extLst>
          </p:cNvPr>
          <p:cNvCxnSpPr>
            <a:cxnSpLocks/>
          </p:cNvCxnSpPr>
          <p:nvPr/>
        </p:nvCxnSpPr>
        <p:spPr>
          <a:xfrm>
            <a:off x="4224979" y="1749743"/>
            <a:ext cx="0" cy="439156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A6B4D38D-DCAB-F805-1036-FBFE68F4C469}"/>
              </a:ext>
            </a:extLst>
          </p:cNvPr>
          <p:cNvCxnSpPr>
            <a:cxnSpLocks/>
          </p:cNvCxnSpPr>
          <p:nvPr/>
        </p:nvCxnSpPr>
        <p:spPr>
          <a:xfrm>
            <a:off x="7956152" y="1749743"/>
            <a:ext cx="0" cy="439156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Rak 12">
            <a:extLst>
              <a:ext uri="{FF2B5EF4-FFF2-40B4-BE49-F238E27FC236}">
                <a16:creationId xmlns:a16="http://schemas.microsoft.com/office/drawing/2014/main" id="{FBCF5D86-EA19-8BBE-C9C0-3EF1D97189D3}"/>
              </a:ext>
            </a:extLst>
          </p:cNvPr>
          <p:cNvCxnSpPr>
            <a:cxnSpLocks/>
          </p:cNvCxnSpPr>
          <p:nvPr/>
        </p:nvCxnSpPr>
        <p:spPr>
          <a:xfrm flipH="1">
            <a:off x="562625" y="1749743"/>
            <a:ext cx="1106675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ruta 16">
            <a:extLst>
              <a:ext uri="{FF2B5EF4-FFF2-40B4-BE49-F238E27FC236}">
                <a16:creationId xmlns:a16="http://schemas.microsoft.com/office/drawing/2014/main" id="{3822B4D3-4C82-4554-F83D-27692C1E0241}"/>
              </a:ext>
            </a:extLst>
          </p:cNvPr>
          <p:cNvSpPr txBox="1"/>
          <p:nvPr/>
        </p:nvSpPr>
        <p:spPr>
          <a:xfrm>
            <a:off x="3049030" y="1125547"/>
            <a:ext cx="609805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u="none" strike="noStrike" kern="1200" cap="none" spc="0" normalizeH="0" baseline="0" noProof="0">
                <a:ln>
                  <a:noFill/>
                </a:ln>
                <a:solidFill>
                  <a:schemeClr val="bg1"/>
                </a:solidFill>
                <a:effectLst/>
                <a:uLnTx/>
                <a:uFillTx/>
                <a:latin typeface="Flex Display 60" pitchFamily="2" charset="0"/>
              </a:rPr>
              <a:t>VÅRA </a:t>
            </a:r>
            <a:r>
              <a:rPr lang="sv-SE" sz="2400">
                <a:solidFill>
                  <a:schemeClr val="bg1"/>
                </a:solidFill>
                <a:latin typeface="Flex Display 60" pitchFamily="2" charset="0"/>
              </a:rPr>
              <a:t>KÄRNVÄRDEN</a:t>
            </a:r>
            <a:endParaRPr kumimoji="0" lang="sv-SE" sz="2400" u="none" strike="noStrike" kern="1200" cap="none" spc="0" normalizeH="0" baseline="0" noProof="0">
              <a:ln>
                <a:noFill/>
              </a:ln>
              <a:solidFill>
                <a:schemeClr val="bg1"/>
              </a:solidFill>
              <a:effectLst/>
              <a:uLnTx/>
              <a:uFillTx/>
              <a:latin typeface="Flex Display 60" pitchFamily="2" charset="0"/>
            </a:endParaRPr>
          </a:p>
        </p:txBody>
      </p:sp>
      <p:sp>
        <p:nvSpPr>
          <p:cNvPr id="18" name="Platshållare för text 3">
            <a:extLst>
              <a:ext uri="{FF2B5EF4-FFF2-40B4-BE49-F238E27FC236}">
                <a16:creationId xmlns:a16="http://schemas.microsoft.com/office/drawing/2014/main" id="{98DF2168-C96F-812C-743A-66D595C31FF4}"/>
              </a:ext>
            </a:extLst>
          </p:cNvPr>
          <p:cNvSpPr txBox="1">
            <a:spLocks/>
          </p:cNvSpPr>
          <p:nvPr/>
        </p:nvSpPr>
        <p:spPr>
          <a:xfrm>
            <a:off x="778477" y="2020760"/>
            <a:ext cx="2509008" cy="2069321"/>
          </a:xfrm>
          <a:prstGeom prst="rect">
            <a:avLst/>
          </a:prstGeom>
        </p:spPr>
        <p:txBody>
          <a:bodyPr vert="horz" lIns="0" tIns="0" rIns="0" bIns="0" rtlCol="0" anchor="t">
            <a:noAutofit/>
          </a:bodyPr>
          <a:lstStyle>
            <a:lvl1pPr marL="156600" indent="-156600" algn="l" defTabSz="914400" rtl="0" eaLnBrk="1" latinLnBrk="0" hangingPunct="1">
              <a:lnSpc>
                <a:spcPct val="100000"/>
              </a:lnSpc>
              <a:spcBef>
                <a:spcPts val="1200"/>
              </a:spcBef>
              <a:buClr>
                <a:schemeClr val="accent1"/>
              </a:buClr>
              <a:buFont typeface="Arial" panose="020B0604020202020204" pitchFamily="34" charset="0"/>
              <a:buChar char="•"/>
              <a:defRPr sz="1600" kern="1200">
                <a:solidFill>
                  <a:schemeClr val="tx1"/>
                </a:solidFill>
                <a:latin typeface="+mn-lt"/>
                <a:ea typeface="+mn-ea"/>
                <a:cs typeface="+mn-cs"/>
              </a:defRPr>
            </a:lvl1pPr>
            <a:lvl2pPr marL="613800" indent="-156600" algn="l" defTabSz="914400" rtl="0" eaLnBrk="1" latinLnBrk="0" hangingPunct="1">
              <a:lnSpc>
                <a:spcPct val="100000"/>
              </a:lnSpc>
              <a:spcBef>
                <a:spcPts val="12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1035000" indent="-156600" algn="l" defTabSz="914400" rtl="0" eaLnBrk="1" latinLnBrk="0" hangingPunct="1">
              <a:lnSpc>
                <a:spcPct val="100000"/>
              </a:lnSpc>
              <a:spcBef>
                <a:spcPts val="1200"/>
              </a:spcBef>
              <a:buClr>
                <a:schemeClr val="accent1"/>
              </a:buClr>
              <a:buFont typeface="Arial" panose="020B0604020202020204" pitchFamily="34" charset="0"/>
              <a:buChar char="•"/>
              <a:defRPr sz="1200" kern="1200">
                <a:solidFill>
                  <a:schemeClr val="tx1"/>
                </a:solidFill>
                <a:latin typeface="+mn-lt"/>
                <a:ea typeface="+mn-ea"/>
                <a:cs typeface="+mn-cs"/>
              </a:defRPr>
            </a:lvl3pPr>
            <a:lvl4pPr marL="1420200" indent="-156600" algn="l" defTabSz="914400" rtl="0" eaLnBrk="1" latinLnBrk="0" hangingPunct="1">
              <a:lnSpc>
                <a:spcPct val="100000"/>
              </a:lnSpc>
              <a:spcBef>
                <a:spcPts val="1200"/>
              </a:spcBef>
              <a:buClr>
                <a:schemeClr val="accent1"/>
              </a:buClr>
              <a:buFont typeface="Arial" panose="020B0604020202020204" pitchFamily="34" charset="0"/>
              <a:buChar char="•"/>
              <a:defRPr sz="1100" kern="1200">
                <a:solidFill>
                  <a:schemeClr val="tx1"/>
                </a:solidFill>
                <a:latin typeface="+mn-lt"/>
                <a:ea typeface="+mn-ea"/>
                <a:cs typeface="+mn-cs"/>
              </a:defRPr>
            </a:lvl4pPr>
            <a:lvl5pPr marL="1841400" indent="-156600" algn="l" defTabSz="914400" rtl="0" eaLnBrk="1" latinLnBrk="0" hangingPunct="1">
              <a:lnSpc>
                <a:spcPct val="100000"/>
              </a:lnSpc>
              <a:spcBef>
                <a:spcPts val="1200"/>
              </a:spcBef>
              <a:buClr>
                <a:schemeClr val="accent1"/>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2800" b="1">
                <a:solidFill>
                  <a:schemeClr val="bg1"/>
                </a:solidFill>
                <a:latin typeface="Flex Display 100 Black" pitchFamily="2" charset="0"/>
              </a:rPr>
              <a:t>Tillsammans</a:t>
            </a:r>
            <a:endParaRPr lang="sv-SE" sz="2000">
              <a:solidFill>
                <a:schemeClr val="accent2"/>
              </a:solidFill>
              <a:latin typeface="Flex Display 60" pitchFamily="2" charset="0"/>
            </a:endParaRPr>
          </a:p>
          <a:p>
            <a:pPr marL="0" indent="0">
              <a:buNone/>
            </a:pPr>
            <a:r>
              <a:rPr lang="sv-SE" altLang="sv-SE" sz="2000">
                <a:solidFill>
                  <a:schemeClr val="accent2"/>
                </a:solidFill>
                <a:latin typeface="Flex Display 60" pitchFamily="2" charset="0"/>
              </a:rPr>
              <a:t>Ishockeyn är den minsta gemensamma nämnaren för det vi gör. Ishockey binder oss samman oavsett på vilken nivå vi verkar!</a:t>
            </a:r>
            <a:endParaRPr lang="sv-SE" sz="2000">
              <a:solidFill>
                <a:schemeClr val="bg1"/>
              </a:solidFill>
              <a:latin typeface="Flex Display 60" pitchFamily="2" charset="0"/>
            </a:endParaRPr>
          </a:p>
        </p:txBody>
      </p:sp>
      <p:sp>
        <p:nvSpPr>
          <p:cNvPr id="19" name="Platshållare för text 4">
            <a:extLst>
              <a:ext uri="{FF2B5EF4-FFF2-40B4-BE49-F238E27FC236}">
                <a16:creationId xmlns:a16="http://schemas.microsoft.com/office/drawing/2014/main" id="{7B7F4597-D8E7-44DF-6FF2-CE0695493878}"/>
              </a:ext>
            </a:extLst>
          </p:cNvPr>
          <p:cNvSpPr txBox="1">
            <a:spLocks/>
          </p:cNvSpPr>
          <p:nvPr/>
        </p:nvSpPr>
        <p:spPr>
          <a:xfrm>
            <a:off x="4535036" y="2016287"/>
            <a:ext cx="2355622" cy="2185787"/>
          </a:xfrm>
          <a:prstGeom prst="rect">
            <a:avLst/>
          </a:prstGeom>
        </p:spPr>
        <p:txBody>
          <a:bodyPr vert="horz" lIns="0" tIns="0" rIns="0" bIns="0" rtlCol="0" anchor="t">
            <a:noAutofit/>
          </a:bodyPr>
          <a:lstStyle>
            <a:lvl1pPr marL="156600" indent="-156600" algn="l" defTabSz="914400" rtl="0" eaLnBrk="1" latinLnBrk="0" hangingPunct="1">
              <a:lnSpc>
                <a:spcPct val="100000"/>
              </a:lnSpc>
              <a:spcBef>
                <a:spcPts val="1200"/>
              </a:spcBef>
              <a:buClr>
                <a:schemeClr val="accent1"/>
              </a:buClr>
              <a:buFont typeface="Arial" panose="020B0604020202020204" pitchFamily="34" charset="0"/>
              <a:buChar char="•"/>
              <a:defRPr sz="1600" kern="1200">
                <a:solidFill>
                  <a:schemeClr val="tx1"/>
                </a:solidFill>
                <a:latin typeface="+mn-lt"/>
                <a:ea typeface="+mn-ea"/>
                <a:cs typeface="+mn-cs"/>
              </a:defRPr>
            </a:lvl1pPr>
            <a:lvl2pPr marL="613800" indent="-156600" algn="l" defTabSz="914400" rtl="0" eaLnBrk="1" latinLnBrk="0" hangingPunct="1">
              <a:lnSpc>
                <a:spcPct val="100000"/>
              </a:lnSpc>
              <a:spcBef>
                <a:spcPts val="12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1035000" indent="-156600" algn="l" defTabSz="914400" rtl="0" eaLnBrk="1" latinLnBrk="0" hangingPunct="1">
              <a:lnSpc>
                <a:spcPct val="100000"/>
              </a:lnSpc>
              <a:spcBef>
                <a:spcPts val="1200"/>
              </a:spcBef>
              <a:buClr>
                <a:schemeClr val="accent1"/>
              </a:buClr>
              <a:buFont typeface="Arial" panose="020B0604020202020204" pitchFamily="34" charset="0"/>
              <a:buChar char="•"/>
              <a:defRPr sz="1200" kern="1200">
                <a:solidFill>
                  <a:schemeClr val="tx1"/>
                </a:solidFill>
                <a:latin typeface="+mn-lt"/>
                <a:ea typeface="+mn-ea"/>
                <a:cs typeface="+mn-cs"/>
              </a:defRPr>
            </a:lvl3pPr>
            <a:lvl4pPr marL="1420200" indent="-156600" algn="l" defTabSz="914400" rtl="0" eaLnBrk="1" latinLnBrk="0" hangingPunct="1">
              <a:lnSpc>
                <a:spcPct val="100000"/>
              </a:lnSpc>
              <a:spcBef>
                <a:spcPts val="1200"/>
              </a:spcBef>
              <a:buClr>
                <a:schemeClr val="accent1"/>
              </a:buClr>
              <a:buFont typeface="Arial" panose="020B0604020202020204" pitchFamily="34" charset="0"/>
              <a:buChar char="•"/>
              <a:defRPr sz="1100" kern="1200">
                <a:solidFill>
                  <a:schemeClr val="tx1"/>
                </a:solidFill>
                <a:latin typeface="+mn-lt"/>
                <a:ea typeface="+mn-ea"/>
                <a:cs typeface="+mn-cs"/>
              </a:defRPr>
            </a:lvl4pPr>
            <a:lvl5pPr marL="1841400" indent="-156600" algn="l" defTabSz="914400" rtl="0" eaLnBrk="1" latinLnBrk="0" hangingPunct="1">
              <a:lnSpc>
                <a:spcPct val="100000"/>
              </a:lnSpc>
              <a:spcBef>
                <a:spcPts val="1200"/>
              </a:spcBef>
              <a:buClr>
                <a:schemeClr val="accent1"/>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2800" b="1">
                <a:solidFill>
                  <a:schemeClr val="bg1"/>
                </a:solidFill>
                <a:latin typeface="Flex Display 100 Black" pitchFamily="2" charset="0"/>
              </a:rPr>
              <a:t>Passion</a:t>
            </a:r>
          </a:p>
          <a:p>
            <a:pPr marL="0" indent="0">
              <a:buNone/>
            </a:pPr>
            <a:r>
              <a:rPr lang="sv-SE" sz="2000">
                <a:solidFill>
                  <a:schemeClr val="accent2"/>
                </a:solidFill>
                <a:latin typeface="Flex Display 60" pitchFamily="2" charset="0"/>
                <a:ea typeface="Cambria"/>
                <a:cs typeface="Times New Roman"/>
              </a:rPr>
              <a:t>Svensk ishockey skall beröra! Och det är för ishockeyn vi brinner! Vi ska beröra alla vi möter på ett positivt sätt.</a:t>
            </a:r>
          </a:p>
          <a:p>
            <a:pPr marL="0" indent="0">
              <a:buNone/>
            </a:pPr>
            <a:br>
              <a:rPr lang="sv-SE" altLang="sv-SE" sz="2000">
                <a:solidFill>
                  <a:schemeClr val="bg1"/>
                </a:solidFill>
              </a:rPr>
            </a:br>
            <a:r>
              <a:rPr lang="sv-SE" sz="2000" b="1">
                <a:solidFill>
                  <a:schemeClr val="bg1"/>
                </a:solidFill>
              </a:rPr>
              <a:t> </a:t>
            </a:r>
            <a:r>
              <a:rPr lang="sv-SE" sz="2000">
                <a:solidFill>
                  <a:schemeClr val="bg1"/>
                </a:solidFill>
                <a:latin typeface="Flex Display 60" pitchFamily="2" charset="0"/>
                <a:ea typeface="Cambria"/>
                <a:cs typeface="Times New Roman"/>
              </a:rPr>
              <a:t> </a:t>
            </a:r>
          </a:p>
        </p:txBody>
      </p:sp>
      <p:sp>
        <p:nvSpPr>
          <p:cNvPr id="20" name="Platshållare för text 5">
            <a:extLst>
              <a:ext uri="{FF2B5EF4-FFF2-40B4-BE49-F238E27FC236}">
                <a16:creationId xmlns:a16="http://schemas.microsoft.com/office/drawing/2014/main" id="{1B7DC794-B88B-BB67-BC76-5852ED410FA4}"/>
              </a:ext>
            </a:extLst>
          </p:cNvPr>
          <p:cNvSpPr txBox="1">
            <a:spLocks/>
          </p:cNvSpPr>
          <p:nvPr/>
        </p:nvSpPr>
        <p:spPr>
          <a:xfrm>
            <a:off x="8244090" y="2017934"/>
            <a:ext cx="1945267" cy="1289563"/>
          </a:xfrm>
          <a:prstGeom prst="rect">
            <a:avLst/>
          </a:prstGeom>
        </p:spPr>
        <p:txBody>
          <a:bodyPr vert="horz" lIns="0" tIns="0" rIns="0" bIns="0" rtlCol="0" anchor="t">
            <a:noAutofit/>
          </a:bodyPr>
          <a:lstStyle>
            <a:lvl1pPr marL="156600" indent="-156600" algn="l" defTabSz="914400" rtl="0" eaLnBrk="1" latinLnBrk="0" hangingPunct="1">
              <a:lnSpc>
                <a:spcPct val="100000"/>
              </a:lnSpc>
              <a:spcBef>
                <a:spcPts val="1200"/>
              </a:spcBef>
              <a:buClr>
                <a:schemeClr val="accent1"/>
              </a:buClr>
              <a:buFont typeface="Arial" panose="020B0604020202020204" pitchFamily="34" charset="0"/>
              <a:buChar char="•"/>
              <a:defRPr sz="1600" kern="1200">
                <a:solidFill>
                  <a:schemeClr val="tx1"/>
                </a:solidFill>
                <a:latin typeface="+mn-lt"/>
                <a:ea typeface="+mn-ea"/>
                <a:cs typeface="+mn-cs"/>
              </a:defRPr>
            </a:lvl1pPr>
            <a:lvl2pPr marL="613800" indent="-156600" algn="l" defTabSz="914400" rtl="0" eaLnBrk="1" latinLnBrk="0" hangingPunct="1">
              <a:lnSpc>
                <a:spcPct val="100000"/>
              </a:lnSpc>
              <a:spcBef>
                <a:spcPts val="12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1035000" indent="-156600" algn="l" defTabSz="914400" rtl="0" eaLnBrk="1" latinLnBrk="0" hangingPunct="1">
              <a:lnSpc>
                <a:spcPct val="100000"/>
              </a:lnSpc>
              <a:spcBef>
                <a:spcPts val="1200"/>
              </a:spcBef>
              <a:buClr>
                <a:schemeClr val="accent1"/>
              </a:buClr>
              <a:buFont typeface="Arial" panose="020B0604020202020204" pitchFamily="34" charset="0"/>
              <a:buChar char="•"/>
              <a:defRPr sz="1200" kern="1200">
                <a:solidFill>
                  <a:schemeClr val="tx1"/>
                </a:solidFill>
                <a:latin typeface="+mn-lt"/>
                <a:ea typeface="+mn-ea"/>
                <a:cs typeface="+mn-cs"/>
              </a:defRPr>
            </a:lvl3pPr>
            <a:lvl4pPr marL="1420200" indent="-156600" algn="l" defTabSz="914400" rtl="0" eaLnBrk="1" latinLnBrk="0" hangingPunct="1">
              <a:lnSpc>
                <a:spcPct val="100000"/>
              </a:lnSpc>
              <a:spcBef>
                <a:spcPts val="1200"/>
              </a:spcBef>
              <a:buClr>
                <a:schemeClr val="accent1"/>
              </a:buClr>
              <a:buFont typeface="Arial" panose="020B0604020202020204" pitchFamily="34" charset="0"/>
              <a:buChar char="•"/>
              <a:defRPr sz="1100" kern="1200">
                <a:solidFill>
                  <a:schemeClr val="tx1"/>
                </a:solidFill>
                <a:latin typeface="+mn-lt"/>
                <a:ea typeface="+mn-ea"/>
                <a:cs typeface="+mn-cs"/>
              </a:defRPr>
            </a:lvl4pPr>
            <a:lvl5pPr marL="1841400" indent="-156600" algn="l" defTabSz="914400" rtl="0" eaLnBrk="1" latinLnBrk="0" hangingPunct="1">
              <a:lnSpc>
                <a:spcPct val="100000"/>
              </a:lnSpc>
              <a:spcBef>
                <a:spcPts val="1200"/>
              </a:spcBef>
              <a:buClr>
                <a:schemeClr val="accent1"/>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2800" b="1">
                <a:solidFill>
                  <a:schemeClr val="bg1"/>
                </a:solidFill>
                <a:latin typeface="+mj-lt"/>
              </a:rPr>
              <a:t>Ansvar</a:t>
            </a:r>
          </a:p>
          <a:p>
            <a:pPr marL="0" indent="0">
              <a:buNone/>
            </a:pPr>
            <a:r>
              <a:rPr lang="sv-SE" sz="2000">
                <a:solidFill>
                  <a:schemeClr val="accent2"/>
                </a:solidFill>
                <a:latin typeface="Flex Display 60" pitchFamily="2" charset="0"/>
                <a:ea typeface="Cambria"/>
                <a:cs typeface="Times New Roman"/>
              </a:rPr>
              <a:t>Sveriges mest engagerade idrott! </a:t>
            </a:r>
            <a:br>
              <a:rPr lang="sv-SE" sz="2000">
                <a:solidFill>
                  <a:schemeClr val="accent2"/>
                </a:solidFill>
                <a:latin typeface="Flex Display 60" pitchFamily="2" charset="0"/>
                <a:ea typeface="Cambria"/>
                <a:cs typeface="Times New Roman"/>
              </a:rPr>
            </a:br>
            <a:r>
              <a:rPr lang="sv-SE" sz="2000">
                <a:solidFill>
                  <a:schemeClr val="accent2"/>
                </a:solidFill>
                <a:latin typeface="Flex Display 60" pitchFamily="2" charset="0"/>
                <a:ea typeface="Cambria"/>
                <a:cs typeface="Times New Roman"/>
              </a:rPr>
              <a:t>Bäst i världen på ishockey på alla nivåer!</a:t>
            </a:r>
            <a:endParaRPr lang="sv-SE" sz="1200">
              <a:solidFill>
                <a:schemeClr val="bg1"/>
              </a:solidFill>
              <a:latin typeface="Flex 70"/>
            </a:endParaRPr>
          </a:p>
          <a:p>
            <a:endParaRPr lang="sv-SE" sz="1400" i="1">
              <a:solidFill>
                <a:schemeClr val="bg1"/>
              </a:solidFill>
              <a:highlight>
                <a:srgbClr val="FFFF00"/>
              </a:highlight>
            </a:endParaRPr>
          </a:p>
        </p:txBody>
      </p:sp>
      <p:sp>
        <p:nvSpPr>
          <p:cNvPr id="60" name="textruta 59">
            <a:extLst>
              <a:ext uri="{FF2B5EF4-FFF2-40B4-BE49-F238E27FC236}">
                <a16:creationId xmlns:a16="http://schemas.microsoft.com/office/drawing/2014/main" id="{E338B1E8-72F4-5678-007B-C8139A85A2B0}"/>
              </a:ext>
            </a:extLst>
          </p:cNvPr>
          <p:cNvSpPr txBox="1"/>
          <p:nvPr/>
        </p:nvSpPr>
        <p:spPr>
          <a:xfrm>
            <a:off x="1075038" y="3361038"/>
            <a:ext cx="184731" cy="369332"/>
          </a:xfrm>
          <a:prstGeom prst="rect">
            <a:avLst/>
          </a:prstGeom>
          <a:noFill/>
        </p:spPr>
        <p:txBody>
          <a:bodyPr wrap="none" rtlCol="0">
            <a:spAutoFit/>
          </a:bodyPr>
          <a:lstStyle/>
          <a:p>
            <a:endParaRPr lang="sv-SE"/>
          </a:p>
        </p:txBody>
      </p:sp>
      <p:pic>
        <p:nvPicPr>
          <p:cNvPr id="5" name="Bildobjekt 4">
            <a:extLst>
              <a:ext uri="{FF2B5EF4-FFF2-40B4-BE49-F238E27FC236}">
                <a16:creationId xmlns:a16="http://schemas.microsoft.com/office/drawing/2014/main" id="{89780734-3ABA-A78D-159B-FF7E3F6E9393}"/>
              </a:ext>
            </a:extLst>
          </p:cNvPr>
          <p:cNvPicPr>
            <a:picLocks noChangeAspect="1"/>
          </p:cNvPicPr>
          <p:nvPr/>
        </p:nvPicPr>
        <p:blipFill rotWithShape="1">
          <a:blip r:embed="rId4"/>
          <a:srcRect t="9243" b="10843"/>
          <a:stretch/>
        </p:blipFill>
        <p:spPr>
          <a:xfrm>
            <a:off x="2174319" y="3771363"/>
            <a:ext cx="1895632" cy="2263706"/>
          </a:xfrm>
          <a:prstGeom prst="rect">
            <a:avLst/>
          </a:prstGeom>
        </p:spPr>
      </p:pic>
      <p:pic>
        <p:nvPicPr>
          <p:cNvPr id="9" name="Bildobjekt 8" descr="En bild som visar Dans, Grafik, konst&#10;&#10;Automatiskt genererad beskrivning">
            <a:extLst>
              <a:ext uri="{FF2B5EF4-FFF2-40B4-BE49-F238E27FC236}">
                <a16:creationId xmlns:a16="http://schemas.microsoft.com/office/drawing/2014/main" id="{FE43168D-BE59-2173-41B0-67B1ED149EC4}"/>
              </a:ext>
            </a:extLst>
          </p:cNvPr>
          <p:cNvPicPr>
            <a:picLocks noChangeAspect="1"/>
          </p:cNvPicPr>
          <p:nvPr/>
        </p:nvPicPr>
        <p:blipFill>
          <a:blip r:embed="rId5"/>
          <a:stretch>
            <a:fillRect/>
          </a:stretch>
        </p:blipFill>
        <p:spPr>
          <a:xfrm>
            <a:off x="5853408" y="3385645"/>
            <a:ext cx="2074499" cy="3112366"/>
          </a:xfrm>
          <a:prstGeom prst="rect">
            <a:avLst/>
          </a:prstGeom>
        </p:spPr>
      </p:pic>
    </p:spTree>
    <p:extLst>
      <p:ext uri="{BB962C8B-B14F-4D97-AF65-F5344CB8AC3E}">
        <p14:creationId xmlns:p14="http://schemas.microsoft.com/office/powerpoint/2010/main" val="272093690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106B11B2-9FFF-EDCB-90B3-817F0C0DF2B9}"/>
              </a:ext>
            </a:extLst>
          </p:cNvPr>
          <p:cNvSpPr>
            <a:spLocks noGrp="1"/>
          </p:cNvSpPr>
          <p:nvPr>
            <p:ph type="title"/>
          </p:nvPr>
        </p:nvSpPr>
        <p:spPr/>
        <p:txBody>
          <a:bodyPr/>
          <a:lstStyle/>
          <a:p>
            <a:r>
              <a:rPr lang="sv-SE"/>
              <a:t>Tidig specialisering – Tidig generalisering</a:t>
            </a:r>
          </a:p>
        </p:txBody>
      </p:sp>
      <p:sp>
        <p:nvSpPr>
          <p:cNvPr id="5" name="Platshållare för innehåll 4">
            <a:extLst>
              <a:ext uri="{FF2B5EF4-FFF2-40B4-BE49-F238E27FC236}">
                <a16:creationId xmlns:a16="http://schemas.microsoft.com/office/drawing/2014/main" id="{67DF9052-547F-2646-0B2F-20A61B2B108C}"/>
              </a:ext>
            </a:extLst>
          </p:cNvPr>
          <p:cNvSpPr>
            <a:spLocks noGrp="1"/>
          </p:cNvSpPr>
          <p:nvPr>
            <p:ph idx="1"/>
          </p:nvPr>
        </p:nvSpPr>
        <p:spPr>
          <a:xfrm>
            <a:off x="550862" y="1663700"/>
            <a:ext cx="8074978" cy="4542790"/>
          </a:xfrm>
        </p:spPr>
        <p:txBody>
          <a:bodyPr/>
          <a:lstStyle/>
          <a:p>
            <a:r>
              <a:rPr lang="sv-SE" sz="2400" dirty="0">
                <a:latin typeface="Abadi" panose="020B0604020104020204" pitchFamily="34" charset="0"/>
              </a:rPr>
              <a:t>Vi vet att multiidrottande i unga år är bra av många skäl</a:t>
            </a:r>
          </a:p>
          <a:p>
            <a:r>
              <a:rPr lang="sv-SE" sz="2400" dirty="0">
                <a:latin typeface="Abadi" panose="020B0604020104020204" pitchFamily="34" charset="0"/>
              </a:rPr>
              <a:t>Det finns sociala vinster, folkhälsovinster och de finns även överföringseffekter som gynnar individens utveckling som ishockeyspelare</a:t>
            </a:r>
          </a:p>
          <a:p>
            <a:r>
              <a:rPr lang="sv-SE" sz="2400" dirty="0">
                <a:latin typeface="Abadi" panose="020B0604020104020204" pitchFamily="34" charset="0"/>
              </a:rPr>
              <a:t>Trenden är att fler och fler ishockeyspelare bara spelar ishockey och bilden av att det är viktigt att vara bra tidigt är stark</a:t>
            </a:r>
          </a:p>
          <a:p>
            <a:r>
              <a:rPr lang="sv-SE" sz="2400" dirty="0">
                <a:latin typeface="Abadi" panose="020B0604020104020204" pitchFamily="34" charset="0"/>
              </a:rPr>
              <a:t>Men vi vet att bland de som kommit riktigt långt som elitidrottare så har de valt idrott senare än genomsnittet</a:t>
            </a:r>
          </a:p>
        </p:txBody>
      </p:sp>
      <p:sp>
        <p:nvSpPr>
          <p:cNvPr id="3" name="Platshållare för sidfot 1">
            <a:extLst>
              <a:ext uri="{FF2B5EF4-FFF2-40B4-BE49-F238E27FC236}">
                <a16:creationId xmlns:a16="http://schemas.microsoft.com/office/drawing/2014/main" id="{DB8C5B18-DAAB-E37F-DDDD-60ABCE239FF1}"/>
              </a:ext>
            </a:extLst>
          </p:cNvPr>
          <p:cNvSpPr txBox="1">
            <a:spLocks/>
          </p:cNvSpPr>
          <p:nvPr/>
        </p:nvSpPr>
        <p:spPr>
          <a:xfrm>
            <a:off x="6240463" y="368300"/>
            <a:ext cx="3492500" cy="312737"/>
          </a:xfrm>
          <a:prstGeom prst="rect">
            <a:avLst/>
          </a:prstGeom>
        </p:spPr>
        <p:txBody>
          <a:bodyPr vert="horz" lIns="0" tIns="36000" rIns="0" bIns="0" rtlCol="0" anchor="ctr"/>
          <a:lstStyle>
            <a:defPPr>
              <a:defRPr lang="sv-SE"/>
            </a:defPPr>
            <a:lvl1pPr marL="0" algn="r" defTabSz="914400" rtl="0" eaLnBrk="1" latinLnBrk="0" hangingPunct="1">
              <a:defRPr sz="800" kern="1200" cap="all" spc="5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Att vara hockeyförälder</a:t>
            </a:r>
          </a:p>
        </p:txBody>
      </p:sp>
    </p:spTree>
    <p:extLst>
      <p:ext uri="{BB962C8B-B14F-4D97-AF65-F5344CB8AC3E}">
        <p14:creationId xmlns:p14="http://schemas.microsoft.com/office/powerpoint/2010/main" val="20975601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FE3EEAC-87C1-1BE1-58C8-EFB4580D83E4}"/>
              </a:ext>
            </a:extLst>
          </p:cNvPr>
          <p:cNvSpPr>
            <a:spLocks noGrp="1"/>
          </p:cNvSpPr>
          <p:nvPr>
            <p:ph type="ctrTitle"/>
          </p:nvPr>
        </p:nvSpPr>
        <p:spPr/>
        <p:txBody>
          <a:bodyPr/>
          <a:lstStyle/>
          <a:p>
            <a:r>
              <a:rPr lang="sv-SE" sz="8000" dirty="0"/>
              <a:t>Domare/</a:t>
            </a:r>
            <a:br>
              <a:rPr lang="sv-SE" sz="8000" dirty="0"/>
            </a:br>
            <a:r>
              <a:rPr lang="sv-SE" sz="8000" dirty="0"/>
              <a:t>matchledaren</a:t>
            </a:r>
          </a:p>
        </p:txBody>
      </p:sp>
      <p:sp>
        <p:nvSpPr>
          <p:cNvPr id="6" name="Platshållare för sidfot 1">
            <a:extLst>
              <a:ext uri="{FF2B5EF4-FFF2-40B4-BE49-F238E27FC236}">
                <a16:creationId xmlns:a16="http://schemas.microsoft.com/office/drawing/2014/main" id="{5FBD36FC-8897-C88A-EB22-48A65FD34880}"/>
              </a:ext>
            </a:extLst>
          </p:cNvPr>
          <p:cNvSpPr txBox="1">
            <a:spLocks/>
          </p:cNvSpPr>
          <p:nvPr/>
        </p:nvSpPr>
        <p:spPr>
          <a:xfrm>
            <a:off x="6240463" y="368300"/>
            <a:ext cx="3492500" cy="312737"/>
          </a:xfrm>
          <a:prstGeom prst="rect">
            <a:avLst/>
          </a:prstGeom>
        </p:spPr>
        <p:txBody>
          <a:bodyPr vert="horz" lIns="0" tIns="36000" rIns="0" bIns="0" rtlCol="0" anchor="ctr"/>
          <a:lstStyle>
            <a:defPPr>
              <a:defRPr lang="sv-SE"/>
            </a:defPPr>
            <a:lvl1pPr marL="0" algn="r" defTabSz="914400" rtl="0" eaLnBrk="1" latinLnBrk="0" hangingPunct="1">
              <a:defRPr sz="800" kern="1200" cap="all" spc="5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solidFill>
                  <a:schemeClr val="bg1"/>
                </a:solidFill>
              </a:rPr>
              <a:t>Att vara hockeyförälder</a:t>
            </a:r>
          </a:p>
        </p:txBody>
      </p:sp>
    </p:spTree>
    <p:extLst>
      <p:ext uri="{BB962C8B-B14F-4D97-AF65-F5344CB8AC3E}">
        <p14:creationId xmlns:p14="http://schemas.microsoft.com/office/powerpoint/2010/main" val="11533599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24C2E9A4-ED8B-69BE-56A9-29C29C0B349D}"/>
              </a:ext>
            </a:extLst>
          </p:cNvPr>
          <p:cNvSpPr>
            <a:spLocks noGrp="1"/>
          </p:cNvSpPr>
          <p:nvPr>
            <p:ph type="title"/>
          </p:nvPr>
        </p:nvSpPr>
        <p:spPr>
          <a:xfrm>
            <a:off x="550863" y="944564"/>
            <a:ext cx="11090275" cy="608012"/>
          </a:xfrm>
        </p:spPr>
        <p:txBody>
          <a:bodyPr/>
          <a:lstStyle/>
          <a:p>
            <a:r>
              <a:rPr lang="sv-SE"/>
              <a:t>Ingen match utan domare</a:t>
            </a:r>
          </a:p>
        </p:txBody>
      </p:sp>
      <p:sp>
        <p:nvSpPr>
          <p:cNvPr id="6" name="Platshållare för innehåll 5">
            <a:extLst>
              <a:ext uri="{FF2B5EF4-FFF2-40B4-BE49-F238E27FC236}">
                <a16:creationId xmlns:a16="http://schemas.microsoft.com/office/drawing/2014/main" id="{717677F4-6E64-24A3-EF51-395177CA271C}"/>
              </a:ext>
            </a:extLst>
          </p:cNvPr>
          <p:cNvSpPr>
            <a:spLocks noGrp="1"/>
          </p:cNvSpPr>
          <p:nvPr>
            <p:ph idx="1"/>
          </p:nvPr>
        </p:nvSpPr>
        <p:spPr>
          <a:xfrm>
            <a:off x="550862" y="1990724"/>
            <a:ext cx="8612188" cy="3533775"/>
          </a:xfrm>
        </p:spPr>
        <p:txBody>
          <a:bodyPr/>
          <a:lstStyle/>
          <a:p>
            <a:pPr>
              <a:buFont typeface="+mj-lt"/>
              <a:buAutoNum type="arabicPeriod"/>
            </a:pPr>
            <a:r>
              <a:rPr lang="sv-SE" b="1" dirty="0">
                <a:latin typeface="Abadi" panose="020B0604020104020204" pitchFamily="34" charset="0"/>
              </a:rPr>
              <a:t>Respektera domaren: </a:t>
            </a:r>
            <a:r>
              <a:rPr lang="sv-SE" dirty="0">
                <a:latin typeface="Abadi" panose="020B0604020104020204" pitchFamily="34" charset="0"/>
              </a:rPr>
              <a:t>Domaren är en viktig del av spelet och förtjänar respekt oavsett deras beslut. Visa god sportsmanship genom att acceptera deras beslut utan att ifrågasätta eller kritisera dem. Ge även domare beröm/positiv feedback efter matchen.</a:t>
            </a:r>
          </a:p>
          <a:p>
            <a:pPr>
              <a:buFont typeface="+mj-lt"/>
              <a:buAutoNum type="arabicPeriod"/>
            </a:pPr>
            <a:r>
              <a:rPr lang="sv-SE" b="1" dirty="0">
                <a:latin typeface="Abadi" panose="020B0604020104020204" pitchFamily="34" charset="0"/>
              </a:rPr>
              <a:t>Fostra en positiv attityd: </a:t>
            </a:r>
            <a:r>
              <a:rPr lang="sv-SE" dirty="0">
                <a:latin typeface="Abadi" panose="020B0604020104020204" pitchFamily="34" charset="0"/>
              </a:rPr>
              <a:t>Som förälder har du stor påverkan på ditt barns beteende och inställning. Visa en positiv attityd genom att uppmuntra fair play, respekt och kamratskap både på och utanför isen.</a:t>
            </a:r>
          </a:p>
          <a:p>
            <a:pPr>
              <a:buFont typeface="+mj-lt"/>
              <a:buAutoNum type="arabicPeriod"/>
            </a:pPr>
            <a:r>
              <a:rPr lang="sv-SE" b="1" dirty="0">
                <a:latin typeface="Abadi" panose="020B0604020104020204" pitchFamily="34" charset="0"/>
              </a:rPr>
              <a:t>Var en förebild: </a:t>
            </a:r>
            <a:r>
              <a:rPr lang="sv-SE" dirty="0">
                <a:latin typeface="Abadi" panose="020B0604020104020204" pitchFamily="34" charset="0"/>
              </a:rPr>
              <a:t>Ditt barn tittar upp till dig som förälder. Var en förebild genom att visa god sportsmanship, visa respekt för motståndare och domare, och agera på ett ansvarsfullt sätt både i seger och förlust.</a:t>
            </a:r>
          </a:p>
          <a:p>
            <a:pPr>
              <a:buFont typeface="+mj-lt"/>
              <a:buAutoNum type="arabicPeriod"/>
            </a:pPr>
            <a:r>
              <a:rPr lang="sv-SE" b="1" dirty="0">
                <a:latin typeface="Abadi" panose="020B0604020104020204" pitchFamily="34" charset="0"/>
              </a:rPr>
              <a:t>Säg hej till domaren: </a:t>
            </a:r>
            <a:r>
              <a:rPr lang="sv-SE" dirty="0">
                <a:latin typeface="Abadi" panose="020B0604020104020204" pitchFamily="34" charset="0"/>
              </a:rPr>
              <a:t>Märker du att inte domaren finns på plats blir det svårt att genomföra matchen. Säg ”Hej” till domaren när du ser dem i eller omkring ishallen. Ett ”Hej” kan göra någon dag till det bättre eller lätta på nervositeten. </a:t>
            </a:r>
          </a:p>
          <a:p>
            <a:endParaRPr lang="sv-SE" dirty="0"/>
          </a:p>
        </p:txBody>
      </p:sp>
      <p:sp>
        <p:nvSpPr>
          <p:cNvPr id="2" name="Platshållare för sidfot 1">
            <a:extLst>
              <a:ext uri="{FF2B5EF4-FFF2-40B4-BE49-F238E27FC236}">
                <a16:creationId xmlns:a16="http://schemas.microsoft.com/office/drawing/2014/main" id="{36131C37-17DE-6F62-7B79-660235D831F9}"/>
              </a:ext>
            </a:extLst>
          </p:cNvPr>
          <p:cNvSpPr txBox="1">
            <a:spLocks/>
          </p:cNvSpPr>
          <p:nvPr/>
        </p:nvSpPr>
        <p:spPr>
          <a:xfrm>
            <a:off x="6240463" y="368300"/>
            <a:ext cx="3492500" cy="312737"/>
          </a:xfrm>
          <a:prstGeom prst="rect">
            <a:avLst/>
          </a:prstGeom>
        </p:spPr>
        <p:txBody>
          <a:bodyPr vert="horz" lIns="0" tIns="36000" rIns="0" bIns="0" rtlCol="0" anchor="ctr"/>
          <a:lstStyle>
            <a:defPPr>
              <a:defRPr lang="sv-SE"/>
            </a:defPPr>
            <a:lvl1pPr marL="0" algn="r" defTabSz="914400" rtl="0" eaLnBrk="1" latinLnBrk="0" hangingPunct="1">
              <a:defRPr sz="800" kern="1200" cap="all" spc="5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Att vara hockeyförälder</a:t>
            </a:r>
          </a:p>
        </p:txBody>
      </p:sp>
    </p:spTree>
    <p:extLst>
      <p:ext uri="{BB962C8B-B14F-4D97-AF65-F5344CB8AC3E}">
        <p14:creationId xmlns:p14="http://schemas.microsoft.com/office/powerpoint/2010/main" val="26808577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a 3" title="Hur kan du som vuxen stötta barn som idrottar?">
            <a:hlinkClick r:id="" action="ppaction://media"/>
            <a:extLst>
              <a:ext uri="{FF2B5EF4-FFF2-40B4-BE49-F238E27FC236}">
                <a16:creationId xmlns:a16="http://schemas.microsoft.com/office/drawing/2014/main" id="{BE603A96-4664-F911-181B-84FC50B7DA7C}"/>
              </a:ext>
            </a:extLst>
          </p:cNvPr>
          <p:cNvPicPr>
            <a:picLocks noRot="1" noChangeAspect="1"/>
          </p:cNvPicPr>
          <p:nvPr>
            <a:videoFile r:link="rId1"/>
          </p:nvPr>
        </p:nvPicPr>
        <p:blipFill>
          <a:blip r:embed="rId3"/>
          <a:stretch>
            <a:fillRect/>
          </a:stretch>
        </p:blipFill>
        <p:spPr>
          <a:xfrm>
            <a:off x="0" y="-8924"/>
            <a:ext cx="12192000" cy="6888479"/>
          </a:xfrm>
          <a:prstGeom prst="rect">
            <a:avLst/>
          </a:prstGeom>
        </p:spPr>
      </p:pic>
    </p:spTree>
    <p:extLst>
      <p:ext uri="{BB962C8B-B14F-4D97-AF65-F5344CB8AC3E}">
        <p14:creationId xmlns:p14="http://schemas.microsoft.com/office/powerpoint/2010/main" val="39467593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99B1DAA-986E-9940-7A77-1AB762AE7DB1}"/>
              </a:ext>
            </a:extLst>
          </p:cNvPr>
          <p:cNvSpPr>
            <a:spLocks noGrp="1"/>
          </p:cNvSpPr>
          <p:nvPr>
            <p:ph type="title"/>
          </p:nvPr>
        </p:nvSpPr>
        <p:spPr/>
        <p:txBody>
          <a:bodyPr/>
          <a:lstStyle/>
          <a:p>
            <a:r>
              <a:rPr lang="sv-SE" dirty="0">
                <a:solidFill>
                  <a:schemeClr val="tx1"/>
                </a:solidFill>
                <a:latin typeface="+mj-lt"/>
              </a:rPr>
              <a:t>Vad tror du är viktiga ”nycklar” för ditt barn ska vilja spela ishockey så länge som möjligt?</a:t>
            </a:r>
          </a:p>
        </p:txBody>
      </p:sp>
      <p:sp>
        <p:nvSpPr>
          <p:cNvPr id="5" name="Platshållare för sidfot 1">
            <a:extLst>
              <a:ext uri="{FF2B5EF4-FFF2-40B4-BE49-F238E27FC236}">
                <a16:creationId xmlns:a16="http://schemas.microsoft.com/office/drawing/2014/main" id="{6B524D1B-3C57-727C-5D0C-924D7E7FEA61}"/>
              </a:ext>
            </a:extLst>
          </p:cNvPr>
          <p:cNvSpPr txBox="1">
            <a:spLocks/>
          </p:cNvSpPr>
          <p:nvPr/>
        </p:nvSpPr>
        <p:spPr>
          <a:xfrm>
            <a:off x="6240463" y="368300"/>
            <a:ext cx="3492500" cy="312737"/>
          </a:xfrm>
          <a:prstGeom prst="rect">
            <a:avLst/>
          </a:prstGeom>
        </p:spPr>
        <p:txBody>
          <a:bodyPr vert="horz" lIns="0" tIns="36000" rIns="0" bIns="0" rtlCol="0" anchor="ctr"/>
          <a:lstStyle>
            <a:defPPr>
              <a:defRPr lang="sv-SE"/>
            </a:defPPr>
            <a:lvl1pPr marL="0" algn="r" defTabSz="914400" rtl="0" eaLnBrk="1" latinLnBrk="0" hangingPunct="1">
              <a:defRPr sz="800" kern="1200" cap="all" spc="5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Att vara hockeyförälder</a:t>
            </a:r>
          </a:p>
        </p:txBody>
      </p:sp>
    </p:spTree>
    <p:extLst>
      <p:ext uri="{BB962C8B-B14F-4D97-AF65-F5344CB8AC3E}">
        <p14:creationId xmlns:p14="http://schemas.microsoft.com/office/powerpoint/2010/main" val="16136880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AC737EBB-31FA-F709-6918-A2C418001A22}"/>
              </a:ext>
            </a:extLst>
          </p:cNvPr>
          <p:cNvSpPr>
            <a:spLocks noGrp="1"/>
          </p:cNvSpPr>
          <p:nvPr>
            <p:ph type="title"/>
          </p:nvPr>
        </p:nvSpPr>
        <p:spPr/>
        <p:txBody>
          <a:bodyPr/>
          <a:lstStyle/>
          <a:p>
            <a:r>
              <a:rPr lang="sv-SE"/>
              <a:t>För att summera det…</a:t>
            </a:r>
          </a:p>
        </p:txBody>
      </p:sp>
      <p:sp>
        <p:nvSpPr>
          <p:cNvPr id="7" name="Platshållare för innehåll 6">
            <a:extLst>
              <a:ext uri="{FF2B5EF4-FFF2-40B4-BE49-F238E27FC236}">
                <a16:creationId xmlns:a16="http://schemas.microsoft.com/office/drawing/2014/main" id="{52D89F08-F415-B63D-2B38-5405D967784D}"/>
              </a:ext>
            </a:extLst>
          </p:cNvPr>
          <p:cNvSpPr>
            <a:spLocks noGrp="1"/>
          </p:cNvSpPr>
          <p:nvPr>
            <p:ph idx="1"/>
          </p:nvPr>
        </p:nvSpPr>
        <p:spPr/>
        <p:txBody>
          <a:bodyPr>
            <a:normAutofit/>
          </a:bodyPr>
          <a:lstStyle/>
          <a:p>
            <a:r>
              <a:rPr lang="sv-SE" dirty="0">
                <a:latin typeface="Abadi" panose="020B0604020104020204" pitchFamily="34" charset="0"/>
              </a:rPr>
              <a:t>Tillsammans kan vi skapa en trygg och hållbar utvecklingsmiljö.</a:t>
            </a:r>
          </a:p>
          <a:p>
            <a:r>
              <a:rPr lang="sv-SE" dirty="0">
                <a:latin typeface="Abadi" panose="020B0604020104020204" pitchFamily="34" charset="0"/>
              </a:rPr>
              <a:t>Föreningen behöver dig</a:t>
            </a:r>
          </a:p>
          <a:p>
            <a:r>
              <a:rPr lang="sv-SE" dirty="0">
                <a:latin typeface="Abadi" panose="020B0604020104020204" pitchFamily="34" charset="0"/>
              </a:rPr>
              <a:t>Ökad förståelse och kunskap om:</a:t>
            </a:r>
          </a:p>
          <a:p>
            <a:pPr lvl="1"/>
            <a:r>
              <a:rPr lang="sv-SE" dirty="0">
                <a:latin typeface="Abadi" panose="020B0604020104020204" pitchFamily="34" charset="0"/>
              </a:rPr>
              <a:t>Idrottens struktur</a:t>
            </a:r>
          </a:p>
          <a:p>
            <a:pPr lvl="1"/>
            <a:r>
              <a:rPr lang="sv-SE" dirty="0">
                <a:latin typeface="Abadi" panose="020B0604020104020204" pitchFamily="34" charset="0"/>
              </a:rPr>
              <a:t>Ishockeyns organisation</a:t>
            </a:r>
          </a:p>
          <a:p>
            <a:pPr lvl="1"/>
            <a:r>
              <a:rPr lang="sv-SE" dirty="0">
                <a:latin typeface="Abadi" panose="020B0604020104020204" pitchFamily="34" charset="0"/>
              </a:rPr>
              <a:t>Föreningen</a:t>
            </a:r>
          </a:p>
          <a:p>
            <a:pPr lvl="1"/>
            <a:r>
              <a:rPr lang="sv-SE" dirty="0">
                <a:latin typeface="Abadi" panose="020B0604020104020204" pitchFamily="34" charset="0"/>
              </a:rPr>
              <a:t>Hemmaplansmodellen</a:t>
            </a:r>
          </a:p>
          <a:p>
            <a:pPr lvl="1"/>
            <a:r>
              <a:rPr lang="sv-SE" dirty="0">
                <a:latin typeface="Abadi" panose="020B0604020104020204" pitchFamily="34" charset="0"/>
              </a:rPr>
              <a:t>Föräldrars förhållningssätt</a:t>
            </a:r>
          </a:p>
          <a:p>
            <a:r>
              <a:rPr lang="sv-SE" sz="1800" b="1" dirty="0">
                <a:latin typeface="Abadi" panose="020B0604020104020204" pitchFamily="34" charset="0"/>
              </a:rPr>
              <a:t>Du är viktig!</a:t>
            </a:r>
          </a:p>
          <a:p>
            <a:endParaRPr lang="sv-SE" dirty="0"/>
          </a:p>
        </p:txBody>
      </p:sp>
      <p:sp>
        <p:nvSpPr>
          <p:cNvPr id="2" name="Platshållare för sidfot 1">
            <a:extLst>
              <a:ext uri="{FF2B5EF4-FFF2-40B4-BE49-F238E27FC236}">
                <a16:creationId xmlns:a16="http://schemas.microsoft.com/office/drawing/2014/main" id="{01E2CA4D-849F-C323-471F-B968C00B8DBC}"/>
              </a:ext>
            </a:extLst>
          </p:cNvPr>
          <p:cNvSpPr txBox="1">
            <a:spLocks/>
          </p:cNvSpPr>
          <p:nvPr/>
        </p:nvSpPr>
        <p:spPr>
          <a:xfrm>
            <a:off x="6240463" y="368300"/>
            <a:ext cx="3492500" cy="312737"/>
          </a:xfrm>
          <a:prstGeom prst="rect">
            <a:avLst/>
          </a:prstGeom>
        </p:spPr>
        <p:txBody>
          <a:bodyPr vert="horz" lIns="0" tIns="36000" rIns="0" bIns="0" rtlCol="0" anchor="ctr"/>
          <a:lstStyle>
            <a:defPPr>
              <a:defRPr lang="sv-SE"/>
            </a:defPPr>
            <a:lvl1pPr marL="0" algn="r" defTabSz="914400" rtl="0" eaLnBrk="1" latinLnBrk="0" hangingPunct="1">
              <a:defRPr sz="800" kern="1200" cap="all" spc="5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Att vara hockeyförälder</a:t>
            </a:r>
          </a:p>
        </p:txBody>
      </p:sp>
    </p:spTree>
    <p:extLst>
      <p:ext uri="{BB962C8B-B14F-4D97-AF65-F5344CB8AC3E}">
        <p14:creationId xmlns:p14="http://schemas.microsoft.com/office/powerpoint/2010/main" val="14309633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F4176EB-3AE9-2D53-686C-4C24DD2EEFCA}"/>
              </a:ext>
            </a:extLst>
          </p:cNvPr>
          <p:cNvSpPr>
            <a:spLocks noGrp="1"/>
          </p:cNvSpPr>
          <p:nvPr>
            <p:ph type="ctrTitle"/>
          </p:nvPr>
        </p:nvSpPr>
        <p:spPr>
          <a:xfrm>
            <a:off x="550863" y="944563"/>
            <a:ext cx="11390765" cy="3924300"/>
          </a:xfrm>
        </p:spPr>
        <p:txBody>
          <a:bodyPr/>
          <a:lstStyle/>
          <a:p>
            <a:r>
              <a:rPr lang="sv-SE" sz="6600" dirty="0"/>
              <a:t>Tack för att du deltog idag!</a:t>
            </a:r>
            <a:br>
              <a:rPr lang="sv-SE" sz="6600" dirty="0"/>
            </a:br>
            <a:br>
              <a:rPr lang="sv-SE" sz="6600" dirty="0"/>
            </a:br>
            <a:r>
              <a:rPr lang="sv-SE" sz="6600" dirty="0"/>
              <a:t>… </a:t>
            </a:r>
            <a:r>
              <a:rPr lang="sv-SE" sz="4800" dirty="0"/>
              <a:t>och kom ihåg: </a:t>
            </a:r>
            <a:br>
              <a:rPr lang="sv-SE" sz="4800" dirty="0"/>
            </a:br>
            <a:r>
              <a:rPr lang="sv-SE" sz="4800" dirty="0"/>
              <a:t>det viktigaste är att ditt barn har roligt!</a:t>
            </a:r>
          </a:p>
        </p:txBody>
      </p:sp>
      <p:sp>
        <p:nvSpPr>
          <p:cNvPr id="6" name="Platshållare för sidfot 1">
            <a:extLst>
              <a:ext uri="{FF2B5EF4-FFF2-40B4-BE49-F238E27FC236}">
                <a16:creationId xmlns:a16="http://schemas.microsoft.com/office/drawing/2014/main" id="{BF76EF34-08FE-FCCD-E07D-4A1FE00CF619}"/>
              </a:ext>
            </a:extLst>
          </p:cNvPr>
          <p:cNvSpPr txBox="1">
            <a:spLocks/>
          </p:cNvSpPr>
          <p:nvPr/>
        </p:nvSpPr>
        <p:spPr>
          <a:xfrm>
            <a:off x="6240463" y="368300"/>
            <a:ext cx="3492500" cy="312737"/>
          </a:xfrm>
          <a:prstGeom prst="rect">
            <a:avLst/>
          </a:prstGeom>
        </p:spPr>
        <p:txBody>
          <a:bodyPr vert="horz" lIns="0" tIns="36000" rIns="0" bIns="0" rtlCol="0" anchor="ctr"/>
          <a:lstStyle>
            <a:defPPr>
              <a:defRPr lang="sv-SE"/>
            </a:defPPr>
            <a:lvl1pPr marL="0" algn="r" defTabSz="914400" rtl="0" eaLnBrk="1" latinLnBrk="0" hangingPunct="1">
              <a:defRPr sz="800" kern="1200" cap="all" spc="5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solidFill>
                  <a:schemeClr val="bg1"/>
                </a:solidFill>
              </a:rPr>
              <a:t>Att vara hockeyförälder</a:t>
            </a:r>
          </a:p>
        </p:txBody>
      </p:sp>
    </p:spTree>
    <p:extLst>
      <p:ext uri="{BB962C8B-B14F-4D97-AF65-F5344CB8AC3E}">
        <p14:creationId xmlns:p14="http://schemas.microsoft.com/office/powerpoint/2010/main" val="41147883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CD35B9E-ADD1-FCCB-63EC-91C9BEBA8A67}"/>
              </a:ext>
            </a:extLst>
          </p:cNvPr>
          <p:cNvSpPr>
            <a:spLocks noGrp="1"/>
          </p:cNvSpPr>
          <p:nvPr>
            <p:ph type="title"/>
          </p:nvPr>
        </p:nvSpPr>
        <p:spPr/>
        <p:txBody>
          <a:bodyPr/>
          <a:lstStyle/>
          <a:p>
            <a:r>
              <a:rPr lang="sv-SE" sz="4400">
                <a:solidFill>
                  <a:schemeClr val="tx1"/>
                </a:solidFill>
                <a:latin typeface="+mj-lt"/>
              </a:rPr>
              <a:t>Vad fick ditt barn att börja med ishockey?</a:t>
            </a:r>
            <a:br>
              <a:rPr lang="sv-SE">
                <a:solidFill>
                  <a:schemeClr val="tx1"/>
                </a:solidFill>
                <a:latin typeface="+mj-lt"/>
              </a:rPr>
            </a:br>
            <a:br>
              <a:rPr lang="sv-SE">
                <a:solidFill>
                  <a:schemeClr val="tx1"/>
                </a:solidFill>
                <a:latin typeface="+mj-lt"/>
              </a:rPr>
            </a:br>
            <a:endParaRPr lang="sv-SE">
              <a:solidFill>
                <a:schemeClr val="tx1"/>
              </a:solidFill>
              <a:latin typeface="+mj-lt"/>
            </a:endParaRPr>
          </a:p>
        </p:txBody>
      </p:sp>
      <p:sp>
        <p:nvSpPr>
          <p:cNvPr id="5" name="Platshållare för sidfot 1">
            <a:extLst>
              <a:ext uri="{FF2B5EF4-FFF2-40B4-BE49-F238E27FC236}">
                <a16:creationId xmlns:a16="http://schemas.microsoft.com/office/drawing/2014/main" id="{DE90C278-99BF-32AB-BF38-FAE7CB46E82B}"/>
              </a:ext>
            </a:extLst>
          </p:cNvPr>
          <p:cNvSpPr txBox="1">
            <a:spLocks/>
          </p:cNvSpPr>
          <p:nvPr/>
        </p:nvSpPr>
        <p:spPr>
          <a:xfrm>
            <a:off x="6240463" y="368300"/>
            <a:ext cx="3492500" cy="312737"/>
          </a:xfrm>
          <a:prstGeom prst="rect">
            <a:avLst/>
          </a:prstGeom>
        </p:spPr>
        <p:txBody>
          <a:bodyPr vert="horz" lIns="0" tIns="36000" rIns="0" bIns="0" rtlCol="0" anchor="ctr"/>
          <a:lstStyle>
            <a:defPPr>
              <a:defRPr lang="sv-SE"/>
            </a:defPPr>
            <a:lvl1pPr marL="0" algn="r" defTabSz="914400" rtl="0" eaLnBrk="1" latinLnBrk="0" hangingPunct="1">
              <a:defRPr sz="800" kern="1200" cap="all" spc="5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Att vara hockeyförälder</a:t>
            </a:r>
          </a:p>
        </p:txBody>
      </p:sp>
    </p:spTree>
    <p:extLst>
      <p:ext uri="{BB962C8B-B14F-4D97-AF65-F5344CB8AC3E}">
        <p14:creationId xmlns:p14="http://schemas.microsoft.com/office/powerpoint/2010/main" val="202026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7F2901B-5D08-8750-3508-9FCF548ECECF}"/>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FA407180-F012-E86B-131E-172B5C3FB2B6}"/>
              </a:ext>
            </a:extLst>
          </p:cNvPr>
          <p:cNvSpPr>
            <a:spLocks noGrp="1"/>
          </p:cNvSpPr>
          <p:nvPr>
            <p:ph type="title"/>
          </p:nvPr>
        </p:nvSpPr>
        <p:spPr/>
        <p:txBody>
          <a:bodyPr/>
          <a:lstStyle/>
          <a:p>
            <a:r>
              <a:rPr lang="sv-SE" dirty="0"/>
              <a:t>Föreningsinformation</a:t>
            </a:r>
          </a:p>
        </p:txBody>
      </p:sp>
      <p:sp>
        <p:nvSpPr>
          <p:cNvPr id="3" name="Platshållare för innehåll 2">
            <a:extLst>
              <a:ext uri="{FF2B5EF4-FFF2-40B4-BE49-F238E27FC236}">
                <a16:creationId xmlns:a16="http://schemas.microsoft.com/office/drawing/2014/main" id="{9C9233B7-7497-6BAE-F6D3-40207ED09CF9}"/>
              </a:ext>
            </a:extLst>
          </p:cNvPr>
          <p:cNvSpPr>
            <a:spLocks noGrp="1"/>
          </p:cNvSpPr>
          <p:nvPr>
            <p:ph idx="1"/>
          </p:nvPr>
        </p:nvSpPr>
        <p:spPr>
          <a:xfrm>
            <a:off x="550862" y="1665514"/>
            <a:ext cx="8120379" cy="4571773"/>
          </a:xfrm>
        </p:spPr>
        <p:txBody>
          <a:bodyPr/>
          <a:lstStyle/>
          <a:p>
            <a:endParaRPr lang="sv-SE" sz="2000" b="0" i="0" u="none" strike="noStrike" dirty="0">
              <a:solidFill>
                <a:srgbClr val="000000"/>
              </a:solidFill>
              <a:effectLst/>
            </a:endParaRPr>
          </a:p>
          <a:p>
            <a:r>
              <a:rPr lang="sv-SE" sz="2000" b="0" i="0" u="none" strike="noStrike" dirty="0">
                <a:solidFill>
                  <a:srgbClr val="000000"/>
                </a:solidFill>
                <a:effectLst/>
              </a:rPr>
              <a:t>Västerås IK bedriver idag verksamhet för barn och ungdomar </a:t>
            </a:r>
            <a:r>
              <a:rPr lang="sv-SE" sz="2000" dirty="0">
                <a:solidFill>
                  <a:srgbClr val="000000"/>
                </a:solidFill>
              </a:rPr>
              <a:t>i åldern 5 till </a:t>
            </a:r>
            <a:r>
              <a:rPr lang="sv-SE" sz="2000" b="0" i="0" u="none" strike="noStrike" dirty="0">
                <a:solidFill>
                  <a:srgbClr val="000000"/>
                </a:solidFill>
                <a:effectLst/>
              </a:rPr>
              <a:t>20 år. Föreningen vill forma unga </a:t>
            </a:r>
            <a:r>
              <a:rPr lang="sv-SE" sz="2000" b="0" i="0" u="none" strike="noStrike" dirty="0" err="1">
                <a:solidFill>
                  <a:srgbClr val="000000"/>
                </a:solidFill>
                <a:effectLst/>
              </a:rPr>
              <a:t>VIKare</a:t>
            </a:r>
            <a:r>
              <a:rPr lang="sv-SE" sz="2000" b="0" i="0" u="none" strike="noStrike" dirty="0">
                <a:solidFill>
                  <a:srgbClr val="000000"/>
                </a:solidFill>
                <a:effectLst/>
              </a:rPr>
              <a:t>  till människor med goda värderingar. Vi jobbar för att skapa en utvecklande och trygg miljö där vi alltid utgår från våra värdeord GLÄDJE, VILJA, MOD. </a:t>
            </a:r>
          </a:p>
          <a:p>
            <a:r>
              <a:rPr lang="sv-SE" sz="2000" dirty="0">
                <a:solidFill>
                  <a:srgbClr val="000000"/>
                </a:solidFill>
              </a:rPr>
              <a:t>Västerås IK är idag en av Sveriges största ungdomsföreningar och har över 900 medlemmar.</a:t>
            </a:r>
          </a:p>
          <a:p>
            <a:r>
              <a:rPr lang="sv-SE" sz="2000" dirty="0">
                <a:solidFill>
                  <a:srgbClr val="000000"/>
                </a:solidFill>
              </a:rPr>
              <a:t>Vi som förening vill att alla våra medlemmar och föräldrar är engagerade och insatta i vår värdegrund och policy. Detta för att skapa en samsyn inom föreningen där vi jobbar mot samma mål.</a:t>
            </a:r>
            <a:endParaRPr lang="sv-SE" sz="2000" b="0" i="0" u="none" strike="noStrike" dirty="0">
              <a:solidFill>
                <a:srgbClr val="000000"/>
              </a:solidFill>
              <a:effectLst/>
            </a:endParaRPr>
          </a:p>
        </p:txBody>
      </p:sp>
      <p:sp>
        <p:nvSpPr>
          <p:cNvPr id="4" name="Platshållare för sidfot 1">
            <a:extLst>
              <a:ext uri="{FF2B5EF4-FFF2-40B4-BE49-F238E27FC236}">
                <a16:creationId xmlns:a16="http://schemas.microsoft.com/office/drawing/2014/main" id="{BD00C533-D4EA-EE29-BF4D-AC82864C2320}"/>
              </a:ext>
            </a:extLst>
          </p:cNvPr>
          <p:cNvSpPr txBox="1">
            <a:spLocks/>
          </p:cNvSpPr>
          <p:nvPr/>
        </p:nvSpPr>
        <p:spPr>
          <a:xfrm>
            <a:off x="6240463" y="368300"/>
            <a:ext cx="3492500" cy="312737"/>
          </a:xfrm>
          <a:prstGeom prst="rect">
            <a:avLst/>
          </a:prstGeom>
        </p:spPr>
        <p:txBody>
          <a:bodyPr vert="horz" lIns="0" tIns="36000" rIns="0" bIns="0" rtlCol="0" anchor="ctr"/>
          <a:lstStyle>
            <a:defPPr>
              <a:defRPr lang="sv-SE"/>
            </a:defPPr>
            <a:lvl1pPr marL="0" algn="r" defTabSz="914400" rtl="0" eaLnBrk="1" latinLnBrk="0" hangingPunct="1">
              <a:defRPr sz="800" kern="1200" cap="all" spc="5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Att vara hockeyförälder</a:t>
            </a:r>
          </a:p>
        </p:txBody>
      </p:sp>
      <p:sp>
        <p:nvSpPr>
          <p:cNvPr id="5" name="textruta 4">
            <a:extLst>
              <a:ext uri="{FF2B5EF4-FFF2-40B4-BE49-F238E27FC236}">
                <a16:creationId xmlns:a16="http://schemas.microsoft.com/office/drawing/2014/main" id="{D5273BB4-BC6B-1071-523A-60EA6A41BD9A}"/>
              </a:ext>
            </a:extLst>
          </p:cNvPr>
          <p:cNvSpPr txBox="1"/>
          <p:nvPr/>
        </p:nvSpPr>
        <p:spPr>
          <a:xfrm>
            <a:off x="1584409" y="4160748"/>
            <a:ext cx="4171950" cy="1200329"/>
          </a:xfrm>
          <a:prstGeom prst="rect">
            <a:avLst/>
          </a:prstGeom>
          <a:noFill/>
        </p:spPr>
        <p:txBody>
          <a:bodyPr wrap="square" rtlCol="0">
            <a:spAutoFit/>
          </a:bodyPr>
          <a:lstStyle/>
          <a:p>
            <a:endParaRPr lang="sv-SE" b="0" i="0" u="none" strike="noStrike" dirty="0">
              <a:solidFill>
                <a:srgbClr val="000000"/>
              </a:solidFill>
              <a:effectLst/>
            </a:endParaRPr>
          </a:p>
          <a:p>
            <a:endParaRPr lang="sv-SE" b="0" i="0" u="none" strike="noStrike" dirty="0">
              <a:solidFill>
                <a:srgbClr val="000000"/>
              </a:solidFill>
              <a:effectLst/>
            </a:endParaRPr>
          </a:p>
          <a:p>
            <a:endParaRPr lang="sv-SE" b="0" i="0" u="none" strike="noStrike" dirty="0">
              <a:solidFill>
                <a:srgbClr val="000000"/>
              </a:solidFill>
              <a:effectLst/>
            </a:endParaRPr>
          </a:p>
          <a:p>
            <a:endParaRPr lang="sv-SE" dirty="0"/>
          </a:p>
        </p:txBody>
      </p:sp>
      <p:pic>
        <p:nvPicPr>
          <p:cNvPr id="8" name="Bildobjekt 7" descr="En bild som visar Grafik, symbol, clipart, logotyp&#10;&#10;Automatiskt genererad beskrivning">
            <a:extLst>
              <a:ext uri="{FF2B5EF4-FFF2-40B4-BE49-F238E27FC236}">
                <a16:creationId xmlns:a16="http://schemas.microsoft.com/office/drawing/2014/main" id="{E3C73F21-B910-A1C6-925B-5C0F43D76987}"/>
              </a:ext>
            </a:extLst>
          </p:cNvPr>
          <p:cNvPicPr>
            <a:picLocks noChangeAspect="1"/>
          </p:cNvPicPr>
          <p:nvPr/>
        </p:nvPicPr>
        <p:blipFill>
          <a:blip r:embed="rId3"/>
          <a:stretch>
            <a:fillRect/>
          </a:stretch>
        </p:blipFill>
        <p:spPr>
          <a:xfrm>
            <a:off x="8671241" y="4018566"/>
            <a:ext cx="2969896" cy="2218721"/>
          </a:xfrm>
          <a:prstGeom prst="rect">
            <a:avLst/>
          </a:prstGeom>
        </p:spPr>
      </p:pic>
    </p:spTree>
    <p:extLst>
      <p:ext uri="{BB962C8B-B14F-4D97-AF65-F5344CB8AC3E}">
        <p14:creationId xmlns:p14="http://schemas.microsoft.com/office/powerpoint/2010/main" val="279790139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EF62B4-35AC-687D-E720-CAFE56DABF7E}"/>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28FAE948-64CE-9704-9DD4-95FE5CD97643}"/>
              </a:ext>
            </a:extLst>
          </p:cNvPr>
          <p:cNvSpPr>
            <a:spLocks noGrp="1"/>
          </p:cNvSpPr>
          <p:nvPr>
            <p:ph type="title"/>
          </p:nvPr>
        </p:nvSpPr>
        <p:spPr/>
        <p:txBody>
          <a:bodyPr/>
          <a:lstStyle/>
          <a:p>
            <a:r>
              <a:rPr lang="sv-SE" dirty="0"/>
              <a:t>Föräldraroll</a:t>
            </a:r>
          </a:p>
        </p:txBody>
      </p:sp>
      <p:sp>
        <p:nvSpPr>
          <p:cNvPr id="3" name="Platshållare för innehåll 2">
            <a:extLst>
              <a:ext uri="{FF2B5EF4-FFF2-40B4-BE49-F238E27FC236}">
                <a16:creationId xmlns:a16="http://schemas.microsoft.com/office/drawing/2014/main" id="{C453ECD1-130E-B4DC-79DA-D8808C4FEEC3}"/>
              </a:ext>
            </a:extLst>
          </p:cNvPr>
          <p:cNvSpPr>
            <a:spLocks noGrp="1"/>
          </p:cNvSpPr>
          <p:nvPr>
            <p:ph idx="1"/>
          </p:nvPr>
        </p:nvSpPr>
        <p:spPr>
          <a:xfrm>
            <a:off x="550862" y="1665514"/>
            <a:ext cx="8120379" cy="4571773"/>
          </a:xfrm>
        </p:spPr>
        <p:txBody>
          <a:bodyPr/>
          <a:lstStyle/>
          <a:p>
            <a:pPr marL="0" indent="0">
              <a:buNone/>
            </a:pPr>
            <a:r>
              <a:rPr lang="sv-SE" sz="2000" b="1" i="0" u="none" strike="noStrike" dirty="0">
                <a:solidFill>
                  <a:srgbClr val="000000"/>
                </a:solidFill>
                <a:effectLst/>
              </a:rPr>
              <a:t>Vad vill föreningen:</a:t>
            </a:r>
          </a:p>
          <a:p>
            <a:r>
              <a:rPr lang="sv-SE" sz="2000" dirty="0">
                <a:solidFill>
                  <a:srgbClr val="000000"/>
                </a:solidFill>
              </a:rPr>
              <a:t>Är transparenta, följer uppsatta kontaktvägar, vågar lyfta saker med berörda personer för att kunna jobba framåt och mot samma mål tillsammans.</a:t>
            </a:r>
            <a:endParaRPr lang="sv-SE" sz="2000" b="0" i="0" u="none" strike="noStrike" dirty="0">
              <a:solidFill>
                <a:srgbClr val="000000"/>
              </a:solidFill>
              <a:effectLst/>
            </a:endParaRPr>
          </a:p>
          <a:p>
            <a:r>
              <a:rPr lang="sv-SE" sz="2000" b="0" i="0" u="none" strike="noStrike" dirty="0">
                <a:solidFill>
                  <a:srgbClr val="000000"/>
                </a:solidFill>
                <a:effectLst/>
              </a:rPr>
              <a:t>Så länge föreningens, tränarnas och övriga ledares regler och beslut följer föreningens riktlinjer är det av stor vikt att ni står bakom, stöttar och följer dem. </a:t>
            </a:r>
          </a:p>
          <a:p>
            <a:pPr algn="l"/>
            <a:r>
              <a:rPr lang="sv-SE" sz="2000" dirty="0">
                <a:solidFill>
                  <a:srgbClr val="000000"/>
                </a:solidFill>
              </a:rPr>
              <a:t>När </a:t>
            </a:r>
            <a:r>
              <a:rPr lang="sv-SE" sz="2000" b="0" i="0" u="none" strike="noStrike" dirty="0">
                <a:solidFill>
                  <a:srgbClr val="000000"/>
                </a:solidFill>
                <a:effectLst/>
              </a:rPr>
              <a:t>du som förälder är med på matcher, cuper, läger och andra aktiviteter med laget ser vi dig som en representant för Västerås IK, på samma sätt som spelare och ledare.</a:t>
            </a:r>
          </a:p>
          <a:p>
            <a:r>
              <a:rPr lang="sv-SE" sz="2000" b="0" i="0" u="none" strike="noStrike" dirty="0">
                <a:solidFill>
                  <a:srgbClr val="000000"/>
                </a:solidFill>
                <a:effectLst/>
              </a:rPr>
              <a:t>Kom ihåg att det handlar om barn och ungdomar som spelar ishockey med sina kompisar för att det är kul. Glädjen är den allra viktigaste faktorn för både utveckling och viljan att fortsätta med ishockey.</a:t>
            </a:r>
          </a:p>
          <a:p>
            <a:endParaRPr lang="sv-SE" dirty="0"/>
          </a:p>
        </p:txBody>
      </p:sp>
      <p:sp>
        <p:nvSpPr>
          <p:cNvPr id="4" name="Platshållare för sidfot 1">
            <a:extLst>
              <a:ext uri="{FF2B5EF4-FFF2-40B4-BE49-F238E27FC236}">
                <a16:creationId xmlns:a16="http://schemas.microsoft.com/office/drawing/2014/main" id="{86D33F0E-841A-24D9-7BD7-C03906104DC0}"/>
              </a:ext>
            </a:extLst>
          </p:cNvPr>
          <p:cNvSpPr txBox="1">
            <a:spLocks/>
          </p:cNvSpPr>
          <p:nvPr/>
        </p:nvSpPr>
        <p:spPr>
          <a:xfrm>
            <a:off x="6240463" y="368300"/>
            <a:ext cx="3492500" cy="312737"/>
          </a:xfrm>
          <a:prstGeom prst="rect">
            <a:avLst/>
          </a:prstGeom>
        </p:spPr>
        <p:txBody>
          <a:bodyPr vert="horz" lIns="0" tIns="36000" rIns="0" bIns="0" rtlCol="0" anchor="ctr"/>
          <a:lstStyle>
            <a:defPPr>
              <a:defRPr lang="sv-SE"/>
            </a:defPPr>
            <a:lvl1pPr marL="0" algn="r" defTabSz="914400" rtl="0" eaLnBrk="1" latinLnBrk="0" hangingPunct="1">
              <a:defRPr sz="800" kern="1200" cap="all" spc="5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Att vara hockeyförälder</a:t>
            </a:r>
          </a:p>
        </p:txBody>
      </p:sp>
      <p:sp>
        <p:nvSpPr>
          <p:cNvPr id="5" name="textruta 4">
            <a:extLst>
              <a:ext uri="{FF2B5EF4-FFF2-40B4-BE49-F238E27FC236}">
                <a16:creationId xmlns:a16="http://schemas.microsoft.com/office/drawing/2014/main" id="{4C34FC27-95CF-D730-0802-DDB93EB9633F}"/>
              </a:ext>
            </a:extLst>
          </p:cNvPr>
          <p:cNvSpPr txBox="1"/>
          <p:nvPr/>
        </p:nvSpPr>
        <p:spPr>
          <a:xfrm>
            <a:off x="1728788" y="4143375"/>
            <a:ext cx="4171950" cy="1200329"/>
          </a:xfrm>
          <a:prstGeom prst="rect">
            <a:avLst/>
          </a:prstGeom>
          <a:noFill/>
        </p:spPr>
        <p:txBody>
          <a:bodyPr wrap="square" rtlCol="0">
            <a:spAutoFit/>
          </a:bodyPr>
          <a:lstStyle/>
          <a:p>
            <a:endParaRPr lang="sv-SE" b="0" i="0" u="none" strike="noStrike" dirty="0">
              <a:solidFill>
                <a:srgbClr val="000000"/>
              </a:solidFill>
              <a:effectLst/>
            </a:endParaRPr>
          </a:p>
          <a:p>
            <a:endParaRPr lang="sv-SE" b="0" i="0" u="none" strike="noStrike" dirty="0">
              <a:solidFill>
                <a:srgbClr val="000000"/>
              </a:solidFill>
              <a:effectLst/>
            </a:endParaRPr>
          </a:p>
          <a:p>
            <a:endParaRPr lang="sv-SE" b="0" i="0" u="none" strike="noStrike" dirty="0">
              <a:solidFill>
                <a:srgbClr val="000000"/>
              </a:solidFill>
              <a:effectLst/>
            </a:endParaRPr>
          </a:p>
          <a:p>
            <a:endParaRPr lang="sv-SE" dirty="0"/>
          </a:p>
        </p:txBody>
      </p:sp>
      <p:pic>
        <p:nvPicPr>
          <p:cNvPr id="8" name="Bildobjekt 7" descr="En bild som visar Grafik, symbol, clipart, logotyp&#10;&#10;Automatiskt genererad beskrivning">
            <a:extLst>
              <a:ext uri="{FF2B5EF4-FFF2-40B4-BE49-F238E27FC236}">
                <a16:creationId xmlns:a16="http://schemas.microsoft.com/office/drawing/2014/main" id="{1911366A-B2D2-40D8-D538-3A42D547081A}"/>
              </a:ext>
            </a:extLst>
          </p:cNvPr>
          <p:cNvPicPr>
            <a:picLocks noChangeAspect="1"/>
          </p:cNvPicPr>
          <p:nvPr/>
        </p:nvPicPr>
        <p:blipFill>
          <a:blip r:embed="rId3"/>
          <a:stretch>
            <a:fillRect/>
          </a:stretch>
        </p:blipFill>
        <p:spPr>
          <a:xfrm>
            <a:off x="8671241" y="4018566"/>
            <a:ext cx="2969896" cy="2218721"/>
          </a:xfrm>
          <a:prstGeom prst="rect">
            <a:avLst/>
          </a:prstGeom>
        </p:spPr>
      </p:pic>
    </p:spTree>
    <p:extLst>
      <p:ext uri="{BB962C8B-B14F-4D97-AF65-F5344CB8AC3E}">
        <p14:creationId xmlns:p14="http://schemas.microsoft.com/office/powerpoint/2010/main" val="22357768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B963D03D-4C94-4F4D-9E57-1A179A3A6847}"/>
              </a:ext>
            </a:extLst>
          </p:cNvPr>
          <p:cNvPicPr>
            <a:picLocks noChangeAspect="1"/>
          </p:cNvPicPr>
          <p:nvPr/>
        </p:nvPicPr>
        <p:blipFill>
          <a:blip r:embed="rId3"/>
          <a:stretch>
            <a:fillRect/>
          </a:stretch>
        </p:blipFill>
        <p:spPr>
          <a:xfrm>
            <a:off x="350053" y="2184283"/>
            <a:ext cx="4239128" cy="3277677"/>
          </a:xfrm>
          <a:prstGeom prst="rect">
            <a:avLst/>
          </a:prstGeom>
        </p:spPr>
      </p:pic>
      <p:sp>
        <p:nvSpPr>
          <p:cNvPr id="2" name="Rektangel 1">
            <a:extLst>
              <a:ext uri="{FF2B5EF4-FFF2-40B4-BE49-F238E27FC236}">
                <a16:creationId xmlns:a16="http://schemas.microsoft.com/office/drawing/2014/main" id="{08068258-4C42-A446-383C-C351D3A390DC}"/>
              </a:ext>
            </a:extLst>
          </p:cNvPr>
          <p:cNvSpPr/>
          <p:nvPr/>
        </p:nvSpPr>
        <p:spPr>
          <a:xfrm>
            <a:off x="7948078" y="1619870"/>
            <a:ext cx="1573530" cy="7079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SENIOR</a:t>
            </a:r>
          </a:p>
        </p:txBody>
      </p:sp>
      <p:sp>
        <p:nvSpPr>
          <p:cNvPr id="3" name="Rektangel 2">
            <a:extLst>
              <a:ext uri="{FF2B5EF4-FFF2-40B4-BE49-F238E27FC236}">
                <a16:creationId xmlns:a16="http://schemas.microsoft.com/office/drawing/2014/main" id="{CF74E18D-A0CB-9AF2-707C-5FCB1E156983}"/>
              </a:ext>
            </a:extLst>
          </p:cNvPr>
          <p:cNvSpPr/>
          <p:nvPr/>
        </p:nvSpPr>
        <p:spPr>
          <a:xfrm>
            <a:off x="7948080" y="2403412"/>
            <a:ext cx="1573530" cy="7079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J20 </a:t>
            </a:r>
            <a:r>
              <a:rPr lang="sv-SE" sz="1200"/>
              <a:t>(NIU/LIP)</a:t>
            </a:r>
          </a:p>
          <a:p>
            <a:pPr algn="ctr"/>
            <a:r>
              <a:rPr lang="sv-SE"/>
              <a:t>19-20år</a:t>
            </a:r>
          </a:p>
        </p:txBody>
      </p:sp>
      <p:sp>
        <p:nvSpPr>
          <p:cNvPr id="4" name="Rektangel 3">
            <a:extLst>
              <a:ext uri="{FF2B5EF4-FFF2-40B4-BE49-F238E27FC236}">
                <a16:creationId xmlns:a16="http://schemas.microsoft.com/office/drawing/2014/main" id="{E932C5DE-A99E-79CB-B88A-F08617069A9B}"/>
              </a:ext>
            </a:extLst>
          </p:cNvPr>
          <p:cNvSpPr/>
          <p:nvPr/>
        </p:nvSpPr>
        <p:spPr>
          <a:xfrm>
            <a:off x="7948079" y="3186954"/>
            <a:ext cx="1573530" cy="7079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J18 </a:t>
            </a:r>
            <a:r>
              <a:rPr lang="sv-SE" sz="1200"/>
              <a:t>(</a:t>
            </a:r>
            <a:r>
              <a:rPr lang="sv-SE" sz="1200" i="1"/>
              <a:t>NIU/LIP</a:t>
            </a:r>
            <a:r>
              <a:rPr lang="sv-SE" sz="1200"/>
              <a:t>)</a:t>
            </a:r>
          </a:p>
          <a:p>
            <a:pPr algn="ctr"/>
            <a:r>
              <a:rPr lang="sv-SE"/>
              <a:t>16-18år</a:t>
            </a:r>
          </a:p>
        </p:txBody>
      </p:sp>
      <p:sp>
        <p:nvSpPr>
          <p:cNvPr id="5" name="Rektangel 4">
            <a:extLst>
              <a:ext uri="{FF2B5EF4-FFF2-40B4-BE49-F238E27FC236}">
                <a16:creationId xmlns:a16="http://schemas.microsoft.com/office/drawing/2014/main" id="{9B87B085-3619-0481-D847-5444A91B14C5}"/>
              </a:ext>
            </a:extLst>
          </p:cNvPr>
          <p:cNvSpPr/>
          <p:nvPr/>
        </p:nvSpPr>
        <p:spPr>
          <a:xfrm>
            <a:off x="7948078" y="3970496"/>
            <a:ext cx="1573530" cy="7079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U13-U16</a:t>
            </a:r>
          </a:p>
          <a:p>
            <a:pPr algn="ctr"/>
            <a:r>
              <a:rPr lang="sv-SE"/>
              <a:t>12-15år</a:t>
            </a:r>
          </a:p>
        </p:txBody>
      </p:sp>
      <p:sp>
        <p:nvSpPr>
          <p:cNvPr id="7" name="Rektangel 6">
            <a:extLst>
              <a:ext uri="{FF2B5EF4-FFF2-40B4-BE49-F238E27FC236}">
                <a16:creationId xmlns:a16="http://schemas.microsoft.com/office/drawing/2014/main" id="{E5AAEA46-43C6-36DB-2782-371E2F28E0F2}"/>
              </a:ext>
            </a:extLst>
          </p:cNvPr>
          <p:cNvSpPr/>
          <p:nvPr/>
        </p:nvSpPr>
        <p:spPr>
          <a:xfrm>
            <a:off x="7948078" y="4754038"/>
            <a:ext cx="1573530" cy="7079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U9-U12</a:t>
            </a:r>
          </a:p>
          <a:p>
            <a:pPr algn="ctr"/>
            <a:r>
              <a:rPr lang="sv-SE"/>
              <a:t>8-11år</a:t>
            </a:r>
          </a:p>
        </p:txBody>
      </p:sp>
      <p:sp>
        <p:nvSpPr>
          <p:cNvPr id="8" name="Rektangel 7">
            <a:extLst>
              <a:ext uri="{FF2B5EF4-FFF2-40B4-BE49-F238E27FC236}">
                <a16:creationId xmlns:a16="http://schemas.microsoft.com/office/drawing/2014/main" id="{00B2C0EA-F5BB-813A-E592-9B76F315A4D0}"/>
              </a:ext>
            </a:extLst>
          </p:cNvPr>
          <p:cNvSpPr/>
          <p:nvPr/>
        </p:nvSpPr>
        <p:spPr>
          <a:xfrm>
            <a:off x="7948080" y="5537580"/>
            <a:ext cx="1573530" cy="7079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TKH</a:t>
            </a:r>
          </a:p>
          <a:p>
            <a:pPr algn="ctr"/>
            <a:r>
              <a:rPr lang="sv-SE"/>
              <a:t>5-8år</a:t>
            </a:r>
          </a:p>
        </p:txBody>
      </p:sp>
      <p:sp>
        <p:nvSpPr>
          <p:cNvPr id="11" name="Rektangel 10">
            <a:extLst>
              <a:ext uri="{FF2B5EF4-FFF2-40B4-BE49-F238E27FC236}">
                <a16:creationId xmlns:a16="http://schemas.microsoft.com/office/drawing/2014/main" id="{E5041A00-BDB1-CB7B-CDB4-2AD41AC443BB}"/>
              </a:ext>
            </a:extLst>
          </p:cNvPr>
          <p:cNvSpPr/>
          <p:nvPr/>
        </p:nvSpPr>
        <p:spPr>
          <a:xfrm>
            <a:off x="7948076" y="836328"/>
            <a:ext cx="3218782" cy="7079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800">
                <a:latin typeface="+mj-lt"/>
              </a:rPr>
              <a:t>FLICKOR &amp; POJKAR</a:t>
            </a:r>
          </a:p>
        </p:txBody>
      </p:sp>
      <p:sp>
        <p:nvSpPr>
          <p:cNvPr id="13" name="Rektangel 12">
            <a:extLst>
              <a:ext uri="{FF2B5EF4-FFF2-40B4-BE49-F238E27FC236}">
                <a16:creationId xmlns:a16="http://schemas.microsoft.com/office/drawing/2014/main" id="{D8E567EA-5F0B-63C7-9909-C6ADB8AFD4F7}"/>
              </a:ext>
            </a:extLst>
          </p:cNvPr>
          <p:cNvSpPr/>
          <p:nvPr/>
        </p:nvSpPr>
        <p:spPr>
          <a:xfrm>
            <a:off x="9593328" y="1619870"/>
            <a:ext cx="1573530" cy="3058548"/>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b" anchorCtr="0"/>
          <a:lstStyle/>
          <a:p>
            <a:pPr algn="ctr"/>
            <a:endParaRPr lang="sv-SE" dirty="0">
              <a:ln>
                <a:solidFill>
                  <a:sysClr val="windowText" lastClr="000000"/>
                </a:solidFill>
              </a:ln>
              <a:solidFill>
                <a:sysClr val="windowText" lastClr="000000"/>
              </a:solidFill>
              <a:latin typeface="Abadi" panose="020B0604020104020204" pitchFamily="34" charset="0"/>
            </a:endParaRPr>
          </a:p>
          <a:p>
            <a:pPr algn="ctr"/>
            <a:endParaRPr lang="sv-SE" dirty="0">
              <a:solidFill>
                <a:sysClr val="windowText" lastClr="000000"/>
              </a:solidFill>
              <a:latin typeface="Abadi" panose="020B0604020104020204" pitchFamily="34" charset="0"/>
            </a:endParaRPr>
          </a:p>
          <a:p>
            <a:pPr algn="ctr"/>
            <a:r>
              <a:rPr lang="sv-SE" dirty="0">
                <a:solidFill>
                  <a:sysClr val="windowText" lastClr="000000"/>
                </a:solidFill>
                <a:latin typeface="Abadi" panose="020B0604020104020204" pitchFamily="34" charset="0"/>
              </a:rPr>
              <a:t>Rekreations-hockey</a:t>
            </a:r>
          </a:p>
          <a:p>
            <a:pPr algn="ctr"/>
            <a:r>
              <a:rPr lang="sv-SE" dirty="0">
                <a:solidFill>
                  <a:sysClr val="windowText" lastClr="000000"/>
                </a:solidFill>
                <a:latin typeface="Abadi" panose="020B0604020104020204" pitchFamily="34" charset="0"/>
              </a:rPr>
              <a:t>eller seriespel</a:t>
            </a:r>
          </a:p>
          <a:p>
            <a:pPr algn="ctr"/>
            <a:endParaRPr lang="sv-SE" dirty="0">
              <a:solidFill>
                <a:sysClr val="windowText" lastClr="000000"/>
              </a:solidFill>
            </a:endParaRPr>
          </a:p>
        </p:txBody>
      </p:sp>
      <p:sp>
        <p:nvSpPr>
          <p:cNvPr id="14" name="Vänster klammerparentes 13">
            <a:extLst>
              <a:ext uri="{FF2B5EF4-FFF2-40B4-BE49-F238E27FC236}">
                <a16:creationId xmlns:a16="http://schemas.microsoft.com/office/drawing/2014/main" id="{A4AAF37C-9056-0607-F6CD-295E9BDFEC57}"/>
              </a:ext>
            </a:extLst>
          </p:cNvPr>
          <p:cNvSpPr/>
          <p:nvPr/>
        </p:nvSpPr>
        <p:spPr>
          <a:xfrm>
            <a:off x="7226300" y="3932686"/>
            <a:ext cx="652180" cy="2312817"/>
          </a:xfrm>
          <a:prstGeom prst="leftBrace">
            <a:avLst>
              <a:gd name="adj1" fmla="val 8333"/>
              <a:gd name="adj2" fmla="val 48353"/>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5" name="Rektangel: rundade hörn 14">
            <a:extLst>
              <a:ext uri="{FF2B5EF4-FFF2-40B4-BE49-F238E27FC236}">
                <a16:creationId xmlns:a16="http://schemas.microsoft.com/office/drawing/2014/main" id="{11636CFB-0455-9BD7-C35A-CF717A1E9EEA}"/>
              </a:ext>
            </a:extLst>
          </p:cNvPr>
          <p:cNvSpPr/>
          <p:nvPr/>
        </p:nvSpPr>
        <p:spPr>
          <a:xfrm>
            <a:off x="4660901" y="4133850"/>
            <a:ext cx="2495800" cy="18288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Bra barn- och ungdomsverksamhet är i sig elitförberedande. Här finns ingen bredd eller elit!</a:t>
            </a:r>
          </a:p>
        </p:txBody>
      </p:sp>
      <p:sp>
        <p:nvSpPr>
          <p:cNvPr id="16" name="textruta 15">
            <a:extLst>
              <a:ext uri="{FF2B5EF4-FFF2-40B4-BE49-F238E27FC236}">
                <a16:creationId xmlns:a16="http://schemas.microsoft.com/office/drawing/2014/main" id="{153977DC-B0C4-56BB-1008-14797CCC0538}"/>
              </a:ext>
            </a:extLst>
          </p:cNvPr>
          <p:cNvSpPr txBox="1"/>
          <p:nvPr/>
        </p:nvSpPr>
        <p:spPr>
          <a:xfrm>
            <a:off x="503537" y="721089"/>
            <a:ext cx="6136616" cy="769441"/>
          </a:xfrm>
          <a:prstGeom prst="rect">
            <a:avLst/>
          </a:prstGeom>
          <a:noFill/>
        </p:spPr>
        <p:txBody>
          <a:bodyPr wrap="none" rtlCol="0">
            <a:spAutoFit/>
          </a:bodyPr>
          <a:lstStyle/>
          <a:p>
            <a:r>
              <a:rPr lang="sv-SE" sz="4400">
                <a:latin typeface="+mj-lt"/>
              </a:rPr>
              <a:t>Spelarutveckling – en helhet</a:t>
            </a:r>
          </a:p>
        </p:txBody>
      </p:sp>
      <p:cxnSp>
        <p:nvCxnSpPr>
          <p:cNvPr id="9" name="Rak koppling 8">
            <a:extLst>
              <a:ext uri="{FF2B5EF4-FFF2-40B4-BE49-F238E27FC236}">
                <a16:creationId xmlns:a16="http://schemas.microsoft.com/office/drawing/2014/main" id="{C2E36FA5-1442-EC90-EBA5-8857B548A6EF}"/>
              </a:ext>
            </a:extLst>
          </p:cNvPr>
          <p:cNvCxnSpPr>
            <a:cxnSpLocks/>
          </p:cNvCxnSpPr>
          <p:nvPr/>
        </p:nvCxnSpPr>
        <p:spPr>
          <a:xfrm>
            <a:off x="7948076" y="3932686"/>
            <a:ext cx="1573532" cy="0"/>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1" name="Rak koppling 20">
            <a:extLst>
              <a:ext uri="{FF2B5EF4-FFF2-40B4-BE49-F238E27FC236}">
                <a16:creationId xmlns:a16="http://schemas.microsoft.com/office/drawing/2014/main" id="{F1C4CA2B-4F47-59D7-F125-BBA21EF95EB6}"/>
              </a:ext>
            </a:extLst>
          </p:cNvPr>
          <p:cNvCxnSpPr>
            <a:cxnSpLocks/>
          </p:cNvCxnSpPr>
          <p:nvPr/>
        </p:nvCxnSpPr>
        <p:spPr>
          <a:xfrm>
            <a:off x="7948076" y="2365893"/>
            <a:ext cx="1573532" cy="0"/>
          </a:xfrm>
          <a:prstGeom prst="line">
            <a:avLst/>
          </a:prstGeom>
          <a:ln/>
        </p:spPr>
        <p:style>
          <a:lnRef idx="3">
            <a:schemeClr val="accent3"/>
          </a:lnRef>
          <a:fillRef idx="0">
            <a:schemeClr val="accent3"/>
          </a:fillRef>
          <a:effectRef idx="2">
            <a:schemeClr val="accent3"/>
          </a:effectRef>
          <a:fontRef idx="minor">
            <a:schemeClr val="tx1"/>
          </a:fontRef>
        </p:style>
      </p:cxnSp>
      <p:sp>
        <p:nvSpPr>
          <p:cNvPr id="24" name="Rektangel 23">
            <a:extLst>
              <a:ext uri="{FF2B5EF4-FFF2-40B4-BE49-F238E27FC236}">
                <a16:creationId xmlns:a16="http://schemas.microsoft.com/office/drawing/2014/main" id="{C67847A5-D526-052A-8259-7E602657E42C}"/>
              </a:ext>
            </a:extLst>
          </p:cNvPr>
          <p:cNvSpPr/>
          <p:nvPr/>
        </p:nvSpPr>
        <p:spPr>
          <a:xfrm>
            <a:off x="9593328" y="4754037"/>
            <a:ext cx="1573530" cy="707923"/>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v-SE"/>
              <a:t>Poolspel</a:t>
            </a:r>
          </a:p>
        </p:txBody>
      </p:sp>
      <p:sp>
        <p:nvSpPr>
          <p:cNvPr id="27" name="Parallelltrapets 26">
            <a:extLst>
              <a:ext uri="{FF2B5EF4-FFF2-40B4-BE49-F238E27FC236}">
                <a16:creationId xmlns:a16="http://schemas.microsoft.com/office/drawing/2014/main" id="{FE67D951-375F-53FA-1EFA-74EE85419BB7}"/>
              </a:ext>
            </a:extLst>
          </p:cNvPr>
          <p:cNvSpPr/>
          <p:nvPr/>
        </p:nvSpPr>
        <p:spPr>
          <a:xfrm rot="10800000">
            <a:off x="9593326" y="1619870"/>
            <a:ext cx="1573529" cy="1453627"/>
          </a:xfrm>
          <a:prstGeom prst="trapezoid">
            <a:avLst/>
          </a:prstGeom>
          <a:ln/>
        </p:spPr>
        <p:style>
          <a:lnRef idx="0">
            <a:schemeClr val="accent3"/>
          </a:lnRef>
          <a:fillRef idx="3">
            <a:schemeClr val="accent3"/>
          </a:fillRef>
          <a:effectRef idx="3">
            <a:schemeClr val="accent3"/>
          </a:effectRef>
          <a:fontRef idx="minor">
            <a:schemeClr val="lt1"/>
          </a:fontRef>
        </p:style>
        <p:txBody>
          <a:bodyPr rtlCol="0" anchor="ctr">
            <a:scene3d>
              <a:camera prst="orthographicFront">
                <a:rot lat="20999996" lon="0" rev="0"/>
              </a:camera>
              <a:lightRig rig="threePt" dir="t"/>
            </a:scene3d>
          </a:bodyPr>
          <a:lstStyle/>
          <a:p>
            <a:pPr algn="ctr"/>
            <a:endParaRPr lang="sv-SE"/>
          </a:p>
        </p:txBody>
      </p:sp>
      <p:sp>
        <p:nvSpPr>
          <p:cNvPr id="12" name="Rektangel 11">
            <a:extLst>
              <a:ext uri="{FF2B5EF4-FFF2-40B4-BE49-F238E27FC236}">
                <a16:creationId xmlns:a16="http://schemas.microsoft.com/office/drawing/2014/main" id="{75CBC1A2-3586-9679-B6F2-1115288BC23F}"/>
              </a:ext>
            </a:extLst>
          </p:cNvPr>
          <p:cNvSpPr/>
          <p:nvPr/>
        </p:nvSpPr>
        <p:spPr>
          <a:xfrm>
            <a:off x="9593325" y="1105810"/>
            <a:ext cx="1573530" cy="14914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Seniorhockey</a:t>
            </a:r>
          </a:p>
        </p:txBody>
      </p:sp>
      <p:sp>
        <p:nvSpPr>
          <p:cNvPr id="6" name="Rektangel 5">
            <a:extLst>
              <a:ext uri="{FF2B5EF4-FFF2-40B4-BE49-F238E27FC236}">
                <a16:creationId xmlns:a16="http://schemas.microsoft.com/office/drawing/2014/main" id="{2C975F58-FFAE-C418-FA3F-453DD468BE39}"/>
              </a:ext>
            </a:extLst>
          </p:cNvPr>
          <p:cNvSpPr/>
          <p:nvPr/>
        </p:nvSpPr>
        <p:spPr>
          <a:xfrm>
            <a:off x="9589369" y="5537579"/>
            <a:ext cx="1573530" cy="707922"/>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v-SE"/>
              <a:t>Hockeyskoj</a:t>
            </a:r>
          </a:p>
        </p:txBody>
      </p:sp>
      <p:sp>
        <p:nvSpPr>
          <p:cNvPr id="17" name="Platshållare för sidfot 1">
            <a:extLst>
              <a:ext uri="{FF2B5EF4-FFF2-40B4-BE49-F238E27FC236}">
                <a16:creationId xmlns:a16="http://schemas.microsoft.com/office/drawing/2014/main" id="{975BDB67-D888-1FD2-2202-B4B5A1B53374}"/>
              </a:ext>
            </a:extLst>
          </p:cNvPr>
          <p:cNvSpPr>
            <a:spLocks noGrp="1"/>
          </p:cNvSpPr>
          <p:nvPr>
            <p:ph type="ftr" sz="quarter" idx="11"/>
          </p:nvPr>
        </p:nvSpPr>
        <p:spPr>
          <a:xfrm>
            <a:off x="6240463" y="368300"/>
            <a:ext cx="3492500" cy="312737"/>
          </a:xfrm>
        </p:spPr>
        <p:txBody>
          <a:bodyPr/>
          <a:lstStyle/>
          <a:p>
            <a:pPr algn="r"/>
            <a:r>
              <a:rPr lang="sv-SE"/>
              <a:t>Att vara hockeyförälder</a:t>
            </a:r>
          </a:p>
        </p:txBody>
      </p:sp>
    </p:spTree>
    <p:extLst>
      <p:ext uri="{BB962C8B-B14F-4D97-AF65-F5344CB8AC3E}">
        <p14:creationId xmlns:p14="http://schemas.microsoft.com/office/powerpoint/2010/main" val="42457999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pSp>
        <p:nvGrpSpPr>
          <p:cNvPr id="15" name="Grupp 14">
            <a:extLst>
              <a:ext uri="{FF2B5EF4-FFF2-40B4-BE49-F238E27FC236}">
                <a16:creationId xmlns:a16="http://schemas.microsoft.com/office/drawing/2014/main" id="{92D5AB56-99A0-E3D5-6611-D8ED2B74DB8D}"/>
              </a:ext>
            </a:extLst>
          </p:cNvPr>
          <p:cNvGrpSpPr/>
          <p:nvPr/>
        </p:nvGrpSpPr>
        <p:grpSpPr>
          <a:xfrm>
            <a:off x="586596" y="1000664"/>
            <a:ext cx="11119449" cy="5365630"/>
            <a:chOff x="586596" y="1000664"/>
            <a:chExt cx="11119449" cy="5365630"/>
          </a:xfrm>
          <a:solidFill>
            <a:schemeClr val="accent5"/>
          </a:solidFill>
        </p:grpSpPr>
        <p:sp>
          <p:nvSpPr>
            <p:cNvPr id="5" name="Bildruta 4">
              <a:extLst>
                <a:ext uri="{FF2B5EF4-FFF2-40B4-BE49-F238E27FC236}">
                  <a16:creationId xmlns:a16="http://schemas.microsoft.com/office/drawing/2014/main" id="{AEB03D81-28DD-5943-6C79-03ED362D762C}"/>
                </a:ext>
              </a:extLst>
            </p:cNvPr>
            <p:cNvSpPr/>
            <p:nvPr/>
          </p:nvSpPr>
          <p:spPr>
            <a:xfrm>
              <a:off x="586596" y="1000664"/>
              <a:ext cx="11119449" cy="5365630"/>
            </a:xfrm>
            <a:prstGeom prst="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Flex 70"/>
                <a:ea typeface="+mn-ea"/>
                <a:cs typeface="+mn-cs"/>
              </a:endParaRPr>
            </a:p>
          </p:txBody>
        </p:sp>
        <p:sp>
          <p:nvSpPr>
            <p:cNvPr id="6" name="Ellips 5">
              <a:extLst>
                <a:ext uri="{FF2B5EF4-FFF2-40B4-BE49-F238E27FC236}">
                  <a16:creationId xmlns:a16="http://schemas.microsoft.com/office/drawing/2014/main" id="{D7DDE393-FCDA-9B18-9FA0-CA40CA197BBE}"/>
                </a:ext>
              </a:extLst>
            </p:cNvPr>
            <p:cNvSpPr/>
            <p:nvPr/>
          </p:nvSpPr>
          <p:spPr>
            <a:xfrm>
              <a:off x="5565250" y="1673526"/>
              <a:ext cx="994105" cy="10006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FFFFFF"/>
                  </a:solidFill>
                  <a:effectLst/>
                  <a:uLnTx/>
                  <a:uFillTx/>
                  <a:latin typeface="Flex 70"/>
                  <a:ea typeface="+mn-ea"/>
                  <a:cs typeface="+mn-cs"/>
                </a:rPr>
                <a:t>Spelare</a:t>
              </a:r>
            </a:p>
          </p:txBody>
        </p:sp>
        <p:sp>
          <p:nvSpPr>
            <p:cNvPr id="7" name="Pil: uppåt 6">
              <a:extLst>
                <a:ext uri="{FF2B5EF4-FFF2-40B4-BE49-F238E27FC236}">
                  <a16:creationId xmlns:a16="http://schemas.microsoft.com/office/drawing/2014/main" id="{D0D8C706-D527-258C-44AE-039033F59486}"/>
                </a:ext>
              </a:extLst>
            </p:cNvPr>
            <p:cNvSpPr/>
            <p:nvPr/>
          </p:nvSpPr>
          <p:spPr>
            <a:xfrm>
              <a:off x="1457864" y="3088257"/>
              <a:ext cx="1578634" cy="2294626"/>
            </a:xfrm>
            <a:prstGeom prst="up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FFFFFF"/>
                  </a:solidFill>
                  <a:effectLst/>
                  <a:uLnTx/>
                  <a:uFillTx/>
                  <a:latin typeface="Flex 70"/>
                  <a:ea typeface="+mn-ea"/>
                  <a:cs typeface="+mn-cs"/>
                </a:rPr>
                <a:t>IF</a:t>
              </a:r>
            </a:p>
          </p:txBody>
        </p:sp>
        <p:sp>
          <p:nvSpPr>
            <p:cNvPr id="8" name="Pil: uppåt 7">
              <a:extLst>
                <a:ext uri="{FF2B5EF4-FFF2-40B4-BE49-F238E27FC236}">
                  <a16:creationId xmlns:a16="http://schemas.microsoft.com/office/drawing/2014/main" id="{3F2F9F3B-F9F7-3477-E0B2-4FEF199A1925}"/>
                </a:ext>
              </a:extLst>
            </p:cNvPr>
            <p:cNvSpPr/>
            <p:nvPr/>
          </p:nvSpPr>
          <p:spPr>
            <a:xfrm>
              <a:off x="3382273" y="3088257"/>
              <a:ext cx="1578634" cy="2294626"/>
            </a:xfrm>
            <a:prstGeom prst="up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b="0" i="0" u="none" strike="noStrike" kern="1200" cap="none" spc="0" normalizeH="0" baseline="0" noProof="0">
                  <a:ln>
                    <a:noFill/>
                  </a:ln>
                  <a:solidFill>
                    <a:srgbClr val="FFFFFF"/>
                  </a:solidFill>
                  <a:effectLst/>
                  <a:uLnTx/>
                  <a:uFillTx/>
                  <a:latin typeface="Flex 70"/>
                  <a:ea typeface="+mn-ea"/>
                  <a:cs typeface="+mn-cs"/>
                </a:rPr>
                <a:t>ELIT-IF</a:t>
              </a:r>
            </a:p>
          </p:txBody>
        </p:sp>
        <p:sp>
          <p:nvSpPr>
            <p:cNvPr id="9" name="Pil: uppåt 8">
              <a:extLst>
                <a:ext uri="{FF2B5EF4-FFF2-40B4-BE49-F238E27FC236}">
                  <a16:creationId xmlns:a16="http://schemas.microsoft.com/office/drawing/2014/main" id="{757364D3-5591-1106-0741-F9D587A37EFC}"/>
                </a:ext>
              </a:extLst>
            </p:cNvPr>
            <p:cNvSpPr/>
            <p:nvPr/>
          </p:nvSpPr>
          <p:spPr>
            <a:xfrm>
              <a:off x="5272987" y="3088257"/>
              <a:ext cx="1578634" cy="2294626"/>
            </a:xfrm>
            <a:prstGeom prst="up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FFFFFF"/>
                  </a:solidFill>
                  <a:effectLst/>
                  <a:uLnTx/>
                  <a:uFillTx/>
                  <a:latin typeface="Flex 70"/>
                  <a:ea typeface="+mn-ea"/>
                  <a:cs typeface="+mn-cs"/>
                </a:rPr>
                <a:t>SDF</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Flex 70"/>
                <a:ea typeface="+mn-ea"/>
                <a:cs typeface="+mn-cs"/>
              </a:endParaRPr>
            </a:p>
          </p:txBody>
        </p:sp>
        <p:sp>
          <p:nvSpPr>
            <p:cNvPr id="10" name="Pil: uppåt 9">
              <a:extLst>
                <a:ext uri="{FF2B5EF4-FFF2-40B4-BE49-F238E27FC236}">
                  <a16:creationId xmlns:a16="http://schemas.microsoft.com/office/drawing/2014/main" id="{9841D4D4-4B21-F3C9-DE33-942EE54F0272}"/>
                </a:ext>
              </a:extLst>
            </p:cNvPr>
            <p:cNvSpPr/>
            <p:nvPr/>
          </p:nvSpPr>
          <p:spPr>
            <a:xfrm>
              <a:off x="7197396" y="3088257"/>
              <a:ext cx="1578634" cy="2294626"/>
            </a:xfrm>
            <a:prstGeom prst="up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FFFFFF"/>
                  </a:solidFill>
                  <a:effectLst/>
                  <a:uLnTx/>
                  <a:uFillTx/>
                  <a:latin typeface="Flex 70"/>
                  <a:ea typeface="+mn-ea"/>
                  <a:cs typeface="+mn-cs"/>
                </a:rPr>
                <a:t>Reg.</a:t>
              </a:r>
            </a:p>
          </p:txBody>
        </p:sp>
        <p:sp>
          <p:nvSpPr>
            <p:cNvPr id="11" name="Pil: uppåt 10">
              <a:extLst>
                <a:ext uri="{FF2B5EF4-FFF2-40B4-BE49-F238E27FC236}">
                  <a16:creationId xmlns:a16="http://schemas.microsoft.com/office/drawing/2014/main" id="{BD7B1014-43F4-1528-ED5C-A33107667819}"/>
                </a:ext>
              </a:extLst>
            </p:cNvPr>
            <p:cNvSpPr/>
            <p:nvPr/>
          </p:nvSpPr>
          <p:spPr>
            <a:xfrm>
              <a:off x="9088110" y="3088257"/>
              <a:ext cx="1578634" cy="2294626"/>
            </a:xfrm>
            <a:prstGeom prst="up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FFFFFF"/>
                  </a:solidFill>
                  <a:effectLst/>
                  <a:uLnTx/>
                  <a:uFillTx/>
                  <a:latin typeface="Flex 70"/>
                  <a:ea typeface="+mn-ea"/>
                  <a:cs typeface="+mn-cs"/>
                </a:rPr>
                <a:t>SIF</a:t>
              </a:r>
            </a:p>
          </p:txBody>
        </p:sp>
        <p:sp>
          <p:nvSpPr>
            <p:cNvPr id="12" name="Höger klammerparentes 11">
              <a:extLst>
                <a:ext uri="{FF2B5EF4-FFF2-40B4-BE49-F238E27FC236}">
                  <a16:creationId xmlns:a16="http://schemas.microsoft.com/office/drawing/2014/main" id="{B1D59A96-6974-FC92-2C20-41AC66E64F47}"/>
                </a:ext>
              </a:extLst>
            </p:cNvPr>
            <p:cNvSpPr/>
            <p:nvPr/>
          </p:nvSpPr>
          <p:spPr>
            <a:xfrm rot="16200000">
              <a:off x="5888529" y="-1343690"/>
              <a:ext cx="347549" cy="8516342"/>
            </a:xfrm>
            <a:prstGeom prst="rightBrac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Flex 70"/>
                <a:ea typeface="+mn-ea"/>
                <a:cs typeface="+mn-cs"/>
              </a:endParaRPr>
            </a:p>
          </p:txBody>
        </p:sp>
        <p:sp>
          <p:nvSpPr>
            <p:cNvPr id="13" name="textruta 12">
              <a:extLst>
                <a:ext uri="{FF2B5EF4-FFF2-40B4-BE49-F238E27FC236}">
                  <a16:creationId xmlns:a16="http://schemas.microsoft.com/office/drawing/2014/main" id="{26FD51AA-B665-3C05-9386-E3AF167DAFC5}"/>
                </a:ext>
              </a:extLst>
            </p:cNvPr>
            <p:cNvSpPr txBox="1"/>
            <p:nvPr/>
          </p:nvSpPr>
          <p:spPr>
            <a:xfrm>
              <a:off x="2012200" y="1067182"/>
              <a:ext cx="8100204" cy="52322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a:ln>
                    <a:noFill/>
                  </a:ln>
                  <a:solidFill>
                    <a:srgbClr val="FFFFFF"/>
                  </a:solidFill>
                  <a:effectLst/>
                  <a:uLnTx/>
                  <a:uFillTx/>
                  <a:latin typeface="Flex Display 100 Black"/>
                  <a:ea typeface="+mn-ea"/>
                  <a:cs typeface="+mn-cs"/>
                </a:rPr>
                <a:t>Ramverk för spelarutbildning</a:t>
              </a:r>
            </a:p>
          </p:txBody>
        </p:sp>
        <p:sp>
          <p:nvSpPr>
            <p:cNvPr id="14" name="textruta 13">
              <a:extLst>
                <a:ext uri="{FF2B5EF4-FFF2-40B4-BE49-F238E27FC236}">
                  <a16:creationId xmlns:a16="http://schemas.microsoft.com/office/drawing/2014/main" id="{492C7E95-1EEA-9BAF-5B46-2B8C3F0D866C}"/>
                </a:ext>
              </a:extLst>
            </p:cNvPr>
            <p:cNvSpPr txBox="1"/>
            <p:nvPr/>
          </p:nvSpPr>
          <p:spPr>
            <a:xfrm>
              <a:off x="2096218" y="5708319"/>
              <a:ext cx="8100204" cy="52322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dirty="0">
                  <a:ln>
                    <a:noFill/>
                  </a:ln>
                  <a:solidFill>
                    <a:srgbClr val="FFFFFF"/>
                  </a:solidFill>
                  <a:effectLst/>
                  <a:uLnTx/>
                  <a:uFillTx/>
                  <a:latin typeface="Flex Display 100 Black"/>
                  <a:ea typeface="+mn-ea"/>
                  <a:cs typeface="+mn-cs"/>
                </a:rPr>
                <a:t>Ramverk för spelarutbildning</a:t>
              </a:r>
            </a:p>
          </p:txBody>
        </p:sp>
      </p:grpSp>
      <p:pic>
        <p:nvPicPr>
          <p:cNvPr id="4" name="Bildobjekt 3" descr="En bild som visar skärmbild, text, kvadrat, Rektangel&#10;&#10;Automatiskt genererad beskrivning">
            <a:extLst>
              <a:ext uri="{FF2B5EF4-FFF2-40B4-BE49-F238E27FC236}">
                <a16:creationId xmlns:a16="http://schemas.microsoft.com/office/drawing/2014/main" id="{337AEFB0-9F03-F2D4-21FB-85EC7652C701}"/>
              </a:ext>
            </a:extLst>
          </p:cNvPr>
          <p:cNvPicPr>
            <a:picLocks noChangeAspect="1"/>
          </p:cNvPicPr>
          <p:nvPr/>
        </p:nvPicPr>
        <p:blipFill>
          <a:blip r:embed="rId3"/>
          <a:stretch>
            <a:fillRect/>
          </a:stretch>
        </p:blipFill>
        <p:spPr>
          <a:xfrm>
            <a:off x="127533" y="891038"/>
            <a:ext cx="12037573" cy="5475256"/>
          </a:xfrm>
          <a:prstGeom prst="rect">
            <a:avLst/>
          </a:prstGeom>
          <a:solidFill>
            <a:schemeClr val="bg1">
              <a:lumMod val="85000"/>
            </a:schemeClr>
          </a:solidFill>
        </p:spPr>
      </p:pic>
      <p:sp>
        <p:nvSpPr>
          <p:cNvPr id="2" name="Platshållare för sidfot 1">
            <a:extLst>
              <a:ext uri="{FF2B5EF4-FFF2-40B4-BE49-F238E27FC236}">
                <a16:creationId xmlns:a16="http://schemas.microsoft.com/office/drawing/2014/main" id="{94FB1DE4-3B9B-9815-079A-C6B014F6D8EC}"/>
              </a:ext>
            </a:extLst>
          </p:cNvPr>
          <p:cNvSpPr>
            <a:spLocks noGrp="1"/>
          </p:cNvSpPr>
          <p:nvPr>
            <p:ph type="ftr" sz="quarter" idx="11"/>
          </p:nvPr>
        </p:nvSpPr>
        <p:spPr>
          <a:xfrm>
            <a:off x="6240463" y="368300"/>
            <a:ext cx="3492500" cy="312737"/>
          </a:xfrm>
        </p:spPr>
        <p:txBody>
          <a:bodyPr/>
          <a:lstStyle/>
          <a:p>
            <a:pPr algn="r"/>
            <a:r>
              <a:rPr lang="sv-SE"/>
              <a:t>Att vara hockeyförälder</a:t>
            </a:r>
          </a:p>
        </p:txBody>
      </p:sp>
    </p:spTree>
    <p:extLst>
      <p:ext uri="{BB962C8B-B14F-4D97-AF65-F5344CB8AC3E}">
        <p14:creationId xmlns:p14="http://schemas.microsoft.com/office/powerpoint/2010/main" val="75337826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pSp>
        <p:nvGrpSpPr>
          <p:cNvPr id="48" name="Grupp 47">
            <a:extLst>
              <a:ext uri="{FF2B5EF4-FFF2-40B4-BE49-F238E27FC236}">
                <a16:creationId xmlns:a16="http://schemas.microsoft.com/office/drawing/2014/main" id="{D40F3F3C-063F-F45B-68D5-CDDD67D99E7A}"/>
              </a:ext>
            </a:extLst>
          </p:cNvPr>
          <p:cNvGrpSpPr/>
          <p:nvPr/>
        </p:nvGrpSpPr>
        <p:grpSpPr>
          <a:xfrm>
            <a:off x="8585706" y="744195"/>
            <a:ext cx="3326629" cy="5594524"/>
            <a:chOff x="8470486" y="755863"/>
            <a:chExt cx="3326629" cy="5594524"/>
          </a:xfrm>
        </p:grpSpPr>
        <p:sp>
          <p:nvSpPr>
            <p:cNvPr id="35" name="Ellips 34">
              <a:extLst>
                <a:ext uri="{FF2B5EF4-FFF2-40B4-BE49-F238E27FC236}">
                  <a16:creationId xmlns:a16="http://schemas.microsoft.com/office/drawing/2014/main" id="{102DB6E5-02C4-304A-DAFD-4F4EDFC99FD4}"/>
                </a:ext>
              </a:extLst>
            </p:cNvPr>
            <p:cNvSpPr/>
            <p:nvPr/>
          </p:nvSpPr>
          <p:spPr>
            <a:xfrm>
              <a:off x="9050561" y="5435987"/>
              <a:ext cx="914400" cy="914400"/>
            </a:xfrm>
            <a:prstGeom prst="ellipse">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TKH</a:t>
              </a:r>
            </a:p>
          </p:txBody>
        </p:sp>
        <p:sp>
          <p:nvSpPr>
            <p:cNvPr id="36" name="Ellips 35">
              <a:extLst>
                <a:ext uri="{FF2B5EF4-FFF2-40B4-BE49-F238E27FC236}">
                  <a16:creationId xmlns:a16="http://schemas.microsoft.com/office/drawing/2014/main" id="{1EBCAF46-CC50-FB05-0DFF-87EDC112F9D7}"/>
                </a:ext>
              </a:extLst>
            </p:cNvPr>
            <p:cNvSpPr/>
            <p:nvPr/>
          </p:nvSpPr>
          <p:spPr>
            <a:xfrm>
              <a:off x="10156878" y="5275649"/>
              <a:ext cx="983608" cy="983608"/>
            </a:xfrm>
            <a:prstGeom prst="ellipse">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U8</a:t>
              </a:r>
            </a:p>
          </p:txBody>
        </p:sp>
        <p:sp>
          <p:nvSpPr>
            <p:cNvPr id="37" name="Ellips 36">
              <a:extLst>
                <a:ext uri="{FF2B5EF4-FFF2-40B4-BE49-F238E27FC236}">
                  <a16:creationId xmlns:a16="http://schemas.microsoft.com/office/drawing/2014/main" id="{0FF087F8-8BA2-F9F9-EDE0-4E8ED19CE0DE}"/>
                </a:ext>
              </a:extLst>
            </p:cNvPr>
            <p:cNvSpPr/>
            <p:nvPr/>
          </p:nvSpPr>
          <p:spPr>
            <a:xfrm>
              <a:off x="9570660" y="3953603"/>
              <a:ext cx="983608" cy="983608"/>
            </a:xfrm>
            <a:prstGeom prst="ellipse">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U9</a:t>
              </a:r>
            </a:p>
          </p:txBody>
        </p:sp>
        <p:sp>
          <p:nvSpPr>
            <p:cNvPr id="38" name="Ellips 37">
              <a:extLst>
                <a:ext uri="{FF2B5EF4-FFF2-40B4-BE49-F238E27FC236}">
                  <a16:creationId xmlns:a16="http://schemas.microsoft.com/office/drawing/2014/main" id="{D1F4E229-8626-133E-174B-395FD60A4439}"/>
                </a:ext>
              </a:extLst>
            </p:cNvPr>
            <p:cNvSpPr/>
            <p:nvPr/>
          </p:nvSpPr>
          <p:spPr>
            <a:xfrm>
              <a:off x="10798144" y="4541273"/>
              <a:ext cx="983608" cy="983608"/>
            </a:xfrm>
            <a:prstGeom prst="ellipse">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U10</a:t>
              </a:r>
            </a:p>
          </p:txBody>
        </p:sp>
        <p:sp>
          <p:nvSpPr>
            <p:cNvPr id="39" name="Ellips 38">
              <a:extLst>
                <a:ext uri="{FF2B5EF4-FFF2-40B4-BE49-F238E27FC236}">
                  <a16:creationId xmlns:a16="http://schemas.microsoft.com/office/drawing/2014/main" id="{C27576F9-F6D7-E47A-0791-B7440CBAA1C5}"/>
                </a:ext>
              </a:extLst>
            </p:cNvPr>
            <p:cNvSpPr/>
            <p:nvPr/>
          </p:nvSpPr>
          <p:spPr>
            <a:xfrm>
              <a:off x="8544288" y="4393223"/>
              <a:ext cx="983608" cy="983608"/>
            </a:xfrm>
            <a:prstGeom prst="ellipse">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U11</a:t>
              </a:r>
            </a:p>
          </p:txBody>
        </p:sp>
        <p:sp>
          <p:nvSpPr>
            <p:cNvPr id="40" name="Ellips 39">
              <a:extLst>
                <a:ext uri="{FF2B5EF4-FFF2-40B4-BE49-F238E27FC236}">
                  <a16:creationId xmlns:a16="http://schemas.microsoft.com/office/drawing/2014/main" id="{9BB5E973-162E-914C-67D8-20B73438A16D}"/>
                </a:ext>
              </a:extLst>
            </p:cNvPr>
            <p:cNvSpPr/>
            <p:nvPr/>
          </p:nvSpPr>
          <p:spPr>
            <a:xfrm>
              <a:off x="10813507" y="3524765"/>
              <a:ext cx="983608" cy="983608"/>
            </a:xfrm>
            <a:prstGeom prst="ellipse">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U12</a:t>
              </a:r>
            </a:p>
          </p:txBody>
        </p:sp>
        <p:sp>
          <p:nvSpPr>
            <p:cNvPr id="41" name="Ellips 40">
              <a:extLst>
                <a:ext uri="{FF2B5EF4-FFF2-40B4-BE49-F238E27FC236}">
                  <a16:creationId xmlns:a16="http://schemas.microsoft.com/office/drawing/2014/main" id="{A1C8718A-E905-F7DC-4637-6F7C0A363C02}"/>
                </a:ext>
              </a:extLst>
            </p:cNvPr>
            <p:cNvSpPr/>
            <p:nvPr/>
          </p:nvSpPr>
          <p:spPr>
            <a:xfrm>
              <a:off x="8760762" y="3318475"/>
              <a:ext cx="983608" cy="983608"/>
            </a:xfrm>
            <a:prstGeom prst="ellipse">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U13</a:t>
              </a:r>
            </a:p>
          </p:txBody>
        </p:sp>
        <p:sp>
          <p:nvSpPr>
            <p:cNvPr id="42" name="Ellips 41">
              <a:extLst>
                <a:ext uri="{FF2B5EF4-FFF2-40B4-BE49-F238E27FC236}">
                  <a16:creationId xmlns:a16="http://schemas.microsoft.com/office/drawing/2014/main" id="{69A58B05-E179-AEC0-04C8-E41D96F2C923}"/>
                </a:ext>
              </a:extLst>
            </p:cNvPr>
            <p:cNvSpPr/>
            <p:nvPr/>
          </p:nvSpPr>
          <p:spPr>
            <a:xfrm>
              <a:off x="9904328" y="2795103"/>
              <a:ext cx="983608" cy="983608"/>
            </a:xfrm>
            <a:prstGeom prst="ellipse">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U14</a:t>
              </a:r>
            </a:p>
          </p:txBody>
        </p:sp>
        <p:sp>
          <p:nvSpPr>
            <p:cNvPr id="43" name="Ellips 42">
              <a:extLst>
                <a:ext uri="{FF2B5EF4-FFF2-40B4-BE49-F238E27FC236}">
                  <a16:creationId xmlns:a16="http://schemas.microsoft.com/office/drawing/2014/main" id="{2E85F091-740D-485A-ECC7-2399CEC55A04}"/>
                </a:ext>
              </a:extLst>
            </p:cNvPr>
            <p:cNvSpPr/>
            <p:nvPr/>
          </p:nvSpPr>
          <p:spPr>
            <a:xfrm>
              <a:off x="9528950" y="1745572"/>
              <a:ext cx="983608" cy="983608"/>
            </a:xfrm>
            <a:prstGeom prst="ellipse">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U15</a:t>
              </a:r>
            </a:p>
          </p:txBody>
        </p:sp>
        <p:sp>
          <p:nvSpPr>
            <p:cNvPr id="44" name="Ellips 43">
              <a:extLst>
                <a:ext uri="{FF2B5EF4-FFF2-40B4-BE49-F238E27FC236}">
                  <a16:creationId xmlns:a16="http://schemas.microsoft.com/office/drawing/2014/main" id="{59A2A1D3-0CD9-4597-B09B-6A8B403FF965}"/>
                </a:ext>
              </a:extLst>
            </p:cNvPr>
            <p:cNvSpPr/>
            <p:nvPr/>
          </p:nvSpPr>
          <p:spPr>
            <a:xfrm>
              <a:off x="10782950" y="2128407"/>
              <a:ext cx="983608" cy="983608"/>
            </a:xfrm>
            <a:prstGeom prst="ellipse">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U16</a:t>
              </a:r>
            </a:p>
          </p:txBody>
        </p:sp>
        <p:sp>
          <p:nvSpPr>
            <p:cNvPr id="45" name="Ellips 44">
              <a:extLst>
                <a:ext uri="{FF2B5EF4-FFF2-40B4-BE49-F238E27FC236}">
                  <a16:creationId xmlns:a16="http://schemas.microsoft.com/office/drawing/2014/main" id="{C414509A-D49B-7F1C-2DEB-B1136D185657}"/>
                </a:ext>
              </a:extLst>
            </p:cNvPr>
            <p:cNvSpPr/>
            <p:nvPr/>
          </p:nvSpPr>
          <p:spPr>
            <a:xfrm>
              <a:off x="8470486" y="1984249"/>
              <a:ext cx="983608" cy="983608"/>
            </a:xfrm>
            <a:prstGeom prst="ellipse">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J18</a:t>
              </a:r>
            </a:p>
          </p:txBody>
        </p:sp>
        <p:sp>
          <p:nvSpPr>
            <p:cNvPr id="46" name="Ellips 45">
              <a:extLst>
                <a:ext uri="{FF2B5EF4-FFF2-40B4-BE49-F238E27FC236}">
                  <a16:creationId xmlns:a16="http://schemas.microsoft.com/office/drawing/2014/main" id="{7E0B9774-ADC9-F8C9-E647-1E00F4064456}"/>
                </a:ext>
              </a:extLst>
            </p:cNvPr>
            <p:cNvSpPr/>
            <p:nvPr/>
          </p:nvSpPr>
          <p:spPr>
            <a:xfrm>
              <a:off x="10428623" y="1119293"/>
              <a:ext cx="983608" cy="983608"/>
            </a:xfrm>
            <a:prstGeom prst="ellipse">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J20</a:t>
              </a:r>
            </a:p>
          </p:txBody>
        </p:sp>
        <p:sp>
          <p:nvSpPr>
            <p:cNvPr id="47" name="Ellips 46">
              <a:extLst>
                <a:ext uri="{FF2B5EF4-FFF2-40B4-BE49-F238E27FC236}">
                  <a16:creationId xmlns:a16="http://schemas.microsoft.com/office/drawing/2014/main" id="{3DEE1259-E964-A713-D8B9-242A8904FB8E}"/>
                </a:ext>
              </a:extLst>
            </p:cNvPr>
            <p:cNvSpPr/>
            <p:nvPr/>
          </p:nvSpPr>
          <p:spPr>
            <a:xfrm>
              <a:off x="9351396" y="755863"/>
              <a:ext cx="983608" cy="983608"/>
            </a:xfrm>
            <a:prstGeom prst="ellipse">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a:t>Senior</a:t>
              </a:r>
            </a:p>
          </p:txBody>
        </p:sp>
      </p:grpSp>
      <p:sp>
        <p:nvSpPr>
          <p:cNvPr id="2" name="Rubrik 1">
            <a:extLst>
              <a:ext uri="{FF2B5EF4-FFF2-40B4-BE49-F238E27FC236}">
                <a16:creationId xmlns:a16="http://schemas.microsoft.com/office/drawing/2014/main" id="{31E72A67-15EE-D77E-D3DD-A01722999E13}"/>
              </a:ext>
            </a:extLst>
          </p:cNvPr>
          <p:cNvSpPr txBox="1">
            <a:spLocks/>
          </p:cNvSpPr>
          <p:nvPr/>
        </p:nvSpPr>
        <p:spPr>
          <a:xfrm>
            <a:off x="500769" y="807212"/>
            <a:ext cx="2035945" cy="1392776"/>
          </a:xfrm>
          <a:prstGeom prst="rect">
            <a:avLst/>
          </a:prstGeom>
        </p:spPr>
        <p:txBody>
          <a:bodyPr lIns="91440" tIns="45720" rIns="91440" bIns="45720" anchor="t">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a:t>Föreningsfokus  </a:t>
            </a:r>
            <a:br>
              <a:rPr lang="sv-SE"/>
            </a:br>
            <a:endParaRPr lang="sv-SE"/>
          </a:p>
          <a:p>
            <a:r>
              <a:rPr lang="sv-SE"/>
              <a:t>Lagfokus </a:t>
            </a:r>
          </a:p>
          <a:p>
            <a:endParaRPr lang="sv-SE"/>
          </a:p>
          <a:p>
            <a:r>
              <a:rPr lang="sv-SE"/>
              <a:t>Individfokus</a:t>
            </a:r>
          </a:p>
          <a:p>
            <a:endParaRPr lang="sv-SE"/>
          </a:p>
        </p:txBody>
      </p:sp>
      <p:sp>
        <p:nvSpPr>
          <p:cNvPr id="3" name="Platshållare för sidfot 1">
            <a:extLst>
              <a:ext uri="{FF2B5EF4-FFF2-40B4-BE49-F238E27FC236}">
                <a16:creationId xmlns:a16="http://schemas.microsoft.com/office/drawing/2014/main" id="{9F36417C-E8B3-9153-BF36-123632FBF883}"/>
              </a:ext>
            </a:extLst>
          </p:cNvPr>
          <p:cNvSpPr>
            <a:spLocks noGrp="1"/>
          </p:cNvSpPr>
          <p:nvPr>
            <p:ph type="ftr" sz="quarter" idx="11"/>
          </p:nvPr>
        </p:nvSpPr>
        <p:spPr>
          <a:xfrm>
            <a:off x="6240463" y="368300"/>
            <a:ext cx="3492500" cy="312737"/>
          </a:xfrm>
        </p:spPr>
        <p:txBody>
          <a:bodyPr/>
          <a:lstStyle/>
          <a:p>
            <a:pPr algn="r"/>
            <a:r>
              <a:rPr lang="sv-SE"/>
              <a:t>Att vara hockeyförälder</a:t>
            </a:r>
          </a:p>
        </p:txBody>
      </p:sp>
      <p:grpSp>
        <p:nvGrpSpPr>
          <p:cNvPr id="80" name="Grupp 79">
            <a:extLst>
              <a:ext uri="{FF2B5EF4-FFF2-40B4-BE49-F238E27FC236}">
                <a16:creationId xmlns:a16="http://schemas.microsoft.com/office/drawing/2014/main" id="{D6F489D2-0C21-6E79-3C66-0368A66E002A}"/>
              </a:ext>
            </a:extLst>
          </p:cNvPr>
          <p:cNvGrpSpPr/>
          <p:nvPr/>
        </p:nvGrpSpPr>
        <p:grpSpPr>
          <a:xfrm>
            <a:off x="2338659" y="865013"/>
            <a:ext cx="2386348" cy="5382576"/>
            <a:chOff x="2338659" y="865013"/>
            <a:chExt cx="2386348" cy="5382576"/>
          </a:xfrm>
        </p:grpSpPr>
        <p:grpSp>
          <p:nvGrpSpPr>
            <p:cNvPr id="18" name="Grupp 17">
              <a:extLst>
                <a:ext uri="{FF2B5EF4-FFF2-40B4-BE49-F238E27FC236}">
                  <a16:creationId xmlns:a16="http://schemas.microsoft.com/office/drawing/2014/main" id="{1E905289-1EA4-EEE5-B292-57B84D8641AF}"/>
                </a:ext>
              </a:extLst>
            </p:cNvPr>
            <p:cNvGrpSpPr/>
            <p:nvPr/>
          </p:nvGrpSpPr>
          <p:grpSpPr>
            <a:xfrm>
              <a:off x="2983134" y="865013"/>
              <a:ext cx="1741873" cy="5382576"/>
              <a:chOff x="5335048" y="882652"/>
              <a:chExt cx="1741873" cy="5382576"/>
            </a:xfrm>
          </p:grpSpPr>
          <p:sp>
            <p:nvSpPr>
              <p:cNvPr id="4" name="Ellips 3">
                <a:extLst>
                  <a:ext uri="{FF2B5EF4-FFF2-40B4-BE49-F238E27FC236}">
                    <a16:creationId xmlns:a16="http://schemas.microsoft.com/office/drawing/2014/main" id="{6D712266-4A74-84ED-0809-7D19989192D3}"/>
                  </a:ext>
                </a:extLst>
              </p:cNvPr>
              <p:cNvSpPr/>
              <p:nvPr/>
            </p:nvSpPr>
            <p:spPr>
              <a:xfrm>
                <a:off x="5446338" y="5350828"/>
                <a:ext cx="914400" cy="914400"/>
              </a:xfrm>
              <a:prstGeom prst="ellipse">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TKH</a:t>
                </a:r>
              </a:p>
            </p:txBody>
          </p:sp>
          <p:sp>
            <p:nvSpPr>
              <p:cNvPr id="5" name="Ellips 4">
                <a:extLst>
                  <a:ext uri="{FF2B5EF4-FFF2-40B4-BE49-F238E27FC236}">
                    <a16:creationId xmlns:a16="http://schemas.microsoft.com/office/drawing/2014/main" id="{3724C462-3282-B0F9-C303-E60BFD300D3C}"/>
                  </a:ext>
                </a:extLst>
              </p:cNvPr>
              <p:cNvSpPr/>
              <p:nvPr/>
            </p:nvSpPr>
            <p:spPr>
              <a:xfrm>
                <a:off x="5994400" y="5011816"/>
                <a:ext cx="983608" cy="983608"/>
              </a:xfrm>
              <a:prstGeom prst="ellipse">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U8</a:t>
                </a:r>
              </a:p>
            </p:txBody>
          </p:sp>
          <p:sp>
            <p:nvSpPr>
              <p:cNvPr id="6" name="Ellips 5">
                <a:extLst>
                  <a:ext uri="{FF2B5EF4-FFF2-40B4-BE49-F238E27FC236}">
                    <a16:creationId xmlns:a16="http://schemas.microsoft.com/office/drawing/2014/main" id="{12605714-E7F5-68ED-8643-C1FF7BB7005C}"/>
                  </a:ext>
                </a:extLst>
              </p:cNvPr>
              <p:cNvSpPr/>
              <p:nvPr/>
            </p:nvSpPr>
            <p:spPr>
              <a:xfrm>
                <a:off x="5377130" y="4652963"/>
                <a:ext cx="983608" cy="983608"/>
              </a:xfrm>
              <a:prstGeom prst="ellipse">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U9</a:t>
                </a:r>
              </a:p>
            </p:txBody>
          </p:sp>
          <p:sp>
            <p:nvSpPr>
              <p:cNvPr id="7" name="Ellips 6">
                <a:extLst>
                  <a:ext uri="{FF2B5EF4-FFF2-40B4-BE49-F238E27FC236}">
                    <a16:creationId xmlns:a16="http://schemas.microsoft.com/office/drawing/2014/main" id="{895C2616-A5A5-DBB2-775C-E5800675167B}"/>
                  </a:ext>
                </a:extLst>
              </p:cNvPr>
              <p:cNvSpPr/>
              <p:nvPr/>
            </p:nvSpPr>
            <p:spPr>
              <a:xfrm>
                <a:off x="5962553" y="4251801"/>
                <a:ext cx="983608" cy="983608"/>
              </a:xfrm>
              <a:prstGeom prst="ellipse">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U10</a:t>
                </a:r>
              </a:p>
            </p:txBody>
          </p:sp>
          <p:sp>
            <p:nvSpPr>
              <p:cNvPr id="8" name="Ellips 7">
                <a:extLst>
                  <a:ext uri="{FF2B5EF4-FFF2-40B4-BE49-F238E27FC236}">
                    <a16:creationId xmlns:a16="http://schemas.microsoft.com/office/drawing/2014/main" id="{61D8E1C6-B832-0573-B1D0-CC49CE254C45}"/>
                  </a:ext>
                </a:extLst>
              </p:cNvPr>
              <p:cNvSpPr/>
              <p:nvPr/>
            </p:nvSpPr>
            <p:spPr>
              <a:xfrm>
                <a:off x="5335048" y="3892948"/>
                <a:ext cx="983608" cy="983608"/>
              </a:xfrm>
              <a:prstGeom prst="ellipse">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U11</a:t>
                </a:r>
              </a:p>
            </p:txBody>
          </p:sp>
          <p:sp>
            <p:nvSpPr>
              <p:cNvPr id="9" name="Ellips 8">
                <a:extLst>
                  <a:ext uri="{FF2B5EF4-FFF2-40B4-BE49-F238E27FC236}">
                    <a16:creationId xmlns:a16="http://schemas.microsoft.com/office/drawing/2014/main" id="{CE77A045-8AEF-5071-846B-1B7C2B85DFF8}"/>
                  </a:ext>
                </a:extLst>
              </p:cNvPr>
              <p:cNvSpPr/>
              <p:nvPr/>
            </p:nvSpPr>
            <p:spPr>
              <a:xfrm>
                <a:off x="5994400" y="3590133"/>
                <a:ext cx="983608" cy="983608"/>
              </a:xfrm>
              <a:prstGeom prst="ellipse">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U12</a:t>
                </a:r>
              </a:p>
            </p:txBody>
          </p:sp>
          <p:sp>
            <p:nvSpPr>
              <p:cNvPr id="10" name="Ellips 9">
                <a:extLst>
                  <a:ext uri="{FF2B5EF4-FFF2-40B4-BE49-F238E27FC236}">
                    <a16:creationId xmlns:a16="http://schemas.microsoft.com/office/drawing/2014/main" id="{9EA149CF-C866-3720-3503-3790561F7F8A}"/>
                  </a:ext>
                </a:extLst>
              </p:cNvPr>
              <p:cNvSpPr/>
              <p:nvPr/>
            </p:nvSpPr>
            <p:spPr>
              <a:xfrm>
                <a:off x="5419212" y="3221198"/>
                <a:ext cx="983608" cy="983608"/>
              </a:xfrm>
              <a:prstGeom prst="ellipse">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U13</a:t>
                </a:r>
              </a:p>
            </p:txBody>
          </p:sp>
          <p:sp>
            <p:nvSpPr>
              <p:cNvPr id="11" name="Ellips 10">
                <a:extLst>
                  <a:ext uri="{FF2B5EF4-FFF2-40B4-BE49-F238E27FC236}">
                    <a16:creationId xmlns:a16="http://schemas.microsoft.com/office/drawing/2014/main" id="{14EC644E-19B3-DCFC-B24D-C7A7A31EF6DB}"/>
                  </a:ext>
                </a:extLst>
              </p:cNvPr>
              <p:cNvSpPr/>
              <p:nvPr/>
            </p:nvSpPr>
            <p:spPr>
              <a:xfrm>
                <a:off x="6026792" y="2816862"/>
                <a:ext cx="983608" cy="983608"/>
              </a:xfrm>
              <a:prstGeom prst="ellipse">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U14</a:t>
                </a:r>
              </a:p>
            </p:txBody>
          </p:sp>
          <p:sp>
            <p:nvSpPr>
              <p:cNvPr id="12" name="Ellips 11">
                <a:extLst>
                  <a:ext uri="{FF2B5EF4-FFF2-40B4-BE49-F238E27FC236}">
                    <a16:creationId xmlns:a16="http://schemas.microsoft.com/office/drawing/2014/main" id="{0F711E69-70AA-D3FF-0D04-DF87268CF9BC}"/>
                  </a:ext>
                </a:extLst>
              </p:cNvPr>
              <p:cNvSpPr/>
              <p:nvPr/>
            </p:nvSpPr>
            <p:spPr>
              <a:xfrm>
                <a:off x="5435988" y="2446653"/>
                <a:ext cx="983608" cy="983608"/>
              </a:xfrm>
              <a:prstGeom prst="ellipse">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U15</a:t>
                </a:r>
              </a:p>
            </p:txBody>
          </p:sp>
          <p:sp>
            <p:nvSpPr>
              <p:cNvPr id="13" name="Ellips 12">
                <a:extLst>
                  <a:ext uri="{FF2B5EF4-FFF2-40B4-BE49-F238E27FC236}">
                    <a16:creationId xmlns:a16="http://schemas.microsoft.com/office/drawing/2014/main" id="{EEBEF507-7920-03D8-408B-6A4794FD5EF1}"/>
                  </a:ext>
                </a:extLst>
              </p:cNvPr>
              <p:cNvSpPr/>
              <p:nvPr/>
            </p:nvSpPr>
            <p:spPr>
              <a:xfrm>
                <a:off x="6046717" y="2093715"/>
                <a:ext cx="983608" cy="983608"/>
              </a:xfrm>
              <a:prstGeom prst="ellipse">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U16</a:t>
                </a:r>
              </a:p>
            </p:txBody>
          </p:sp>
          <p:sp>
            <p:nvSpPr>
              <p:cNvPr id="14" name="Ellips 13">
                <a:extLst>
                  <a:ext uri="{FF2B5EF4-FFF2-40B4-BE49-F238E27FC236}">
                    <a16:creationId xmlns:a16="http://schemas.microsoft.com/office/drawing/2014/main" id="{D1D5ACD0-25F1-45F5-B4F6-4C2B23A1C19B}"/>
                  </a:ext>
                </a:extLst>
              </p:cNvPr>
              <p:cNvSpPr/>
              <p:nvPr/>
            </p:nvSpPr>
            <p:spPr>
              <a:xfrm>
                <a:off x="5505353" y="1701641"/>
                <a:ext cx="983608" cy="983608"/>
              </a:xfrm>
              <a:prstGeom prst="ellipse">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J18</a:t>
                </a:r>
              </a:p>
            </p:txBody>
          </p:sp>
          <p:sp>
            <p:nvSpPr>
              <p:cNvPr id="15" name="Ellips 14">
                <a:extLst>
                  <a:ext uri="{FF2B5EF4-FFF2-40B4-BE49-F238E27FC236}">
                    <a16:creationId xmlns:a16="http://schemas.microsoft.com/office/drawing/2014/main" id="{8443A908-7806-3F60-7186-BF50FC68FBA0}"/>
                  </a:ext>
                </a:extLst>
              </p:cNvPr>
              <p:cNvSpPr/>
              <p:nvPr/>
            </p:nvSpPr>
            <p:spPr>
              <a:xfrm>
                <a:off x="6093313" y="1290637"/>
                <a:ext cx="983608" cy="983608"/>
              </a:xfrm>
              <a:prstGeom prst="ellipse">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J20</a:t>
                </a:r>
              </a:p>
            </p:txBody>
          </p:sp>
          <p:sp>
            <p:nvSpPr>
              <p:cNvPr id="17" name="Ellips 16">
                <a:extLst>
                  <a:ext uri="{FF2B5EF4-FFF2-40B4-BE49-F238E27FC236}">
                    <a16:creationId xmlns:a16="http://schemas.microsoft.com/office/drawing/2014/main" id="{B1E74C48-3F24-CB92-BB22-8FCCF4350AC6}"/>
                  </a:ext>
                </a:extLst>
              </p:cNvPr>
              <p:cNvSpPr/>
              <p:nvPr/>
            </p:nvSpPr>
            <p:spPr>
              <a:xfrm>
                <a:off x="5473506" y="882652"/>
                <a:ext cx="983608" cy="983608"/>
              </a:xfrm>
              <a:prstGeom prst="ellipse">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a:t>Senior</a:t>
                </a:r>
              </a:p>
            </p:txBody>
          </p:sp>
        </p:grpSp>
        <p:sp>
          <p:nvSpPr>
            <p:cNvPr id="16" name="Ellips 15">
              <a:extLst>
                <a:ext uri="{FF2B5EF4-FFF2-40B4-BE49-F238E27FC236}">
                  <a16:creationId xmlns:a16="http://schemas.microsoft.com/office/drawing/2014/main" id="{2EA4F18A-EF08-FA94-754A-59215ED7B000}"/>
                </a:ext>
              </a:extLst>
            </p:cNvPr>
            <p:cNvSpPr/>
            <p:nvPr/>
          </p:nvSpPr>
          <p:spPr>
            <a:xfrm>
              <a:off x="2380741" y="4481550"/>
              <a:ext cx="983608" cy="983608"/>
            </a:xfrm>
            <a:prstGeom prst="ellipse">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F10</a:t>
              </a:r>
            </a:p>
          </p:txBody>
        </p:sp>
        <p:sp>
          <p:nvSpPr>
            <p:cNvPr id="19" name="Ellips 18">
              <a:extLst>
                <a:ext uri="{FF2B5EF4-FFF2-40B4-BE49-F238E27FC236}">
                  <a16:creationId xmlns:a16="http://schemas.microsoft.com/office/drawing/2014/main" id="{B53F8528-CC2E-41B1-82A9-82D004BA9364}"/>
                </a:ext>
              </a:extLst>
            </p:cNvPr>
            <p:cNvSpPr/>
            <p:nvPr/>
          </p:nvSpPr>
          <p:spPr>
            <a:xfrm>
              <a:off x="2338659" y="3721535"/>
              <a:ext cx="983608" cy="983608"/>
            </a:xfrm>
            <a:prstGeom prst="ellipse">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F12</a:t>
              </a:r>
            </a:p>
          </p:txBody>
        </p:sp>
        <p:sp>
          <p:nvSpPr>
            <p:cNvPr id="34" name="Ellips 33">
              <a:extLst>
                <a:ext uri="{FF2B5EF4-FFF2-40B4-BE49-F238E27FC236}">
                  <a16:creationId xmlns:a16="http://schemas.microsoft.com/office/drawing/2014/main" id="{A59669B6-80C7-3DA9-8D93-5EEF40ED9DEE}"/>
                </a:ext>
              </a:extLst>
            </p:cNvPr>
            <p:cNvSpPr/>
            <p:nvPr/>
          </p:nvSpPr>
          <p:spPr>
            <a:xfrm>
              <a:off x="2383018" y="2949868"/>
              <a:ext cx="983608" cy="983608"/>
            </a:xfrm>
            <a:prstGeom prst="ellipse">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F14</a:t>
              </a:r>
            </a:p>
          </p:txBody>
        </p:sp>
        <p:sp>
          <p:nvSpPr>
            <p:cNvPr id="49" name="Ellips 48">
              <a:extLst>
                <a:ext uri="{FF2B5EF4-FFF2-40B4-BE49-F238E27FC236}">
                  <a16:creationId xmlns:a16="http://schemas.microsoft.com/office/drawing/2014/main" id="{77B76BAB-1505-BF0E-A277-830B23DAEAF2}"/>
                </a:ext>
              </a:extLst>
            </p:cNvPr>
            <p:cNvSpPr/>
            <p:nvPr/>
          </p:nvSpPr>
          <p:spPr>
            <a:xfrm>
              <a:off x="2399794" y="2175323"/>
              <a:ext cx="983608" cy="983608"/>
            </a:xfrm>
            <a:prstGeom prst="ellipse">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F16</a:t>
              </a:r>
            </a:p>
          </p:txBody>
        </p:sp>
        <p:sp>
          <p:nvSpPr>
            <p:cNvPr id="50" name="Ellips 49">
              <a:extLst>
                <a:ext uri="{FF2B5EF4-FFF2-40B4-BE49-F238E27FC236}">
                  <a16:creationId xmlns:a16="http://schemas.microsoft.com/office/drawing/2014/main" id="{A2553568-2BAA-3DCD-1E36-EFA2AC3A9E08}"/>
                </a:ext>
              </a:extLst>
            </p:cNvPr>
            <p:cNvSpPr/>
            <p:nvPr/>
          </p:nvSpPr>
          <p:spPr>
            <a:xfrm>
              <a:off x="2469159" y="1430311"/>
              <a:ext cx="983608" cy="983608"/>
            </a:xfrm>
            <a:prstGeom prst="ellipse">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DJ</a:t>
              </a:r>
            </a:p>
          </p:txBody>
        </p:sp>
      </p:grpSp>
      <p:grpSp>
        <p:nvGrpSpPr>
          <p:cNvPr id="81" name="Grupp 80">
            <a:extLst>
              <a:ext uri="{FF2B5EF4-FFF2-40B4-BE49-F238E27FC236}">
                <a16:creationId xmlns:a16="http://schemas.microsoft.com/office/drawing/2014/main" id="{A2A59741-455D-28AC-D35A-0E6831C447D2}"/>
              </a:ext>
            </a:extLst>
          </p:cNvPr>
          <p:cNvGrpSpPr/>
          <p:nvPr/>
        </p:nvGrpSpPr>
        <p:grpSpPr>
          <a:xfrm>
            <a:off x="5156153" y="865013"/>
            <a:ext cx="2981891" cy="5382576"/>
            <a:chOff x="5078074" y="956143"/>
            <a:chExt cx="2981891" cy="5382576"/>
          </a:xfrm>
        </p:grpSpPr>
        <p:grpSp>
          <p:nvGrpSpPr>
            <p:cNvPr id="33" name="Grupp 32">
              <a:extLst>
                <a:ext uri="{FF2B5EF4-FFF2-40B4-BE49-F238E27FC236}">
                  <a16:creationId xmlns:a16="http://schemas.microsoft.com/office/drawing/2014/main" id="{B783B107-56B9-830D-79B8-EEAA3C2F84BA}"/>
                </a:ext>
              </a:extLst>
            </p:cNvPr>
            <p:cNvGrpSpPr/>
            <p:nvPr/>
          </p:nvGrpSpPr>
          <p:grpSpPr>
            <a:xfrm>
              <a:off x="5689238" y="956143"/>
              <a:ext cx="2370727" cy="5382576"/>
              <a:chOff x="5320585" y="860893"/>
              <a:chExt cx="2370727" cy="5382576"/>
            </a:xfrm>
            <a:solidFill>
              <a:srgbClr val="FFD200"/>
            </a:solidFill>
          </p:grpSpPr>
          <p:sp>
            <p:nvSpPr>
              <p:cNvPr id="20" name="Ellips 19">
                <a:extLst>
                  <a:ext uri="{FF2B5EF4-FFF2-40B4-BE49-F238E27FC236}">
                    <a16:creationId xmlns:a16="http://schemas.microsoft.com/office/drawing/2014/main" id="{ADB60BD6-6A2E-FB3C-8715-67480D002210}"/>
                  </a:ext>
                </a:extLst>
              </p:cNvPr>
              <p:cNvSpPr/>
              <p:nvPr/>
            </p:nvSpPr>
            <p:spPr>
              <a:xfrm>
                <a:off x="5431875" y="5329069"/>
                <a:ext cx="914400" cy="914400"/>
              </a:xfrm>
              <a:prstGeom prst="ellipse">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TKH</a:t>
                </a:r>
              </a:p>
            </p:txBody>
          </p:sp>
          <p:sp>
            <p:nvSpPr>
              <p:cNvPr id="21" name="Ellips 20">
                <a:extLst>
                  <a:ext uri="{FF2B5EF4-FFF2-40B4-BE49-F238E27FC236}">
                    <a16:creationId xmlns:a16="http://schemas.microsoft.com/office/drawing/2014/main" id="{D3282798-611A-2C7E-E0B6-7A2C896FE67F}"/>
                  </a:ext>
                </a:extLst>
              </p:cNvPr>
              <p:cNvSpPr/>
              <p:nvPr/>
            </p:nvSpPr>
            <p:spPr>
              <a:xfrm>
                <a:off x="5979937" y="4990057"/>
                <a:ext cx="983608" cy="983608"/>
              </a:xfrm>
              <a:prstGeom prst="ellipse">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U8</a:t>
                </a:r>
              </a:p>
            </p:txBody>
          </p:sp>
          <p:sp>
            <p:nvSpPr>
              <p:cNvPr id="22" name="Ellips 21">
                <a:extLst>
                  <a:ext uri="{FF2B5EF4-FFF2-40B4-BE49-F238E27FC236}">
                    <a16:creationId xmlns:a16="http://schemas.microsoft.com/office/drawing/2014/main" id="{83F630D5-73CC-2BA2-D2F3-163A12F9405A}"/>
                  </a:ext>
                </a:extLst>
              </p:cNvPr>
              <p:cNvSpPr/>
              <p:nvPr/>
            </p:nvSpPr>
            <p:spPr>
              <a:xfrm>
                <a:off x="5362667" y="4631204"/>
                <a:ext cx="983608" cy="983608"/>
              </a:xfrm>
              <a:prstGeom prst="ellipse">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U9</a:t>
                </a:r>
              </a:p>
            </p:txBody>
          </p:sp>
          <p:sp>
            <p:nvSpPr>
              <p:cNvPr id="23" name="Ellips 22">
                <a:extLst>
                  <a:ext uri="{FF2B5EF4-FFF2-40B4-BE49-F238E27FC236}">
                    <a16:creationId xmlns:a16="http://schemas.microsoft.com/office/drawing/2014/main" id="{CA367C4A-2D09-7CDA-3291-93444C368B72}"/>
                  </a:ext>
                </a:extLst>
              </p:cNvPr>
              <p:cNvSpPr/>
              <p:nvPr/>
            </p:nvSpPr>
            <p:spPr>
              <a:xfrm>
                <a:off x="5948090" y="4230042"/>
                <a:ext cx="983608" cy="983608"/>
              </a:xfrm>
              <a:prstGeom prst="ellipse">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U10</a:t>
                </a:r>
              </a:p>
            </p:txBody>
          </p:sp>
          <p:sp>
            <p:nvSpPr>
              <p:cNvPr id="24" name="Ellips 23">
                <a:extLst>
                  <a:ext uri="{FF2B5EF4-FFF2-40B4-BE49-F238E27FC236}">
                    <a16:creationId xmlns:a16="http://schemas.microsoft.com/office/drawing/2014/main" id="{C2017062-DBF0-3D89-E917-95B3BED8244E}"/>
                  </a:ext>
                </a:extLst>
              </p:cNvPr>
              <p:cNvSpPr/>
              <p:nvPr/>
            </p:nvSpPr>
            <p:spPr>
              <a:xfrm>
                <a:off x="5320585" y="3871189"/>
                <a:ext cx="983608" cy="983608"/>
              </a:xfrm>
              <a:prstGeom prst="ellipse">
                <a:avLst/>
              </a:prstGeom>
              <a:solidFill>
                <a:schemeClr val="accent3">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U11</a:t>
                </a:r>
              </a:p>
            </p:txBody>
          </p:sp>
          <p:sp>
            <p:nvSpPr>
              <p:cNvPr id="25" name="Ellips 24">
                <a:extLst>
                  <a:ext uri="{FF2B5EF4-FFF2-40B4-BE49-F238E27FC236}">
                    <a16:creationId xmlns:a16="http://schemas.microsoft.com/office/drawing/2014/main" id="{E9D6C29C-12E7-C784-267E-CF945E153BF4}"/>
                  </a:ext>
                </a:extLst>
              </p:cNvPr>
              <p:cNvSpPr/>
              <p:nvPr/>
            </p:nvSpPr>
            <p:spPr>
              <a:xfrm>
                <a:off x="5979937" y="3568374"/>
                <a:ext cx="983608" cy="983608"/>
              </a:xfrm>
              <a:prstGeom prst="ellipse">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U12</a:t>
                </a:r>
              </a:p>
            </p:txBody>
          </p:sp>
          <p:sp>
            <p:nvSpPr>
              <p:cNvPr id="26" name="Ellips 25">
                <a:extLst>
                  <a:ext uri="{FF2B5EF4-FFF2-40B4-BE49-F238E27FC236}">
                    <a16:creationId xmlns:a16="http://schemas.microsoft.com/office/drawing/2014/main" id="{3D28CCC1-9E35-1334-DACD-FA94D71409C6}"/>
                  </a:ext>
                </a:extLst>
              </p:cNvPr>
              <p:cNvSpPr/>
              <p:nvPr/>
            </p:nvSpPr>
            <p:spPr>
              <a:xfrm>
                <a:off x="5404749" y="3199439"/>
                <a:ext cx="983608" cy="983608"/>
              </a:xfrm>
              <a:prstGeom prst="ellipse">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U13</a:t>
                </a:r>
              </a:p>
            </p:txBody>
          </p:sp>
          <p:sp>
            <p:nvSpPr>
              <p:cNvPr id="27" name="Ellips 26">
                <a:extLst>
                  <a:ext uri="{FF2B5EF4-FFF2-40B4-BE49-F238E27FC236}">
                    <a16:creationId xmlns:a16="http://schemas.microsoft.com/office/drawing/2014/main" id="{E313B5D0-D56D-6E73-9069-A420CE04A861}"/>
                  </a:ext>
                </a:extLst>
              </p:cNvPr>
              <p:cNvSpPr/>
              <p:nvPr/>
            </p:nvSpPr>
            <p:spPr>
              <a:xfrm>
                <a:off x="6707704" y="2778436"/>
                <a:ext cx="983608" cy="983608"/>
              </a:xfrm>
              <a:prstGeom prst="ellipse">
                <a:avLst/>
              </a:prstGeom>
              <a:solidFill>
                <a:schemeClr val="accent3">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U14</a:t>
                </a:r>
              </a:p>
            </p:txBody>
          </p:sp>
          <p:sp>
            <p:nvSpPr>
              <p:cNvPr id="28" name="Ellips 27">
                <a:extLst>
                  <a:ext uri="{FF2B5EF4-FFF2-40B4-BE49-F238E27FC236}">
                    <a16:creationId xmlns:a16="http://schemas.microsoft.com/office/drawing/2014/main" id="{84F82B48-A671-3E89-6E1C-3683D631F6D5}"/>
                  </a:ext>
                </a:extLst>
              </p:cNvPr>
              <p:cNvSpPr/>
              <p:nvPr/>
            </p:nvSpPr>
            <p:spPr>
              <a:xfrm>
                <a:off x="5421525" y="2424894"/>
                <a:ext cx="983608" cy="983608"/>
              </a:xfrm>
              <a:prstGeom prst="ellipse">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U15</a:t>
                </a:r>
              </a:p>
            </p:txBody>
          </p:sp>
          <p:sp>
            <p:nvSpPr>
              <p:cNvPr id="29" name="Ellips 28">
                <a:extLst>
                  <a:ext uri="{FF2B5EF4-FFF2-40B4-BE49-F238E27FC236}">
                    <a16:creationId xmlns:a16="http://schemas.microsoft.com/office/drawing/2014/main" id="{6BF92E3D-B71F-008A-E5DF-9F491FB6961F}"/>
                  </a:ext>
                </a:extLst>
              </p:cNvPr>
              <p:cNvSpPr/>
              <p:nvPr/>
            </p:nvSpPr>
            <p:spPr>
              <a:xfrm>
                <a:off x="6058695" y="2074851"/>
                <a:ext cx="983608" cy="983608"/>
              </a:xfrm>
              <a:prstGeom prst="ellipse">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U16</a:t>
                </a:r>
              </a:p>
            </p:txBody>
          </p:sp>
          <p:sp>
            <p:nvSpPr>
              <p:cNvPr id="30" name="Ellips 29">
                <a:extLst>
                  <a:ext uri="{FF2B5EF4-FFF2-40B4-BE49-F238E27FC236}">
                    <a16:creationId xmlns:a16="http://schemas.microsoft.com/office/drawing/2014/main" id="{BD365A33-B136-1BE9-3745-A5F7E67053CC}"/>
                  </a:ext>
                </a:extLst>
              </p:cNvPr>
              <p:cNvSpPr/>
              <p:nvPr/>
            </p:nvSpPr>
            <p:spPr>
              <a:xfrm>
                <a:off x="5490890" y="1679882"/>
                <a:ext cx="983608" cy="983608"/>
              </a:xfrm>
              <a:prstGeom prst="ellipse">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J18</a:t>
                </a:r>
              </a:p>
            </p:txBody>
          </p:sp>
          <p:sp>
            <p:nvSpPr>
              <p:cNvPr id="31" name="Ellips 30">
                <a:extLst>
                  <a:ext uri="{FF2B5EF4-FFF2-40B4-BE49-F238E27FC236}">
                    <a16:creationId xmlns:a16="http://schemas.microsoft.com/office/drawing/2014/main" id="{285704B0-C402-C6D4-CF8B-6C526C74697B}"/>
                  </a:ext>
                </a:extLst>
              </p:cNvPr>
              <p:cNvSpPr/>
              <p:nvPr/>
            </p:nvSpPr>
            <p:spPr>
              <a:xfrm>
                <a:off x="6076912" y="1268878"/>
                <a:ext cx="983608" cy="983608"/>
              </a:xfrm>
              <a:prstGeom prst="ellipse">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J20</a:t>
                </a:r>
              </a:p>
            </p:txBody>
          </p:sp>
          <p:sp>
            <p:nvSpPr>
              <p:cNvPr id="32" name="Ellips 31">
                <a:extLst>
                  <a:ext uri="{FF2B5EF4-FFF2-40B4-BE49-F238E27FC236}">
                    <a16:creationId xmlns:a16="http://schemas.microsoft.com/office/drawing/2014/main" id="{D7EA0D1C-CEED-4034-0D19-A28BFE996897}"/>
                  </a:ext>
                </a:extLst>
              </p:cNvPr>
              <p:cNvSpPr/>
              <p:nvPr/>
            </p:nvSpPr>
            <p:spPr>
              <a:xfrm>
                <a:off x="5459043" y="860893"/>
                <a:ext cx="983608" cy="983608"/>
              </a:xfrm>
              <a:prstGeom prst="ellipse">
                <a:avLst/>
              </a:prstGeom>
              <a:solidFill>
                <a:schemeClr val="accent3">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a:t>Senior</a:t>
                </a:r>
              </a:p>
            </p:txBody>
          </p:sp>
        </p:grpSp>
        <p:sp>
          <p:nvSpPr>
            <p:cNvPr id="75" name="Ellips 74">
              <a:extLst>
                <a:ext uri="{FF2B5EF4-FFF2-40B4-BE49-F238E27FC236}">
                  <a16:creationId xmlns:a16="http://schemas.microsoft.com/office/drawing/2014/main" id="{9366CD2E-5D0C-A453-F2C5-BA671E7064C0}"/>
                </a:ext>
              </a:extLst>
            </p:cNvPr>
            <p:cNvSpPr/>
            <p:nvPr/>
          </p:nvSpPr>
          <p:spPr>
            <a:xfrm>
              <a:off x="5120156" y="4368961"/>
              <a:ext cx="983608" cy="983608"/>
            </a:xfrm>
            <a:prstGeom prst="ellipse">
              <a:avLst/>
            </a:prstGeom>
            <a:solidFill>
              <a:schemeClr val="bg2"/>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F10</a:t>
              </a:r>
            </a:p>
          </p:txBody>
        </p:sp>
        <p:sp>
          <p:nvSpPr>
            <p:cNvPr id="76" name="Ellips 75">
              <a:extLst>
                <a:ext uri="{FF2B5EF4-FFF2-40B4-BE49-F238E27FC236}">
                  <a16:creationId xmlns:a16="http://schemas.microsoft.com/office/drawing/2014/main" id="{69569D62-66C9-6A08-5E1E-1F8610F5AE10}"/>
                </a:ext>
              </a:extLst>
            </p:cNvPr>
            <p:cNvSpPr/>
            <p:nvPr/>
          </p:nvSpPr>
          <p:spPr>
            <a:xfrm>
              <a:off x="5078074" y="3608946"/>
              <a:ext cx="983608" cy="983608"/>
            </a:xfrm>
            <a:prstGeom prst="ellipse">
              <a:avLst/>
            </a:prstGeom>
            <a:solidFill>
              <a:schemeClr val="bg2"/>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F12</a:t>
              </a:r>
            </a:p>
          </p:txBody>
        </p:sp>
        <p:sp>
          <p:nvSpPr>
            <p:cNvPr id="77" name="Ellips 76">
              <a:extLst>
                <a:ext uri="{FF2B5EF4-FFF2-40B4-BE49-F238E27FC236}">
                  <a16:creationId xmlns:a16="http://schemas.microsoft.com/office/drawing/2014/main" id="{FB4CBDE4-FB90-B443-E598-C375CD6EF2B6}"/>
                </a:ext>
              </a:extLst>
            </p:cNvPr>
            <p:cNvSpPr/>
            <p:nvPr/>
          </p:nvSpPr>
          <p:spPr>
            <a:xfrm>
              <a:off x="5162238" y="2937196"/>
              <a:ext cx="983608" cy="983608"/>
            </a:xfrm>
            <a:prstGeom prst="ellipse">
              <a:avLst/>
            </a:prstGeom>
            <a:solidFill>
              <a:schemeClr val="bg2"/>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F14</a:t>
              </a:r>
            </a:p>
          </p:txBody>
        </p:sp>
        <p:sp>
          <p:nvSpPr>
            <p:cNvPr id="78" name="Ellips 77">
              <a:extLst>
                <a:ext uri="{FF2B5EF4-FFF2-40B4-BE49-F238E27FC236}">
                  <a16:creationId xmlns:a16="http://schemas.microsoft.com/office/drawing/2014/main" id="{54B99B43-F4ED-D616-7F9F-344C4ABA1D5C}"/>
                </a:ext>
              </a:extLst>
            </p:cNvPr>
            <p:cNvSpPr/>
            <p:nvPr/>
          </p:nvSpPr>
          <p:spPr>
            <a:xfrm>
              <a:off x="5179014" y="2162651"/>
              <a:ext cx="983608" cy="983608"/>
            </a:xfrm>
            <a:prstGeom prst="ellipse">
              <a:avLst/>
            </a:prstGeom>
            <a:solidFill>
              <a:schemeClr val="bg2"/>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F16</a:t>
              </a:r>
            </a:p>
          </p:txBody>
        </p:sp>
        <p:sp>
          <p:nvSpPr>
            <p:cNvPr id="79" name="Ellips 78">
              <a:extLst>
                <a:ext uri="{FF2B5EF4-FFF2-40B4-BE49-F238E27FC236}">
                  <a16:creationId xmlns:a16="http://schemas.microsoft.com/office/drawing/2014/main" id="{DB8F67CE-6E05-C5E4-1954-BE4639031B2C}"/>
                </a:ext>
              </a:extLst>
            </p:cNvPr>
            <p:cNvSpPr/>
            <p:nvPr/>
          </p:nvSpPr>
          <p:spPr>
            <a:xfrm>
              <a:off x="5143908" y="1337864"/>
              <a:ext cx="983608" cy="983608"/>
            </a:xfrm>
            <a:prstGeom prst="ellipse">
              <a:avLst/>
            </a:prstGeom>
            <a:solidFill>
              <a:srgbClr val="FFD2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DJ</a:t>
              </a:r>
            </a:p>
          </p:txBody>
        </p:sp>
      </p:grpSp>
      <p:grpSp>
        <p:nvGrpSpPr>
          <p:cNvPr id="87" name="Grupp 86">
            <a:extLst>
              <a:ext uri="{FF2B5EF4-FFF2-40B4-BE49-F238E27FC236}">
                <a16:creationId xmlns:a16="http://schemas.microsoft.com/office/drawing/2014/main" id="{B291F777-4E65-F1AD-427C-183888B45DAC}"/>
              </a:ext>
            </a:extLst>
          </p:cNvPr>
          <p:cNvGrpSpPr/>
          <p:nvPr/>
        </p:nvGrpSpPr>
        <p:grpSpPr>
          <a:xfrm>
            <a:off x="8819094" y="1130159"/>
            <a:ext cx="2928416" cy="4554054"/>
            <a:chOff x="8819094" y="1130159"/>
            <a:chExt cx="2928416" cy="4554054"/>
          </a:xfrm>
        </p:grpSpPr>
        <p:sp>
          <p:nvSpPr>
            <p:cNvPr id="82" name="Ellips 81">
              <a:extLst>
                <a:ext uri="{FF2B5EF4-FFF2-40B4-BE49-F238E27FC236}">
                  <a16:creationId xmlns:a16="http://schemas.microsoft.com/office/drawing/2014/main" id="{C970A659-AA29-C734-602E-8165043FF936}"/>
                </a:ext>
              </a:extLst>
            </p:cNvPr>
            <p:cNvSpPr/>
            <p:nvPr/>
          </p:nvSpPr>
          <p:spPr>
            <a:xfrm>
              <a:off x="9236790" y="2517957"/>
              <a:ext cx="983608" cy="983608"/>
            </a:xfrm>
            <a:prstGeom prst="ellipse">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F14</a:t>
              </a:r>
            </a:p>
          </p:txBody>
        </p:sp>
        <p:sp>
          <p:nvSpPr>
            <p:cNvPr id="83" name="Ellips 82">
              <a:extLst>
                <a:ext uri="{FF2B5EF4-FFF2-40B4-BE49-F238E27FC236}">
                  <a16:creationId xmlns:a16="http://schemas.microsoft.com/office/drawing/2014/main" id="{553A8614-559F-47F4-79CC-C4CB9365E93A}"/>
                </a:ext>
              </a:extLst>
            </p:cNvPr>
            <p:cNvSpPr/>
            <p:nvPr/>
          </p:nvSpPr>
          <p:spPr>
            <a:xfrm>
              <a:off x="10763902" y="2865208"/>
              <a:ext cx="983608" cy="983608"/>
            </a:xfrm>
            <a:prstGeom prst="ellipse">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F16</a:t>
              </a:r>
            </a:p>
          </p:txBody>
        </p:sp>
        <p:sp>
          <p:nvSpPr>
            <p:cNvPr id="84" name="Ellips 83">
              <a:extLst>
                <a:ext uri="{FF2B5EF4-FFF2-40B4-BE49-F238E27FC236}">
                  <a16:creationId xmlns:a16="http://schemas.microsoft.com/office/drawing/2014/main" id="{FAC05AFD-EB92-B28C-369A-ED885F96AAC4}"/>
                </a:ext>
              </a:extLst>
            </p:cNvPr>
            <p:cNvSpPr/>
            <p:nvPr/>
          </p:nvSpPr>
          <p:spPr>
            <a:xfrm>
              <a:off x="8819094" y="1130159"/>
              <a:ext cx="983608" cy="983608"/>
            </a:xfrm>
            <a:prstGeom prst="ellipse">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DJ</a:t>
              </a:r>
            </a:p>
          </p:txBody>
        </p:sp>
        <p:sp>
          <p:nvSpPr>
            <p:cNvPr id="85" name="Ellips 84">
              <a:extLst>
                <a:ext uri="{FF2B5EF4-FFF2-40B4-BE49-F238E27FC236}">
                  <a16:creationId xmlns:a16="http://schemas.microsoft.com/office/drawing/2014/main" id="{662F58EE-0281-2BE3-E07F-048C2E5FEEED}"/>
                </a:ext>
              </a:extLst>
            </p:cNvPr>
            <p:cNvSpPr/>
            <p:nvPr/>
          </p:nvSpPr>
          <p:spPr>
            <a:xfrm>
              <a:off x="10421560" y="4091388"/>
              <a:ext cx="983608" cy="983608"/>
            </a:xfrm>
            <a:prstGeom prst="ellipse">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F12</a:t>
              </a:r>
            </a:p>
          </p:txBody>
        </p:sp>
        <p:sp>
          <p:nvSpPr>
            <p:cNvPr id="86" name="Ellips 85">
              <a:extLst>
                <a:ext uri="{FF2B5EF4-FFF2-40B4-BE49-F238E27FC236}">
                  <a16:creationId xmlns:a16="http://schemas.microsoft.com/office/drawing/2014/main" id="{019BC0F8-7461-3A3B-E27A-C29F65D492F0}"/>
                </a:ext>
              </a:extLst>
            </p:cNvPr>
            <p:cNvSpPr/>
            <p:nvPr/>
          </p:nvSpPr>
          <p:spPr>
            <a:xfrm>
              <a:off x="9444682" y="4700605"/>
              <a:ext cx="983608" cy="983608"/>
            </a:xfrm>
            <a:prstGeom prst="ellipse">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F10</a:t>
              </a:r>
            </a:p>
          </p:txBody>
        </p:sp>
      </p:grpSp>
    </p:spTree>
    <p:extLst>
      <p:ext uri="{BB962C8B-B14F-4D97-AF65-F5344CB8AC3E}">
        <p14:creationId xmlns:p14="http://schemas.microsoft.com/office/powerpoint/2010/main" val="10621846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ockey">
  <a:themeElements>
    <a:clrScheme name="Svenska Ishockeyförbundet">
      <a:dk1>
        <a:srgbClr val="000000"/>
      </a:dk1>
      <a:lt1>
        <a:srgbClr val="FFFFFF"/>
      </a:lt1>
      <a:dk2>
        <a:srgbClr val="002850"/>
      </a:dk2>
      <a:lt2>
        <a:srgbClr val="FFD200"/>
      </a:lt2>
      <a:accent1>
        <a:srgbClr val="0F59EB"/>
      </a:accent1>
      <a:accent2>
        <a:srgbClr val="7DE1EB"/>
      </a:accent2>
      <a:accent3>
        <a:srgbClr val="FF4600"/>
      </a:accent3>
      <a:accent4>
        <a:srgbClr val="19DC82"/>
      </a:accent4>
      <a:accent5>
        <a:srgbClr val="002850"/>
      </a:accent5>
      <a:accent6>
        <a:srgbClr val="FFD200"/>
      </a:accent6>
      <a:hlink>
        <a:srgbClr val="002850"/>
      </a:hlink>
      <a:folHlink>
        <a:srgbClr val="0E5AEB"/>
      </a:folHlink>
    </a:clrScheme>
    <a:fontScheme name="Flex">
      <a:majorFont>
        <a:latin typeface="Flex Display 100 Black"/>
        <a:ea typeface=""/>
        <a:cs typeface=""/>
      </a:majorFont>
      <a:minorFont>
        <a:latin typeface="Flex 70"/>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2" id="{987E0A9B-E150-4D58-BF0D-CCC3E7717F0E}" vid="{D6A6013D-F5BF-4311-83F8-A0836C2466F9}"/>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39338076CBCE24AB0DCD25E72BC5FE4" ma:contentTypeVersion="15" ma:contentTypeDescription="Skapa ett nytt dokument." ma:contentTypeScope="" ma:versionID="755dd77d996a2d99da7c01793676af5e">
  <xsd:schema xmlns:xsd="http://www.w3.org/2001/XMLSchema" xmlns:xs="http://www.w3.org/2001/XMLSchema" xmlns:p="http://schemas.microsoft.com/office/2006/metadata/properties" xmlns:ns2="12849402-5bc1-4eb1-83b0-37337cc8aea9" xmlns:ns3="ba804a87-3576-44aa-8cd7-c9784d35761c" targetNamespace="http://schemas.microsoft.com/office/2006/metadata/properties" ma:root="true" ma:fieldsID="be7ec0e82826a8f9467c21d5a73fd1e1" ns2:_="" ns3:_="">
    <xsd:import namespace="12849402-5bc1-4eb1-83b0-37337cc8aea9"/>
    <xsd:import namespace="ba804a87-3576-44aa-8cd7-c9784d357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SearchPropertie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849402-5bc1-4eb1-83b0-37337cc8ae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Bildmarkeringar" ma:readOnly="false" ma:fieldId="{5cf76f15-5ced-4ddc-b409-7134ff3c332f}" ma:taxonomyMulti="true" ma:sspId="ea6b4cc0-22d7-4e08-872f-c45abfcf513b"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a804a87-3576-44aa-8cd7-c9784d35761c" elementFormDefault="qualified">
    <xsd:import namespace="http://schemas.microsoft.com/office/2006/documentManagement/types"/>
    <xsd:import namespace="http://schemas.microsoft.com/office/infopath/2007/PartnerControls"/>
    <xsd:element name="SharedWithUsers" ma:index="12"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at med information" ma:internalName="SharedWithDetails" ma:readOnly="true">
      <xsd:simpleType>
        <xsd:restriction base="dms:Note">
          <xsd:maxLength value="255"/>
        </xsd:restriction>
      </xsd:simpleType>
    </xsd:element>
    <xsd:element name="TaxCatchAll" ma:index="17" nillable="true" ma:displayName="Taxonomy Catch All Column" ma:hidden="true" ma:list="{d53ce0ab-682f-47d0-b0a9-b9da20780d47}" ma:internalName="TaxCatchAll" ma:showField="CatchAllData" ma:web="ba804a87-3576-44aa-8cd7-c9784d357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a804a87-3576-44aa-8cd7-c9784d35761c" xsi:nil="true"/>
    <lcf76f155ced4ddcb4097134ff3c332f xmlns="12849402-5bc1-4eb1-83b0-37337cc8aea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08F3DB-34EC-46B1-887F-6AD7DF2482DB}">
  <ds:schemaRefs>
    <ds:schemaRef ds:uri="12849402-5bc1-4eb1-83b0-37337cc8aea9"/>
    <ds:schemaRef ds:uri="ba804a87-3576-44aa-8cd7-c9784d35761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8D39EB7-C80A-4A97-83CB-1428A0964749}">
  <ds:schemaRefs>
    <ds:schemaRef ds:uri="12849402-5bc1-4eb1-83b0-37337cc8aea9"/>
    <ds:schemaRef ds:uri="17e5ab88-d3f4-4d95-8e8a-a96342bb641f"/>
    <ds:schemaRef ds:uri="3383e544-81ae-4774-a34c-94cae5b6fca2"/>
    <ds:schemaRef ds:uri="ba804a87-3576-44aa-8cd7-c9784d35761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1316FAE-1922-466E-BB45-801EAD7D3B3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SIF-mall 2020</Template>
  <TotalTime>12161</TotalTime>
  <Words>7107</Words>
  <Application>Microsoft Office PowerPoint</Application>
  <PresentationFormat>Bredbild</PresentationFormat>
  <Paragraphs>406</Paragraphs>
  <Slides>36</Slides>
  <Notes>25</Notes>
  <HiddenSlides>0</HiddenSlides>
  <MMClips>1</MMClips>
  <ScaleCrop>false</ScaleCrop>
  <HeadingPairs>
    <vt:vector size="6" baseType="variant">
      <vt:variant>
        <vt:lpstr>Använt teckensnitt</vt:lpstr>
      </vt:variant>
      <vt:variant>
        <vt:i4>13</vt:i4>
      </vt:variant>
      <vt:variant>
        <vt:lpstr>Tema</vt:lpstr>
      </vt:variant>
      <vt:variant>
        <vt:i4>1</vt:i4>
      </vt:variant>
      <vt:variant>
        <vt:lpstr>Bildrubriker</vt:lpstr>
      </vt:variant>
      <vt:variant>
        <vt:i4>36</vt:i4>
      </vt:variant>
    </vt:vector>
  </HeadingPairs>
  <TitlesOfParts>
    <vt:vector size="50" baseType="lpstr">
      <vt:lpstr>Abadi</vt:lpstr>
      <vt:lpstr>FlexDisplay-60-Regular</vt:lpstr>
      <vt:lpstr>Wingdings</vt:lpstr>
      <vt:lpstr>Arial</vt:lpstr>
      <vt:lpstr>Flex</vt:lpstr>
      <vt:lpstr>Flex Display 60</vt:lpstr>
      <vt:lpstr>Flex Display 100 Black</vt:lpstr>
      <vt:lpstr>Stag Sans Book</vt:lpstr>
      <vt:lpstr>Flex-70-Regular</vt:lpstr>
      <vt:lpstr>Arial Black</vt:lpstr>
      <vt:lpstr>Times New Roman</vt:lpstr>
      <vt:lpstr>Flex 70</vt:lpstr>
      <vt:lpstr>Calibri</vt:lpstr>
      <vt:lpstr>Hockey</vt:lpstr>
      <vt:lpstr>Att vara hockeyförälder</vt:lpstr>
      <vt:lpstr>PowerPoint-presentation</vt:lpstr>
      <vt:lpstr>PowerPoint-presentation</vt:lpstr>
      <vt:lpstr>Vad fick ditt barn att börja med ishockey?  </vt:lpstr>
      <vt:lpstr>Föreningsinformation</vt:lpstr>
      <vt:lpstr>Föräldraroll</vt:lpstr>
      <vt:lpstr>PowerPoint-presentation</vt:lpstr>
      <vt:lpstr>PowerPoint-presentation</vt:lpstr>
      <vt:lpstr>PowerPoint-presentation</vt:lpstr>
      <vt:lpstr>Hemmaplansmodellen Svensk ishockeys spelarutvecklingsmodell</vt:lpstr>
      <vt:lpstr>PowerPoint-presentation</vt:lpstr>
      <vt:lpstr>Princip 1 Sätt människan i fokus</vt:lpstr>
      <vt:lpstr>Barnkonventionen/Barnrättslagen Fyra grundprinciper</vt:lpstr>
      <vt:lpstr>Princip 2 Ge alla chans att utvecklas</vt:lpstr>
      <vt:lpstr>Så många som möjligt så länge som möjligt – så bra som möjligt.  Genom att vara en peppande och stöttande förälder för alla lagkamrater kan du bidra till en positiv och upplyftande atmosfär inom laget och främja en ömsesidig respekt och samarbete bland spelarna. </vt:lpstr>
      <vt:lpstr>PowerPoint-presentation</vt:lpstr>
      <vt:lpstr>PowerPoint-presentation</vt:lpstr>
      <vt:lpstr>Kulparadox</vt:lpstr>
      <vt:lpstr>Princip 3 Anpassa träning och match efter målgrupp</vt:lpstr>
      <vt:lpstr>Den relativa ålderseffekten (RAE)</vt:lpstr>
      <vt:lpstr>Visste du att…  </vt:lpstr>
      <vt:lpstr>PowerPoint-presentation</vt:lpstr>
      <vt:lpstr>PowerPoint-presentation</vt:lpstr>
      <vt:lpstr>PowerPoint-presentation</vt:lpstr>
      <vt:lpstr>PowerPoint-presentation</vt:lpstr>
      <vt:lpstr>Hur ”rätt” har NHL-scouterna?</vt:lpstr>
      <vt:lpstr>PowerPoint-presentation</vt:lpstr>
      <vt:lpstr>Här är fem viktiga argument till föräldrar för att deras barn ska ha tålamod med den långsiktiga utvecklingen inom ishockey:  - Spelar för laget - Kul med ishockey - Det är okej att missa träning/match - Dyr utrustning gör dig inte bättre - Långsiktighet</vt:lpstr>
      <vt:lpstr>Princip 4 Bedriv en allsidig träning</vt:lpstr>
      <vt:lpstr>Tidig specialisering – Tidig generalisering</vt:lpstr>
      <vt:lpstr>Domare/ matchledaren</vt:lpstr>
      <vt:lpstr>Ingen match utan domare</vt:lpstr>
      <vt:lpstr>PowerPoint-presentation</vt:lpstr>
      <vt:lpstr>Vad tror du är viktiga ”nycklar” för ditt barn ska vilja spela ishockey så länge som möjligt?</vt:lpstr>
      <vt:lpstr>För att summera det…</vt:lpstr>
      <vt:lpstr>Tack för att du deltog idag!  … och kom ihåg:  det viktigaste är att ditt barn har roligt!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Anders Wahlström</dc:creator>
  <cp:lastModifiedBy>Niclas Gustavsson</cp:lastModifiedBy>
  <cp:revision>8</cp:revision>
  <cp:lastPrinted>2021-06-02T12:18:15Z</cp:lastPrinted>
  <dcterms:created xsi:type="dcterms:W3CDTF">2021-02-23T11:53:12Z</dcterms:created>
  <dcterms:modified xsi:type="dcterms:W3CDTF">2024-11-29T08:56:03Z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0x010100339338076CBCE24AB0DCD25E72BC5FE4</vt:lpwstr>
  </property>
</Properties>
</file>