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3" r:id="rId5"/>
    <p:sldId id="273" r:id="rId6"/>
    <p:sldId id="274" r:id="rId7"/>
    <p:sldId id="275" r:id="rId8"/>
    <p:sldId id="276" r:id="rId9"/>
    <p:sldId id="258" r:id="rId10"/>
    <p:sldId id="259" r:id="rId11"/>
    <p:sldId id="261" r:id="rId12"/>
    <p:sldId id="269" r:id="rId13"/>
    <p:sldId id="268" r:id="rId14"/>
    <p:sldId id="267" r:id="rId15"/>
    <p:sldId id="265" r:id="rId16"/>
    <p:sldId id="266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B38D8-BB3B-40A1-B462-59DE521F7D7E}" v="13" dt="2023-10-26T11:17:54.4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53" d="100"/>
          <a:sy n="53" d="100"/>
        </p:scale>
        <p:origin x="7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apare och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Skapare och datum</a:t>
            </a:r>
          </a:p>
        </p:txBody>
      </p:sp>
      <p:sp>
        <p:nvSpPr>
          <p:cNvPr id="1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Presentations­titel</a:t>
            </a:r>
          </a:p>
        </p:txBody>
      </p:sp>
      <p:sp>
        <p:nvSpPr>
          <p:cNvPr id="13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ttryc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Uttryck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ort faktu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a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Faktainformation</a:t>
            </a:r>
          </a:p>
        </p:txBody>
      </p:sp>
      <p:sp>
        <p:nvSpPr>
          <p:cNvPr id="107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llskriv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Tillskrivning</a:t>
            </a:r>
          </a:p>
        </p:txBody>
      </p:sp>
      <p:sp>
        <p:nvSpPr>
          <p:cNvPr id="116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”Framträdande citat”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vartvit bild ur en låg vinkel av en futuristisk lägenhetsbyggnad under en molnig himmel"/>
          <p:cNvSpPr>
            <a:spLocks noGrp="1"/>
          </p:cNvSpPr>
          <p:nvPr>
            <p:ph type="pic" idx="21"/>
          </p:nvPr>
        </p:nvSpPr>
        <p:spPr>
          <a:xfrm>
            <a:off x="-120802" y="1270000"/>
            <a:ext cx="16840201" cy="1122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vartvit bild av utsidan på en modern kontorsbyggnad "/>
          <p:cNvSpPr>
            <a:spLocks noGrp="1"/>
          </p:cNvSpPr>
          <p:nvPr>
            <p:ph type="pic" sz="quarter" idx="22"/>
          </p:nvPr>
        </p:nvSpPr>
        <p:spPr>
          <a:xfrm>
            <a:off x="15443200" y="1270000"/>
            <a:ext cx="8102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vartvit bild av gallerliknande, modern arkitektur på en byggnad"/>
          <p:cNvSpPr>
            <a:spLocks noGrp="1"/>
          </p:cNvSpPr>
          <p:nvPr>
            <p:ph type="pic" sz="half" idx="23"/>
          </p:nvPr>
        </p:nvSpPr>
        <p:spPr>
          <a:xfrm>
            <a:off x="15811500" y="4876800"/>
            <a:ext cx="7366000" cy="982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vartvit bild av en modern byggnad ur en låg vinkel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rtsida_blå">
    <p:bg>
      <p:bgPr>
        <a:solidFill>
          <a:srgbClr val="2A2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ildobjekt 13" descr="Bildobjek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233" y="413958"/>
            <a:ext cx="5165061" cy="222038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Presentationens rubrik skrivs här"/>
          <p:cNvSpPr txBox="1">
            <a:spLocks noGrp="1"/>
          </p:cNvSpPr>
          <p:nvPr>
            <p:ph type="title" hasCustomPrompt="1"/>
          </p:nvPr>
        </p:nvSpPr>
        <p:spPr>
          <a:xfrm>
            <a:off x="843956" y="4350184"/>
            <a:ext cx="16413194" cy="4118677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4400" b="0" spc="-300">
                <a:solidFill>
                  <a:srgbClr val="1C9CD8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Presentationens rubrik skrivs här</a:t>
            </a:r>
          </a:p>
        </p:txBody>
      </p:sp>
      <p:sp>
        <p:nvSpPr>
          <p:cNvPr id="151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8560" y="8904931"/>
            <a:ext cx="16365735" cy="64124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spcBef>
                <a:spcPts val="2000"/>
              </a:spcBef>
              <a:buSzTx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800100" indent="-342900" defTabSz="1828800">
              <a:spcBef>
                <a:spcPts val="2000"/>
              </a:spcBef>
              <a:buSzPct val="100000"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25879" indent="-411479" defTabSz="1828800">
              <a:spcBef>
                <a:spcPts val="2000"/>
              </a:spcBef>
              <a:buSzPct val="100000"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indent="-457200" defTabSz="1828800">
              <a:spcBef>
                <a:spcPts val="2000"/>
              </a:spcBef>
              <a:buSzPct val="100000"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indent="-457200" defTabSz="1828800">
              <a:spcBef>
                <a:spcPts val="2000"/>
              </a:spcBef>
              <a:buSzPct val="100000"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Namn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Platshållare för text 10"/>
          <p:cNvSpPr>
            <a:spLocks noGrp="1"/>
          </p:cNvSpPr>
          <p:nvPr>
            <p:ph type="body" sz="quarter" idx="21" hasCustomPrompt="1"/>
          </p:nvPr>
        </p:nvSpPr>
        <p:spPr>
          <a:xfrm>
            <a:off x="888559" y="9614775"/>
            <a:ext cx="16365736" cy="70564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737360">
              <a:spcBef>
                <a:spcPts val="1900"/>
              </a:spcBef>
              <a:buSzTx/>
              <a:buNone/>
              <a:defRPr sz="342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Organisation/Förvaltning</a:t>
            </a:r>
          </a:p>
        </p:txBody>
      </p:sp>
      <p:sp>
        <p:nvSpPr>
          <p:cNvPr id="153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888559" y="10395129"/>
            <a:ext cx="16365736" cy="73543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spcBef>
                <a:spcPts val="2000"/>
              </a:spcBef>
              <a:buSzTx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Datum (Skrivs datum, månad, år, t ex 21 maj 2016</a:t>
            </a:r>
          </a:p>
        </p:txBody>
      </p:sp>
      <p:sp>
        <p:nvSpPr>
          <p:cNvPr id="15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å Rubrik och innehå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Klicka här för att ändra format"/>
          <p:cNvSpPr txBox="1">
            <a:spLocks noGrp="1"/>
          </p:cNvSpPr>
          <p:nvPr>
            <p:ph type="title" hasCustomPrompt="1"/>
          </p:nvPr>
        </p:nvSpPr>
        <p:spPr>
          <a:xfrm>
            <a:off x="1676400" y="2145606"/>
            <a:ext cx="18743292" cy="300770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8800" b="0" spc="0">
                <a:solidFill>
                  <a:srgbClr val="20305C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Klicka här för att ändra format</a:t>
            </a:r>
          </a:p>
        </p:txBody>
      </p:sp>
      <p:sp>
        <p:nvSpPr>
          <p:cNvPr id="162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76400" y="5269424"/>
            <a:ext cx="18743292" cy="70845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spcBef>
                <a:spcPts val="2000"/>
              </a:spcBef>
              <a:buSzTx/>
              <a:buNone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005839" indent="-548639" defTabSz="1828800">
              <a:spcBef>
                <a:spcPts val="2000"/>
              </a:spcBef>
              <a:buSzPct val="100000"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4000" defTabSz="1828800">
              <a:spcBef>
                <a:spcPts val="2000"/>
              </a:spcBef>
              <a:buSzPct val="100000"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981200" defTabSz="1828800">
              <a:spcBef>
                <a:spcPts val="2000"/>
              </a:spcBef>
              <a:buSzPct val="100000"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438400" defTabSz="1828800">
              <a:spcBef>
                <a:spcPts val="2000"/>
              </a:spcBef>
              <a:buSzPct val="100000"/>
              <a:defRPr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Klicka här för att bakgrundstexten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23273243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4" name="Bildobjekt 6" descr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691" y="449666"/>
            <a:ext cx="3380611" cy="1453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vslutsbild blå">
    <p:bg>
      <p:bgPr>
        <a:solidFill>
          <a:srgbClr val="2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06" y="5367375"/>
            <a:ext cx="6934987" cy="298124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bil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vartvit bild med ljus och skuggor på en byggnad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Presentations­titel</a:t>
            </a:r>
          </a:p>
        </p:txBody>
      </p:sp>
      <p:sp>
        <p:nvSpPr>
          <p:cNvPr id="23" name="Skapare och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Skapare och datum</a:t>
            </a:r>
          </a:p>
        </p:txBody>
      </p:sp>
      <p:sp>
        <p:nvSpPr>
          <p:cNvPr id="24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Presentations­undertitel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bild, alt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Diabilds­titel</a:t>
            </a:r>
          </a:p>
        </p:txBody>
      </p:sp>
      <p:sp>
        <p:nvSpPr>
          <p:cNvPr id="33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Diabildsundertitel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vartvit bild av skuggor mot en betongbyggnad"/>
          <p:cNvSpPr>
            <a:spLocks noGrp="1"/>
          </p:cNvSpPr>
          <p:nvPr>
            <p:ph type="pic" idx="21"/>
          </p:nvPr>
        </p:nvSpPr>
        <p:spPr>
          <a:xfrm>
            <a:off x="9270652" y="1263650"/>
            <a:ext cx="16757661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bilds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Diabilds­titel</a:t>
            </a:r>
          </a:p>
        </p:txBody>
      </p:sp>
      <p:sp>
        <p:nvSpPr>
          <p:cNvPr id="43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Diabildsundertitel</a:t>
            </a:r>
          </a:p>
        </p:txBody>
      </p:sp>
      <p:sp>
        <p:nvSpPr>
          <p:cNvPr id="44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Diabilds­titel</a:t>
            </a:r>
          </a:p>
        </p:txBody>
      </p:sp>
      <p:sp>
        <p:nvSpPr>
          <p:cNvPr id="61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Diabildsundertitel</a:t>
            </a:r>
          </a:p>
        </p:txBody>
      </p:sp>
      <p:sp>
        <p:nvSpPr>
          <p:cNvPr id="62" name="Brödtext nivå et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vartvit närbild av intrikat byggnadsarkitektur"/>
          <p:cNvSpPr>
            <a:spLocks noGrp="1"/>
          </p:cNvSpPr>
          <p:nvPr>
            <p:ph type="pic" idx="22"/>
          </p:nvPr>
        </p:nvSpPr>
        <p:spPr>
          <a:xfrm>
            <a:off x="12192000" y="-1341967"/>
            <a:ext cx="10922000" cy="163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vsnitt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Avsnittstitel</a:t>
            </a:r>
          </a:p>
        </p:txBody>
      </p:sp>
      <p:sp>
        <p:nvSpPr>
          <p:cNvPr id="7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Diabilds­titel</a:t>
            </a:r>
          </a:p>
        </p:txBody>
      </p:sp>
      <p:sp>
        <p:nvSpPr>
          <p:cNvPr id="80" name="Diabilds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Diabildsundertitel</a:t>
            </a:r>
          </a:p>
        </p:txBody>
      </p:sp>
      <p:sp>
        <p:nvSpPr>
          <p:cNvPr id="8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ordning, 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Dagordning, titel</a:t>
            </a:r>
          </a:p>
        </p:txBody>
      </p:sp>
      <p:sp>
        <p:nvSpPr>
          <p:cNvPr id="89" name="Dagordning, und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Dagordning, undertitel</a:t>
            </a:r>
          </a:p>
        </p:txBody>
      </p:sp>
      <p:sp>
        <p:nvSpPr>
          <p:cNvPr id="90" name="Brödtext nivå et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Ämnen på dagordningen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Diabilds­titel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Diabildspunkttext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lhelm.Back@innebandy.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ÄLKOMMEN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VÄLKOMMEN!</a:t>
            </a:r>
          </a:p>
        </p:txBody>
      </p:sp>
      <p:pic>
        <p:nvPicPr>
          <p:cNvPr id="182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Uttagningsmode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t>Uttagningsmodell</a:t>
            </a:r>
          </a:p>
        </p:txBody>
      </p:sp>
      <p:sp>
        <p:nvSpPr>
          <p:cNvPr id="193" name="Upplands temaläger och turneringshel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t>Upplands temaläger och turneringshelg</a:t>
            </a:r>
          </a:p>
        </p:txBody>
      </p:sp>
      <p:sp>
        <p:nvSpPr>
          <p:cNvPr id="194" name="Spelare har två säsonger på sig för att kriga om en plats i Upplandslaget genom att delta på våra temaläger. Utöver det så kommer självklart staberna följa spelarna under ordinarie seriespel.…"/>
          <p:cNvSpPr txBox="1">
            <a:spLocks noGrp="1"/>
          </p:cNvSpPr>
          <p:nvPr>
            <p:ph type="body" idx="1"/>
          </p:nvPr>
        </p:nvSpPr>
        <p:spPr>
          <a:xfrm>
            <a:off x="1206500" y="3213691"/>
            <a:ext cx="21971000" cy="9290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68655">
              <a:spcBef>
                <a:spcPts val="1400"/>
              </a:spcBef>
              <a:defRPr sz="4455" spc="-44">
                <a:solidFill>
                  <a:srgbClr val="434343"/>
                </a:solidFill>
              </a:defRPr>
            </a:pPr>
            <a:r>
              <a:rPr dirty="0" err="1"/>
              <a:t>Spelare</a:t>
            </a:r>
            <a:r>
              <a:rPr dirty="0"/>
              <a:t> </a:t>
            </a:r>
            <a:r>
              <a:rPr dirty="0" err="1"/>
              <a:t>har</a:t>
            </a:r>
            <a:r>
              <a:rPr dirty="0"/>
              <a:t> </a:t>
            </a:r>
            <a:r>
              <a:rPr dirty="0" err="1"/>
              <a:t>två</a:t>
            </a:r>
            <a:r>
              <a:rPr dirty="0"/>
              <a:t> </a:t>
            </a:r>
            <a:r>
              <a:rPr dirty="0" err="1"/>
              <a:t>säsonger</a:t>
            </a:r>
            <a:r>
              <a:rPr dirty="0"/>
              <a:t> </a:t>
            </a:r>
            <a:r>
              <a:rPr dirty="0" err="1"/>
              <a:t>på</a:t>
            </a:r>
            <a:r>
              <a:rPr dirty="0"/>
              <a:t> sig för </a:t>
            </a:r>
            <a:r>
              <a:rPr dirty="0" err="1"/>
              <a:t>att</a:t>
            </a:r>
            <a:r>
              <a:rPr dirty="0"/>
              <a:t> </a:t>
            </a:r>
            <a:r>
              <a:rPr dirty="0" err="1"/>
              <a:t>kriga</a:t>
            </a:r>
            <a:r>
              <a:rPr dirty="0"/>
              <a:t> om </a:t>
            </a:r>
            <a:r>
              <a:rPr dirty="0" err="1"/>
              <a:t>en</a:t>
            </a:r>
            <a:r>
              <a:rPr dirty="0"/>
              <a:t> plats </a:t>
            </a:r>
            <a:r>
              <a:rPr dirty="0" err="1"/>
              <a:t>i</a:t>
            </a:r>
            <a:r>
              <a:rPr dirty="0"/>
              <a:t> </a:t>
            </a:r>
            <a:r>
              <a:rPr dirty="0" err="1"/>
              <a:t>Upplandslaget</a:t>
            </a:r>
            <a:r>
              <a:rPr dirty="0"/>
              <a:t> </a:t>
            </a:r>
            <a:r>
              <a:rPr dirty="0" err="1"/>
              <a:t>genom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delta </a:t>
            </a:r>
            <a:r>
              <a:rPr dirty="0" err="1"/>
              <a:t>på</a:t>
            </a:r>
            <a:r>
              <a:rPr dirty="0"/>
              <a:t> </a:t>
            </a:r>
            <a:r>
              <a:rPr dirty="0" err="1"/>
              <a:t>våra</a:t>
            </a:r>
            <a:r>
              <a:rPr dirty="0"/>
              <a:t> </a:t>
            </a:r>
            <a:r>
              <a:rPr dirty="0" err="1"/>
              <a:t>temaläger</a:t>
            </a:r>
            <a:r>
              <a:rPr dirty="0"/>
              <a:t>. </a:t>
            </a:r>
            <a:r>
              <a:rPr dirty="0" err="1"/>
              <a:t>Utöver</a:t>
            </a:r>
            <a:r>
              <a:rPr dirty="0"/>
              <a:t> det </a:t>
            </a:r>
            <a:r>
              <a:rPr dirty="0" err="1"/>
              <a:t>så</a:t>
            </a:r>
            <a:r>
              <a:rPr dirty="0"/>
              <a:t>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självklart</a:t>
            </a:r>
            <a:r>
              <a:rPr dirty="0"/>
              <a:t> </a:t>
            </a:r>
            <a:r>
              <a:rPr dirty="0" err="1"/>
              <a:t>staberna</a:t>
            </a:r>
            <a:r>
              <a:rPr dirty="0"/>
              <a:t> </a:t>
            </a:r>
            <a:r>
              <a:rPr dirty="0" err="1"/>
              <a:t>följa</a:t>
            </a:r>
            <a:r>
              <a:rPr dirty="0"/>
              <a:t> </a:t>
            </a:r>
            <a:r>
              <a:rPr dirty="0" err="1"/>
              <a:t>spelarna</a:t>
            </a:r>
            <a:r>
              <a:rPr dirty="0"/>
              <a:t> under </a:t>
            </a:r>
            <a:r>
              <a:rPr dirty="0" err="1"/>
              <a:t>ordinarie</a:t>
            </a:r>
            <a:r>
              <a:rPr dirty="0"/>
              <a:t> </a:t>
            </a:r>
            <a:r>
              <a:rPr dirty="0" err="1"/>
              <a:t>seriespel</a:t>
            </a:r>
            <a:r>
              <a:rPr dirty="0"/>
              <a:t>.</a:t>
            </a:r>
          </a:p>
          <a:p>
            <a:pPr defTabSz="668655">
              <a:spcBef>
                <a:spcPts val="1400"/>
              </a:spcBef>
              <a:defRPr sz="4455" spc="-44">
                <a:solidFill>
                  <a:srgbClr val="434343"/>
                </a:solidFill>
              </a:defRPr>
            </a:pPr>
            <a:endParaRPr dirty="0"/>
          </a:p>
          <a:p>
            <a:pPr defTabSz="668655">
              <a:spcBef>
                <a:spcPts val="1400"/>
              </a:spcBef>
              <a:defRPr sz="4455" spc="-44">
                <a:solidFill>
                  <a:srgbClr val="434343"/>
                </a:solidFill>
              </a:defRPr>
            </a:pPr>
            <a:r>
              <a:rPr dirty="0"/>
              <a:t>En del av </a:t>
            </a:r>
            <a:r>
              <a:rPr dirty="0" err="1"/>
              <a:t>uttagningen</a:t>
            </a:r>
            <a:r>
              <a:rPr dirty="0"/>
              <a:t> </a:t>
            </a:r>
            <a:r>
              <a:rPr dirty="0" err="1"/>
              <a:t>består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sagt</a:t>
            </a:r>
            <a:r>
              <a:rPr dirty="0"/>
              <a:t> av 4 </a:t>
            </a:r>
            <a:r>
              <a:rPr dirty="0" err="1"/>
              <a:t>stycken</a:t>
            </a:r>
            <a:r>
              <a:rPr dirty="0"/>
              <a:t> </a:t>
            </a:r>
            <a:r>
              <a:rPr dirty="0" err="1"/>
              <a:t>temaläger</a:t>
            </a:r>
            <a:r>
              <a:rPr dirty="0"/>
              <a:t>, </a:t>
            </a:r>
            <a:r>
              <a:rPr dirty="0" err="1"/>
              <a:t>där</a:t>
            </a:r>
            <a:r>
              <a:rPr dirty="0"/>
              <a:t> vi </a:t>
            </a:r>
            <a:r>
              <a:rPr dirty="0" err="1"/>
              <a:t>genomför</a:t>
            </a:r>
            <a:r>
              <a:rPr dirty="0"/>
              <a:t>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läger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hösten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läger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våren</a:t>
            </a:r>
            <a:r>
              <a:rPr dirty="0"/>
              <a:t> under </a:t>
            </a:r>
            <a:r>
              <a:rPr dirty="0" err="1"/>
              <a:t>två</a:t>
            </a:r>
            <a:r>
              <a:rPr dirty="0"/>
              <a:t> </a:t>
            </a:r>
            <a:r>
              <a:rPr dirty="0" err="1"/>
              <a:t>säsonger</a:t>
            </a:r>
            <a:r>
              <a:rPr dirty="0"/>
              <a:t>.</a:t>
            </a:r>
          </a:p>
          <a:p>
            <a:pPr defTabSz="668655">
              <a:spcBef>
                <a:spcPts val="1400"/>
              </a:spcBef>
              <a:defRPr sz="4455" spc="-44">
                <a:solidFill>
                  <a:srgbClr val="434343"/>
                </a:solidFill>
              </a:defRPr>
            </a:pPr>
            <a:endParaRPr dirty="0"/>
          </a:p>
          <a:p>
            <a:pPr defTabSz="668655">
              <a:spcBef>
                <a:spcPts val="1400"/>
              </a:spcBef>
              <a:defRPr sz="4455" spc="-44">
                <a:solidFill>
                  <a:srgbClr val="434343"/>
                </a:solidFill>
              </a:defRPr>
            </a:pPr>
            <a:r>
              <a:rPr dirty="0" err="1"/>
              <a:t>Turneringshelgen</a:t>
            </a:r>
            <a:r>
              <a:rPr dirty="0"/>
              <a:t> </a:t>
            </a:r>
            <a:r>
              <a:rPr dirty="0" err="1"/>
              <a:t>genomförs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april</a:t>
            </a:r>
            <a:r>
              <a:rPr dirty="0"/>
              <a:t>/</a:t>
            </a:r>
            <a:r>
              <a:rPr dirty="0" err="1"/>
              <a:t>maj</a:t>
            </a:r>
            <a:r>
              <a:rPr dirty="0"/>
              <a:t> under </a:t>
            </a:r>
            <a:r>
              <a:rPr dirty="0" err="1"/>
              <a:t>två</a:t>
            </a:r>
            <a:r>
              <a:rPr dirty="0"/>
              <a:t> </a:t>
            </a:r>
            <a:r>
              <a:rPr dirty="0" err="1"/>
              <a:t>dagar</a:t>
            </a:r>
            <a:r>
              <a:rPr dirty="0"/>
              <a:t>, </a:t>
            </a:r>
            <a:r>
              <a:rPr dirty="0" err="1"/>
              <a:t>där</a:t>
            </a:r>
            <a:r>
              <a:rPr dirty="0"/>
              <a:t> </a:t>
            </a:r>
            <a:r>
              <a:rPr dirty="0" err="1"/>
              <a:t>kommer</a:t>
            </a:r>
            <a:r>
              <a:rPr dirty="0"/>
              <a:t> ca 40 </a:t>
            </a:r>
            <a:r>
              <a:rPr dirty="0" err="1"/>
              <a:t>spelare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</a:t>
            </a:r>
            <a:r>
              <a:rPr dirty="0" err="1"/>
              <a:t>uttagna</a:t>
            </a:r>
            <a:r>
              <a:rPr dirty="0"/>
              <a:t> till Camp Uppland.</a:t>
            </a:r>
          </a:p>
        </p:txBody>
      </p:sp>
      <p:pic>
        <p:nvPicPr>
          <p:cNvPr id="195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Upplandslag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t>Upplandslaget</a:t>
            </a:r>
          </a:p>
        </p:txBody>
      </p:sp>
      <p:sp>
        <p:nvSpPr>
          <p:cNvPr id="201" name="Camp Uppland och Förberedelseläger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dirty="0"/>
              <a:t>Camp Uppland </a:t>
            </a:r>
            <a:r>
              <a:rPr dirty="0" err="1"/>
              <a:t>och</a:t>
            </a:r>
            <a:r>
              <a:rPr lang="sv-SE" dirty="0"/>
              <a:t> Matchförberedelser</a:t>
            </a:r>
            <a:endParaRPr dirty="0"/>
          </a:p>
        </p:txBody>
      </p:sp>
      <p:sp>
        <p:nvSpPr>
          <p:cNvPr id="202" name="Camp Uppland är ett 2 dagars läger som är i augusti/september, där spelaren får möjlighet att visa upp sina spelartalanger och dessutom lära känna eventuellt kommande lagkamrater i Upplandslaget.…"/>
          <p:cNvSpPr txBox="1">
            <a:spLocks noGrp="1"/>
          </p:cNvSpPr>
          <p:nvPr>
            <p:ph type="body" idx="1"/>
          </p:nvPr>
        </p:nvSpPr>
        <p:spPr>
          <a:xfrm>
            <a:off x="1206500" y="3213691"/>
            <a:ext cx="21971000" cy="9290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b="1" dirty="0"/>
              <a:t>Camp Uppland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ett</a:t>
            </a:r>
            <a:r>
              <a:rPr dirty="0"/>
              <a:t> 2 </a:t>
            </a:r>
            <a:r>
              <a:rPr dirty="0" err="1"/>
              <a:t>dagars</a:t>
            </a:r>
            <a:r>
              <a:rPr dirty="0"/>
              <a:t> </a:t>
            </a:r>
            <a:r>
              <a:rPr dirty="0" err="1"/>
              <a:t>läger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augusti</a:t>
            </a:r>
            <a:r>
              <a:rPr dirty="0"/>
              <a:t>/</a:t>
            </a:r>
            <a:r>
              <a:rPr dirty="0" err="1"/>
              <a:t>september</a:t>
            </a:r>
            <a:r>
              <a:rPr dirty="0"/>
              <a:t>, </a:t>
            </a:r>
            <a:r>
              <a:rPr dirty="0" err="1"/>
              <a:t>där</a:t>
            </a:r>
            <a:r>
              <a:rPr dirty="0"/>
              <a:t> </a:t>
            </a:r>
            <a:r>
              <a:rPr dirty="0" err="1"/>
              <a:t>spelaren</a:t>
            </a:r>
            <a:r>
              <a:rPr dirty="0"/>
              <a:t> </a:t>
            </a:r>
            <a:r>
              <a:rPr dirty="0" err="1"/>
              <a:t>får</a:t>
            </a:r>
            <a:r>
              <a:rPr dirty="0"/>
              <a:t> </a:t>
            </a:r>
            <a:r>
              <a:rPr dirty="0" err="1"/>
              <a:t>möjlighet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visa </a:t>
            </a:r>
            <a:r>
              <a:rPr dirty="0" err="1"/>
              <a:t>upp</a:t>
            </a:r>
            <a:r>
              <a:rPr dirty="0"/>
              <a:t> </a:t>
            </a:r>
            <a:r>
              <a:rPr dirty="0" err="1"/>
              <a:t>sina</a:t>
            </a:r>
            <a:r>
              <a:rPr dirty="0"/>
              <a:t> </a:t>
            </a:r>
            <a:r>
              <a:rPr dirty="0" err="1"/>
              <a:t>spelartalanger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dessutom</a:t>
            </a:r>
            <a:r>
              <a:rPr dirty="0"/>
              <a:t> </a:t>
            </a:r>
            <a:r>
              <a:rPr dirty="0" err="1"/>
              <a:t>lära</a:t>
            </a:r>
            <a:r>
              <a:rPr dirty="0"/>
              <a:t> </a:t>
            </a:r>
            <a:r>
              <a:rPr dirty="0" err="1"/>
              <a:t>känna</a:t>
            </a:r>
            <a:r>
              <a:rPr dirty="0"/>
              <a:t> </a:t>
            </a:r>
            <a:r>
              <a:rPr dirty="0" err="1"/>
              <a:t>eventuellt</a:t>
            </a:r>
            <a:r>
              <a:rPr dirty="0"/>
              <a:t> </a:t>
            </a:r>
            <a:r>
              <a:rPr dirty="0" err="1"/>
              <a:t>kommande</a:t>
            </a:r>
            <a:r>
              <a:rPr dirty="0"/>
              <a:t> </a:t>
            </a:r>
            <a:r>
              <a:rPr dirty="0" err="1"/>
              <a:t>lagkamrater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Upplandslaget</a:t>
            </a:r>
            <a:r>
              <a:rPr dirty="0"/>
              <a:t>. </a:t>
            </a:r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endParaRPr dirty="0"/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dirty="0" err="1"/>
              <a:t>Efter</a:t>
            </a:r>
            <a:r>
              <a:rPr dirty="0"/>
              <a:t> Camp Uppland </a:t>
            </a:r>
            <a:r>
              <a:rPr dirty="0" err="1"/>
              <a:t>så</a:t>
            </a:r>
            <a:r>
              <a:rPr dirty="0"/>
              <a:t> </a:t>
            </a:r>
            <a:r>
              <a:rPr dirty="0" err="1"/>
              <a:t>sker</a:t>
            </a:r>
            <a:r>
              <a:rPr dirty="0"/>
              <a:t> den </a:t>
            </a:r>
            <a:r>
              <a:rPr dirty="0" err="1"/>
              <a:t>sista</a:t>
            </a:r>
            <a:r>
              <a:rPr dirty="0"/>
              <a:t> </a:t>
            </a:r>
            <a:r>
              <a:rPr dirty="0" err="1"/>
              <a:t>uttagningen</a:t>
            </a:r>
            <a:r>
              <a:rPr dirty="0"/>
              <a:t> till </a:t>
            </a:r>
            <a:r>
              <a:rPr dirty="0" err="1"/>
              <a:t>Upplandslaget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därefter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in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fokus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lang="sv-SE" dirty="0"/>
              <a:t>Distrikts</a:t>
            </a:r>
            <a:r>
              <a:rPr dirty="0"/>
              <a:t>-SM. </a:t>
            </a:r>
            <a:r>
              <a:rPr dirty="0" err="1"/>
              <a:t>Upplandslaget</a:t>
            </a:r>
            <a:r>
              <a:rPr dirty="0"/>
              <a:t> </a:t>
            </a:r>
            <a:r>
              <a:rPr dirty="0" err="1"/>
              <a:t>genomför</a:t>
            </a:r>
            <a:r>
              <a:rPr lang="sv-SE" dirty="0"/>
              <a:t> ett antal samlingar och matcher</a:t>
            </a:r>
            <a:r>
              <a:rPr dirty="0"/>
              <a:t> </a:t>
            </a:r>
            <a:r>
              <a:rPr dirty="0" err="1"/>
              <a:t>innan</a:t>
            </a:r>
            <a:r>
              <a:rPr dirty="0"/>
              <a:t> man </a:t>
            </a:r>
            <a:r>
              <a:rPr dirty="0" err="1"/>
              <a:t>åker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lang="sv-SE" dirty="0"/>
              <a:t>Distrikts-</a:t>
            </a:r>
            <a:r>
              <a:rPr dirty="0"/>
              <a:t>SM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början</a:t>
            </a:r>
            <a:r>
              <a:rPr dirty="0"/>
              <a:t> av </a:t>
            </a:r>
            <a:r>
              <a:rPr dirty="0" err="1"/>
              <a:t>Januari</a:t>
            </a:r>
            <a:r>
              <a:rPr dirty="0"/>
              <a:t>. </a:t>
            </a:r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endParaRPr dirty="0"/>
          </a:p>
        </p:txBody>
      </p:sp>
      <p:pic>
        <p:nvPicPr>
          <p:cNvPr id="203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UTTAGNINGSMODELL"/>
          <p:cNvSpPr txBox="1">
            <a:spLocks noGrp="1"/>
          </p:cNvSpPr>
          <p:nvPr>
            <p:ph type="body" sz="half" idx="1"/>
          </p:nvPr>
        </p:nvSpPr>
        <p:spPr>
          <a:xfrm>
            <a:off x="906317" y="4920843"/>
            <a:ext cx="22571366" cy="38743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sv-SE" dirty="0"/>
              <a:t>BEDÖMNING</a:t>
            </a:r>
          </a:p>
          <a:p>
            <a:r>
              <a:rPr lang="sv-SE" dirty="0"/>
              <a:t>AV SPELARE</a:t>
            </a:r>
            <a:endParaRPr dirty="0"/>
          </a:p>
        </p:txBody>
      </p:sp>
      <p:pic>
        <p:nvPicPr>
          <p:cNvPr id="190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45780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719346-8D11-DB66-A3E8-B15E4A4EB22E}"/>
              </a:ext>
            </a:extLst>
          </p:cNvPr>
          <p:cNvSpPr txBox="1"/>
          <p:nvPr/>
        </p:nvSpPr>
        <p:spPr>
          <a:xfrm>
            <a:off x="935665" y="4299638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Spelskicklig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0A6D6D5-8E19-16AB-04A0-C1D49935BE2D}"/>
              </a:ext>
            </a:extLst>
          </p:cNvPr>
          <p:cNvSpPr txBox="1"/>
          <p:nvPr/>
        </p:nvSpPr>
        <p:spPr>
          <a:xfrm>
            <a:off x="1687033" y="6701208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Allround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EED9D80-4A34-D8A7-CDEF-0052DCEA5F72}"/>
              </a:ext>
            </a:extLst>
          </p:cNvPr>
          <p:cNvSpPr txBox="1"/>
          <p:nvPr/>
        </p:nvSpPr>
        <p:spPr>
          <a:xfrm>
            <a:off x="8592880" y="2899708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Bra en mot en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C521E0A-0846-B2C6-0722-9C770DB22365}"/>
              </a:ext>
            </a:extLst>
          </p:cNvPr>
          <p:cNvSpPr txBox="1"/>
          <p:nvPr/>
        </p:nvSpPr>
        <p:spPr>
          <a:xfrm>
            <a:off x="15076967" y="5394289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Aggressiv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C44BECB3-4BEA-E0BE-1580-EE6CC47A5C10}"/>
              </a:ext>
            </a:extLst>
          </p:cNvPr>
          <p:cNvSpPr txBox="1"/>
          <p:nvPr/>
        </p:nvSpPr>
        <p:spPr>
          <a:xfrm>
            <a:off x="16578939" y="9485146"/>
            <a:ext cx="660003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Passningsskicklig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70D64FD-62F1-ECA3-8B2C-902C352EC20A}"/>
              </a:ext>
            </a:extLst>
          </p:cNvPr>
          <p:cNvSpPr txBox="1"/>
          <p:nvPr/>
        </p:nvSpPr>
        <p:spPr>
          <a:xfrm>
            <a:off x="10175358" y="10670718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Allround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50437C6-8F68-F9A3-B9BA-66FB9EF06443}"/>
              </a:ext>
            </a:extLst>
          </p:cNvPr>
          <p:cNvSpPr txBox="1"/>
          <p:nvPr/>
        </p:nvSpPr>
        <p:spPr>
          <a:xfrm>
            <a:off x="8592880" y="6073887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Följsam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4F18554-C3A5-3D3D-9A0E-80FE166D4535}"/>
              </a:ext>
            </a:extLst>
          </p:cNvPr>
          <p:cNvSpPr txBox="1"/>
          <p:nvPr/>
        </p:nvSpPr>
        <p:spPr>
          <a:xfrm>
            <a:off x="5465135" y="8473348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Modern spelare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37F278B-5E73-45B1-EEEB-61417544196A}"/>
              </a:ext>
            </a:extLst>
          </p:cNvPr>
          <p:cNvSpPr txBox="1"/>
          <p:nvPr/>
        </p:nvSpPr>
        <p:spPr>
          <a:xfrm>
            <a:off x="12885897" y="7702462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poängspelare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676D674-C961-B673-8629-02406E474618}"/>
              </a:ext>
            </a:extLst>
          </p:cNvPr>
          <p:cNvSpPr txBox="1"/>
          <p:nvPr/>
        </p:nvSpPr>
        <p:spPr>
          <a:xfrm>
            <a:off x="2453340" y="10478426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karaktär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139A489-C970-7FC1-0E22-264572E056FD}"/>
              </a:ext>
            </a:extLst>
          </p:cNvPr>
          <p:cNvSpPr txBox="1"/>
          <p:nvPr/>
        </p:nvSpPr>
        <p:spPr>
          <a:xfrm>
            <a:off x="16345786" y="3376092"/>
            <a:ext cx="56364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Smörjer Spelet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18E14240-611D-71DA-AB9B-FD6DED7227DA}"/>
              </a:ext>
            </a:extLst>
          </p:cNvPr>
          <p:cNvSpPr txBox="1"/>
          <p:nvPr/>
        </p:nvSpPr>
        <p:spPr>
          <a:xfrm>
            <a:off x="232145" y="593020"/>
            <a:ext cx="1354942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Bedömning av spelare</a:t>
            </a:r>
            <a:endParaRPr kumimoji="0" lang="sv-SE" sz="8000" b="1" i="0" u="none" strike="noStrike" cap="none" spc="0" normalizeH="0" baseline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29714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598046C9-D35E-2DD2-1929-E37FB0F368B4}"/>
              </a:ext>
            </a:extLst>
          </p:cNvPr>
          <p:cNvSpPr/>
          <p:nvPr/>
        </p:nvSpPr>
        <p:spPr>
          <a:xfrm>
            <a:off x="15399488" y="8793113"/>
            <a:ext cx="4040372" cy="1424763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F6A90A41-D0AC-1A78-B687-2E63B19ED10C}"/>
              </a:ext>
            </a:extLst>
          </p:cNvPr>
          <p:cNvSpPr/>
          <p:nvPr/>
        </p:nvSpPr>
        <p:spPr>
          <a:xfrm>
            <a:off x="4986671" y="8803748"/>
            <a:ext cx="4040372" cy="1424763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0C07479-7A5D-A8C7-B592-3A3DD9A83216}"/>
              </a:ext>
            </a:extLst>
          </p:cNvPr>
          <p:cNvSpPr/>
          <p:nvPr/>
        </p:nvSpPr>
        <p:spPr>
          <a:xfrm>
            <a:off x="15399488" y="4221117"/>
            <a:ext cx="4040372" cy="1424763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40A2733-0441-9247-D0DF-8DFE6CC308FF}"/>
              </a:ext>
            </a:extLst>
          </p:cNvPr>
          <p:cNvSpPr/>
          <p:nvPr/>
        </p:nvSpPr>
        <p:spPr>
          <a:xfrm>
            <a:off x="17829789" y="6507108"/>
            <a:ext cx="3562917" cy="1424764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7B2DDAD-8275-9ABB-C8D0-5D485F4A1C7C}"/>
              </a:ext>
            </a:extLst>
          </p:cNvPr>
          <p:cNvSpPr/>
          <p:nvPr/>
        </p:nvSpPr>
        <p:spPr>
          <a:xfrm>
            <a:off x="7416973" y="6512432"/>
            <a:ext cx="3220140" cy="1424764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5536141C-B52E-CE96-D130-879F66B5A212}"/>
              </a:ext>
            </a:extLst>
          </p:cNvPr>
          <p:cNvSpPr/>
          <p:nvPr/>
        </p:nvSpPr>
        <p:spPr>
          <a:xfrm>
            <a:off x="3376601" y="6512432"/>
            <a:ext cx="3220140" cy="1424764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775F75E-4980-FD4B-F360-5C86F6CB59D5}"/>
              </a:ext>
            </a:extLst>
          </p:cNvPr>
          <p:cNvSpPr/>
          <p:nvPr/>
        </p:nvSpPr>
        <p:spPr>
          <a:xfrm>
            <a:off x="4986671" y="4221117"/>
            <a:ext cx="4040372" cy="1424763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F5B86FA-CB5F-06F3-5B8E-7AE783695E70}"/>
              </a:ext>
            </a:extLst>
          </p:cNvPr>
          <p:cNvSpPr txBox="1"/>
          <p:nvPr/>
        </p:nvSpPr>
        <p:spPr>
          <a:xfrm>
            <a:off x="18069526" y="6670440"/>
            <a:ext cx="308344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Förhindra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speluppbygg</a:t>
            </a:r>
            <a:r>
              <a:rPr lang="sv-SE" sz="3200" dirty="0">
                <a:solidFill>
                  <a:srgbClr val="002060"/>
                </a:solidFill>
              </a:rPr>
              <a:t>nad</a:t>
            </a:r>
            <a:endParaRPr kumimoji="0" lang="sv-SE" sz="32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3B6C4CE-8975-5F4E-B4BA-7163FB813768}"/>
              </a:ext>
            </a:extLst>
          </p:cNvPr>
          <p:cNvSpPr txBox="1"/>
          <p:nvPr/>
        </p:nvSpPr>
        <p:spPr>
          <a:xfrm>
            <a:off x="5465136" y="4641298"/>
            <a:ext cx="3083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Anfallsspel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D9834E6-89AE-795A-9871-8F985DC3DD22}"/>
              </a:ext>
            </a:extLst>
          </p:cNvPr>
          <p:cNvSpPr txBox="1"/>
          <p:nvPr/>
        </p:nvSpPr>
        <p:spPr>
          <a:xfrm>
            <a:off x="5419062" y="8967079"/>
            <a:ext cx="308344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Komma till avslut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ED10A65-CB88-2A5B-B006-32AEFDA9AA27}"/>
              </a:ext>
            </a:extLst>
          </p:cNvPr>
          <p:cNvSpPr txBox="1"/>
          <p:nvPr/>
        </p:nvSpPr>
        <p:spPr>
          <a:xfrm>
            <a:off x="15877953" y="4635974"/>
            <a:ext cx="3083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Försvarsspel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7764174-9CB4-C56C-9490-71F774A26ACD}"/>
              </a:ext>
            </a:extLst>
          </p:cNvPr>
          <p:cNvSpPr txBox="1"/>
          <p:nvPr/>
        </p:nvSpPr>
        <p:spPr>
          <a:xfrm>
            <a:off x="15877953" y="9202466"/>
            <a:ext cx="3083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Täcka skott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113A9DD3-153D-C623-CB55-7BF7CE3294B8}"/>
              </a:ext>
            </a:extLst>
          </p:cNvPr>
          <p:cNvSpPr/>
          <p:nvPr/>
        </p:nvSpPr>
        <p:spPr>
          <a:xfrm>
            <a:off x="13404111" y="6501797"/>
            <a:ext cx="3562917" cy="1424764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71043A0-B453-D447-4469-08863540FDD6}"/>
              </a:ext>
            </a:extLst>
          </p:cNvPr>
          <p:cNvSpPr txBox="1"/>
          <p:nvPr/>
        </p:nvSpPr>
        <p:spPr>
          <a:xfrm>
            <a:off x="13643848" y="6670440"/>
            <a:ext cx="308344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Återerövring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3200" dirty="0">
                <a:solidFill>
                  <a:srgbClr val="002060"/>
                </a:solidFill>
              </a:rPr>
              <a:t>a</a:t>
            </a:r>
            <a:r>
              <a:rPr kumimoji="0" lang="sv-SE" sz="32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 bolle</a:t>
            </a:r>
            <a:r>
              <a:rPr lang="sv-SE" sz="3200" dirty="0">
                <a:solidFill>
                  <a:srgbClr val="002060"/>
                </a:solidFill>
              </a:rPr>
              <a:t>n</a:t>
            </a:r>
            <a:endParaRPr kumimoji="0" lang="sv-SE" sz="32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BC742383-F052-D760-7CE6-D5960A0362B3}"/>
              </a:ext>
            </a:extLst>
          </p:cNvPr>
          <p:cNvSpPr/>
          <p:nvPr/>
        </p:nvSpPr>
        <p:spPr>
          <a:xfrm>
            <a:off x="7416973" y="6507121"/>
            <a:ext cx="3562917" cy="1424764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0C22C5E-F8E8-7D53-F667-DF81AE9DD69C}"/>
              </a:ext>
            </a:extLst>
          </p:cNvPr>
          <p:cNvSpPr txBox="1"/>
          <p:nvPr/>
        </p:nvSpPr>
        <p:spPr>
          <a:xfrm>
            <a:off x="7656710" y="6921776"/>
            <a:ext cx="3083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Kontring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8DC3A188-B19E-B4E4-095D-9ED4D091A908}"/>
              </a:ext>
            </a:extLst>
          </p:cNvPr>
          <p:cNvSpPr/>
          <p:nvPr/>
        </p:nvSpPr>
        <p:spPr>
          <a:xfrm>
            <a:off x="3016103" y="6507121"/>
            <a:ext cx="3562917" cy="1424764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E46D136-5A90-8DBB-47C8-37927D283BD0}"/>
              </a:ext>
            </a:extLst>
          </p:cNvPr>
          <p:cNvSpPr txBox="1"/>
          <p:nvPr/>
        </p:nvSpPr>
        <p:spPr>
          <a:xfrm>
            <a:off x="3202172" y="6927102"/>
            <a:ext cx="31907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Speluppbyggnad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7457DF2-C3E0-BE3C-EFB5-1AE0784D7ABC}"/>
              </a:ext>
            </a:extLst>
          </p:cNvPr>
          <p:cNvSpPr txBox="1"/>
          <p:nvPr/>
        </p:nvSpPr>
        <p:spPr>
          <a:xfrm>
            <a:off x="232145" y="593020"/>
            <a:ext cx="1354942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Bedömning av spelare</a:t>
            </a:r>
            <a:endParaRPr kumimoji="0" lang="sv-SE" sz="8000" b="1" i="0" u="none" strike="noStrike" cap="none" spc="0" normalizeH="0" baseline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6" name="Pil: vänster-höger 35">
            <a:extLst>
              <a:ext uri="{FF2B5EF4-FFF2-40B4-BE49-F238E27FC236}">
                <a16:creationId xmlns:a16="http://schemas.microsoft.com/office/drawing/2014/main" id="{ED7E21F4-9041-557B-5CFA-2C9D0CF78B83}"/>
              </a:ext>
            </a:extLst>
          </p:cNvPr>
          <p:cNvSpPr/>
          <p:nvPr/>
        </p:nvSpPr>
        <p:spPr>
          <a:xfrm>
            <a:off x="10431807" y="4296360"/>
            <a:ext cx="3562917" cy="1183211"/>
          </a:xfrm>
          <a:prstGeom prst="left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16280C95-07F1-DBAE-71F4-860852F5BFFC}"/>
              </a:ext>
            </a:extLst>
          </p:cNvPr>
          <p:cNvSpPr txBox="1"/>
          <p:nvPr/>
        </p:nvSpPr>
        <p:spPr>
          <a:xfrm>
            <a:off x="10676605" y="4589674"/>
            <a:ext cx="3083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Omställning</a:t>
            </a:r>
          </a:p>
        </p:txBody>
      </p:sp>
    </p:spTree>
    <p:extLst>
      <p:ext uri="{BB962C8B-B14F-4D97-AF65-F5344CB8AC3E}">
        <p14:creationId xmlns:p14="http://schemas.microsoft.com/office/powerpoint/2010/main" val="28731434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ågor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Frågor</a:t>
            </a:r>
          </a:p>
        </p:txBody>
      </p:sp>
      <p:pic>
        <p:nvPicPr>
          <p:cNvPr id="219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ack för idag!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Tack för idag!</a:t>
            </a:r>
          </a:p>
        </p:txBody>
      </p:sp>
      <p:pic>
        <p:nvPicPr>
          <p:cNvPr id="222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Uppland - distriktsl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t>Uppland - distriktslag</a:t>
            </a:r>
          </a:p>
        </p:txBody>
      </p:sp>
      <p:sp>
        <p:nvSpPr>
          <p:cNvPr id="185" name="2023/24 och framå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t>2023/24 och framåt</a:t>
            </a:r>
          </a:p>
        </p:txBody>
      </p:sp>
      <p:sp>
        <p:nvSpPr>
          <p:cNvPr id="186" name="- Uttagningsmodell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9895192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sz="5000" dirty="0"/>
              <a:t>- </a:t>
            </a:r>
            <a:r>
              <a:rPr lang="sv-SE" sz="5000" dirty="0"/>
              <a:t>Organisation</a:t>
            </a:r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lang="sv-SE" sz="5000" dirty="0"/>
              <a:t>- Vägen till Umeå</a:t>
            </a:r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lang="sv-SE" sz="5000" dirty="0"/>
              <a:t>- </a:t>
            </a:r>
            <a:r>
              <a:rPr sz="5000" dirty="0" err="1"/>
              <a:t>Uttagningsmodell</a:t>
            </a:r>
            <a:endParaRPr sz="5000" dirty="0"/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lang="sv-SE" sz="5000" dirty="0"/>
              <a:t>- Bedömning av spelare</a:t>
            </a:r>
            <a:endParaRPr sz="5000" dirty="0"/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lang="sv-SE" sz="5000" dirty="0"/>
              <a:t>- Upplandslagets Spelidé</a:t>
            </a:r>
            <a:endParaRPr sz="5000" dirty="0"/>
          </a:p>
          <a:p>
            <a:pPr defTabSz="652145">
              <a:spcBef>
                <a:spcPts val="1400"/>
              </a:spcBef>
              <a:defRPr sz="4345" spc="-43">
                <a:solidFill>
                  <a:srgbClr val="434343"/>
                </a:solidFill>
              </a:defRPr>
            </a:pPr>
            <a:r>
              <a:rPr sz="5000" dirty="0"/>
              <a:t>- </a:t>
            </a:r>
            <a:r>
              <a:rPr sz="5000" dirty="0" err="1"/>
              <a:t>Frågor</a:t>
            </a:r>
            <a:endParaRPr sz="5000" dirty="0"/>
          </a:p>
        </p:txBody>
      </p:sp>
      <p:pic>
        <p:nvPicPr>
          <p:cNvPr id="187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RGANISATION"/>
          <p:cNvSpPr txBox="1">
            <a:spLocks noGrp="1"/>
          </p:cNvSpPr>
          <p:nvPr>
            <p:ph type="body" sz="half" idx="1"/>
          </p:nvPr>
        </p:nvSpPr>
        <p:spPr>
          <a:xfrm>
            <a:off x="906317" y="4920843"/>
            <a:ext cx="22571366" cy="38743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ORGANISATION</a:t>
            </a:r>
          </a:p>
        </p:txBody>
      </p:sp>
      <p:pic>
        <p:nvPicPr>
          <p:cNvPr id="206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rganis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t>Organisation</a:t>
            </a:r>
          </a:p>
        </p:txBody>
      </p:sp>
      <p:sp>
        <p:nvSpPr>
          <p:cNvPr id="209" name="Nytt arbetssätt kring Upplandslag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dirty="0" err="1"/>
              <a:t>Upplandslagen</a:t>
            </a:r>
            <a:endParaRPr dirty="0"/>
          </a:p>
        </p:txBody>
      </p:sp>
      <p:sp>
        <p:nvSpPr>
          <p:cNvPr id="210" name="Kansli sköter all administration. All kommunikation med spelare och föräldrar sköts av kansliet. Distriktslagsstaben jobbar för att båda lagen skall få så bra förutsättningar som möjligt.…"/>
          <p:cNvSpPr txBox="1">
            <a:spLocks noGrp="1"/>
          </p:cNvSpPr>
          <p:nvPr>
            <p:ph type="body" idx="1"/>
          </p:nvPr>
        </p:nvSpPr>
        <p:spPr>
          <a:xfrm>
            <a:off x="1206500" y="3213691"/>
            <a:ext cx="21971000" cy="9290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endParaRPr dirty="0"/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b="1" dirty="0" err="1"/>
              <a:t>Sportchef</a:t>
            </a:r>
            <a:r>
              <a:rPr dirty="0"/>
              <a:t> </a:t>
            </a:r>
            <a:r>
              <a:rPr lang="sv-SE" b="1" dirty="0"/>
              <a:t>- </a:t>
            </a:r>
            <a:r>
              <a:rPr lang="sv-SE" b="1" i="1" dirty="0"/>
              <a:t>Johan Carlström</a:t>
            </a:r>
            <a:endParaRPr lang="sv-SE" sz="6000" dirty="0"/>
          </a:p>
          <a:p>
            <a:pPr defTabSz="619125">
              <a:spcBef>
                <a:spcPts val="1300"/>
              </a:spcBef>
              <a:defRPr sz="4125" spc="-41">
                <a:solidFill>
                  <a:srgbClr val="434343"/>
                </a:solidFill>
              </a:defRPr>
            </a:pPr>
            <a:r>
              <a:rPr lang="sv-SE" b="1" dirty="0"/>
              <a:t>Förbundskapten F16 - </a:t>
            </a:r>
            <a:r>
              <a:rPr lang="sv-SE" b="1" i="1" dirty="0"/>
              <a:t>Nicklas Johansson</a:t>
            </a:r>
          </a:p>
          <a:p>
            <a:pPr defTabSz="619125">
              <a:spcBef>
                <a:spcPts val="1300"/>
              </a:spcBef>
              <a:defRPr sz="4125" spc="-41">
                <a:solidFill>
                  <a:srgbClr val="434343"/>
                </a:solidFill>
              </a:defRPr>
            </a:pPr>
            <a:r>
              <a:rPr lang="sv-SE" b="1" dirty="0"/>
              <a:t>Spelaransvarig - </a:t>
            </a:r>
            <a:r>
              <a:rPr lang="sv-SE" b="1" i="1" dirty="0"/>
              <a:t>Lina Andrén</a:t>
            </a:r>
            <a:endParaRPr lang="sv-SE" sz="6000" b="1" dirty="0"/>
          </a:p>
          <a:p>
            <a:pPr defTabSz="619125">
              <a:spcBef>
                <a:spcPts val="1300"/>
              </a:spcBef>
              <a:defRPr sz="4125" spc="-41">
                <a:solidFill>
                  <a:srgbClr val="434343"/>
                </a:solidFill>
              </a:defRPr>
            </a:pPr>
            <a:r>
              <a:rPr lang="sv-SE" b="1" dirty="0"/>
              <a:t>Förbundskapten P16 - </a:t>
            </a:r>
            <a:r>
              <a:rPr lang="sv-SE" b="1" i="1" dirty="0"/>
              <a:t>Rikard Ulriksson</a:t>
            </a:r>
          </a:p>
          <a:p>
            <a:pPr defTabSz="619125">
              <a:spcBef>
                <a:spcPts val="1300"/>
              </a:spcBef>
              <a:defRPr sz="4125" spc="-41">
                <a:solidFill>
                  <a:srgbClr val="434343"/>
                </a:solidFill>
              </a:defRPr>
            </a:pPr>
            <a:r>
              <a:rPr lang="sv-SE" b="1" dirty="0"/>
              <a:t>Spelaransvarig -</a:t>
            </a:r>
            <a:r>
              <a:rPr lang="sv-SE" dirty="0"/>
              <a:t> </a:t>
            </a:r>
            <a:r>
              <a:rPr lang="sv-SE" b="1" i="1" dirty="0"/>
              <a:t>Vilhelm Back</a:t>
            </a:r>
          </a:p>
          <a:p>
            <a:pPr defTabSz="619125">
              <a:spcBef>
                <a:spcPts val="1300"/>
              </a:spcBef>
              <a:defRPr sz="4125" spc="-41">
                <a:solidFill>
                  <a:srgbClr val="434343"/>
                </a:solidFill>
              </a:defRPr>
            </a:pPr>
            <a:endParaRPr b="1" i="1" dirty="0"/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b="1" dirty="0" err="1"/>
              <a:t>Inspiratörer</a:t>
            </a:r>
            <a:r>
              <a:rPr dirty="0"/>
              <a:t> </a:t>
            </a:r>
            <a:r>
              <a:rPr lang="sv-SE" b="1" dirty="0"/>
              <a:t>- </a:t>
            </a:r>
            <a:r>
              <a:rPr lang="sv-SE" b="1" i="1" dirty="0"/>
              <a:t>Mattias Samuelsson &amp; Evelina </a:t>
            </a:r>
            <a:r>
              <a:rPr lang="sv-SE" b="1" i="1" dirty="0" err="1"/>
              <a:t>Sparf</a:t>
            </a:r>
            <a:endParaRPr dirty="0"/>
          </a:p>
          <a:p>
            <a:pPr defTabSz="676909">
              <a:spcBef>
                <a:spcPts val="1400"/>
              </a:spcBef>
              <a:defRPr sz="4510" b="1" spc="-45">
                <a:solidFill>
                  <a:srgbClr val="434343"/>
                </a:solidFill>
              </a:defRPr>
            </a:pPr>
            <a:r>
              <a:rPr dirty="0" err="1"/>
              <a:t>Sjukvård</a:t>
            </a:r>
            <a:r>
              <a:rPr dirty="0"/>
              <a:t>/</a:t>
            </a:r>
            <a:r>
              <a:rPr dirty="0" err="1"/>
              <a:t>Fysansvarig</a:t>
            </a:r>
            <a:r>
              <a:rPr lang="sv-SE" dirty="0"/>
              <a:t> - Vakant</a:t>
            </a:r>
            <a:endParaRPr dirty="0"/>
          </a:p>
          <a:p>
            <a:pPr defTabSz="676909">
              <a:spcBef>
                <a:spcPts val="1400"/>
              </a:spcBef>
              <a:defRPr sz="4510" b="1" spc="-45">
                <a:solidFill>
                  <a:srgbClr val="434343"/>
                </a:solidFill>
              </a:defRPr>
            </a:pPr>
            <a:r>
              <a:rPr dirty="0"/>
              <a:t>Material</a:t>
            </a:r>
            <a:r>
              <a:rPr lang="sv-SE" dirty="0"/>
              <a:t>/lagledare - </a:t>
            </a:r>
            <a:r>
              <a:rPr lang="sv-SE" i="1" dirty="0"/>
              <a:t>Pål Peterson &amp; Maja Rikner</a:t>
            </a:r>
            <a:endParaRPr i="1" dirty="0"/>
          </a:p>
        </p:txBody>
      </p:sp>
      <p:pic>
        <p:nvPicPr>
          <p:cNvPr id="211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UTTAGNINGSMODELL"/>
          <p:cNvSpPr txBox="1">
            <a:spLocks noGrp="1"/>
          </p:cNvSpPr>
          <p:nvPr>
            <p:ph type="body" sz="half" idx="1"/>
          </p:nvPr>
        </p:nvSpPr>
        <p:spPr>
          <a:xfrm>
            <a:off x="906317" y="4920843"/>
            <a:ext cx="22571366" cy="3874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sv-SE" dirty="0"/>
              <a:t>VÄGEN TILL</a:t>
            </a:r>
          </a:p>
          <a:p>
            <a:r>
              <a:rPr lang="sv-SE" dirty="0"/>
              <a:t>UMEÅ</a:t>
            </a:r>
            <a:endParaRPr dirty="0"/>
          </a:p>
        </p:txBody>
      </p:sp>
      <p:pic>
        <p:nvPicPr>
          <p:cNvPr id="190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2985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rganis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sv-SE" dirty="0"/>
              <a:t>VÄGEN TILL UMEÅ</a:t>
            </a:r>
            <a:endParaRPr dirty="0"/>
          </a:p>
        </p:txBody>
      </p:sp>
      <p:sp>
        <p:nvSpPr>
          <p:cNvPr id="209" name="Nytt arbetssätt kring Upplandslag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sv-SE" dirty="0"/>
              <a:t>Kalender</a:t>
            </a:r>
            <a:endParaRPr dirty="0"/>
          </a:p>
        </p:txBody>
      </p:sp>
      <p:sp>
        <p:nvSpPr>
          <p:cNvPr id="210" name="Kansli sköter all administration. All kommunikation med spelare och föräldrar sköts av kansliet. Distriktslagsstaben jobbar för att båda lagen skall få så bra förutsättningar som möjligt.…"/>
          <p:cNvSpPr txBox="1">
            <a:spLocks noGrp="1"/>
          </p:cNvSpPr>
          <p:nvPr>
            <p:ph type="body" idx="1"/>
          </p:nvPr>
        </p:nvSpPr>
        <p:spPr>
          <a:xfrm>
            <a:off x="1206500" y="3213691"/>
            <a:ext cx="21971000" cy="92908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Oktober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27/10 – Teoripass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28/10 – Match mot Västmanland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28/10 - </a:t>
            </a:r>
            <a:r>
              <a:rPr lang="sv-SE" dirty="0" err="1"/>
              <a:t>Föräldrarmöte</a:t>
            </a:r>
            <a:endParaRPr lang="sv-SE" dirty="0"/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November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25/11 – GUD CUP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29/11 – SM Trupp(17+2) presenteras på Laget.se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December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21/12 – Träning med detaljfokus inför SM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22/12 - Träning med detaljfokus inför SM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Januari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2/1 - Träning med detaljfokus inför SM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3/1 – Avfärd mot Umeå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dirty="0"/>
              <a:t>4-7/1 – </a:t>
            </a:r>
            <a:r>
              <a:rPr lang="sv-SE" b="1" dirty="0"/>
              <a:t>Distrikts-SM Umeå</a:t>
            </a:r>
            <a:endParaRPr b="1" dirty="0"/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endParaRPr lang="sv-SE" sz="6000" dirty="0"/>
          </a:p>
        </p:txBody>
      </p:sp>
      <p:pic>
        <p:nvPicPr>
          <p:cNvPr id="211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625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rganis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sv-SE" dirty="0"/>
              <a:t>VÄGEN TILL UMEÅ</a:t>
            </a:r>
            <a:endParaRPr dirty="0"/>
          </a:p>
        </p:txBody>
      </p:sp>
      <p:sp>
        <p:nvSpPr>
          <p:cNvPr id="209" name="Nytt arbetssätt kring Upplandslag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sv-SE" dirty="0"/>
              <a:t>Frågor Till spelare</a:t>
            </a:r>
            <a:endParaRPr dirty="0"/>
          </a:p>
        </p:txBody>
      </p:sp>
      <p:sp>
        <p:nvSpPr>
          <p:cNvPr id="210" name="Kansli sköter all administration. All kommunikation med spelare och föräldrar sköts av kansliet. Distriktslagsstaben jobbar för att båda lagen skall få så bra förutsättningar som möjligt.…"/>
          <p:cNvSpPr txBox="1">
            <a:spLocks noGrp="1"/>
          </p:cNvSpPr>
          <p:nvPr>
            <p:ph type="body" idx="1"/>
          </p:nvPr>
        </p:nvSpPr>
        <p:spPr>
          <a:xfrm>
            <a:off x="1206500" y="3213691"/>
            <a:ext cx="21971000" cy="9290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Hur ser din fysiska status ut ? Hur mycket tränar du?</a:t>
            </a:r>
            <a:endParaRPr lang="sv-SE" sz="4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	Är det något du behöver hjälp med inför match?</a:t>
            </a:r>
            <a:endParaRPr lang="sv-SE" sz="4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Vilket mål tycker du vi ska ha som lag i SM ? </a:t>
            </a:r>
            <a:endParaRPr lang="sv-SE" sz="4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Vad har du själv för mål med SM ?</a:t>
            </a:r>
            <a:endParaRPr lang="sv-SE" sz="4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Vad betyder ”laget före jaget” för dig?</a:t>
            </a:r>
            <a:endParaRPr lang="sv-SE" sz="4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Hur kommer du ta det om du blir bänkad under match? </a:t>
            </a:r>
          </a:p>
          <a:p>
            <a:pPr lvl="0"/>
            <a:r>
              <a:rPr lang="sv-SE" sz="4800" dirty="0">
                <a:solidFill>
                  <a:schemeClr val="bg2"/>
                </a:solidFill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lang="sv-SE" sz="4800" dirty="0" err="1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sv-SE" sz="4800" dirty="0">
                <a:solidFill>
                  <a:schemeClr val="bg2"/>
                </a:solidFill>
                <a:effectLst/>
                <a:latin typeface="Avenir Next Condensed"/>
                <a:ea typeface="Calibri" panose="020F0502020204030204" pitchFamily="34" charset="0"/>
                <a:cs typeface="Calibri" panose="020F0502020204030204" pitchFamily="34" charset="0"/>
              </a:rPr>
              <a:t> få mindre Speltid än andra</a:t>
            </a:r>
            <a:endParaRPr lang="sv-SE" dirty="0"/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endParaRPr lang="sv-SE" sz="6000" dirty="0"/>
          </a:p>
        </p:txBody>
      </p:sp>
      <p:pic>
        <p:nvPicPr>
          <p:cNvPr id="211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4682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rganis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sv-SE" dirty="0"/>
              <a:t>VÄGEN TILL UMEÅ</a:t>
            </a:r>
            <a:endParaRPr dirty="0"/>
          </a:p>
        </p:txBody>
      </p:sp>
      <p:sp>
        <p:nvSpPr>
          <p:cNvPr id="209" name="Nytt arbetssätt kring Upplandslag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lang="sv-SE" dirty="0"/>
              <a:t>Ekonomi &amp; Kommunikation</a:t>
            </a:r>
            <a:endParaRPr dirty="0"/>
          </a:p>
        </p:txBody>
      </p:sp>
      <p:sp>
        <p:nvSpPr>
          <p:cNvPr id="210" name="Kansli sköter all administration. All kommunikation med spelare och föräldrar sköts av kansliet. Distriktslagsstaben jobbar för att båda lagen skall få så bra förutsättningar som möjligt.…"/>
          <p:cNvSpPr txBox="1">
            <a:spLocks noGrp="1"/>
          </p:cNvSpPr>
          <p:nvPr>
            <p:ph type="body" idx="1"/>
          </p:nvPr>
        </p:nvSpPr>
        <p:spPr>
          <a:xfrm>
            <a:off x="1206500" y="3213691"/>
            <a:ext cx="21971000" cy="9290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sz="4500" dirty="0"/>
              <a:t>Föräldrar – Sker genom utskick och nyheter via Laget.se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sz="4500" dirty="0"/>
              <a:t>Kontakt Uppland – Vilhelm Back </a:t>
            </a:r>
            <a:r>
              <a:rPr lang="sv-SE" sz="45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Vilhelm.Back@innebandy.se</a:t>
            </a:r>
            <a:endParaRPr lang="sv-SE" sz="4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endParaRPr lang="sv-SE" sz="4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sz="4500" dirty="0">
                <a:solidFill>
                  <a:schemeClr val="bg2"/>
                </a:solidFill>
              </a:rPr>
              <a:t>Spelare – Sker genom SMS, utskick och nyhet via Laget.se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sz="4500" dirty="0">
                <a:solidFill>
                  <a:schemeClr val="bg2"/>
                </a:solidFill>
              </a:rPr>
              <a:t>Spelare – </a:t>
            </a:r>
            <a:r>
              <a:rPr lang="sv-SE" sz="4500" dirty="0" err="1">
                <a:solidFill>
                  <a:schemeClr val="bg2"/>
                </a:solidFill>
              </a:rPr>
              <a:t>Whatsapp</a:t>
            </a:r>
            <a:r>
              <a:rPr lang="sv-SE" sz="4500" dirty="0">
                <a:solidFill>
                  <a:schemeClr val="bg2"/>
                </a:solidFill>
              </a:rPr>
              <a:t> grupp mellan spelarna för snabb info</a:t>
            </a: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endParaRPr lang="sv-SE" sz="4500" dirty="0">
              <a:solidFill>
                <a:schemeClr val="bg2"/>
              </a:solidFill>
            </a:endParaRPr>
          </a:p>
          <a:p>
            <a:pPr defTabSz="676909">
              <a:spcBef>
                <a:spcPts val="1400"/>
              </a:spcBef>
              <a:defRPr sz="4510" spc="-45">
                <a:solidFill>
                  <a:srgbClr val="434343"/>
                </a:solidFill>
              </a:defRPr>
            </a:pPr>
            <a:r>
              <a:rPr lang="sv-SE" sz="4500" dirty="0">
                <a:solidFill>
                  <a:schemeClr val="bg2"/>
                </a:solidFill>
              </a:rPr>
              <a:t>Upplands Innebandyförbund har fastställt kostnaden för deltagandet på Distrikts-SM till 3100Kr.</a:t>
            </a:r>
          </a:p>
        </p:txBody>
      </p:sp>
      <p:pic>
        <p:nvPicPr>
          <p:cNvPr id="211" name="Uppland-liggande-farg.png" descr="Uppland-liggande-fa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7709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UTTAGNINGSMODELL"/>
          <p:cNvSpPr txBox="1">
            <a:spLocks noGrp="1"/>
          </p:cNvSpPr>
          <p:nvPr>
            <p:ph type="body" sz="half" idx="1"/>
          </p:nvPr>
        </p:nvSpPr>
        <p:spPr>
          <a:xfrm>
            <a:off x="906317" y="4920843"/>
            <a:ext cx="22571366" cy="38743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475731"/>
                    <a:satOff val="-4338"/>
                    <a:lumOff val="10182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UTTAGNINGSMODELL</a:t>
            </a:r>
          </a:p>
        </p:txBody>
      </p:sp>
      <p:pic>
        <p:nvPicPr>
          <p:cNvPr id="190" name="Uppland-liggande-farg.png" descr="Uppland-liggande-f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55" y="9017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2_DynamicDark">
  <a:themeElements>
    <a:clrScheme name="32_DynamicDark">
      <a:dk1>
        <a:srgbClr val="BE00FF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510</Words>
  <Application>Microsoft Macintosh PowerPoint</Application>
  <PresentationFormat>Anpassad</PresentationFormat>
  <Paragraphs>99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Avenir Next Condensed</vt:lpstr>
      <vt:lpstr>Calibri</vt:lpstr>
      <vt:lpstr>Helvetica Neue</vt:lpstr>
      <vt:lpstr>Helvetica Neue Medium</vt:lpstr>
      <vt:lpstr>Montserrat SemiBold</vt:lpstr>
      <vt:lpstr>Source Sans Pro</vt:lpstr>
      <vt:lpstr>Source Sans Pro Semibold</vt:lpstr>
      <vt:lpstr>Times New Roman</vt:lpstr>
      <vt:lpstr>32_DynamicDark</vt:lpstr>
      <vt:lpstr>PowerPoint-presentation</vt:lpstr>
      <vt:lpstr>Uppland - distriktslag</vt:lpstr>
      <vt:lpstr>PowerPoint-presentation</vt:lpstr>
      <vt:lpstr>Organisation</vt:lpstr>
      <vt:lpstr>PowerPoint-presentation</vt:lpstr>
      <vt:lpstr>VÄGEN TILL UMEÅ</vt:lpstr>
      <vt:lpstr>VÄGEN TILL UMEÅ</vt:lpstr>
      <vt:lpstr>VÄGEN TILL UMEÅ</vt:lpstr>
      <vt:lpstr>PowerPoint-presentation</vt:lpstr>
      <vt:lpstr>Uttagningsmodell</vt:lpstr>
      <vt:lpstr>Upplandslaget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Upplands Innebandyförbund</dc:creator>
  <cp:lastModifiedBy>JOHAN CARLSTRÖM</cp:lastModifiedBy>
  <cp:revision>2</cp:revision>
  <dcterms:modified xsi:type="dcterms:W3CDTF">2023-11-02T15:50:01Z</dcterms:modified>
</cp:coreProperties>
</file>