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20" r:id="rId2"/>
  </p:sldMasterIdLst>
  <p:notesMasterIdLst>
    <p:notesMasterId r:id="rId30"/>
  </p:notesMasterIdLst>
  <p:sldIdLst>
    <p:sldId id="358" r:id="rId3"/>
    <p:sldId id="557" r:id="rId4"/>
    <p:sldId id="514" r:id="rId5"/>
    <p:sldId id="520" r:id="rId6"/>
    <p:sldId id="518" r:id="rId7"/>
    <p:sldId id="522" r:id="rId8"/>
    <p:sldId id="526" r:id="rId9"/>
    <p:sldId id="525" r:id="rId10"/>
    <p:sldId id="531" r:id="rId11"/>
    <p:sldId id="541" r:id="rId12"/>
    <p:sldId id="527" r:id="rId13"/>
    <p:sldId id="529" r:id="rId14"/>
    <p:sldId id="516" r:id="rId15"/>
    <p:sldId id="534" r:id="rId16"/>
    <p:sldId id="561" r:id="rId17"/>
    <p:sldId id="535" r:id="rId18"/>
    <p:sldId id="484" r:id="rId19"/>
    <p:sldId id="485" r:id="rId20"/>
    <p:sldId id="486" r:id="rId21"/>
    <p:sldId id="562" r:id="rId22"/>
    <p:sldId id="573" r:id="rId23"/>
    <p:sldId id="564" r:id="rId24"/>
    <p:sldId id="539" r:id="rId25"/>
    <p:sldId id="536" r:id="rId26"/>
    <p:sldId id="537" r:id="rId27"/>
    <p:sldId id="547" r:id="rId28"/>
    <p:sldId id="551" r:id="rId29"/>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00FF"/>
    <a:srgbClr val="0066FF"/>
    <a:srgbClr val="6699FF"/>
    <a:srgbClr val="33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405" autoAdjust="0"/>
    <p:restoredTop sz="94713" autoAdjust="0"/>
  </p:normalViewPr>
  <p:slideViewPr>
    <p:cSldViewPr>
      <p:cViewPr varScale="1">
        <p:scale>
          <a:sx n="61" d="100"/>
          <a:sy n="61" d="100"/>
        </p:scale>
        <p:origin x="72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5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v-SE"/>
          </a:p>
        </p:txBody>
      </p:sp>
      <p:sp>
        <p:nvSpPr>
          <p:cNvPr id="305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v-SE"/>
          </a:p>
        </p:txBody>
      </p:sp>
      <p:sp>
        <p:nvSpPr>
          <p:cNvPr id="798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5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305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v-SE"/>
          </a:p>
        </p:txBody>
      </p:sp>
      <p:sp>
        <p:nvSpPr>
          <p:cNvPr id="305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BE3106E-598E-42C3-A6D4-8DB143582328}"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4BE3106E-598E-42C3-A6D4-8DB143582328}" type="slidenum">
              <a:rPr lang="sv-SE" smtClean="0"/>
              <a:pPr>
                <a:defRPr/>
              </a:pPr>
              <a:t>7</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2DE53F93-BC75-4C70-B599-1A3B9E2D1000}" type="slidenum">
              <a:rPr lang="sv-SE"/>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0B76DEC6-B7A0-43A6-B878-6ECE0CE8BB55}" type="slidenum">
              <a:rPr lang="sv-SE"/>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F7B47E88-2A2A-4705-8155-A02B1BDDAB5C}" type="slidenum">
              <a:rPr lang="sv-SE"/>
              <a:pPr>
                <a:defRPr/>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3F485A13-6ADE-4C1B-944D-8A2B62EBBE8A}" type="slidenum">
              <a:rPr lang="sv-SE"/>
              <a:pPr>
                <a:defRPr/>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80C02E3E-CC5A-4AFA-8591-C6E407171BDD}" type="slidenum">
              <a:rPr lang="sv-SE"/>
              <a:pPr>
                <a:defRPr/>
              </a:pPr>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EDD68B38-9221-4412-9E5A-D7E6166E7A8B}" type="slidenum">
              <a:rPr lang="sv-SE"/>
              <a:pPr>
                <a:defRPr/>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FF8B60EC-663D-43F1-BE13-49D44D1BC645}" type="slidenum">
              <a:rPr lang="sv-SE"/>
              <a:pPr>
                <a:defRPr/>
              </a:pPr>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EA0E4DE8-CBD3-468C-9FA2-684D648410EF}" type="slidenum">
              <a:rPr lang="sv-SE"/>
              <a:pPr>
                <a:defRPr/>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8B7EC443-1DB1-46DC-AAF6-52E4D2632E6E}" type="slidenum">
              <a:rPr lang="sv-SE"/>
              <a:pPr>
                <a:defRPr/>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D1F04196-87A5-4A54-83FD-C49E954D56B9}" type="slidenum">
              <a:rPr lang="sv-SE"/>
              <a:pPr>
                <a:defRPr/>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582F85C3-A49A-45AF-8BA0-1E2ADBBDCA1A}"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75008B50-82F1-4F34-B69E-327E5E586BEF}" type="slidenum">
              <a:rPr lang="sv-SE"/>
              <a:pPr>
                <a:defRPr/>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7C36BE2C-0371-4801-8324-A014AF9CE010}" type="slidenum">
              <a:rPr lang="sv-SE"/>
              <a:pPr>
                <a:defRPr/>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2FB317CB-A90A-4EDC-BA46-96FC108B3E9B}" type="slidenum">
              <a:rPr lang="sv-SE"/>
              <a:pPr>
                <a:defRPr/>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742F3208-7966-47C7-AC9E-365F9D814F04}"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F052EDB5-91F2-499F-A250-BBD0225F827D}"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3660DE30-1DDA-495A-BDD8-66EC88125331}"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9E5C0DC4-0C7B-4B14-92DC-42476ABECA5F}"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6A1073D3-B7EF-42A0-ADC8-4B897829AD26}" type="slidenum">
              <a:rPr lang="sv-SE"/>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F82556EB-6E9B-48A0-B3CD-AB448C7C649B}" type="slidenum">
              <a:rPr lang="sv-SE"/>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5E841611-CEA8-4C80-9835-E2AF0CF8AB10}" type="slidenum">
              <a:rPr lang="sv-SE"/>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1125819B-73E4-4D13-AB1D-E7EF0CF2F37F}" type="slidenum">
              <a:rPr lang="sv-SE"/>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375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sv-SE"/>
          </a:p>
        </p:txBody>
      </p:sp>
      <p:sp>
        <p:nvSpPr>
          <p:cNvPr id="2375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sv-SE"/>
          </a:p>
        </p:txBody>
      </p:sp>
      <p:sp>
        <p:nvSpPr>
          <p:cNvPr id="2375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E598245-A2AE-43E4-A3CE-B50A415FD463}"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498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sv-SE"/>
          </a:p>
        </p:txBody>
      </p:sp>
      <p:sp>
        <p:nvSpPr>
          <p:cNvPr id="2498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sv-SE"/>
          </a:p>
        </p:txBody>
      </p:sp>
      <p:sp>
        <p:nvSpPr>
          <p:cNvPr id="2498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7C9ECBD-F7E5-4760-8CA4-1F3ACCDF7B44}"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468313" y="1052513"/>
            <a:ext cx="8229600" cy="4005262"/>
          </a:xfrm>
        </p:spPr>
        <p:txBody>
          <a:bodyPr/>
          <a:lstStyle/>
          <a:p>
            <a:pPr algn="ctr" eaLnBrk="1" hangingPunct="1">
              <a:buFontTx/>
              <a:buNone/>
            </a:pPr>
            <a:r>
              <a:rPr lang="sv-SE" sz="4000" b="1" dirty="0">
                <a:solidFill>
                  <a:schemeClr val="tx2"/>
                </a:solidFill>
              </a:rPr>
              <a:t>RIKTLINJER FÖR BARNIDROTT</a:t>
            </a:r>
          </a:p>
          <a:p>
            <a:pPr algn="ctr" eaLnBrk="1" hangingPunct="1">
              <a:buFontTx/>
              <a:buNone/>
            </a:pPr>
            <a:endParaRPr lang="sv-SE" sz="4000" dirty="0">
              <a:solidFill>
                <a:schemeClr val="tx2"/>
              </a:solidFill>
            </a:endParaRPr>
          </a:p>
          <a:p>
            <a:pPr algn="ctr" eaLnBrk="1" hangingPunct="1">
              <a:buFontTx/>
              <a:buNone/>
            </a:pPr>
            <a:endParaRPr lang="sv-SE" sz="2800" dirty="0">
              <a:solidFill>
                <a:schemeClr val="tx2"/>
              </a:solidFill>
            </a:endParaRPr>
          </a:p>
          <a:p>
            <a:pPr algn="ctr" eaLnBrk="1" hangingPunct="1">
              <a:buFontTx/>
              <a:buNone/>
            </a:pPr>
            <a:r>
              <a:rPr lang="sv-SE" sz="2800" dirty="0">
                <a:solidFill>
                  <a:schemeClr val="tx2"/>
                </a:solidFill>
              </a:rPr>
              <a:t>Onsdag 28 september 2022</a:t>
            </a:r>
          </a:p>
          <a:p>
            <a:pPr algn="ctr" eaLnBrk="1" hangingPunct="1">
              <a:buFontTx/>
              <a:buNone/>
            </a:pPr>
            <a:r>
              <a:rPr lang="sv-SE" sz="2800" dirty="0">
                <a:solidFill>
                  <a:schemeClr val="tx2"/>
                </a:solidFill>
              </a:rPr>
              <a:t>IFK Fjärås klubbstuga</a:t>
            </a:r>
          </a:p>
          <a:p>
            <a:pPr algn="ctr" eaLnBrk="1" hangingPunct="1">
              <a:buFontTx/>
              <a:buNone/>
            </a:pPr>
            <a:endParaRPr lang="sv-SE" sz="4000" dirty="0">
              <a:solidFill>
                <a:schemeClr val="tx2"/>
              </a:solidFill>
            </a:endParaRPr>
          </a:p>
          <a:p>
            <a:pPr algn="ctr" eaLnBrk="1" hangingPunct="1">
              <a:buFontTx/>
              <a:buNone/>
            </a:pPr>
            <a:endParaRPr lang="sv-SE" sz="4000" dirty="0">
              <a:solidFill>
                <a:schemeClr val="tx2"/>
              </a:solidFill>
            </a:endParaRPr>
          </a:p>
          <a:p>
            <a:pPr algn="ctr" eaLnBrk="1" hangingPunct="1">
              <a:buFontTx/>
              <a:buNone/>
            </a:pPr>
            <a:r>
              <a:rPr lang="sv-SE" sz="2400" dirty="0">
                <a:solidFill>
                  <a:schemeClr val="tx2"/>
                </a:solidFill>
              </a:rPr>
              <a:t>Lennart </a:t>
            </a:r>
            <a:r>
              <a:rPr lang="sv-SE" sz="2400" dirty="0" err="1">
                <a:solidFill>
                  <a:schemeClr val="tx2"/>
                </a:solidFill>
              </a:rPr>
              <a:t>Sugiardjo</a:t>
            </a:r>
            <a:endParaRPr lang="sv-SE" sz="2400" dirty="0">
              <a:solidFill>
                <a:schemeClr val="tx2"/>
              </a:solidFill>
            </a:endParaRPr>
          </a:p>
        </p:txBody>
      </p:sp>
      <p:sp>
        <p:nvSpPr>
          <p:cNvPr id="3075" name="Text Box 7"/>
          <p:cNvSpPr txBox="1">
            <a:spLocks noChangeArrowheads="1"/>
          </p:cNvSpPr>
          <p:nvPr/>
        </p:nvSpPr>
        <p:spPr bwMode="auto">
          <a:xfrm>
            <a:off x="4911725" y="1792288"/>
            <a:ext cx="3044825" cy="366712"/>
          </a:xfrm>
          <a:prstGeom prst="rect">
            <a:avLst/>
          </a:prstGeom>
          <a:noFill/>
          <a:ln w="9525">
            <a:noFill/>
            <a:miter lim="800000"/>
            <a:headEnd/>
            <a:tailEnd/>
          </a:ln>
        </p:spPr>
        <p:txBody>
          <a:bodyPr>
            <a:spAutoFit/>
          </a:bodyPr>
          <a:lstStyle/>
          <a:p>
            <a:endParaRPr lang="sv-SE"/>
          </a:p>
        </p:txBody>
      </p:sp>
      <p:sp>
        <p:nvSpPr>
          <p:cNvPr id="307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819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pic>
        <p:nvPicPr>
          <p:cNvPr id="1026" name="Picture 2"/>
          <p:cNvPicPr>
            <a:picLocks noChangeAspect="1" noChangeArrowheads="1"/>
          </p:cNvPicPr>
          <p:nvPr/>
        </p:nvPicPr>
        <p:blipFill>
          <a:blip r:embed="rId2" cstate="print"/>
          <a:srcRect/>
          <a:stretch>
            <a:fillRect/>
          </a:stretch>
        </p:blipFill>
        <p:spPr bwMode="auto">
          <a:xfrm>
            <a:off x="4823520" y="194420"/>
            <a:ext cx="4320480" cy="258650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79512" y="188640"/>
            <a:ext cx="4534904" cy="187220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07505" y="2924944"/>
            <a:ext cx="4608512" cy="3593587"/>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824535" y="3429000"/>
            <a:ext cx="4264473" cy="187220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755576" y="548680"/>
            <a:ext cx="5760640" cy="5688632"/>
          </a:xfrm>
        </p:spPr>
        <p:txBody>
          <a:bodyPr/>
          <a:lstStyle/>
          <a:p>
            <a:pPr defTabSz="72000" eaLnBrk="1" hangingPunct="1">
              <a:buFontTx/>
              <a:buNone/>
            </a:pPr>
            <a:r>
              <a:rPr lang="sv-SE" sz="2000" b="1" dirty="0">
                <a:solidFill>
                  <a:schemeClr val="tx2"/>
                </a:solidFill>
              </a:rPr>
              <a:t>IFK Fjärås stadgar och Röda Tråd</a:t>
            </a:r>
          </a:p>
          <a:p>
            <a:pPr marL="0" defTabSz="72000" eaLnBrk="1" hangingPunct="1">
              <a:spcBef>
                <a:spcPts val="1800"/>
              </a:spcBef>
              <a:buFontTx/>
              <a:buNone/>
            </a:pPr>
            <a:r>
              <a:rPr lang="sv-SE" sz="1600" b="1" dirty="0"/>
              <a:t>Vår verksamhetsidé</a:t>
            </a:r>
          </a:p>
          <a:p>
            <a:pPr marL="0" defTabSz="72000" eaLnBrk="1" hangingPunct="1">
              <a:spcBef>
                <a:spcPts val="1800"/>
              </a:spcBef>
              <a:buFontTx/>
              <a:buNone/>
            </a:pPr>
            <a:r>
              <a:rPr lang="sv-SE" sz="1600" dirty="0"/>
              <a:t>Vi vill på alla nivåer bedriva vår idrott så att den utvecklar människor positivt såväl fysiskt och psykiskt som socialt och kulturellt.</a:t>
            </a:r>
          </a:p>
          <a:p>
            <a:pPr marL="0" defTabSz="72000" eaLnBrk="1" hangingPunct="1">
              <a:buFontTx/>
              <a:buNone/>
            </a:pPr>
            <a:r>
              <a:rPr lang="sv-SE" sz="1600" dirty="0"/>
              <a:t> Därför vill vi utforma vår idrott så att </a:t>
            </a:r>
          </a:p>
          <a:p>
            <a:pPr marL="0" defTabSz="72000" eaLnBrk="1" hangingPunct="1">
              <a:buFontTx/>
              <a:buNone/>
            </a:pPr>
            <a:r>
              <a:rPr lang="sv-SE" sz="1600" dirty="0"/>
              <a:t>• den i alla led ständigt utvecklas och förbättras till form och innehåll </a:t>
            </a:r>
          </a:p>
          <a:p>
            <a:pPr marL="0" defTabSz="72000" eaLnBrk="1" hangingPunct="1">
              <a:buFontTx/>
              <a:buNone/>
            </a:pPr>
            <a:r>
              <a:rPr lang="sv-SE" sz="1600" dirty="0"/>
              <a:t>• alla som vill, oavsett ras, religion, ålder, kön, nationalitet, fysiska och psykiska förutsättningar, får vara med i föreningsdriven idrottsverksamhet</a:t>
            </a:r>
          </a:p>
          <a:p>
            <a:pPr marL="0" defTabSz="72000" eaLnBrk="1" hangingPunct="1">
              <a:buFontTx/>
              <a:buNone/>
            </a:pPr>
            <a:r>
              <a:rPr lang="sv-SE" sz="1600" dirty="0"/>
              <a:t> • den ger upplevelser och skapar kontakt mellan människor ur olika samhällsgrupperingar </a:t>
            </a:r>
          </a:p>
          <a:p>
            <a:pPr marL="0" defTabSz="72000" eaLnBrk="1" hangingPunct="1">
              <a:buFontTx/>
              <a:buNone/>
            </a:pPr>
            <a:r>
              <a:rPr lang="sv-SE" sz="1600" dirty="0"/>
              <a:t>• de som deltar får vara med och bestämma om och ta ansvar för sin verksamhet </a:t>
            </a:r>
          </a:p>
          <a:p>
            <a:pPr marL="0" defTabSz="72000" eaLnBrk="1" hangingPunct="1">
              <a:buFontTx/>
              <a:buNone/>
            </a:pPr>
            <a:r>
              <a:rPr lang="sv-SE" sz="1600" dirty="0"/>
              <a:t>• den ger alla som deltar en kamratlig och trygg social gemenskap. </a:t>
            </a:r>
          </a:p>
          <a:p>
            <a:pPr marL="0" defTabSz="72000" eaLnBrk="1" hangingPunct="1">
              <a:buFontTx/>
              <a:buNone/>
            </a:pPr>
            <a:endParaRPr lang="sv-SE" sz="1600" dirty="0"/>
          </a:p>
          <a:p>
            <a:pPr marL="0" defTabSz="72000" eaLnBrk="1" hangingPunct="1">
              <a:buFontTx/>
              <a:buNone/>
            </a:pPr>
            <a:r>
              <a:rPr lang="sv-SE" sz="1600" dirty="0"/>
              <a:t>(Idrottsrörelsens verksamhetsidé är antagen av 1995 års </a:t>
            </a:r>
            <a:r>
              <a:rPr lang="sv-SE" sz="1600" dirty="0" err="1"/>
              <a:t>Riksidrottsmöte</a:t>
            </a:r>
            <a:r>
              <a:rPr lang="sv-SE" sz="1600" dirty="0"/>
              <a:t>)</a:t>
            </a:r>
            <a:endParaRPr lang="sv-SE" sz="1600" dirty="0">
              <a:solidFill>
                <a:schemeClr val="tx2"/>
              </a:solidFill>
            </a:endParaRPr>
          </a:p>
          <a:p>
            <a:pPr defTabSz="72000" eaLnBrk="1" hangingPunct="1">
              <a:spcBef>
                <a:spcPts val="1800"/>
              </a:spcBef>
              <a:buNone/>
            </a:pPr>
            <a:endParaRPr lang="sv-SE" sz="2000" dirty="0">
              <a:solidFill>
                <a:schemeClr val="tx2"/>
              </a:solidFill>
            </a:endParaRPr>
          </a:p>
          <a:p>
            <a:pPr eaLnBrk="1" hangingPunct="1">
              <a:buFontTx/>
              <a:buNone/>
            </a:pPr>
            <a:endParaRPr lang="sv-SE" sz="2000" dirty="0">
              <a:solidFill>
                <a:schemeClr val="tx2"/>
              </a:solidFill>
            </a:endParaRPr>
          </a:p>
        </p:txBody>
      </p:sp>
      <p:sp>
        <p:nvSpPr>
          <p:cNvPr id="819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819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pic>
        <p:nvPicPr>
          <p:cNvPr id="108546" name="Picture 2"/>
          <p:cNvPicPr>
            <a:picLocks noChangeAspect="1" noChangeArrowheads="1"/>
          </p:cNvPicPr>
          <p:nvPr/>
        </p:nvPicPr>
        <p:blipFill>
          <a:blip r:embed="rId2" cstate="print"/>
          <a:srcRect/>
          <a:stretch>
            <a:fillRect/>
          </a:stretch>
        </p:blipFill>
        <p:spPr bwMode="auto">
          <a:xfrm>
            <a:off x="6516216" y="3429000"/>
            <a:ext cx="2108217" cy="2952328"/>
          </a:xfrm>
          <a:prstGeom prst="rect">
            <a:avLst/>
          </a:prstGeom>
          <a:noFill/>
          <a:ln w="9525">
            <a:noFill/>
            <a:miter lim="800000"/>
            <a:headEnd/>
            <a:tailEnd/>
          </a:ln>
        </p:spPr>
      </p:pic>
      <p:pic>
        <p:nvPicPr>
          <p:cNvPr id="108547" name="Picture 3"/>
          <p:cNvPicPr>
            <a:picLocks noChangeAspect="1" noChangeArrowheads="1"/>
          </p:cNvPicPr>
          <p:nvPr/>
        </p:nvPicPr>
        <p:blipFill>
          <a:blip r:embed="rId3" cstate="print"/>
          <a:srcRect/>
          <a:stretch>
            <a:fillRect/>
          </a:stretch>
        </p:blipFill>
        <p:spPr bwMode="auto">
          <a:xfrm>
            <a:off x="6561048" y="332656"/>
            <a:ext cx="2063813" cy="288032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755576" y="548680"/>
            <a:ext cx="5760640" cy="5688632"/>
          </a:xfrm>
        </p:spPr>
        <p:txBody>
          <a:bodyPr/>
          <a:lstStyle/>
          <a:p>
            <a:pPr defTabSz="72000" eaLnBrk="1" hangingPunct="1">
              <a:buFontTx/>
              <a:buNone/>
            </a:pPr>
            <a:r>
              <a:rPr lang="sv-SE" sz="2000" b="1" dirty="0">
                <a:solidFill>
                  <a:schemeClr val="tx2"/>
                </a:solidFill>
              </a:rPr>
              <a:t>IFK Fjärås stadgar och Röda Tråd</a:t>
            </a:r>
          </a:p>
          <a:p>
            <a:pPr marL="0" defTabSz="72000" eaLnBrk="1" hangingPunct="1">
              <a:spcBef>
                <a:spcPts val="1800"/>
              </a:spcBef>
              <a:buFontTx/>
              <a:buNone/>
            </a:pPr>
            <a:r>
              <a:rPr lang="sv-SE" sz="1600" dirty="0"/>
              <a:t>Vi delar in vår idrott efter ålder och ambitionsnivå. Med barnidrott avser vi i allmänhet idrott till och med tolv års ålder. Med ungdomsidrott avser vi idrott för tonåringar upp till och med 20 år. Med vuxenidrott avser vi idrott för dem som är över 20 år. </a:t>
            </a:r>
          </a:p>
          <a:p>
            <a:pPr marL="0" defTabSz="72000" eaLnBrk="1" hangingPunct="1">
              <a:spcBef>
                <a:spcPts val="1800"/>
              </a:spcBef>
              <a:buFontTx/>
              <a:buNone/>
            </a:pPr>
            <a:r>
              <a:rPr lang="sv-SE" sz="1600" dirty="0"/>
              <a:t>I barnidrotten leker vi och låter barnen lära sig olika idrotter. Barnets allsidiga idrottsutveckling är normgivande för verksamheten. Tävling är en del av leken och ska alltid ske på barnens villkor. </a:t>
            </a:r>
          </a:p>
          <a:p>
            <a:pPr marL="0" defTabSz="72000" eaLnBrk="1" hangingPunct="1">
              <a:spcBef>
                <a:spcPts val="1800"/>
              </a:spcBef>
              <a:buFontTx/>
              <a:buNone/>
            </a:pPr>
            <a:r>
              <a:rPr lang="sv-SE" sz="1600" dirty="0"/>
              <a:t>I ungdomsidrotten och vuxenidrotten skiljer vi på prestationsinriktad tävlingsidrott och hälsoinriktad bredd- och motionsidrott. </a:t>
            </a:r>
          </a:p>
          <a:p>
            <a:pPr marL="0" defTabSz="72000" eaLnBrk="1" hangingPunct="1">
              <a:spcBef>
                <a:spcPts val="1800"/>
              </a:spcBef>
              <a:buFontTx/>
              <a:buNone/>
            </a:pPr>
            <a:r>
              <a:rPr lang="sv-SE" sz="1600" dirty="0"/>
              <a:t>I tävlingsidrotten är prestationsförbättring och goda tävlingsresultat vägledande. I den hälsoinriktade bredd- och motionsidrotten är trivsel och välbefinnande normgivande medan prestation och resultat är av underordnad betydelse.</a:t>
            </a:r>
            <a:endParaRPr lang="sv-SE" sz="1600" dirty="0">
              <a:solidFill>
                <a:schemeClr val="tx2"/>
              </a:solidFill>
            </a:endParaRPr>
          </a:p>
          <a:p>
            <a:pPr eaLnBrk="1" hangingPunct="1">
              <a:buFontTx/>
              <a:buNone/>
            </a:pPr>
            <a:endParaRPr lang="sv-SE" sz="2000" dirty="0">
              <a:solidFill>
                <a:schemeClr val="tx2"/>
              </a:solidFill>
            </a:endParaRPr>
          </a:p>
        </p:txBody>
      </p:sp>
      <p:sp>
        <p:nvSpPr>
          <p:cNvPr id="819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819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pic>
        <p:nvPicPr>
          <p:cNvPr id="108546" name="Picture 2"/>
          <p:cNvPicPr>
            <a:picLocks noChangeAspect="1" noChangeArrowheads="1"/>
          </p:cNvPicPr>
          <p:nvPr/>
        </p:nvPicPr>
        <p:blipFill>
          <a:blip r:embed="rId2" cstate="print"/>
          <a:srcRect/>
          <a:stretch>
            <a:fillRect/>
          </a:stretch>
        </p:blipFill>
        <p:spPr bwMode="auto">
          <a:xfrm>
            <a:off x="6516216" y="3429000"/>
            <a:ext cx="2108217" cy="2952328"/>
          </a:xfrm>
          <a:prstGeom prst="rect">
            <a:avLst/>
          </a:prstGeom>
          <a:noFill/>
          <a:ln w="9525">
            <a:noFill/>
            <a:miter lim="800000"/>
            <a:headEnd/>
            <a:tailEnd/>
          </a:ln>
        </p:spPr>
      </p:pic>
      <p:pic>
        <p:nvPicPr>
          <p:cNvPr id="108547" name="Picture 3"/>
          <p:cNvPicPr>
            <a:picLocks noChangeAspect="1" noChangeArrowheads="1"/>
          </p:cNvPicPr>
          <p:nvPr/>
        </p:nvPicPr>
        <p:blipFill>
          <a:blip r:embed="rId3" cstate="print"/>
          <a:srcRect/>
          <a:stretch>
            <a:fillRect/>
          </a:stretch>
        </p:blipFill>
        <p:spPr bwMode="auto">
          <a:xfrm>
            <a:off x="6561048" y="332656"/>
            <a:ext cx="2063813" cy="288032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611560" y="548555"/>
            <a:ext cx="7848872" cy="5040685"/>
          </a:xfrm>
        </p:spPr>
        <p:txBody>
          <a:bodyPr/>
          <a:lstStyle/>
          <a:p>
            <a:pPr eaLnBrk="1" hangingPunct="1">
              <a:buFontTx/>
              <a:buNone/>
            </a:pPr>
            <a:r>
              <a:rPr lang="sv-SE" sz="2000" b="1" dirty="0">
                <a:solidFill>
                  <a:schemeClr val="tx2"/>
                </a:solidFill>
              </a:rPr>
              <a:t>Stiftelsen </a:t>
            </a:r>
            <a:r>
              <a:rPr lang="sv-SE" sz="2000" b="1" dirty="0" err="1">
                <a:solidFill>
                  <a:schemeClr val="tx2"/>
                </a:solidFill>
              </a:rPr>
              <a:t>Dunross</a:t>
            </a:r>
            <a:r>
              <a:rPr lang="sv-SE" sz="2000" b="1" dirty="0">
                <a:solidFill>
                  <a:schemeClr val="tx2"/>
                </a:solidFill>
              </a:rPr>
              <a:t> &amp; </a:t>
            </a:r>
            <a:r>
              <a:rPr lang="sv-SE" sz="2000" b="1" dirty="0" err="1">
                <a:solidFill>
                  <a:schemeClr val="tx2"/>
                </a:solidFill>
              </a:rPr>
              <a:t>Co:s</a:t>
            </a:r>
            <a:r>
              <a:rPr lang="sv-SE" sz="2000" b="1" dirty="0">
                <a:solidFill>
                  <a:schemeClr val="tx2"/>
                </a:solidFill>
              </a:rPr>
              <a:t> krav och värderingar</a:t>
            </a:r>
          </a:p>
          <a:p>
            <a:pPr eaLnBrk="1" hangingPunct="1">
              <a:buFontTx/>
              <a:buNone/>
            </a:pPr>
            <a:endParaRPr lang="sv-SE" sz="1200" b="1" dirty="0">
              <a:solidFill>
                <a:schemeClr val="tx2"/>
              </a:solidFill>
            </a:endParaRPr>
          </a:p>
          <a:p>
            <a:pPr eaLnBrk="1" hangingPunct="1">
              <a:buFontTx/>
              <a:buNone/>
            </a:pPr>
            <a:r>
              <a:rPr lang="sv-SE" sz="1400" dirty="0"/>
              <a:t> • Föreningen skall arbeta för att ha en verksamhet med syfte att få med så många barn som möjligt, så länge som möjligt i en så bra och positiv miljö som möjligt.</a:t>
            </a:r>
          </a:p>
          <a:p>
            <a:pPr eaLnBrk="1" hangingPunct="1">
              <a:buFontTx/>
              <a:buNone/>
            </a:pPr>
            <a:r>
              <a:rPr lang="sv-SE" sz="1400" dirty="0"/>
              <a:t>• Föreningen arbetar för att verksamheten skall vara inriktad på lärande och långsiktig utveckling.</a:t>
            </a:r>
          </a:p>
          <a:p>
            <a:pPr eaLnBrk="1" hangingPunct="1">
              <a:buFontTx/>
              <a:buNone/>
            </a:pPr>
            <a:r>
              <a:rPr lang="sv-SE" sz="1400" dirty="0"/>
              <a:t>• Ingen form av toppning skall ske inom barnidrott upp till 12 år. Med toppning avses i detta fall att barn ges olika fördelar på grund av upplevd kunskapsnivå.</a:t>
            </a:r>
          </a:p>
          <a:p>
            <a:pPr eaLnBrk="1" hangingPunct="1">
              <a:buFontTx/>
              <a:buNone/>
            </a:pPr>
            <a:r>
              <a:rPr lang="sv-SE" sz="1400" dirty="0"/>
              <a:t>• Bland ungdomar 13-15 år kan större vikt läggas vid att erbjuda spel utifrån den egna kunskapsnivån men med hänsyn tagen till spelarens egen önskan.</a:t>
            </a:r>
          </a:p>
          <a:p>
            <a:pPr eaLnBrk="1" hangingPunct="1">
              <a:buFontTx/>
              <a:buNone/>
            </a:pPr>
            <a:r>
              <a:rPr lang="sv-SE" sz="1400" dirty="0"/>
              <a:t>• I samband med match skall ledare eftersträva en jämn fördelning av speltid och att barn får starta och avsluta lika många matcher. Matcher skall ses som ett träningstillfälle och en möjlighet för individen att utvecklas.</a:t>
            </a:r>
          </a:p>
          <a:p>
            <a:pPr eaLnBrk="1" hangingPunct="1">
              <a:buFontTx/>
              <a:buNone/>
            </a:pPr>
            <a:r>
              <a:rPr lang="sv-SE" sz="1400" dirty="0"/>
              <a:t>• Föreningen skall verka för att barn uppmuntras att hålla på med flera idrotter, utan att detta skall uppfattas som något negativt.</a:t>
            </a:r>
          </a:p>
          <a:p>
            <a:pPr eaLnBrk="1" hangingPunct="1">
              <a:buFontTx/>
              <a:buNone/>
            </a:pPr>
            <a:r>
              <a:rPr lang="sv-SE" sz="1400" dirty="0"/>
              <a:t>• Ledare i föreningen skall vara föredömen och eftersträva att ge barnen en positiv upplevelse av idrotten.</a:t>
            </a:r>
          </a:p>
          <a:p>
            <a:pPr eaLnBrk="1" hangingPunct="1">
              <a:buFontTx/>
              <a:buNone/>
            </a:pPr>
            <a:r>
              <a:rPr lang="sv-SE" sz="1400" dirty="0"/>
              <a:t>• Föräldrar med barn i föreningen skall vara föredömen i samband med aktiviteter där föreningen är involverad.</a:t>
            </a:r>
          </a:p>
          <a:p>
            <a:pPr eaLnBrk="1" hangingPunct="1">
              <a:buFontTx/>
              <a:buNone/>
            </a:pPr>
            <a:r>
              <a:rPr lang="sv-SE" sz="1400" dirty="0"/>
              <a:t>• Spelare i föreningen ska uppträda sportsmannamässigt på och vid sidan av planen.</a:t>
            </a:r>
          </a:p>
          <a:p>
            <a:pPr eaLnBrk="1" hangingPunct="1">
              <a:buFontTx/>
              <a:buNone/>
            </a:pPr>
            <a:r>
              <a:rPr lang="sv-SE" sz="1400" dirty="0"/>
              <a:t>• Föreningen ska motarbeta all form av mobbning, sexism och rasism.</a:t>
            </a:r>
          </a:p>
          <a:p>
            <a:pPr eaLnBrk="1" hangingPunct="1">
              <a:buFontTx/>
              <a:buNone/>
            </a:pPr>
            <a:r>
              <a:rPr lang="sv-SE" sz="1400" dirty="0"/>
              <a:t>• Ingen form av användande av otillåtna prestationshöjande medel ska förekomma inom föreningens lag.</a:t>
            </a:r>
          </a:p>
          <a:p>
            <a:pPr eaLnBrk="1" hangingPunct="1">
              <a:buFontTx/>
              <a:buNone/>
            </a:pPr>
            <a:r>
              <a:rPr lang="sv-SE" sz="1400" dirty="0"/>
              <a:t>• Föreningen ska löpande arbeta med att utbilda ledare i föreningens policy och aktivt arbeta för att policyn efterlevs i verksamheten. </a:t>
            </a:r>
            <a:endParaRPr lang="sv-SE" sz="1400" dirty="0">
              <a:solidFill>
                <a:schemeClr val="tx2"/>
              </a:solidFill>
            </a:endParaRPr>
          </a:p>
          <a:p>
            <a:pPr eaLnBrk="1" hangingPunct="1">
              <a:buFontTx/>
              <a:buNone/>
            </a:pPr>
            <a:endParaRPr lang="sv-SE" sz="2000" dirty="0">
              <a:solidFill>
                <a:schemeClr val="tx2"/>
              </a:solidFill>
            </a:endParaRPr>
          </a:p>
        </p:txBody>
      </p:sp>
      <p:sp>
        <p:nvSpPr>
          <p:cNvPr id="819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819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755576" y="1124619"/>
            <a:ext cx="7704856" cy="4392613"/>
          </a:xfrm>
        </p:spPr>
        <p:txBody>
          <a:bodyPr/>
          <a:lstStyle/>
          <a:p>
            <a:pPr marL="0" defTabSz="108000" eaLnBrk="1" hangingPunct="1">
              <a:spcBef>
                <a:spcPts val="600"/>
              </a:spcBef>
              <a:buFontTx/>
              <a:buNone/>
            </a:pPr>
            <a:r>
              <a:rPr lang="sv-SE" sz="2000" b="1" dirty="0">
                <a:solidFill>
                  <a:schemeClr val="tx2"/>
                </a:solidFill>
              </a:rPr>
              <a:t>Varför bör man undvika toppning inom barnidrott? </a:t>
            </a:r>
          </a:p>
          <a:p>
            <a:pPr eaLnBrk="1" hangingPunct="1">
              <a:buFontTx/>
              <a:buNone/>
            </a:pPr>
            <a:endParaRPr lang="sv-SE" sz="2000" dirty="0">
              <a:solidFill>
                <a:schemeClr val="tx2"/>
              </a:solidFill>
            </a:endParaRPr>
          </a:p>
          <a:p>
            <a:pPr eaLnBrk="1" hangingPunct="1">
              <a:buFontTx/>
              <a:buNone/>
            </a:pPr>
            <a:endParaRPr lang="sv-SE" sz="2000" dirty="0">
              <a:solidFill>
                <a:schemeClr val="tx2"/>
              </a:solidFill>
            </a:endParaRPr>
          </a:p>
        </p:txBody>
      </p:sp>
      <p:sp>
        <p:nvSpPr>
          <p:cNvPr id="819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819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sp>
        <p:nvSpPr>
          <p:cNvPr id="5" name="Rectangle 3"/>
          <p:cNvSpPr txBox="1">
            <a:spLocks noChangeArrowheads="1"/>
          </p:cNvSpPr>
          <p:nvPr/>
        </p:nvSpPr>
        <p:spPr bwMode="auto">
          <a:xfrm>
            <a:off x="828179" y="404813"/>
            <a:ext cx="7488237" cy="72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sv-SE" sz="2800" b="1" i="0" u="none" strike="noStrike" kern="0" cap="none" spc="0" normalizeH="0" baseline="0" noProof="0">
                <a:ln>
                  <a:noFill/>
                </a:ln>
                <a:solidFill>
                  <a:schemeClr val="tx2"/>
                </a:solidFill>
                <a:effectLst/>
                <a:uLnTx/>
                <a:uFillTx/>
                <a:latin typeface="+mj-lt"/>
                <a:ea typeface="+mn-ea"/>
                <a:cs typeface="+mn-cs"/>
              </a:rPr>
              <a:t>Toppning</a:t>
            </a:r>
            <a:endParaRPr kumimoji="0" lang="sv-SE" sz="2800" b="1" i="0" u="none" strike="noStrike" kern="0" cap="none" spc="0" normalizeH="0" baseline="0" noProof="0" dirty="0">
              <a:ln>
                <a:noFill/>
              </a:ln>
              <a:solidFill>
                <a:schemeClr val="tx2"/>
              </a:solidFill>
              <a:effectLst/>
              <a:uLnTx/>
              <a:uFillTx/>
              <a:latin typeface="+mj-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828179" y="404813"/>
            <a:ext cx="7488237" cy="720725"/>
          </a:xfrm>
        </p:spPr>
        <p:txBody>
          <a:bodyPr/>
          <a:lstStyle/>
          <a:p>
            <a:pPr algn="ctr" eaLnBrk="1" hangingPunct="1">
              <a:buFontTx/>
              <a:buNone/>
              <a:defRPr/>
            </a:pPr>
            <a:r>
              <a:rPr lang="sv-SE" sz="2800" b="1" dirty="0">
                <a:solidFill>
                  <a:schemeClr val="tx2"/>
                </a:solidFill>
                <a:latin typeface="+mj-lt"/>
              </a:rPr>
              <a:t>Toppning</a:t>
            </a:r>
          </a:p>
        </p:txBody>
      </p:sp>
      <p:sp>
        <p:nvSpPr>
          <p:cNvPr id="4915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4915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sp>
        <p:nvSpPr>
          <p:cNvPr id="7" name="Rectangle 3"/>
          <p:cNvSpPr txBox="1">
            <a:spLocks noChangeArrowheads="1"/>
          </p:cNvSpPr>
          <p:nvPr/>
        </p:nvSpPr>
        <p:spPr bwMode="auto">
          <a:xfrm>
            <a:off x="1116211" y="1844179"/>
            <a:ext cx="6840165" cy="22328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342900" defTabSz="914400" rtl="0" eaLnBrk="1" fontAlgn="base" latinLnBrk="0" hangingPunct="1">
              <a:lnSpc>
                <a:spcPct val="100000"/>
              </a:lnSpc>
              <a:spcBef>
                <a:spcPct val="20000"/>
              </a:spcBef>
              <a:spcAft>
                <a:spcPct val="0"/>
              </a:spcAft>
              <a:buClrTx/>
              <a:buSzTx/>
              <a:buFontTx/>
              <a:buNone/>
              <a:tabLst/>
              <a:defRPr/>
            </a:pPr>
            <a:r>
              <a:rPr kumimoji="0" lang="sv-SE" sz="2000" b="1" i="0" u="none" strike="noStrike" kern="0" cap="none" spc="0" normalizeH="0" baseline="0" noProof="0" dirty="0">
                <a:ln>
                  <a:noFill/>
                </a:ln>
                <a:solidFill>
                  <a:schemeClr val="tx2"/>
                </a:solidFill>
                <a:effectLst/>
                <a:uLnTx/>
                <a:uFillTx/>
                <a:latin typeface="+mj-lt"/>
                <a:ea typeface="+mn-ea"/>
                <a:cs typeface="+mn-cs"/>
              </a:rPr>
              <a:t>”Det</a:t>
            </a:r>
            <a:r>
              <a:rPr kumimoji="0" lang="sv-SE" sz="2000" b="1" i="0" u="none" strike="noStrike" kern="0" cap="none" spc="0" normalizeH="0" noProof="0" dirty="0">
                <a:ln>
                  <a:noFill/>
                </a:ln>
                <a:solidFill>
                  <a:schemeClr val="tx2"/>
                </a:solidFill>
                <a:effectLst/>
                <a:uLnTx/>
                <a:uFillTx/>
                <a:latin typeface="+mj-lt"/>
                <a:ea typeface="+mn-ea"/>
                <a:cs typeface="+mn-cs"/>
              </a:rPr>
              <a:t> ökar risken att spelare slutar. Även de spelare som får spela mycket har en tendens att sluta oftare.</a:t>
            </a:r>
            <a:r>
              <a:rPr lang="sv-SE" sz="2000" b="1" kern="0" dirty="0">
                <a:solidFill>
                  <a:schemeClr val="tx2"/>
                </a:solidFill>
                <a:latin typeface="+mj-lt"/>
              </a:rPr>
              <a:t>”</a:t>
            </a:r>
          </a:p>
          <a:p>
            <a:pPr marL="342900" marR="0" lvl="0" indent="-342900" defTabSz="914400" rtl="0" eaLnBrk="1" fontAlgn="base" latinLnBrk="0" hangingPunct="1">
              <a:lnSpc>
                <a:spcPct val="100000"/>
              </a:lnSpc>
              <a:spcBef>
                <a:spcPct val="20000"/>
              </a:spcBef>
              <a:spcAft>
                <a:spcPct val="0"/>
              </a:spcAft>
              <a:buClrTx/>
              <a:buSzTx/>
              <a:buFontTx/>
              <a:buNone/>
              <a:tabLst/>
              <a:defRPr/>
            </a:pPr>
            <a:endParaRPr kumimoji="0" lang="sv-SE" sz="2000" b="1" i="0" u="none" strike="noStrike" kern="0" cap="none" spc="0" normalizeH="0" baseline="0" noProof="0" dirty="0">
              <a:ln>
                <a:noFill/>
              </a:ln>
              <a:solidFill>
                <a:schemeClr val="tx2"/>
              </a:solidFill>
              <a:effectLst/>
              <a:uLnTx/>
              <a:uFillTx/>
              <a:latin typeface="+mj-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Tx/>
              <a:buNone/>
              <a:tabLst/>
              <a:defRPr/>
            </a:pPr>
            <a:endParaRPr lang="sv-SE" sz="2000" b="1" kern="0" dirty="0">
              <a:solidFill>
                <a:schemeClr val="tx2"/>
              </a:solidFill>
              <a:latin typeface="+mj-lt"/>
            </a:endParaRPr>
          </a:p>
          <a:p>
            <a:pPr marL="342900" marR="0" lvl="0" indent="-342900" defTabSz="914400" rtl="0" eaLnBrk="1" fontAlgn="base" latinLnBrk="0" hangingPunct="1">
              <a:lnSpc>
                <a:spcPct val="100000"/>
              </a:lnSpc>
              <a:spcBef>
                <a:spcPct val="20000"/>
              </a:spcBef>
              <a:spcAft>
                <a:spcPct val="0"/>
              </a:spcAft>
              <a:buClrTx/>
              <a:buSzTx/>
              <a:buFontTx/>
              <a:buNone/>
              <a:tabLst/>
              <a:defRPr/>
            </a:pPr>
            <a:endParaRPr lang="sv-SE" sz="2000" b="1" kern="0" dirty="0">
              <a:solidFill>
                <a:schemeClr val="tx2"/>
              </a:solidFill>
              <a:latin typeface="+mj-lt"/>
            </a:endParaRPr>
          </a:p>
          <a:p>
            <a:pPr marL="342900" marR="0" lvl="0" indent="-342900" defTabSz="914400" rtl="0" eaLnBrk="1" fontAlgn="base" latinLnBrk="0" hangingPunct="1">
              <a:lnSpc>
                <a:spcPct val="100000"/>
              </a:lnSpc>
              <a:spcBef>
                <a:spcPct val="20000"/>
              </a:spcBef>
              <a:spcAft>
                <a:spcPct val="0"/>
              </a:spcAft>
              <a:buClrTx/>
              <a:buSzTx/>
              <a:buFontTx/>
              <a:buNone/>
              <a:tabLst/>
              <a:defRPr/>
            </a:pPr>
            <a:r>
              <a:rPr lang="sv-SE" b="1" kern="0" dirty="0">
                <a:solidFill>
                  <a:schemeClr val="tx2"/>
                </a:solidFill>
                <a:latin typeface="+mj-lt"/>
              </a:rPr>
              <a:t>	Gunnar Pettersson, Barn- och ungdomsansvarig, SvFF</a:t>
            </a:r>
            <a:endParaRPr kumimoji="0" lang="sv-SE" b="1" i="0" u="none" strike="noStrike" kern="0" cap="none" spc="0" normalizeH="0" baseline="0" noProof="0" dirty="0">
              <a:ln>
                <a:noFill/>
              </a:ln>
              <a:solidFill>
                <a:schemeClr val="tx2"/>
              </a:solidFill>
              <a:effectLst/>
              <a:uLnTx/>
              <a:uFillTx/>
              <a:latin typeface="+mj-lt"/>
              <a:ea typeface="+mn-ea"/>
              <a:cs typeface="+mn-cs"/>
            </a:endParaRPr>
          </a:p>
        </p:txBody>
      </p:sp>
      <p:pic>
        <p:nvPicPr>
          <p:cNvPr id="4099" name="Picture 3"/>
          <p:cNvPicPr>
            <a:picLocks noChangeAspect="1" noChangeArrowheads="1"/>
          </p:cNvPicPr>
          <p:nvPr/>
        </p:nvPicPr>
        <p:blipFill>
          <a:blip r:embed="rId2" cstate="print"/>
          <a:srcRect/>
          <a:stretch>
            <a:fillRect/>
          </a:stretch>
        </p:blipFill>
        <p:spPr bwMode="auto">
          <a:xfrm>
            <a:off x="652463" y="4273252"/>
            <a:ext cx="7839075" cy="23241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755576" y="1124619"/>
            <a:ext cx="7704856" cy="4392613"/>
          </a:xfrm>
        </p:spPr>
        <p:txBody>
          <a:bodyPr/>
          <a:lstStyle/>
          <a:p>
            <a:pPr marL="0" defTabSz="108000" eaLnBrk="1" hangingPunct="1">
              <a:spcBef>
                <a:spcPts val="600"/>
              </a:spcBef>
              <a:buFontTx/>
              <a:buNone/>
            </a:pPr>
            <a:r>
              <a:rPr lang="sv-SE" sz="2000" b="1" dirty="0">
                <a:solidFill>
                  <a:schemeClr val="tx2"/>
                </a:solidFill>
              </a:rPr>
              <a:t>Varför bör man undvika toppning inom barnidrott? </a:t>
            </a:r>
          </a:p>
          <a:p>
            <a:pPr marL="0" defTabSz="108000" eaLnBrk="1" hangingPunct="1">
              <a:spcBef>
                <a:spcPts val="2400"/>
              </a:spcBef>
              <a:buFontTx/>
              <a:buNone/>
            </a:pPr>
            <a:r>
              <a:rPr lang="sv-SE" sz="2000" dirty="0">
                <a:solidFill>
                  <a:schemeClr val="tx2"/>
                </a:solidFill>
              </a:rPr>
              <a:t>●	Relative Age </a:t>
            </a:r>
            <a:r>
              <a:rPr lang="sv-SE" sz="2000" dirty="0" err="1">
                <a:solidFill>
                  <a:schemeClr val="tx2"/>
                </a:solidFill>
              </a:rPr>
              <a:t>Effect</a:t>
            </a:r>
            <a:r>
              <a:rPr lang="sv-SE" sz="2000" dirty="0">
                <a:solidFill>
                  <a:schemeClr val="tx2"/>
                </a:solidFill>
              </a:rPr>
              <a:t> (relativa ålderseffekten)</a:t>
            </a:r>
          </a:p>
          <a:p>
            <a:pPr marL="0" defTabSz="108000" eaLnBrk="1" hangingPunct="1">
              <a:spcBef>
                <a:spcPts val="1800"/>
              </a:spcBef>
              <a:buFontTx/>
              <a:buNone/>
            </a:pPr>
            <a:r>
              <a:rPr lang="sv-SE" sz="2000" dirty="0">
                <a:solidFill>
                  <a:schemeClr val="tx2"/>
                </a:solidFill>
              </a:rPr>
              <a:t>●	Matteuseffekten</a:t>
            </a:r>
          </a:p>
          <a:p>
            <a:pPr marL="0" defTabSz="108000">
              <a:spcBef>
                <a:spcPts val="600"/>
              </a:spcBef>
              <a:buNone/>
            </a:pPr>
            <a:r>
              <a:rPr lang="sv-SE" sz="1800" dirty="0">
                <a:solidFill>
                  <a:schemeClr val="tx1"/>
                </a:solidFill>
                <a:latin typeface="+mn-lt"/>
                <a:ea typeface="+mn-ea"/>
                <a:cs typeface="+mn-cs"/>
              </a:rPr>
              <a:t>		</a:t>
            </a:r>
            <a:r>
              <a:rPr lang="sv-SE" sz="1600" dirty="0">
                <a:solidFill>
                  <a:schemeClr val="tx1"/>
                </a:solidFill>
                <a:latin typeface="+mn-lt"/>
                <a:ea typeface="+mn-ea"/>
                <a:cs typeface="+mn-cs"/>
              </a:rPr>
              <a:t>Ett fenomen där ett system gynnar en tidigare gynnad part.</a:t>
            </a:r>
          </a:p>
          <a:p>
            <a:pPr marL="0" defTabSz="108000">
              <a:spcBef>
                <a:spcPts val="600"/>
              </a:spcBef>
              <a:buNone/>
            </a:pPr>
            <a:r>
              <a:rPr lang="sv-SE" sz="1600" dirty="0">
                <a:latin typeface="+mn-lt"/>
                <a:ea typeface="+mn-ea"/>
                <a:cs typeface="+mn-cs"/>
              </a:rPr>
              <a:t>		Från Matteusevangeliet (Matt 25:29): ”</a:t>
            </a:r>
            <a:r>
              <a:rPr lang="sv-SE" sz="1600" i="1" dirty="0">
                <a:solidFill>
                  <a:schemeClr val="tx1"/>
                </a:solidFill>
                <a:latin typeface="+mn-lt"/>
                <a:ea typeface="+mn-ea"/>
                <a:cs typeface="+mn-cs"/>
              </a:rPr>
              <a:t>Var och en som har, han skall få, och det i </a:t>
            </a:r>
          </a:p>
          <a:p>
            <a:pPr marL="0" defTabSz="108000">
              <a:spcBef>
                <a:spcPts val="600"/>
              </a:spcBef>
              <a:buNone/>
            </a:pPr>
            <a:r>
              <a:rPr lang="sv-SE" sz="1600" i="1" dirty="0"/>
              <a:t>		</a:t>
            </a:r>
            <a:r>
              <a:rPr lang="sv-SE" sz="1600" i="1" dirty="0">
                <a:solidFill>
                  <a:schemeClr val="tx1"/>
                </a:solidFill>
                <a:latin typeface="+mn-lt"/>
                <a:ea typeface="+mn-ea"/>
                <a:cs typeface="+mn-cs"/>
              </a:rPr>
              <a:t>överflöd, men den som inte har, från honom skall tas också det han har.”</a:t>
            </a:r>
            <a:endParaRPr lang="sv-SE" sz="1600" dirty="0">
              <a:solidFill>
                <a:schemeClr val="tx1"/>
              </a:solidFill>
              <a:latin typeface="+mn-lt"/>
              <a:ea typeface="+mn-ea"/>
              <a:cs typeface="+mn-cs"/>
            </a:endParaRPr>
          </a:p>
          <a:p>
            <a:pPr marL="0" defTabSz="108000" eaLnBrk="1" hangingPunct="1">
              <a:spcBef>
                <a:spcPts val="1800"/>
              </a:spcBef>
              <a:buFontTx/>
              <a:buNone/>
            </a:pPr>
            <a:r>
              <a:rPr lang="sv-SE" sz="2000" dirty="0">
                <a:solidFill>
                  <a:schemeClr val="tx2"/>
                </a:solidFill>
              </a:rPr>
              <a:t>● Oidipuseffekten</a:t>
            </a:r>
          </a:p>
          <a:p>
            <a:pPr marL="0" defTabSz="108000" eaLnBrk="1" hangingPunct="1">
              <a:spcBef>
                <a:spcPts val="600"/>
              </a:spcBef>
              <a:buFontTx/>
              <a:buNone/>
            </a:pPr>
            <a:r>
              <a:rPr lang="sv-SE" sz="1600" dirty="0">
                <a:solidFill>
                  <a:schemeClr val="tx2"/>
                </a:solidFill>
              </a:rPr>
              <a:t>		Självuppfyllande profetia</a:t>
            </a:r>
          </a:p>
          <a:p>
            <a:pPr eaLnBrk="1" hangingPunct="1">
              <a:buFontTx/>
              <a:buNone/>
            </a:pPr>
            <a:endParaRPr lang="sv-SE" sz="2000" dirty="0">
              <a:solidFill>
                <a:schemeClr val="tx2"/>
              </a:solidFill>
            </a:endParaRPr>
          </a:p>
          <a:p>
            <a:pPr eaLnBrk="1" hangingPunct="1">
              <a:buFontTx/>
              <a:buNone/>
            </a:pPr>
            <a:endParaRPr lang="sv-SE" sz="2000" dirty="0">
              <a:solidFill>
                <a:schemeClr val="tx2"/>
              </a:solidFill>
            </a:endParaRPr>
          </a:p>
        </p:txBody>
      </p:sp>
      <p:sp>
        <p:nvSpPr>
          <p:cNvPr id="819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819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p:cNvSpPr/>
          <p:nvPr/>
        </p:nvSpPr>
        <p:spPr>
          <a:xfrm>
            <a:off x="5651500" y="5661025"/>
            <a:ext cx="2881313" cy="86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9698" name="Rectangle 3"/>
          <p:cNvSpPr>
            <a:spLocks noGrp="1" noChangeArrowheads="1"/>
          </p:cNvSpPr>
          <p:nvPr>
            <p:ph type="body" idx="1"/>
          </p:nvPr>
        </p:nvSpPr>
        <p:spPr>
          <a:xfrm>
            <a:off x="468313" y="404813"/>
            <a:ext cx="7488237" cy="720725"/>
          </a:xfrm>
        </p:spPr>
        <p:txBody>
          <a:bodyPr/>
          <a:lstStyle/>
          <a:p>
            <a:pPr algn="ctr" eaLnBrk="1" hangingPunct="1">
              <a:buFontTx/>
              <a:buNone/>
              <a:defRPr/>
            </a:pPr>
            <a:r>
              <a:rPr lang="sv-SE" b="1" dirty="0">
                <a:solidFill>
                  <a:schemeClr val="tx2"/>
                </a:solidFill>
                <a:latin typeface="+mj-lt"/>
              </a:rPr>
              <a:t>Relative Age </a:t>
            </a:r>
            <a:r>
              <a:rPr lang="sv-SE" b="1" dirty="0" err="1">
                <a:solidFill>
                  <a:schemeClr val="tx2"/>
                </a:solidFill>
                <a:latin typeface="+mj-lt"/>
              </a:rPr>
              <a:t>Effect</a:t>
            </a:r>
            <a:r>
              <a:rPr lang="sv-SE" b="1" dirty="0">
                <a:solidFill>
                  <a:schemeClr val="tx2"/>
                </a:solidFill>
                <a:latin typeface="+mj-lt"/>
              </a:rPr>
              <a:t> (RAE)</a:t>
            </a:r>
          </a:p>
        </p:txBody>
      </p:sp>
      <p:sp>
        <p:nvSpPr>
          <p:cNvPr id="47108"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47109"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pic>
        <p:nvPicPr>
          <p:cNvPr id="47110" name="Bildobjekt 9" descr="RAE-födslar_0001.jpg"/>
          <p:cNvPicPr>
            <a:picLocks noChangeAspect="1"/>
          </p:cNvPicPr>
          <p:nvPr/>
        </p:nvPicPr>
        <p:blipFill>
          <a:blip r:embed="rId2" cstate="print"/>
          <a:srcRect/>
          <a:stretch>
            <a:fillRect/>
          </a:stretch>
        </p:blipFill>
        <p:spPr bwMode="auto">
          <a:xfrm>
            <a:off x="900113" y="1441450"/>
            <a:ext cx="3317875" cy="2820988"/>
          </a:xfrm>
          <a:prstGeom prst="rect">
            <a:avLst/>
          </a:prstGeom>
          <a:noFill/>
          <a:ln w="9525">
            <a:noFill/>
            <a:miter lim="800000"/>
            <a:headEnd/>
            <a:tailEnd/>
          </a:ln>
        </p:spPr>
      </p:pic>
      <p:pic>
        <p:nvPicPr>
          <p:cNvPr id="47111" name="Bildobjekt 10" descr="RAE-zonlag 13_0001.jpg"/>
          <p:cNvPicPr>
            <a:picLocks noChangeAspect="1"/>
          </p:cNvPicPr>
          <p:nvPr/>
        </p:nvPicPr>
        <p:blipFill>
          <a:blip r:embed="rId3" cstate="print"/>
          <a:srcRect/>
          <a:stretch>
            <a:fillRect/>
          </a:stretch>
        </p:blipFill>
        <p:spPr bwMode="auto">
          <a:xfrm>
            <a:off x="4989513" y="1379538"/>
            <a:ext cx="2822575" cy="2809875"/>
          </a:xfrm>
          <a:prstGeom prst="rect">
            <a:avLst/>
          </a:prstGeom>
          <a:noFill/>
          <a:ln w="9525">
            <a:noFill/>
            <a:miter lim="800000"/>
            <a:headEnd/>
            <a:tailEnd/>
          </a:ln>
        </p:spPr>
      </p:pic>
      <p:pic>
        <p:nvPicPr>
          <p:cNvPr id="47112" name="Bildobjekt 11" descr="RAE-landslag_0001.jpg"/>
          <p:cNvPicPr>
            <a:picLocks noChangeAspect="1"/>
          </p:cNvPicPr>
          <p:nvPr/>
        </p:nvPicPr>
        <p:blipFill>
          <a:blip r:embed="rId4" cstate="print"/>
          <a:srcRect/>
          <a:stretch>
            <a:fillRect/>
          </a:stretch>
        </p:blipFill>
        <p:spPr bwMode="auto">
          <a:xfrm>
            <a:off x="1258888" y="4227513"/>
            <a:ext cx="4105275" cy="2586037"/>
          </a:xfrm>
          <a:prstGeom prst="rect">
            <a:avLst/>
          </a:prstGeom>
          <a:noFill/>
          <a:ln w="9525">
            <a:noFill/>
            <a:miter lim="800000"/>
            <a:headEnd/>
            <a:tailEnd/>
          </a:ln>
        </p:spPr>
      </p:pic>
      <p:sp>
        <p:nvSpPr>
          <p:cNvPr id="13" name="Rectangle 3"/>
          <p:cNvSpPr txBox="1">
            <a:spLocks noChangeArrowheads="1"/>
          </p:cNvSpPr>
          <p:nvPr/>
        </p:nvSpPr>
        <p:spPr bwMode="auto">
          <a:xfrm>
            <a:off x="1619250" y="1268413"/>
            <a:ext cx="2447925" cy="360362"/>
          </a:xfrm>
          <a:prstGeom prst="rect">
            <a:avLst/>
          </a:prstGeom>
          <a:noFill/>
          <a:ln w="9525">
            <a:noFill/>
            <a:miter lim="800000"/>
            <a:headEnd/>
            <a:tailEnd/>
          </a:ln>
        </p:spPr>
        <p:txBody>
          <a:bodyPr/>
          <a:lstStyle/>
          <a:p>
            <a:pPr marL="342900" indent="-342900" algn="ctr">
              <a:spcBef>
                <a:spcPct val="20000"/>
              </a:spcBef>
              <a:defRPr/>
            </a:pPr>
            <a:r>
              <a:rPr lang="sv-SE" sz="1400" b="1" kern="0" dirty="0">
                <a:solidFill>
                  <a:schemeClr val="tx2"/>
                </a:solidFill>
                <a:latin typeface="+mn-lt"/>
              </a:rPr>
              <a:t>Födslar 1984</a:t>
            </a:r>
          </a:p>
        </p:txBody>
      </p:sp>
      <p:sp>
        <p:nvSpPr>
          <p:cNvPr id="14" name="Rectangle 3"/>
          <p:cNvSpPr txBox="1">
            <a:spLocks noChangeArrowheads="1"/>
          </p:cNvSpPr>
          <p:nvPr/>
        </p:nvSpPr>
        <p:spPr bwMode="auto">
          <a:xfrm>
            <a:off x="5292725" y="1208088"/>
            <a:ext cx="2447925" cy="360362"/>
          </a:xfrm>
          <a:prstGeom prst="rect">
            <a:avLst/>
          </a:prstGeom>
          <a:noFill/>
          <a:ln w="9525">
            <a:noFill/>
            <a:miter lim="800000"/>
            <a:headEnd/>
            <a:tailEnd/>
          </a:ln>
        </p:spPr>
        <p:txBody>
          <a:bodyPr/>
          <a:lstStyle/>
          <a:p>
            <a:pPr marL="342900" indent="-342900" algn="ctr">
              <a:spcBef>
                <a:spcPct val="20000"/>
              </a:spcBef>
              <a:defRPr/>
            </a:pPr>
            <a:r>
              <a:rPr lang="sv-SE" sz="1400" b="1" kern="0" dirty="0">
                <a:solidFill>
                  <a:schemeClr val="tx2"/>
                </a:solidFill>
                <a:latin typeface="+mn-lt"/>
              </a:rPr>
              <a:t>Zonläger 13 års ålder</a:t>
            </a:r>
          </a:p>
        </p:txBody>
      </p:sp>
      <p:sp>
        <p:nvSpPr>
          <p:cNvPr id="15" name="Rectangle 3"/>
          <p:cNvSpPr txBox="1">
            <a:spLocks noChangeArrowheads="1"/>
          </p:cNvSpPr>
          <p:nvPr/>
        </p:nvSpPr>
        <p:spPr bwMode="auto">
          <a:xfrm>
            <a:off x="5651500" y="5661025"/>
            <a:ext cx="2881313" cy="936625"/>
          </a:xfrm>
          <a:prstGeom prst="rect">
            <a:avLst/>
          </a:prstGeom>
          <a:noFill/>
          <a:ln w="9525">
            <a:noFill/>
            <a:miter lim="800000"/>
            <a:headEnd/>
            <a:tailEnd/>
          </a:ln>
        </p:spPr>
        <p:txBody>
          <a:bodyPr/>
          <a:lstStyle/>
          <a:p>
            <a:pPr marL="342900" indent="-342900" algn="ctr">
              <a:spcBef>
                <a:spcPct val="20000"/>
              </a:spcBef>
              <a:defRPr/>
            </a:pPr>
            <a:r>
              <a:rPr lang="en-US" sz="1400" dirty="0">
                <a:latin typeface="+mn-lt"/>
              </a:rPr>
              <a:t>"Swedish Soccer is Searching for Talent but finding Age“,</a:t>
            </a:r>
          </a:p>
          <a:p>
            <a:pPr marL="342900" indent="-342900" algn="ctr">
              <a:spcBef>
                <a:spcPct val="20000"/>
              </a:spcBef>
              <a:defRPr/>
            </a:pPr>
            <a:r>
              <a:rPr lang="en-US" sz="1400" kern="0" dirty="0">
                <a:solidFill>
                  <a:schemeClr val="tx2"/>
                </a:solidFill>
                <a:latin typeface="+mn-lt"/>
              </a:rPr>
              <a:t>Tomas Peterson 2009</a:t>
            </a:r>
            <a:endParaRPr lang="sv-SE" sz="1400" kern="0" dirty="0">
              <a:solidFill>
                <a:schemeClr val="tx2"/>
              </a:solidFill>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68313" y="404813"/>
            <a:ext cx="7488237" cy="720725"/>
          </a:xfrm>
        </p:spPr>
        <p:txBody>
          <a:bodyPr/>
          <a:lstStyle/>
          <a:p>
            <a:pPr algn="ctr" eaLnBrk="1" hangingPunct="1">
              <a:buFontTx/>
              <a:buNone/>
              <a:defRPr/>
            </a:pPr>
            <a:r>
              <a:rPr lang="sv-SE" b="1" dirty="0">
                <a:solidFill>
                  <a:schemeClr val="tx2"/>
                </a:solidFill>
                <a:latin typeface="+mj-lt"/>
              </a:rPr>
              <a:t>Relative Age </a:t>
            </a:r>
            <a:r>
              <a:rPr lang="sv-SE" b="1" dirty="0" err="1">
                <a:solidFill>
                  <a:schemeClr val="tx2"/>
                </a:solidFill>
                <a:latin typeface="+mj-lt"/>
              </a:rPr>
              <a:t>Effect</a:t>
            </a:r>
            <a:r>
              <a:rPr lang="sv-SE" b="1" dirty="0">
                <a:solidFill>
                  <a:schemeClr val="tx2"/>
                </a:solidFill>
                <a:latin typeface="+mj-lt"/>
              </a:rPr>
              <a:t> (RAE)</a:t>
            </a:r>
          </a:p>
        </p:txBody>
      </p:sp>
      <p:sp>
        <p:nvSpPr>
          <p:cNvPr id="48131"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48132"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pic>
        <p:nvPicPr>
          <p:cNvPr id="48133" name="Bildobjekt 15" descr="Ishockey TV-puck 0108.jpg"/>
          <p:cNvPicPr>
            <a:picLocks noChangeAspect="1"/>
          </p:cNvPicPr>
          <p:nvPr/>
        </p:nvPicPr>
        <p:blipFill>
          <a:blip r:embed="rId2" cstate="print"/>
          <a:srcRect/>
          <a:stretch>
            <a:fillRect/>
          </a:stretch>
        </p:blipFill>
        <p:spPr bwMode="auto">
          <a:xfrm>
            <a:off x="1476375" y="1196975"/>
            <a:ext cx="5924550" cy="54308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68313" y="404813"/>
            <a:ext cx="7488237" cy="720725"/>
          </a:xfrm>
        </p:spPr>
        <p:txBody>
          <a:bodyPr/>
          <a:lstStyle/>
          <a:p>
            <a:pPr algn="ctr" eaLnBrk="1" hangingPunct="1">
              <a:buFontTx/>
              <a:buNone/>
              <a:defRPr/>
            </a:pPr>
            <a:r>
              <a:rPr lang="sv-SE" b="1" dirty="0">
                <a:solidFill>
                  <a:schemeClr val="tx2"/>
                </a:solidFill>
                <a:latin typeface="+mj-lt"/>
              </a:rPr>
              <a:t>Relative Age </a:t>
            </a:r>
            <a:r>
              <a:rPr lang="sv-SE" b="1" dirty="0" err="1">
                <a:solidFill>
                  <a:schemeClr val="tx2"/>
                </a:solidFill>
                <a:latin typeface="+mj-lt"/>
              </a:rPr>
              <a:t>Effect</a:t>
            </a:r>
            <a:r>
              <a:rPr lang="sv-SE" b="1" dirty="0">
                <a:solidFill>
                  <a:schemeClr val="tx2"/>
                </a:solidFill>
                <a:latin typeface="+mj-lt"/>
              </a:rPr>
              <a:t> (RAE)</a:t>
            </a:r>
          </a:p>
        </p:txBody>
      </p:sp>
      <p:sp>
        <p:nvSpPr>
          <p:cNvPr id="4915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4915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pic>
        <p:nvPicPr>
          <p:cNvPr id="49157" name="Bildobjekt 5" descr="RAE-England_0001.jpg"/>
          <p:cNvPicPr>
            <a:picLocks noChangeAspect="1"/>
          </p:cNvPicPr>
          <p:nvPr/>
        </p:nvPicPr>
        <p:blipFill>
          <a:blip r:embed="rId2" cstate="print"/>
          <a:srcRect/>
          <a:stretch>
            <a:fillRect/>
          </a:stretch>
        </p:blipFill>
        <p:spPr bwMode="auto">
          <a:xfrm>
            <a:off x="395288" y="1484313"/>
            <a:ext cx="7893050" cy="46815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987824" y="327632"/>
            <a:ext cx="2930412" cy="6269720"/>
          </a:xfrm>
          <a:prstGeom prst="rect">
            <a:avLst/>
          </a:prstGeom>
          <a:noFill/>
          <a:ln w="9525">
            <a:noFill/>
            <a:miter lim="800000"/>
            <a:headEnd/>
            <a:tailEnd/>
          </a:ln>
        </p:spPr>
      </p:pic>
      <p:sp>
        <p:nvSpPr>
          <p:cNvPr id="15" name="Ellips 14"/>
          <p:cNvSpPr/>
          <p:nvPr/>
        </p:nvSpPr>
        <p:spPr>
          <a:xfrm rot="-1680000">
            <a:off x="3468381" y="5495966"/>
            <a:ext cx="216024" cy="57606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19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819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cxnSp>
        <p:nvCxnSpPr>
          <p:cNvPr id="9" name="Rak 8"/>
          <p:cNvCxnSpPr/>
          <p:nvPr/>
        </p:nvCxnSpPr>
        <p:spPr>
          <a:xfrm flipV="1">
            <a:off x="3534412" y="5477123"/>
            <a:ext cx="245500" cy="1121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ruta 10"/>
          <p:cNvSpPr txBox="1"/>
          <p:nvPr/>
        </p:nvSpPr>
        <p:spPr>
          <a:xfrm>
            <a:off x="3851920" y="5229200"/>
            <a:ext cx="2448272" cy="584775"/>
          </a:xfrm>
          <a:prstGeom prst="rect">
            <a:avLst/>
          </a:prstGeom>
          <a:noFill/>
        </p:spPr>
        <p:txBody>
          <a:bodyPr wrap="square" rtlCol="0">
            <a:spAutoFit/>
          </a:bodyPr>
          <a:lstStyle/>
          <a:p>
            <a:r>
              <a:rPr lang="sv-SE" sz="1600" dirty="0">
                <a:solidFill>
                  <a:srgbClr val="FF0000"/>
                </a:solidFill>
              </a:rPr>
              <a:t>Tränare IFK Fjärås Herrjuniorer</a:t>
            </a:r>
          </a:p>
        </p:txBody>
      </p:sp>
      <p:sp>
        <p:nvSpPr>
          <p:cNvPr id="8" name="Ellips 7"/>
          <p:cNvSpPr/>
          <p:nvPr/>
        </p:nvSpPr>
        <p:spPr>
          <a:xfrm>
            <a:off x="3373247" y="5535248"/>
            <a:ext cx="108000" cy="108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p:cNvSpPr/>
          <p:nvPr/>
        </p:nvSpPr>
        <p:spPr>
          <a:xfrm>
            <a:off x="3419871" y="5589240"/>
            <a:ext cx="72000"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0" name="Rak 9"/>
          <p:cNvCxnSpPr/>
          <p:nvPr/>
        </p:nvCxnSpPr>
        <p:spPr>
          <a:xfrm flipH="1" flipV="1">
            <a:off x="2555776" y="4653136"/>
            <a:ext cx="773246" cy="87473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899592" y="4223990"/>
            <a:ext cx="2664296" cy="1077218"/>
          </a:xfrm>
          <a:prstGeom prst="rect">
            <a:avLst/>
          </a:prstGeom>
          <a:noFill/>
        </p:spPr>
        <p:txBody>
          <a:bodyPr wrap="square" rtlCol="0">
            <a:spAutoFit/>
          </a:bodyPr>
          <a:lstStyle/>
          <a:p>
            <a:r>
              <a:rPr lang="sv-SE" sz="1600" dirty="0">
                <a:solidFill>
                  <a:srgbClr val="FFC000"/>
                </a:solidFill>
              </a:rPr>
              <a:t>Styrelsesuppleant i KGFS</a:t>
            </a:r>
          </a:p>
          <a:p>
            <a:r>
              <a:rPr lang="sv-SE" sz="1600" dirty="0">
                <a:solidFill>
                  <a:srgbClr val="FFC000"/>
                </a:solidFill>
              </a:rPr>
              <a:t>(Kungsbacka</a:t>
            </a:r>
          </a:p>
          <a:p>
            <a:r>
              <a:rPr lang="sv-SE" sz="1600" dirty="0">
                <a:solidFill>
                  <a:srgbClr val="FFC000"/>
                </a:solidFill>
              </a:rPr>
              <a:t>Gemensamma</a:t>
            </a:r>
          </a:p>
          <a:p>
            <a:r>
              <a:rPr lang="sv-SE" sz="1600" dirty="0">
                <a:solidFill>
                  <a:srgbClr val="FFC000"/>
                </a:solidFill>
              </a:rPr>
              <a:t>Fotbollssällskap)</a:t>
            </a:r>
          </a:p>
        </p:txBody>
      </p:sp>
      <p:cxnSp>
        <p:nvCxnSpPr>
          <p:cNvPr id="12" name="Rak 11"/>
          <p:cNvCxnSpPr/>
          <p:nvPr/>
        </p:nvCxnSpPr>
        <p:spPr>
          <a:xfrm flipH="1">
            <a:off x="2771800" y="5877272"/>
            <a:ext cx="629230" cy="144016"/>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251520" y="5733256"/>
            <a:ext cx="2664296" cy="584775"/>
          </a:xfrm>
          <a:prstGeom prst="rect">
            <a:avLst/>
          </a:prstGeom>
          <a:noFill/>
        </p:spPr>
        <p:txBody>
          <a:bodyPr wrap="square" rtlCol="0">
            <a:spAutoFit/>
          </a:bodyPr>
          <a:lstStyle/>
          <a:p>
            <a:r>
              <a:rPr lang="sv-SE" sz="1600" dirty="0">
                <a:solidFill>
                  <a:srgbClr val="00B0F0"/>
                </a:solidFill>
              </a:rPr>
              <a:t>Spelar- och tränarutbildare i Hallands Fotbollförbund</a:t>
            </a:r>
          </a:p>
        </p:txBody>
      </p:sp>
      <p:sp>
        <p:nvSpPr>
          <p:cNvPr id="14" name="textruta 13"/>
          <p:cNvSpPr txBox="1"/>
          <p:nvPr/>
        </p:nvSpPr>
        <p:spPr>
          <a:xfrm>
            <a:off x="4932040" y="3429000"/>
            <a:ext cx="2664296" cy="584775"/>
          </a:xfrm>
          <a:prstGeom prst="rect">
            <a:avLst/>
          </a:prstGeom>
          <a:noFill/>
        </p:spPr>
        <p:txBody>
          <a:bodyPr wrap="square" rtlCol="0">
            <a:spAutoFit/>
          </a:bodyPr>
          <a:lstStyle/>
          <a:p>
            <a:r>
              <a:rPr lang="sv-SE" sz="1600" dirty="0">
                <a:solidFill>
                  <a:srgbClr val="00B050"/>
                </a:solidFill>
              </a:rPr>
              <a:t>Landslagsläkare</a:t>
            </a:r>
          </a:p>
          <a:p>
            <a:r>
              <a:rPr lang="sv-SE" sz="1600" dirty="0">
                <a:solidFill>
                  <a:srgbClr val="00B050"/>
                </a:solidFill>
              </a:rPr>
              <a:t>Svenska Fotbollförbundet</a:t>
            </a:r>
          </a:p>
        </p:txBody>
      </p:sp>
      <p:cxnSp>
        <p:nvCxnSpPr>
          <p:cNvPr id="16" name="Rak 15"/>
          <p:cNvCxnSpPr/>
          <p:nvPr/>
        </p:nvCxnSpPr>
        <p:spPr>
          <a:xfrm flipV="1">
            <a:off x="4283968" y="3717033"/>
            <a:ext cx="648072" cy="21602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pic>
        <p:nvPicPr>
          <p:cNvPr id="5122" name="Picture 2"/>
          <p:cNvPicPr>
            <a:picLocks noChangeAspect="1" noChangeArrowheads="1"/>
          </p:cNvPicPr>
          <p:nvPr/>
        </p:nvPicPr>
        <p:blipFill>
          <a:blip r:embed="rId2" cstate="print"/>
          <a:srcRect/>
          <a:stretch>
            <a:fillRect/>
          </a:stretch>
        </p:blipFill>
        <p:spPr bwMode="auto">
          <a:xfrm>
            <a:off x="1547664" y="548680"/>
            <a:ext cx="6015980" cy="5994340"/>
          </a:xfrm>
          <a:prstGeom prst="rect">
            <a:avLst/>
          </a:prstGeom>
          <a:noFill/>
          <a:ln w="9525">
            <a:noFill/>
            <a:miter lim="800000"/>
            <a:headEnd/>
            <a:tailEnd/>
          </a:ln>
        </p:spPr>
      </p:pic>
      <p:sp>
        <p:nvSpPr>
          <p:cNvPr id="4" name="textruta 3"/>
          <p:cNvSpPr txBox="1"/>
          <p:nvPr/>
        </p:nvSpPr>
        <p:spPr>
          <a:xfrm>
            <a:off x="251520" y="457147"/>
            <a:ext cx="1080120" cy="646331"/>
          </a:xfrm>
          <a:prstGeom prst="rect">
            <a:avLst/>
          </a:prstGeom>
          <a:noFill/>
        </p:spPr>
        <p:txBody>
          <a:bodyPr wrap="square" rtlCol="0">
            <a:spAutoFit/>
          </a:bodyPr>
          <a:lstStyle/>
          <a:p>
            <a:r>
              <a:rPr lang="sv-SE" sz="1200" dirty="0"/>
              <a:t>Norra Halland 1997-07-04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828179" y="404813"/>
            <a:ext cx="7488237" cy="720725"/>
          </a:xfrm>
        </p:spPr>
        <p:txBody>
          <a:bodyPr/>
          <a:lstStyle/>
          <a:p>
            <a:pPr algn="ctr" eaLnBrk="1" hangingPunct="1">
              <a:buFontTx/>
              <a:buNone/>
              <a:defRPr/>
            </a:pPr>
            <a:r>
              <a:rPr lang="sv-SE" sz="2800" b="1" dirty="0">
                <a:solidFill>
                  <a:schemeClr val="tx2"/>
                </a:solidFill>
                <a:latin typeface="+mj-lt"/>
              </a:rPr>
              <a:t>Nivåindelning</a:t>
            </a:r>
          </a:p>
        </p:txBody>
      </p:sp>
      <p:sp>
        <p:nvSpPr>
          <p:cNvPr id="4915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4915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pic>
        <p:nvPicPr>
          <p:cNvPr id="3074" name="Picture 2"/>
          <p:cNvPicPr>
            <a:picLocks noChangeAspect="1" noChangeArrowheads="1"/>
          </p:cNvPicPr>
          <p:nvPr/>
        </p:nvPicPr>
        <p:blipFill>
          <a:blip r:embed="rId2" cstate="print"/>
          <a:srcRect/>
          <a:stretch>
            <a:fillRect/>
          </a:stretch>
        </p:blipFill>
        <p:spPr bwMode="auto">
          <a:xfrm>
            <a:off x="271463" y="4349452"/>
            <a:ext cx="8601075" cy="2247900"/>
          </a:xfrm>
          <a:prstGeom prst="rect">
            <a:avLst/>
          </a:prstGeom>
          <a:noFill/>
          <a:ln w="9525">
            <a:noFill/>
            <a:miter lim="800000"/>
            <a:headEnd/>
            <a:tailEnd/>
          </a:ln>
        </p:spPr>
      </p:pic>
      <p:sp>
        <p:nvSpPr>
          <p:cNvPr id="7" name="Rectangle 3"/>
          <p:cNvSpPr txBox="1">
            <a:spLocks noChangeArrowheads="1"/>
          </p:cNvSpPr>
          <p:nvPr/>
        </p:nvSpPr>
        <p:spPr bwMode="auto">
          <a:xfrm>
            <a:off x="1116211" y="1844179"/>
            <a:ext cx="6840165" cy="22328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Tx/>
              <a:buNone/>
              <a:tabLst/>
              <a:defRPr/>
            </a:pPr>
            <a:r>
              <a:rPr kumimoji="0" lang="sv-SE" sz="2000" b="1" i="0" u="none" strike="noStrike" kern="0" cap="none" spc="0" normalizeH="0" baseline="0" noProof="0" dirty="0">
                <a:ln>
                  <a:noFill/>
                </a:ln>
                <a:solidFill>
                  <a:schemeClr val="tx2"/>
                </a:solidFill>
                <a:effectLst/>
                <a:uLnTx/>
                <a:uFillTx/>
                <a:latin typeface="+mj-lt"/>
                <a:ea typeface="+mn-ea"/>
                <a:cs typeface="+mn-cs"/>
              </a:rPr>
              <a:t>”På</a:t>
            </a:r>
            <a:r>
              <a:rPr kumimoji="0" lang="sv-SE" sz="2000" b="1" i="0" u="none" strike="noStrike" kern="0" cap="none" spc="0" normalizeH="0" noProof="0" dirty="0">
                <a:ln>
                  <a:noFill/>
                </a:ln>
                <a:solidFill>
                  <a:schemeClr val="tx2"/>
                </a:solidFill>
                <a:effectLst/>
                <a:uLnTx/>
                <a:uFillTx/>
                <a:latin typeface="+mj-lt"/>
                <a:ea typeface="+mn-ea"/>
                <a:cs typeface="+mn-cs"/>
              </a:rPr>
              <a:t> </a:t>
            </a:r>
            <a:r>
              <a:rPr lang="sv-SE" sz="2000" b="1" kern="0" dirty="0">
                <a:solidFill>
                  <a:schemeClr val="tx2"/>
                </a:solidFill>
                <a:latin typeface="+mj-lt"/>
              </a:rPr>
              <a:t>längre sikt så ser vi att det blir för mycket negativa konsekvenser av permanent nivåindelning.”</a:t>
            </a:r>
          </a:p>
          <a:p>
            <a:pPr marL="342900" marR="0" lvl="0" indent="-342900" defTabSz="914400" rtl="0" eaLnBrk="1" fontAlgn="base" latinLnBrk="0" hangingPunct="1">
              <a:lnSpc>
                <a:spcPct val="100000"/>
              </a:lnSpc>
              <a:spcBef>
                <a:spcPct val="20000"/>
              </a:spcBef>
              <a:spcAft>
                <a:spcPct val="0"/>
              </a:spcAft>
              <a:buClrTx/>
              <a:buSzTx/>
              <a:buFontTx/>
              <a:buNone/>
              <a:tabLst/>
              <a:defRPr/>
            </a:pPr>
            <a:endParaRPr kumimoji="0" lang="sv-SE" sz="2000" b="1" i="0" u="none" strike="noStrike" kern="0" cap="none" spc="0" normalizeH="0" baseline="0" noProof="0" dirty="0">
              <a:ln>
                <a:noFill/>
              </a:ln>
              <a:solidFill>
                <a:schemeClr val="tx2"/>
              </a:solidFill>
              <a:effectLst/>
              <a:uLnTx/>
              <a:uFillTx/>
              <a:latin typeface="+mj-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Tx/>
              <a:buNone/>
              <a:tabLst/>
              <a:defRPr/>
            </a:pPr>
            <a:endParaRPr lang="sv-SE" sz="2000" b="1" kern="0" dirty="0">
              <a:solidFill>
                <a:schemeClr val="tx2"/>
              </a:solidFill>
              <a:latin typeface="+mj-lt"/>
            </a:endParaRPr>
          </a:p>
          <a:p>
            <a:pPr marL="342900" marR="0" lvl="0" indent="-342900" defTabSz="914400" rtl="0" eaLnBrk="1" fontAlgn="base" latinLnBrk="0" hangingPunct="1">
              <a:lnSpc>
                <a:spcPct val="100000"/>
              </a:lnSpc>
              <a:spcBef>
                <a:spcPct val="20000"/>
              </a:spcBef>
              <a:spcAft>
                <a:spcPct val="0"/>
              </a:spcAft>
              <a:buClrTx/>
              <a:buSzTx/>
              <a:buFontTx/>
              <a:buNone/>
              <a:tabLst/>
              <a:defRPr/>
            </a:pPr>
            <a:endParaRPr kumimoji="0" lang="sv-SE" sz="2000" b="1" i="0" u="none" strike="noStrike" kern="0" cap="none" spc="0" normalizeH="0" baseline="0" noProof="0" dirty="0">
              <a:ln>
                <a:noFill/>
              </a:ln>
              <a:solidFill>
                <a:schemeClr val="tx2"/>
              </a:solidFill>
              <a:effectLst/>
              <a:uLnTx/>
              <a:uFillTx/>
              <a:latin typeface="+mj-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Tx/>
              <a:buNone/>
              <a:tabLst/>
              <a:defRPr/>
            </a:pPr>
            <a:r>
              <a:rPr lang="sv-SE" b="1" kern="0" dirty="0">
                <a:solidFill>
                  <a:schemeClr val="tx2"/>
                </a:solidFill>
                <a:latin typeface="+mj-lt"/>
              </a:rPr>
              <a:t>               Pernilla Karlsson, Nationell fotbollsutbildare</a:t>
            </a:r>
            <a:endParaRPr kumimoji="0" lang="sv-SE" b="1" i="0" u="none" strike="noStrike" kern="0" cap="none" spc="0" normalizeH="0" baseline="0" noProof="0" dirty="0">
              <a:ln>
                <a:noFill/>
              </a:ln>
              <a:solidFill>
                <a:schemeClr val="tx2"/>
              </a:solidFill>
              <a:effectLst/>
              <a:uLnTx/>
              <a:uFillTx/>
              <a:latin typeface="+mj-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828179" y="404813"/>
            <a:ext cx="7488237" cy="720725"/>
          </a:xfrm>
        </p:spPr>
        <p:txBody>
          <a:bodyPr/>
          <a:lstStyle/>
          <a:p>
            <a:pPr algn="ctr" eaLnBrk="1" hangingPunct="1">
              <a:buFontTx/>
              <a:buNone/>
              <a:defRPr/>
            </a:pPr>
            <a:r>
              <a:rPr lang="sv-SE" sz="2800" b="1" dirty="0">
                <a:solidFill>
                  <a:schemeClr val="tx2"/>
                </a:solidFill>
                <a:latin typeface="+mj-lt"/>
              </a:rPr>
              <a:t>Nivåindelning</a:t>
            </a:r>
          </a:p>
        </p:txBody>
      </p:sp>
      <p:sp>
        <p:nvSpPr>
          <p:cNvPr id="4915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4915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sp>
        <p:nvSpPr>
          <p:cNvPr id="8" name="Rektangel 7"/>
          <p:cNvSpPr/>
          <p:nvPr/>
        </p:nvSpPr>
        <p:spPr>
          <a:xfrm>
            <a:off x="2141984" y="1920895"/>
            <a:ext cx="5022304" cy="3524042"/>
          </a:xfrm>
          <a:prstGeom prst="rect">
            <a:avLst/>
          </a:prstGeom>
        </p:spPr>
        <p:txBody>
          <a:bodyPr wrap="square">
            <a:spAutoFit/>
          </a:bodyPr>
          <a:lstStyle/>
          <a:p>
            <a:pPr marL="0" eaLnBrk="1" hangingPunct="1">
              <a:buFontTx/>
              <a:buNone/>
            </a:pPr>
            <a:r>
              <a:rPr lang="sv-SE" sz="2000" b="1" dirty="0">
                <a:solidFill>
                  <a:schemeClr val="tx2"/>
                </a:solidFill>
              </a:rPr>
              <a:t>Hur kan en spelargrupp delas in? </a:t>
            </a:r>
          </a:p>
          <a:p>
            <a:pPr eaLnBrk="1" hangingPunct="1">
              <a:spcBef>
                <a:spcPts val="2400"/>
              </a:spcBef>
              <a:buFontTx/>
              <a:buNone/>
            </a:pPr>
            <a:r>
              <a:rPr lang="sv-SE" dirty="0">
                <a:solidFill>
                  <a:schemeClr val="tx2"/>
                </a:solidFill>
              </a:rPr>
              <a:t>● Ålder (</a:t>
            </a:r>
            <a:r>
              <a:rPr lang="sv-SE" dirty="0" err="1">
                <a:solidFill>
                  <a:schemeClr val="tx2"/>
                </a:solidFill>
              </a:rPr>
              <a:t>exv</a:t>
            </a:r>
            <a:r>
              <a:rPr lang="sv-SE" dirty="0">
                <a:solidFill>
                  <a:schemeClr val="tx2"/>
                </a:solidFill>
              </a:rPr>
              <a:t> vid ”socialkvadrat”)</a:t>
            </a:r>
          </a:p>
          <a:p>
            <a:pPr eaLnBrk="1" hangingPunct="1">
              <a:spcBef>
                <a:spcPts val="1800"/>
              </a:spcBef>
              <a:buFontTx/>
              <a:buNone/>
            </a:pPr>
            <a:r>
              <a:rPr lang="sv-SE" dirty="0">
                <a:solidFill>
                  <a:schemeClr val="tx2"/>
                </a:solidFill>
              </a:rPr>
              <a:t>● Längd (</a:t>
            </a:r>
            <a:r>
              <a:rPr lang="sv-SE" dirty="0" err="1">
                <a:solidFill>
                  <a:schemeClr val="tx2"/>
                </a:solidFill>
              </a:rPr>
              <a:t>exv</a:t>
            </a:r>
            <a:r>
              <a:rPr lang="sv-SE" dirty="0">
                <a:solidFill>
                  <a:schemeClr val="tx2"/>
                </a:solidFill>
              </a:rPr>
              <a:t> vid nickmatch)</a:t>
            </a:r>
          </a:p>
          <a:p>
            <a:pPr eaLnBrk="1" hangingPunct="1">
              <a:spcBef>
                <a:spcPts val="1800"/>
              </a:spcBef>
              <a:buFontTx/>
              <a:buNone/>
            </a:pPr>
            <a:r>
              <a:rPr lang="sv-SE" dirty="0">
                <a:solidFill>
                  <a:schemeClr val="tx2"/>
                </a:solidFill>
              </a:rPr>
              <a:t>● Vikt (</a:t>
            </a:r>
            <a:r>
              <a:rPr lang="sv-SE" dirty="0" err="1">
                <a:solidFill>
                  <a:schemeClr val="tx2"/>
                </a:solidFill>
              </a:rPr>
              <a:t>exv</a:t>
            </a:r>
            <a:r>
              <a:rPr lang="sv-SE" dirty="0">
                <a:solidFill>
                  <a:schemeClr val="tx2"/>
                </a:solidFill>
              </a:rPr>
              <a:t> vid </a:t>
            </a:r>
            <a:r>
              <a:rPr lang="sv-SE" dirty="0" err="1">
                <a:solidFill>
                  <a:schemeClr val="tx2"/>
                </a:solidFill>
              </a:rPr>
              <a:t>fysövningar</a:t>
            </a:r>
            <a:r>
              <a:rPr lang="sv-SE" dirty="0">
                <a:solidFill>
                  <a:schemeClr val="tx2"/>
                </a:solidFill>
              </a:rPr>
              <a:t>)</a:t>
            </a:r>
          </a:p>
          <a:p>
            <a:pPr>
              <a:spcBef>
                <a:spcPts val="1800"/>
              </a:spcBef>
            </a:pPr>
            <a:r>
              <a:rPr lang="sv-SE" dirty="0">
                <a:solidFill>
                  <a:schemeClr val="tx2"/>
                </a:solidFill>
              </a:rPr>
              <a:t>● Snabbhet (</a:t>
            </a:r>
            <a:r>
              <a:rPr lang="sv-SE" dirty="0" err="1">
                <a:solidFill>
                  <a:schemeClr val="tx2"/>
                </a:solidFill>
              </a:rPr>
              <a:t>exv</a:t>
            </a:r>
            <a:r>
              <a:rPr lang="sv-SE" dirty="0">
                <a:solidFill>
                  <a:schemeClr val="tx2"/>
                </a:solidFill>
              </a:rPr>
              <a:t> vid stafetter)</a:t>
            </a:r>
          </a:p>
          <a:p>
            <a:pPr eaLnBrk="1" hangingPunct="1">
              <a:spcBef>
                <a:spcPts val="1800"/>
              </a:spcBef>
              <a:buFontTx/>
              <a:buNone/>
            </a:pPr>
            <a:r>
              <a:rPr lang="sv-SE" dirty="0">
                <a:solidFill>
                  <a:schemeClr val="tx2"/>
                </a:solidFill>
              </a:rPr>
              <a:t>● Teknisk förmåga (</a:t>
            </a:r>
            <a:r>
              <a:rPr lang="sv-SE" dirty="0" err="1">
                <a:solidFill>
                  <a:schemeClr val="tx2"/>
                </a:solidFill>
              </a:rPr>
              <a:t>exv</a:t>
            </a:r>
            <a:r>
              <a:rPr lang="sv-SE" dirty="0">
                <a:solidFill>
                  <a:schemeClr val="tx2"/>
                </a:solidFill>
              </a:rPr>
              <a:t> vid passningsövningar)</a:t>
            </a:r>
          </a:p>
          <a:p>
            <a:pPr eaLnBrk="1" hangingPunct="1">
              <a:spcBef>
                <a:spcPts val="1800"/>
              </a:spcBef>
              <a:buNone/>
            </a:pPr>
            <a:r>
              <a:rPr lang="sv-SE" dirty="0">
                <a:solidFill>
                  <a:schemeClr val="tx2"/>
                </a:solidFill>
              </a:rPr>
              <a:t>● Valfritt (</a:t>
            </a:r>
            <a:r>
              <a:rPr lang="sv-SE" dirty="0" err="1">
                <a:solidFill>
                  <a:schemeClr val="tx2"/>
                </a:solidFill>
              </a:rPr>
              <a:t>exv</a:t>
            </a:r>
            <a:r>
              <a:rPr lang="sv-SE" dirty="0">
                <a:solidFill>
                  <a:schemeClr val="tx2"/>
                </a:solidFill>
              </a:rPr>
              <a:t> vid lekar, tävlingar)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71600" y="404539"/>
            <a:ext cx="7200800" cy="4392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sv-SE" sz="2000" i="0" u="none" strike="noStrike" kern="0" cap="none" spc="0" normalizeH="0" baseline="0" noProof="0" dirty="0">
                <a:ln>
                  <a:noFill/>
                </a:ln>
                <a:solidFill>
                  <a:schemeClr val="tx2"/>
                </a:solidFill>
                <a:effectLst/>
                <a:uLnTx/>
                <a:uFillTx/>
                <a:latin typeface="+mn-lt"/>
                <a:ea typeface="+mn-ea"/>
                <a:cs typeface="+mn-cs"/>
              </a:rPr>
              <a:t>Om du vill nå framgångsrika matchresultat på kort sikt:</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sv-SE" sz="2000" kern="0" dirty="0">
                <a:solidFill>
                  <a:schemeClr val="tx2"/>
                </a:solidFill>
                <a:latin typeface="+mn-lt"/>
              </a:rPr>
              <a:t>Låt spelarna spela på samma position varje match,</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sv-SE" sz="2000" kern="0" dirty="0">
                <a:solidFill>
                  <a:schemeClr val="tx2"/>
                </a:solidFill>
                <a:latin typeface="+mn-lt"/>
              </a:rPr>
              <a:t>m</a:t>
            </a:r>
            <a:r>
              <a:rPr kumimoji="0" lang="sv-SE" sz="2000" i="0" u="none" strike="noStrike" kern="0" cap="none" spc="0" normalizeH="0" baseline="0" noProof="0" dirty="0">
                <a:ln>
                  <a:noFill/>
                </a:ln>
                <a:solidFill>
                  <a:schemeClr val="tx2"/>
                </a:solidFill>
                <a:effectLst/>
                <a:uLnTx/>
                <a:uFillTx/>
                <a:latin typeface="+mn-lt"/>
                <a:ea typeface="+mn-ea"/>
                <a:cs typeface="+mn-cs"/>
              </a:rPr>
              <a:t>ed</a:t>
            </a:r>
            <a:r>
              <a:rPr kumimoji="0" lang="sv-SE" sz="2000" i="0" u="none" strike="noStrike" kern="0" cap="none" spc="0" normalizeH="0" noProof="0" dirty="0">
                <a:ln>
                  <a:noFill/>
                </a:ln>
                <a:solidFill>
                  <a:schemeClr val="tx2"/>
                </a:solidFill>
                <a:effectLst/>
                <a:uLnTx/>
                <a:uFillTx/>
                <a:latin typeface="+mn-lt"/>
                <a:ea typeface="+mn-ea"/>
                <a:cs typeface="+mn-cs"/>
              </a:rPr>
              <a:t> samma medspelare.</a:t>
            </a:r>
            <a:r>
              <a:rPr kumimoji="0" lang="sv-SE" sz="2000" i="0" u="none" strike="noStrike" kern="0" cap="none" spc="0" normalizeH="0" baseline="0" noProof="0" dirty="0">
                <a:ln>
                  <a:noFill/>
                </a:ln>
                <a:solidFill>
                  <a:schemeClr val="tx2"/>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sv-SE" sz="2000" i="0" u="none" strike="noStrike" kern="0" cap="none" spc="0" normalizeH="0" baseline="0" noProof="0" dirty="0">
              <a:ln>
                <a:noFill/>
              </a:ln>
              <a:solidFill>
                <a:schemeClr val="tx2"/>
              </a:solidFill>
              <a:effectLst/>
              <a:uLnTx/>
              <a:uFillTx/>
              <a:latin typeface="+mn-lt"/>
              <a:ea typeface="+mn-ea"/>
              <a:cs typeface="+mn-cs"/>
            </a:endParaRPr>
          </a:p>
          <a:p>
            <a:pPr marL="342900" lvl="0" indent="-342900">
              <a:spcBef>
                <a:spcPct val="20000"/>
              </a:spcBef>
              <a:defRPr/>
            </a:pPr>
            <a:r>
              <a:rPr lang="sv-SE" sz="2000" kern="0" dirty="0">
                <a:solidFill>
                  <a:schemeClr val="tx2"/>
                </a:solidFill>
              </a:rPr>
              <a:t>Om du vill utveckla spelarna optimalt på lång sikt:</a:t>
            </a:r>
          </a:p>
          <a:p>
            <a:pPr marL="342900" lvl="0" indent="-342900">
              <a:spcBef>
                <a:spcPct val="20000"/>
              </a:spcBef>
              <a:defRPr/>
            </a:pPr>
            <a:r>
              <a:rPr lang="sv-SE" sz="2000" kern="0" dirty="0">
                <a:solidFill>
                  <a:schemeClr val="tx2"/>
                </a:solidFill>
              </a:rPr>
              <a:t>Låt spelarna spela på olika positioner, med olika medspelare. </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sv-SE" sz="2000" i="0" u="none" strike="noStrike" kern="0" cap="none" spc="0" normalizeH="0" baseline="0" noProof="0" dirty="0">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sv-SE" sz="2000" b="1" i="0" u="none" strike="noStrike" kern="0" cap="none" spc="0" normalizeH="0" baseline="0" noProof="0" dirty="0">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sv-SE" sz="2000" b="0" i="0" u="none" strike="noStrike" kern="0" cap="none" spc="0" normalizeH="0" baseline="0" noProof="0" dirty="0">
              <a:ln>
                <a:noFill/>
              </a:ln>
              <a:solidFill>
                <a:schemeClr val="tx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sv-SE" sz="2000" b="0" i="0" u="none" strike="noStrike" kern="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68313" y="404813"/>
            <a:ext cx="7488237" cy="720725"/>
          </a:xfrm>
        </p:spPr>
        <p:txBody>
          <a:bodyPr/>
          <a:lstStyle/>
          <a:p>
            <a:pPr algn="ctr" eaLnBrk="1" hangingPunct="1">
              <a:buFontTx/>
              <a:buNone/>
              <a:defRPr/>
            </a:pPr>
            <a:r>
              <a:rPr lang="sv-SE" b="1" dirty="0">
                <a:solidFill>
                  <a:schemeClr val="tx2"/>
                </a:solidFill>
                <a:latin typeface="+mj-lt"/>
              </a:rPr>
              <a:t>Grupparbete, fall 1</a:t>
            </a:r>
          </a:p>
        </p:txBody>
      </p:sp>
      <p:sp>
        <p:nvSpPr>
          <p:cNvPr id="4915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4915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pic>
        <p:nvPicPr>
          <p:cNvPr id="111618" name="Picture 2"/>
          <p:cNvPicPr>
            <a:picLocks noChangeAspect="1" noChangeArrowheads="1"/>
          </p:cNvPicPr>
          <p:nvPr/>
        </p:nvPicPr>
        <p:blipFill>
          <a:blip r:embed="rId2" cstate="print"/>
          <a:srcRect/>
          <a:stretch>
            <a:fillRect/>
          </a:stretch>
        </p:blipFill>
        <p:spPr bwMode="auto">
          <a:xfrm>
            <a:off x="2267744" y="1484784"/>
            <a:ext cx="4204332" cy="424847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68313" y="404813"/>
            <a:ext cx="7488237" cy="720725"/>
          </a:xfrm>
        </p:spPr>
        <p:txBody>
          <a:bodyPr/>
          <a:lstStyle/>
          <a:p>
            <a:pPr algn="ctr" eaLnBrk="1" hangingPunct="1">
              <a:buFontTx/>
              <a:buNone/>
              <a:defRPr/>
            </a:pPr>
            <a:r>
              <a:rPr lang="sv-SE" b="1" dirty="0">
                <a:solidFill>
                  <a:schemeClr val="tx2"/>
                </a:solidFill>
                <a:latin typeface="+mj-lt"/>
              </a:rPr>
              <a:t>Grupparbete, fall 2</a:t>
            </a:r>
          </a:p>
        </p:txBody>
      </p:sp>
      <p:sp>
        <p:nvSpPr>
          <p:cNvPr id="4915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4915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pic>
        <p:nvPicPr>
          <p:cNvPr id="112642" name="Picture 2"/>
          <p:cNvPicPr>
            <a:picLocks noChangeAspect="1" noChangeArrowheads="1"/>
          </p:cNvPicPr>
          <p:nvPr/>
        </p:nvPicPr>
        <p:blipFill>
          <a:blip r:embed="rId2" cstate="print"/>
          <a:srcRect/>
          <a:stretch>
            <a:fillRect/>
          </a:stretch>
        </p:blipFill>
        <p:spPr bwMode="auto">
          <a:xfrm>
            <a:off x="2267744" y="1082005"/>
            <a:ext cx="3816424" cy="521441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67544" y="548680"/>
            <a:ext cx="8280920" cy="4680645"/>
          </a:xfrm>
        </p:spPr>
        <p:txBody>
          <a:bodyPr/>
          <a:lstStyle/>
          <a:p>
            <a:pPr marL="0" eaLnBrk="1" hangingPunct="1">
              <a:buFontTx/>
              <a:buNone/>
            </a:pPr>
            <a:r>
              <a:rPr lang="sv-SE" sz="2000" b="1" dirty="0">
                <a:solidFill>
                  <a:schemeClr val="tx2"/>
                </a:solidFill>
              </a:rPr>
              <a:t>Bör spelare flyttas till äldre lag när de är långt fram i utvecklingen?</a:t>
            </a:r>
          </a:p>
          <a:p>
            <a:pPr marL="0" eaLnBrk="1" hangingPunct="1">
              <a:buFontTx/>
              <a:buNone/>
            </a:pPr>
            <a:r>
              <a:rPr lang="sv-SE" sz="2000" b="1" dirty="0">
                <a:solidFill>
                  <a:schemeClr val="tx2"/>
                </a:solidFill>
              </a:rPr>
              <a:t>Vilka alternativ finns? </a:t>
            </a:r>
          </a:p>
          <a:p>
            <a:pPr eaLnBrk="1" hangingPunct="1">
              <a:spcBef>
                <a:spcPts val="2400"/>
              </a:spcBef>
              <a:buFontTx/>
              <a:buNone/>
            </a:pPr>
            <a:r>
              <a:rPr lang="sv-SE" sz="1800" dirty="0">
                <a:solidFill>
                  <a:schemeClr val="tx2"/>
                </a:solidFill>
              </a:rPr>
              <a:t>● Gå över helt, träna och spela matcher enbart med äldre laget</a:t>
            </a:r>
          </a:p>
          <a:p>
            <a:pPr eaLnBrk="1" hangingPunct="1">
              <a:spcBef>
                <a:spcPts val="1800"/>
              </a:spcBef>
              <a:buFontTx/>
              <a:buNone/>
            </a:pPr>
            <a:r>
              <a:rPr lang="sv-SE" sz="1800" dirty="0">
                <a:solidFill>
                  <a:schemeClr val="tx2"/>
                </a:solidFill>
              </a:rPr>
              <a:t>● Träna och spela matcher med äldre laget, ibland matcher med jämnåriga</a:t>
            </a:r>
          </a:p>
          <a:p>
            <a:pPr eaLnBrk="1" hangingPunct="1">
              <a:spcBef>
                <a:spcPts val="1800"/>
              </a:spcBef>
              <a:buFontTx/>
              <a:buNone/>
            </a:pPr>
            <a:r>
              <a:rPr lang="sv-SE" sz="1800" dirty="0">
                <a:solidFill>
                  <a:schemeClr val="tx2"/>
                </a:solidFill>
              </a:rPr>
              <a:t>● Träna och spela matcher mest med äldre, ibland med jämnåriga</a:t>
            </a:r>
          </a:p>
          <a:p>
            <a:pPr eaLnBrk="1" hangingPunct="1">
              <a:spcBef>
                <a:spcPts val="1800"/>
              </a:spcBef>
              <a:buFontTx/>
              <a:buNone/>
            </a:pPr>
            <a:r>
              <a:rPr lang="sv-SE" sz="1800" dirty="0">
                <a:solidFill>
                  <a:schemeClr val="tx2"/>
                </a:solidFill>
              </a:rPr>
              <a:t>● Träna mest med äldre, ibland med jämnåriga, spela matcher med båda lagen</a:t>
            </a:r>
          </a:p>
          <a:p>
            <a:pPr eaLnBrk="1" hangingPunct="1">
              <a:spcBef>
                <a:spcPts val="1800"/>
              </a:spcBef>
              <a:buNone/>
            </a:pPr>
            <a:r>
              <a:rPr lang="sv-SE" sz="1800" dirty="0">
                <a:solidFill>
                  <a:schemeClr val="tx2"/>
                </a:solidFill>
              </a:rPr>
              <a:t>● Träna med båda lagen, spela matcher med båda lagen</a:t>
            </a:r>
          </a:p>
          <a:p>
            <a:pPr eaLnBrk="1" hangingPunct="1">
              <a:spcBef>
                <a:spcPts val="1800"/>
              </a:spcBef>
              <a:buNone/>
            </a:pPr>
            <a:r>
              <a:rPr lang="sv-SE" sz="1800" dirty="0">
                <a:solidFill>
                  <a:schemeClr val="tx2"/>
                </a:solidFill>
              </a:rPr>
              <a:t>● Träna mest med jämnåriga, ibland med äldre, spela matcher med båda lagen</a:t>
            </a:r>
          </a:p>
          <a:p>
            <a:pPr eaLnBrk="1" hangingPunct="1">
              <a:spcBef>
                <a:spcPts val="1800"/>
              </a:spcBef>
              <a:buFontTx/>
              <a:buNone/>
            </a:pPr>
            <a:r>
              <a:rPr lang="sv-SE" sz="1800" dirty="0">
                <a:solidFill>
                  <a:schemeClr val="tx2"/>
                </a:solidFill>
              </a:rPr>
              <a:t>● Träna och spela matcher mest med jämnåriga, ibland med äldre</a:t>
            </a:r>
          </a:p>
          <a:p>
            <a:pPr eaLnBrk="1" hangingPunct="1">
              <a:spcBef>
                <a:spcPts val="1800"/>
              </a:spcBef>
              <a:buFontTx/>
              <a:buNone/>
            </a:pPr>
            <a:r>
              <a:rPr lang="sv-SE" sz="1800" dirty="0">
                <a:solidFill>
                  <a:schemeClr val="tx2"/>
                </a:solidFill>
              </a:rPr>
              <a:t>● Träna och spela matcher med jämnåriga laget, ibland matcher med äldre</a:t>
            </a:r>
          </a:p>
          <a:p>
            <a:pPr eaLnBrk="1" hangingPunct="1">
              <a:spcBef>
                <a:spcPts val="1800"/>
              </a:spcBef>
              <a:buFontTx/>
              <a:buNone/>
            </a:pPr>
            <a:r>
              <a:rPr lang="sv-SE" sz="1800" dirty="0">
                <a:solidFill>
                  <a:schemeClr val="tx2"/>
                </a:solidFill>
              </a:rPr>
              <a:t>● Träna och spela matcher med jämnåriga laget, ibland träna med äldre</a:t>
            </a:r>
          </a:p>
          <a:p>
            <a:pPr eaLnBrk="1" hangingPunct="1">
              <a:spcBef>
                <a:spcPts val="1800"/>
              </a:spcBef>
              <a:buFontTx/>
              <a:buNone/>
            </a:pPr>
            <a:r>
              <a:rPr lang="sv-SE" sz="1800" dirty="0">
                <a:solidFill>
                  <a:schemeClr val="tx2"/>
                </a:solidFill>
              </a:rPr>
              <a:t>● Träna och spela matcher enbart med jämnåriga laget</a:t>
            </a:r>
          </a:p>
          <a:p>
            <a:pPr eaLnBrk="1" hangingPunct="1">
              <a:buNone/>
            </a:pPr>
            <a:endParaRPr lang="sv-SE" sz="2000" dirty="0">
              <a:solidFill>
                <a:schemeClr val="tx2"/>
              </a:solidFill>
            </a:endParaRPr>
          </a:p>
          <a:p>
            <a:pPr eaLnBrk="1" hangingPunct="1">
              <a:buFontTx/>
              <a:buNone/>
            </a:pPr>
            <a:endParaRPr lang="sv-SE" sz="2000" dirty="0">
              <a:solidFill>
                <a:schemeClr val="tx2"/>
              </a:solidFill>
            </a:endParaRPr>
          </a:p>
          <a:p>
            <a:pPr eaLnBrk="1" hangingPunct="1">
              <a:buFontTx/>
              <a:buNone/>
            </a:pPr>
            <a:endParaRPr lang="sv-SE" sz="2000" dirty="0">
              <a:solidFill>
                <a:schemeClr val="tx2"/>
              </a:solidFill>
            </a:endParaRPr>
          </a:p>
        </p:txBody>
      </p:sp>
      <p:sp>
        <p:nvSpPr>
          <p:cNvPr id="819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819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67544" y="548680"/>
            <a:ext cx="8424936" cy="5184576"/>
          </a:xfrm>
        </p:spPr>
        <p:txBody>
          <a:bodyPr/>
          <a:lstStyle/>
          <a:p>
            <a:pPr marL="0" eaLnBrk="1" hangingPunct="1">
              <a:buFontTx/>
              <a:buNone/>
            </a:pPr>
            <a:r>
              <a:rPr lang="sv-SE" sz="2000" b="1" dirty="0">
                <a:solidFill>
                  <a:schemeClr val="tx2"/>
                </a:solidFill>
              </a:rPr>
              <a:t>Vem bestämmer om en spelare skall flyttas till äldre lag?</a:t>
            </a:r>
          </a:p>
          <a:p>
            <a:pPr marL="0" eaLnBrk="1" hangingPunct="1">
              <a:buFontTx/>
              <a:buNone/>
            </a:pPr>
            <a:endParaRPr lang="sv-SE" sz="2000" b="1" dirty="0">
              <a:solidFill>
                <a:schemeClr val="tx2"/>
              </a:solidFill>
            </a:endParaRPr>
          </a:p>
          <a:p>
            <a:pPr marL="0" eaLnBrk="1" hangingPunct="1">
              <a:buFontTx/>
              <a:buNone/>
            </a:pPr>
            <a:r>
              <a:rPr lang="sv-SE" sz="2000" b="1" dirty="0">
                <a:solidFill>
                  <a:schemeClr val="tx2"/>
                </a:solidFill>
              </a:rPr>
              <a:t>Bör ske i samråd mellan </a:t>
            </a:r>
          </a:p>
          <a:p>
            <a:pPr eaLnBrk="1" hangingPunct="1">
              <a:spcBef>
                <a:spcPts val="2400"/>
              </a:spcBef>
              <a:buFontTx/>
              <a:buNone/>
            </a:pPr>
            <a:r>
              <a:rPr lang="sv-SE" sz="1800" dirty="0">
                <a:solidFill>
                  <a:schemeClr val="tx2"/>
                </a:solidFill>
              </a:rPr>
              <a:t>● Spelaren</a:t>
            </a:r>
          </a:p>
          <a:p>
            <a:pPr eaLnBrk="1" hangingPunct="1">
              <a:spcBef>
                <a:spcPts val="1800"/>
              </a:spcBef>
              <a:buFontTx/>
              <a:buNone/>
            </a:pPr>
            <a:r>
              <a:rPr lang="sv-SE" sz="1800" dirty="0">
                <a:solidFill>
                  <a:schemeClr val="tx2"/>
                </a:solidFill>
              </a:rPr>
              <a:t>● Föräldrarna</a:t>
            </a:r>
          </a:p>
          <a:p>
            <a:pPr eaLnBrk="1" hangingPunct="1">
              <a:spcBef>
                <a:spcPts val="1800"/>
              </a:spcBef>
              <a:buFontTx/>
              <a:buNone/>
            </a:pPr>
            <a:r>
              <a:rPr lang="sv-SE" sz="1800" dirty="0">
                <a:solidFill>
                  <a:schemeClr val="tx2"/>
                </a:solidFill>
              </a:rPr>
              <a:t>● Tränarna i ursprungliga laget</a:t>
            </a:r>
          </a:p>
          <a:p>
            <a:pPr eaLnBrk="1" hangingPunct="1">
              <a:spcBef>
                <a:spcPts val="1800"/>
              </a:spcBef>
              <a:buFontTx/>
              <a:buNone/>
            </a:pPr>
            <a:r>
              <a:rPr lang="sv-SE" sz="1800" dirty="0">
                <a:solidFill>
                  <a:schemeClr val="tx2"/>
                </a:solidFill>
              </a:rPr>
              <a:t>● Tränarna i blivande (äldre) laget</a:t>
            </a:r>
          </a:p>
          <a:p>
            <a:pPr eaLnBrk="1" hangingPunct="1">
              <a:spcBef>
                <a:spcPts val="1800"/>
              </a:spcBef>
              <a:buNone/>
            </a:pPr>
            <a:r>
              <a:rPr lang="sv-SE" sz="1800" dirty="0">
                <a:solidFill>
                  <a:schemeClr val="tx2"/>
                </a:solidFill>
              </a:rPr>
              <a:t>● Föreningen/Styrelsen/Sportrådet</a:t>
            </a:r>
          </a:p>
          <a:p>
            <a:pPr eaLnBrk="1" hangingPunct="1">
              <a:buNone/>
            </a:pPr>
            <a:endParaRPr lang="sv-SE" sz="2000" dirty="0">
              <a:solidFill>
                <a:schemeClr val="tx2"/>
              </a:solidFill>
            </a:endParaRPr>
          </a:p>
          <a:p>
            <a:pPr eaLnBrk="1" hangingPunct="1">
              <a:buNone/>
            </a:pPr>
            <a:endParaRPr lang="sv-SE" sz="2000" dirty="0">
              <a:solidFill>
                <a:schemeClr val="tx2"/>
              </a:solidFill>
            </a:endParaRPr>
          </a:p>
          <a:p>
            <a:pPr eaLnBrk="1" hangingPunct="1">
              <a:buNone/>
            </a:pPr>
            <a:endParaRPr lang="sv-SE" sz="2000" dirty="0">
              <a:solidFill>
                <a:schemeClr val="tx2"/>
              </a:solidFill>
            </a:endParaRPr>
          </a:p>
          <a:p>
            <a:pPr eaLnBrk="1" hangingPunct="1">
              <a:buNone/>
            </a:pPr>
            <a:r>
              <a:rPr lang="sv-SE" sz="2000" dirty="0">
                <a:solidFill>
                  <a:schemeClr val="tx2"/>
                </a:solidFill>
              </a:rPr>
              <a:t>Väg in spelarens fysiska, mentala, sociala, tekniska och taktiska mognad</a:t>
            </a:r>
          </a:p>
          <a:p>
            <a:pPr eaLnBrk="1" hangingPunct="1">
              <a:buFontTx/>
              <a:buNone/>
            </a:pPr>
            <a:endParaRPr lang="sv-SE" sz="2000" dirty="0">
              <a:solidFill>
                <a:schemeClr val="tx2"/>
              </a:solidFill>
            </a:endParaRPr>
          </a:p>
          <a:p>
            <a:pPr eaLnBrk="1" hangingPunct="1">
              <a:buFontTx/>
              <a:buNone/>
            </a:pPr>
            <a:endParaRPr lang="sv-SE" sz="2000" dirty="0">
              <a:solidFill>
                <a:schemeClr val="tx2"/>
              </a:solidFill>
            </a:endParaRPr>
          </a:p>
        </p:txBody>
      </p:sp>
      <p:sp>
        <p:nvSpPr>
          <p:cNvPr id="819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819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1042988" y="836712"/>
            <a:ext cx="7057404" cy="4392613"/>
          </a:xfrm>
        </p:spPr>
        <p:txBody>
          <a:bodyPr/>
          <a:lstStyle/>
          <a:p>
            <a:pPr eaLnBrk="1" hangingPunct="1">
              <a:buFontTx/>
              <a:buNone/>
            </a:pPr>
            <a:r>
              <a:rPr lang="sv-SE" sz="2000" b="1" dirty="0">
                <a:solidFill>
                  <a:schemeClr val="tx2"/>
                </a:solidFill>
              </a:rPr>
              <a:t>För vem finns barnidrottsverksamheten till?</a:t>
            </a:r>
          </a:p>
          <a:p>
            <a:pPr eaLnBrk="1" hangingPunct="1">
              <a:buFontTx/>
              <a:buNone/>
            </a:pPr>
            <a:endParaRPr lang="sv-SE" sz="2000" b="1" dirty="0">
              <a:solidFill>
                <a:schemeClr val="tx2"/>
              </a:solidFill>
            </a:endParaRPr>
          </a:p>
          <a:p>
            <a:pPr eaLnBrk="1" hangingPunct="1">
              <a:buFontTx/>
              <a:buNone/>
            </a:pPr>
            <a:r>
              <a:rPr lang="sv-SE" sz="2000" dirty="0">
                <a:solidFill>
                  <a:schemeClr val="tx2"/>
                </a:solidFill>
              </a:rPr>
              <a:t>● Föräldrarna? (barnpassning? uppfostran?)</a:t>
            </a:r>
          </a:p>
          <a:p>
            <a:pPr eaLnBrk="1" hangingPunct="1">
              <a:buFontTx/>
              <a:buNone/>
            </a:pPr>
            <a:endParaRPr lang="sv-SE" sz="2000" dirty="0">
              <a:solidFill>
                <a:schemeClr val="tx2"/>
              </a:solidFill>
            </a:endParaRPr>
          </a:p>
          <a:p>
            <a:pPr eaLnBrk="1" hangingPunct="1">
              <a:buFontTx/>
              <a:buNone/>
            </a:pPr>
            <a:r>
              <a:rPr lang="sv-SE" sz="2000" dirty="0">
                <a:solidFill>
                  <a:schemeClr val="tx2"/>
                </a:solidFill>
              </a:rPr>
              <a:t>● Tränarna? (tillfredsställa egna behov? egen utveckling?)</a:t>
            </a:r>
          </a:p>
          <a:p>
            <a:pPr eaLnBrk="1" hangingPunct="1">
              <a:buFontTx/>
              <a:buNone/>
            </a:pPr>
            <a:endParaRPr lang="sv-SE" sz="2000" dirty="0">
              <a:solidFill>
                <a:schemeClr val="tx2"/>
              </a:solidFill>
            </a:endParaRPr>
          </a:p>
          <a:p>
            <a:pPr eaLnBrk="1" hangingPunct="1">
              <a:buNone/>
            </a:pPr>
            <a:r>
              <a:rPr lang="sv-SE" sz="2000" dirty="0">
                <a:solidFill>
                  <a:schemeClr val="tx2"/>
                </a:solidFill>
              </a:rPr>
              <a:t>● Föreningen? (inkomstkälla? blivande A-lagsspelare?)</a:t>
            </a:r>
          </a:p>
          <a:p>
            <a:pPr eaLnBrk="1" hangingPunct="1">
              <a:buFontTx/>
              <a:buNone/>
            </a:pPr>
            <a:endParaRPr lang="sv-SE" sz="2000" dirty="0">
              <a:solidFill>
                <a:schemeClr val="tx2"/>
              </a:solidFill>
            </a:endParaRPr>
          </a:p>
          <a:p>
            <a:pPr eaLnBrk="1" hangingPunct="1">
              <a:buNone/>
            </a:pPr>
            <a:r>
              <a:rPr lang="sv-SE" sz="2000" dirty="0">
                <a:solidFill>
                  <a:schemeClr val="tx2"/>
                </a:solidFill>
              </a:rPr>
              <a:t>● Samhället? (fysisk fostran? folkhälsan? utbildning?)   </a:t>
            </a:r>
          </a:p>
          <a:p>
            <a:pPr eaLnBrk="1" hangingPunct="1">
              <a:buFontTx/>
              <a:buNone/>
            </a:pPr>
            <a:endParaRPr lang="sv-SE" sz="2000" dirty="0">
              <a:solidFill>
                <a:schemeClr val="tx2"/>
              </a:solidFill>
            </a:endParaRPr>
          </a:p>
          <a:p>
            <a:pPr eaLnBrk="1" hangingPunct="1">
              <a:buFontTx/>
              <a:buNone/>
            </a:pPr>
            <a:r>
              <a:rPr lang="sv-SE" sz="2000" dirty="0">
                <a:solidFill>
                  <a:schemeClr val="tx2"/>
                </a:solidFill>
              </a:rPr>
              <a:t>● Barnen? (Glädje/Gemenskap/Delaktighet/Utveckling)</a:t>
            </a:r>
          </a:p>
          <a:p>
            <a:pPr eaLnBrk="1" hangingPunct="1">
              <a:buFontTx/>
              <a:buNone/>
            </a:pPr>
            <a:endParaRPr lang="sv-SE" sz="2000" dirty="0">
              <a:solidFill>
                <a:schemeClr val="tx2"/>
              </a:solidFill>
            </a:endParaRPr>
          </a:p>
          <a:p>
            <a:pPr eaLnBrk="1" hangingPunct="1">
              <a:buFontTx/>
              <a:buNone/>
            </a:pPr>
            <a:endParaRPr lang="sv-SE" sz="2000" dirty="0">
              <a:solidFill>
                <a:schemeClr val="tx2"/>
              </a:solidFill>
            </a:endParaRPr>
          </a:p>
        </p:txBody>
      </p:sp>
      <p:sp>
        <p:nvSpPr>
          <p:cNvPr id="819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819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755576" y="836712"/>
            <a:ext cx="7704856" cy="4392613"/>
          </a:xfrm>
        </p:spPr>
        <p:txBody>
          <a:bodyPr/>
          <a:lstStyle/>
          <a:p>
            <a:pPr eaLnBrk="1" hangingPunct="1">
              <a:buFontTx/>
              <a:buNone/>
            </a:pPr>
            <a:r>
              <a:rPr lang="sv-SE" sz="2000" b="1" dirty="0">
                <a:solidFill>
                  <a:schemeClr val="tx2"/>
                </a:solidFill>
              </a:rPr>
              <a:t>Vilka regler/riktlinjer behöver man följa som fotbollstränare? </a:t>
            </a:r>
          </a:p>
          <a:p>
            <a:pPr eaLnBrk="1" hangingPunct="1">
              <a:spcBef>
                <a:spcPts val="2400"/>
              </a:spcBef>
              <a:buFontTx/>
              <a:buNone/>
            </a:pPr>
            <a:r>
              <a:rPr lang="sv-SE" sz="2000" dirty="0">
                <a:solidFill>
                  <a:schemeClr val="tx2"/>
                </a:solidFill>
              </a:rPr>
              <a:t>● Barnkonventionen</a:t>
            </a:r>
          </a:p>
          <a:p>
            <a:pPr eaLnBrk="1" hangingPunct="1">
              <a:spcBef>
                <a:spcPts val="1800"/>
              </a:spcBef>
              <a:buFontTx/>
              <a:buNone/>
            </a:pPr>
            <a:r>
              <a:rPr lang="sv-SE" sz="2000" dirty="0">
                <a:solidFill>
                  <a:schemeClr val="tx2"/>
                </a:solidFill>
              </a:rPr>
              <a:t>● Svensk författningssamling</a:t>
            </a:r>
          </a:p>
          <a:p>
            <a:pPr eaLnBrk="1" hangingPunct="1">
              <a:spcBef>
                <a:spcPts val="1800"/>
              </a:spcBef>
              <a:buFontTx/>
              <a:buNone/>
            </a:pPr>
            <a:r>
              <a:rPr lang="sv-SE" sz="2000" dirty="0">
                <a:solidFill>
                  <a:schemeClr val="tx2"/>
                </a:solidFill>
              </a:rPr>
              <a:t>● RF:s stadgar och riktlinjer</a:t>
            </a:r>
          </a:p>
          <a:p>
            <a:pPr eaLnBrk="1" hangingPunct="1">
              <a:spcBef>
                <a:spcPts val="1800"/>
              </a:spcBef>
              <a:buFontTx/>
              <a:buNone/>
            </a:pPr>
            <a:r>
              <a:rPr lang="sv-SE" sz="2000" dirty="0">
                <a:solidFill>
                  <a:schemeClr val="tx2"/>
                </a:solidFill>
              </a:rPr>
              <a:t>● Svenska Fotbollförbundets riktlinjer</a:t>
            </a:r>
          </a:p>
          <a:p>
            <a:pPr eaLnBrk="1" hangingPunct="1">
              <a:spcBef>
                <a:spcPts val="1800"/>
              </a:spcBef>
              <a:buNone/>
            </a:pPr>
            <a:r>
              <a:rPr lang="sv-SE" sz="2000" dirty="0">
                <a:solidFill>
                  <a:schemeClr val="tx2"/>
                </a:solidFill>
              </a:rPr>
              <a:t>● Kungsbacka kommuns hälsocertifiering</a:t>
            </a:r>
          </a:p>
          <a:p>
            <a:pPr eaLnBrk="1" hangingPunct="1">
              <a:spcBef>
                <a:spcPts val="1800"/>
              </a:spcBef>
              <a:buFontTx/>
              <a:buNone/>
            </a:pPr>
            <a:r>
              <a:rPr lang="sv-SE" sz="2000" dirty="0">
                <a:solidFill>
                  <a:schemeClr val="tx2"/>
                </a:solidFill>
              </a:rPr>
              <a:t>● IFK Fjärås stadgar</a:t>
            </a:r>
          </a:p>
          <a:p>
            <a:pPr eaLnBrk="1" hangingPunct="1">
              <a:spcBef>
                <a:spcPts val="1800"/>
              </a:spcBef>
              <a:buFontTx/>
              <a:buNone/>
            </a:pPr>
            <a:r>
              <a:rPr lang="sv-SE" sz="2000" dirty="0">
                <a:solidFill>
                  <a:schemeClr val="tx2"/>
                </a:solidFill>
              </a:rPr>
              <a:t>● Stiftelsen </a:t>
            </a:r>
            <a:r>
              <a:rPr lang="sv-SE" sz="2000" dirty="0" err="1">
                <a:solidFill>
                  <a:schemeClr val="tx2"/>
                </a:solidFill>
              </a:rPr>
              <a:t>Dunross</a:t>
            </a:r>
            <a:r>
              <a:rPr lang="sv-SE" sz="2000" dirty="0">
                <a:solidFill>
                  <a:schemeClr val="tx2"/>
                </a:solidFill>
              </a:rPr>
              <a:t> &amp; </a:t>
            </a:r>
            <a:r>
              <a:rPr lang="sv-SE" sz="2000" dirty="0" err="1">
                <a:solidFill>
                  <a:schemeClr val="tx2"/>
                </a:solidFill>
              </a:rPr>
              <a:t>Co:s</a:t>
            </a:r>
            <a:r>
              <a:rPr lang="sv-SE" sz="2000" dirty="0">
                <a:solidFill>
                  <a:schemeClr val="tx2"/>
                </a:solidFill>
              </a:rPr>
              <a:t> krav och värderingar</a:t>
            </a:r>
          </a:p>
          <a:p>
            <a:pPr eaLnBrk="1" hangingPunct="1">
              <a:buFontTx/>
              <a:buNone/>
            </a:pPr>
            <a:endParaRPr lang="sv-SE" sz="2000" dirty="0">
              <a:solidFill>
                <a:schemeClr val="tx2"/>
              </a:solidFill>
            </a:endParaRPr>
          </a:p>
          <a:p>
            <a:pPr eaLnBrk="1" hangingPunct="1">
              <a:buFontTx/>
              <a:buNone/>
            </a:pPr>
            <a:endParaRPr lang="sv-SE" sz="2000" dirty="0">
              <a:solidFill>
                <a:schemeClr val="tx2"/>
              </a:solidFill>
            </a:endParaRPr>
          </a:p>
        </p:txBody>
      </p:sp>
      <p:sp>
        <p:nvSpPr>
          <p:cNvPr id="819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819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179512" y="836712"/>
            <a:ext cx="8784976" cy="4392613"/>
          </a:xfrm>
        </p:spPr>
        <p:txBody>
          <a:bodyPr/>
          <a:lstStyle/>
          <a:p>
            <a:pPr defTabSz="72000" eaLnBrk="1" hangingPunct="1">
              <a:buFontTx/>
              <a:buNone/>
            </a:pPr>
            <a:r>
              <a:rPr lang="sv-SE" sz="2000" b="1" dirty="0">
                <a:solidFill>
                  <a:schemeClr val="tx2"/>
                </a:solidFill>
              </a:rPr>
              <a:t>Barnkonventionen (</a:t>
            </a:r>
            <a:r>
              <a:rPr lang="sv-SE" sz="2000" b="1" dirty="0">
                <a:solidFill>
                  <a:schemeClr val="tx1"/>
                </a:solidFill>
                <a:latin typeface="+mn-lt"/>
                <a:ea typeface="+mn-ea"/>
                <a:cs typeface="+mn-cs"/>
              </a:rPr>
              <a:t>FN:s konvention om barnets rättigheter)</a:t>
            </a:r>
          </a:p>
          <a:p>
            <a:pPr defTabSz="72000" eaLnBrk="1" hangingPunct="1">
              <a:buFontTx/>
              <a:buNone/>
            </a:pPr>
            <a:endParaRPr lang="sv-SE" sz="2000" b="1" dirty="0"/>
          </a:p>
          <a:p>
            <a:pPr defTabSz="72000" eaLnBrk="1" hangingPunct="1">
              <a:buFontTx/>
              <a:buNone/>
            </a:pPr>
            <a:r>
              <a:rPr lang="sv-SE" sz="2000" dirty="0">
                <a:solidFill>
                  <a:schemeClr val="tx2"/>
                </a:solidFill>
              </a:rPr>
              <a:t>De fyra grundprinciperna:</a:t>
            </a:r>
          </a:p>
          <a:p>
            <a:pPr defTabSz="72000" eaLnBrk="1" hangingPunct="1">
              <a:buFontTx/>
              <a:buNone/>
            </a:pPr>
            <a:endParaRPr lang="sv-SE" sz="2000" dirty="0">
              <a:solidFill>
                <a:schemeClr val="tx2"/>
              </a:solidFill>
            </a:endParaRPr>
          </a:p>
          <a:p>
            <a:pPr defTabSz="72000" eaLnBrk="1" hangingPunct="1">
              <a:buFontTx/>
              <a:buNone/>
            </a:pPr>
            <a:r>
              <a:rPr lang="sv-SE" sz="2000" dirty="0">
                <a:solidFill>
                  <a:schemeClr val="tx2"/>
                </a:solidFill>
              </a:rPr>
              <a:t>● Artikel 2:			</a:t>
            </a:r>
            <a:r>
              <a:rPr lang="sv-SE" sz="2000" dirty="0"/>
              <a:t>Alla barn har samma rättigheter och lika värde. </a:t>
            </a:r>
          </a:p>
          <a:p>
            <a:pPr defTabSz="72000" eaLnBrk="1" hangingPunct="1">
              <a:buFontTx/>
              <a:buNone/>
            </a:pPr>
            <a:r>
              <a:rPr lang="sv-SE" sz="2000" dirty="0"/>
              <a:t>																 </a:t>
            </a:r>
            <a:r>
              <a:rPr lang="sv-SE" sz="1600" i="1" dirty="0"/>
              <a:t>Utgå från att alla barn är lika mycket värda och inte ska diskrimineras</a:t>
            </a:r>
          </a:p>
          <a:p>
            <a:pPr defTabSz="72000" eaLnBrk="1" hangingPunct="1">
              <a:buFontTx/>
              <a:buNone/>
            </a:pPr>
            <a:endParaRPr lang="sv-SE" sz="1600" i="1" dirty="0"/>
          </a:p>
          <a:p>
            <a:pPr defTabSz="72000" eaLnBrk="1" hangingPunct="1">
              <a:buFontTx/>
              <a:buNone/>
            </a:pPr>
            <a:r>
              <a:rPr lang="sv-SE" sz="2000" dirty="0">
                <a:solidFill>
                  <a:schemeClr val="tx2"/>
                </a:solidFill>
              </a:rPr>
              <a:t>● Artikel 3:			B</a:t>
            </a:r>
            <a:r>
              <a:rPr lang="sv-SE" sz="2000" dirty="0"/>
              <a:t>arnets bästa ska beaktas vid alla beslut som rör barn. </a:t>
            </a:r>
          </a:p>
          <a:p>
            <a:pPr defTabSz="72000" eaLnBrk="1" hangingPunct="1">
              <a:buFontTx/>
              <a:buNone/>
            </a:pPr>
            <a:r>
              <a:rPr lang="sv-SE" sz="2000" dirty="0"/>
              <a:t>																 </a:t>
            </a:r>
            <a:r>
              <a:rPr lang="sv-SE" sz="1600" i="1" dirty="0"/>
              <a:t>Varje beslut som fattas inom idrottsrörelsen ska utgå från barnets bästa </a:t>
            </a:r>
          </a:p>
          <a:p>
            <a:pPr defTabSz="72000" eaLnBrk="1" hangingPunct="1">
              <a:buFontTx/>
              <a:buNone/>
            </a:pPr>
            <a:endParaRPr lang="sv-SE" sz="1600" i="1" dirty="0"/>
          </a:p>
          <a:p>
            <a:pPr defTabSz="72000" eaLnBrk="1" hangingPunct="1">
              <a:buFontTx/>
              <a:buNone/>
            </a:pPr>
            <a:r>
              <a:rPr lang="sv-SE" sz="2000" dirty="0">
                <a:solidFill>
                  <a:schemeClr val="tx2"/>
                </a:solidFill>
              </a:rPr>
              <a:t>● Artikel 6:			</a:t>
            </a:r>
            <a:r>
              <a:rPr lang="sv-SE" sz="2000" dirty="0"/>
              <a:t>Alla barn har rätt till liv och utveckling.</a:t>
            </a:r>
          </a:p>
          <a:p>
            <a:pPr defTabSz="72000" eaLnBrk="1" hangingPunct="1">
              <a:buFontTx/>
              <a:buNone/>
            </a:pPr>
            <a:r>
              <a:rPr lang="sv-SE" sz="2000" dirty="0"/>
              <a:t>																 </a:t>
            </a:r>
            <a:r>
              <a:rPr lang="sv-SE" sz="1600" i="1" dirty="0"/>
              <a:t>Idrotten ska få varje barn att utvecklas</a:t>
            </a:r>
          </a:p>
          <a:p>
            <a:pPr defTabSz="72000" eaLnBrk="1" hangingPunct="1">
              <a:buFontTx/>
              <a:buNone/>
            </a:pPr>
            <a:endParaRPr lang="sv-SE" sz="1600" i="1" dirty="0"/>
          </a:p>
          <a:p>
            <a:pPr defTabSz="72000" eaLnBrk="1" hangingPunct="1">
              <a:buFontTx/>
              <a:buNone/>
            </a:pPr>
            <a:r>
              <a:rPr lang="sv-SE" sz="2000" dirty="0">
                <a:solidFill>
                  <a:schemeClr val="tx2"/>
                </a:solidFill>
              </a:rPr>
              <a:t>● Artikel 12:	</a:t>
            </a:r>
            <a:r>
              <a:rPr lang="sv-SE" sz="2000" dirty="0"/>
              <a:t>Alla barn har rätt att uttrycka sin mening och få den respekterad.</a:t>
            </a:r>
          </a:p>
          <a:p>
            <a:pPr defTabSz="72000" eaLnBrk="1" hangingPunct="1">
              <a:buFontTx/>
              <a:buNone/>
            </a:pPr>
            <a:r>
              <a:rPr lang="sv-SE" sz="1600" i="1" dirty="0"/>
              <a:t>																Barn ska göras delaktiga i hur idrotten utformas samt i beslut som rör dem</a:t>
            </a:r>
            <a:endParaRPr lang="sv-SE" sz="1600" i="1" dirty="0">
              <a:solidFill>
                <a:schemeClr val="tx2"/>
              </a:solidFill>
            </a:endParaRPr>
          </a:p>
        </p:txBody>
      </p:sp>
      <p:sp>
        <p:nvSpPr>
          <p:cNvPr id="819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819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179512" y="836712"/>
            <a:ext cx="8784976" cy="4392613"/>
          </a:xfrm>
        </p:spPr>
        <p:txBody>
          <a:bodyPr/>
          <a:lstStyle/>
          <a:p>
            <a:pPr defTabSz="72000" eaLnBrk="1" hangingPunct="1">
              <a:buFontTx/>
              <a:buNone/>
            </a:pPr>
            <a:r>
              <a:rPr lang="sv-SE" sz="2000" b="1" dirty="0">
                <a:solidFill>
                  <a:schemeClr val="tx2"/>
                </a:solidFill>
              </a:rPr>
              <a:t>RF:s fem huvudriktlinjer:</a:t>
            </a:r>
            <a:endParaRPr lang="sv-SE" sz="2000" dirty="0"/>
          </a:p>
          <a:p>
            <a:pPr defTabSz="72000" eaLnBrk="1" hangingPunct="1">
              <a:spcBef>
                <a:spcPts val="1800"/>
              </a:spcBef>
              <a:buFontTx/>
              <a:buNone/>
            </a:pPr>
            <a:r>
              <a:rPr lang="sv-SE" sz="2000" dirty="0">
                <a:solidFill>
                  <a:schemeClr val="tx2"/>
                </a:solidFill>
              </a:rPr>
              <a:t>  ● </a:t>
            </a:r>
            <a:r>
              <a:rPr lang="sv-SE" sz="2000" b="1" dirty="0"/>
              <a:t>Trygghet </a:t>
            </a:r>
            <a:r>
              <a:rPr lang="sv-SE" sz="2000" dirty="0">
                <a:solidFill>
                  <a:schemeClr val="tx2"/>
                </a:solidFill>
              </a:rPr>
              <a:t>			</a:t>
            </a:r>
            <a:endParaRPr lang="sv-SE" sz="2000" dirty="0"/>
          </a:p>
          <a:p>
            <a:pPr defTabSz="72000" eaLnBrk="1" hangingPunct="1">
              <a:buFontTx/>
              <a:buNone/>
            </a:pPr>
            <a:r>
              <a:rPr lang="sv-SE" sz="2000" dirty="0"/>
              <a:t>	Skapa trygga och välkomnande miljöer</a:t>
            </a:r>
          </a:p>
          <a:p>
            <a:pPr defTabSz="72000" eaLnBrk="1" hangingPunct="1">
              <a:spcBef>
                <a:spcPts val="1800"/>
              </a:spcBef>
              <a:buFontTx/>
              <a:buNone/>
            </a:pPr>
            <a:r>
              <a:rPr lang="sv-SE" sz="2000" dirty="0">
                <a:solidFill>
                  <a:schemeClr val="tx2"/>
                </a:solidFill>
              </a:rPr>
              <a:t>  ●	</a:t>
            </a:r>
            <a:r>
              <a:rPr lang="sv-SE" sz="2000" b="1" dirty="0"/>
              <a:t>Delaktighet</a:t>
            </a:r>
          </a:p>
          <a:p>
            <a:pPr defTabSz="72000" eaLnBrk="1" hangingPunct="1">
              <a:buFontTx/>
              <a:buNone/>
            </a:pPr>
            <a:r>
              <a:rPr lang="sv-SE" sz="2000" b="1" dirty="0"/>
              <a:t>		</a:t>
            </a:r>
            <a:r>
              <a:rPr lang="sv-SE" sz="2000" dirty="0"/>
              <a:t>Erbjud delaktighet och inflytande </a:t>
            </a:r>
          </a:p>
          <a:p>
            <a:pPr defTabSz="72000" eaLnBrk="1" hangingPunct="1">
              <a:spcBef>
                <a:spcPts val="1800"/>
              </a:spcBef>
              <a:buFontTx/>
              <a:buNone/>
            </a:pPr>
            <a:r>
              <a:rPr lang="sv-SE" sz="2000" dirty="0">
                <a:solidFill>
                  <a:schemeClr val="tx2"/>
                </a:solidFill>
              </a:rPr>
              <a:t>  ●	</a:t>
            </a:r>
            <a:r>
              <a:rPr lang="sv-SE" sz="2000" dirty="0"/>
              <a:t> </a:t>
            </a:r>
            <a:r>
              <a:rPr lang="sv-SE" sz="2000" b="1" dirty="0"/>
              <a:t>Glädje</a:t>
            </a:r>
          </a:p>
          <a:p>
            <a:pPr defTabSz="72000" eaLnBrk="1" hangingPunct="1">
              <a:buFontTx/>
              <a:buNone/>
            </a:pPr>
            <a:r>
              <a:rPr lang="sv-SE" sz="2000" b="1" dirty="0"/>
              <a:t>			</a:t>
            </a:r>
            <a:r>
              <a:rPr lang="sv-SE" sz="2000" dirty="0"/>
              <a:t>Främja inre drivkraft och långsiktig utveckling</a:t>
            </a:r>
          </a:p>
          <a:p>
            <a:pPr defTabSz="72000" eaLnBrk="1" hangingPunct="1">
              <a:spcBef>
                <a:spcPts val="1800"/>
              </a:spcBef>
              <a:buFontTx/>
              <a:buNone/>
            </a:pPr>
            <a:r>
              <a:rPr lang="sv-SE" sz="2000" dirty="0">
                <a:solidFill>
                  <a:schemeClr val="tx2"/>
                </a:solidFill>
              </a:rPr>
              <a:t>  ●		</a:t>
            </a:r>
            <a:r>
              <a:rPr lang="sv-SE" sz="2000" dirty="0"/>
              <a:t> </a:t>
            </a:r>
            <a:r>
              <a:rPr lang="sv-SE" sz="2000" b="1" dirty="0"/>
              <a:t>Allsidighet</a:t>
            </a:r>
          </a:p>
          <a:p>
            <a:pPr defTabSz="72000" eaLnBrk="1" hangingPunct="1">
              <a:buFontTx/>
              <a:buNone/>
            </a:pPr>
            <a:r>
              <a:rPr lang="sv-SE" sz="2000" b="1" dirty="0"/>
              <a:t>		</a:t>
            </a:r>
            <a:r>
              <a:rPr lang="sv-SE" sz="2000" dirty="0"/>
              <a:t> Möjliggör allsidigt och lekfullt idrottande</a:t>
            </a:r>
          </a:p>
          <a:p>
            <a:pPr defTabSz="72000" eaLnBrk="1" hangingPunct="1">
              <a:spcBef>
                <a:spcPts val="1800"/>
              </a:spcBef>
              <a:buFontTx/>
              <a:buNone/>
            </a:pPr>
            <a:r>
              <a:rPr lang="sv-SE" sz="2000" dirty="0">
                <a:solidFill>
                  <a:schemeClr val="tx2"/>
                </a:solidFill>
              </a:rPr>
              <a:t>  ●		</a:t>
            </a:r>
            <a:r>
              <a:rPr lang="sv-SE" sz="2000" dirty="0"/>
              <a:t> </a:t>
            </a:r>
            <a:r>
              <a:rPr lang="sv-SE" sz="2000" b="1" dirty="0"/>
              <a:t>Hälsa</a:t>
            </a:r>
            <a:endParaRPr lang="sv-SE" sz="2000" dirty="0"/>
          </a:p>
          <a:p>
            <a:pPr defTabSz="72000" eaLnBrk="1" hangingPunct="1">
              <a:buFontTx/>
              <a:buNone/>
            </a:pPr>
            <a:r>
              <a:rPr lang="sv-SE" sz="2000" dirty="0">
                <a:solidFill>
                  <a:schemeClr val="tx2"/>
                </a:solidFill>
              </a:rPr>
              <a:t>			</a:t>
            </a:r>
            <a:r>
              <a:rPr lang="sv-SE" sz="2000" dirty="0"/>
              <a:t>Bidra till hälsa och välbefinnande över tid</a:t>
            </a:r>
            <a:endParaRPr lang="sv-SE" sz="2000" dirty="0">
              <a:solidFill>
                <a:schemeClr val="tx2"/>
              </a:solidFill>
            </a:endParaRPr>
          </a:p>
        </p:txBody>
      </p:sp>
      <p:sp>
        <p:nvSpPr>
          <p:cNvPr id="819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819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pic>
        <p:nvPicPr>
          <p:cNvPr id="105474" name="Picture 2"/>
          <p:cNvPicPr>
            <a:picLocks noChangeAspect="1" noChangeArrowheads="1"/>
          </p:cNvPicPr>
          <p:nvPr/>
        </p:nvPicPr>
        <p:blipFill>
          <a:blip r:embed="rId2" cstate="print"/>
          <a:srcRect/>
          <a:stretch>
            <a:fillRect/>
          </a:stretch>
        </p:blipFill>
        <p:spPr bwMode="auto">
          <a:xfrm>
            <a:off x="6012159" y="1700808"/>
            <a:ext cx="2804723" cy="396044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323528" y="836712"/>
            <a:ext cx="5400600" cy="4392613"/>
          </a:xfrm>
        </p:spPr>
        <p:txBody>
          <a:bodyPr/>
          <a:lstStyle/>
          <a:p>
            <a:pPr defTabSz="72000" eaLnBrk="1" hangingPunct="1">
              <a:buFontTx/>
              <a:buNone/>
            </a:pPr>
            <a:r>
              <a:rPr lang="sv-SE" sz="2000" b="1" dirty="0">
                <a:solidFill>
                  <a:schemeClr val="tx2"/>
                </a:solidFill>
              </a:rPr>
              <a:t>Idrottsrörelsens värdegrund:</a:t>
            </a:r>
          </a:p>
          <a:p>
            <a:pPr marL="0" defTabSz="72000" eaLnBrk="1" hangingPunct="1">
              <a:buFontTx/>
              <a:buNone/>
            </a:pPr>
            <a:r>
              <a:rPr lang="sv-SE" sz="1600" dirty="0"/>
              <a:t>Idrottsrörelsens värdegrund består av fyra grundläggande principer. Dessa är beslutade av RF-stämman, de ingår i RF:s stadgar och är vägledande för all verksamhet som bedrivs inom ramen för RF:s medlemsförbund och deras föreningar.</a:t>
            </a:r>
          </a:p>
          <a:p>
            <a:pPr marL="0" defTabSz="72000" eaLnBrk="1" hangingPunct="1">
              <a:spcBef>
                <a:spcPts val="1800"/>
              </a:spcBef>
              <a:buFontTx/>
              <a:buNone/>
            </a:pPr>
            <a:r>
              <a:rPr lang="sv-SE" sz="2000" dirty="0">
                <a:solidFill>
                  <a:schemeClr val="tx2"/>
                </a:solidFill>
              </a:rPr>
              <a:t>● </a:t>
            </a:r>
            <a:r>
              <a:rPr lang="sv-SE" sz="2000" b="1" dirty="0"/>
              <a:t>Glädje och gemenskap </a:t>
            </a:r>
            <a:r>
              <a:rPr lang="sv-SE" sz="2000" dirty="0">
                <a:solidFill>
                  <a:schemeClr val="tx2"/>
                </a:solidFill>
              </a:rPr>
              <a:t>			</a:t>
            </a:r>
            <a:endParaRPr lang="sv-SE" sz="2000" dirty="0"/>
          </a:p>
          <a:p>
            <a:pPr marL="0" defTabSz="72000" eaLnBrk="1" hangingPunct="1">
              <a:spcBef>
                <a:spcPts val="1800"/>
              </a:spcBef>
              <a:buFontTx/>
              <a:buNone/>
            </a:pPr>
            <a:r>
              <a:rPr lang="sv-SE" sz="2000" dirty="0">
                <a:solidFill>
                  <a:schemeClr val="tx2"/>
                </a:solidFill>
              </a:rPr>
              <a:t>●	</a:t>
            </a:r>
            <a:r>
              <a:rPr lang="sv-SE" sz="2000" b="1" dirty="0"/>
              <a:t>Demokrati och delaktighet</a:t>
            </a:r>
          </a:p>
          <a:p>
            <a:pPr marL="0" defTabSz="72000" eaLnBrk="1" hangingPunct="1">
              <a:spcBef>
                <a:spcPts val="1800"/>
              </a:spcBef>
              <a:buFontTx/>
              <a:buNone/>
            </a:pPr>
            <a:r>
              <a:rPr lang="sv-SE" sz="2000" dirty="0">
                <a:solidFill>
                  <a:schemeClr val="tx2"/>
                </a:solidFill>
              </a:rPr>
              <a:t>●	</a:t>
            </a:r>
            <a:r>
              <a:rPr lang="sv-SE" sz="2000" b="1" dirty="0"/>
              <a:t>Allas rätt att vara med</a:t>
            </a:r>
          </a:p>
          <a:p>
            <a:pPr marL="0" defTabSz="72000" eaLnBrk="1" hangingPunct="1">
              <a:spcBef>
                <a:spcPts val="1800"/>
              </a:spcBef>
              <a:buFontTx/>
              <a:buNone/>
            </a:pPr>
            <a:r>
              <a:rPr lang="sv-SE" sz="2000" dirty="0">
                <a:solidFill>
                  <a:schemeClr val="tx2"/>
                </a:solidFill>
              </a:rPr>
              <a:t>●	</a:t>
            </a:r>
            <a:r>
              <a:rPr lang="sv-SE" sz="2000" b="1" dirty="0">
                <a:solidFill>
                  <a:schemeClr val="tx2"/>
                </a:solidFill>
              </a:rPr>
              <a:t>Rent spel</a:t>
            </a:r>
          </a:p>
        </p:txBody>
      </p:sp>
      <p:sp>
        <p:nvSpPr>
          <p:cNvPr id="819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819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pic>
        <p:nvPicPr>
          <p:cNvPr id="105474" name="Picture 2"/>
          <p:cNvPicPr>
            <a:picLocks noChangeAspect="1" noChangeArrowheads="1"/>
          </p:cNvPicPr>
          <p:nvPr/>
        </p:nvPicPr>
        <p:blipFill>
          <a:blip r:embed="rId3" cstate="print"/>
          <a:srcRect/>
          <a:stretch>
            <a:fillRect/>
          </a:stretch>
        </p:blipFill>
        <p:spPr bwMode="auto">
          <a:xfrm>
            <a:off x="6012159" y="1700808"/>
            <a:ext cx="2804723" cy="3960440"/>
          </a:xfrm>
          <a:prstGeom prst="rect">
            <a:avLst/>
          </a:prstGeom>
          <a:noFill/>
          <a:ln w="9525">
            <a:noFill/>
            <a:miter lim="800000"/>
            <a:headEnd/>
            <a:tailEnd/>
          </a:ln>
        </p:spPr>
      </p:pic>
      <p:pic>
        <p:nvPicPr>
          <p:cNvPr id="107523" name="Picture 3"/>
          <p:cNvPicPr>
            <a:picLocks noChangeAspect="1" noChangeArrowheads="1"/>
          </p:cNvPicPr>
          <p:nvPr/>
        </p:nvPicPr>
        <p:blipFill>
          <a:blip r:embed="rId4" cstate="print"/>
          <a:srcRect/>
          <a:stretch>
            <a:fillRect/>
          </a:stretch>
        </p:blipFill>
        <p:spPr bwMode="auto">
          <a:xfrm>
            <a:off x="6021144" y="1700808"/>
            <a:ext cx="2793390" cy="396044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755576" y="836712"/>
            <a:ext cx="7704856" cy="4392613"/>
          </a:xfrm>
        </p:spPr>
        <p:txBody>
          <a:bodyPr/>
          <a:lstStyle/>
          <a:p>
            <a:pPr defTabSz="72000" eaLnBrk="1" hangingPunct="1">
              <a:buFontTx/>
              <a:buNone/>
            </a:pPr>
            <a:r>
              <a:rPr lang="sv-SE" sz="2000" b="1" dirty="0" err="1">
                <a:solidFill>
                  <a:schemeClr val="tx2"/>
                </a:solidFill>
              </a:rPr>
              <a:t>SVFF:s</a:t>
            </a:r>
            <a:r>
              <a:rPr lang="sv-SE" sz="2000" b="1" dirty="0">
                <a:solidFill>
                  <a:schemeClr val="tx2"/>
                </a:solidFill>
              </a:rPr>
              <a:t> riktlinjer (Från Fotbollens Spela, Lek och Lär)</a:t>
            </a:r>
            <a:endParaRPr lang="sv-SE" sz="2000" dirty="0">
              <a:solidFill>
                <a:schemeClr val="tx2"/>
              </a:solidFill>
            </a:endParaRPr>
          </a:p>
          <a:p>
            <a:pPr defTabSz="72000" eaLnBrk="1" hangingPunct="1">
              <a:spcBef>
                <a:spcPts val="1800"/>
              </a:spcBef>
              <a:buNone/>
            </a:pPr>
            <a:r>
              <a:rPr lang="sv-SE" sz="1800" dirty="0">
                <a:solidFill>
                  <a:schemeClr val="tx2"/>
                </a:solidFill>
              </a:rPr>
              <a:t> ● Fotboll för alla</a:t>
            </a:r>
          </a:p>
          <a:p>
            <a:pPr marL="0" defTabSz="72000" eaLnBrk="1" hangingPunct="1">
              <a:spcBef>
                <a:spcPts val="600"/>
              </a:spcBef>
              <a:buNone/>
            </a:pPr>
            <a:r>
              <a:rPr lang="sv-SE" sz="1800" i="1" dirty="0">
                <a:solidFill>
                  <a:schemeClr val="tx2"/>
                </a:solidFill>
              </a:rPr>
              <a:t>			</a:t>
            </a:r>
            <a:r>
              <a:rPr lang="sv-SE" sz="1600" i="1" dirty="0">
                <a:solidFill>
                  <a:schemeClr val="tx2"/>
                </a:solidFill>
              </a:rPr>
              <a:t>F</a:t>
            </a:r>
            <a:r>
              <a:rPr lang="sv-SE" sz="1600" i="1" dirty="0"/>
              <a:t>otboll skall spelas av alla överallt</a:t>
            </a:r>
            <a:endParaRPr lang="sv-SE" sz="1600" i="1" dirty="0">
              <a:solidFill>
                <a:schemeClr val="tx2"/>
              </a:solidFill>
            </a:endParaRPr>
          </a:p>
          <a:p>
            <a:pPr defTabSz="72000" eaLnBrk="1" hangingPunct="1">
              <a:spcBef>
                <a:spcPts val="1800"/>
              </a:spcBef>
              <a:buNone/>
            </a:pPr>
            <a:r>
              <a:rPr lang="sv-SE" sz="1800" dirty="0">
                <a:solidFill>
                  <a:schemeClr val="tx2"/>
                </a:solidFill>
              </a:rPr>
              <a:t> ● Barns och ungdomars villkor</a:t>
            </a:r>
          </a:p>
          <a:p>
            <a:pPr marL="0" defTabSz="72000" eaLnBrk="1" hangingPunct="1">
              <a:spcBef>
                <a:spcPts val="600"/>
              </a:spcBef>
              <a:buNone/>
            </a:pPr>
            <a:r>
              <a:rPr lang="sv-SE" sz="1800" dirty="0">
                <a:solidFill>
                  <a:schemeClr val="tx2"/>
                </a:solidFill>
              </a:rPr>
              <a:t>	</a:t>
            </a:r>
            <a:r>
              <a:rPr lang="sv-SE" sz="1800" dirty="0"/>
              <a:t> 		</a:t>
            </a:r>
            <a:r>
              <a:rPr lang="sv-SE" sz="1600" i="1" dirty="0"/>
              <a:t>Verksamheten skall ha barnen i fokus</a:t>
            </a:r>
            <a:endParaRPr lang="sv-SE" sz="1600" i="1" dirty="0">
              <a:solidFill>
                <a:schemeClr val="tx2"/>
              </a:solidFill>
            </a:endParaRPr>
          </a:p>
          <a:p>
            <a:pPr defTabSz="72000" eaLnBrk="1" hangingPunct="1">
              <a:spcBef>
                <a:spcPts val="1800"/>
              </a:spcBef>
              <a:buNone/>
            </a:pPr>
            <a:r>
              <a:rPr lang="sv-SE" sz="1800" dirty="0">
                <a:solidFill>
                  <a:schemeClr val="tx2"/>
                </a:solidFill>
              </a:rPr>
              <a:t> ● Fokus på glädje, lärande och ansträngning</a:t>
            </a:r>
          </a:p>
          <a:p>
            <a:pPr marL="0" defTabSz="72000" eaLnBrk="1" hangingPunct="1">
              <a:spcBef>
                <a:spcPts val="600"/>
              </a:spcBef>
              <a:buNone/>
            </a:pPr>
            <a:r>
              <a:rPr lang="sv-SE" sz="1800" i="1" dirty="0"/>
              <a:t>			</a:t>
            </a:r>
            <a:r>
              <a:rPr lang="sv-SE" sz="1600" i="1" dirty="0"/>
              <a:t>Vi skall se lärande på lång sikt</a:t>
            </a:r>
            <a:endParaRPr lang="sv-SE" sz="1600" i="1" dirty="0">
              <a:solidFill>
                <a:schemeClr val="tx2"/>
              </a:solidFill>
            </a:endParaRPr>
          </a:p>
          <a:p>
            <a:pPr defTabSz="72000" eaLnBrk="1" hangingPunct="1">
              <a:spcBef>
                <a:spcPts val="1800"/>
              </a:spcBef>
              <a:buNone/>
            </a:pPr>
            <a:r>
              <a:rPr lang="sv-SE" sz="1800" dirty="0">
                <a:solidFill>
                  <a:schemeClr val="tx2"/>
                </a:solidFill>
              </a:rPr>
              <a:t> ● Hållbart idrottande</a:t>
            </a:r>
          </a:p>
          <a:p>
            <a:pPr marL="0" defTabSz="72000" eaLnBrk="1" hangingPunct="1">
              <a:spcBef>
                <a:spcPts val="600"/>
              </a:spcBef>
              <a:buNone/>
            </a:pPr>
            <a:r>
              <a:rPr lang="sv-SE" sz="1800" i="1" dirty="0"/>
              <a:t>			</a:t>
            </a:r>
            <a:r>
              <a:rPr lang="sv-SE" sz="1600" i="1" dirty="0"/>
              <a:t>Så många så möjligt skall spela så länge så möjligt</a:t>
            </a:r>
            <a:endParaRPr lang="sv-SE" sz="1600" i="1" dirty="0">
              <a:solidFill>
                <a:schemeClr val="tx2"/>
              </a:solidFill>
            </a:endParaRPr>
          </a:p>
          <a:p>
            <a:pPr defTabSz="72000" eaLnBrk="1" hangingPunct="1">
              <a:spcBef>
                <a:spcPts val="1800"/>
              </a:spcBef>
              <a:buNone/>
            </a:pPr>
            <a:r>
              <a:rPr lang="sv-SE" sz="1800" dirty="0">
                <a:solidFill>
                  <a:schemeClr val="tx2"/>
                </a:solidFill>
              </a:rPr>
              <a:t> ● Fair play </a:t>
            </a:r>
          </a:p>
          <a:p>
            <a:pPr marL="0" defTabSz="72000" eaLnBrk="1" hangingPunct="1">
              <a:spcBef>
                <a:spcPts val="600"/>
              </a:spcBef>
              <a:buNone/>
            </a:pPr>
            <a:r>
              <a:rPr lang="sv-SE" sz="1800" i="1" dirty="0"/>
              <a:t>			</a:t>
            </a:r>
            <a:r>
              <a:rPr lang="sv-SE" sz="1600" i="1" dirty="0"/>
              <a:t>Fotbollen skall bidra med sunda värderingar och</a:t>
            </a:r>
          </a:p>
          <a:p>
            <a:pPr marL="0" defTabSz="72000" eaLnBrk="1" hangingPunct="1">
              <a:spcBef>
                <a:spcPts val="600"/>
              </a:spcBef>
              <a:buNone/>
            </a:pPr>
            <a:r>
              <a:rPr lang="sv-SE" sz="1600" i="1" dirty="0"/>
              <a:t>			utveckling i samhället</a:t>
            </a:r>
            <a:endParaRPr lang="sv-SE" sz="1600" i="1" dirty="0">
              <a:solidFill>
                <a:schemeClr val="tx2"/>
              </a:solidFill>
            </a:endParaRPr>
          </a:p>
        </p:txBody>
      </p:sp>
      <p:sp>
        <p:nvSpPr>
          <p:cNvPr id="819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819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pic>
        <p:nvPicPr>
          <p:cNvPr id="106498" name="Picture 2"/>
          <p:cNvPicPr>
            <a:picLocks noChangeAspect="1" noChangeArrowheads="1"/>
          </p:cNvPicPr>
          <p:nvPr/>
        </p:nvPicPr>
        <p:blipFill>
          <a:blip r:embed="rId2" cstate="print"/>
          <a:srcRect/>
          <a:stretch>
            <a:fillRect/>
          </a:stretch>
        </p:blipFill>
        <p:spPr bwMode="auto">
          <a:xfrm>
            <a:off x="6372200" y="1628800"/>
            <a:ext cx="2088232" cy="2937514"/>
          </a:xfrm>
          <a:prstGeom prst="rect">
            <a:avLst/>
          </a:prstGeom>
          <a:noFill/>
          <a:ln w="9525">
            <a:noFill/>
            <a:miter lim="800000"/>
            <a:headEnd/>
            <a:tailEnd/>
          </a:ln>
        </p:spPr>
      </p:pic>
      <p:pic>
        <p:nvPicPr>
          <p:cNvPr id="106499" name="Picture 3"/>
          <p:cNvPicPr>
            <a:picLocks noChangeAspect="1" noChangeArrowheads="1"/>
          </p:cNvPicPr>
          <p:nvPr/>
        </p:nvPicPr>
        <p:blipFill>
          <a:blip r:embed="rId3" cstate="print"/>
          <a:srcRect/>
          <a:stretch>
            <a:fillRect/>
          </a:stretch>
        </p:blipFill>
        <p:spPr bwMode="auto">
          <a:xfrm>
            <a:off x="6372200" y="4653136"/>
            <a:ext cx="2095500" cy="14192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755576" y="1124619"/>
            <a:ext cx="7704856" cy="4392613"/>
          </a:xfrm>
        </p:spPr>
        <p:txBody>
          <a:bodyPr/>
          <a:lstStyle/>
          <a:p>
            <a:pPr eaLnBrk="1" hangingPunct="1">
              <a:buFontTx/>
              <a:buNone/>
            </a:pPr>
            <a:r>
              <a:rPr lang="sv-SE" sz="2000" b="1" dirty="0">
                <a:solidFill>
                  <a:schemeClr val="tx2"/>
                </a:solidFill>
              </a:rPr>
              <a:t>Kungsbacka kommuns hälsocertifiering: </a:t>
            </a:r>
          </a:p>
          <a:p>
            <a:pPr eaLnBrk="1" hangingPunct="1">
              <a:buFontTx/>
              <a:buNone/>
            </a:pPr>
            <a:endParaRPr lang="sv-SE" sz="2000" b="1" dirty="0">
              <a:solidFill>
                <a:schemeClr val="tx2"/>
              </a:solidFill>
            </a:endParaRPr>
          </a:p>
          <a:p>
            <a:pPr marL="0">
              <a:buNone/>
            </a:pPr>
            <a:r>
              <a:rPr lang="sv-SE" sz="1800" dirty="0">
                <a:solidFill>
                  <a:schemeClr val="tx1"/>
                </a:solidFill>
                <a:latin typeface="+mn-lt"/>
                <a:ea typeface="+mn-ea"/>
                <a:cs typeface="+mn-cs"/>
              </a:rPr>
              <a:t>Barn- och ungdomsföreningar i Kungsbacka kommun kan hälsocertifiera sig.</a:t>
            </a:r>
          </a:p>
          <a:p>
            <a:pPr marL="0">
              <a:buNone/>
            </a:pPr>
            <a:r>
              <a:rPr lang="sv-SE" sz="1800" dirty="0">
                <a:solidFill>
                  <a:schemeClr val="tx1"/>
                </a:solidFill>
                <a:latin typeface="+mn-lt"/>
                <a:ea typeface="+mn-ea"/>
                <a:cs typeface="+mn-cs"/>
              </a:rPr>
              <a:t>Att hälsocertifiera föreningen fungerar som en kvalitetsmärkning.</a:t>
            </a:r>
          </a:p>
          <a:p>
            <a:pPr marL="0">
              <a:buNone/>
            </a:pPr>
            <a:endParaRPr lang="sv-SE" sz="1800" dirty="0">
              <a:solidFill>
                <a:schemeClr val="tx1"/>
              </a:solidFill>
              <a:latin typeface="+mn-lt"/>
              <a:ea typeface="+mn-ea"/>
              <a:cs typeface="+mn-cs"/>
            </a:endParaRPr>
          </a:p>
          <a:p>
            <a:pPr marL="0">
              <a:buNone/>
            </a:pPr>
            <a:r>
              <a:rPr lang="sv-SE" sz="1800" dirty="0">
                <a:solidFill>
                  <a:schemeClr val="tx1"/>
                </a:solidFill>
                <a:latin typeface="+mn-lt"/>
                <a:ea typeface="+mn-ea"/>
                <a:cs typeface="+mn-cs"/>
              </a:rPr>
              <a:t>Syftet med certifieringen är att barn, ungdomar och andra aktiva ska kunna vara aktiva i en hälsosam och ännu tryggare föreningsmiljö.</a:t>
            </a:r>
          </a:p>
          <a:p>
            <a:pPr marL="0">
              <a:buNone/>
            </a:pPr>
            <a:endParaRPr lang="sv-SE" sz="1800" dirty="0">
              <a:solidFill>
                <a:schemeClr val="tx1"/>
              </a:solidFill>
              <a:latin typeface="+mn-lt"/>
              <a:ea typeface="+mn-ea"/>
              <a:cs typeface="+mn-cs"/>
            </a:endParaRPr>
          </a:p>
          <a:p>
            <a:pPr marL="0">
              <a:buNone/>
            </a:pPr>
            <a:r>
              <a:rPr lang="sv-SE" sz="1800" dirty="0">
                <a:solidFill>
                  <a:schemeClr val="tx1"/>
                </a:solidFill>
                <a:latin typeface="+mn-lt"/>
                <a:ea typeface="+mn-ea"/>
                <a:cs typeface="+mn-cs"/>
              </a:rPr>
              <a:t>Certifieringen innebär att föreningarna jobbar extra med tre områden:</a:t>
            </a:r>
          </a:p>
          <a:p>
            <a:pPr marL="0">
              <a:buNone/>
            </a:pPr>
            <a:r>
              <a:rPr lang="sv-SE" sz="1800" dirty="0">
                <a:solidFill>
                  <a:schemeClr val="tx2"/>
                </a:solidFill>
              </a:rPr>
              <a:t>● </a:t>
            </a:r>
            <a:r>
              <a:rPr lang="sv-SE" sz="1800" dirty="0"/>
              <a:t>D</a:t>
            </a:r>
            <a:r>
              <a:rPr lang="sv-SE" sz="1800" dirty="0">
                <a:solidFill>
                  <a:schemeClr val="tx1"/>
                </a:solidFill>
                <a:latin typeface="+mn-lt"/>
                <a:ea typeface="+mn-ea"/>
                <a:cs typeface="+mn-cs"/>
              </a:rPr>
              <a:t>rogförebyggande arbete</a:t>
            </a:r>
          </a:p>
          <a:p>
            <a:pPr marL="0">
              <a:buNone/>
            </a:pPr>
            <a:r>
              <a:rPr lang="sv-SE" sz="1800" dirty="0">
                <a:solidFill>
                  <a:schemeClr val="tx2"/>
                </a:solidFill>
              </a:rPr>
              <a:t>● </a:t>
            </a:r>
            <a:r>
              <a:rPr lang="sv-SE" sz="1800" dirty="0">
                <a:solidFill>
                  <a:schemeClr val="tx1"/>
                </a:solidFill>
                <a:latin typeface="+mn-lt"/>
                <a:ea typeface="+mn-ea"/>
                <a:cs typeface="+mn-cs"/>
              </a:rPr>
              <a:t>Värdegrundsarbete</a:t>
            </a:r>
          </a:p>
          <a:p>
            <a:pPr marL="0">
              <a:buNone/>
            </a:pPr>
            <a:r>
              <a:rPr lang="sv-SE" sz="1800" dirty="0">
                <a:solidFill>
                  <a:schemeClr val="tx2"/>
                </a:solidFill>
              </a:rPr>
              <a:t>● </a:t>
            </a:r>
            <a:r>
              <a:rPr lang="sv-SE" sz="1800" dirty="0"/>
              <a:t>F</a:t>
            </a:r>
            <a:r>
              <a:rPr lang="sv-SE" sz="1800" dirty="0">
                <a:solidFill>
                  <a:schemeClr val="tx1"/>
                </a:solidFill>
                <a:latin typeface="+mn-lt"/>
                <a:ea typeface="+mn-ea"/>
                <a:cs typeface="+mn-cs"/>
              </a:rPr>
              <a:t>ördjupad ledarutbildning</a:t>
            </a:r>
          </a:p>
          <a:p>
            <a:pPr eaLnBrk="1" hangingPunct="1">
              <a:buFontTx/>
              <a:buNone/>
            </a:pPr>
            <a:endParaRPr lang="sv-SE" sz="2000" dirty="0">
              <a:solidFill>
                <a:schemeClr val="tx2"/>
              </a:solidFill>
            </a:endParaRPr>
          </a:p>
          <a:p>
            <a:pPr eaLnBrk="1" hangingPunct="1">
              <a:buFontTx/>
              <a:buNone/>
            </a:pPr>
            <a:endParaRPr lang="sv-SE" sz="2000" dirty="0">
              <a:solidFill>
                <a:schemeClr val="tx2"/>
              </a:solidFill>
            </a:endParaRPr>
          </a:p>
        </p:txBody>
      </p:sp>
      <p:sp>
        <p:nvSpPr>
          <p:cNvPr id="8195" name="Text Box 7"/>
          <p:cNvSpPr txBox="1">
            <a:spLocks noChangeArrowheads="1"/>
          </p:cNvSpPr>
          <p:nvPr/>
        </p:nvSpPr>
        <p:spPr bwMode="auto">
          <a:xfrm>
            <a:off x="4284663" y="1700213"/>
            <a:ext cx="3044825" cy="366712"/>
          </a:xfrm>
          <a:prstGeom prst="rect">
            <a:avLst/>
          </a:prstGeom>
          <a:noFill/>
          <a:ln w="9525">
            <a:noFill/>
            <a:miter lim="800000"/>
            <a:headEnd/>
            <a:tailEnd/>
          </a:ln>
        </p:spPr>
        <p:txBody>
          <a:bodyPr>
            <a:spAutoFit/>
          </a:bodyPr>
          <a:lstStyle/>
          <a:p>
            <a:endParaRPr lang="sv-SE"/>
          </a:p>
        </p:txBody>
      </p:sp>
      <p:sp>
        <p:nvSpPr>
          <p:cNvPr id="8196" name="Text Box 9"/>
          <p:cNvSpPr txBox="1">
            <a:spLocks noChangeArrowheads="1"/>
          </p:cNvSpPr>
          <p:nvPr/>
        </p:nvSpPr>
        <p:spPr bwMode="auto">
          <a:xfrm>
            <a:off x="1958975" y="4240213"/>
            <a:ext cx="6213475" cy="366712"/>
          </a:xfrm>
          <a:prstGeom prst="rect">
            <a:avLst/>
          </a:prstGeom>
          <a:noFill/>
          <a:ln w="9525">
            <a:noFill/>
            <a:miter lim="800000"/>
            <a:headEnd/>
            <a:tailEnd/>
          </a:ln>
        </p:spPr>
        <p:txBody>
          <a:bodyPr>
            <a:spAutoFit/>
          </a:bodyPr>
          <a:lstStyle/>
          <a:p>
            <a:endParaRPr lang="sv-SE"/>
          </a:p>
        </p:txBody>
      </p:sp>
      <p:pic>
        <p:nvPicPr>
          <p:cNvPr id="109570" name="Picture 2"/>
          <p:cNvPicPr>
            <a:picLocks noChangeAspect="1" noChangeArrowheads="1"/>
          </p:cNvPicPr>
          <p:nvPr/>
        </p:nvPicPr>
        <p:blipFill>
          <a:blip r:embed="rId2" cstate="print"/>
          <a:srcRect/>
          <a:stretch>
            <a:fillRect/>
          </a:stretch>
        </p:blipFill>
        <p:spPr bwMode="auto">
          <a:xfrm>
            <a:off x="7548314" y="205383"/>
            <a:ext cx="1200150" cy="14954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Anpassad formgivning">
  <a:themeElements>
    <a:clrScheme name="Anpassad 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passad 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passad 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passad 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passad 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passad 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passad 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passad 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passad 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passad 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passad 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passad 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passad 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passad 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8353</TotalTime>
  <Words>1663</Words>
  <Application>Microsoft Office PowerPoint</Application>
  <PresentationFormat>Bildspel på skärmen (4:3)</PresentationFormat>
  <Paragraphs>194</Paragraphs>
  <Slides>27</Slides>
  <Notes>1</Notes>
  <HiddenSlides>0</HiddenSlides>
  <MMClips>0</MMClips>
  <ScaleCrop>false</ScaleCrop>
  <HeadingPairs>
    <vt:vector size="6" baseType="variant">
      <vt:variant>
        <vt:lpstr>Använt teckensnitt</vt:lpstr>
      </vt:variant>
      <vt:variant>
        <vt:i4>1</vt:i4>
      </vt:variant>
      <vt:variant>
        <vt:lpstr>Tema</vt:lpstr>
      </vt:variant>
      <vt:variant>
        <vt:i4>2</vt:i4>
      </vt:variant>
      <vt:variant>
        <vt:lpstr>Bildrubriker</vt:lpstr>
      </vt:variant>
      <vt:variant>
        <vt:i4>27</vt:i4>
      </vt:variant>
    </vt:vector>
  </HeadingPairs>
  <TitlesOfParts>
    <vt:vector size="30" baseType="lpstr">
      <vt:lpstr>Arial</vt:lpstr>
      <vt:lpstr>Anpassad formgivning</vt:lpstr>
      <vt:lpstr>Standardformgivning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Landstinget Halland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 AVDELNING</dc:title>
  <dc:creator>ls</dc:creator>
  <cp:lastModifiedBy>Annelie Örnberg</cp:lastModifiedBy>
  <cp:revision>215</cp:revision>
  <dcterms:created xsi:type="dcterms:W3CDTF">2006-01-04T08:29:53Z</dcterms:created>
  <dcterms:modified xsi:type="dcterms:W3CDTF">2022-10-02T13:49:15Z</dcterms:modified>
</cp:coreProperties>
</file>