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Lst>
  <p:notesMasterIdLst>
    <p:notesMasterId r:id="rId14"/>
  </p:notesMasterIdLst>
  <p:sldIdLst>
    <p:sldId id="256" r:id="rId3"/>
    <p:sldId id="289" r:id="rId4"/>
    <p:sldId id="290" r:id="rId5"/>
    <p:sldId id="268" r:id="rId6"/>
    <p:sldId id="257" r:id="rId7"/>
    <p:sldId id="288" r:id="rId8"/>
    <p:sldId id="287" r:id="rId9"/>
    <p:sldId id="338" r:id="rId10"/>
    <p:sldId id="423" r:id="rId11"/>
    <p:sldId id="267" r:id="rId12"/>
    <p:sldId id="424"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277"/>
    <a:srgbClr val="5EEC3C"/>
    <a:srgbClr val="00AACC"/>
    <a:srgbClr val="1D3A00"/>
    <a:srgbClr val="6C1A00"/>
    <a:srgbClr val="003296"/>
    <a:srgbClr val="E39A39"/>
    <a:srgbClr val="FFC901"/>
    <a:srgbClr val="FE9202"/>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0675D-3822-4F23-A2DE-54C9760190A1}" v="42" dt="2023-03-23T16:31:30.55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378" autoAdjust="0"/>
  </p:normalViewPr>
  <p:slideViewPr>
    <p:cSldViewPr>
      <p:cViewPr varScale="1">
        <p:scale>
          <a:sx n="146" d="100"/>
          <a:sy n="146" d="100"/>
        </p:scale>
        <p:origin x="630" y="10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DC0B-439A-4283-B282-0A81E38E4B9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6340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7" name="Shape 4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7522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053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1" y="204789"/>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1" y="1076326"/>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626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9" y="3600451"/>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3" name="Shape 63"/>
          <p:cNvSpPr>
            <a:spLocks noGrp="1"/>
          </p:cNvSpPr>
          <p:nvPr>
            <p:ph type="pic" idx="2"/>
          </p:nvPr>
        </p:nvSpPr>
        <p:spPr>
          <a:xfrm>
            <a:off x="1792289"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9" y="4025504"/>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3450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Rubrik och lodrät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0" name="Shape 70"/>
          <p:cNvSpPr txBox="1">
            <a:spLocks noGrp="1"/>
          </p:cNvSpPr>
          <p:nvPr>
            <p:ph type="body" idx="1"/>
          </p:nvPr>
        </p:nvSpPr>
        <p:spPr>
          <a:xfrm rot="5400000">
            <a:off x="2874765"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630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Lodrät rubrik och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79"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6" name="Shape 76"/>
          <p:cNvSpPr txBox="1">
            <a:spLocks noGrp="1"/>
          </p:cNvSpPr>
          <p:nvPr>
            <p:ph type="body" idx="1"/>
          </p:nvPr>
        </p:nvSpPr>
        <p:spPr>
          <a:xfrm rot="5400000">
            <a:off x="1272779" y="-609600"/>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243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t>2024-04-23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extLst>
      <p:ext uri="{BB962C8B-B14F-4D97-AF65-F5344CB8AC3E}">
        <p14:creationId xmlns:p14="http://schemas.microsoft.com/office/powerpoint/2010/main" val="221345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
        <p:nvSpPr>
          <p:cNvPr id="8"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D5B5BBFF-C4AE-2289-A247-6AA413EA2F52}"/>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
        <p:nvSpPr>
          <p:cNvPr id="2"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FF416172-E3AC-E4F6-1C7A-3AA2F09532B5}"/>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25727886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5955493" cy="1336168"/>
          </a:xfrm>
        </p:spPr>
        <p:txBody>
          <a:bodyPr>
            <a:normAutofit/>
          </a:bodyPr>
          <a:lstStyle/>
          <a:p>
            <a:r>
              <a:rPr lang="en-US" dirty="0" err="1"/>
              <a:t>Föräldramöte</a:t>
            </a:r>
            <a:r>
              <a:rPr lang="en-US" dirty="0"/>
              <a:t> 2024</a:t>
            </a:r>
            <a:br>
              <a:rPr lang="en-US" dirty="0"/>
            </a:br>
            <a:r>
              <a:rPr lang="en-US" dirty="0" err="1"/>
              <a:t>Våmbs</a:t>
            </a:r>
            <a:r>
              <a:rPr lang="en-US" dirty="0"/>
              <a:t> IF</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70F1A-ADCC-8692-AA27-978EAF3FF5FE}"/>
              </a:ext>
            </a:extLst>
          </p:cNvPr>
          <p:cNvSpPr>
            <a:spLocks noGrp="1"/>
          </p:cNvSpPr>
          <p:nvPr>
            <p:ph type="title"/>
          </p:nvPr>
        </p:nvSpPr>
        <p:spPr/>
        <p:txBody>
          <a:bodyPr>
            <a:normAutofit fontScale="90000"/>
          </a:bodyPr>
          <a:lstStyle/>
          <a:p>
            <a:r>
              <a:rPr lang="sv-SE" dirty="0"/>
              <a:t>Övrigt</a:t>
            </a:r>
          </a:p>
        </p:txBody>
      </p:sp>
      <p:sp>
        <p:nvSpPr>
          <p:cNvPr id="4" name="textruta 3">
            <a:extLst>
              <a:ext uri="{FF2B5EF4-FFF2-40B4-BE49-F238E27FC236}">
                <a16:creationId xmlns:a16="http://schemas.microsoft.com/office/drawing/2014/main" id="{03EFA5A2-72D3-6BE5-0CE1-FB1428343F97}"/>
              </a:ext>
            </a:extLst>
          </p:cNvPr>
          <p:cNvSpPr txBox="1"/>
          <p:nvPr/>
        </p:nvSpPr>
        <p:spPr>
          <a:xfrm>
            <a:off x="916188" y="1197405"/>
            <a:ext cx="3655812" cy="338554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404040"/>
                </a:solidFill>
                <a:latin typeface="Arial" panose="020B0604020202020204"/>
              </a:rPr>
              <a:t>Cuper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Lagen väljer själva hur många och vilka cuper de vill anmäla till, men föreningen brukar ha en s.k. </a:t>
            </a:r>
            <a:r>
              <a:rPr lang="sv-SE" sz="1200" dirty="0" err="1">
                <a:solidFill>
                  <a:srgbClr val="404040"/>
                </a:solidFill>
                <a:latin typeface="Arial" panose="020B0604020202020204"/>
              </a:rPr>
              <a:t>föreningscup</a:t>
            </a:r>
            <a:r>
              <a:rPr lang="sv-SE" sz="1200" dirty="0">
                <a:solidFill>
                  <a:srgbClr val="404040"/>
                </a:solidFill>
                <a:latin typeface="Arial" panose="020B0604020202020204"/>
              </a:rPr>
              <a:t>. 2024 åker lagen till </a:t>
            </a:r>
            <a:r>
              <a:rPr lang="sv-SE" sz="1200" dirty="0" err="1">
                <a:solidFill>
                  <a:srgbClr val="404040"/>
                </a:solidFill>
                <a:latin typeface="Arial" panose="020B0604020202020204"/>
              </a:rPr>
              <a:t>Oddebollen</a:t>
            </a:r>
            <a:r>
              <a:rPr lang="sv-SE" sz="1200" dirty="0">
                <a:solidFill>
                  <a:srgbClr val="404040"/>
                </a:solidFill>
                <a:latin typeface="Arial" panose="020B0604020202020204"/>
              </a:rPr>
              <a:t> i Uddevalla.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Det finns flera cuper att välja på med olika åldersinriktning, plats mm. Exempel kan vara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Nabben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Ulvacupen</a:t>
            </a: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Sparbanken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Skadevi</a:t>
            </a:r>
            <a:r>
              <a:rPr lang="sv-SE" sz="1200" dirty="0">
                <a:solidFill>
                  <a:srgbClr val="404040"/>
                </a:solidFill>
                <a:latin typeface="Arial" panose="020B0604020202020204"/>
              </a:rPr>
              <a:t>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Forward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Gif-cupen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Eskilscupen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Gothia cup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rgbClr val="404040"/>
              </a:solidFill>
              <a:latin typeface="Arial" panose="020B0604020202020204"/>
            </a:endParaRPr>
          </a:p>
        </p:txBody>
      </p:sp>
      <p:sp>
        <p:nvSpPr>
          <p:cNvPr id="6" name="textruta 5">
            <a:extLst>
              <a:ext uri="{FF2B5EF4-FFF2-40B4-BE49-F238E27FC236}">
                <a16:creationId xmlns:a16="http://schemas.microsoft.com/office/drawing/2014/main" id="{82EB0494-8A7F-5AB3-E34B-382ED084FE4A}"/>
              </a:ext>
            </a:extLst>
          </p:cNvPr>
          <p:cNvSpPr txBox="1"/>
          <p:nvPr/>
        </p:nvSpPr>
        <p:spPr>
          <a:xfrm>
            <a:off x="4877410" y="1197405"/>
            <a:ext cx="3970330" cy="3970318"/>
          </a:xfrm>
          <a:prstGeom prst="rect">
            <a:avLst/>
          </a:prstGeom>
          <a:noFill/>
        </p:spPr>
        <p:txBody>
          <a:bodyPr wrap="square">
            <a:spAutoFit/>
          </a:bodyPr>
          <a:lstStyle/>
          <a:p>
            <a:r>
              <a:rPr lang="sv-SE" sz="1200" b="1" dirty="0">
                <a:latin typeface="Arial" panose="020B0604020202020204" pitchFamily="34" charset="0"/>
                <a:cs typeface="Arial" panose="020B0604020202020204" pitchFamily="34" charset="0"/>
              </a:rPr>
              <a:t>Sponsorer</a:t>
            </a:r>
          </a:p>
          <a:p>
            <a:r>
              <a:rPr lang="sv-SE" sz="1200" dirty="0">
                <a:latin typeface="Arial" panose="020B0604020202020204" pitchFamily="34" charset="0"/>
                <a:cs typeface="Arial" panose="020B0604020202020204" pitchFamily="34" charset="0"/>
              </a:rPr>
              <a:t>Våmbs IF:s </a:t>
            </a:r>
            <a:r>
              <a:rPr lang="sv-SE" sz="1200" b="1" dirty="0">
                <a:latin typeface="Arial" panose="020B0604020202020204" pitchFamily="34" charset="0"/>
                <a:cs typeface="Arial" panose="020B0604020202020204" pitchFamily="34" charset="0"/>
              </a:rPr>
              <a:t>huvudsponsorer</a:t>
            </a:r>
            <a:r>
              <a:rPr lang="sv-SE" sz="1200" dirty="0">
                <a:latin typeface="Arial" panose="020B0604020202020204" pitchFamily="34" charset="0"/>
                <a:cs typeface="Arial" panose="020B0604020202020204" pitchFamily="34" charset="0"/>
              </a:rPr>
              <a:t>  2021-2024 är:</a:t>
            </a:r>
          </a:p>
          <a:p>
            <a:r>
              <a:rPr lang="sv-SE" sz="1200" dirty="0">
                <a:latin typeface="Arial" panose="020B0604020202020204" pitchFamily="34" charset="0"/>
                <a:cs typeface="Arial" panose="020B0604020202020204" pitchFamily="34" charset="0"/>
              </a:rPr>
              <a:t>Coop, Intersport, Adidas, Mariesjö Fastighets AB, Furhoffs rostfria AB, Cementa, Rapp Fastigheter AB och Länsförsäkringar.</a:t>
            </a:r>
          </a:p>
          <a:p>
            <a:r>
              <a:rPr lang="sv-SE" sz="1200" dirty="0">
                <a:latin typeface="Arial" panose="020B0604020202020204" pitchFamily="34" charset="0"/>
                <a:cs typeface="Arial" panose="020B0604020202020204" pitchFamily="34" charset="0"/>
              </a:rPr>
              <a:t>Dessa finns med tryck på våra overaller samt matchställ Senior och Junior, de har även skyltar vid A-plan</a:t>
            </a:r>
          </a:p>
          <a:p>
            <a:r>
              <a:rPr lang="sv-SE" sz="1200" dirty="0">
                <a:latin typeface="Arial" panose="020B0604020202020204" pitchFamily="34" charset="0"/>
                <a:cs typeface="Arial" panose="020B0604020202020204" pitchFamily="34" charset="0"/>
              </a:rPr>
              <a:t>Lagen får INTE ha egna sponsortryck på </a:t>
            </a:r>
            <a:r>
              <a:rPr lang="sv-SE" sz="1200" dirty="0" err="1">
                <a:latin typeface="Arial" panose="020B0604020202020204" pitchFamily="34" charset="0"/>
                <a:cs typeface="Arial" panose="020B0604020202020204" pitchFamily="34" charset="0"/>
              </a:rPr>
              <a:t>lagkläder</a:t>
            </a:r>
            <a:r>
              <a:rPr lang="sv-SE" sz="1200" dirty="0">
                <a:latin typeface="Arial" panose="020B0604020202020204" pitchFamily="34" charset="0"/>
                <a:cs typeface="Arial" panose="020B0604020202020204" pitchFamily="34" charset="0"/>
              </a:rPr>
              <a:t>!</a:t>
            </a:r>
          </a:p>
          <a:p>
            <a:r>
              <a:rPr lang="sv-SE" sz="1200" dirty="0">
                <a:latin typeface="Arial" panose="020B0604020202020204" pitchFamily="34" charset="0"/>
                <a:cs typeface="Arial" panose="020B0604020202020204" pitchFamily="34" charset="0"/>
              </a:rPr>
              <a:t>Medlemmar i föreningen har även 25% rabatt på gymkort hos </a:t>
            </a:r>
            <a:r>
              <a:rPr lang="sv-SE" sz="1200" dirty="0" err="1">
                <a:latin typeface="Arial" panose="020B0604020202020204" pitchFamily="34" charset="0"/>
                <a:cs typeface="Arial" panose="020B0604020202020204" pitchFamily="34" charset="0"/>
              </a:rPr>
              <a:t>Friskis&amp;Svettis</a:t>
            </a:r>
            <a:r>
              <a:rPr lang="sv-SE" sz="1200" dirty="0">
                <a:latin typeface="Arial" panose="020B0604020202020204" pitchFamily="34" charset="0"/>
                <a:cs typeface="Arial" panose="020B0604020202020204" pitchFamily="34" charset="0"/>
              </a:rPr>
              <a:t>. </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Skyltsponsorer</a:t>
            </a:r>
          </a:p>
          <a:p>
            <a:r>
              <a:rPr lang="sv-SE" sz="1200" dirty="0">
                <a:latin typeface="Arial" panose="020B0604020202020204" pitchFamily="34" charset="0"/>
                <a:cs typeface="Arial" panose="020B0604020202020204" pitchFamily="34" charset="0"/>
              </a:rPr>
              <a:t>Dessa avtal gäller ett år och förnyas genom årlig kontakt. Att ha en skylt på staketet vid A-plan kostar 3.000 kr/år</a:t>
            </a:r>
          </a:p>
          <a:p>
            <a:endParaRPr lang="sv-SE" sz="1200" dirty="0">
              <a:latin typeface="Arial" panose="020B0604020202020204" pitchFamily="34" charset="0"/>
              <a:cs typeface="Arial" panose="020B0604020202020204" pitchFamily="34" charset="0"/>
            </a:endParaRPr>
          </a:p>
          <a:p>
            <a:r>
              <a:rPr lang="sv-SE" sz="1200" b="1" dirty="0">
                <a:highlight>
                  <a:srgbClr val="5EEC3C"/>
                </a:highlight>
                <a:latin typeface="Arial" panose="020B0604020202020204" pitchFamily="34" charset="0"/>
                <a:cs typeface="Arial" panose="020B0604020202020204" pitchFamily="34" charset="0"/>
              </a:rPr>
              <a:t>Kan ditt företag eller arbetsplats sponsra föreningen? </a:t>
            </a:r>
            <a:br>
              <a:rPr lang="sv-SE" sz="1200" b="1" dirty="0">
                <a:highlight>
                  <a:srgbClr val="5EEC3C"/>
                </a:highlight>
                <a:latin typeface="Arial" panose="020B0604020202020204" pitchFamily="34" charset="0"/>
                <a:cs typeface="Arial" panose="020B0604020202020204" pitchFamily="34" charset="0"/>
              </a:rPr>
            </a:br>
            <a:r>
              <a:rPr lang="sv-SE" sz="1200" b="1" dirty="0">
                <a:highlight>
                  <a:srgbClr val="5EEC3C"/>
                </a:highlight>
                <a:latin typeface="Arial" panose="020B0604020202020204" pitchFamily="34" charset="0"/>
                <a:cs typeface="Arial" panose="020B0604020202020204" pitchFamily="34" charset="0"/>
              </a:rPr>
              <a:t>Känner du något företag som skulle kunna sponsra föreningen?</a:t>
            </a:r>
          </a:p>
          <a:p>
            <a:r>
              <a:rPr lang="sv-SE" sz="1200" b="1" dirty="0">
                <a:highlight>
                  <a:srgbClr val="5EEC3C"/>
                </a:highlight>
                <a:latin typeface="Arial" panose="020B0604020202020204" pitchFamily="34" charset="0"/>
                <a:cs typeface="Arial" panose="020B0604020202020204" pitchFamily="34" charset="0"/>
              </a:rPr>
              <a:t>Kontakta emeliejohnson@hotmail.se</a:t>
            </a:r>
          </a:p>
        </p:txBody>
      </p:sp>
    </p:spTree>
    <p:extLst>
      <p:ext uri="{BB962C8B-B14F-4D97-AF65-F5344CB8AC3E}">
        <p14:creationId xmlns:p14="http://schemas.microsoft.com/office/powerpoint/2010/main" val="83735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Arbetsbemanning 2024</a:t>
            </a:r>
            <a:endParaRPr lang="en-US" dirty="0"/>
          </a:p>
        </p:txBody>
      </p:sp>
      <p:pic>
        <p:nvPicPr>
          <p:cNvPr id="5" name="Bildobjekt 4">
            <a:extLst>
              <a:ext uri="{FF2B5EF4-FFF2-40B4-BE49-F238E27FC236}">
                <a16:creationId xmlns:a16="http://schemas.microsoft.com/office/drawing/2014/main" id="{0AD644A2-7689-9EA8-1549-F496F2B2BD08}"/>
              </a:ext>
            </a:extLst>
          </p:cNvPr>
          <p:cNvPicPr>
            <a:picLocks noChangeAspect="1"/>
          </p:cNvPicPr>
          <p:nvPr/>
        </p:nvPicPr>
        <p:blipFill rotWithShape="1">
          <a:blip r:embed="rId2"/>
          <a:srcRect t="19321"/>
          <a:stretch/>
        </p:blipFill>
        <p:spPr>
          <a:xfrm>
            <a:off x="530845" y="2724455"/>
            <a:ext cx="7473395" cy="2137870"/>
          </a:xfrm>
          <a:prstGeom prst="rect">
            <a:avLst/>
          </a:prstGeom>
        </p:spPr>
      </p:pic>
      <p:sp>
        <p:nvSpPr>
          <p:cNvPr id="6" name="textruta 5">
            <a:extLst>
              <a:ext uri="{FF2B5EF4-FFF2-40B4-BE49-F238E27FC236}">
                <a16:creationId xmlns:a16="http://schemas.microsoft.com/office/drawing/2014/main" id="{21935344-59E6-05EA-1EA9-FE05352A5B50}"/>
              </a:ext>
            </a:extLst>
          </p:cNvPr>
          <p:cNvSpPr txBox="1"/>
          <p:nvPr/>
        </p:nvSpPr>
        <p:spPr>
          <a:xfrm>
            <a:off x="464091" y="1350110"/>
            <a:ext cx="5650086" cy="646331"/>
          </a:xfrm>
          <a:prstGeom prst="rect">
            <a:avLst/>
          </a:prstGeom>
          <a:noFill/>
        </p:spPr>
        <p:txBody>
          <a:bodyPr wrap="square" rtlCol="0">
            <a:spAutoFit/>
          </a:bodyPr>
          <a:lstStyle/>
          <a:p>
            <a:r>
              <a:rPr lang="sv-SE" b="1" dirty="0"/>
              <a:t>Fyll i Excel-filen som finns Laget.se/ledare/dokument.</a:t>
            </a:r>
          </a:p>
          <a:p>
            <a:r>
              <a:rPr lang="sv-SE" b="1" dirty="0"/>
              <a:t>Förstasidan ser ut som bilden nedan </a:t>
            </a:r>
            <a:endParaRPr lang="en-US" b="1" dirty="0"/>
          </a:p>
        </p:txBody>
      </p:sp>
    </p:spTree>
    <p:extLst>
      <p:ext uri="{BB962C8B-B14F-4D97-AF65-F5344CB8AC3E}">
        <p14:creationId xmlns:p14="http://schemas.microsoft.com/office/powerpoint/2010/main" val="93795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Våmbs IF</a:t>
            </a:r>
          </a:p>
        </p:txBody>
      </p:sp>
      <p:sp>
        <p:nvSpPr>
          <p:cNvPr id="7" name="Platshållare för innehåll 6">
            <a:extLst>
              <a:ext uri="{FF2B5EF4-FFF2-40B4-BE49-F238E27FC236}">
                <a16:creationId xmlns:a16="http://schemas.microsoft.com/office/drawing/2014/main" id="{30F00EE0-678E-0A3E-58C1-AE76E5CAE291}"/>
              </a:ext>
            </a:extLst>
          </p:cNvPr>
          <p:cNvSpPr>
            <a:spLocks noGrp="1"/>
          </p:cNvSpPr>
          <p:nvPr>
            <p:ph idx="1"/>
          </p:nvPr>
        </p:nvSpPr>
        <p:spPr/>
        <p:txBody>
          <a:bodyPr>
            <a:normAutofit fontScale="92500" lnSpcReduction="20000"/>
          </a:bodyPr>
          <a:lstStyle/>
          <a:p>
            <a:r>
              <a:rPr lang="sv-SE" sz="1600" b="0" i="0" dirty="0">
                <a:solidFill>
                  <a:srgbClr val="000000"/>
                </a:solidFill>
                <a:effectLst/>
              </a:rPr>
              <a:t>Våmbs IF är en av Skövdes äldre och mer anrika klubbar och bildades redan 1934.</a:t>
            </a:r>
          </a:p>
          <a:p>
            <a:pPr marL="0" indent="0">
              <a:buNone/>
            </a:pPr>
            <a:endParaRPr lang="sv-SE" sz="1600" b="0" i="0" dirty="0">
              <a:solidFill>
                <a:srgbClr val="000000"/>
              </a:solidFill>
              <a:effectLst/>
            </a:endParaRPr>
          </a:p>
          <a:p>
            <a:r>
              <a:rPr lang="sv-SE" sz="1600" b="0" i="0" dirty="0">
                <a:solidFill>
                  <a:srgbClr val="000000"/>
                </a:solidFill>
                <a:effectLst/>
              </a:rPr>
              <a:t>År 1979 stod Våmbs IF:s nya klubbstuga klar vid Claesborgs fotbollsplaner och detta är än idag klubbens hem. En utbyggnad med fyra omklädningsrum genomfördes 2014 under ledning av Skövde </a:t>
            </a:r>
            <a:r>
              <a:rPr lang="sv-SE" sz="1600" b="0" i="0" dirty="0" err="1">
                <a:solidFill>
                  <a:srgbClr val="000000"/>
                </a:solidFill>
                <a:effectLst/>
              </a:rPr>
              <a:t>kommun.Under</a:t>
            </a:r>
            <a:r>
              <a:rPr lang="sv-SE" sz="1600" b="0" i="0" dirty="0">
                <a:solidFill>
                  <a:srgbClr val="000000"/>
                </a:solidFill>
                <a:effectLst/>
              </a:rPr>
              <a:t> vintern 22/23 har en större renovering gjorts av klubbstugan och har idag ett komplett kök och en större samlingsyta. Vi har också köpt in ett pingisbord och fotbollsbord som är på plats. Under 2024 byggdes en ny läktare till A-planen. </a:t>
            </a:r>
          </a:p>
          <a:p>
            <a:pPr marL="0" indent="0">
              <a:buNone/>
            </a:pPr>
            <a:endParaRPr lang="sv-SE" sz="1600" b="0" i="0" dirty="0">
              <a:solidFill>
                <a:srgbClr val="000000"/>
              </a:solidFill>
              <a:effectLst/>
              <a:highlight>
                <a:srgbClr val="C0C0C0"/>
              </a:highlight>
            </a:endParaRPr>
          </a:p>
          <a:p>
            <a:r>
              <a:rPr lang="sv-SE" sz="1600" b="0" i="0" dirty="0">
                <a:solidFill>
                  <a:srgbClr val="000000"/>
                </a:solidFill>
                <a:effectLst/>
              </a:rPr>
              <a:t>Idag har Våmb ca 500 aktiva spelare fördelat på </a:t>
            </a:r>
            <a:r>
              <a:rPr lang="sv-SE" sz="1600" dirty="0">
                <a:solidFill>
                  <a:srgbClr val="000000"/>
                </a:solidFill>
              </a:rPr>
              <a:t>20</a:t>
            </a:r>
            <a:r>
              <a:rPr lang="sv-SE" sz="1600" b="0" i="0" dirty="0">
                <a:solidFill>
                  <a:srgbClr val="000000"/>
                </a:solidFill>
                <a:effectLst/>
              </a:rPr>
              <a:t> lag. Barn och ungdomsverksamheten är den bredaste och mest framgångsrika delen inom klubben med flertalet spelare som tagit sig vidare mot spel i högre divisioner. Lag för både tjejer och killar finns jämnt fördelat inom klubben med allt från knattefotboll upp till de högre ungdomsdivisionerna. Det finns även seniorlag på både dam och herrsida. Våmbs damer spelar idag i division 3 (mellersta Götaland) och stöttas av ett U-lag. Herrarna spelar i nuläget fotboll i division 5 (Skövde) och stöttas även dem av ett U-lag samt </a:t>
            </a:r>
            <a:r>
              <a:rPr lang="sv-SE" sz="1600" dirty="0">
                <a:solidFill>
                  <a:srgbClr val="000000"/>
                </a:solidFill>
              </a:rPr>
              <a:t>ett</a:t>
            </a:r>
            <a:r>
              <a:rPr lang="sv-SE" sz="1600" b="0" i="0" dirty="0">
                <a:solidFill>
                  <a:srgbClr val="000000"/>
                </a:solidFill>
                <a:effectLst/>
              </a:rPr>
              <a:t> juniorlag.</a:t>
            </a:r>
          </a:p>
          <a:p>
            <a:endParaRPr lang="sv-SE" sz="1600" dirty="0">
              <a:solidFill>
                <a:srgbClr val="000000"/>
              </a:solidFill>
              <a:highlight>
                <a:srgbClr val="C0C0C0"/>
              </a:highlight>
            </a:endParaRPr>
          </a:p>
          <a:p>
            <a:r>
              <a:rPr lang="sv-SE" sz="1600" dirty="0">
                <a:solidFill>
                  <a:srgbClr val="000000"/>
                </a:solidFill>
              </a:rPr>
              <a:t>Ordförande är idag är Malin Arenius.</a:t>
            </a:r>
            <a:endParaRPr lang="en-US" sz="1600" dirty="0"/>
          </a:p>
        </p:txBody>
      </p:sp>
    </p:spTree>
    <p:extLst>
      <p:ext uri="{BB962C8B-B14F-4D97-AF65-F5344CB8AC3E}">
        <p14:creationId xmlns:p14="http://schemas.microsoft.com/office/powerpoint/2010/main" val="11442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sp>
        <p:nvSpPr>
          <p:cNvPr id="14" name="textruta 13">
            <a:extLst>
              <a:ext uri="{FF2B5EF4-FFF2-40B4-BE49-F238E27FC236}">
                <a16:creationId xmlns:a16="http://schemas.microsoft.com/office/drawing/2014/main" id="{B97BD534-BEE2-2018-461F-43EBC6DBA031}"/>
              </a:ext>
            </a:extLst>
          </p:cNvPr>
          <p:cNvSpPr txBox="1"/>
          <p:nvPr/>
        </p:nvSpPr>
        <p:spPr>
          <a:xfrm>
            <a:off x="601670" y="1655520"/>
            <a:ext cx="3664921" cy="3046988"/>
          </a:xfrm>
          <a:prstGeom prst="rect">
            <a:avLst/>
          </a:prstGeom>
          <a:noFill/>
        </p:spPr>
        <p:txBody>
          <a:bodyPr wrap="square">
            <a:spAutoFit/>
          </a:bodyPr>
          <a:lstStyle/>
          <a:p>
            <a:r>
              <a:rPr lang="sv-SE" sz="1200" b="1" dirty="0"/>
              <a:t>Intäkter kommer </a:t>
            </a:r>
            <a:r>
              <a:rPr lang="sv-SE" sz="1200" b="1" dirty="0" err="1"/>
              <a:t>bl.a</a:t>
            </a:r>
            <a:r>
              <a:rPr lang="sv-SE" sz="1200" b="1" dirty="0"/>
              <a:t> från:</a:t>
            </a:r>
          </a:p>
          <a:p>
            <a:r>
              <a:rPr lang="sv-SE" sz="1200" dirty="0" err="1"/>
              <a:t>Futsalcupen</a:t>
            </a:r>
            <a:endParaRPr lang="sv-SE" sz="1200" dirty="0"/>
          </a:p>
          <a:p>
            <a:r>
              <a:rPr lang="sv-SE" sz="1200" dirty="0" err="1"/>
              <a:t>Hentorpsdagen</a:t>
            </a:r>
            <a:endParaRPr lang="sv-SE" sz="1200" dirty="0"/>
          </a:p>
          <a:p>
            <a:r>
              <a:rPr lang="sv-SE" sz="1200" dirty="0"/>
              <a:t>Kiosk</a:t>
            </a:r>
          </a:p>
          <a:p>
            <a:r>
              <a:rPr lang="sv-SE" sz="1200" dirty="0"/>
              <a:t>SISU</a:t>
            </a:r>
          </a:p>
          <a:p>
            <a:r>
              <a:rPr lang="sv-SE" sz="1200" dirty="0"/>
              <a:t>Försäljning godis</a:t>
            </a:r>
          </a:p>
          <a:p>
            <a:r>
              <a:rPr lang="sv-SE" sz="1200" dirty="0"/>
              <a:t>Sponsorhuset, Gräsroten, Bingolotto (dessa intäkter kan vi tillsammans öka genom att ansluta oss! Kostar ingen, men ger mycket till föreningen)</a:t>
            </a:r>
          </a:p>
          <a:p>
            <a:endParaRPr lang="sv-SE" sz="1200" dirty="0"/>
          </a:p>
          <a:p>
            <a:r>
              <a:rPr lang="sv-SE" sz="1200" b="1" dirty="0"/>
              <a:t>Övriga kostnader som dessa intäkter ska täcka är </a:t>
            </a:r>
            <a:r>
              <a:rPr lang="sv-SE" sz="1200" b="1" dirty="0" err="1"/>
              <a:t>bl.a</a:t>
            </a:r>
            <a:endParaRPr lang="sv-SE" sz="1200" dirty="0"/>
          </a:p>
          <a:p>
            <a:r>
              <a:rPr lang="sv-SE" sz="1200" dirty="0"/>
              <a:t>Drift av vår anläggning</a:t>
            </a:r>
          </a:p>
          <a:p>
            <a:r>
              <a:rPr lang="sv-SE" sz="1200" dirty="0"/>
              <a:t>Försäkringar för medlemmar, ledare och fastighet</a:t>
            </a:r>
          </a:p>
          <a:p>
            <a:r>
              <a:rPr lang="sv-SE" sz="1200" dirty="0"/>
              <a:t>Aktivitetsbidrag till lagen (till exempelvis cuper, lagaktiviteter, fika/pizza </a:t>
            </a:r>
            <a:r>
              <a:rPr lang="sv-SE" sz="1200" dirty="0" err="1"/>
              <a:t>etc</a:t>
            </a:r>
            <a:r>
              <a:rPr lang="sv-SE" sz="1200" dirty="0"/>
              <a:t>)</a:t>
            </a:r>
          </a:p>
          <a:p>
            <a:endParaRPr lang="sv-SE" sz="1200" dirty="0"/>
          </a:p>
        </p:txBody>
      </p:sp>
    </p:spTree>
    <p:extLst>
      <p:ext uri="{BB962C8B-B14F-4D97-AF65-F5344CB8AC3E}">
        <p14:creationId xmlns:p14="http://schemas.microsoft.com/office/powerpoint/2010/main" val="11531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sp>
        <p:nvSpPr>
          <p:cNvPr id="6" name="Platshållare för innehåll 5">
            <a:extLst>
              <a:ext uri="{FF2B5EF4-FFF2-40B4-BE49-F238E27FC236}">
                <a16:creationId xmlns:a16="http://schemas.microsoft.com/office/drawing/2014/main" id="{8E67B35F-384E-08FD-ADA1-8A5D156C1B2A}"/>
              </a:ext>
            </a:extLst>
          </p:cNvPr>
          <p:cNvSpPr txBox="1">
            <a:spLocks noGrp="1"/>
          </p:cNvSpPr>
          <p:nvPr>
            <p:ph idx="1"/>
          </p:nvPr>
        </p:nvSpPr>
        <p:spPr>
          <a:xfrm>
            <a:off x="448965" y="1291014"/>
            <a:ext cx="3664622" cy="3243965"/>
          </a:xfrm>
          <a:prstGeom prst="rect">
            <a:avLst/>
          </a:prstGeom>
          <a:noFill/>
        </p:spPr>
        <p:txBody>
          <a:bodyPr wrap="square">
            <a:spAutoFit/>
          </a:bodyPr>
          <a:lstStyle/>
          <a:p>
            <a:r>
              <a:rPr lang="sv-SE" sz="2000" dirty="0"/>
              <a:t>Seniorlagen i Våmbs IF</a:t>
            </a:r>
          </a:p>
          <a:p>
            <a:pPr marL="0" indent="0">
              <a:buNone/>
            </a:pPr>
            <a:r>
              <a:rPr lang="sv-SE" sz="1200" dirty="0"/>
              <a:t>Vanliga frågor är om barn och ungdomsverksamheten föder seniorverksamheten – så är det inte i Våmbs IF!</a:t>
            </a:r>
          </a:p>
          <a:p>
            <a:pPr marL="0" indent="0">
              <a:buNone/>
            </a:pPr>
            <a:endParaRPr lang="sv-SE" sz="1200" dirty="0"/>
          </a:p>
          <a:p>
            <a:pPr marL="0" indent="0">
              <a:buNone/>
            </a:pPr>
            <a:r>
              <a:rPr lang="sv-SE" sz="1200" dirty="0"/>
              <a:t>Det som skiljer är att när man kommer upp i dessa åldrar är det inte längre föräldrar som är tränare utan nu måste vi ta in utbildade ledare ofta utan koppling till föreningen eller spelare. Dessa ledare får då ett mindre arvode/lön.</a:t>
            </a:r>
          </a:p>
          <a:p>
            <a:pPr marL="0" indent="0">
              <a:buNone/>
            </a:pPr>
            <a:r>
              <a:rPr lang="sv-SE" sz="1200" dirty="0"/>
              <a:t>Lagen måste:</a:t>
            </a:r>
          </a:p>
          <a:p>
            <a:pPr marL="0" indent="0">
              <a:buNone/>
            </a:pPr>
            <a:r>
              <a:rPr lang="sv-SE" sz="1200" dirty="0"/>
              <a:t>Precis som övriga lag betala medlems- och träningsavgift.</a:t>
            </a:r>
          </a:p>
          <a:p>
            <a:pPr marL="0" indent="0">
              <a:buNone/>
            </a:pPr>
            <a:r>
              <a:rPr lang="sv-SE" sz="1200" dirty="0"/>
              <a:t>Sälja Grön/vita rabatten</a:t>
            </a:r>
          </a:p>
          <a:p>
            <a:pPr marL="0" indent="0">
              <a:buNone/>
            </a:pPr>
            <a:r>
              <a:rPr lang="sv-SE" sz="1200" dirty="0"/>
              <a:t>De jobbar även två kvällar/dagar i samband med matfestivalen.</a:t>
            </a:r>
          </a:p>
        </p:txBody>
      </p:sp>
      <p:sp>
        <p:nvSpPr>
          <p:cNvPr id="4" name="Platshållare för innehåll 5">
            <a:extLst>
              <a:ext uri="{FF2B5EF4-FFF2-40B4-BE49-F238E27FC236}">
                <a16:creationId xmlns:a16="http://schemas.microsoft.com/office/drawing/2014/main" id="{00715C0B-F45B-A7C7-87D6-F196D296D8C4}"/>
              </a:ext>
            </a:extLst>
          </p:cNvPr>
          <p:cNvSpPr txBox="1">
            <a:spLocks/>
          </p:cNvSpPr>
          <p:nvPr/>
        </p:nvSpPr>
        <p:spPr>
          <a:xfrm>
            <a:off x="4877410" y="1291014"/>
            <a:ext cx="3664622" cy="361329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000" dirty="0"/>
              <a:t>Lagkassor</a:t>
            </a:r>
          </a:p>
          <a:p>
            <a:pPr marL="0" indent="0">
              <a:buFont typeface="Arial" pitchFamily="34" charset="0"/>
              <a:buNone/>
            </a:pPr>
            <a:r>
              <a:rPr lang="sv-SE" sz="1200" dirty="0"/>
              <a:t>Varje lag har sin egen lagkassa som finns redovisad i förenigningens balansräkning.</a:t>
            </a:r>
          </a:p>
          <a:p>
            <a:pPr marL="0" indent="0">
              <a:buFont typeface="Arial" pitchFamily="34" charset="0"/>
              <a:buNone/>
            </a:pPr>
            <a:r>
              <a:rPr lang="sv-SE" sz="1200" dirty="0"/>
              <a:t>Kapitalet på dessa lagkassor är säkerställda genom att pengarna finns på ett separat konto på banken, dvs blandas inte ihop med föreningens löpande konto.</a:t>
            </a:r>
          </a:p>
          <a:p>
            <a:pPr marL="0" indent="0">
              <a:buFont typeface="Arial" pitchFamily="34" charset="0"/>
              <a:buNone/>
            </a:pPr>
            <a:r>
              <a:rPr lang="sv-SE" sz="1200" b="1" dirty="0"/>
              <a:t>Aktivitetsbidrag:</a:t>
            </a:r>
          </a:p>
          <a:p>
            <a:pPr marL="0" indent="0">
              <a:buFont typeface="Arial" pitchFamily="34" charset="0"/>
              <a:buNone/>
            </a:pPr>
            <a:r>
              <a:rPr lang="sv-SE" sz="1200" dirty="0"/>
              <a:t>Alla lag utom de två yngsta knattelagen får årligen ett aktivitetsbidrag (tidigare kallat cupbidrag).</a:t>
            </a:r>
          </a:p>
          <a:p>
            <a:pPr marL="0" indent="0">
              <a:buFont typeface="Arial" pitchFamily="34" charset="0"/>
              <a:buNone/>
            </a:pPr>
            <a:r>
              <a:rPr lang="sv-SE" sz="1200" dirty="0"/>
              <a:t>Detta bidrag är baserat på de kostnader för cuper vi ser att varje lag brukar ha, samt lite extra för ex avslutning.</a:t>
            </a:r>
          </a:p>
          <a:p>
            <a:pPr marL="0" indent="0">
              <a:buFont typeface="Arial" pitchFamily="34" charset="0"/>
              <a:buNone/>
            </a:pPr>
            <a:r>
              <a:rPr lang="sv-SE" sz="1200" dirty="0"/>
              <a:t>Överföring till lagkassor görs vid två tillfällen: hälften i början av mars, resterande efter redovisning av minst 90% försäljning av grön/vita rabatten </a:t>
            </a:r>
          </a:p>
          <a:p>
            <a:pPr marL="0" indent="0">
              <a:buFont typeface="Arial" pitchFamily="34" charset="0"/>
              <a:buNone/>
            </a:pPr>
            <a:r>
              <a:rPr lang="sv-SE" sz="1200" dirty="0"/>
              <a:t>Har laget som mål att ex åka på ett större träningsläger eller ex Gothia cup får laget komplettera sin ekonomi i lagkassan genom egna aktiviteter/försäljning. </a:t>
            </a:r>
          </a:p>
        </p:txBody>
      </p:sp>
    </p:spTree>
    <p:extLst>
      <p:ext uri="{BB962C8B-B14F-4D97-AF65-F5344CB8AC3E}">
        <p14:creationId xmlns:p14="http://schemas.microsoft.com/office/powerpoint/2010/main" val="4170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Autofit/>
          </a:bodyPr>
          <a:lstStyle/>
          <a:p>
            <a:r>
              <a:rPr lang="en-US" sz="2800" b="1" dirty="0">
                <a:effectLst/>
                <a:latin typeface="Times New Roman" panose="02020603050405020304" pitchFamily="18" charset="0"/>
              </a:rPr>
              <a:t>Gröna </a:t>
            </a:r>
            <a:r>
              <a:rPr lang="en-US" sz="2800" b="1" dirty="0" err="1">
                <a:effectLst/>
                <a:latin typeface="Times New Roman" panose="02020603050405020304" pitchFamily="18" charset="0"/>
              </a:rPr>
              <a:t>tråden</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300" dirty="0">
                <a:effectLst/>
                <a:latin typeface="Times New Roman" panose="02020603050405020304" pitchFamily="18" charset="0"/>
                <a:ea typeface="Times New Roman" panose="02020603050405020304" pitchFamily="18" charset="0"/>
              </a:rPr>
            </a:b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Regler</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och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riktlinjer</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för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Våmbs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IF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fotbollsutveckling</a:t>
            </a:r>
            <a:br>
              <a:rPr lang="en-US" sz="1000" dirty="0">
                <a:effectLst/>
                <a:latin typeface="Times New Roman" panose="02020603050405020304" pitchFamily="18" charset="0"/>
                <a:ea typeface="Times New Roman" panose="02020603050405020304" pitchFamily="18" charset="0"/>
              </a:rPr>
            </a:br>
            <a:endParaRPr lang="en-US" sz="1800" dirty="0"/>
          </a:p>
        </p:txBody>
      </p:sp>
      <p:sp>
        <p:nvSpPr>
          <p:cNvPr id="6" name="textruta 5">
            <a:extLst>
              <a:ext uri="{FF2B5EF4-FFF2-40B4-BE49-F238E27FC236}">
                <a16:creationId xmlns:a16="http://schemas.microsoft.com/office/drawing/2014/main" id="{EC3F38EE-DC2D-45DF-355B-AA337F5B4804}"/>
              </a:ext>
            </a:extLst>
          </p:cNvPr>
          <p:cNvSpPr txBox="1"/>
          <p:nvPr/>
        </p:nvSpPr>
        <p:spPr>
          <a:xfrm>
            <a:off x="296260" y="1350110"/>
            <a:ext cx="7749779" cy="3893374"/>
          </a:xfrm>
          <a:prstGeom prst="rect">
            <a:avLst/>
          </a:prstGeom>
          <a:noFill/>
        </p:spPr>
        <p:txBody>
          <a:bodyPr wrap="square">
            <a:spAutoFit/>
          </a:bodyPr>
          <a:lstStyle/>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verksamhet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kännetecknas</a:t>
            </a:r>
            <a:r>
              <a:rPr lang="en-US" sz="1400" dirty="0">
                <a:effectLst/>
                <a:latin typeface="Calibri" panose="020F0502020204030204" pitchFamily="34" charset="0"/>
                <a:ea typeface="Times New Roman" panose="02020603050405020304" pitchFamily="18" charset="0"/>
                <a:cs typeface="Calibri" panose="020F0502020204030204" pitchFamily="34" charset="0"/>
              </a:rPr>
              <a:t> av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ett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sportsligt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såväl</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socialt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ansvarstagande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där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fotbollen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i centrum.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människan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före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resultaten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stänger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någon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ställer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upp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klubbens</a:t>
            </a:r>
            <a:r>
              <a:rPr lang="en-US" sz="1400" dirty="0">
                <a:effectLst/>
                <a:latin typeface="Calibri" panose="020F0502020204030204" pitchFamily="34" charset="0"/>
                <a:ea typeface="Times New Roman" panose="02020603050405020304" pitchFamily="18" charset="0"/>
                <a:cs typeface="Calibri" panose="020F0502020204030204" pitchFamily="34" charset="0"/>
              </a:rPr>
              <a:t> ideal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riktlinjer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skrivit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samsynsavtalet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vilket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betyder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ska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vara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konkurrerande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mot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andra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säsongsidrotter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utan</a:t>
            </a:r>
            <a:r>
              <a:rPr lang="en-US" sz="1400" dirty="0">
                <a:effectLst/>
                <a:latin typeface="Calibri" panose="020F0502020204030204" pitchFamily="34" charset="0"/>
                <a:ea typeface="Times New Roman" panose="02020603050405020304" pitchFamily="18" charset="0"/>
                <a:cs typeface="Calibri" panose="020F0502020204030204" pitchFamily="34" charset="0"/>
              </a:rPr>
              <a:t> se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dubbelidrottande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naturlig</a:t>
            </a:r>
            <a:r>
              <a:rPr lang="en-US" sz="1400" dirty="0">
                <a:effectLst/>
                <a:latin typeface="Calibri" panose="020F0502020204030204" pitchFamily="34" charset="0"/>
                <a:ea typeface="Times New Roman" panose="02020603050405020304" pitchFamily="18" charset="0"/>
                <a:cs typeface="Calibri" panose="020F0502020204030204" pitchFamily="34" charset="0"/>
              </a:rPr>
              <a:t> del 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(10-15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utveckling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spelarutbildningsplan</a:t>
            </a:r>
            <a:r>
              <a:rPr lang="en-US" sz="1400" dirty="0">
                <a:effectLst/>
                <a:latin typeface="Calibri" panose="020F0502020204030204" pitchFamily="34" charset="0"/>
                <a:ea typeface="Times New Roman" panose="02020603050405020304" pitchFamily="18" charset="0"/>
                <a:cs typeface="Calibri" panose="020F0502020204030204" pitchFamily="34" charset="0"/>
              </a:rPr>
              <a:t> för barn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latin typeface="Calibri" panose="020F0502020204030204" pitchFamily="34" charset="0"/>
                <a:ea typeface="Times New Roman" panose="02020603050405020304" pitchFamily="18" charset="0"/>
                <a:cs typeface="Calibri" panose="020F0502020204030204" pitchFamily="34" charset="0"/>
              </a:rPr>
              <a:t>Alla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ledare</a:t>
            </a:r>
            <a:r>
              <a:rPr lang="en-US" sz="1400" dirty="0">
                <a:latin typeface="Calibri" panose="020F0502020204030204" pitchFamily="34" charset="0"/>
                <a:ea typeface="Times New Roman" panose="02020603050405020304" pitchFamily="18" charset="0"/>
                <a:cs typeface="Calibri" panose="020F0502020204030204" pitchFamily="34" charset="0"/>
              </a:rPr>
              <a:t> i </a:t>
            </a:r>
            <a:r>
              <a:rPr lang="en-US" sz="1400" dirty="0" err="1">
                <a:latin typeface="Calibri" panose="020F0502020204030204" pitchFamily="34" charset="0"/>
                <a:ea typeface="Times New Roman" panose="02020603050405020304" pitchFamily="18" charset="0"/>
                <a:cs typeface="Calibri" panose="020F0502020204030204" pitchFamily="34" charset="0"/>
              </a:rPr>
              <a:t>Våmbs</a:t>
            </a:r>
            <a:r>
              <a:rPr lang="en-US" sz="1400" dirty="0">
                <a:latin typeface="Calibri" panose="020F0502020204030204" pitchFamily="34" charset="0"/>
                <a:ea typeface="Times New Roman" panose="02020603050405020304" pitchFamily="18" charset="0"/>
                <a:cs typeface="Calibri" panose="020F0502020204030204" pitchFamily="34" charset="0"/>
              </a:rPr>
              <a:t> IF </a:t>
            </a:r>
            <a:r>
              <a:rPr lang="en-US" sz="1400" dirty="0" err="1">
                <a:latin typeface="Calibri" panose="020F0502020204030204" pitchFamily="34" charset="0"/>
                <a:ea typeface="Times New Roman" panose="02020603050405020304" pitchFamily="18" charset="0"/>
                <a:cs typeface="Calibri" panose="020F0502020204030204" pitchFamily="34" charset="0"/>
              </a:rPr>
              <a:t>måste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uppvisa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ett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utdrag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belastningsregistret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För </a:t>
            </a:r>
            <a:r>
              <a:rPr lang="en-US" sz="1400" dirty="0" err="1">
                <a:latin typeface="Calibri" panose="020F0502020204030204" pitchFamily="34" charset="0"/>
                <a:ea typeface="Times New Roman" panose="02020603050405020304" pitchFamily="18" charset="0"/>
                <a:cs typeface="Calibri" panose="020F0502020204030204" pitchFamily="34" charset="0"/>
              </a:rPr>
              <a:t>nya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tränare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numera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introduktionsutbildning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samt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flera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vidareutbildningar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både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internt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och</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externt</a:t>
            </a:r>
            <a:r>
              <a:rPr lang="en-US" sz="14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buFont typeface="Arial" panose="020B0604020202020204" pitchFamily="34" charset="0"/>
              <a:buChar char="•"/>
            </a:pP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Mer information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a:t>
            </a:r>
            <a:r>
              <a:rPr lang="en-US" sz="1400" dirty="0">
                <a:latin typeface="Calibri" panose="020F0502020204030204" pitchFamily="34" charset="0"/>
                <a:ea typeface="Times New Roman" panose="02020603050405020304" pitchFamily="18" charset="0"/>
                <a:cs typeface="Calibri" panose="020F0502020204030204" pitchFamily="34" charset="0"/>
              </a:rPr>
              <a:t> den </a:t>
            </a:r>
            <a:r>
              <a:rPr lang="en-US" sz="1400" dirty="0" err="1">
                <a:latin typeface="Calibri" panose="020F0502020204030204" pitchFamily="34" charset="0"/>
                <a:ea typeface="Times New Roman" panose="02020603050405020304" pitchFamily="18" charset="0"/>
                <a:cs typeface="Calibri" panose="020F0502020204030204" pitchFamily="34" charset="0"/>
              </a:rPr>
              <a:t>gröna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pärmen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klubbstugan</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0330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Förslag</a:t>
            </a:r>
            <a:r>
              <a:rPr lang="en-US" dirty="0"/>
              <a:t> </a:t>
            </a:r>
            <a:r>
              <a:rPr lang="en-US" dirty="0" err="1"/>
              <a:t>lagorganisation</a:t>
            </a:r>
            <a:r>
              <a:rPr lang="en-US" dirty="0"/>
              <a:t> </a:t>
            </a:r>
            <a:r>
              <a:rPr lang="en-US" dirty="0" err="1"/>
              <a:t>Våmbs</a:t>
            </a:r>
            <a:r>
              <a:rPr lang="en-US" dirty="0"/>
              <a:t> IF</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4" name="Rektangel 3">
            <a:extLst>
              <a:ext uri="{FF2B5EF4-FFF2-40B4-BE49-F238E27FC236}">
                <a16:creationId xmlns:a16="http://schemas.microsoft.com/office/drawing/2014/main" id="{BD1CE930-A5BB-2B16-4B6E-783E24C224F7}"/>
              </a:ext>
            </a:extLst>
          </p:cNvPr>
          <p:cNvSpPr/>
          <p:nvPr/>
        </p:nvSpPr>
        <p:spPr>
          <a:xfrm>
            <a:off x="3599892" y="2665321"/>
            <a:ext cx="1944216" cy="6392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Lagledare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 name="Rektangel 4">
            <a:extLst>
              <a:ext uri="{FF2B5EF4-FFF2-40B4-BE49-F238E27FC236}">
                <a16:creationId xmlns:a16="http://schemas.microsoft.com/office/drawing/2014/main" id="{A8681915-C8E9-8DC8-FA3B-4F1BF111819A}"/>
              </a:ext>
            </a:extLst>
          </p:cNvPr>
          <p:cNvSpPr/>
          <p:nvPr/>
        </p:nvSpPr>
        <p:spPr>
          <a:xfrm>
            <a:off x="2451276" y="3870869"/>
            <a:ext cx="1607483" cy="63920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Rektangel 5">
            <a:extLst>
              <a:ext uri="{FF2B5EF4-FFF2-40B4-BE49-F238E27FC236}">
                <a16:creationId xmlns:a16="http://schemas.microsoft.com/office/drawing/2014/main" id="{BAE2750A-CC7B-502B-87C4-2A79C629A8AA}"/>
              </a:ext>
            </a:extLst>
          </p:cNvPr>
          <p:cNvSpPr/>
          <p:nvPr/>
        </p:nvSpPr>
        <p:spPr>
          <a:xfrm>
            <a:off x="1127701" y="1873779"/>
            <a:ext cx="1582310" cy="639220"/>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24E066D0-D25F-65A0-B134-1120A71CF438}"/>
              </a:ext>
            </a:extLst>
          </p:cNvPr>
          <p:cNvSpPr/>
          <p:nvPr/>
        </p:nvSpPr>
        <p:spPr>
          <a:xfrm>
            <a:off x="3586916" y="1105090"/>
            <a:ext cx="1944216" cy="540060"/>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Huvudtränare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Rektangel 8">
            <a:extLst>
              <a:ext uri="{FF2B5EF4-FFF2-40B4-BE49-F238E27FC236}">
                <a16:creationId xmlns:a16="http://schemas.microsoft.com/office/drawing/2014/main" id="{B8A41F1E-9ADB-14FD-7D69-34031DA9CD7E}"/>
              </a:ext>
            </a:extLst>
          </p:cNvPr>
          <p:cNvSpPr/>
          <p:nvPr/>
        </p:nvSpPr>
        <p:spPr>
          <a:xfrm>
            <a:off x="2877096" y="1873779"/>
            <a:ext cx="1582310" cy="639219"/>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Rektangel 9">
            <a:extLst>
              <a:ext uri="{FF2B5EF4-FFF2-40B4-BE49-F238E27FC236}">
                <a16:creationId xmlns:a16="http://schemas.microsoft.com/office/drawing/2014/main" id="{E3F5B7CC-ECBF-5758-75AE-3262B8593341}"/>
              </a:ext>
            </a:extLst>
          </p:cNvPr>
          <p:cNvSpPr/>
          <p:nvPr/>
        </p:nvSpPr>
        <p:spPr>
          <a:xfrm>
            <a:off x="4666321" y="1873780"/>
            <a:ext cx="1582310" cy="63921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err="1">
                <a:ln>
                  <a:noFill/>
                </a:ln>
                <a:solidFill>
                  <a:srgbClr val="000000"/>
                </a:solidFill>
                <a:effectLst/>
                <a:uLnTx/>
                <a:uFillTx/>
                <a:latin typeface="Arial"/>
                <a:ea typeface="+mn-ea"/>
                <a:cs typeface="+mn-cs"/>
                <a:sym typeface="Arial"/>
              </a:rPr>
              <a:t>Ev</a:t>
            </a: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 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1" name="Rektangel 10">
            <a:extLst>
              <a:ext uri="{FF2B5EF4-FFF2-40B4-BE49-F238E27FC236}">
                <a16:creationId xmlns:a16="http://schemas.microsoft.com/office/drawing/2014/main" id="{F29C1841-46C3-08F4-7BA8-A415CD507618}"/>
              </a:ext>
            </a:extLst>
          </p:cNvPr>
          <p:cNvSpPr/>
          <p:nvPr/>
        </p:nvSpPr>
        <p:spPr>
          <a:xfrm>
            <a:off x="6414557" y="1873779"/>
            <a:ext cx="1582310" cy="639214"/>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err="1">
                <a:ln>
                  <a:noFill/>
                </a:ln>
                <a:solidFill>
                  <a:srgbClr val="000000"/>
                </a:solidFill>
                <a:effectLst/>
                <a:uLnTx/>
                <a:uFillTx/>
                <a:latin typeface="Arial"/>
                <a:ea typeface="+mn-ea"/>
                <a:cs typeface="+mn-cs"/>
                <a:sym typeface="Arial"/>
              </a:rPr>
              <a:t>Ev</a:t>
            </a: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 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2" name="Rektangel 11">
            <a:extLst>
              <a:ext uri="{FF2B5EF4-FFF2-40B4-BE49-F238E27FC236}">
                <a16:creationId xmlns:a16="http://schemas.microsoft.com/office/drawing/2014/main" id="{03330A8E-7CDE-9459-5C19-05AB5D50AD3D}"/>
              </a:ext>
            </a:extLst>
          </p:cNvPr>
          <p:cNvSpPr/>
          <p:nvPr/>
        </p:nvSpPr>
        <p:spPr>
          <a:xfrm>
            <a:off x="5274259" y="3870870"/>
            <a:ext cx="1607483" cy="63920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 name="Rektangel 12">
            <a:extLst>
              <a:ext uri="{FF2B5EF4-FFF2-40B4-BE49-F238E27FC236}">
                <a16:creationId xmlns:a16="http://schemas.microsoft.com/office/drawing/2014/main" id="{C75C76A2-7057-3F44-C495-88671CC8872F}"/>
              </a:ext>
            </a:extLst>
          </p:cNvPr>
          <p:cNvSpPr/>
          <p:nvPr/>
        </p:nvSpPr>
        <p:spPr>
          <a:xfrm>
            <a:off x="4121628" y="4516268"/>
            <a:ext cx="1089386" cy="568604"/>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”Supporters”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 name="Rektangel 13">
            <a:extLst>
              <a:ext uri="{FF2B5EF4-FFF2-40B4-BE49-F238E27FC236}">
                <a16:creationId xmlns:a16="http://schemas.microsoft.com/office/drawing/2014/main" id="{77963C21-3657-1B2D-977F-4E216169CEC8}"/>
              </a:ext>
            </a:extLst>
          </p:cNvPr>
          <p:cNvSpPr/>
          <p:nvPr/>
        </p:nvSpPr>
        <p:spPr>
          <a:xfrm>
            <a:off x="7509604" y="4443766"/>
            <a:ext cx="1582309" cy="6411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Föräldrar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15" name="Rak koppling 14">
            <a:extLst>
              <a:ext uri="{FF2B5EF4-FFF2-40B4-BE49-F238E27FC236}">
                <a16:creationId xmlns:a16="http://schemas.microsoft.com/office/drawing/2014/main" id="{609CC5D0-971B-32FD-6AB2-451AF423A03A}"/>
              </a:ext>
            </a:extLst>
          </p:cNvPr>
          <p:cNvCxnSpPr/>
          <p:nvPr/>
        </p:nvCxnSpPr>
        <p:spPr>
          <a:xfrm>
            <a:off x="93644" y="3618758"/>
            <a:ext cx="895671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0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9DA67CB-4AAC-867F-12C3-B134C31FE106}"/>
              </a:ext>
            </a:extLst>
          </p:cNvPr>
          <p:cNvSpPr/>
          <p:nvPr/>
        </p:nvSpPr>
        <p:spPr>
          <a:xfrm>
            <a:off x="3599891" y="2665872"/>
            <a:ext cx="1944216" cy="6392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Lagledare</a:t>
            </a:r>
          </a:p>
          <a:p>
            <a:pPr algn="ctr" defTabSz="685800"/>
            <a:endParaRPr lang="sv-SE" sz="1050" b="1" kern="0" dirty="0">
              <a:solidFill>
                <a:srgbClr val="000000"/>
              </a:solidFill>
              <a:latin typeface="Arial"/>
              <a:sym typeface="Arial"/>
            </a:endParaRPr>
          </a:p>
        </p:txBody>
      </p:sp>
      <p:sp>
        <p:nvSpPr>
          <p:cNvPr id="5" name="Rektangel 4">
            <a:extLst>
              <a:ext uri="{FF2B5EF4-FFF2-40B4-BE49-F238E27FC236}">
                <a16:creationId xmlns:a16="http://schemas.microsoft.com/office/drawing/2014/main" id="{68BFE498-C1B8-1C86-827B-16C3F342A9D0}"/>
              </a:ext>
            </a:extLst>
          </p:cNvPr>
          <p:cNvSpPr/>
          <p:nvPr/>
        </p:nvSpPr>
        <p:spPr>
          <a:xfrm>
            <a:off x="1127701" y="3497475"/>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försäljning</a:t>
            </a:r>
          </a:p>
          <a:p>
            <a:pPr algn="ctr" defTabSz="685800"/>
            <a:endParaRPr lang="sv-SE" sz="1050" b="1" kern="0" dirty="0">
              <a:solidFill>
                <a:srgbClr val="000000"/>
              </a:solidFill>
              <a:latin typeface="Arial"/>
              <a:sym typeface="Arial"/>
            </a:endParaRPr>
          </a:p>
        </p:txBody>
      </p:sp>
      <p:sp>
        <p:nvSpPr>
          <p:cNvPr id="6" name="Rektangel 5">
            <a:extLst>
              <a:ext uri="{FF2B5EF4-FFF2-40B4-BE49-F238E27FC236}">
                <a16:creationId xmlns:a16="http://schemas.microsoft.com/office/drawing/2014/main" id="{544A53D1-531C-059B-1EAF-D9FB692010F2}"/>
              </a:ext>
            </a:extLst>
          </p:cNvPr>
          <p:cNvSpPr/>
          <p:nvPr/>
        </p:nvSpPr>
        <p:spPr>
          <a:xfrm>
            <a:off x="1127701" y="1873779"/>
            <a:ext cx="1582310" cy="6392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7" name="Rektangel 6">
            <a:extLst>
              <a:ext uri="{FF2B5EF4-FFF2-40B4-BE49-F238E27FC236}">
                <a16:creationId xmlns:a16="http://schemas.microsoft.com/office/drawing/2014/main" id="{B3076706-F37D-A41E-E076-A9F81FBD6D7D}"/>
              </a:ext>
            </a:extLst>
          </p:cNvPr>
          <p:cNvSpPr/>
          <p:nvPr/>
        </p:nvSpPr>
        <p:spPr>
          <a:xfrm>
            <a:off x="3586916" y="1105090"/>
            <a:ext cx="1944216" cy="540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Huvudtränare</a:t>
            </a:r>
          </a:p>
          <a:p>
            <a:pPr algn="ctr" defTabSz="685800"/>
            <a:endParaRPr lang="sv-SE" sz="1050" b="1" kern="0" dirty="0">
              <a:solidFill>
                <a:srgbClr val="000000"/>
              </a:solidFill>
              <a:latin typeface="Arial"/>
              <a:sym typeface="Arial"/>
            </a:endParaRPr>
          </a:p>
        </p:txBody>
      </p:sp>
      <p:sp>
        <p:nvSpPr>
          <p:cNvPr id="9" name="Rektangel 8">
            <a:extLst>
              <a:ext uri="{FF2B5EF4-FFF2-40B4-BE49-F238E27FC236}">
                <a16:creationId xmlns:a16="http://schemas.microsoft.com/office/drawing/2014/main" id="{F98C1F6D-7E6D-DA25-CC1A-E801B1F0B8D3}"/>
              </a:ext>
            </a:extLst>
          </p:cNvPr>
          <p:cNvSpPr/>
          <p:nvPr/>
        </p:nvSpPr>
        <p:spPr>
          <a:xfrm>
            <a:off x="2877096" y="1873779"/>
            <a:ext cx="1582310" cy="6392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0" name="Rektangel 9">
            <a:extLst>
              <a:ext uri="{FF2B5EF4-FFF2-40B4-BE49-F238E27FC236}">
                <a16:creationId xmlns:a16="http://schemas.microsoft.com/office/drawing/2014/main" id="{5238DC6B-903D-1426-B4C8-496E48276F2D}"/>
              </a:ext>
            </a:extLst>
          </p:cNvPr>
          <p:cNvSpPr/>
          <p:nvPr/>
        </p:nvSpPr>
        <p:spPr>
          <a:xfrm>
            <a:off x="4666321" y="1873780"/>
            <a:ext cx="1582310" cy="6392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1" name="Rektangel 10">
            <a:extLst>
              <a:ext uri="{FF2B5EF4-FFF2-40B4-BE49-F238E27FC236}">
                <a16:creationId xmlns:a16="http://schemas.microsoft.com/office/drawing/2014/main" id="{0DC1E734-2C4F-800C-8975-84B6267733CB}"/>
              </a:ext>
            </a:extLst>
          </p:cNvPr>
          <p:cNvSpPr/>
          <p:nvPr/>
        </p:nvSpPr>
        <p:spPr>
          <a:xfrm>
            <a:off x="6414557" y="1873779"/>
            <a:ext cx="1582310" cy="6392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2" name="Rektangel 11">
            <a:extLst>
              <a:ext uri="{FF2B5EF4-FFF2-40B4-BE49-F238E27FC236}">
                <a16:creationId xmlns:a16="http://schemas.microsoft.com/office/drawing/2014/main" id="{46758BC2-82E3-2B01-CAC9-346DE9A6ADFB}"/>
              </a:ext>
            </a:extLst>
          </p:cNvPr>
          <p:cNvSpPr/>
          <p:nvPr/>
        </p:nvSpPr>
        <p:spPr>
          <a:xfrm>
            <a:off x="2877097" y="3497475"/>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Grönvita rabatten</a:t>
            </a:r>
          </a:p>
          <a:p>
            <a:pPr algn="ctr" defTabSz="685800"/>
            <a:endParaRPr lang="sv-SE" sz="1050" b="1" kern="0" dirty="0">
              <a:solidFill>
                <a:srgbClr val="000000"/>
              </a:solidFill>
              <a:latin typeface="Arial"/>
              <a:sym typeface="Arial"/>
            </a:endParaRPr>
          </a:p>
        </p:txBody>
      </p:sp>
      <p:sp>
        <p:nvSpPr>
          <p:cNvPr id="13" name="Rektangel 12">
            <a:extLst>
              <a:ext uri="{FF2B5EF4-FFF2-40B4-BE49-F238E27FC236}">
                <a16:creationId xmlns:a16="http://schemas.microsoft.com/office/drawing/2014/main" id="{CBD0D138-DF9F-1FED-C92F-B60104D40BCB}"/>
              </a:ext>
            </a:extLst>
          </p:cNvPr>
          <p:cNvSpPr/>
          <p:nvPr/>
        </p:nvSpPr>
        <p:spPr>
          <a:xfrm>
            <a:off x="6597374" y="3500343"/>
            <a:ext cx="1582309" cy="6411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Föräldrar totalt</a:t>
            </a:r>
          </a:p>
          <a:p>
            <a:pPr algn="ctr" defTabSz="685800"/>
            <a:endParaRPr lang="sv-SE" sz="1050" b="1" kern="0" dirty="0">
              <a:solidFill>
                <a:srgbClr val="000000"/>
              </a:solidFill>
              <a:latin typeface="Arial"/>
              <a:sym typeface="Arial"/>
            </a:endParaRPr>
          </a:p>
        </p:txBody>
      </p:sp>
      <p:sp>
        <p:nvSpPr>
          <p:cNvPr id="14" name="textruta 13">
            <a:extLst>
              <a:ext uri="{FF2B5EF4-FFF2-40B4-BE49-F238E27FC236}">
                <a16:creationId xmlns:a16="http://schemas.microsoft.com/office/drawing/2014/main" id="{ADD8DCAB-FE64-41C1-CAEE-C7F6AA2114EA}"/>
              </a:ext>
            </a:extLst>
          </p:cNvPr>
          <p:cNvSpPr txBox="1"/>
          <p:nvPr/>
        </p:nvSpPr>
        <p:spPr>
          <a:xfrm>
            <a:off x="4058759" y="1376018"/>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600 timmar</a:t>
            </a:r>
            <a:endParaRPr lang="en-US" sz="1050" b="1" kern="0" dirty="0">
              <a:solidFill>
                <a:srgbClr val="000000"/>
              </a:solidFill>
              <a:latin typeface="Arial"/>
              <a:cs typeface="Arial"/>
              <a:sym typeface="Arial"/>
            </a:endParaRPr>
          </a:p>
        </p:txBody>
      </p:sp>
      <p:sp>
        <p:nvSpPr>
          <p:cNvPr id="15" name="textruta 14">
            <a:extLst>
              <a:ext uri="{FF2B5EF4-FFF2-40B4-BE49-F238E27FC236}">
                <a16:creationId xmlns:a16="http://schemas.microsoft.com/office/drawing/2014/main" id="{53BE518A-153F-DA1E-7344-7BC4A5E86828}"/>
              </a:ext>
            </a:extLst>
          </p:cNvPr>
          <p:cNvSpPr txBox="1"/>
          <p:nvPr/>
        </p:nvSpPr>
        <p:spPr>
          <a:xfrm>
            <a:off x="3236444"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 timmar</a:t>
            </a:r>
            <a:endParaRPr lang="en-US" sz="1050" b="1" kern="0" dirty="0">
              <a:solidFill>
                <a:srgbClr val="000000"/>
              </a:solidFill>
              <a:latin typeface="Arial"/>
              <a:cs typeface="Arial"/>
              <a:sym typeface="Arial"/>
            </a:endParaRPr>
          </a:p>
        </p:txBody>
      </p:sp>
      <p:sp>
        <p:nvSpPr>
          <p:cNvPr id="16" name="textruta 15">
            <a:extLst>
              <a:ext uri="{FF2B5EF4-FFF2-40B4-BE49-F238E27FC236}">
                <a16:creationId xmlns:a16="http://schemas.microsoft.com/office/drawing/2014/main" id="{203F7DC4-9E83-EAC1-3A56-B4D9851BB88E}"/>
              </a:ext>
            </a:extLst>
          </p:cNvPr>
          <p:cNvSpPr txBox="1"/>
          <p:nvPr/>
        </p:nvSpPr>
        <p:spPr>
          <a:xfrm>
            <a:off x="1511306"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10 timmar</a:t>
            </a:r>
            <a:endParaRPr lang="en-US" sz="1050" b="1" kern="0" dirty="0">
              <a:solidFill>
                <a:srgbClr val="000000"/>
              </a:solidFill>
              <a:latin typeface="Arial"/>
              <a:cs typeface="Arial"/>
              <a:sym typeface="Arial"/>
            </a:endParaRPr>
          </a:p>
        </p:txBody>
      </p:sp>
      <p:sp>
        <p:nvSpPr>
          <p:cNvPr id="17" name="textruta 16">
            <a:extLst>
              <a:ext uri="{FF2B5EF4-FFF2-40B4-BE49-F238E27FC236}">
                <a16:creationId xmlns:a16="http://schemas.microsoft.com/office/drawing/2014/main" id="{01973974-71D8-0F7E-FD07-26B0C0B706D1}"/>
              </a:ext>
            </a:extLst>
          </p:cNvPr>
          <p:cNvSpPr txBox="1"/>
          <p:nvPr/>
        </p:nvSpPr>
        <p:spPr>
          <a:xfrm>
            <a:off x="1511306" y="227046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8" name="textruta 17">
            <a:extLst>
              <a:ext uri="{FF2B5EF4-FFF2-40B4-BE49-F238E27FC236}">
                <a16:creationId xmlns:a16="http://schemas.microsoft.com/office/drawing/2014/main" id="{47F46A65-D8CA-904E-1AFC-7E9AD513A736}"/>
              </a:ext>
            </a:extLst>
          </p:cNvPr>
          <p:cNvSpPr txBox="1"/>
          <p:nvPr/>
        </p:nvSpPr>
        <p:spPr>
          <a:xfrm>
            <a:off x="3236445" y="2256125"/>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9" name="textruta 18">
            <a:extLst>
              <a:ext uri="{FF2B5EF4-FFF2-40B4-BE49-F238E27FC236}">
                <a16:creationId xmlns:a16="http://schemas.microsoft.com/office/drawing/2014/main" id="{02703FD9-6795-7292-9515-755EC97D6CC8}"/>
              </a:ext>
            </a:extLst>
          </p:cNvPr>
          <p:cNvSpPr txBox="1"/>
          <p:nvPr/>
        </p:nvSpPr>
        <p:spPr>
          <a:xfrm>
            <a:off x="5030867"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20" name="textruta 19">
            <a:extLst>
              <a:ext uri="{FF2B5EF4-FFF2-40B4-BE49-F238E27FC236}">
                <a16:creationId xmlns:a16="http://schemas.microsoft.com/office/drawing/2014/main" id="{2B202CAE-3E3A-5C8D-30B1-92EEAB02FA24}"/>
              </a:ext>
            </a:extLst>
          </p:cNvPr>
          <p:cNvSpPr txBox="1"/>
          <p:nvPr/>
        </p:nvSpPr>
        <p:spPr>
          <a:xfrm>
            <a:off x="6780779"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1" name="textruta 20">
            <a:extLst>
              <a:ext uri="{FF2B5EF4-FFF2-40B4-BE49-F238E27FC236}">
                <a16:creationId xmlns:a16="http://schemas.microsoft.com/office/drawing/2014/main" id="{A7410DDE-230A-1C0E-9AE6-4107F76EDABE}"/>
              </a:ext>
            </a:extLst>
          </p:cNvPr>
          <p:cNvSpPr txBox="1"/>
          <p:nvPr/>
        </p:nvSpPr>
        <p:spPr>
          <a:xfrm>
            <a:off x="6862842" y="385715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65 timmar</a:t>
            </a:r>
            <a:endParaRPr lang="en-US" sz="1050" b="1" kern="0" dirty="0">
              <a:solidFill>
                <a:srgbClr val="000000"/>
              </a:solidFill>
              <a:latin typeface="Arial"/>
              <a:cs typeface="Arial"/>
              <a:sym typeface="Arial"/>
            </a:endParaRPr>
          </a:p>
        </p:txBody>
      </p:sp>
      <p:sp>
        <p:nvSpPr>
          <p:cNvPr id="22" name="textruta 21">
            <a:extLst>
              <a:ext uri="{FF2B5EF4-FFF2-40B4-BE49-F238E27FC236}">
                <a16:creationId xmlns:a16="http://schemas.microsoft.com/office/drawing/2014/main" id="{4BFF25F4-20D0-698B-01BB-9E3822AF9DFA}"/>
              </a:ext>
            </a:extLst>
          </p:cNvPr>
          <p:cNvSpPr txBox="1"/>
          <p:nvPr/>
        </p:nvSpPr>
        <p:spPr>
          <a:xfrm>
            <a:off x="4127428" y="301563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3" name="Rektangel 22">
            <a:extLst>
              <a:ext uri="{FF2B5EF4-FFF2-40B4-BE49-F238E27FC236}">
                <a16:creationId xmlns:a16="http://schemas.microsoft.com/office/drawing/2014/main" id="{76660F13-8E7C-93EB-1061-DFB7A9D7DCFE}"/>
              </a:ext>
            </a:extLst>
          </p:cNvPr>
          <p:cNvSpPr/>
          <p:nvPr/>
        </p:nvSpPr>
        <p:spPr>
          <a:xfrm>
            <a:off x="4713913" y="3502241"/>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Domare</a:t>
            </a:r>
          </a:p>
          <a:p>
            <a:pPr algn="ctr" defTabSz="685800"/>
            <a:endParaRPr lang="sv-SE" sz="1050" b="1" kern="0" dirty="0">
              <a:solidFill>
                <a:srgbClr val="000000"/>
              </a:solidFill>
              <a:latin typeface="Arial"/>
              <a:sym typeface="Arial"/>
            </a:endParaRPr>
          </a:p>
        </p:txBody>
      </p:sp>
      <p:sp>
        <p:nvSpPr>
          <p:cNvPr id="24" name="textruta 23">
            <a:extLst>
              <a:ext uri="{FF2B5EF4-FFF2-40B4-BE49-F238E27FC236}">
                <a16:creationId xmlns:a16="http://schemas.microsoft.com/office/drawing/2014/main" id="{BE7CE6DC-8F81-96EB-93DF-C929EB49FA34}"/>
              </a:ext>
            </a:extLst>
          </p:cNvPr>
          <p:cNvSpPr txBox="1"/>
          <p:nvPr/>
        </p:nvSpPr>
        <p:spPr>
          <a:xfrm>
            <a:off x="5193316" y="3857154"/>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20 timmar</a:t>
            </a:r>
            <a:endParaRPr lang="en-US" sz="1050" b="1" kern="0" dirty="0">
              <a:solidFill>
                <a:srgbClr val="000000"/>
              </a:solidFill>
              <a:latin typeface="Arial"/>
              <a:cs typeface="Arial"/>
              <a:sym typeface="Arial"/>
            </a:endParaRPr>
          </a:p>
        </p:txBody>
      </p:sp>
      <p:sp>
        <p:nvSpPr>
          <p:cNvPr id="25" name="Höger klammerparentes 24">
            <a:extLst>
              <a:ext uri="{FF2B5EF4-FFF2-40B4-BE49-F238E27FC236}">
                <a16:creationId xmlns:a16="http://schemas.microsoft.com/office/drawing/2014/main" id="{34171E22-1CC9-630D-793A-7FBF9A91EF24}"/>
              </a:ext>
            </a:extLst>
          </p:cNvPr>
          <p:cNvSpPr/>
          <p:nvPr/>
        </p:nvSpPr>
        <p:spPr>
          <a:xfrm rot="5400000">
            <a:off x="3571647" y="1638391"/>
            <a:ext cx="393222" cy="5281115"/>
          </a:xfrm>
          <a:prstGeom prst="rightBrace">
            <a:avLst>
              <a:gd name="adj1" fmla="val 8333"/>
              <a:gd name="adj2" fmla="val 50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000000"/>
              </a:solidFill>
              <a:latin typeface="Arial"/>
            </a:endParaRPr>
          </a:p>
        </p:txBody>
      </p:sp>
      <p:sp>
        <p:nvSpPr>
          <p:cNvPr id="26" name="Rektangel 25">
            <a:extLst>
              <a:ext uri="{FF2B5EF4-FFF2-40B4-BE49-F238E27FC236}">
                <a16:creationId xmlns:a16="http://schemas.microsoft.com/office/drawing/2014/main" id="{88F5B6EA-C897-BE0F-C635-F3E955C33893}"/>
              </a:ext>
            </a:extLst>
          </p:cNvPr>
          <p:cNvSpPr/>
          <p:nvPr/>
        </p:nvSpPr>
        <p:spPr>
          <a:xfrm>
            <a:off x="2920807" y="4504029"/>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Lagförälder??</a:t>
            </a:r>
          </a:p>
          <a:p>
            <a:pPr algn="ctr" defTabSz="685800"/>
            <a:endParaRPr lang="sv-SE" sz="1050" b="1" kern="0" dirty="0">
              <a:solidFill>
                <a:srgbClr val="000000"/>
              </a:solidFill>
              <a:latin typeface="Arial"/>
              <a:sym typeface="Arial"/>
            </a:endParaRPr>
          </a:p>
        </p:txBody>
      </p:sp>
      <p:sp>
        <p:nvSpPr>
          <p:cNvPr id="27" name="textruta 26">
            <a:extLst>
              <a:ext uri="{FF2B5EF4-FFF2-40B4-BE49-F238E27FC236}">
                <a16:creationId xmlns:a16="http://schemas.microsoft.com/office/drawing/2014/main" id="{BB80C092-C176-0C87-9856-82FCC45E63B4}"/>
              </a:ext>
            </a:extLst>
          </p:cNvPr>
          <p:cNvSpPr txBox="1"/>
          <p:nvPr/>
        </p:nvSpPr>
        <p:spPr>
          <a:xfrm>
            <a:off x="6597374" y="4180448"/>
            <a:ext cx="1966307" cy="923330"/>
          </a:xfrm>
          <a:prstGeom prst="rect">
            <a:avLst/>
          </a:prstGeom>
          <a:noFill/>
        </p:spPr>
        <p:txBody>
          <a:bodyPr wrap="square" rtlCol="0">
            <a:spAutoFit/>
          </a:bodyPr>
          <a:lstStyle/>
          <a:p>
            <a:pPr defTabSz="685800"/>
            <a:r>
              <a:rPr lang="sv-SE" sz="900" dirty="0">
                <a:solidFill>
                  <a:srgbClr val="000000"/>
                </a:solidFill>
                <a:latin typeface="Arial"/>
              </a:rPr>
              <a:t>Kiosk ca 20 timmar</a:t>
            </a:r>
          </a:p>
          <a:p>
            <a:pPr defTabSz="685800"/>
            <a:r>
              <a:rPr lang="sv-SE" sz="900" dirty="0" err="1">
                <a:solidFill>
                  <a:srgbClr val="000000"/>
                </a:solidFill>
                <a:latin typeface="Arial"/>
              </a:rPr>
              <a:t>Hentorpsdagen</a:t>
            </a:r>
            <a:r>
              <a:rPr lang="sv-SE" sz="900" dirty="0">
                <a:solidFill>
                  <a:srgbClr val="000000"/>
                </a:solidFill>
                <a:latin typeface="Arial"/>
              </a:rPr>
              <a:t> 2x5=10 timmar</a:t>
            </a:r>
          </a:p>
          <a:p>
            <a:pPr defTabSz="685800"/>
            <a:r>
              <a:rPr lang="sv-SE" sz="900" dirty="0">
                <a:solidFill>
                  <a:srgbClr val="000000"/>
                </a:solidFill>
                <a:latin typeface="Arial"/>
              </a:rPr>
              <a:t>Fixardagen 1x3= 3 timmar</a:t>
            </a:r>
          </a:p>
          <a:p>
            <a:pPr defTabSz="685800"/>
            <a:r>
              <a:rPr lang="sv-SE" sz="900" dirty="0">
                <a:solidFill>
                  <a:srgbClr val="000000"/>
                </a:solidFill>
                <a:latin typeface="Arial"/>
              </a:rPr>
              <a:t>Inträde 5x2x2= 20 timmar</a:t>
            </a:r>
          </a:p>
          <a:p>
            <a:pPr defTabSz="685800"/>
            <a:r>
              <a:rPr lang="sv-SE" sz="900" dirty="0" err="1">
                <a:solidFill>
                  <a:srgbClr val="000000"/>
                </a:solidFill>
                <a:latin typeface="Arial"/>
              </a:rPr>
              <a:t>Futsalcupen</a:t>
            </a:r>
            <a:r>
              <a:rPr lang="sv-SE" sz="900" dirty="0">
                <a:solidFill>
                  <a:srgbClr val="000000"/>
                </a:solidFill>
                <a:latin typeface="Arial"/>
              </a:rPr>
              <a:t> 3x4= 12 timmar</a:t>
            </a:r>
          </a:p>
          <a:p>
            <a:pPr defTabSz="685800"/>
            <a:r>
              <a:rPr lang="sv-SE" sz="900" dirty="0">
                <a:solidFill>
                  <a:srgbClr val="000000"/>
                </a:solidFill>
                <a:latin typeface="Arial"/>
              </a:rPr>
              <a:t>Totalt 65 timmar</a:t>
            </a:r>
            <a:endParaRPr lang="en-US" sz="900" dirty="0">
              <a:solidFill>
                <a:srgbClr val="000000"/>
              </a:solidFill>
              <a:latin typeface="Arial"/>
            </a:endParaRPr>
          </a:p>
        </p:txBody>
      </p:sp>
      <p:sp>
        <p:nvSpPr>
          <p:cNvPr id="32" name="Title 1">
            <a:extLst>
              <a:ext uri="{FF2B5EF4-FFF2-40B4-BE49-F238E27FC236}">
                <a16:creationId xmlns:a16="http://schemas.microsoft.com/office/drawing/2014/main" id="{22B0D8AD-CDC0-A4FC-B730-7D45EA160102}"/>
              </a:ext>
            </a:extLst>
          </p:cNvPr>
          <p:cNvSpPr>
            <a:spLocks noGrp="1"/>
          </p:cNvSpPr>
          <p:nvPr>
            <p:ph type="title"/>
          </p:nvPr>
        </p:nvSpPr>
        <p:spPr>
          <a:xfrm>
            <a:off x="601670" y="281175"/>
            <a:ext cx="7940660" cy="763525"/>
          </a:xfrm>
        </p:spPr>
        <p:txBody>
          <a:bodyPr>
            <a:normAutofit fontScale="90000"/>
          </a:bodyPr>
          <a:lstStyle/>
          <a:p>
            <a:r>
              <a:rPr lang="en-US" dirty="0" err="1"/>
              <a:t>Förslag</a:t>
            </a:r>
            <a:r>
              <a:rPr lang="en-US" dirty="0"/>
              <a:t> </a:t>
            </a:r>
            <a:r>
              <a:rPr lang="en-US" dirty="0" err="1"/>
              <a:t>lagorganisation</a:t>
            </a:r>
            <a:r>
              <a:rPr lang="en-US" dirty="0"/>
              <a:t> </a:t>
            </a:r>
            <a:r>
              <a:rPr lang="en-US" dirty="0" err="1"/>
              <a:t>Våmbs</a:t>
            </a:r>
            <a:r>
              <a:rPr lang="en-US" dirty="0"/>
              <a:t> IF</a:t>
            </a:r>
            <a:br>
              <a:rPr lang="en-US" dirty="0"/>
            </a:br>
            <a:r>
              <a:rPr lang="en-US" sz="1300" dirty="0" err="1"/>
              <a:t>Timmarna</a:t>
            </a:r>
            <a:r>
              <a:rPr lang="en-US" sz="1300" dirty="0"/>
              <a:t> </a:t>
            </a:r>
            <a:r>
              <a:rPr lang="en-US" sz="1300" dirty="0" err="1"/>
              <a:t>gäller</a:t>
            </a:r>
            <a:r>
              <a:rPr lang="en-US" sz="1300" dirty="0"/>
              <a:t> för lag </a:t>
            </a:r>
            <a:r>
              <a:rPr lang="en-US" sz="1300" dirty="0" err="1"/>
              <a:t>som</a:t>
            </a:r>
            <a:r>
              <a:rPr lang="en-US" sz="1300" dirty="0"/>
              <a:t> </a:t>
            </a:r>
            <a:r>
              <a:rPr lang="en-US" sz="1300" dirty="0" err="1"/>
              <a:t>tränar</a:t>
            </a:r>
            <a:r>
              <a:rPr lang="en-US" sz="1300" dirty="0"/>
              <a:t> </a:t>
            </a:r>
            <a:r>
              <a:rPr lang="en-US" sz="1300" dirty="0" err="1"/>
              <a:t>tre</a:t>
            </a:r>
            <a:r>
              <a:rPr lang="en-US" sz="1300" dirty="0"/>
              <a:t> </a:t>
            </a:r>
            <a:r>
              <a:rPr lang="en-US" sz="1300" dirty="0" err="1"/>
              <a:t>gånger</a:t>
            </a:r>
            <a:r>
              <a:rPr lang="en-US" sz="1300" dirty="0"/>
              <a:t>/</a:t>
            </a:r>
            <a:r>
              <a:rPr lang="en-US" sz="1300" dirty="0" err="1"/>
              <a:t>vecka</a:t>
            </a:r>
            <a:br>
              <a:rPr lang="en-US" dirty="0"/>
            </a:br>
            <a:endParaRPr lang="en-US" dirty="0"/>
          </a:p>
        </p:txBody>
      </p:sp>
    </p:spTree>
    <p:extLst>
      <p:ext uri="{BB962C8B-B14F-4D97-AF65-F5344CB8AC3E}">
        <p14:creationId xmlns:p14="http://schemas.microsoft.com/office/powerpoint/2010/main" val="48321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143000" y="0"/>
            <a:ext cx="6172200" cy="857250"/>
          </a:xfrm>
        </p:spPr>
        <p:txBody>
          <a:bodyPr/>
          <a:lstStyle/>
          <a:p>
            <a:r>
              <a:rPr lang="sv-SE" sz="2400" b="1" dirty="0"/>
              <a:t>Timmar för tränare, ledare och lagföräldrar</a:t>
            </a:r>
          </a:p>
        </p:txBody>
      </p:sp>
      <p:sp>
        <p:nvSpPr>
          <p:cNvPr id="7" name="Rektangel 6">
            <a:extLst>
              <a:ext uri="{FF2B5EF4-FFF2-40B4-BE49-F238E27FC236}">
                <a16:creationId xmlns:a16="http://schemas.microsoft.com/office/drawing/2014/main" id="{24CBB48D-E440-44E5-91D5-15DCAEBE8E5E}"/>
              </a:ext>
            </a:extLst>
          </p:cNvPr>
          <p:cNvSpPr/>
          <p:nvPr/>
        </p:nvSpPr>
        <p:spPr>
          <a:xfrm>
            <a:off x="1412628" y="711518"/>
            <a:ext cx="6615756" cy="4293483"/>
          </a:xfrm>
          <a:prstGeom prst="rect">
            <a:avLst/>
          </a:prstGeom>
        </p:spPr>
        <p:txBody>
          <a:bodyPr wrap="square">
            <a:spAutoFit/>
          </a:bodyPr>
          <a:lstStyle/>
          <a:p>
            <a:pPr defTabSz="685800"/>
            <a:r>
              <a:rPr lang="sv-SE" sz="1050" b="1" u="sng" kern="0" dirty="0">
                <a:solidFill>
                  <a:srgbClr val="000000"/>
                </a:solidFill>
                <a:latin typeface="Calibri" panose="020F0502020204030204" pitchFamily="34" charset="0"/>
                <a:cs typeface="Calibri" panose="020F0502020204030204" pitchFamily="34" charset="0"/>
                <a:sym typeface="Arial"/>
              </a:rPr>
              <a:t>Träningar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Ordinarie träning:		26 veckor x 3 x 2,5h = 195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Sommarträning: 		20 tillfällen x 2,5h = 50   ***</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Matcher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Hemmamatcher: 		10 x 3,5h = 35</a:t>
            </a:r>
          </a:p>
          <a:p>
            <a:pPr defTabSz="685800"/>
            <a:r>
              <a:rPr lang="sv-SE" sz="1050" kern="0" dirty="0">
                <a:solidFill>
                  <a:srgbClr val="000000"/>
                </a:solidFill>
                <a:latin typeface="Calibri" panose="020F0502020204030204" pitchFamily="34" charset="0"/>
                <a:cs typeface="Calibri" panose="020F0502020204030204" pitchFamily="34" charset="0"/>
                <a:sym typeface="Arial"/>
              </a:rPr>
              <a:t>Bortamatcher: 		10 x 5h = 50</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Cuper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10h = 25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24h = 60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1 dag x 10h = 10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Övriga träffar med laget</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Möten </a:t>
            </a:r>
            <a:r>
              <a:rPr lang="sv-SE" sz="1050" u="sng" kern="0" dirty="0">
                <a:solidFill>
                  <a:srgbClr val="000000"/>
                </a:solidFill>
                <a:latin typeface="Calibri" panose="020F0502020204030204" pitchFamily="34" charset="0"/>
                <a:cs typeface="Calibri" panose="020F0502020204030204" pitchFamily="34" charset="0"/>
                <a:sym typeface="Arial"/>
              </a:rPr>
              <a:t>(</a:t>
            </a:r>
            <a:r>
              <a:rPr lang="sv-SE" sz="1050" kern="0" dirty="0">
                <a:solidFill>
                  <a:srgbClr val="000000"/>
                </a:solidFill>
                <a:latin typeface="Calibri" panose="020F0502020204030204" pitchFamily="34" charset="0"/>
                <a:cs typeface="Calibri" panose="020F0502020204030204" pitchFamily="34" charset="0"/>
                <a:sym typeface="Arial"/>
              </a:rPr>
              <a:t>Kick </a:t>
            </a:r>
            <a:r>
              <a:rPr lang="sv-SE" sz="1050" kern="0" dirty="0" err="1">
                <a:solidFill>
                  <a:srgbClr val="000000"/>
                </a:solidFill>
                <a:latin typeface="Calibri" panose="020F0502020204030204" pitchFamily="34" charset="0"/>
                <a:cs typeface="Calibri" panose="020F0502020204030204" pitchFamily="34" charset="0"/>
                <a:sym typeface="Arial"/>
              </a:rPr>
              <a:t>offs</a:t>
            </a:r>
            <a:r>
              <a:rPr lang="sv-SE" sz="1050" kern="0" dirty="0">
                <a:solidFill>
                  <a:srgbClr val="000000"/>
                </a:solidFill>
                <a:latin typeface="Calibri" panose="020F0502020204030204" pitchFamily="34" charset="0"/>
                <a:cs typeface="Calibri" panose="020F0502020204030204" pitchFamily="34" charset="0"/>
                <a:sym typeface="Arial"/>
              </a:rPr>
              <a:t>, tränarmöten, utbildningar mm)</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20 x 2h = 40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10 x 2h = 20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err="1">
                <a:solidFill>
                  <a:srgbClr val="000000"/>
                </a:solidFill>
                <a:latin typeface="Calibri" panose="020F0502020204030204" pitchFamily="34" charset="0"/>
                <a:cs typeface="Calibri" panose="020F0502020204030204" pitchFamily="34" charset="0"/>
                <a:sym typeface="Arial"/>
              </a:rPr>
              <a:t>Admin</a:t>
            </a:r>
            <a:r>
              <a:rPr lang="sv-SE" sz="1050" b="1" u="sng" kern="0" dirty="0">
                <a:solidFill>
                  <a:srgbClr val="000000"/>
                </a:solidFill>
                <a:latin typeface="Calibri" panose="020F0502020204030204" pitchFamily="34" charset="0"/>
                <a:cs typeface="Calibri" panose="020F0502020204030204" pitchFamily="34" charset="0"/>
                <a:sym typeface="Arial"/>
              </a:rPr>
              <a:t> </a:t>
            </a:r>
            <a:r>
              <a:rPr lang="sv-SE" sz="1050" kern="0" dirty="0">
                <a:solidFill>
                  <a:srgbClr val="000000"/>
                </a:solidFill>
                <a:latin typeface="Calibri" panose="020F0502020204030204" pitchFamily="34" charset="0"/>
                <a:cs typeface="Calibri" panose="020F0502020204030204" pitchFamily="34" charset="0"/>
                <a:sym typeface="Arial"/>
              </a:rPr>
              <a:t>(planera träningar/match/säsong, laget.se, samtal, sms-grupp, kontakt med andra lag och förbundet)</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26 veckor x 5h = 130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26 veckor x 3h = 78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r>
              <a:rPr lang="sv-SE" sz="1050" b="1" kern="0" dirty="0">
                <a:solidFill>
                  <a:srgbClr val="000000"/>
                </a:solidFill>
                <a:latin typeface="Calibri" panose="020F0502020204030204" pitchFamily="34" charset="0"/>
                <a:cs typeface="Calibri" panose="020F0502020204030204" pitchFamily="34" charset="0"/>
                <a:sym typeface="Arial"/>
              </a:rPr>
              <a:t>		</a:t>
            </a:r>
          </a:p>
          <a:p>
            <a:pPr defTabSz="685800"/>
            <a:endParaRPr lang="sv-SE" sz="10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997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Stödfunktioner</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181020" cy="3208571"/>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Arbetsuppgifter Lagförälder:</a:t>
            </a: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Avlasta tränarna administrativt</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lagförsäljning*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domaruppdrag*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Grönvita rabatten*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arbetsuppgifter*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trivseluppgifter*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Medverka vid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möten för lagföräldrar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Förmedla ”supporters” till </a:t>
            </a:r>
            <a:r>
              <a:rPr lang="sv-SE" sz="1350" kern="0" dirty="0" err="1">
                <a:solidFill>
                  <a:srgbClr val="000000"/>
                </a:solidFill>
                <a:latin typeface="Calibri" panose="020F0502020204030204" pitchFamily="34" charset="0"/>
                <a:cs typeface="Calibri" panose="020F0502020204030204" pitchFamily="34" charset="0"/>
                <a:sym typeface="Arial"/>
              </a:rPr>
              <a:t>sportgruppen</a:t>
            </a:r>
            <a:r>
              <a:rPr lang="sv-SE" sz="1350" kern="0" dirty="0">
                <a:solidFill>
                  <a:srgbClr val="000000"/>
                </a:solidFill>
                <a:latin typeface="Calibri" panose="020F0502020204030204" pitchFamily="34" charset="0"/>
                <a:cs typeface="Calibri" panose="020F0502020204030204" pitchFamily="34" charset="0"/>
                <a:sym typeface="Arial"/>
              </a:rPr>
              <a:t>/styrelsen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14313" indent="-214313"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 Kan med fördel delegeras</a:t>
            </a:r>
          </a:p>
        </p:txBody>
      </p:sp>
      <p:sp>
        <p:nvSpPr>
          <p:cNvPr id="6" name="textruta 5">
            <a:extLst>
              <a:ext uri="{FF2B5EF4-FFF2-40B4-BE49-F238E27FC236}">
                <a16:creationId xmlns:a16="http://schemas.microsoft.com/office/drawing/2014/main" id="{367EC493-97B3-8D00-D3FF-1BD5B9A91665}"/>
              </a:ext>
            </a:extLst>
          </p:cNvPr>
          <p:cNvSpPr txBox="1"/>
          <p:nvPr/>
        </p:nvSpPr>
        <p:spPr>
          <a:xfrm>
            <a:off x="4572000" y="1350110"/>
            <a:ext cx="4181020" cy="4039567"/>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”Supporters”:</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b="1" kern="0" dirty="0">
                <a:solidFill>
                  <a:srgbClr val="000000"/>
                </a:solidFill>
                <a:latin typeface="Calibri" panose="020F0502020204030204" pitchFamily="34" charset="0"/>
                <a:cs typeface="Calibri" panose="020F0502020204030204" pitchFamily="34" charset="0"/>
                <a:sym typeface="Arial"/>
              </a:rPr>
              <a:t>Föräldrar som kan tänka sig att lägga några extra timmar för barnen och Våmbs IF</a:t>
            </a:r>
            <a:r>
              <a:rPr lang="sv-SE" sz="1350" kern="0" dirty="0">
                <a:solidFill>
                  <a:srgbClr val="000000"/>
                </a:solidFill>
                <a:latin typeface="Calibri" panose="020F0502020204030204" pitchFamily="34" charset="0"/>
                <a:cs typeface="Calibri" panose="020F0502020204030204" pitchFamily="34" charset="0"/>
                <a:sym typeface="Arial"/>
              </a:rPr>
              <a: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Exempel på uppdrag:</a:t>
            </a:r>
          </a:p>
          <a:p>
            <a:pPr marL="285750" indent="-285750" defTabSz="685800">
              <a:buFont typeface="Arial" panose="020B0604020202020204" pitchFamily="34" charset="0"/>
              <a:buChar char="•"/>
            </a:pP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Ingå i en arbetsgrupp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Sportgrupp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Futsalgrupp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evenemangsgrupp osv)</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punktinsats åt styrelse/</a:t>
            </a:r>
            <a:r>
              <a:rPr lang="sv-SE" sz="1350" kern="0" dirty="0" err="1">
                <a:solidFill>
                  <a:srgbClr val="000000"/>
                </a:solidFill>
                <a:latin typeface="Calibri" panose="020F0502020204030204" pitchFamily="34" charset="0"/>
                <a:cs typeface="Calibri" panose="020F0502020204030204" pitchFamily="34" charset="0"/>
                <a:sym typeface="Arial"/>
              </a:rPr>
              <a:t>sportgrupp</a:t>
            </a: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Supporta på klädprovardagar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med på inskrivning i fotbollsskolan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en uppgift i Excel</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Hjälpa till på en städdag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matchvärd/speaker på seniormatcher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Grilla</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Osv</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5188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Bildspel på skärmen (16:9)</PresentationFormat>
  <Paragraphs>175</Paragraphs>
  <Slides>11</Slides>
  <Notes>0</Notes>
  <HiddenSlides>1</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11</vt:i4>
      </vt:variant>
    </vt:vector>
  </HeadingPairs>
  <TitlesOfParts>
    <vt:vector size="16" baseType="lpstr">
      <vt:lpstr>Arial</vt:lpstr>
      <vt:lpstr>Calibri</vt:lpstr>
      <vt:lpstr>Times New Roman</vt:lpstr>
      <vt:lpstr>Office Theme</vt:lpstr>
      <vt:lpstr>1_Office-tema</vt:lpstr>
      <vt:lpstr>Föräldramöte 2024 Våmbs IF</vt:lpstr>
      <vt:lpstr>Våmbs IF</vt:lpstr>
      <vt:lpstr>Ekonomi</vt:lpstr>
      <vt:lpstr>Ekonomi</vt:lpstr>
      <vt:lpstr>Gröna tråden  Regler och riktlinjer  för Våmbs IF fotbollsutveckling </vt:lpstr>
      <vt:lpstr>Förslag lagorganisation Våmbs IF </vt:lpstr>
      <vt:lpstr>Förslag lagorganisation Våmbs IF Timmarna gäller för lag som tränar tre gånger/vecka </vt:lpstr>
      <vt:lpstr>Timmar för tränare, ledare och lagföräldrar</vt:lpstr>
      <vt:lpstr>Stödfunktioner </vt:lpstr>
      <vt:lpstr>Övrigt</vt:lpstr>
      <vt:lpstr>Arbetsbemanning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2024-04-23T18:01:40Z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36b8ab-aa19-4aaf-ade5-e13533bd462a_Enabled">
    <vt:lpwstr>true</vt:lpwstr>
  </property>
  <property fmtid="{D5CDD505-2E9C-101B-9397-08002B2CF9AE}" pid="3" name="MSIP_Label_8036b8ab-aa19-4aaf-ade5-e13533bd462a_SetDate">
    <vt:lpwstr>2023-03-12T18:41:34Z</vt:lpwstr>
  </property>
  <property fmtid="{D5CDD505-2E9C-101B-9397-08002B2CF9AE}" pid="4" name="MSIP_Label_8036b8ab-aa19-4aaf-ade5-e13533bd462a_Method">
    <vt:lpwstr>Standard</vt:lpwstr>
  </property>
  <property fmtid="{D5CDD505-2E9C-101B-9397-08002B2CF9AE}" pid="5" name="MSIP_Label_8036b8ab-aa19-4aaf-ade5-e13533bd462a_Name">
    <vt:lpwstr>Internal</vt:lpwstr>
  </property>
  <property fmtid="{D5CDD505-2E9C-101B-9397-08002B2CF9AE}" pid="6" name="MSIP_Label_8036b8ab-aa19-4aaf-ade5-e13533bd462a_SiteId">
    <vt:lpwstr>c3549632-51ee-40fe-b6ae-a69f3a6cc157</vt:lpwstr>
  </property>
  <property fmtid="{D5CDD505-2E9C-101B-9397-08002B2CF9AE}" pid="7" name="MSIP_Label_8036b8ab-aa19-4aaf-ade5-e13533bd462a_ActionId">
    <vt:lpwstr>58f3d6ad-8c30-4820-8a97-9bee309a6bd1</vt:lpwstr>
  </property>
  <property fmtid="{D5CDD505-2E9C-101B-9397-08002B2CF9AE}" pid="8" name="MSIP_Label_8036b8ab-aa19-4aaf-ade5-e13533bd462a_ContentBits">
    <vt:lpwstr>2</vt:lpwstr>
  </property>
</Properties>
</file>