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3" r:id="rId2"/>
  </p:sldMasterIdLst>
  <p:notesMasterIdLst>
    <p:notesMasterId r:id="rId15"/>
  </p:notesMasterIdLst>
  <p:sldIdLst>
    <p:sldId id="256" r:id="rId3"/>
    <p:sldId id="289" r:id="rId4"/>
    <p:sldId id="290" r:id="rId5"/>
    <p:sldId id="268" r:id="rId6"/>
    <p:sldId id="269" r:id="rId7"/>
    <p:sldId id="257" r:id="rId8"/>
    <p:sldId id="288" r:id="rId9"/>
    <p:sldId id="287" r:id="rId10"/>
    <p:sldId id="338" r:id="rId11"/>
    <p:sldId id="423" r:id="rId12"/>
    <p:sldId id="267" r:id="rId13"/>
    <p:sldId id="424"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EC3C"/>
    <a:srgbClr val="00AACC"/>
    <a:srgbClr val="1D3A00"/>
    <a:srgbClr val="6C1A00"/>
    <a:srgbClr val="003296"/>
    <a:srgbClr val="E39A39"/>
    <a:srgbClr val="FFC901"/>
    <a:srgbClr val="FE9202"/>
    <a:srgbClr val="FEA402"/>
    <a:srgbClr val="D68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C0675D-3822-4F23-A2DE-54C9760190A1}" v="42" dt="2023-03-23T16:31:30.55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378" autoAdjust="0"/>
  </p:normalViewPr>
  <p:slideViewPr>
    <p:cSldViewPr>
      <p:cViewPr varScale="1">
        <p:scale>
          <a:sx n="77" d="100"/>
          <a:sy n="77" d="100"/>
        </p:scale>
        <p:origin x="1004" y="3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C9DC0B-439A-4283-B282-0A81E38E4B9A}" type="datetimeFigureOut">
              <a:rPr lang="en-US" smtClean="0"/>
              <a:t>3/23/2023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FD5F7-8A08-47F0-BD34-72DA7B8DDD06}" type="slidenum">
              <a:rPr lang="en-US" smtClean="0"/>
              <a:t>‹#›</a:t>
            </a:fld>
            <a:endParaRPr lang="en-US"/>
          </a:p>
        </p:txBody>
      </p:sp>
    </p:spTree>
    <p:extLst>
      <p:ext uri="{BB962C8B-B14F-4D97-AF65-F5344CB8AC3E}">
        <p14:creationId xmlns:p14="http://schemas.microsoft.com/office/powerpoint/2010/main" val="256037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350110"/>
            <a:ext cx="5650085" cy="1527050"/>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2877160"/>
            <a:ext cx="5650085" cy="610820"/>
          </a:xfrm>
        </p:spPr>
        <p:txBody>
          <a:bodyPr>
            <a:normAutofit/>
          </a:bodyPr>
          <a:lstStyle>
            <a:lvl1pPr marL="0" indent="0" algn="l">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4574626E-3215-4C59-A1E6-8B61DF5D75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31" name="Shape 31"/>
          <p:cNvSpPr txBox="1">
            <a:spLocks noGrp="1"/>
          </p:cNvSpPr>
          <p:nvPr>
            <p:ph type="body" idx="1"/>
          </p:nvPr>
        </p:nvSpPr>
        <p:spPr>
          <a:xfrm>
            <a:off x="457201" y="1200151"/>
            <a:ext cx="4038599" cy="3394472"/>
          </a:xfrm>
          <a:prstGeom prst="rect">
            <a:avLst/>
          </a:prstGeom>
          <a:noFill/>
          <a:ln>
            <a:noFill/>
          </a:ln>
        </p:spPr>
        <p:txBody>
          <a:bodyPr lIns="91425" tIns="91425" rIns="91425" bIns="91425" anchor="t" anchorCtr="0"/>
          <a:lstStyle>
            <a:lvl1pPr marL="257175" marR="0" lvl="0" indent="-123825"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57213" marR="0" lvl="1" indent="-100013"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48201" y="1200151"/>
            <a:ext cx="4038599" cy="3394472"/>
          </a:xfrm>
          <a:prstGeom prst="rect">
            <a:avLst/>
          </a:prstGeom>
          <a:noFill/>
          <a:ln>
            <a:noFill/>
          </a:ln>
        </p:spPr>
        <p:txBody>
          <a:bodyPr lIns="91425" tIns="91425" rIns="91425" bIns="91425" anchor="t" anchorCtr="0"/>
          <a:lstStyle>
            <a:lvl1pPr marL="257175" marR="0" lvl="0" indent="-123825"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57213" marR="0" lvl="1" indent="-100013"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63408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47" name="Shape 47"/>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75220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Tom">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00534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Innehåll med bild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1" y="204789"/>
            <a:ext cx="3008313" cy="8715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1500" b="1"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56" name="Shape 56"/>
          <p:cNvSpPr txBox="1">
            <a:spLocks noGrp="1"/>
          </p:cNvSpPr>
          <p:nvPr>
            <p:ph type="body" idx="1"/>
          </p:nvPr>
        </p:nvSpPr>
        <p:spPr>
          <a:xfrm>
            <a:off x="3575050" y="204788"/>
            <a:ext cx="5111750" cy="4389834"/>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1" y="1076326"/>
            <a:ext cx="3008313" cy="3518297"/>
          </a:xfrm>
          <a:prstGeom prst="rect">
            <a:avLst/>
          </a:prstGeom>
          <a:noFill/>
          <a:ln>
            <a:noFill/>
          </a:ln>
        </p:spPr>
        <p:txBody>
          <a:bodyPr lIns="91425" tIns="91425" rIns="91425" bIns="91425" anchor="t" anchorCtr="0"/>
          <a:lstStyle>
            <a:lvl1pPr marL="0" marR="0" lvl="0" indent="0" algn="l" rtl="0">
              <a:spcBef>
                <a:spcPts val="210"/>
              </a:spcBef>
              <a:buClr>
                <a:schemeClr val="dk1"/>
              </a:buClr>
              <a:buFont typeface="Arial"/>
              <a:buNone/>
              <a:defRPr sz="1050" b="0" i="0" u="none" strike="noStrike" cap="none">
                <a:solidFill>
                  <a:schemeClr val="dk1"/>
                </a:solidFill>
                <a:latin typeface="Calibri"/>
                <a:ea typeface="Calibri"/>
                <a:cs typeface="Calibri"/>
                <a:sym typeface="Calibri"/>
              </a:defRPr>
            </a:lvl1pPr>
            <a:lvl2pPr marL="342900" marR="0" lvl="1"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2pPr>
            <a:lvl3pPr marL="685800" marR="0" lvl="2" indent="0" algn="l" rtl="0">
              <a:spcBef>
                <a:spcPts val="150"/>
              </a:spcBef>
              <a:buClr>
                <a:schemeClr val="dk1"/>
              </a:buClr>
              <a:buFont typeface="Arial"/>
              <a:buNone/>
              <a:defRPr sz="750" b="0" i="0" u="none" strike="noStrike" cap="none">
                <a:solidFill>
                  <a:schemeClr val="dk1"/>
                </a:solidFill>
                <a:latin typeface="Calibri"/>
                <a:ea typeface="Calibri"/>
                <a:cs typeface="Calibri"/>
                <a:sym typeface="Calibri"/>
              </a:defRPr>
            </a:lvl3pPr>
            <a:lvl4pPr marL="1028700" marR="0" lvl="3"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4pPr>
            <a:lvl5pPr marL="1371600" marR="0" lvl="4"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5pPr>
            <a:lvl6pPr marL="1714500" marR="0" lvl="5"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7400" marR="0" lvl="6"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400300" marR="0" lvl="7"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3200" marR="0" lvl="8"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86267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Bild med bild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9" y="3600451"/>
            <a:ext cx="5486399" cy="42505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1500" b="1"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3" name="Shape 63"/>
          <p:cNvSpPr>
            <a:spLocks noGrp="1"/>
          </p:cNvSpPr>
          <p:nvPr>
            <p:ph type="pic" idx="2"/>
          </p:nvPr>
        </p:nvSpPr>
        <p:spPr>
          <a:xfrm>
            <a:off x="1792289" y="459581"/>
            <a:ext cx="5486399" cy="3086100"/>
          </a:xfrm>
          <a:prstGeom prst="rect">
            <a:avLst/>
          </a:prstGeom>
          <a:noFill/>
          <a:ln>
            <a:noFill/>
          </a:ln>
        </p:spPr>
        <p:txBody>
          <a:bodyPr lIns="91425" tIns="91425" rIns="91425" bIns="91425" anchor="t" anchorCtr="0"/>
          <a:lstStyle>
            <a:lvl1pPr marL="0" marR="0" lvl="0"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spcBef>
                <a:spcPts val="420"/>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spcBef>
                <a:spcPts val="360"/>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9" y="4025504"/>
            <a:ext cx="5486399" cy="603646"/>
          </a:xfrm>
          <a:prstGeom prst="rect">
            <a:avLst/>
          </a:prstGeom>
          <a:noFill/>
          <a:ln>
            <a:noFill/>
          </a:ln>
        </p:spPr>
        <p:txBody>
          <a:bodyPr lIns="91425" tIns="91425" rIns="91425" bIns="91425" anchor="t" anchorCtr="0"/>
          <a:lstStyle>
            <a:lvl1pPr marL="0" marR="0" lvl="0" indent="0" algn="l" rtl="0">
              <a:spcBef>
                <a:spcPts val="210"/>
              </a:spcBef>
              <a:buClr>
                <a:schemeClr val="dk1"/>
              </a:buClr>
              <a:buFont typeface="Arial"/>
              <a:buNone/>
              <a:defRPr sz="1050" b="0" i="0" u="none" strike="noStrike" cap="none">
                <a:solidFill>
                  <a:schemeClr val="dk1"/>
                </a:solidFill>
                <a:latin typeface="Calibri"/>
                <a:ea typeface="Calibri"/>
                <a:cs typeface="Calibri"/>
                <a:sym typeface="Calibri"/>
              </a:defRPr>
            </a:lvl1pPr>
            <a:lvl2pPr marL="342900" marR="0" lvl="1"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2pPr>
            <a:lvl3pPr marL="685800" marR="0" lvl="2" indent="0" algn="l" rtl="0">
              <a:spcBef>
                <a:spcPts val="150"/>
              </a:spcBef>
              <a:buClr>
                <a:schemeClr val="dk1"/>
              </a:buClr>
              <a:buFont typeface="Arial"/>
              <a:buNone/>
              <a:defRPr sz="750" b="0" i="0" u="none" strike="noStrike" cap="none">
                <a:solidFill>
                  <a:schemeClr val="dk1"/>
                </a:solidFill>
                <a:latin typeface="Calibri"/>
                <a:ea typeface="Calibri"/>
                <a:cs typeface="Calibri"/>
                <a:sym typeface="Calibri"/>
              </a:defRPr>
            </a:lvl3pPr>
            <a:lvl4pPr marL="1028700" marR="0" lvl="3"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4pPr>
            <a:lvl5pPr marL="1371600" marR="0" lvl="4"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5pPr>
            <a:lvl6pPr marL="1714500" marR="0" lvl="5"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7400" marR="0" lvl="6"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400300" marR="0" lvl="7"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3200" marR="0" lvl="8"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34508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Rubrik och lodrät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0" name="Shape 70"/>
          <p:cNvSpPr txBox="1">
            <a:spLocks noGrp="1"/>
          </p:cNvSpPr>
          <p:nvPr>
            <p:ph type="body" idx="1"/>
          </p:nvPr>
        </p:nvSpPr>
        <p:spPr>
          <a:xfrm rot="5400000">
            <a:off x="2874765" y="-1217414"/>
            <a:ext cx="3394472" cy="8229600"/>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8630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cSld name="Lodrät rubrik och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5463779" y="1371600"/>
            <a:ext cx="4388644"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6" name="Shape 76"/>
          <p:cNvSpPr txBox="1">
            <a:spLocks noGrp="1"/>
          </p:cNvSpPr>
          <p:nvPr>
            <p:ph type="body" idx="1"/>
          </p:nvPr>
        </p:nvSpPr>
        <p:spPr>
          <a:xfrm rot="5400000">
            <a:off x="1272779" y="-609600"/>
            <a:ext cx="4388644" cy="6019799"/>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92430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610821"/>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1"/>
            <a:ext cx="8246070" cy="3512214"/>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47BD319-C441-4740-BDB2-35E25C52CCE7}" type="datetimeFigureOut">
              <a:rPr lang="sv-SE" smtClean="0"/>
              <a:t>2023-03-23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a:t>
            </a:fld>
            <a:endParaRPr lang="sv-SE"/>
          </a:p>
        </p:txBody>
      </p:sp>
    </p:spTree>
    <p:extLst>
      <p:ext uri="{BB962C8B-B14F-4D97-AF65-F5344CB8AC3E}">
        <p14:creationId xmlns:p14="http://schemas.microsoft.com/office/powerpoint/2010/main" val="2213455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6108200" cy="572644"/>
          </a:xfrm>
        </p:spPr>
        <p:txBody>
          <a:bodyPr>
            <a:normAutofit/>
          </a:bodyPr>
          <a:lstStyle>
            <a:lvl1pPr algn="l">
              <a:defRPr sz="3600">
                <a:solidFill>
                  <a:srgbClr val="00B05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044701"/>
            <a:ext cx="6108200" cy="3663766"/>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093365" cy="610820"/>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80" y="1641238"/>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80" y="2113635"/>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641238"/>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2113635"/>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3/23/2023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7AA319AF-0FCC-4128-9740-8A4A650F4C8A}"/>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
        <p:nvSpPr>
          <p:cNvPr id="8" name="MSIPCMContentMarking" descr="{&quot;HashCode&quot;:1455167957,&quot;Placement&quot;:&quot;Footer&quot;,&quot;Top&quot;:384.343,&quot;Left&quot;:302.06,&quot;SlideWidth&quot;:720,&quot;SlideHeight&quot;:405}">
            <a:extLst>
              <a:ext uri="{FF2B5EF4-FFF2-40B4-BE49-F238E27FC236}">
                <a16:creationId xmlns:a16="http://schemas.microsoft.com/office/drawing/2014/main" id="{D5B5BBFF-C4AE-2289-A247-6AA413EA2F52}"/>
              </a:ext>
            </a:extLst>
          </p:cNvPr>
          <p:cNvSpPr txBox="1"/>
          <p:nvPr userDrawn="1"/>
        </p:nvSpPr>
        <p:spPr>
          <a:xfrm>
            <a:off x="3836162" y="4881156"/>
            <a:ext cx="1471676"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Classification - Internal</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200151"/>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
        <p:nvSpPr>
          <p:cNvPr id="2" name="MSIPCMContentMarking" descr="{&quot;HashCode&quot;:1455167957,&quot;Placement&quot;:&quot;Footer&quot;,&quot;Top&quot;:384.343,&quot;Left&quot;:302.06,&quot;SlideWidth&quot;:720,&quot;SlideHeight&quot;:405}">
            <a:extLst>
              <a:ext uri="{FF2B5EF4-FFF2-40B4-BE49-F238E27FC236}">
                <a16:creationId xmlns:a16="http://schemas.microsoft.com/office/drawing/2014/main" id="{FF416172-E3AC-E4F6-1C7A-3AA2F09532B5}"/>
              </a:ext>
            </a:extLst>
          </p:cNvPr>
          <p:cNvSpPr txBox="1"/>
          <p:nvPr userDrawn="1"/>
        </p:nvSpPr>
        <p:spPr>
          <a:xfrm>
            <a:off x="3836162" y="4881156"/>
            <a:ext cx="1471676"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Classification - Internal</a:t>
            </a:r>
          </a:p>
        </p:txBody>
      </p:sp>
    </p:spTree>
    <p:extLst>
      <p:ext uri="{BB962C8B-B14F-4D97-AF65-F5344CB8AC3E}">
        <p14:creationId xmlns:p14="http://schemas.microsoft.com/office/powerpoint/2010/main" val="257278864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965" y="1808225"/>
            <a:ext cx="5955493" cy="1336168"/>
          </a:xfrm>
        </p:spPr>
        <p:txBody>
          <a:bodyPr>
            <a:normAutofit/>
          </a:bodyPr>
          <a:lstStyle/>
          <a:p>
            <a:r>
              <a:rPr lang="en-US" dirty="0" err="1"/>
              <a:t>Föräldramöte</a:t>
            </a:r>
            <a:r>
              <a:rPr lang="en-US" dirty="0"/>
              <a:t> 2023</a:t>
            </a:r>
            <a:br>
              <a:rPr lang="en-US" dirty="0"/>
            </a:br>
            <a:r>
              <a:rPr lang="en-US" dirty="0" err="1"/>
              <a:t>Våmbs</a:t>
            </a:r>
            <a:r>
              <a:rPr lang="en-US" dirty="0"/>
              <a:t> IF</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7940660" cy="763525"/>
          </a:xfrm>
        </p:spPr>
        <p:txBody>
          <a:bodyPr>
            <a:normAutofit fontScale="90000"/>
          </a:bodyPr>
          <a:lstStyle/>
          <a:p>
            <a:r>
              <a:rPr lang="en-US" dirty="0" err="1"/>
              <a:t>Stödfunktioner</a:t>
            </a:r>
            <a:br>
              <a:rPr lang="en-US" dirty="0"/>
            </a:br>
            <a:endParaRPr lang="en-US" dirty="0"/>
          </a:p>
        </p:txBody>
      </p:sp>
      <p:sp>
        <p:nvSpPr>
          <p:cNvPr id="3" name="Content Placeholder 2"/>
          <p:cNvSpPr>
            <a:spLocks noGrp="1"/>
          </p:cNvSpPr>
          <p:nvPr>
            <p:ph idx="1"/>
          </p:nvPr>
        </p:nvSpPr>
        <p:spPr>
          <a:xfrm>
            <a:off x="448964" y="1044700"/>
            <a:ext cx="8246071" cy="3817625"/>
          </a:xfrm>
        </p:spPr>
        <p:txBody>
          <a:bodyPr/>
          <a:lstStyle/>
          <a:p>
            <a:pPr marL="0" indent="0">
              <a:buNone/>
            </a:pPr>
            <a:endParaRPr lang="en-US" dirty="0"/>
          </a:p>
          <a:p>
            <a:endParaRPr lang="en-US" dirty="0"/>
          </a:p>
        </p:txBody>
      </p:sp>
      <p:sp>
        <p:nvSpPr>
          <p:cNvPr id="5" name="textruta 4">
            <a:extLst>
              <a:ext uri="{FF2B5EF4-FFF2-40B4-BE49-F238E27FC236}">
                <a16:creationId xmlns:a16="http://schemas.microsoft.com/office/drawing/2014/main" id="{69A70A9C-AA46-3F6C-A4B2-F68A8F481D02}"/>
              </a:ext>
            </a:extLst>
          </p:cNvPr>
          <p:cNvSpPr txBox="1"/>
          <p:nvPr/>
        </p:nvSpPr>
        <p:spPr>
          <a:xfrm>
            <a:off x="297745" y="1353563"/>
            <a:ext cx="4181020" cy="3208571"/>
          </a:xfrm>
          <a:prstGeom prst="rect">
            <a:avLst/>
          </a:prstGeom>
          <a:noFill/>
        </p:spPr>
        <p:txBody>
          <a:bodyPr wrap="square" rtlCol="0">
            <a:spAutoFit/>
          </a:bodyPr>
          <a:lstStyle/>
          <a:p>
            <a:pPr defTabSz="685800"/>
            <a:r>
              <a:rPr lang="sv-SE" sz="1350" b="1" u="sng" kern="0" dirty="0">
                <a:solidFill>
                  <a:srgbClr val="000000"/>
                </a:solidFill>
                <a:latin typeface="Calibri" panose="020F0502020204030204" pitchFamily="34" charset="0"/>
                <a:cs typeface="Calibri" panose="020F0502020204030204" pitchFamily="34" charset="0"/>
                <a:sym typeface="Arial"/>
              </a:rPr>
              <a:t>Arbetsuppgifter Lagförälder:</a:t>
            </a:r>
          </a:p>
          <a:p>
            <a:pPr defTabSz="685800"/>
            <a:endParaRPr lang="sv-SE" sz="1350" b="1" u="sng"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Avlasta tränarna administrativt</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Koordinera </a:t>
            </a:r>
            <a:r>
              <a:rPr lang="sv-SE" sz="1350" kern="0" dirty="0" err="1">
                <a:solidFill>
                  <a:srgbClr val="000000"/>
                </a:solidFill>
                <a:latin typeface="Calibri" panose="020F0502020204030204" pitchFamily="34" charset="0"/>
                <a:cs typeface="Calibri" panose="020F0502020204030204" pitchFamily="34" charset="0"/>
                <a:sym typeface="Arial"/>
              </a:rPr>
              <a:t>ev</a:t>
            </a:r>
            <a:r>
              <a:rPr lang="sv-SE" sz="1350" kern="0" dirty="0">
                <a:solidFill>
                  <a:srgbClr val="000000"/>
                </a:solidFill>
                <a:latin typeface="Calibri" panose="020F0502020204030204" pitchFamily="34" charset="0"/>
                <a:cs typeface="Calibri" panose="020F0502020204030204" pitchFamily="34" charset="0"/>
                <a:sym typeface="Arial"/>
              </a:rPr>
              <a:t> lagförsäljning*</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Koordinera domaruppdrag*</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Koordinera Grönvita rabatten*</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Koordinera arbetsuppgifter*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Koordinera trivseluppgifter*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Medverka vid </a:t>
            </a:r>
            <a:r>
              <a:rPr lang="sv-SE" sz="1350" kern="0" dirty="0" err="1">
                <a:solidFill>
                  <a:srgbClr val="000000"/>
                </a:solidFill>
                <a:latin typeface="Calibri" panose="020F0502020204030204" pitchFamily="34" charset="0"/>
                <a:cs typeface="Calibri" panose="020F0502020204030204" pitchFamily="34" charset="0"/>
                <a:sym typeface="Arial"/>
              </a:rPr>
              <a:t>ev</a:t>
            </a:r>
            <a:r>
              <a:rPr lang="sv-SE" sz="1350" kern="0" dirty="0">
                <a:solidFill>
                  <a:srgbClr val="000000"/>
                </a:solidFill>
                <a:latin typeface="Calibri" panose="020F0502020204030204" pitchFamily="34" charset="0"/>
                <a:cs typeface="Calibri" panose="020F0502020204030204" pitchFamily="34" charset="0"/>
                <a:sym typeface="Arial"/>
              </a:rPr>
              <a:t> möten för lagföräldrar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Förmedla ”supporters” till </a:t>
            </a:r>
            <a:r>
              <a:rPr lang="sv-SE" sz="1350" kern="0" dirty="0" err="1">
                <a:solidFill>
                  <a:srgbClr val="000000"/>
                </a:solidFill>
                <a:latin typeface="Calibri" panose="020F0502020204030204" pitchFamily="34" charset="0"/>
                <a:cs typeface="Calibri" panose="020F0502020204030204" pitchFamily="34" charset="0"/>
                <a:sym typeface="Arial"/>
              </a:rPr>
              <a:t>sportgruppen</a:t>
            </a:r>
            <a:r>
              <a:rPr lang="sv-SE" sz="1350" kern="0" dirty="0">
                <a:solidFill>
                  <a:srgbClr val="000000"/>
                </a:solidFill>
                <a:latin typeface="Calibri" panose="020F0502020204030204" pitchFamily="34" charset="0"/>
                <a:cs typeface="Calibri" panose="020F0502020204030204" pitchFamily="34" charset="0"/>
                <a:sym typeface="Arial"/>
              </a:rPr>
              <a:t>/styrelsen</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marL="214313" indent="-214313"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r>
              <a:rPr lang="sv-SE" sz="1350" kern="0" dirty="0">
                <a:solidFill>
                  <a:srgbClr val="000000"/>
                </a:solidFill>
                <a:latin typeface="Calibri" panose="020F0502020204030204" pitchFamily="34" charset="0"/>
                <a:cs typeface="Calibri" panose="020F0502020204030204" pitchFamily="34" charset="0"/>
                <a:sym typeface="Arial"/>
              </a:rPr>
              <a:t>* Kan med fördel delegeras</a:t>
            </a:r>
          </a:p>
        </p:txBody>
      </p:sp>
      <p:sp>
        <p:nvSpPr>
          <p:cNvPr id="6" name="textruta 5">
            <a:extLst>
              <a:ext uri="{FF2B5EF4-FFF2-40B4-BE49-F238E27FC236}">
                <a16:creationId xmlns:a16="http://schemas.microsoft.com/office/drawing/2014/main" id="{367EC493-97B3-8D00-D3FF-1BD5B9A91665}"/>
              </a:ext>
            </a:extLst>
          </p:cNvPr>
          <p:cNvSpPr txBox="1"/>
          <p:nvPr/>
        </p:nvSpPr>
        <p:spPr>
          <a:xfrm>
            <a:off x="4572000" y="1350110"/>
            <a:ext cx="4181020" cy="4039567"/>
          </a:xfrm>
          <a:prstGeom prst="rect">
            <a:avLst/>
          </a:prstGeom>
          <a:noFill/>
        </p:spPr>
        <p:txBody>
          <a:bodyPr wrap="square" rtlCol="0">
            <a:spAutoFit/>
          </a:bodyPr>
          <a:lstStyle/>
          <a:p>
            <a:pPr defTabSz="685800"/>
            <a:r>
              <a:rPr lang="sv-SE" sz="1350" b="1" u="sng" kern="0" dirty="0">
                <a:solidFill>
                  <a:srgbClr val="000000"/>
                </a:solidFill>
                <a:latin typeface="Calibri" panose="020F0502020204030204" pitchFamily="34" charset="0"/>
                <a:cs typeface="Calibri" panose="020F0502020204030204" pitchFamily="34" charset="0"/>
                <a:sym typeface="Arial"/>
              </a:rPr>
              <a:t>”Supporters”:</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r>
              <a:rPr lang="sv-SE" sz="1350" b="1" kern="0" dirty="0">
                <a:solidFill>
                  <a:srgbClr val="000000"/>
                </a:solidFill>
                <a:latin typeface="Calibri" panose="020F0502020204030204" pitchFamily="34" charset="0"/>
                <a:cs typeface="Calibri" panose="020F0502020204030204" pitchFamily="34" charset="0"/>
                <a:sym typeface="Arial"/>
              </a:rPr>
              <a:t>Föräldrar som kan tänka sig att lägga några extra timmar för barnen och Våmbs IF</a:t>
            </a:r>
            <a:r>
              <a:rPr lang="sv-SE" sz="1350" kern="0" dirty="0">
                <a:solidFill>
                  <a:srgbClr val="000000"/>
                </a:solidFill>
                <a:latin typeface="Calibri" panose="020F0502020204030204" pitchFamily="34" charset="0"/>
                <a:cs typeface="Calibri" panose="020F0502020204030204" pitchFamily="34" charset="0"/>
                <a:sym typeface="Arial"/>
              </a:rPr>
              <a:t>.</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r>
              <a:rPr lang="sv-SE" sz="1350" kern="0" dirty="0">
                <a:solidFill>
                  <a:srgbClr val="000000"/>
                </a:solidFill>
                <a:latin typeface="Calibri" panose="020F0502020204030204" pitchFamily="34" charset="0"/>
                <a:cs typeface="Calibri" panose="020F0502020204030204" pitchFamily="34" charset="0"/>
                <a:sym typeface="Arial"/>
              </a:rPr>
              <a:t>Exempel på uppdrag:</a:t>
            </a:r>
          </a:p>
          <a:p>
            <a:pPr marL="285750" indent="-285750" defTabSz="685800">
              <a:buFont typeface="Arial" panose="020B0604020202020204" pitchFamily="34" charset="0"/>
              <a:buChar char="•"/>
            </a:pPr>
            <a:r>
              <a:rPr lang="sv-SE" sz="1350" kern="0" dirty="0">
                <a:solidFill>
                  <a:srgbClr val="000000"/>
                </a:solidFill>
                <a:highlight>
                  <a:srgbClr val="00FF00"/>
                </a:highlight>
                <a:latin typeface="Calibri" panose="020F0502020204030204" pitchFamily="34" charset="0"/>
                <a:cs typeface="Calibri" panose="020F0502020204030204" pitchFamily="34" charset="0"/>
                <a:sym typeface="Arial"/>
              </a:rPr>
              <a:t>Ingå i en arbetsgrupp (</a:t>
            </a:r>
            <a:r>
              <a:rPr lang="sv-SE" sz="1350" kern="0" dirty="0" err="1">
                <a:solidFill>
                  <a:srgbClr val="000000"/>
                </a:solidFill>
                <a:highlight>
                  <a:srgbClr val="00FF00"/>
                </a:highlight>
                <a:latin typeface="Calibri" panose="020F0502020204030204" pitchFamily="34" charset="0"/>
                <a:cs typeface="Calibri" panose="020F0502020204030204" pitchFamily="34" charset="0"/>
                <a:sym typeface="Arial"/>
              </a:rPr>
              <a:t>Sportgrupp</a:t>
            </a:r>
            <a:r>
              <a:rPr lang="sv-SE" sz="1350" kern="0" dirty="0">
                <a:solidFill>
                  <a:srgbClr val="000000"/>
                </a:solidFill>
                <a:highlight>
                  <a:srgbClr val="00FF00"/>
                </a:highlight>
                <a:latin typeface="Calibri" panose="020F0502020204030204" pitchFamily="34" charset="0"/>
                <a:cs typeface="Calibri" panose="020F0502020204030204" pitchFamily="34" charset="0"/>
                <a:sym typeface="Arial"/>
              </a:rPr>
              <a:t>, </a:t>
            </a:r>
            <a:r>
              <a:rPr lang="sv-SE" sz="1350" kern="0" dirty="0" err="1">
                <a:solidFill>
                  <a:srgbClr val="000000"/>
                </a:solidFill>
                <a:highlight>
                  <a:srgbClr val="00FF00"/>
                </a:highlight>
                <a:latin typeface="Calibri" panose="020F0502020204030204" pitchFamily="34" charset="0"/>
                <a:cs typeface="Calibri" panose="020F0502020204030204" pitchFamily="34" charset="0"/>
                <a:sym typeface="Arial"/>
              </a:rPr>
              <a:t>Futsalgrupp</a:t>
            </a:r>
            <a:r>
              <a:rPr lang="sv-SE" sz="1350" kern="0" dirty="0">
                <a:solidFill>
                  <a:srgbClr val="000000"/>
                </a:solidFill>
                <a:highlight>
                  <a:srgbClr val="00FF00"/>
                </a:highlight>
                <a:latin typeface="Calibri" panose="020F0502020204030204" pitchFamily="34" charset="0"/>
                <a:cs typeface="Calibri" panose="020F0502020204030204" pitchFamily="34" charset="0"/>
                <a:sym typeface="Arial"/>
              </a:rPr>
              <a:t>, evenemangsgrupp osv)</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Göra punktinsats åt styrelse/</a:t>
            </a:r>
            <a:r>
              <a:rPr lang="sv-SE" sz="1350" kern="0" dirty="0" err="1">
                <a:solidFill>
                  <a:srgbClr val="000000"/>
                </a:solidFill>
                <a:latin typeface="Calibri" panose="020F0502020204030204" pitchFamily="34" charset="0"/>
                <a:cs typeface="Calibri" panose="020F0502020204030204" pitchFamily="34" charset="0"/>
                <a:sym typeface="Arial"/>
              </a:rPr>
              <a:t>sportgrupp</a:t>
            </a: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Supporta på klädprovardagar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Vara med på inskrivning i fotbollsskolan</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Göra en uppgift i Excel</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Hjälpa till på en städdag</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Vara matchvärd/speaker på seniormatcher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Grilla</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Osv</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51881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570F1A-ADCC-8692-AA27-978EAF3FF5FE}"/>
              </a:ext>
            </a:extLst>
          </p:cNvPr>
          <p:cNvSpPr>
            <a:spLocks noGrp="1"/>
          </p:cNvSpPr>
          <p:nvPr>
            <p:ph type="title"/>
          </p:nvPr>
        </p:nvSpPr>
        <p:spPr/>
        <p:txBody>
          <a:bodyPr>
            <a:normAutofit fontScale="90000"/>
          </a:bodyPr>
          <a:lstStyle/>
          <a:p>
            <a:r>
              <a:rPr lang="sv-SE" dirty="0"/>
              <a:t>Övrigt</a:t>
            </a:r>
          </a:p>
        </p:txBody>
      </p:sp>
      <p:sp>
        <p:nvSpPr>
          <p:cNvPr id="4" name="textruta 3">
            <a:extLst>
              <a:ext uri="{FF2B5EF4-FFF2-40B4-BE49-F238E27FC236}">
                <a16:creationId xmlns:a16="http://schemas.microsoft.com/office/drawing/2014/main" id="{03EFA5A2-72D3-6BE5-0CE1-FB1428343F97}"/>
              </a:ext>
            </a:extLst>
          </p:cNvPr>
          <p:cNvSpPr txBox="1"/>
          <p:nvPr/>
        </p:nvSpPr>
        <p:spPr>
          <a:xfrm>
            <a:off x="916188" y="1373780"/>
            <a:ext cx="3655812" cy="320087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rgbClr val="404040"/>
                </a:solidFill>
                <a:latin typeface="Arial" panose="020B0604020202020204"/>
              </a:rPr>
              <a:t>Cuper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Lagen väljer själva hur många och vilka cuper de vill anmäla till, men föreningen brukar ha en s.k. </a:t>
            </a:r>
            <a:r>
              <a:rPr lang="sv-SE" sz="1200" dirty="0" err="1">
                <a:solidFill>
                  <a:srgbClr val="404040"/>
                </a:solidFill>
                <a:latin typeface="Arial" panose="020B0604020202020204"/>
              </a:rPr>
              <a:t>föreningscup</a:t>
            </a:r>
            <a:r>
              <a:rPr lang="sv-SE" sz="1200" dirty="0">
                <a:solidFill>
                  <a:srgbClr val="404040"/>
                </a:solidFill>
                <a:latin typeface="Arial" panose="020B060402020202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40404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Det finns flera cuper att välja på med olika åldersinriktning, plats mm. Exempel kan vara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Nabben cup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solidFill>
                  <a:srgbClr val="404040"/>
                </a:solidFill>
                <a:latin typeface="Arial" panose="020B0604020202020204"/>
              </a:rPr>
              <a:t>Ulvacupen</a:t>
            </a:r>
            <a:endParaRPr lang="sv-SE" sz="1200" dirty="0">
              <a:solidFill>
                <a:srgbClr val="40404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Sparbanken cup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solidFill>
                  <a:srgbClr val="404040"/>
                </a:solidFill>
                <a:latin typeface="Arial" panose="020B0604020202020204"/>
              </a:rPr>
              <a:t>Skadevi</a:t>
            </a:r>
            <a:r>
              <a:rPr lang="sv-SE" sz="1200" dirty="0">
                <a:solidFill>
                  <a:srgbClr val="404040"/>
                </a:solidFill>
                <a:latin typeface="Arial" panose="020B0604020202020204"/>
              </a:rPr>
              <a:t> cup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Forward cup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Gif-cupen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Eskilscupen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Gothia cup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40404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1" dirty="0">
              <a:solidFill>
                <a:srgbClr val="404040"/>
              </a:solidFill>
              <a:latin typeface="Arial" panose="020B0604020202020204"/>
            </a:endParaRPr>
          </a:p>
        </p:txBody>
      </p:sp>
      <p:sp>
        <p:nvSpPr>
          <p:cNvPr id="6" name="textruta 5">
            <a:extLst>
              <a:ext uri="{FF2B5EF4-FFF2-40B4-BE49-F238E27FC236}">
                <a16:creationId xmlns:a16="http://schemas.microsoft.com/office/drawing/2014/main" id="{82EB0494-8A7F-5AB3-E34B-382ED084FE4A}"/>
              </a:ext>
            </a:extLst>
          </p:cNvPr>
          <p:cNvSpPr txBox="1"/>
          <p:nvPr/>
        </p:nvSpPr>
        <p:spPr>
          <a:xfrm>
            <a:off x="4877410" y="1350110"/>
            <a:ext cx="3970330" cy="3600986"/>
          </a:xfrm>
          <a:prstGeom prst="rect">
            <a:avLst/>
          </a:prstGeom>
          <a:noFill/>
        </p:spPr>
        <p:txBody>
          <a:bodyPr wrap="square">
            <a:spAutoFit/>
          </a:bodyPr>
          <a:lstStyle/>
          <a:p>
            <a:r>
              <a:rPr lang="sv-SE" sz="1200" b="1" dirty="0">
                <a:latin typeface="Arial" panose="020B0604020202020204" pitchFamily="34" charset="0"/>
                <a:cs typeface="Arial" panose="020B0604020202020204" pitchFamily="34" charset="0"/>
              </a:rPr>
              <a:t>Sponsorer</a:t>
            </a:r>
          </a:p>
          <a:p>
            <a:r>
              <a:rPr lang="sv-SE" sz="1200" dirty="0">
                <a:latin typeface="Arial" panose="020B0604020202020204" pitchFamily="34" charset="0"/>
                <a:cs typeface="Arial" panose="020B0604020202020204" pitchFamily="34" charset="0"/>
              </a:rPr>
              <a:t>Våmbs IF:s </a:t>
            </a:r>
            <a:r>
              <a:rPr lang="sv-SE" sz="1200" b="1" dirty="0">
                <a:latin typeface="Arial" panose="020B0604020202020204" pitchFamily="34" charset="0"/>
                <a:cs typeface="Arial" panose="020B0604020202020204" pitchFamily="34" charset="0"/>
              </a:rPr>
              <a:t>huvudsponsorer</a:t>
            </a:r>
            <a:r>
              <a:rPr lang="sv-SE" sz="1200" dirty="0">
                <a:latin typeface="Arial" panose="020B0604020202020204" pitchFamily="34" charset="0"/>
                <a:cs typeface="Arial" panose="020B0604020202020204" pitchFamily="34" charset="0"/>
              </a:rPr>
              <a:t>  2021-2024 är:</a:t>
            </a:r>
          </a:p>
          <a:p>
            <a:r>
              <a:rPr lang="sv-SE" sz="1200" dirty="0">
                <a:latin typeface="Arial" panose="020B0604020202020204" pitchFamily="34" charset="0"/>
                <a:cs typeface="Arial" panose="020B0604020202020204" pitchFamily="34" charset="0"/>
              </a:rPr>
              <a:t>Coop, Intersport, Adidas, Mariesjö Fastighets AB, Furhoffs rostfria AB, Cementa, Rapp Fastigheter AB och Länsförsäkringar.</a:t>
            </a:r>
          </a:p>
          <a:p>
            <a:r>
              <a:rPr lang="sv-SE" sz="1200" dirty="0">
                <a:latin typeface="Arial" panose="020B0604020202020204" pitchFamily="34" charset="0"/>
                <a:cs typeface="Arial" panose="020B0604020202020204" pitchFamily="34" charset="0"/>
              </a:rPr>
              <a:t>Dessa finns med tryck på våra overaller samt matchställ Senior och Junior, de har även skyltar vid A-plan</a:t>
            </a:r>
          </a:p>
          <a:p>
            <a:r>
              <a:rPr lang="sv-SE" sz="1200" dirty="0">
                <a:latin typeface="Arial" panose="020B0604020202020204" pitchFamily="34" charset="0"/>
                <a:cs typeface="Arial" panose="020B0604020202020204" pitchFamily="34" charset="0"/>
              </a:rPr>
              <a:t>Lagen får INTE ha egna sponsortryck på </a:t>
            </a:r>
            <a:r>
              <a:rPr lang="sv-SE" sz="1200" dirty="0" err="1">
                <a:latin typeface="Arial" panose="020B0604020202020204" pitchFamily="34" charset="0"/>
                <a:cs typeface="Arial" panose="020B0604020202020204" pitchFamily="34" charset="0"/>
              </a:rPr>
              <a:t>lagkläder</a:t>
            </a:r>
            <a:r>
              <a:rPr lang="sv-SE" sz="1200" dirty="0">
                <a:latin typeface="Arial" panose="020B0604020202020204" pitchFamily="34" charset="0"/>
                <a:cs typeface="Arial" panose="020B0604020202020204" pitchFamily="34" charset="0"/>
              </a:rPr>
              <a:t>!</a:t>
            </a:r>
          </a:p>
          <a:p>
            <a:endParaRPr lang="sv-SE" sz="1200" dirty="0">
              <a:latin typeface="Arial" panose="020B0604020202020204" pitchFamily="34" charset="0"/>
              <a:cs typeface="Arial" panose="020B0604020202020204" pitchFamily="34" charset="0"/>
            </a:endParaRPr>
          </a:p>
          <a:p>
            <a:r>
              <a:rPr lang="sv-SE" sz="1200" b="1" dirty="0">
                <a:latin typeface="Arial" panose="020B0604020202020204" pitchFamily="34" charset="0"/>
                <a:cs typeface="Arial" panose="020B0604020202020204" pitchFamily="34" charset="0"/>
              </a:rPr>
              <a:t>Skyltsponsorer</a:t>
            </a:r>
          </a:p>
          <a:p>
            <a:r>
              <a:rPr lang="sv-SE" sz="1200" dirty="0">
                <a:latin typeface="Arial" panose="020B0604020202020204" pitchFamily="34" charset="0"/>
                <a:cs typeface="Arial" panose="020B0604020202020204" pitchFamily="34" charset="0"/>
              </a:rPr>
              <a:t>Dessa avtal gäller ett år och förnyas genom årlig kontakt. Att ha en skylt på staketet vid A-plan kostar 3.000 kr/år</a:t>
            </a:r>
          </a:p>
          <a:p>
            <a:endParaRPr lang="sv-SE" sz="1200" dirty="0">
              <a:latin typeface="Arial" panose="020B0604020202020204" pitchFamily="34" charset="0"/>
              <a:cs typeface="Arial" panose="020B0604020202020204" pitchFamily="34" charset="0"/>
            </a:endParaRPr>
          </a:p>
          <a:p>
            <a:r>
              <a:rPr lang="sv-SE" sz="1200" b="1" dirty="0">
                <a:highlight>
                  <a:srgbClr val="5EEC3C"/>
                </a:highlight>
                <a:latin typeface="Arial" panose="020B0604020202020204" pitchFamily="34" charset="0"/>
                <a:cs typeface="Arial" panose="020B0604020202020204" pitchFamily="34" charset="0"/>
              </a:rPr>
              <a:t>Kan ditt företag eller arbetsplats sponsra föreningen? </a:t>
            </a:r>
            <a:br>
              <a:rPr lang="sv-SE" sz="1200" b="1" dirty="0">
                <a:highlight>
                  <a:srgbClr val="5EEC3C"/>
                </a:highlight>
                <a:latin typeface="Arial" panose="020B0604020202020204" pitchFamily="34" charset="0"/>
                <a:cs typeface="Arial" panose="020B0604020202020204" pitchFamily="34" charset="0"/>
              </a:rPr>
            </a:br>
            <a:r>
              <a:rPr lang="sv-SE" sz="1200" b="1" dirty="0">
                <a:highlight>
                  <a:srgbClr val="5EEC3C"/>
                </a:highlight>
                <a:latin typeface="Arial" panose="020B0604020202020204" pitchFamily="34" charset="0"/>
                <a:cs typeface="Arial" panose="020B0604020202020204" pitchFamily="34" charset="0"/>
              </a:rPr>
              <a:t>Känner du något företag som skulle kunna sponsra föreningen?</a:t>
            </a:r>
          </a:p>
          <a:p>
            <a:r>
              <a:rPr lang="sv-SE" sz="1200" b="1" dirty="0">
                <a:highlight>
                  <a:srgbClr val="5EEC3C"/>
                </a:highlight>
                <a:latin typeface="Arial" panose="020B0604020202020204" pitchFamily="34" charset="0"/>
                <a:cs typeface="Arial" panose="020B0604020202020204" pitchFamily="34" charset="0"/>
              </a:rPr>
              <a:t>Kontakta emeliejohnson@hotmail.se</a:t>
            </a:r>
          </a:p>
        </p:txBody>
      </p:sp>
    </p:spTree>
    <p:extLst>
      <p:ext uri="{BB962C8B-B14F-4D97-AF65-F5344CB8AC3E}">
        <p14:creationId xmlns:p14="http://schemas.microsoft.com/office/powerpoint/2010/main" val="837350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03AB4B-EF8F-DDBF-B179-61102D66970F}"/>
              </a:ext>
            </a:extLst>
          </p:cNvPr>
          <p:cNvSpPr>
            <a:spLocks noGrp="1"/>
          </p:cNvSpPr>
          <p:nvPr>
            <p:ph type="title"/>
          </p:nvPr>
        </p:nvSpPr>
        <p:spPr/>
        <p:txBody>
          <a:bodyPr>
            <a:normAutofit fontScale="90000"/>
          </a:bodyPr>
          <a:lstStyle/>
          <a:p>
            <a:r>
              <a:rPr lang="sv-SE" dirty="0"/>
              <a:t>Arbetsbemanning 2023</a:t>
            </a:r>
            <a:endParaRPr lang="en-US" dirty="0"/>
          </a:p>
        </p:txBody>
      </p:sp>
      <p:pic>
        <p:nvPicPr>
          <p:cNvPr id="5" name="Bildobjekt 4">
            <a:extLst>
              <a:ext uri="{FF2B5EF4-FFF2-40B4-BE49-F238E27FC236}">
                <a16:creationId xmlns:a16="http://schemas.microsoft.com/office/drawing/2014/main" id="{0AD644A2-7689-9EA8-1549-F496F2B2BD08}"/>
              </a:ext>
            </a:extLst>
          </p:cNvPr>
          <p:cNvPicPr>
            <a:picLocks noChangeAspect="1"/>
          </p:cNvPicPr>
          <p:nvPr/>
        </p:nvPicPr>
        <p:blipFill>
          <a:blip r:embed="rId2"/>
          <a:stretch>
            <a:fillRect/>
          </a:stretch>
        </p:blipFill>
        <p:spPr>
          <a:xfrm>
            <a:off x="530845" y="2212457"/>
            <a:ext cx="7473395" cy="2649868"/>
          </a:xfrm>
          <a:prstGeom prst="rect">
            <a:avLst/>
          </a:prstGeom>
        </p:spPr>
      </p:pic>
      <p:sp>
        <p:nvSpPr>
          <p:cNvPr id="6" name="textruta 5">
            <a:extLst>
              <a:ext uri="{FF2B5EF4-FFF2-40B4-BE49-F238E27FC236}">
                <a16:creationId xmlns:a16="http://schemas.microsoft.com/office/drawing/2014/main" id="{21935344-59E6-05EA-1EA9-FE05352A5B50}"/>
              </a:ext>
            </a:extLst>
          </p:cNvPr>
          <p:cNvSpPr txBox="1"/>
          <p:nvPr/>
        </p:nvSpPr>
        <p:spPr>
          <a:xfrm>
            <a:off x="464091" y="1350110"/>
            <a:ext cx="5650086" cy="646331"/>
          </a:xfrm>
          <a:prstGeom prst="rect">
            <a:avLst/>
          </a:prstGeom>
          <a:noFill/>
        </p:spPr>
        <p:txBody>
          <a:bodyPr wrap="square" rtlCol="0">
            <a:spAutoFit/>
          </a:bodyPr>
          <a:lstStyle/>
          <a:p>
            <a:r>
              <a:rPr lang="sv-SE" b="1" dirty="0"/>
              <a:t>Fyll i Excel-filen som finns Laget.se/ledare/dokument.</a:t>
            </a:r>
          </a:p>
          <a:p>
            <a:r>
              <a:rPr lang="sv-SE" b="1" dirty="0"/>
              <a:t>Förstasidan ser ut som bilden nedan </a:t>
            </a:r>
            <a:endParaRPr lang="en-US" b="1" dirty="0"/>
          </a:p>
        </p:txBody>
      </p:sp>
    </p:spTree>
    <p:extLst>
      <p:ext uri="{BB962C8B-B14F-4D97-AF65-F5344CB8AC3E}">
        <p14:creationId xmlns:p14="http://schemas.microsoft.com/office/powerpoint/2010/main" val="937959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35541-45CD-71B9-A895-AADAE5C76BC3}"/>
              </a:ext>
            </a:extLst>
          </p:cNvPr>
          <p:cNvSpPr>
            <a:spLocks noGrp="1"/>
          </p:cNvSpPr>
          <p:nvPr>
            <p:ph type="title"/>
          </p:nvPr>
        </p:nvSpPr>
        <p:spPr/>
        <p:txBody>
          <a:bodyPr>
            <a:normAutofit fontScale="90000"/>
          </a:bodyPr>
          <a:lstStyle/>
          <a:p>
            <a:r>
              <a:rPr lang="sv-SE" dirty="0"/>
              <a:t>Våmbs IF</a:t>
            </a:r>
          </a:p>
        </p:txBody>
      </p:sp>
      <p:sp>
        <p:nvSpPr>
          <p:cNvPr id="7" name="Platshållare för innehåll 6">
            <a:extLst>
              <a:ext uri="{FF2B5EF4-FFF2-40B4-BE49-F238E27FC236}">
                <a16:creationId xmlns:a16="http://schemas.microsoft.com/office/drawing/2014/main" id="{30F00EE0-678E-0A3E-58C1-AE76E5CAE291}"/>
              </a:ext>
            </a:extLst>
          </p:cNvPr>
          <p:cNvSpPr>
            <a:spLocks noGrp="1"/>
          </p:cNvSpPr>
          <p:nvPr>
            <p:ph idx="1"/>
          </p:nvPr>
        </p:nvSpPr>
        <p:spPr/>
        <p:txBody>
          <a:bodyPr>
            <a:normAutofit fontScale="92500" lnSpcReduction="20000"/>
          </a:bodyPr>
          <a:lstStyle/>
          <a:p>
            <a:r>
              <a:rPr lang="sv-SE" sz="1600" b="0" i="0" dirty="0">
                <a:solidFill>
                  <a:srgbClr val="000000"/>
                </a:solidFill>
                <a:effectLst/>
              </a:rPr>
              <a:t>Våmbs IF är en av Skövdes äldre och mer anrika klubbar och bildades redan 1934.</a:t>
            </a:r>
          </a:p>
          <a:p>
            <a:pPr marL="0" indent="0">
              <a:buNone/>
            </a:pPr>
            <a:endParaRPr lang="sv-SE" sz="1600" b="0" i="0" dirty="0">
              <a:solidFill>
                <a:srgbClr val="000000"/>
              </a:solidFill>
              <a:effectLst/>
            </a:endParaRPr>
          </a:p>
          <a:p>
            <a:r>
              <a:rPr lang="sv-SE" sz="1600" b="0" i="0" dirty="0">
                <a:solidFill>
                  <a:srgbClr val="000000"/>
                </a:solidFill>
                <a:effectLst/>
              </a:rPr>
              <a:t>År 1979 stod Våmbs IF:s nya klubbstuga klar vid Claesborgs fotbollsplaner och detta är än idag klubbens hem. En utbyggnad med fyra omklädningsrum genomfördes 2014 under ledning av Skövde kommun.</a:t>
            </a:r>
            <a:br>
              <a:rPr lang="sv-SE" sz="1600" dirty="0"/>
            </a:br>
            <a:r>
              <a:rPr lang="sv-SE" sz="1600" b="0" i="0" dirty="0">
                <a:solidFill>
                  <a:srgbClr val="000000"/>
                </a:solidFill>
                <a:effectLst/>
              </a:rPr>
              <a:t>Under vintern 22/23 har en större renovering gjorts av klubbstugan och har idag ett komplett kök och en större samlingsyta. Vi har också köpt in ett pingisbord och fotbollsbord som är på plats.</a:t>
            </a:r>
          </a:p>
          <a:p>
            <a:pPr marL="0" indent="0">
              <a:buNone/>
            </a:pPr>
            <a:endParaRPr lang="sv-SE" sz="1600" b="0" i="0" dirty="0">
              <a:solidFill>
                <a:srgbClr val="000000"/>
              </a:solidFill>
              <a:effectLst/>
              <a:highlight>
                <a:srgbClr val="C0C0C0"/>
              </a:highlight>
            </a:endParaRPr>
          </a:p>
          <a:p>
            <a:r>
              <a:rPr lang="sv-SE" sz="1600" b="0" i="0" dirty="0">
                <a:solidFill>
                  <a:srgbClr val="000000"/>
                </a:solidFill>
                <a:effectLst/>
              </a:rPr>
              <a:t>Idag har Våmb ca 500 aktiva spelare fördelat på </a:t>
            </a:r>
            <a:r>
              <a:rPr lang="sv-SE" sz="1600" dirty="0">
                <a:solidFill>
                  <a:srgbClr val="000000"/>
                </a:solidFill>
              </a:rPr>
              <a:t>20</a:t>
            </a:r>
            <a:r>
              <a:rPr lang="sv-SE" sz="1600" b="0" i="0" dirty="0">
                <a:solidFill>
                  <a:srgbClr val="000000"/>
                </a:solidFill>
                <a:effectLst/>
              </a:rPr>
              <a:t> lag. Barn och ungdomsverksamheten är den bredaste och mest framgångsrika delen inom klubben med flertalet spelare som tagit sig vidare mot spel i högre divisioner. Lag för både tjejer och killar finns jämnt fördelat inom klubben med allt från knattefotboll upp till de högre ungdomsdivisionerna. Det finns även seniorlag på både dam och herrsida. Våmbs damer spelar idag i division 3 (mellersta Götaland) och stöttas av ett U-lag. Herrarna spelar i nuläget fotboll i division 6 (Skövde) och stöttas även dem av ett U-lag samt två juniorlag.</a:t>
            </a:r>
          </a:p>
          <a:p>
            <a:endParaRPr lang="sv-SE" sz="1600" dirty="0">
              <a:solidFill>
                <a:srgbClr val="000000"/>
              </a:solidFill>
              <a:highlight>
                <a:srgbClr val="C0C0C0"/>
              </a:highlight>
            </a:endParaRPr>
          </a:p>
          <a:p>
            <a:r>
              <a:rPr lang="sv-SE" sz="1600" dirty="0">
                <a:solidFill>
                  <a:srgbClr val="000000"/>
                </a:solidFill>
              </a:rPr>
              <a:t>Ordförande är idag är Sören Johnson, men vid årsmötet väljs ny ordförande.</a:t>
            </a:r>
            <a:endParaRPr lang="en-US" sz="1600" dirty="0"/>
          </a:p>
        </p:txBody>
      </p:sp>
    </p:spTree>
    <p:extLst>
      <p:ext uri="{BB962C8B-B14F-4D97-AF65-F5344CB8AC3E}">
        <p14:creationId xmlns:p14="http://schemas.microsoft.com/office/powerpoint/2010/main" val="11442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35541-45CD-71B9-A895-AADAE5C76BC3}"/>
              </a:ext>
            </a:extLst>
          </p:cNvPr>
          <p:cNvSpPr>
            <a:spLocks noGrp="1"/>
          </p:cNvSpPr>
          <p:nvPr>
            <p:ph type="title"/>
          </p:nvPr>
        </p:nvSpPr>
        <p:spPr/>
        <p:txBody>
          <a:bodyPr>
            <a:normAutofit fontScale="90000"/>
          </a:bodyPr>
          <a:lstStyle/>
          <a:p>
            <a:r>
              <a:rPr lang="sv-SE" dirty="0"/>
              <a:t>Ekonomi</a:t>
            </a:r>
          </a:p>
        </p:txBody>
      </p:sp>
      <p:pic>
        <p:nvPicPr>
          <p:cNvPr id="11" name="Platshållare för innehåll 10">
            <a:extLst>
              <a:ext uri="{FF2B5EF4-FFF2-40B4-BE49-F238E27FC236}">
                <a16:creationId xmlns:a16="http://schemas.microsoft.com/office/drawing/2014/main" id="{ECAED4EE-3E2D-874B-0424-CBFEA0E849EB}"/>
              </a:ext>
            </a:extLst>
          </p:cNvPr>
          <p:cNvPicPr>
            <a:picLocks noGrp="1" noChangeAspect="1"/>
          </p:cNvPicPr>
          <p:nvPr>
            <p:ph idx="1"/>
          </p:nvPr>
        </p:nvPicPr>
        <p:blipFill>
          <a:blip r:embed="rId2"/>
          <a:stretch>
            <a:fillRect/>
          </a:stretch>
        </p:blipFill>
        <p:spPr>
          <a:xfrm>
            <a:off x="754375" y="1655519"/>
            <a:ext cx="2674620" cy="2971800"/>
          </a:xfrm>
          <a:prstGeom prst="rect">
            <a:avLst/>
          </a:prstGeom>
        </p:spPr>
      </p:pic>
      <p:sp>
        <p:nvSpPr>
          <p:cNvPr id="14" name="textruta 13">
            <a:extLst>
              <a:ext uri="{FF2B5EF4-FFF2-40B4-BE49-F238E27FC236}">
                <a16:creationId xmlns:a16="http://schemas.microsoft.com/office/drawing/2014/main" id="{B97BD534-BEE2-2018-461F-43EBC6DBA031}"/>
              </a:ext>
            </a:extLst>
          </p:cNvPr>
          <p:cNvSpPr txBox="1"/>
          <p:nvPr/>
        </p:nvSpPr>
        <p:spPr>
          <a:xfrm>
            <a:off x="5030114" y="1571758"/>
            <a:ext cx="3664921" cy="3046988"/>
          </a:xfrm>
          <a:prstGeom prst="rect">
            <a:avLst/>
          </a:prstGeom>
          <a:noFill/>
        </p:spPr>
        <p:txBody>
          <a:bodyPr wrap="square">
            <a:spAutoFit/>
          </a:bodyPr>
          <a:lstStyle/>
          <a:p>
            <a:r>
              <a:rPr lang="sv-SE" sz="1200" b="1" dirty="0"/>
              <a:t>Övriga </a:t>
            </a:r>
            <a:r>
              <a:rPr lang="sv-SE" sz="1200" b="1" dirty="0" err="1"/>
              <a:t>intäker</a:t>
            </a:r>
            <a:r>
              <a:rPr lang="sv-SE" sz="1200" b="1" dirty="0"/>
              <a:t> kommer </a:t>
            </a:r>
            <a:r>
              <a:rPr lang="sv-SE" sz="1200" b="1" dirty="0" err="1"/>
              <a:t>bl.a</a:t>
            </a:r>
            <a:r>
              <a:rPr lang="sv-SE" sz="1200" b="1" dirty="0"/>
              <a:t> från:</a:t>
            </a:r>
          </a:p>
          <a:p>
            <a:r>
              <a:rPr lang="sv-SE" sz="1200" dirty="0" err="1"/>
              <a:t>Futsalcupen</a:t>
            </a:r>
            <a:endParaRPr lang="sv-SE" sz="1200" dirty="0"/>
          </a:p>
          <a:p>
            <a:r>
              <a:rPr lang="sv-SE" sz="1200" dirty="0" err="1"/>
              <a:t>Hentorpsdagen</a:t>
            </a:r>
            <a:endParaRPr lang="sv-SE" sz="1200" dirty="0"/>
          </a:p>
          <a:p>
            <a:r>
              <a:rPr lang="sv-SE" sz="1200" dirty="0"/>
              <a:t>Kiosk</a:t>
            </a:r>
          </a:p>
          <a:p>
            <a:r>
              <a:rPr lang="sv-SE" sz="1200" dirty="0"/>
              <a:t>SISU</a:t>
            </a:r>
          </a:p>
          <a:p>
            <a:r>
              <a:rPr lang="sv-SE" sz="1200" dirty="0"/>
              <a:t>Försäljning godis</a:t>
            </a:r>
          </a:p>
          <a:p>
            <a:r>
              <a:rPr lang="sv-SE" sz="1200" dirty="0"/>
              <a:t>Sponsorhuset, Gräsroten, Bingolotto (dessa intäkter kan vi tillsammans öka genom att ansluta oss! Kostar ingen, men ger mycket till föreningen)</a:t>
            </a:r>
          </a:p>
          <a:p>
            <a:endParaRPr lang="sv-SE" sz="1200" dirty="0"/>
          </a:p>
          <a:p>
            <a:r>
              <a:rPr lang="sv-SE" sz="1200" b="1" dirty="0"/>
              <a:t>Övriga kostnader som dessa intäkter ska täcka är </a:t>
            </a:r>
            <a:r>
              <a:rPr lang="sv-SE" sz="1200" b="1" dirty="0" err="1"/>
              <a:t>bl.a</a:t>
            </a:r>
            <a:endParaRPr lang="sv-SE" sz="1200" dirty="0"/>
          </a:p>
          <a:p>
            <a:r>
              <a:rPr lang="sv-SE" sz="1200" dirty="0"/>
              <a:t>Drift av vår anläggning</a:t>
            </a:r>
          </a:p>
          <a:p>
            <a:r>
              <a:rPr lang="sv-SE" sz="1200" dirty="0"/>
              <a:t>Försäkringar för medlemmar, ledare och fastighet</a:t>
            </a:r>
          </a:p>
          <a:p>
            <a:r>
              <a:rPr lang="sv-SE" sz="1200" dirty="0"/>
              <a:t>Aktivitetsbidrag till lagen (till exempelvis cuper, lagaktiviteter, fika/pizza </a:t>
            </a:r>
            <a:r>
              <a:rPr lang="sv-SE" sz="1200" dirty="0" err="1"/>
              <a:t>etc</a:t>
            </a:r>
            <a:r>
              <a:rPr lang="sv-SE" sz="1200" dirty="0"/>
              <a:t>)</a:t>
            </a:r>
          </a:p>
          <a:p>
            <a:endParaRPr lang="sv-SE" sz="1200" dirty="0"/>
          </a:p>
        </p:txBody>
      </p:sp>
    </p:spTree>
    <p:extLst>
      <p:ext uri="{BB962C8B-B14F-4D97-AF65-F5344CB8AC3E}">
        <p14:creationId xmlns:p14="http://schemas.microsoft.com/office/powerpoint/2010/main" val="115317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35541-45CD-71B9-A895-AADAE5C76BC3}"/>
              </a:ext>
            </a:extLst>
          </p:cNvPr>
          <p:cNvSpPr>
            <a:spLocks noGrp="1"/>
          </p:cNvSpPr>
          <p:nvPr>
            <p:ph type="title"/>
          </p:nvPr>
        </p:nvSpPr>
        <p:spPr/>
        <p:txBody>
          <a:bodyPr>
            <a:normAutofit fontScale="90000"/>
          </a:bodyPr>
          <a:lstStyle/>
          <a:p>
            <a:r>
              <a:rPr lang="sv-SE" dirty="0"/>
              <a:t>Ekonomi</a:t>
            </a:r>
          </a:p>
        </p:txBody>
      </p:sp>
      <p:sp>
        <p:nvSpPr>
          <p:cNvPr id="6" name="Platshållare för innehåll 5">
            <a:extLst>
              <a:ext uri="{FF2B5EF4-FFF2-40B4-BE49-F238E27FC236}">
                <a16:creationId xmlns:a16="http://schemas.microsoft.com/office/drawing/2014/main" id="{8E67B35F-384E-08FD-ADA1-8A5D156C1B2A}"/>
              </a:ext>
            </a:extLst>
          </p:cNvPr>
          <p:cNvSpPr txBox="1">
            <a:spLocks noGrp="1"/>
          </p:cNvSpPr>
          <p:nvPr>
            <p:ph idx="1"/>
          </p:nvPr>
        </p:nvSpPr>
        <p:spPr>
          <a:xfrm>
            <a:off x="448965" y="1291014"/>
            <a:ext cx="3664622" cy="3243965"/>
          </a:xfrm>
          <a:prstGeom prst="rect">
            <a:avLst/>
          </a:prstGeom>
          <a:noFill/>
        </p:spPr>
        <p:txBody>
          <a:bodyPr wrap="square">
            <a:spAutoFit/>
          </a:bodyPr>
          <a:lstStyle/>
          <a:p>
            <a:r>
              <a:rPr lang="sv-SE" sz="2000" dirty="0"/>
              <a:t>Seniorlagen i Våmbs IF</a:t>
            </a:r>
          </a:p>
          <a:p>
            <a:pPr marL="0" indent="0">
              <a:buNone/>
            </a:pPr>
            <a:r>
              <a:rPr lang="sv-SE" sz="1200" dirty="0"/>
              <a:t>Vanliga frågor är om barn och ungdomsverksamheten föder seniorverksamheten – så är det inte i Våmbs IF!</a:t>
            </a:r>
          </a:p>
          <a:p>
            <a:pPr marL="0" indent="0">
              <a:buNone/>
            </a:pPr>
            <a:endParaRPr lang="sv-SE" sz="1200" dirty="0"/>
          </a:p>
          <a:p>
            <a:pPr marL="0" indent="0">
              <a:buNone/>
            </a:pPr>
            <a:r>
              <a:rPr lang="sv-SE" sz="1200" dirty="0"/>
              <a:t>Det som skiljer är att när man kommer upp i dessa åldrar är det inte längre föräldrar som är tränare utan nu måste vi ta in utbildade ledare ofta utan koppling till föreningen eller spelare. Dessa ledare får då ett mindre arvode/lön.</a:t>
            </a:r>
          </a:p>
          <a:p>
            <a:pPr marL="0" indent="0">
              <a:buNone/>
            </a:pPr>
            <a:r>
              <a:rPr lang="sv-SE" sz="1200" dirty="0"/>
              <a:t>Lagen måste:</a:t>
            </a:r>
          </a:p>
          <a:p>
            <a:pPr marL="0" indent="0">
              <a:buNone/>
            </a:pPr>
            <a:r>
              <a:rPr lang="sv-SE" sz="1200" dirty="0"/>
              <a:t>Precis som övriga lag betala medlems- och träningsavgift.</a:t>
            </a:r>
          </a:p>
          <a:p>
            <a:pPr marL="0" indent="0">
              <a:buNone/>
            </a:pPr>
            <a:r>
              <a:rPr lang="sv-SE" sz="1200" dirty="0"/>
              <a:t>Sälja Grön/vita rabatten</a:t>
            </a:r>
          </a:p>
          <a:p>
            <a:pPr marL="0" indent="0">
              <a:buNone/>
            </a:pPr>
            <a:r>
              <a:rPr lang="sv-SE" sz="1200" dirty="0"/>
              <a:t>De jobbar även två kvällar/dagar med tältresning och tältrivning i samband med matfestivalen</a:t>
            </a:r>
          </a:p>
        </p:txBody>
      </p:sp>
      <p:sp>
        <p:nvSpPr>
          <p:cNvPr id="4" name="Platshållare för innehåll 5">
            <a:extLst>
              <a:ext uri="{FF2B5EF4-FFF2-40B4-BE49-F238E27FC236}">
                <a16:creationId xmlns:a16="http://schemas.microsoft.com/office/drawing/2014/main" id="{00715C0B-F45B-A7C7-87D6-F196D296D8C4}"/>
              </a:ext>
            </a:extLst>
          </p:cNvPr>
          <p:cNvSpPr txBox="1">
            <a:spLocks/>
          </p:cNvSpPr>
          <p:nvPr/>
        </p:nvSpPr>
        <p:spPr>
          <a:xfrm>
            <a:off x="4877410" y="1291014"/>
            <a:ext cx="3664622" cy="3613297"/>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2000" dirty="0"/>
              <a:t>Lagkassor</a:t>
            </a:r>
          </a:p>
          <a:p>
            <a:pPr marL="0" indent="0">
              <a:buFont typeface="Arial" pitchFamily="34" charset="0"/>
              <a:buNone/>
            </a:pPr>
            <a:r>
              <a:rPr lang="sv-SE" sz="1200" dirty="0"/>
              <a:t>Varje lag har sin egen lagkassa som finns redovisad i förenigningens balansräkning.</a:t>
            </a:r>
          </a:p>
          <a:p>
            <a:pPr marL="0" indent="0">
              <a:buFont typeface="Arial" pitchFamily="34" charset="0"/>
              <a:buNone/>
            </a:pPr>
            <a:r>
              <a:rPr lang="sv-SE" sz="1200" dirty="0"/>
              <a:t>Kapitalet på dessa lagkassor är säkerställda genom att pengarna finns på ett separat konto på banken, dvs blandas inte ihop med föreningens löpande konto.</a:t>
            </a:r>
          </a:p>
          <a:p>
            <a:pPr marL="0" indent="0">
              <a:buFont typeface="Arial" pitchFamily="34" charset="0"/>
              <a:buNone/>
            </a:pPr>
            <a:r>
              <a:rPr lang="sv-SE" sz="1200" b="1" dirty="0"/>
              <a:t>Aktivitetsbidrag:</a:t>
            </a:r>
          </a:p>
          <a:p>
            <a:pPr marL="0" indent="0">
              <a:buFont typeface="Arial" pitchFamily="34" charset="0"/>
              <a:buNone/>
            </a:pPr>
            <a:r>
              <a:rPr lang="sv-SE" sz="1200" dirty="0"/>
              <a:t>Alla lag utom de två yngsta knattelagen får årligen ett aktivitetsbidrag (tidigare kallat cupbidrag).</a:t>
            </a:r>
          </a:p>
          <a:p>
            <a:pPr marL="0" indent="0">
              <a:buFont typeface="Arial" pitchFamily="34" charset="0"/>
              <a:buNone/>
            </a:pPr>
            <a:r>
              <a:rPr lang="sv-SE" sz="1200" dirty="0"/>
              <a:t>Detta bidrag är baserat på de kostnader för cuper vi ser att varje lag brukar ha, samt lite extra för ex avslutning.</a:t>
            </a:r>
          </a:p>
          <a:p>
            <a:pPr marL="0" indent="0">
              <a:buFont typeface="Arial" pitchFamily="34" charset="0"/>
              <a:buNone/>
            </a:pPr>
            <a:r>
              <a:rPr lang="sv-SE" sz="1200" dirty="0"/>
              <a:t>Överföring till lagkassor görs vid två tillfällen: hälften i början av mars, resterande efter redovisning av minst 90% försäljning av grön/vita rabatten </a:t>
            </a:r>
          </a:p>
          <a:p>
            <a:pPr marL="0" indent="0">
              <a:buFont typeface="Arial" pitchFamily="34" charset="0"/>
              <a:buNone/>
            </a:pPr>
            <a:r>
              <a:rPr lang="sv-SE" sz="1200" dirty="0"/>
              <a:t>Har laget som mål att ex åka på ett större träningsläger eller ex Gothia cup får laget komplettera sin ekonomi i lagkassan genom egna aktiviteter/försäljning. </a:t>
            </a:r>
          </a:p>
        </p:txBody>
      </p:sp>
    </p:spTree>
    <p:extLst>
      <p:ext uri="{BB962C8B-B14F-4D97-AF65-F5344CB8AC3E}">
        <p14:creationId xmlns:p14="http://schemas.microsoft.com/office/powerpoint/2010/main" val="41701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0B9F9D-4B8B-B95D-830A-EC9416AFFBAD}"/>
              </a:ext>
            </a:extLst>
          </p:cNvPr>
          <p:cNvSpPr>
            <a:spLocks noGrp="1"/>
          </p:cNvSpPr>
          <p:nvPr>
            <p:ph type="title"/>
          </p:nvPr>
        </p:nvSpPr>
        <p:spPr/>
        <p:txBody>
          <a:bodyPr>
            <a:normAutofit fontScale="90000"/>
          </a:bodyPr>
          <a:lstStyle/>
          <a:p>
            <a:r>
              <a:rPr lang="sv-SE" dirty="0"/>
              <a:t>Nyheter och på gång</a:t>
            </a:r>
          </a:p>
        </p:txBody>
      </p:sp>
      <p:sp>
        <p:nvSpPr>
          <p:cNvPr id="3" name="Platshållare för innehåll 2">
            <a:extLst>
              <a:ext uri="{FF2B5EF4-FFF2-40B4-BE49-F238E27FC236}">
                <a16:creationId xmlns:a16="http://schemas.microsoft.com/office/drawing/2014/main" id="{41F950D0-50E6-6FA1-9094-9F942E79FFB2}"/>
              </a:ext>
            </a:extLst>
          </p:cNvPr>
          <p:cNvSpPr>
            <a:spLocks noGrp="1"/>
          </p:cNvSpPr>
          <p:nvPr>
            <p:ph idx="1"/>
          </p:nvPr>
        </p:nvSpPr>
        <p:spPr>
          <a:xfrm>
            <a:off x="448965" y="1197405"/>
            <a:ext cx="8246070" cy="3512214"/>
          </a:xfrm>
        </p:spPr>
        <p:txBody>
          <a:bodyPr>
            <a:noAutofit/>
          </a:bodyPr>
          <a:lstStyle/>
          <a:p>
            <a:pPr marL="0" indent="0">
              <a:buNone/>
            </a:pPr>
            <a:r>
              <a:rPr lang="sv-SE" sz="1400" b="1" dirty="0">
                <a:effectLst/>
                <a:latin typeface="Calibri" panose="020F0502020204030204" pitchFamily="34" charset="0"/>
                <a:ea typeface="Calibri" panose="020F0502020204030204" pitchFamily="34" charset="0"/>
              </a:rPr>
              <a:t>A-plan              </a:t>
            </a:r>
            <a:endParaRPr lang="sv-SE" sz="1400" dirty="0">
              <a:effectLst/>
              <a:latin typeface="Calibri" panose="020F0502020204030204" pitchFamily="34" charset="0"/>
              <a:ea typeface="Calibri" panose="020F0502020204030204" pitchFamily="34" charset="0"/>
            </a:endParaRPr>
          </a:p>
          <a:p>
            <a:r>
              <a:rPr lang="sv-SE" sz="1400" dirty="0">
                <a:effectLst/>
                <a:latin typeface="Calibri" panose="020F0502020204030204" pitchFamily="34" charset="0"/>
                <a:ea typeface="Calibri" panose="020F0502020204030204" pitchFamily="34" charset="0"/>
              </a:rPr>
              <a:t>Skalat av jord vid båda målen och mittcirkeln.</a:t>
            </a:r>
          </a:p>
          <a:p>
            <a:r>
              <a:rPr lang="sv-SE" sz="1400" dirty="0" err="1">
                <a:effectLst/>
                <a:latin typeface="Calibri" panose="020F0502020204030204" pitchFamily="34" charset="0"/>
                <a:ea typeface="Calibri" panose="020F0502020204030204" pitchFamily="34" charset="0"/>
              </a:rPr>
              <a:t>Bef</a:t>
            </a:r>
            <a:r>
              <a:rPr lang="sv-SE" sz="1400" dirty="0">
                <a:effectLst/>
                <a:latin typeface="Calibri" panose="020F0502020204030204" pitchFamily="34" charset="0"/>
                <a:ea typeface="Calibri" panose="020F0502020204030204" pitchFamily="34" charset="0"/>
              </a:rPr>
              <a:t>. läkare rivs, Byggnation av ny läktare. L-stöd</a:t>
            </a:r>
          </a:p>
          <a:p>
            <a:r>
              <a:rPr lang="sv-SE" sz="1400" dirty="0">
                <a:effectLst/>
                <a:latin typeface="Calibri" panose="020F0502020204030204" pitchFamily="34" charset="0"/>
                <a:ea typeface="Calibri" panose="020F0502020204030204" pitchFamily="34" charset="0"/>
              </a:rPr>
              <a:t>Avbytarbåsen flyttas från plan innanför staketet.</a:t>
            </a:r>
          </a:p>
          <a:p>
            <a:r>
              <a:rPr lang="sv-SE" sz="1400" dirty="0">
                <a:effectLst/>
                <a:latin typeface="Calibri" panose="020F0502020204030204" pitchFamily="34" charset="0"/>
                <a:ea typeface="Calibri" panose="020F0502020204030204" pitchFamily="34" charset="0"/>
              </a:rPr>
              <a:t>Staket och grindar lagas.</a:t>
            </a:r>
          </a:p>
          <a:p>
            <a:pPr marL="0" indent="0">
              <a:buNone/>
            </a:pPr>
            <a:r>
              <a:rPr lang="en-US" sz="1400" b="1" dirty="0">
                <a:effectLst/>
                <a:latin typeface="Calibri" panose="020F0502020204030204" pitchFamily="34" charset="0"/>
                <a:ea typeface="Calibri" panose="020F0502020204030204" pitchFamily="34" charset="0"/>
              </a:rPr>
              <a:t>B-plan</a:t>
            </a:r>
            <a:endParaRPr lang="sv-SE" sz="1400" dirty="0">
              <a:effectLst/>
              <a:latin typeface="Calibri" panose="020F0502020204030204" pitchFamily="34" charset="0"/>
              <a:ea typeface="Calibri" panose="020F0502020204030204" pitchFamily="34" charset="0"/>
            </a:endParaRPr>
          </a:p>
          <a:p>
            <a:r>
              <a:rPr lang="sv-SE" sz="1400" dirty="0">
                <a:effectLst/>
                <a:latin typeface="Calibri" panose="020F0502020204030204" pitchFamily="34" charset="0"/>
                <a:ea typeface="Calibri" panose="020F0502020204030204" pitchFamily="34" charset="0"/>
              </a:rPr>
              <a:t>Nya avbytarbås - Busskur från Volvo.</a:t>
            </a:r>
          </a:p>
          <a:p>
            <a:r>
              <a:rPr lang="sv-SE" sz="1400" dirty="0">
                <a:effectLst/>
                <a:latin typeface="Calibri" panose="020F0502020204030204" pitchFamily="34" charset="0"/>
                <a:ea typeface="Calibri" panose="020F0502020204030204" pitchFamily="34" charset="0"/>
              </a:rPr>
              <a:t>Avbytarbåsen flyttas från plan innanför </a:t>
            </a:r>
            <a:r>
              <a:rPr lang="sv-SE" sz="1400" dirty="0" err="1">
                <a:effectLst/>
                <a:latin typeface="Calibri" panose="020F0502020204030204" pitchFamily="34" charset="0"/>
                <a:ea typeface="Calibri" panose="020F0502020204030204" pitchFamily="34" charset="0"/>
              </a:rPr>
              <a:t>bef</a:t>
            </a:r>
            <a:r>
              <a:rPr lang="sv-SE" sz="1400" dirty="0">
                <a:effectLst/>
                <a:latin typeface="Calibri" panose="020F0502020204030204" pitchFamily="34" charset="0"/>
                <a:ea typeface="Calibri" panose="020F0502020204030204" pitchFamily="34" charset="0"/>
              </a:rPr>
              <a:t>. staket.</a:t>
            </a:r>
            <a:endParaRPr lang="sv-SE" sz="1400" b="1" dirty="0">
              <a:latin typeface="Calibri" panose="020F0502020204030204" pitchFamily="34" charset="0"/>
              <a:ea typeface="Calibri" panose="020F0502020204030204" pitchFamily="34" charset="0"/>
            </a:endParaRPr>
          </a:p>
          <a:p>
            <a:pPr marL="0" indent="0">
              <a:buNone/>
            </a:pPr>
            <a:r>
              <a:rPr lang="sv-SE" sz="1400" b="1" dirty="0">
                <a:effectLst/>
                <a:latin typeface="Calibri" panose="020F0502020204030204" pitchFamily="34" charset="0"/>
                <a:ea typeface="Calibri" panose="020F0502020204030204" pitchFamily="34" charset="0"/>
              </a:rPr>
              <a:t>C-plan</a:t>
            </a:r>
            <a:endParaRPr lang="sv-SE" sz="1400" dirty="0">
              <a:effectLst/>
              <a:latin typeface="Calibri" panose="020F0502020204030204" pitchFamily="34" charset="0"/>
              <a:ea typeface="Calibri" panose="020F0502020204030204" pitchFamily="34" charset="0"/>
            </a:endParaRPr>
          </a:p>
          <a:p>
            <a:r>
              <a:rPr lang="sv-SE" sz="1400" dirty="0">
                <a:effectLst/>
                <a:latin typeface="Calibri" panose="020F0502020204030204" pitchFamily="34" charset="0"/>
                <a:ea typeface="Calibri" panose="020F0502020204030204" pitchFamily="34" charset="0"/>
              </a:rPr>
              <a:t>Multiarena</a:t>
            </a:r>
          </a:p>
          <a:p>
            <a:r>
              <a:rPr lang="sv-SE" sz="1400" dirty="0">
                <a:effectLst/>
                <a:latin typeface="Calibri" panose="020F0502020204030204" pitchFamily="34" charset="0"/>
                <a:ea typeface="Calibri" panose="020F0502020204030204" pitchFamily="34" charset="0"/>
              </a:rPr>
              <a:t>Konstgräsplan</a:t>
            </a:r>
          </a:p>
          <a:p>
            <a:r>
              <a:rPr lang="sv-SE" sz="1400" dirty="0">
                <a:effectLst/>
                <a:latin typeface="Calibri" panose="020F0502020204030204" pitchFamily="34" charset="0"/>
                <a:ea typeface="Calibri" panose="020F0502020204030204" pitchFamily="34" charset="0"/>
              </a:rPr>
              <a:t>5-manna konstgräsplan med rink. </a:t>
            </a:r>
          </a:p>
          <a:p>
            <a:pPr marL="0" indent="0">
              <a:buNone/>
            </a:pPr>
            <a:r>
              <a:rPr lang="sv-SE" sz="1400" b="1" dirty="0">
                <a:effectLst/>
                <a:latin typeface="Calibri" panose="020F0502020204030204" pitchFamily="34" charset="0"/>
                <a:ea typeface="Calibri" panose="020F0502020204030204" pitchFamily="34" charset="0"/>
              </a:rPr>
              <a:t>Klubbstugan</a:t>
            </a:r>
            <a:endParaRPr lang="sv-SE" sz="1400" dirty="0">
              <a:effectLst/>
              <a:latin typeface="Calibri" panose="020F0502020204030204" pitchFamily="34" charset="0"/>
              <a:ea typeface="Calibri" panose="020F0502020204030204" pitchFamily="34" charset="0"/>
            </a:endParaRPr>
          </a:p>
          <a:p>
            <a:r>
              <a:rPr lang="sv-SE" sz="1400" dirty="0">
                <a:effectLst/>
                <a:latin typeface="Calibri" panose="020F0502020204030204" pitchFamily="34" charset="0"/>
                <a:ea typeface="Calibri" panose="020F0502020204030204" pitchFamily="34" charset="0"/>
              </a:rPr>
              <a:t>Pingisbord, fotbollsspel och div annat.</a:t>
            </a:r>
          </a:p>
          <a:p>
            <a:r>
              <a:rPr lang="sv-SE" sz="1400" dirty="0">
                <a:effectLst/>
                <a:latin typeface="Calibri" panose="020F0502020204030204" pitchFamily="34" charset="0"/>
                <a:ea typeface="Calibri" panose="020F0502020204030204" pitchFamily="34" charset="0"/>
              </a:rPr>
              <a:t>Kiosk vid aktivitet på C-plan.</a:t>
            </a:r>
          </a:p>
          <a:p>
            <a:pPr marL="0" indent="0">
              <a:buNone/>
            </a:pPr>
            <a:endParaRPr lang="sv-SE" sz="1400" dirty="0">
              <a:effectLst/>
              <a:latin typeface="Calibri" panose="020F0502020204030204" pitchFamily="34" charset="0"/>
              <a:ea typeface="Calibri" panose="020F0502020204030204" pitchFamily="34" charset="0"/>
            </a:endParaRPr>
          </a:p>
          <a:p>
            <a:endParaRPr lang="sv-SE" sz="2400" dirty="0"/>
          </a:p>
        </p:txBody>
      </p:sp>
    </p:spTree>
    <p:extLst>
      <p:ext uri="{BB962C8B-B14F-4D97-AF65-F5344CB8AC3E}">
        <p14:creationId xmlns:p14="http://schemas.microsoft.com/office/powerpoint/2010/main" val="318862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7940660" cy="763525"/>
          </a:xfrm>
        </p:spPr>
        <p:txBody>
          <a:bodyPr>
            <a:noAutofit/>
          </a:bodyPr>
          <a:lstStyle/>
          <a:p>
            <a:r>
              <a:rPr lang="en-US" sz="2800" b="1" dirty="0">
                <a:effectLst/>
                <a:latin typeface="Times New Roman" panose="02020603050405020304" pitchFamily="18" charset="0"/>
              </a:rPr>
              <a:t>Gröna </a:t>
            </a:r>
            <a:r>
              <a:rPr lang="en-US" sz="2800" b="1" dirty="0" err="1">
                <a:effectLst/>
                <a:latin typeface="Times New Roman" panose="02020603050405020304" pitchFamily="18" charset="0"/>
              </a:rPr>
              <a:t>tråden</a:t>
            </a:r>
            <a:r>
              <a:rPr lang="en-US" sz="1600" i="1" dirty="0">
                <a:effectLst/>
                <a:latin typeface="Arial" panose="020B0604020202020204" pitchFamily="34" charset="0"/>
                <a:ea typeface="Times New Roman" panose="02020603050405020304" pitchFamily="18" charset="0"/>
                <a:cs typeface="Times New Roman" panose="02020603050405020304" pitchFamily="18" charset="0"/>
              </a:rPr>
              <a:t> </a:t>
            </a:r>
            <a:br>
              <a:rPr lang="en-US" sz="300" dirty="0">
                <a:effectLst/>
                <a:latin typeface="Times New Roman" panose="02020603050405020304" pitchFamily="18" charset="0"/>
                <a:ea typeface="Times New Roman" panose="02020603050405020304" pitchFamily="18" charset="0"/>
              </a:rPr>
            </a:b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Regler</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och</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riktlinjer</a:t>
            </a:r>
            <a:r>
              <a:rPr lang="en-US" sz="1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för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Våmbs</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IF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fotbollsutveckling</a:t>
            </a:r>
            <a:br>
              <a:rPr lang="en-US" sz="1000" dirty="0">
                <a:effectLst/>
                <a:latin typeface="Times New Roman" panose="02020603050405020304" pitchFamily="18" charset="0"/>
                <a:ea typeface="Times New Roman" panose="02020603050405020304" pitchFamily="18" charset="0"/>
              </a:rPr>
            </a:br>
            <a:endParaRPr lang="en-US" sz="1800" dirty="0"/>
          </a:p>
        </p:txBody>
      </p:sp>
      <p:sp>
        <p:nvSpPr>
          <p:cNvPr id="6" name="textruta 5">
            <a:extLst>
              <a:ext uri="{FF2B5EF4-FFF2-40B4-BE49-F238E27FC236}">
                <a16:creationId xmlns:a16="http://schemas.microsoft.com/office/drawing/2014/main" id="{EC3F38EE-DC2D-45DF-355B-AA337F5B4804}"/>
              </a:ext>
            </a:extLst>
          </p:cNvPr>
          <p:cNvSpPr txBox="1"/>
          <p:nvPr/>
        </p:nvSpPr>
        <p:spPr>
          <a:xfrm>
            <a:off x="296260" y="1646544"/>
            <a:ext cx="7749779" cy="3462486"/>
          </a:xfrm>
          <a:prstGeom prst="rect">
            <a:avLst/>
          </a:prstGeom>
          <a:noFill/>
        </p:spPr>
        <p:txBody>
          <a:bodyPr wrap="square">
            <a:spAutoFit/>
          </a:bodyPr>
          <a:lstStyle/>
          <a:p>
            <a:pPr marL="285750" indent="-285750">
              <a:buFont typeface="Arial" panose="020B0604020202020204" pitchFamily="34" charset="0"/>
              <a:buChar char="•"/>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Våmbs</a:t>
            </a:r>
            <a:r>
              <a:rPr lang="en-US" sz="1400" dirty="0">
                <a:effectLst/>
                <a:latin typeface="Calibri" panose="020F0502020204030204" pitchFamily="34" charset="0"/>
                <a:ea typeface="Times New Roman" panose="02020603050405020304" pitchFamily="18" charset="0"/>
                <a:cs typeface="Calibri" panose="020F0502020204030204" pitchFamily="34" charset="0"/>
              </a:rPr>
              <a:t> IFs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verksamhet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kännetecknas</a:t>
            </a:r>
            <a:r>
              <a:rPr lang="en-US" sz="1400" dirty="0">
                <a:effectLst/>
                <a:latin typeface="Calibri" panose="020F0502020204030204" pitchFamily="34" charset="0"/>
                <a:ea typeface="Times New Roman" panose="02020603050405020304" pitchFamily="18" charset="0"/>
                <a:cs typeface="Calibri" panose="020F0502020204030204" pitchFamily="34" charset="0"/>
              </a:rPr>
              <a:t> av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ett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sportsligt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såväl</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som</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socialt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ansvarstagande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där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fotbollen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står</a:t>
            </a:r>
            <a:r>
              <a:rPr lang="en-US" sz="1400" dirty="0">
                <a:effectLst/>
                <a:latin typeface="Calibri" panose="020F0502020204030204" pitchFamily="34" charset="0"/>
                <a:ea typeface="Times New Roman" panose="02020603050405020304" pitchFamily="18" charset="0"/>
                <a:cs typeface="Calibri" panose="020F0502020204030204" pitchFamily="34" charset="0"/>
              </a:rPr>
              <a:t> i centrum. Vi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sätter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människan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före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resultaten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och</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stänger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inte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ute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någon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som</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ställer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upp</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på</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klubbens</a:t>
            </a:r>
            <a:r>
              <a:rPr lang="en-US" sz="1400" dirty="0">
                <a:effectLst/>
                <a:latin typeface="Calibri" panose="020F0502020204030204" pitchFamily="34" charset="0"/>
                <a:ea typeface="Times New Roman" panose="02020603050405020304" pitchFamily="18" charset="0"/>
                <a:cs typeface="Calibri" panose="020F0502020204030204" pitchFamily="34" charset="0"/>
              </a:rPr>
              <a:t> ideal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och</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riktlinjer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p>
          <a:p>
            <a:pPr marL="285750" indent="-285750">
              <a:buFont typeface="Arial" panose="020B0604020202020204" pitchFamily="34" charset="0"/>
              <a:buChar char="•"/>
            </a:pP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Våmbs</a:t>
            </a:r>
            <a:r>
              <a:rPr lang="en-US" sz="1400" dirty="0">
                <a:effectLst/>
                <a:latin typeface="Calibri" panose="020F0502020204030204" pitchFamily="34" charset="0"/>
                <a:ea typeface="Times New Roman" panose="02020603050405020304" pitchFamily="18" charset="0"/>
                <a:cs typeface="Calibri" panose="020F0502020204030204" pitchFamily="34" charset="0"/>
              </a:rPr>
              <a:t> IF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har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skrivit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på</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samsynsavtalet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vilket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betyder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att</a:t>
            </a:r>
            <a:r>
              <a:rPr lang="en-US" sz="1400" dirty="0">
                <a:effectLst/>
                <a:latin typeface="Calibri" panose="020F0502020204030204" pitchFamily="34" charset="0"/>
                <a:ea typeface="Times New Roman" panose="02020603050405020304" pitchFamily="18" charset="0"/>
                <a:cs typeface="Calibri" panose="020F0502020204030204" pitchFamily="34" charset="0"/>
              </a:rPr>
              <a:t> vi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anser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att</a:t>
            </a:r>
            <a:r>
              <a:rPr lang="en-US" sz="1400" dirty="0">
                <a:effectLst/>
                <a:latin typeface="Calibri" panose="020F0502020204030204" pitchFamily="34" charset="0"/>
                <a:ea typeface="Times New Roman" panose="02020603050405020304" pitchFamily="18" charset="0"/>
                <a:cs typeface="Calibri" panose="020F0502020204030204" pitchFamily="34" charset="0"/>
              </a:rPr>
              <a:t> vi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inte</a:t>
            </a:r>
            <a:r>
              <a:rPr lang="en-US" sz="1400" dirty="0">
                <a:effectLst/>
                <a:latin typeface="Calibri" panose="020F0502020204030204" pitchFamily="34" charset="0"/>
                <a:ea typeface="Times New Roman" panose="02020603050405020304" pitchFamily="18" charset="0"/>
                <a:cs typeface="Calibri" panose="020F0502020204030204" pitchFamily="34" charset="0"/>
              </a:rPr>
              <a:t> ska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vara</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konkurrerande</a:t>
            </a:r>
            <a:r>
              <a:rPr lang="en-US" sz="1400" dirty="0">
                <a:effectLst/>
                <a:latin typeface="Calibri" panose="020F0502020204030204" pitchFamily="34" charset="0"/>
                <a:ea typeface="Times New Roman" panose="02020603050405020304" pitchFamily="18" charset="0"/>
                <a:cs typeface="Calibri" panose="020F0502020204030204" pitchFamily="34" charset="0"/>
              </a:rPr>
              <a:t>” mot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andra</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säsongsidrotter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utan</a:t>
            </a:r>
            <a:r>
              <a:rPr lang="en-US" sz="1400" dirty="0">
                <a:effectLst/>
                <a:latin typeface="Calibri" panose="020F0502020204030204" pitchFamily="34" charset="0"/>
                <a:ea typeface="Times New Roman" panose="02020603050405020304" pitchFamily="18" charset="0"/>
                <a:cs typeface="Calibri" panose="020F0502020204030204" pitchFamily="34" charset="0"/>
              </a:rPr>
              <a:t> se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dubbelidrottande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som</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en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naturlig</a:t>
            </a:r>
            <a:r>
              <a:rPr lang="en-US" sz="1400" dirty="0">
                <a:effectLst/>
                <a:latin typeface="Calibri" panose="020F0502020204030204" pitchFamily="34" charset="0"/>
                <a:ea typeface="Times New Roman" panose="02020603050405020304" pitchFamily="18" charset="0"/>
                <a:cs typeface="Calibri" panose="020F0502020204030204" pitchFamily="34" charset="0"/>
              </a:rPr>
              <a:t> del i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ungdomars</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cs typeface="Calibri" panose="020F0502020204030204" pitchFamily="34" charset="0"/>
              </a:rPr>
              <a:t>(10-15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år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utveckling</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p>
          <a:p>
            <a:endParaRPr lang="en-US" sz="1400" dirty="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Våmbs</a:t>
            </a:r>
            <a:r>
              <a:rPr lang="en-US" sz="1400" dirty="0">
                <a:effectLst/>
                <a:latin typeface="Calibri" panose="020F0502020204030204" pitchFamily="34" charset="0"/>
                <a:ea typeface="Times New Roman" panose="02020603050405020304" pitchFamily="18" charset="0"/>
                <a:cs typeface="Calibri" panose="020F0502020204030204" pitchFamily="34" charset="0"/>
              </a:rPr>
              <a:t> IF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har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en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spelarutbildningsplan</a:t>
            </a:r>
            <a:r>
              <a:rPr lang="en-US" sz="1400" dirty="0">
                <a:effectLst/>
                <a:latin typeface="Calibri" panose="020F0502020204030204" pitchFamily="34" charset="0"/>
                <a:ea typeface="Times New Roman" panose="02020603050405020304" pitchFamily="18" charset="0"/>
                <a:cs typeface="Calibri" panose="020F0502020204030204" pitchFamily="34" charset="0"/>
              </a:rPr>
              <a:t> för barn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och</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ungdomar</a:t>
            </a:r>
            <a:r>
              <a:rPr lang="en-US" sz="1400" dirty="0">
                <a:effectLst/>
                <a:latin typeface="Calibri" panose="020F0502020204030204" pitchFamily="34" charset="0"/>
                <a:ea typeface="Times New Roman" panose="02020603050405020304" pitchFamily="18" charset="0"/>
                <a:cs typeface="Calibri" panose="020F0502020204030204" pitchFamily="34" charset="0"/>
              </a:rPr>
              <a:t>.</a:t>
            </a:r>
          </a:p>
          <a:p>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400" dirty="0" err="1">
                <a:latin typeface="Calibri" panose="020F0502020204030204" pitchFamily="34" charset="0"/>
                <a:ea typeface="Times New Roman" panose="02020603050405020304" pitchFamily="18" charset="0"/>
                <a:cs typeface="Calibri" panose="020F0502020204030204" pitchFamily="34" charset="0"/>
              </a:rPr>
              <a:t>Alla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ledare</a:t>
            </a:r>
            <a:r>
              <a:rPr lang="en-US" sz="1400" dirty="0">
                <a:latin typeface="Calibri" panose="020F0502020204030204" pitchFamily="34" charset="0"/>
                <a:ea typeface="Times New Roman" panose="02020603050405020304" pitchFamily="18" charset="0"/>
                <a:cs typeface="Calibri" panose="020F0502020204030204" pitchFamily="34" charset="0"/>
              </a:rPr>
              <a:t> i </a:t>
            </a:r>
            <a:r>
              <a:rPr lang="en-US" sz="1400" dirty="0" err="1">
                <a:latin typeface="Calibri" panose="020F0502020204030204" pitchFamily="34" charset="0"/>
                <a:ea typeface="Times New Roman" panose="02020603050405020304" pitchFamily="18" charset="0"/>
                <a:cs typeface="Calibri" panose="020F0502020204030204" pitchFamily="34" charset="0"/>
              </a:rPr>
              <a:t>Våmbs</a:t>
            </a:r>
            <a:r>
              <a:rPr lang="en-US" sz="1400" dirty="0">
                <a:latin typeface="Calibri" panose="020F0502020204030204" pitchFamily="34" charset="0"/>
                <a:ea typeface="Times New Roman" panose="02020603050405020304" pitchFamily="18" charset="0"/>
                <a:cs typeface="Calibri" panose="020F0502020204030204" pitchFamily="34" charset="0"/>
              </a:rPr>
              <a:t> IF </a:t>
            </a:r>
            <a:r>
              <a:rPr lang="en-US" sz="1400" dirty="0" err="1">
                <a:latin typeface="Calibri" panose="020F0502020204030204" pitchFamily="34" charset="0"/>
                <a:ea typeface="Times New Roman" panose="02020603050405020304" pitchFamily="18" charset="0"/>
                <a:cs typeface="Calibri" panose="020F0502020204030204" pitchFamily="34" charset="0"/>
              </a:rPr>
              <a:t>måste</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uppvisa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ett</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utdrag</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ur</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belastningsregistret</a:t>
            </a:r>
            <a:r>
              <a:rPr lang="en-US" sz="1400" dirty="0">
                <a:latin typeface="Calibri" panose="020F0502020204030204" pitchFamily="34" charset="0"/>
                <a:ea typeface="Times New Roman" panose="02020603050405020304" pitchFamily="18" charset="0"/>
                <a:cs typeface="Calibri" panose="020F0502020204030204" pitchFamily="34" charset="0"/>
              </a:rPr>
              <a:t>.</a:t>
            </a:r>
          </a:p>
          <a:p>
            <a:endParaRPr lang="en-US" sz="1400" dirty="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ea typeface="Times New Roman" panose="02020603050405020304" pitchFamily="18" charset="0"/>
                <a:cs typeface="Calibri" panose="020F0502020204030204" pitchFamily="34" charset="0"/>
              </a:rPr>
              <a:t>För </a:t>
            </a:r>
            <a:r>
              <a:rPr lang="en-US" sz="1400" dirty="0" err="1">
                <a:latin typeface="Calibri" panose="020F0502020204030204" pitchFamily="34" charset="0"/>
                <a:ea typeface="Times New Roman" panose="02020603050405020304" pitchFamily="18" charset="0"/>
                <a:cs typeface="Calibri" panose="020F0502020204030204" pitchFamily="34" charset="0"/>
              </a:rPr>
              <a:t>nya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tränare</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finns</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numera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en</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introduktionsutbildning</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samt</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flera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vidareutbildningar</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både</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internt</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och</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externt</a:t>
            </a:r>
            <a:r>
              <a:rPr lang="en-US" sz="1400" dirty="0">
                <a:latin typeface="Calibri" panose="020F0502020204030204" pitchFamily="34" charset="0"/>
                <a:ea typeface="Times New Roman" panose="02020603050405020304" pitchFamily="18" charset="0"/>
                <a:cs typeface="Calibri" panose="020F0502020204030204" pitchFamily="34" charset="0"/>
              </a:rPr>
              <a:t>.</a:t>
            </a:r>
          </a:p>
          <a:p>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9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03309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7940660" cy="763525"/>
          </a:xfrm>
        </p:spPr>
        <p:txBody>
          <a:bodyPr>
            <a:normAutofit fontScale="90000"/>
          </a:bodyPr>
          <a:lstStyle/>
          <a:p>
            <a:r>
              <a:rPr lang="en-US" dirty="0" err="1"/>
              <a:t>Förslag</a:t>
            </a:r>
            <a:r>
              <a:rPr lang="en-US" dirty="0"/>
              <a:t> </a:t>
            </a:r>
            <a:r>
              <a:rPr lang="en-US" dirty="0" err="1"/>
              <a:t>lagorganisation</a:t>
            </a:r>
            <a:r>
              <a:rPr lang="en-US" dirty="0"/>
              <a:t> </a:t>
            </a:r>
            <a:r>
              <a:rPr lang="en-US" dirty="0" err="1"/>
              <a:t>Våmbs</a:t>
            </a:r>
            <a:r>
              <a:rPr lang="en-US" dirty="0"/>
              <a:t> IF</a:t>
            </a:r>
            <a:br>
              <a:rPr lang="en-US" dirty="0"/>
            </a:br>
            <a:endParaRPr lang="en-US" dirty="0"/>
          </a:p>
        </p:txBody>
      </p:sp>
      <p:sp>
        <p:nvSpPr>
          <p:cNvPr id="3" name="Content Placeholder 2"/>
          <p:cNvSpPr>
            <a:spLocks noGrp="1"/>
          </p:cNvSpPr>
          <p:nvPr>
            <p:ph idx="1"/>
          </p:nvPr>
        </p:nvSpPr>
        <p:spPr>
          <a:xfrm>
            <a:off x="448964" y="1044700"/>
            <a:ext cx="8246071" cy="3817625"/>
          </a:xfrm>
        </p:spPr>
        <p:txBody>
          <a:bodyPr/>
          <a:lstStyle/>
          <a:p>
            <a:pPr marL="0" indent="0">
              <a:buNone/>
            </a:pPr>
            <a:endParaRPr lang="en-US" dirty="0"/>
          </a:p>
          <a:p>
            <a:endParaRPr lang="en-US" dirty="0"/>
          </a:p>
        </p:txBody>
      </p:sp>
      <p:sp>
        <p:nvSpPr>
          <p:cNvPr id="4" name="Rektangel 3">
            <a:extLst>
              <a:ext uri="{FF2B5EF4-FFF2-40B4-BE49-F238E27FC236}">
                <a16:creationId xmlns:a16="http://schemas.microsoft.com/office/drawing/2014/main" id="{BD1CE930-A5BB-2B16-4B6E-783E24C224F7}"/>
              </a:ext>
            </a:extLst>
          </p:cNvPr>
          <p:cNvSpPr/>
          <p:nvPr/>
        </p:nvSpPr>
        <p:spPr>
          <a:xfrm>
            <a:off x="3599892" y="2665321"/>
            <a:ext cx="1944216" cy="639206"/>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Lagledare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5" name="Rektangel 4">
            <a:extLst>
              <a:ext uri="{FF2B5EF4-FFF2-40B4-BE49-F238E27FC236}">
                <a16:creationId xmlns:a16="http://schemas.microsoft.com/office/drawing/2014/main" id="{A8681915-C8E9-8DC8-FA3B-4F1BF111819A}"/>
              </a:ext>
            </a:extLst>
          </p:cNvPr>
          <p:cNvSpPr/>
          <p:nvPr/>
        </p:nvSpPr>
        <p:spPr>
          <a:xfrm>
            <a:off x="2451276" y="3870869"/>
            <a:ext cx="1607483" cy="639208"/>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Lagförälder</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6" name="Rektangel 5">
            <a:extLst>
              <a:ext uri="{FF2B5EF4-FFF2-40B4-BE49-F238E27FC236}">
                <a16:creationId xmlns:a16="http://schemas.microsoft.com/office/drawing/2014/main" id="{BAE2750A-CC7B-502B-87C4-2A79C629A8AA}"/>
              </a:ext>
            </a:extLst>
          </p:cNvPr>
          <p:cNvSpPr/>
          <p:nvPr/>
        </p:nvSpPr>
        <p:spPr>
          <a:xfrm>
            <a:off x="1127701" y="1873779"/>
            <a:ext cx="1582310" cy="639220"/>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Assisterande tränare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7" name="Rektangel 6">
            <a:extLst>
              <a:ext uri="{FF2B5EF4-FFF2-40B4-BE49-F238E27FC236}">
                <a16:creationId xmlns:a16="http://schemas.microsoft.com/office/drawing/2014/main" id="{24E066D0-D25F-65A0-B134-1120A71CF438}"/>
              </a:ext>
            </a:extLst>
          </p:cNvPr>
          <p:cNvSpPr/>
          <p:nvPr/>
        </p:nvSpPr>
        <p:spPr>
          <a:xfrm>
            <a:off x="3586916" y="1105090"/>
            <a:ext cx="1944216" cy="540060"/>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Huvudtränare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9" name="Rektangel 8">
            <a:extLst>
              <a:ext uri="{FF2B5EF4-FFF2-40B4-BE49-F238E27FC236}">
                <a16:creationId xmlns:a16="http://schemas.microsoft.com/office/drawing/2014/main" id="{B8A41F1E-9ADB-14FD-7D69-34031DA9CD7E}"/>
              </a:ext>
            </a:extLst>
          </p:cNvPr>
          <p:cNvSpPr/>
          <p:nvPr/>
        </p:nvSpPr>
        <p:spPr>
          <a:xfrm>
            <a:off x="2877096" y="1873779"/>
            <a:ext cx="1582310" cy="639219"/>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Assisterande tränare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0" name="Rektangel 9">
            <a:extLst>
              <a:ext uri="{FF2B5EF4-FFF2-40B4-BE49-F238E27FC236}">
                <a16:creationId xmlns:a16="http://schemas.microsoft.com/office/drawing/2014/main" id="{E3F5B7CC-ECBF-5758-75AE-3262B8593341}"/>
              </a:ext>
            </a:extLst>
          </p:cNvPr>
          <p:cNvSpPr/>
          <p:nvPr/>
        </p:nvSpPr>
        <p:spPr>
          <a:xfrm>
            <a:off x="4666321" y="1873780"/>
            <a:ext cx="1582310" cy="639218"/>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err="1">
                <a:ln>
                  <a:noFill/>
                </a:ln>
                <a:solidFill>
                  <a:srgbClr val="000000"/>
                </a:solidFill>
                <a:effectLst/>
                <a:uLnTx/>
                <a:uFillTx/>
                <a:latin typeface="Arial"/>
                <a:ea typeface="+mn-ea"/>
                <a:cs typeface="+mn-cs"/>
                <a:sym typeface="Arial"/>
              </a:rPr>
              <a:t>Ev</a:t>
            </a: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 Assisterande tränare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1" name="Rektangel 10">
            <a:extLst>
              <a:ext uri="{FF2B5EF4-FFF2-40B4-BE49-F238E27FC236}">
                <a16:creationId xmlns:a16="http://schemas.microsoft.com/office/drawing/2014/main" id="{F29C1841-46C3-08F4-7BA8-A415CD507618}"/>
              </a:ext>
            </a:extLst>
          </p:cNvPr>
          <p:cNvSpPr/>
          <p:nvPr/>
        </p:nvSpPr>
        <p:spPr>
          <a:xfrm>
            <a:off x="6414557" y="1873779"/>
            <a:ext cx="1582310" cy="639214"/>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err="1">
                <a:ln>
                  <a:noFill/>
                </a:ln>
                <a:solidFill>
                  <a:srgbClr val="000000"/>
                </a:solidFill>
                <a:effectLst/>
                <a:uLnTx/>
                <a:uFillTx/>
                <a:latin typeface="Arial"/>
                <a:ea typeface="+mn-ea"/>
                <a:cs typeface="+mn-cs"/>
                <a:sym typeface="Arial"/>
              </a:rPr>
              <a:t>Ev</a:t>
            </a: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 Assisterande tränare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2" name="Rektangel 11">
            <a:extLst>
              <a:ext uri="{FF2B5EF4-FFF2-40B4-BE49-F238E27FC236}">
                <a16:creationId xmlns:a16="http://schemas.microsoft.com/office/drawing/2014/main" id="{03330A8E-7CDE-9459-5C19-05AB5D50AD3D}"/>
              </a:ext>
            </a:extLst>
          </p:cNvPr>
          <p:cNvSpPr/>
          <p:nvPr/>
        </p:nvSpPr>
        <p:spPr>
          <a:xfrm>
            <a:off x="5274259" y="3870870"/>
            <a:ext cx="1607483" cy="639208"/>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Lagförälder</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3" name="Rektangel 12">
            <a:extLst>
              <a:ext uri="{FF2B5EF4-FFF2-40B4-BE49-F238E27FC236}">
                <a16:creationId xmlns:a16="http://schemas.microsoft.com/office/drawing/2014/main" id="{C75C76A2-7057-3F44-C495-88671CC8872F}"/>
              </a:ext>
            </a:extLst>
          </p:cNvPr>
          <p:cNvSpPr/>
          <p:nvPr/>
        </p:nvSpPr>
        <p:spPr>
          <a:xfrm>
            <a:off x="4121628" y="4516268"/>
            <a:ext cx="1089386" cy="568604"/>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”Supporters”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4" name="Rektangel 13">
            <a:extLst>
              <a:ext uri="{FF2B5EF4-FFF2-40B4-BE49-F238E27FC236}">
                <a16:creationId xmlns:a16="http://schemas.microsoft.com/office/drawing/2014/main" id="{77963C21-3657-1B2D-977F-4E216169CEC8}"/>
              </a:ext>
            </a:extLst>
          </p:cNvPr>
          <p:cNvSpPr/>
          <p:nvPr/>
        </p:nvSpPr>
        <p:spPr>
          <a:xfrm>
            <a:off x="7509604" y="4443766"/>
            <a:ext cx="1582309" cy="641106"/>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Föräldrar</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cxnSp>
        <p:nvCxnSpPr>
          <p:cNvPr id="15" name="Rak koppling 14">
            <a:extLst>
              <a:ext uri="{FF2B5EF4-FFF2-40B4-BE49-F238E27FC236}">
                <a16:creationId xmlns:a16="http://schemas.microsoft.com/office/drawing/2014/main" id="{609CC5D0-971B-32FD-6AB2-451AF423A03A}"/>
              </a:ext>
            </a:extLst>
          </p:cNvPr>
          <p:cNvCxnSpPr/>
          <p:nvPr/>
        </p:nvCxnSpPr>
        <p:spPr>
          <a:xfrm>
            <a:off x="93644" y="3618758"/>
            <a:ext cx="8956713"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408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9DA67CB-4AAC-867F-12C3-B134C31FE106}"/>
              </a:ext>
            </a:extLst>
          </p:cNvPr>
          <p:cNvSpPr/>
          <p:nvPr/>
        </p:nvSpPr>
        <p:spPr>
          <a:xfrm>
            <a:off x="3599891" y="2665872"/>
            <a:ext cx="1944216" cy="63920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Lagledare</a:t>
            </a:r>
          </a:p>
          <a:p>
            <a:pPr algn="ctr" defTabSz="685800"/>
            <a:endParaRPr lang="sv-SE" sz="1050" b="1" kern="0" dirty="0">
              <a:solidFill>
                <a:srgbClr val="000000"/>
              </a:solidFill>
              <a:latin typeface="Arial"/>
              <a:sym typeface="Arial"/>
            </a:endParaRPr>
          </a:p>
        </p:txBody>
      </p:sp>
      <p:sp>
        <p:nvSpPr>
          <p:cNvPr id="5" name="Rektangel 4">
            <a:extLst>
              <a:ext uri="{FF2B5EF4-FFF2-40B4-BE49-F238E27FC236}">
                <a16:creationId xmlns:a16="http://schemas.microsoft.com/office/drawing/2014/main" id="{68BFE498-C1B8-1C86-827B-16C3F342A9D0}"/>
              </a:ext>
            </a:extLst>
          </p:cNvPr>
          <p:cNvSpPr/>
          <p:nvPr/>
        </p:nvSpPr>
        <p:spPr>
          <a:xfrm>
            <a:off x="1127701" y="3497475"/>
            <a:ext cx="1607483" cy="6392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err="1">
                <a:solidFill>
                  <a:srgbClr val="000000"/>
                </a:solidFill>
                <a:latin typeface="Arial"/>
                <a:sym typeface="Arial"/>
              </a:rPr>
              <a:t>Ansv</a:t>
            </a:r>
            <a:r>
              <a:rPr lang="sv-SE" sz="1050" b="1" kern="0" dirty="0">
                <a:solidFill>
                  <a:srgbClr val="000000"/>
                </a:solidFill>
                <a:latin typeface="Arial"/>
                <a:sym typeface="Arial"/>
              </a:rPr>
              <a:t>. försäljning</a:t>
            </a:r>
          </a:p>
          <a:p>
            <a:pPr algn="ctr" defTabSz="685800"/>
            <a:endParaRPr lang="sv-SE" sz="1050" b="1" kern="0" dirty="0">
              <a:solidFill>
                <a:srgbClr val="000000"/>
              </a:solidFill>
              <a:latin typeface="Arial"/>
              <a:sym typeface="Arial"/>
            </a:endParaRPr>
          </a:p>
        </p:txBody>
      </p:sp>
      <p:sp>
        <p:nvSpPr>
          <p:cNvPr id="6" name="Rektangel 5">
            <a:extLst>
              <a:ext uri="{FF2B5EF4-FFF2-40B4-BE49-F238E27FC236}">
                <a16:creationId xmlns:a16="http://schemas.microsoft.com/office/drawing/2014/main" id="{544A53D1-531C-059B-1EAF-D9FB692010F2}"/>
              </a:ext>
            </a:extLst>
          </p:cNvPr>
          <p:cNvSpPr/>
          <p:nvPr/>
        </p:nvSpPr>
        <p:spPr>
          <a:xfrm>
            <a:off x="1127701" y="1873779"/>
            <a:ext cx="1582310" cy="6392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Assisterande tränare</a:t>
            </a:r>
          </a:p>
          <a:p>
            <a:pPr algn="ctr" defTabSz="685800"/>
            <a:endParaRPr lang="sv-SE" sz="1050" b="1" kern="0" dirty="0">
              <a:solidFill>
                <a:srgbClr val="000000"/>
              </a:solidFill>
              <a:latin typeface="Arial"/>
              <a:sym typeface="Arial"/>
            </a:endParaRPr>
          </a:p>
        </p:txBody>
      </p:sp>
      <p:sp>
        <p:nvSpPr>
          <p:cNvPr id="7" name="Rektangel 6">
            <a:extLst>
              <a:ext uri="{FF2B5EF4-FFF2-40B4-BE49-F238E27FC236}">
                <a16:creationId xmlns:a16="http://schemas.microsoft.com/office/drawing/2014/main" id="{B3076706-F37D-A41E-E076-A9F81FBD6D7D}"/>
              </a:ext>
            </a:extLst>
          </p:cNvPr>
          <p:cNvSpPr/>
          <p:nvPr/>
        </p:nvSpPr>
        <p:spPr>
          <a:xfrm>
            <a:off x="3586916" y="1105090"/>
            <a:ext cx="1944216" cy="54006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Huvudtränare</a:t>
            </a:r>
          </a:p>
          <a:p>
            <a:pPr algn="ctr" defTabSz="685800"/>
            <a:endParaRPr lang="sv-SE" sz="1050" b="1" kern="0" dirty="0">
              <a:solidFill>
                <a:srgbClr val="000000"/>
              </a:solidFill>
              <a:latin typeface="Arial"/>
              <a:sym typeface="Arial"/>
            </a:endParaRPr>
          </a:p>
        </p:txBody>
      </p:sp>
      <p:sp>
        <p:nvSpPr>
          <p:cNvPr id="9" name="Rektangel 8">
            <a:extLst>
              <a:ext uri="{FF2B5EF4-FFF2-40B4-BE49-F238E27FC236}">
                <a16:creationId xmlns:a16="http://schemas.microsoft.com/office/drawing/2014/main" id="{F98C1F6D-7E6D-DA25-CC1A-E801B1F0B8D3}"/>
              </a:ext>
            </a:extLst>
          </p:cNvPr>
          <p:cNvSpPr/>
          <p:nvPr/>
        </p:nvSpPr>
        <p:spPr>
          <a:xfrm>
            <a:off x="2877096" y="1873779"/>
            <a:ext cx="1582310" cy="6392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Assisterande tränare</a:t>
            </a:r>
          </a:p>
          <a:p>
            <a:pPr algn="ctr" defTabSz="685800"/>
            <a:endParaRPr lang="sv-SE" sz="1050" b="1" kern="0" dirty="0">
              <a:solidFill>
                <a:srgbClr val="000000"/>
              </a:solidFill>
              <a:latin typeface="Arial"/>
              <a:sym typeface="Arial"/>
            </a:endParaRPr>
          </a:p>
        </p:txBody>
      </p:sp>
      <p:sp>
        <p:nvSpPr>
          <p:cNvPr id="10" name="Rektangel 9">
            <a:extLst>
              <a:ext uri="{FF2B5EF4-FFF2-40B4-BE49-F238E27FC236}">
                <a16:creationId xmlns:a16="http://schemas.microsoft.com/office/drawing/2014/main" id="{5238DC6B-903D-1426-B4C8-496E48276F2D}"/>
              </a:ext>
            </a:extLst>
          </p:cNvPr>
          <p:cNvSpPr/>
          <p:nvPr/>
        </p:nvSpPr>
        <p:spPr>
          <a:xfrm>
            <a:off x="4666321" y="1873780"/>
            <a:ext cx="1582310" cy="63921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Assisterande tränare</a:t>
            </a:r>
          </a:p>
          <a:p>
            <a:pPr algn="ctr" defTabSz="685800"/>
            <a:endParaRPr lang="sv-SE" sz="1050" b="1" kern="0" dirty="0">
              <a:solidFill>
                <a:srgbClr val="000000"/>
              </a:solidFill>
              <a:latin typeface="Arial"/>
              <a:sym typeface="Arial"/>
            </a:endParaRPr>
          </a:p>
        </p:txBody>
      </p:sp>
      <p:sp>
        <p:nvSpPr>
          <p:cNvPr id="11" name="Rektangel 10">
            <a:extLst>
              <a:ext uri="{FF2B5EF4-FFF2-40B4-BE49-F238E27FC236}">
                <a16:creationId xmlns:a16="http://schemas.microsoft.com/office/drawing/2014/main" id="{0DC1E734-2C4F-800C-8975-84B6267733CB}"/>
              </a:ext>
            </a:extLst>
          </p:cNvPr>
          <p:cNvSpPr/>
          <p:nvPr/>
        </p:nvSpPr>
        <p:spPr>
          <a:xfrm>
            <a:off x="6414557" y="1873779"/>
            <a:ext cx="1582310" cy="63921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Assisterande tränare</a:t>
            </a:r>
          </a:p>
          <a:p>
            <a:pPr algn="ctr" defTabSz="685800"/>
            <a:endParaRPr lang="sv-SE" sz="1050" b="1" kern="0" dirty="0">
              <a:solidFill>
                <a:srgbClr val="000000"/>
              </a:solidFill>
              <a:latin typeface="Arial"/>
              <a:sym typeface="Arial"/>
            </a:endParaRPr>
          </a:p>
        </p:txBody>
      </p:sp>
      <p:sp>
        <p:nvSpPr>
          <p:cNvPr id="12" name="Rektangel 11">
            <a:extLst>
              <a:ext uri="{FF2B5EF4-FFF2-40B4-BE49-F238E27FC236}">
                <a16:creationId xmlns:a16="http://schemas.microsoft.com/office/drawing/2014/main" id="{46758BC2-82E3-2B01-CAC9-346DE9A6ADFB}"/>
              </a:ext>
            </a:extLst>
          </p:cNvPr>
          <p:cNvSpPr/>
          <p:nvPr/>
        </p:nvSpPr>
        <p:spPr>
          <a:xfrm>
            <a:off x="2877097" y="3497475"/>
            <a:ext cx="1694903" cy="63920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err="1">
                <a:solidFill>
                  <a:srgbClr val="000000"/>
                </a:solidFill>
                <a:latin typeface="Arial"/>
                <a:sym typeface="Arial"/>
              </a:rPr>
              <a:t>Ansv</a:t>
            </a:r>
            <a:r>
              <a:rPr lang="sv-SE" sz="1050" b="1" kern="0" dirty="0">
                <a:solidFill>
                  <a:srgbClr val="000000"/>
                </a:solidFill>
                <a:latin typeface="Arial"/>
                <a:sym typeface="Arial"/>
              </a:rPr>
              <a:t>. Grönvita rabatten</a:t>
            </a:r>
          </a:p>
          <a:p>
            <a:pPr algn="ctr" defTabSz="685800"/>
            <a:endParaRPr lang="sv-SE" sz="1050" b="1" kern="0" dirty="0">
              <a:solidFill>
                <a:srgbClr val="000000"/>
              </a:solidFill>
              <a:latin typeface="Arial"/>
              <a:sym typeface="Arial"/>
            </a:endParaRPr>
          </a:p>
        </p:txBody>
      </p:sp>
      <p:sp>
        <p:nvSpPr>
          <p:cNvPr id="13" name="Rektangel 12">
            <a:extLst>
              <a:ext uri="{FF2B5EF4-FFF2-40B4-BE49-F238E27FC236}">
                <a16:creationId xmlns:a16="http://schemas.microsoft.com/office/drawing/2014/main" id="{CBD0D138-DF9F-1FED-C92F-B60104D40BCB}"/>
              </a:ext>
            </a:extLst>
          </p:cNvPr>
          <p:cNvSpPr/>
          <p:nvPr/>
        </p:nvSpPr>
        <p:spPr>
          <a:xfrm>
            <a:off x="6597374" y="3500343"/>
            <a:ext cx="1582309" cy="64110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Föräldrar totalt</a:t>
            </a:r>
          </a:p>
          <a:p>
            <a:pPr algn="ctr" defTabSz="685800"/>
            <a:endParaRPr lang="sv-SE" sz="1050" b="1" kern="0" dirty="0">
              <a:solidFill>
                <a:srgbClr val="000000"/>
              </a:solidFill>
              <a:latin typeface="Arial"/>
              <a:sym typeface="Arial"/>
            </a:endParaRPr>
          </a:p>
        </p:txBody>
      </p:sp>
      <p:sp>
        <p:nvSpPr>
          <p:cNvPr id="14" name="textruta 13">
            <a:extLst>
              <a:ext uri="{FF2B5EF4-FFF2-40B4-BE49-F238E27FC236}">
                <a16:creationId xmlns:a16="http://schemas.microsoft.com/office/drawing/2014/main" id="{ADD8DCAB-FE64-41C1-CAEE-C7F6AA2114EA}"/>
              </a:ext>
            </a:extLst>
          </p:cNvPr>
          <p:cNvSpPr txBox="1"/>
          <p:nvPr/>
        </p:nvSpPr>
        <p:spPr>
          <a:xfrm>
            <a:off x="4058759" y="1376018"/>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Ca 600 timmar</a:t>
            </a:r>
            <a:endParaRPr lang="en-US" sz="1050" b="1" kern="0" dirty="0">
              <a:solidFill>
                <a:srgbClr val="000000"/>
              </a:solidFill>
              <a:latin typeface="Arial"/>
              <a:cs typeface="Arial"/>
              <a:sym typeface="Arial"/>
            </a:endParaRPr>
          </a:p>
        </p:txBody>
      </p:sp>
      <p:sp>
        <p:nvSpPr>
          <p:cNvPr id="15" name="textruta 14">
            <a:extLst>
              <a:ext uri="{FF2B5EF4-FFF2-40B4-BE49-F238E27FC236}">
                <a16:creationId xmlns:a16="http://schemas.microsoft.com/office/drawing/2014/main" id="{53BE518A-153F-DA1E-7344-7BC4A5E86828}"/>
              </a:ext>
            </a:extLst>
          </p:cNvPr>
          <p:cNvSpPr txBox="1"/>
          <p:nvPr/>
        </p:nvSpPr>
        <p:spPr>
          <a:xfrm>
            <a:off x="3236444" y="3870869"/>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5 timmar</a:t>
            </a:r>
            <a:endParaRPr lang="en-US" sz="1050" b="1" kern="0" dirty="0">
              <a:solidFill>
                <a:srgbClr val="000000"/>
              </a:solidFill>
              <a:latin typeface="Arial"/>
              <a:cs typeface="Arial"/>
              <a:sym typeface="Arial"/>
            </a:endParaRPr>
          </a:p>
        </p:txBody>
      </p:sp>
      <p:sp>
        <p:nvSpPr>
          <p:cNvPr id="16" name="textruta 15">
            <a:extLst>
              <a:ext uri="{FF2B5EF4-FFF2-40B4-BE49-F238E27FC236}">
                <a16:creationId xmlns:a16="http://schemas.microsoft.com/office/drawing/2014/main" id="{203F7DC4-9E83-EAC1-3A56-B4D9851BB88E}"/>
              </a:ext>
            </a:extLst>
          </p:cNvPr>
          <p:cNvSpPr txBox="1"/>
          <p:nvPr/>
        </p:nvSpPr>
        <p:spPr>
          <a:xfrm>
            <a:off x="1511306" y="3870869"/>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10 timmar</a:t>
            </a:r>
            <a:endParaRPr lang="en-US" sz="1050" b="1" kern="0" dirty="0">
              <a:solidFill>
                <a:srgbClr val="000000"/>
              </a:solidFill>
              <a:latin typeface="Arial"/>
              <a:cs typeface="Arial"/>
              <a:sym typeface="Arial"/>
            </a:endParaRPr>
          </a:p>
        </p:txBody>
      </p:sp>
      <p:sp>
        <p:nvSpPr>
          <p:cNvPr id="17" name="textruta 16">
            <a:extLst>
              <a:ext uri="{FF2B5EF4-FFF2-40B4-BE49-F238E27FC236}">
                <a16:creationId xmlns:a16="http://schemas.microsoft.com/office/drawing/2014/main" id="{01973974-71D8-0F7E-FD07-26B0C0B706D1}"/>
              </a:ext>
            </a:extLst>
          </p:cNvPr>
          <p:cNvSpPr txBox="1"/>
          <p:nvPr/>
        </p:nvSpPr>
        <p:spPr>
          <a:xfrm>
            <a:off x="1511306" y="2270463"/>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500 timmar</a:t>
            </a:r>
            <a:endParaRPr lang="en-US" sz="1050" b="1" kern="0" dirty="0">
              <a:solidFill>
                <a:srgbClr val="000000"/>
              </a:solidFill>
              <a:latin typeface="Arial"/>
              <a:cs typeface="Arial"/>
              <a:sym typeface="Arial"/>
            </a:endParaRPr>
          </a:p>
        </p:txBody>
      </p:sp>
      <p:sp>
        <p:nvSpPr>
          <p:cNvPr id="18" name="textruta 17">
            <a:extLst>
              <a:ext uri="{FF2B5EF4-FFF2-40B4-BE49-F238E27FC236}">
                <a16:creationId xmlns:a16="http://schemas.microsoft.com/office/drawing/2014/main" id="{47F46A65-D8CA-904E-1AFC-7E9AD513A736}"/>
              </a:ext>
            </a:extLst>
          </p:cNvPr>
          <p:cNvSpPr txBox="1"/>
          <p:nvPr/>
        </p:nvSpPr>
        <p:spPr>
          <a:xfrm>
            <a:off x="3236445" y="2256125"/>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500 timmar</a:t>
            </a:r>
            <a:endParaRPr lang="en-US" sz="1050" b="1" kern="0" dirty="0">
              <a:solidFill>
                <a:srgbClr val="000000"/>
              </a:solidFill>
              <a:latin typeface="Arial"/>
              <a:cs typeface="Arial"/>
              <a:sym typeface="Arial"/>
            </a:endParaRPr>
          </a:p>
        </p:txBody>
      </p:sp>
      <p:sp>
        <p:nvSpPr>
          <p:cNvPr id="19" name="textruta 18">
            <a:extLst>
              <a:ext uri="{FF2B5EF4-FFF2-40B4-BE49-F238E27FC236}">
                <a16:creationId xmlns:a16="http://schemas.microsoft.com/office/drawing/2014/main" id="{02703FD9-6795-7292-9515-755EC97D6CC8}"/>
              </a:ext>
            </a:extLst>
          </p:cNvPr>
          <p:cNvSpPr txBox="1"/>
          <p:nvPr/>
        </p:nvSpPr>
        <p:spPr>
          <a:xfrm>
            <a:off x="5030867" y="2268557"/>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500 timmar</a:t>
            </a:r>
            <a:endParaRPr lang="en-US" sz="1050" b="1" kern="0" dirty="0">
              <a:solidFill>
                <a:srgbClr val="000000"/>
              </a:solidFill>
              <a:latin typeface="Arial"/>
              <a:cs typeface="Arial"/>
              <a:sym typeface="Arial"/>
            </a:endParaRPr>
          </a:p>
        </p:txBody>
      </p:sp>
      <p:sp>
        <p:nvSpPr>
          <p:cNvPr id="20" name="textruta 19">
            <a:extLst>
              <a:ext uri="{FF2B5EF4-FFF2-40B4-BE49-F238E27FC236}">
                <a16:creationId xmlns:a16="http://schemas.microsoft.com/office/drawing/2014/main" id="{2B202CAE-3E3A-5C8D-30B1-92EEAB02FA24}"/>
              </a:ext>
            </a:extLst>
          </p:cNvPr>
          <p:cNvSpPr txBox="1"/>
          <p:nvPr/>
        </p:nvSpPr>
        <p:spPr>
          <a:xfrm>
            <a:off x="6780779" y="2268557"/>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xxx timmar</a:t>
            </a:r>
            <a:endParaRPr lang="en-US" sz="1050" b="1" kern="0" dirty="0">
              <a:solidFill>
                <a:srgbClr val="000000"/>
              </a:solidFill>
              <a:latin typeface="Arial"/>
              <a:cs typeface="Arial"/>
              <a:sym typeface="Arial"/>
            </a:endParaRPr>
          </a:p>
        </p:txBody>
      </p:sp>
      <p:sp>
        <p:nvSpPr>
          <p:cNvPr id="21" name="textruta 20">
            <a:extLst>
              <a:ext uri="{FF2B5EF4-FFF2-40B4-BE49-F238E27FC236}">
                <a16:creationId xmlns:a16="http://schemas.microsoft.com/office/drawing/2014/main" id="{A7410DDE-230A-1C0E-9AE6-4107F76EDABE}"/>
              </a:ext>
            </a:extLst>
          </p:cNvPr>
          <p:cNvSpPr txBox="1"/>
          <p:nvPr/>
        </p:nvSpPr>
        <p:spPr>
          <a:xfrm>
            <a:off x="6862842" y="3857153"/>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Ca 65 timmar</a:t>
            </a:r>
            <a:endParaRPr lang="en-US" sz="1050" b="1" kern="0" dirty="0">
              <a:solidFill>
                <a:srgbClr val="000000"/>
              </a:solidFill>
              <a:latin typeface="Arial"/>
              <a:cs typeface="Arial"/>
              <a:sym typeface="Arial"/>
            </a:endParaRPr>
          </a:p>
        </p:txBody>
      </p:sp>
      <p:sp>
        <p:nvSpPr>
          <p:cNvPr id="22" name="textruta 21">
            <a:extLst>
              <a:ext uri="{FF2B5EF4-FFF2-40B4-BE49-F238E27FC236}">
                <a16:creationId xmlns:a16="http://schemas.microsoft.com/office/drawing/2014/main" id="{4BFF25F4-20D0-698B-01BB-9E3822AF9DFA}"/>
              </a:ext>
            </a:extLst>
          </p:cNvPr>
          <p:cNvSpPr txBox="1"/>
          <p:nvPr/>
        </p:nvSpPr>
        <p:spPr>
          <a:xfrm>
            <a:off x="4127428" y="3015633"/>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xxx timmar</a:t>
            </a:r>
            <a:endParaRPr lang="en-US" sz="1050" b="1" kern="0" dirty="0">
              <a:solidFill>
                <a:srgbClr val="000000"/>
              </a:solidFill>
              <a:latin typeface="Arial"/>
              <a:cs typeface="Arial"/>
              <a:sym typeface="Arial"/>
            </a:endParaRPr>
          </a:p>
        </p:txBody>
      </p:sp>
      <p:sp>
        <p:nvSpPr>
          <p:cNvPr id="23" name="Rektangel 22">
            <a:extLst>
              <a:ext uri="{FF2B5EF4-FFF2-40B4-BE49-F238E27FC236}">
                <a16:creationId xmlns:a16="http://schemas.microsoft.com/office/drawing/2014/main" id="{76660F13-8E7C-93EB-1061-DFB7A9D7DCFE}"/>
              </a:ext>
            </a:extLst>
          </p:cNvPr>
          <p:cNvSpPr/>
          <p:nvPr/>
        </p:nvSpPr>
        <p:spPr>
          <a:xfrm>
            <a:off x="4713913" y="3502241"/>
            <a:ext cx="1694903" cy="63920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err="1">
                <a:solidFill>
                  <a:srgbClr val="000000"/>
                </a:solidFill>
                <a:latin typeface="Arial"/>
                <a:sym typeface="Arial"/>
              </a:rPr>
              <a:t>Ansv</a:t>
            </a:r>
            <a:r>
              <a:rPr lang="sv-SE" sz="1050" b="1" kern="0" dirty="0">
                <a:solidFill>
                  <a:srgbClr val="000000"/>
                </a:solidFill>
                <a:latin typeface="Arial"/>
                <a:sym typeface="Arial"/>
              </a:rPr>
              <a:t>. Domare</a:t>
            </a:r>
          </a:p>
          <a:p>
            <a:pPr algn="ctr" defTabSz="685800"/>
            <a:endParaRPr lang="sv-SE" sz="1050" b="1" kern="0" dirty="0">
              <a:solidFill>
                <a:srgbClr val="000000"/>
              </a:solidFill>
              <a:latin typeface="Arial"/>
              <a:sym typeface="Arial"/>
            </a:endParaRPr>
          </a:p>
        </p:txBody>
      </p:sp>
      <p:sp>
        <p:nvSpPr>
          <p:cNvPr id="24" name="textruta 23">
            <a:extLst>
              <a:ext uri="{FF2B5EF4-FFF2-40B4-BE49-F238E27FC236}">
                <a16:creationId xmlns:a16="http://schemas.microsoft.com/office/drawing/2014/main" id="{BE7CE6DC-8F81-96EB-93DF-C929EB49FA34}"/>
              </a:ext>
            </a:extLst>
          </p:cNvPr>
          <p:cNvSpPr txBox="1"/>
          <p:nvPr/>
        </p:nvSpPr>
        <p:spPr>
          <a:xfrm>
            <a:off x="5193316" y="3857154"/>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20 timmar</a:t>
            </a:r>
            <a:endParaRPr lang="en-US" sz="1050" b="1" kern="0" dirty="0">
              <a:solidFill>
                <a:srgbClr val="000000"/>
              </a:solidFill>
              <a:latin typeface="Arial"/>
              <a:cs typeface="Arial"/>
              <a:sym typeface="Arial"/>
            </a:endParaRPr>
          </a:p>
        </p:txBody>
      </p:sp>
      <p:sp>
        <p:nvSpPr>
          <p:cNvPr id="25" name="Höger klammerparentes 24">
            <a:extLst>
              <a:ext uri="{FF2B5EF4-FFF2-40B4-BE49-F238E27FC236}">
                <a16:creationId xmlns:a16="http://schemas.microsoft.com/office/drawing/2014/main" id="{34171E22-1CC9-630D-793A-7FBF9A91EF24}"/>
              </a:ext>
            </a:extLst>
          </p:cNvPr>
          <p:cNvSpPr/>
          <p:nvPr/>
        </p:nvSpPr>
        <p:spPr>
          <a:xfrm rot="5400000">
            <a:off x="3571647" y="1638391"/>
            <a:ext cx="393222" cy="5281115"/>
          </a:xfrm>
          <a:prstGeom prst="rightBrace">
            <a:avLst>
              <a:gd name="adj1" fmla="val 8333"/>
              <a:gd name="adj2" fmla="val 5065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srgbClr val="000000"/>
              </a:solidFill>
              <a:latin typeface="Arial"/>
            </a:endParaRPr>
          </a:p>
        </p:txBody>
      </p:sp>
      <p:sp>
        <p:nvSpPr>
          <p:cNvPr id="26" name="Rektangel 25">
            <a:extLst>
              <a:ext uri="{FF2B5EF4-FFF2-40B4-BE49-F238E27FC236}">
                <a16:creationId xmlns:a16="http://schemas.microsoft.com/office/drawing/2014/main" id="{88F5B6EA-C897-BE0F-C635-F3E955C33893}"/>
              </a:ext>
            </a:extLst>
          </p:cNvPr>
          <p:cNvSpPr/>
          <p:nvPr/>
        </p:nvSpPr>
        <p:spPr>
          <a:xfrm>
            <a:off x="2920807" y="4504029"/>
            <a:ext cx="1607483" cy="6392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Lagförälder??</a:t>
            </a:r>
          </a:p>
          <a:p>
            <a:pPr algn="ctr" defTabSz="685800"/>
            <a:endParaRPr lang="sv-SE" sz="1050" b="1" kern="0" dirty="0">
              <a:solidFill>
                <a:srgbClr val="000000"/>
              </a:solidFill>
              <a:latin typeface="Arial"/>
              <a:sym typeface="Arial"/>
            </a:endParaRPr>
          </a:p>
        </p:txBody>
      </p:sp>
      <p:sp>
        <p:nvSpPr>
          <p:cNvPr id="27" name="textruta 26">
            <a:extLst>
              <a:ext uri="{FF2B5EF4-FFF2-40B4-BE49-F238E27FC236}">
                <a16:creationId xmlns:a16="http://schemas.microsoft.com/office/drawing/2014/main" id="{BB80C092-C176-0C87-9856-82FCC45E63B4}"/>
              </a:ext>
            </a:extLst>
          </p:cNvPr>
          <p:cNvSpPr txBox="1"/>
          <p:nvPr/>
        </p:nvSpPr>
        <p:spPr>
          <a:xfrm>
            <a:off x="6597374" y="4180448"/>
            <a:ext cx="1966307" cy="923330"/>
          </a:xfrm>
          <a:prstGeom prst="rect">
            <a:avLst/>
          </a:prstGeom>
          <a:noFill/>
        </p:spPr>
        <p:txBody>
          <a:bodyPr wrap="square" rtlCol="0">
            <a:spAutoFit/>
          </a:bodyPr>
          <a:lstStyle/>
          <a:p>
            <a:pPr defTabSz="685800"/>
            <a:r>
              <a:rPr lang="sv-SE" sz="900" dirty="0">
                <a:solidFill>
                  <a:srgbClr val="000000"/>
                </a:solidFill>
                <a:latin typeface="Arial"/>
              </a:rPr>
              <a:t>Kiosk ca 20 timmar</a:t>
            </a:r>
          </a:p>
          <a:p>
            <a:pPr defTabSz="685800"/>
            <a:r>
              <a:rPr lang="sv-SE" sz="900" dirty="0" err="1">
                <a:solidFill>
                  <a:srgbClr val="000000"/>
                </a:solidFill>
                <a:latin typeface="Arial"/>
              </a:rPr>
              <a:t>Hentorpsdagen</a:t>
            </a:r>
            <a:r>
              <a:rPr lang="sv-SE" sz="900" dirty="0">
                <a:solidFill>
                  <a:srgbClr val="000000"/>
                </a:solidFill>
                <a:latin typeface="Arial"/>
              </a:rPr>
              <a:t> 2x5=10 timmar</a:t>
            </a:r>
          </a:p>
          <a:p>
            <a:pPr defTabSz="685800"/>
            <a:r>
              <a:rPr lang="sv-SE" sz="900" dirty="0">
                <a:solidFill>
                  <a:srgbClr val="000000"/>
                </a:solidFill>
                <a:latin typeface="Arial"/>
              </a:rPr>
              <a:t>Fixardagen 1x3= 3 timmar</a:t>
            </a:r>
          </a:p>
          <a:p>
            <a:pPr defTabSz="685800"/>
            <a:r>
              <a:rPr lang="sv-SE" sz="900" dirty="0">
                <a:solidFill>
                  <a:srgbClr val="000000"/>
                </a:solidFill>
                <a:latin typeface="Arial"/>
              </a:rPr>
              <a:t>Inträde 5x2x2= 20 timmar</a:t>
            </a:r>
          </a:p>
          <a:p>
            <a:pPr defTabSz="685800"/>
            <a:r>
              <a:rPr lang="sv-SE" sz="900" dirty="0" err="1">
                <a:solidFill>
                  <a:srgbClr val="000000"/>
                </a:solidFill>
                <a:latin typeface="Arial"/>
              </a:rPr>
              <a:t>Futsalcupen</a:t>
            </a:r>
            <a:r>
              <a:rPr lang="sv-SE" sz="900" dirty="0">
                <a:solidFill>
                  <a:srgbClr val="000000"/>
                </a:solidFill>
                <a:latin typeface="Arial"/>
              </a:rPr>
              <a:t> 3x4= 12 timmar</a:t>
            </a:r>
          </a:p>
          <a:p>
            <a:pPr defTabSz="685800"/>
            <a:r>
              <a:rPr lang="sv-SE" sz="900" dirty="0">
                <a:solidFill>
                  <a:srgbClr val="000000"/>
                </a:solidFill>
                <a:latin typeface="Arial"/>
              </a:rPr>
              <a:t>Totalt 65 timmar</a:t>
            </a:r>
            <a:endParaRPr lang="en-US" sz="900" dirty="0">
              <a:solidFill>
                <a:srgbClr val="000000"/>
              </a:solidFill>
              <a:latin typeface="Arial"/>
            </a:endParaRPr>
          </a:p>
        </p:txBody>
      </p:sp>
      <p:sp>
        <p:nvSpPr>
          <p:cNvPr id="32" name="Title 1">
            <a:extLst>
              <a:ext uri="{FF2B5EF4-FFF2-40B4-BE49-F238E27FC236}">
                <a16:creationId xmlns:a16="http://schemas.microsoft.com/office/drawing/2014/main" id="{22B0D8AD-CDC0-A4FC-B730-7D45EA160102}"/>
              </a:ext>
            </a:extLst>
          </p:cNvPr>
          <p:cNvSpPr>
            <a:spLocks noGrp="1"/>
          </p:cNvSpPr>
          <p:nvPr>
            <p:ph type="title"/>
          </p:nvPr>
        </p:nvSpPr>
        <p:spPr>
          <a:xfrm>
            <a:off x="601670" y="281175"/>
            <a:ext cx="7940660" cy="763525"/>
          </a:xfrm>
        </p:spPr>
        <p:txBody>
          <a:bodyPr>
            <a:normAutofit fontScale="90000"/>
          </a:bodyPr>
          <a:lstStyle/>
          <a:p>
            <a:r>
              <a:rPr lang="en-US" dirty="0" err="1"/>
              <a:t>Förslag</a:t>
            </a:r>
            <a:r>
              <a:rPr lang="en-US" dirty="0"/>
              <a:t> </a:t>
            </a:r>
            <a:r>
              <a:rPr lang="en-US" dirty="0" err="1"/>
              <a:t>lagorganisation</a:t>
            </a:r>
            <a:r>
              <a:rPr lang="en-US" dirty="0"/>
              <a:t> </a:t>
            </a:r>
            <a:r>
              <a:rPr lang="en-US" dirty="0" err="1"/>
              <a:t>Våmbs</a:t>
            </a:r>
            <a:r>
              <a:rPr lang="en-US" dirty="0"/>
              <a:t> IF</a:t>
            </a:r>
            <a:br>
              <a:rPr lang="en-US" dirty="0"/>
            </a:br>
            <a:r>
              <a:rPr lang="en-US" sz="1300" dirty="0" err="1"/>
              <a:t>Timmarna</a:t>
            </a:r>
            <a:r>
              <a:rPr lang="en-US" sz="1300" dirty="0"/>
              <a:t> </a:t>
            </a:r>
            <a:r>
              <a:rPr lang="en-US" sz="1300" dirty="0" err="1"/>
              <a:t>gäller</a:t>
            </a:r>
            <a:r>
              <a:rPr lang="en-US" sz="1300" dirty="0"/>
              <a:t> för lag </a:t>
            </a:r>
            <a:r>
              <a:rPr lang="en-US" sz="1300" dirty="0" err="1"/>
              <a:t>som</a:t>
            </a:r>
            <a:r>
              <a:rPr lang="en-US" sz="1300" dirty="0"/>
              <a:t> </a:t>
            </a:r>
            <a:r>
              <a:rPr lang="en-US" sz="1300" dirty="0" err="1"/>
              <a:t>tränar</a:t>
            </a:r>
            <a:r>
              <a:rPr lang="en-US" sz="1300" dirty="0"/>
              <a:t> </a:t>
            </a:r>
            <a:r>
              <a:rPr lang="en-US" sz="1300" dirty="0" err="1"/>
              <a:t>tre</a:t>
            </a:r>
            <a:r>
              <a:rPr lang="en-US" sz="1300" dirty="0"/>
              <a:t> </a:t>
            </a:r>
            <a:r>
              <a:rPr lang="en-US" sz="1300" dirty="0" err="1"/>
              <a:t>gånger</a:t>
            </a:r>
            <a:r>
              <a:rPr lang="en-US" sz="1300" dirty="0"/>
              <a:t>/</a:t>
            </a:r>
            <a:r>
              <a:rPr lang="en-US" sz="1300" dirty="0" err="1"/>
              <a:t>vecka</a:t>
            </a:r>
            <a:br>
              <a:rPr lang="en-US" dirty="0"/>
            </a:br>
            <a:endParaRPr lang="en-US" dirty="0"/>
          </a:p>
        </p:txBody>
      </p:sp>
    </p:spTree>
    <p:extLst>
      <p:ext uri="{BB962C8B-B14F-4D97-AF65-F5344CB8AC3E}">
        <p14:creationId xmlns:p14="http://schemas.microsoft.com/office/powerpoint/2010/main" val="483214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1143000" y="0"/>
            <a:ext cx="6172200" cy="857250"/>
          </a:xfrm>
        </p:spPr>
        <p:txBody>
          <a:bodyPr/>
          <a:lstStyle/>
          <a:p>
            <a:r>
              <a:rPr lang="sv-SE" sz="2400" b="1" dirty="0"/>
              <a:t>Timmar för tränare, ledare och lagföräldrar</a:t>
            </a:r>
          </a:p>
        </p:txBody>
      </p:sp>
      <p:sp>
        <p:nvSpPr>
          <p:cNvPr id="7" name="Rektangel 6">
            <a:extLst>
              <a:ext uri="{FF2B5EF4-FFF2-40B4-BE49-F238E27FC236}">
                <a16:creationId xmlns:a16="http://schemas.microsoft.com/office/drawing/2014/main" id="{24CBB48D-E440-44E5-91D5-15DCAEBE8E5E}"/>
              </a:ext>
            </a:extLst>
          </p:cNvPr>
          <p:cNvSpPr/>
          <p:nvPr/>
        </p:nvSpPr>
        <p:spPr>
          <a:xfrm>
            <a:off x="1412628" y="711518"/>
            <a:ext cx="6615756" cy="4293483"/>
          </a:xfrm>
          <a:prstGeom prst="rect">
            <a:avLst/>
          </a:prstGeom>
        </p:spPr>
        <p:txBody>
          <a:bodyPr wrap="square">
            <a:spAutoFit/>
          </a:bodyPr>
          <a:lstStyle/>
          <a:p>
            <a:pPr defTabSz="685800"/>
            <a:r>
              <a:rPr lang="sv-SE" sz="1050" b="1" u="sng" kern="0" dirty="0">
                <a:solidFill>
                  <a:srgbClr val="000000"/>
                </a:solidFill>
                <a:latin typeface="Calibri" panose="020F0502020204030204" pitchFamily="34" charset="0"/>
                <a:cs typeface="Calibri" panose="020F0502020204030204" pitchFamily="34" charset="0"/>
                <a:sym typeface="Arial"/>
              </a:rPr>
              <a:t>Träningar</a:t>
            </a:r>
          </a:p>
          <a:p>
            <a:pPr defTabSz="685800"/>
            <a:r>
              <a:rPr lang="sv-SE" sz="1050" kern="0" dirty="0">
                <a:solidFill>
                  <a:srgbClr val="000000"/>
                </a:solidFill>
                <a:latin typeface="Calibri" panose="020F0502020204030204" pitchFamily="34" charset="0"/>
                <a:cs typeface="Calibri" panose="020F0502020204030204" pitchFamily="34" charset="0"/>
                <a:sym typeface="Arial"/>
              </a:rPr>
              <a:t>Ordinarie träning:		26 veckor x 3 x 2,5h = 195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Sommarträning: 		20 tillfällen x 2,5h = 50   ***</a:t>
            </a:r>
          </a:p>
          <a:p>
            <a:pPr defTabSz="685800"/>
            <a:endParaRPr lang="sv-SE" sz="1050" b="1" u="sng" kern="0" dirty="0">
              <a:solidFill>
                <a:srgbClr val="000000"/>
              </a:solidFill>
              <a:latin typeface="Calibri" panose="020F0502020204030204" pitchFamily="34" charset="0"/>
              <a:cs typeface="Calibri" panose="020F0502020204030204" pitchFamily="34" charset="0"/>
              <a:sym typeface="Arial"/>
            </a:endParaRPr>
          </a:p>
          <a:p>
            <a:pPr defTabSz="685800"/>
            <a:r>
              <a:rPr lang="sv-SE" sz="1050" b="1" u="sng" kern="0" dirty="0">
                <a:solidFill>
                  <a:srgbClr val="000000"/>
                </a:solidFill>
                <a:latin typeface="Calibri" panose="020F0502020204030204" pitchFamily="34" charset="0"/>
                <a:cs typeface="Calibri" panose="020F0502020204030204" pitchFamily="34" charset="0"/>
                <a:sym typeface="Arial"/>
              </a:rPr>
              <a:t>Matcher</a:t>
            </a:r>
          </a:p>
          <a:p>
            <a:pPr defTabSz="685800"/>
            <a:r>
              <a:rPr lang="sv-SE" sz="1050" kern="0" dirty="0">
                <a:solidFill>
                  <a:srgbClr val="000000"/>
                </a:solidFill>
                <a:latin typeface="Calibri" panose="020F0502020204030204" pitchFamily="34" charset="0"/>
                <a:cs typeface="Calibri" panose="020F0502020204030204" pitchFamily="34" charset="0"/>
                <a:sym typeface="Arial"/>
              </a:rPr>
              <a:t>Hemmamatcher: 		10 x 3,5h = 35</a:t>
            </a:r>
          </a:p>
          <a:p>
            <a:pPr defTabSz="685800"/>
            <a:r>
              <a:rPr lang="sv-SE" sz="1050" kern="0" dirty="0">
                <a:solidFill>
                  <a:srgbClr val="000000"/>
                </a:solidFill>
                <a:latin typeface="Calibri" panose="020F0502020204030204" pitchFamily="34" charset="0"/>
                <a:cs typeface="Calibri" panose="020F0502020204030204" pitchFamily="34" charset="0"/>
                <a:sym typeface="Arial"/>
              </a:rPr>
              <a:t>Bortamatcher: 		10 x 5h = 50</a:t>
            </a:r>
          </a:p>
          <a:p>
            <a:pPr defTabSz="685800"/>
            <a:endParaRPr lang="sv-SE" sz="1050" b="1" u="sng" kern="0" dirty="0">
              <a:solidFill>
                <a:srgbClr val="000000"/>
              </a:solidFill>
              <a:latin typeface="Calibri" panose="020F0502020204030204" pitchFamily="34" charset="0"/>
              <a:cs typeface="Calibri" panose="020F0502020204030204" pitchFamily="34" charset="0"/>
              <a:sym typeface="Arial"/>
            </a:endParaRPr>
          </a:p>
          <a:p>
            <a:pPr defTabSz="685800"/>
            <a:r>
              <a:rPr lang="sv-SE" sz="1050" b="1" u="sng" kern="0" dirty="0">
                <a:solidFill>
                  <a:srgbClr val="000000"/>
                </a:solidFill>
                <a:latin typeface="Calibri" panose="020F0502020204030204" pitchFamily="34" charset="0"/>
                <a:cs typeface="Calibri" panose="020F0502020204030204" pitchFamily="34" charset="0"/>
                <a:sym typeface="Arial"/>
              </a:rPr>
              <a:t>Cuper</a:t>
            </a:r>
          </a:p>
          <a:p>
            <a:pPr defTabSz="685800"/>
            <a:r>
              <a:rPr lang="sv-SE" sz="1050" kern="0" dirty="0">
                <a:solidFill>
                  <a:srgbClr val="000000"/>
                </a:solidFill>
                <a:latin typeface="Calibri" panose="020F0502020204030204" pitchFamily="34" charset="0"/>
                <a:cs typeface="Calibri" panose="020F0502020204030204" pitchFamily="34" charset="0"/>
                <a:sym typeface="Arial"/>
              </a:rPr>
              <a:t>Annan Cup: 		2,5 dagar x 10h = 25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Annan Cup: 		2,5 dagar x 24h = 60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Annan Cup: 		1 dag x 10h = 10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Övriga träffar med laget</a:t>
            </a:r>
          </a:p>
          <a:p>
            <a:pPr defTabSz="685800"/>
            <a:endParaRPr lang="sv-SE" sz="1050" b="1" kern="0" dirty="0">
              <a:solidFill>
                <a:srgbClr val="000000"/>
              </a:solidFill>
              <a:latin typeface="Calibri" panose="020F0502020204030204" pitchFamily="34" charset="0"/>
              <a:cs typeface="Calibri" panose="020F0502020204030204" pitchFamily="34" charset="0"/>
              <a:sym typeface="Arial"/>
            </a:endParaRPr>
          </a:p>
          <a:p>
            <a:pPr defTabSz="685800"/>
            <a:r>
              <a:rPr lang="sv-SE" sz="1050" b="1" u="sng" kern="0" dirty="0">
                <a:solidFill>
                  <a:srgbClr val="000000"/>
                </a:solidFill>
                <a:latin typeface="Calibri" panose="020F0502020204030204" pitchFamily="34" charset="0"/>
                <a:cs typeface="Calibri" panose="020F0502020204030204" pitchFamily="34" charset="0"/>
                <a:sym typeface="Arial"/>
              </a:rPr>
              <a:t>Möten </a:t>
            </a:r>
            <a:r>
              <a:rPr lang="sv-SE" sz="1050" u="sng" kern="0" dirty="0">
                <a:solidFill>
                  <a:srgbClr val="000000"/>
                </a:solidFill>
                <a:latin typeface="Calibri" panose="020F0502020204030204" pitchFamily="34" charset="0"/>
                <a:cs typeface="Calibri" panose="020F0502020204030204" pitchFamily="34" charset="0"/>
                <a:sym typeface="Arial"/>
              </a:rPr>
              <a:t>(</a:t>
            </a:r>
            <a:r>
              <a:rPr lang="sv-SE" sz="1050" kern="0" dirty="0">
                <a:solidFill>
                  <a:srgbClr val="000000"/>
                </a:solidFill>
                <a:latin typeface="Calibri" panose="020F0502020204030204" pitchFamily="34" charset="0"/>
                <a:cs typeface="Calibri" panose="020F0502020204030204" pitchFamily="34" charset="0"/>
                <a:sym typeface="Arial"/>
              </a:rPr>
              <a:t>Kick </a:t>
            </a:r>
            <a:r>
              <a:rPr lang="sv-SE" sz="1050" kern="0" dirty="0" err="1">
                <a:solidFill>
                  <a:srgbClr val="000000"/>
                </a:solidFill>
                <a:latin typeface="Calibri" panose="020F0502020204030204" pitchFamily="34" charset="0"/>
                <a:cs typeface="Calibri" panose="020F0502020204030204" pitchFamily="34" charset="0"/>
                <a:sym typeface="Arial"/>
              </a:rPr>
              <a:t>offs</a:t>
            </a:r>
            <a:r>
              <a:rPr lang="sv-SE" sz="1050" kern="0" dirty="0">
                <a:solidFill>
                  <a:srgbClr val="000000"/>
                </a:solidFill>
                <a:latin typeface="Calibri" panose="020F0502020204030204" pitchFamily="34" charset="0"/>
                <a:cs typeface="Calibri" panose="020F0502020204030204" pitchFamily="34" charset="0"/>
                <a:sym typeface="Arial"/>
              </a:rPr>
              <a:t>, tränarmöten, utbildningar mm)</a:t>
            </a:r>
          </a:p>
          <a:p>
            <a:pPr defTabSz="685800"/>
            <a:r>
              <a:rPr lang="sv-SE" sz="1050" kern="0" dirty="0">
                <a:solidFill>
                  <a:srgbClr val="000000"/>
                </a:solidFill>
                <a:latin typeface="Calibri" panose="020F0502020204030204" pitchFamily="34" charset="0"/>
                <a:cs typeface="Calibri" panose="020F0502020204030204" pitchFamily="34" charset="0"/>
                <a:sym typeface="Arial"/>
              </a:rPr>
              <a:t>Huvudtränare 		20 x 2h = 40</a:t>
            </a:r>
          </a:p>
          <a:p>
            <a:pPr defTabSz="685800"/>
            <a:r>
              <a:rPr lang="sv-SE" sz="1050" kern="0" dirty="0">
                <a:solidFill>
                  <a:srgbClr val="000000"/>
                </a:solidFill>
                <a:latin typeface="Calibri" panose="020F0502020204030204" pitchFamily="34" charset="0"/>
                <a:cs typeface="Calibri" panose="020F0502020204030204" pitchFamily="34" charset="0"/>
                <a:sym typeface="Arial"/>
              </a:rPr>
              <a:t>Ass tränare     		10 x 2h = 20</a:t>
            </a:r>
          </a:p>
          <a:p>
            <a:pPr defTabSz="685800"/>
            <a:r>
              <a:rPr lang="sv-SE" sz="1050" kern="0" dirty="0">
                <a:solidFill>
                  <a:srgbClr val="000000"/>
                </a:solidFill>
                <a:latin typeface="Calibri" panose="020F0502020204030204" pitchFamily="34" charset="0"/>
                <a:cs typeface="Calibri" panose="020F0502020204030204" pitchFamily="34" charset="0"/>
                <a:sym typeface="Arial"/>
              </a:rPr>
              <a:t>Lagledare</a:t>
            </a:r>
          </a:p>
          <a:p>
            <a:pPr defTabSz="685800"/>
            <a:r>
              <a:rPr lang="sv-SE" sz="1050" kern="0" dirty="0">
                <a:solidFill>
                  <a:srgbClr val="000000"/>
                </a:solidFill>
                <a:latin typeface="Calibri" panose="020F0502020204030204" pitchFamily="34" charset="0"/>
                <a:cs typeface="Calibri" panose="020F0502020204030204" pitchFamily="34" charset="0"/>
                <a:sym typeface="Arial"/>
              </a:rPr>
              <a:t>Lagförälder</a:t>
            </a:r>
          </a:p>
          <a:p>
            <a:pPr defTabSz="685800"/>
            <a:endParaRPr lang="sv-SE" sz="1050" b="1" kern="0" dirty="0">
              <a:solidFill>
                <a:srgbClr val="000000"/>
              </a:solidFill>
              <a:latin typeface="Calibri" panose="020F0502020204030204" pitchFamily="34" charset="0"/>
              <a:cs typeface="Calibri" panose="020F0502020204030204" pitchFamily="34" charset="0"/>
              <a:sym typeface="Arial"/>
            </a:endParaRPr>
          </a:p>
          <a:p>
            <a:pPr defTabSz="685800"/>
            <a:r>
              <a:rPr lang="sv-SE" sz="1050" b="1" u="sng" kern="0" dirty="0" err="1">
                <a:solidFill>
                  <a:srgbClr val="000000"/>
                </a:solidFill>
                <a:latin typeface="Calibri" panose="020F0502020204030204" pitchFamily="34" charset="0"/>
                <a:cs typeface="Calibri" panose="020F0502020204030204" pitchFamily="34" charset="0"/>
                <a:sym typeface="Arial"/>
              </a:rPr>
              <a:t>Admin</a:t>
            </a:r>
            <a:r>
              <a:rPr lang="sv-SE" sz="1050" b="1" u="sng" kern="0" dirty="0">
                <a:solidFill>
                  <a:srgbClr val="000000"/>
                </a:solidFill>
                <a:latin typeface="Calibri" panose="020F0502020204030204" pitchFamily="34" charset="0"/>
                <a:cs typeface="Calibri" panose="020F0502020204030204" pitchFamily="34" charset="0"/>
                <a:sym typeface="Arial"/>
              </a:rPr>
              <a:t> </a:t>
            </a:r>
            <a:r>
              <a:rPr lang="sv-SE" sz="1050" kern="0" dirty="0">
                <a:solidFill>
                  <a:srgbClr val="000000"/>
                </a:solidFill>
                <a:latin typeface="Calibri" panose="020F0502020204030204" pitchFamily="34" charset="0"/>
                <a:cs typeface="Calibri" panose="020F0502020204030204" pitchFamily="34" charset="0"/>
                <a:sym typeface="Arial"/>
              </a:rPr>
              <a:t>(planera träningar/match/säsong, laget.se, samtal, sms-grupp, kontakt med andra lag och förbundet)</a:t>
            </a:r>
          </a:p>
          <a:p>
            <a:pPr defTabSz="685800"/>
            <a:r>
              <a:rPr lang="sv-SE" sz="1050" kern="0" dirty="0">
                <a:solidFill>
                  <a:srgbClr val="000000"/>
                </a:solidFill>
                <a:latin typeface="Calibri" panose="020F0502020204030204" pitchFamily="34" charset="0"/>
                <a:cs typeface="Calibri" panose="020F0502020204030204" pitchFamily="34" charset="0"/>
                <a:sym typeface="Arial"/>
              </a:rPr>
              <a:t>Huvudtränare 		26 veckor x 5h = 130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Ass tränare			26 veckor x 3h = 78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Lagledare</a:t>
            </a:r>
          </a:p>
          <a:p>
            <a:pPr defTabSz="685800"/>
            <a:r>
              <a:rPr lang="sv-SE" sz="1050" kern="0" dirty="0">
                <a:solidFill>
                  <a:srgbClr val="000000"/>
                </a:solidFill>
                <a:latin typeface="Calibri" panose="020F0502020204030204" pitchFamily="34" charset="0"/>
                <a:cs typeface="Calibri" panose="020F0502020204030204" pitchFamily="34" charset="0"/>
                <a:sym typeface="Arial"/>
              </a:rPr>
              <a:t>Lagförälder</a:t>
            </a:r>
            <a:r>
              <a:rPr lang="sv-SE" sz="1050" b="1" kern="0" dirty="0">
                <a:solidFill>
                  <a:srgbClr val="000000"/>
                </a:solidFill>
                <a:latin typeface="Calibri" panose="020F0502020204030204" pitchFamily="34" charset="0"/>
                <a:cs typeface="Calibri" panose="020F0502020204030204" pitchFamily="34" charset="0"/>
                <a:sym typeface="Arial"/>
              </a:rPr>
              <a:t>		</a:t>
            </a:r>
          </a:p>
          <a:p>
            <a:pPr defTabSz="685800"/>
            <a:endParaRPr lang="sv-SE" sz="1050" kern="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199756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1306</Words>
  <Application>Microsoft Office PowerPoint</Application>
  <PresentationFormat>Bildspel på skärmen (16:9)</PresentationFormat>
  <Paragraphs>188</Paragraphs>
  <Slides>12</Slides>
  <Notes>0</Notes>
  <HiddenSlides>1</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12</vt:i4>
      </vt:variant>
    </vt:vector>
  </HeadingPairs>
  <TitlesOfParts>
    <vt:vector size="17" baseType="lpstr">
      <vt:lpstr>Arial</vt:lpstr>
      <vt:lpstr>Calibri</vt:lpstr>
      <vt:lpstr>Times New Roman</vt:lpstr>
      <vt:lpstr>Office Theme</vt:lpstr>
      <vt:lpstr>1_Office-tema</vt:lpstr>
      <vt:lpstr>Föräldramöte 2023 Våmbs IF</vt:lpstr>
      <vt:lpstr>Våmbs IF</vt:lpstr>
      <vt:lpstr>Ekonomi</vt:lpstr>
      <vt:lpstr>Ekonomi</vt:lpstr>
      <vt:lpstr>Nyheter och på gång</vt:lpstr>
      <vt:lpstr>Gröna tråden  Regler och riktlinjer  för Våmbs IF fotbollsutveckling </vt:lpstr>
      <vt:lpstr>Förslag lagorganisation Våmbs IF </vt:lpstr>
      <vt:lpstr>Förslag lagorganisation Våmbs IF Timmarna gäller för lag som tränar tre gånger/vecka </vt:lpstr>
      <vt:lpstr>Timmar för tränare, ledare och lagföräldrar</vt:lpstr>
      <vt:lpstr>Stödfunktioner </vt:lpstr>
      <vt:lpstr>Övrigt</vt:lpstr>
      <vt:lpstr>Arbetsbemanning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2017-07-17T12:09:00Z</dcterms:created>
  <dcterms:modified xsi:type="dcterms:W3CDTF">2023-03-23T16:34:39Z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036b8ab-aa19-4aaf-ade5-e13533bd462a_Enabled">
    <vt:lpwstr>true</vt:lpwstr>
  </property>
  <property fmtid="{D5CDD505-2E9C-101B-9397-08002B2CF9AE}" pid="3" name="MSIP_Label_8036b8ab-aa19-4aaf-ade5-e13533bd462a_SetDate">
    <vt:lpwstr>2023-03-12T18:41:34Z</vt:lpwstr>
  </property>
  <property fmtid="{D5CDD505-2E9C-101B-9397-08002B2CF9AE}" pid="4" name="MSIP_Label_8036b8ab-aa19-4aaf-ade5-e13533bd462a_Method">
    <vt:lpwstr>Standard</vt:lpwstr>
  </property>
  <property fmtid="{D5CDD505-2E9C-101B-9397-08002B2CF9AE}" pid="5" name="MSIP_Label_8036b8ab-aa19-4aaf-ade5-e13533bd462a_Name">
    <vt:lpwstr>Internal</vt:lpwstr>
  </property>
  <property fmtid="{D5CDD505-2E9C-101B-9397-08002B2CF9AE}" pid="6" name="MSIP_Label_8036b8ab-aa19-4aaf-ade5-e13533bd462a_SiteId">
    <vt:lpwstr>c3549632-51ee-40fe-b6ae-a69f3a6cc157</vt:lpwstr>
  </property>
  <property fmtid="{D5CDD505-2E9C-101B-9397-08002B2CF9AE}" pid="7" name="MSIP_Label_8036b8ab-aa19-4aaf-ade5-e13533bd462a_ActionId">
    <vt:lpwstr>58f3d6ad-8c30-4820-8a97-9bee309a6bd1</vt:lpwstr>
  </property>
  <property fmtid="{D5CDD505-2E9C-101B-9397-08002B2CF9AE}" pid="8" name="MSIP_Label_8036b8ab-aa19-4aaf-ade5-e13533bd462a_ContentBits">
    <vt:lpwstr>2</vt:lpwstr>
  </property>
</Properties>
</file>