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5" r:id="rId3"/>
    <p:sldId id="266" r:id="rId4"/>
    <p:sldId id="262" r:id="rId5"/>
    <p:sldId id="267" r:id="rId6"/>
    <p:sldId id="260" r:id="rId7"/>
    <p:sldId id="261" r:id="rId8"/>
    <p:sldId id="263" r:id="rId9"/>
    <p:sldId id="268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9F853-BFB5-4178-A001-8F380191E558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2A194-C21C-4A4C-84CE-C044E9D2C4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252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5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48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731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098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4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98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22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6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2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76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8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B4EC-9192-449B-A151-319B0D61AE67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383F5-29FD-4B98-9D16-D0ED3E7347C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1235563602,&quot;Placement&quot;:&quot;Footer&quot;}">
            <a:extLst>
              <a:ext uri="{FF2B5EF4-FFF2-40B4-BE49-F238E27FC236}">
                <a16:creationId xmlns:a16="http://schemas.microsoft.com/office/drawing/2014/main" id="{65C196A5-D7E4-49DF-AF2F-A4CE3C193456}"/>
              </a:ext>
            </a:extLst>
          </p:cNvPr>
          <p:cNvSpPr txBox="1"/>
          <p:nvPr userDrawn="1"/>
        </p:nvSpPr>
        <p:spPr>
          <a:xfrm>
            <a:off x="5638098" y="6595656"/>
            <a:ext cx="91580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>
                <a:solidFill>
                  <a:srgbClr val="0078D7"/>
                </a:solidFill>
                <a:latin typeface="Calibri" panose="020F0502020204030204" pitchFamily="34" charset="0"/>
              </a:rPr>
              <a:t>General (S1)</a:t>
            </a:r>
          </a:p>
        </p:txBody>
      </p:sp>
    </p:spTree>
    <p:extLst>
      <p:ext uri="{BB962C8B-B14F-4D97-AF65-F5344CB8AC3E}">
        <p14:creationId xmlns:p14="http://schemas.microsoft.com/office/powerpoint/2010/main" val="270049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meå City IBF">
            <a:extLst>
              <a:ext uri="{FF2B5EF4-FFF2-40B4-BE49-F238E27FC236}">
                <a16:creationId xmlns:a16="http://schemas.microsoft.com/office/drawing/2014/main" id="{BAA6B991-9E1B-493C-902B-A60800241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2" t="-776" r="25981" b="776"/>
          <a:stretch/>
        </p:blipFill>
        <p:spPr bwMode="auto">
          <a:xfrm>
            <a:off x="6355442" y="10"/>
            <a:ext cx="5836558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2376055" y="0"/>
                </a:moveTo>
                <a:lnTo>
                  <a:pt x="5836558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Underrubrik 2">
            <a:extLst>
              <a:ext uri="{FF2B5EF4-FFF2-40B4-BE49-F238E27FC236}">
                <a16:creationId xmlns:a16="http://schemas.microsoft.com/office/drawing/2014/main" id="{6067BB05-A09C-4D50-826C-C738B5ABD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3194857"/>
            <a:ext cx="5808448" cy="911117"/>
          </a:xfrm>
        </p:spPr>
        <p:txBody>
          <a:bodyPr>
            <a:normAutofit/>
          </a:bodyPr>
          <a:lstStyle/>
          <a:p>
            <a:pPr algn="l"/>
            <a:r>
              <a:rPr lang="en-GB" sz="2000"/>
              <a:t>Föräldramöte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6EF3EAE-769C-46BB-A953-FA5D51151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797442"/>
            <a:ext cx="6270964" cy="2390459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Umeå City P12 blå</a:t>
            </a:r>
          </a:p>
        </p:txBody>
      </p:sp>
      <p:sp>
        <p:nvSpPr>
          <p:cNvPr id="1028" name="Freeform: Shape 70">
            <a:extLst>
              <a:ext uri="{FF2B5EF4-FFF2-40B4-BE49-F238E27FC236}">
                <a16:creationId xmlns:a16="http://schemas.microsoft.com/office/drawing/2014/main" id="{5EB73228-F09B-409F-9EC1-7E853C4F5B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1840" y="5292509"/>
            <a:ext cx="6610160" cy="1565491"/>
          </a:xfrm>
          <a:custGeom>
            <a:avLst/>
            <a:gdLst>
              <a:gd name="connsiteX0" fmla="*/ 1186806 w 6610160"/>
              <a:gd name="connsiteY0" fmla="*/ 0 h 1565491"/>
              <a:gd name="connsiteX1" fmla="*/ 1692132 w 6610160"/>
              <a:gd name="connsiteY1" fmla="*/ 0 h 1565491"/>
              <a:gd name="connsiteX2" fmla="*/ 6104834 w 6610160"/>
              <a:gd name="connsiteY2" fmla="*/ 0 h 1565491"/>
              <a:gd name="connsiteX3" fmla="*/ 6610160 w 6610160"/>
              <a:gd name="connsiteY3" fmla="*/ 0 h 1565491"/>
              <a:gd name="connsiteX4" fmla="*/ 6610160 w 6610160"/>
              <a:gd name="connsiteY4" fmla="*/ 1565491 h 1565491"/>
              <a:gd name="connsiteX5" fmla="*/ 0 w 6610160"/>
              <a:gd name="connsiteY5" fmla="*/ 1565491 h 1565491"/>
              <a:gd name="connsiteX6" fmla="*/ 724290 w 6610160"/>
              <a:gd name="connsiteY6" fmla="*/ 1591 h 1565491"/>
              <a:gd name="connsiteX7" fmla="*/ 1186070 w 6610160"/>
              <a:gd name="connsiteY7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10160" h="1565491">
                <a:moveTo>
                  <a:pt x="1186806" y="0"/>
                </a:moveTo>
                <a:lnTo>
                  <a:pt x="1692132" y="0"/>
                </a:lnTo>
                <a:lnTo>
                  <a:pt x="6104834" y="0"/>
                </a:lnTo>
                <a:lnTo>
                  <a:pt x="6610160" y="0"/>
                </a:lnTo>
                <a:lnTo>
                  <a:pt x="6610160" y="1565491"/>
                </a:lnTo>
                <a:lnTo>
                  <a:pt x="0" y="1565491"/>
                </a:lnTo>
                <a:lnTo>
                  <a:pt x="724290" y="1591"/>
                </a:lnTo>
                <a:lnTo>
                  <a:pt x="1186070" y="159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3150A4AE-7BE7-480D-BD8C-3951E64799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510"/>
            <a:ext cx="6144370" cy="1565491"/>
          </a:xfrm>
          <a:custGeom>
            <a:avLst/>
            <a:gdLst>
              <a:gd name="connsiteX0" fmla="*/ 0 w 6144370"/>
              <a:gd name="connsiteY0" fmla="*/ 0 h 1565491"/>
              <a:gd name="connsiteX1" fmla="*/ 6144370 w 6144370"/>
              <a:gd name="connsiteY1" fmla="*/ 0 h 1565491"/>
              <a:gd name="connsiteX2" fmla="*/ 5419344 w 6144370"/>
              <a:gd name="connsiteY2" fmla="*/ 1565491 h 1565491"/>
              <a:gd name="connsiteX3" fmla="*/ 0 w 6144370"/>
              <a:gd name="connsiteY3" fmla="*/ 15654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44370" h="1565491">
                <a:moveTo>
                  <a:pt x="0" y="0"/>
                </a:moveTo>
                <a:lnTo>
                  <a:pt x="6144370" y="0"/>
                </a:lnTo>
                <a:lnTo>
                  <a:pt x="5419344" y="1565491"/>
                </a:lnTo>
                <a:lnTo>
                  <a:pt x="0" y="15654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88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/>
              <a:t>Övrigt</a:t>
            </a:r>
            <a:endParaRPr lang="en-GB" dirty="0"/>
          </a:p>
        </p:txBody>
      </p:sp>
      <p:sp>
        <p:nvSpPr>
          <p:cNvPr id="1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GB" sz="2400" dirty="0" err="1"/>
              <a:t>Medlemsavgift</a:t>
            </a:r>
            <a:r>
              <a:rPr lang="en-GB" sz="2400" dirty="0"/>
              <a:t> 600 </a:t>
            </a:r>
            <a:r>
              <a:rPr lang="en-GB" sz="2400" dirty="0" err="1"/>
              <a:t>kr</a:t>
            </a:r>
            <a:endParaRPr lang="en-GB" sz="2400" dirty="0"/>
          </a:p>
          <a:p>
            <a:r>
              <a:rPr lang="en-GB" sz="2400" dirty="0" err="1"/>
              <a:t>Träningsavgift</a:t>
            </a:r>
            <a:r>
              <a:rPr lang="en-GB" sz="2400" dirty="0"/>
              <a:t> 300 </a:t>
            </a:r>
            <a:r>
              <a:rPr lang="en-GB" sz="2400" dirty="0" err="1"/>
              <a:t>kr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/>
              <a:t>Laget.se</a:t>
            </a:r>
          </a:p>
          <a:p>
            <a:r>
              <a:rPr lang="en-GB" sz="2400" dirty="0"/>
              <a:t>Facebook-</a:t>
            </a:r>
            <a:r>
              <a:rPr lang="en-GB" sz="2400" dirty="0" err="1"/>
              <a:t>grupp</a:t>
            </a:r>
            <a:r>
              <a:rPr lang="en-GB" sz="2400" dirty="0"/>
              <a:t> (Umeå City P12 </a:t>
            </a:r>
            <a:r>
              <a:rPr lang="en-GB" sz="2400" dirty="0" err="1"/>
              <a:t>blå</a:t>
            </a:r>
            <a:r>
              <a:rPr lang="en-GB" sz="2400" dirty="0"/>
              <a:t>)</a:t>
            </a:r>
          </a:p>
          <a:p>
            <a:r>
              <a:rPr lang="en-GB" sz="2400" dirty="0"/>
              <a:t>WhatsApp </a:t>
            </a:r>
            <a:r>
              <a:rPr lang="en-GB" sz="2400" dirty="0" err="1"/>
              <a:t>grupp</a:t>
            </a:r>
            <a:r>
              <a:rPr lang="en-GB" sz="2400" dirty="0"/>
              <a:t> – </a:t>
            </a:r>
            <a:r>
              <a:rPr lang="en-GB" sz="1800" dirty="0" err="1"/>
              <a:t>Vill</a:t>
            </a:r>
            <a:r>
              <a:rPr lang="en-GB" sz="1800" dirty="0"/>
              <a:t> vi ha </a:t>
            </a:r>
            <a:r>
              <a:rPr lang="en-GB" sz="1800" dirty="0" err="1"/>
              <a:t>en</a:t>
            </a:r>
            <a:r>
              <a:rPr lang="en-GB" sz="1800" dirty="0"/>
              <a:t>?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err="1"/>
              <a:t>Bilder</a:t>
            </a:r>
            <a:r>
              <a:rPr lang="en-GB" sz="2400" dirty="0"/>
              <a:t> &amp; </a:t>
            </a:r>
            <a:r>
              <a:rPr lang="en-GB" sz="2400" dirty="0" err="1"/>
              <a:t>filmer</a:t>
            </a:r>
            <a:r>
              <a:rPr lang="en-GB" sz="2400" dirty="0"/>
              <a:t> </a:t>
            </a:r>
          </a:p>
          <a:p>
            <a:endParaRPr lang="en-GB" sz="24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842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5" name="Rectangle 2060">
            <a:extLst>
              <a:ext uri="{FF2B5EF4-FFF2-40B4-BE49-F238E27FC236}">
                <a16:creationId xmlns:a16="http://schemas.microsoft.com/office/drawing/2014/main" id="{6B5E2835-4E47-45B3-9CFE-732FF7B054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5F8CE57-1A5B-48B7-A4AB-4EE209C48C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65" r="1065"/>
          <a:stretch/>
        </p:blipFill>
        <p:spPr>
          <a:xfrm>
            <a:off x="3242695" y="10"/>
            <a:ext cx="8949307" cy="6857990"/>
          </a:xfrm>
          <a:custGeom>
            <a:avLst/>
            <a:gdLst/>
            <a:ahLst/>
            <a:cxnLst/>
            <a:rect l="l" t="t" r="r" b="b"/>
            <a:pathLst>
              <a:path w="8949307" h="6858000">
                <a:moveTo>
                  <a:pt x="0" y="0"/>
                </a:moveTo>
                <a:lnTo>
                  <a:pt x="8949307" y="0"/>
                </a:lnTo>
                <a:lnTo>
                  <a:pt x="8949307" y="6858000"/>
                </a:lnTo>
                <a:lnTo>
                  <a:pt x="0" y="6858000"/>
                </a:lnTo>
                <a:lnTo>
                  <a:pt x="62983" y="6788730"/>
                </a:lnTo>
                <a:cubicBezTo>
                  <a:pt x="773509" y="5928900"/>
                  <a:pt x="1212979" y="4741056"/>
                  <a:pt x="1212979" y="3429000"/>
                </a:cubicBezTo>
                <a:cubicBezTo>
                  <a:pt x="1212979" y="2116944"/>
                  <a:pt x="773509" y="929100"/>
                  <a:pt x="62983" y="69271"/>
                </a:cubicBezTo>
                <a:close/>
              </a:path>
            </a:pathLst>
          </a:custGeom>
        </p:spPr>
      </p:pic>
      <p:sp useBgFill="1">
        <p:nvSpPr>
          <p:cNvPr id="2076" name="Freeform: Shape 2062">
            <a:extLst>
              <a:ext uri="{FF2B5EF4-FFF2-40B4-BE49-F238E27FC236}">
                <a16:creationId xmlns:a16="http://schemas.microsoft.com/office/drawing/2014/main" id="{5B45AD5D-AA52-4F7B-9362-576A39AD9E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455673" cy="6858000"/>
          </a:xfrm>
          <a:custGeom>
            <a:avLst/>
            <a:gdLst>
              <a:gd name="connsiteX0" fmla="*/ 0 w 4455673"/>
              <a:gd name="connsiteY0" fmla="*/ 0 h 6858000"/>
              <a:gd name="connsiteX1" fmla="*/ 3242695 w 4455673"/>
              <a:gd name="connsiteY1" fmla="*/ 0 h 6858000"/>
              <a:gd name="connsiteX2" fmla="*/ 3305678 w 4455673"/>
              <a:gd name="connsiteY2" fmla="*/ 69271 h 6858000"/>
              <a:gd name="connsiteX3" fmla="*/ 4455673 w 4455673"/>
              <a:gd name="connsiteY3" fmla="*/ 3429000 h 6858000"/>
              <a:gd name="connsiteX4" fmla="*/ 3305678 w 4455673"/>
              <a:gd name="connsiteY4" fmla="*/ 6788730 h 6858000"/>
              <a:gd name="connsiteX5" fmla="*/ 3242695 w 4455673"/>
              <a:gd name="connsiteY5" fmla="*/ 6858000 h 6858000"/>
              <a:gd name="connsiteX6" fmla="*/ 0 w 445567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55673" h="6858000">
                <a:moveTo>
                  <a:pt x="0" y="0"/>
                </a:moveTo>
                <a:lnTo>
                  <a:pt x="3242695" y="0"/>
                </a:lnTo>
                <a:lnTo>
                  <a:pt x="3305678" y="69271"/>
                </a:lnTo>
                <a:cubicBezTo>
                  <a:pt x="4016204" y="929100"/>
                  <a:pt x="4455673" y="2116944"/>
                  <a:pt x="4455673" y="3429000"/>
                </a:cubicBezTo>
                <a:cubicBezTo>
                  <a:pt x="4455673" y="4741056"/>
                  <a:pt x="4016204" y="5928900"/>
                  <a:pt x="3305678" y="6788730"/>
                </a:cubicBezTo>
                <a:lnTo>
                  <a:pt x="3242695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D5D5D5"/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2077" name="Freeform: Shape 2064">
            <a:extLst>
              <a:ext uri="{FF2B5EF4-FFF2-40B4-BE49-F238E27FC236}">
                <a16:creationId xmlns:a16="http://schemas.microsoft.com/office/drawing/2014/main" id="{AEDD7960-4866-4399-BEF6-DD1431AB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446529" cy="6858000"/>
          </a:xfrm>
          <a:custGeom>
            <a:avLst/>
            <a:gdLst>
              <a:gd name="connsiteX0" fmla="*/ 0 w 4446529"/>
              <a:gd name="connsiteY0" fmla="*/ 0 h 6858000"/>
              <a:gd name="connsiteX1" fmla="*/ 3233551 w 4446529"/>
              <a:gd name="connsiteY1" fmla="*/ 0 h 6858000"/>
              <a:gd name="connsiteX2" fmla="*/ 3296534 w 4446529"/>
              <a:gd name="connsiteY2" fmla="*/ 69271 h 6858000"/>
              <a:gd name="connsiteX3" fmla="*/ 4446529 w 4446529"/>
              <a:gd name="connsiteY3" fmla="*/ 3429000 h 6858000"/>
              <a:gd name="connsiteX4" fmla="*/ 3296534 w 4446529"/>
              <a:gd name="connsiteY4" fmla="*/ 6788730 h 6858000"/>
              <a:gd name="connsiteX5" fmla="*/ 3233551 w 4446529"/>
              <a:gd name="connsiteY5" fmla="*/ 6858000 h 6858000"/>
              <a:gd name="connsiteX6" fmla="*/ 0 w 444652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46529" h="6858000">
                <a:moveTo>
                  <a:pt x="0" y="0"/>
                </a:moveTo>
                <a:lnTo>
                  <a:pt x="3233551" y="0"/>
                </a:lnTo>
                <a:lnTo>
                  <a:pt x="3296534" y="69271"/>
                </a:lnTo>
                <a:cubicBezTo>
                  <a:pt x="4007060" y="929100"/>
                  <a:pt x="4446529" y="2116944"/>
                  <a:pt x="4446529" y="3429000"/>
                </a:cubicBezTo>
                <a:cubicBezTo>
                  <a:pt x="4446529" y="4741056"/>
                  <a:pt x="4007060" y="5928900"/>
                  <a:pt x="3296534" y="6788730"/>
                </a:cubicBezTo>
                <a:lnTo>
                  <a:pt x="3233551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5" name="Rubrik 1">
            <a:extLst>
              <a:ext uri="{FF2B5EF4-FFF2-40B4-BE49-F238E27FC236}">
                <a16:creationId xmlns:a16="http://schemas.microsoft.com/office/drawing/2014/main" id="{BEC60078-EBCA-49B0-85A0-EB57AE3C1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5728"/>
          </a:xfrm>
        </p:spPr>
        <p:txBody>
          <a:bodyPr anchor="b">
            <a:normAutofit/>
          </a:bodyPr>
          <a:lstStyle/>
          <a:p>
            <a:r>
              <a:rPr lang="en-GB" sz="2800"/>
              <a:t>Om laget</a:t>
            </a:r>
          </a:p>
        </p:txBody>
      </p:sp>
      <p:sp>
        <p:nvSpPr>
          <p:cNvPr id="2078" name="Rectangle 2066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79" name="Rectangle 2068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375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056" name="Platshållare för innehåll 2">
            <a:extLst>
              <a:ext uri="{FF2B5EF4-FFF2-40B4-BE49-F238E27FC236}">
                <a16:creationId xmlns:a16="http://schemas.microsoft.com/office/drawing/2014/main" id="{9D530E82-EB6A-477F-BD28-88B09FE27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94" y="2718054"/>
            <a:ext cx="3438906" cy="3207258"/>
          </a:xfrm>
        </p:spPr>
        <p:txBody>
          <a:bodyPr anchor="t">
            <a:normAutofit/>
          </a:bodyPr>
          <a:lstStyle/>
          <a:p>
            <a:r>
              <a:rPr lang="en-GB" sz="1700"/>
              <a:t>14 barn</a:t>
            </a:r>
          </a:p>
          <a:p>
            <a:r>
              <a:rPr lang="en-GB" sz="1700"/>
              <a:t>5 ledare</a:t>
            </a:r>
          </a:p>
          <a:p>
            <a:r>
              <a:rPr lang="en-GB" sz="1700"/>
              <a:t>Provträningar med några födda 2013</a:t>
            </a:r>
          </a:p>
        </p:txBody>
      </p:sp>
    </p:spTree>
    <p:extLst>
      <p:ext uri="{BB962C8B-B14F-4D97-AF65-F5344CB8AC3E}">
        <p14:creationId xmlns:p14="http://schemas.microsoft.com/office/powerpoint/2010/main" val="3214613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9264D464-898B-4908-88FD-33A83D6ED6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808597" cy="1146176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Träningar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F0BC1D9E-4401-4EC0-88FD-ED103CB57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0670" y="2"/>
            <a:ext cx="1191330" cy="1511301"/>
          </a:xfrm>
          <a:custGeom>
            <a:avLst/>
            <a:gdLst>
              <a:gd name="connsiteX0" fmla="*/ 697617 w 1191330"/>
              <a:gd name="connsiteY0" fmla="*/ 0 h 1511301"/>
              <a:gd name="connsiteX1" fmla="*/ 1191330 w 1191330"/>
              <a:gd name="connsiteY1" fmla="*/ 0 h 1511301"/>
              <a:gd name="connsiteX2" fmla="*/ 1191330 w 1191330"/>
              <a:gd name="connsiteY2" fmla="*/ 1511301 h 1511301"/>
              <a:gd name="connsiteX3" fmla="*/ 0 w 1191330"/>
              <a:gd name="connsiteY3" fmla="*/ 1511301 h 151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1330" h="1511301">
                <a:moveTo>
                  <a:pt x="697617" y="0"/>
                </a:moveTo>
                <a:lnTo>
                  <a:pt x="1191330" y="0"/>
                </a:lnTo>
                <a:lnTo>
                  <a:pt x="1191330" y="1511301"/>
                </a:lnTo>
                <a:lnTo>
                  <a:pt x="0" y="1511301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67" name="Freeform: Shape 66">
            <a:extLst>
              <a:ext uri="{FF2B5EF4-FFF2-40B4-BE49-F238E27FC236}">
                <a16:creationId xmlns:a16="http://schemas.microsoft.com/office/drawing/2014/main" id="{B0AAF7C9-094E-400C-A428-F6C2262F6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0688"/>
            <a:ext cx="10753320" cy="5167312"/>
          </a:xfrm>
          <a:custGeom>
            <a:avLst/>
            <a:gdLst>
              <a:gd name="connsiteX0" fmla="*/ 0 w 10753320"/>
              <a:gd name="connsiteY0" fmla="*/ 0 h 5167312"/>
              <a:gd name="connsiteX1" fmla="*/ 9680943 w 10753320"/>
              <a:gd name="connsiteY1" fmla="*/ 0 h 5167312"/>
              <a:gd name="connsiteX2" fmla="*/ 9680223 w 10753320"/>
              <a:gd name="connsiteY2" fmla="*/ 952 h 5167312"/>
              <a:gd name="connsiteX3" fmla="*/ 10753320 w 10753320"/>
              <a:gd name="connsiteY3" fmla="*/ 952 h 5167312"/>
              <a:gd name="connsiteX4" fmla="*/ 8359441 w 10753320"/>
              <a:gd name="connsiteY4" fmla="*/ 5167312 h 5167312"/>
              <a:gd name="connsiteX5" fmla="*/ 4821866 w 10753320"/>
              <a:gd name="connsiteY5" fmla="*/ 5167312 h 5167312"/>
              <a:gd name="connsiteX6" fmla="*/ 4821866 w 10753320"/>
              <a:gd name="connsiteY6" fmla="*/ 5166360 h 5167312"/>
              <a:gd name="connsiteX7" fmla="*/ 0 w 10753320"/>
              <a:gd name="connsiteY7" fmla="*/ 5166360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53320" h="5167312">
                <a:moveTo>
                  <a:pt x="0" y="0"/>
                </a:moveTo>
                <a:lnTo>
                  <a:pt x="9680943" y="0"/>
                </a:lnTo>
                <a:lnTo>
                  <a:pt x="9680223" y="952"/>
                </a:lnTo>
                <a:lnTo>
                  <a:pt x="10753320" y="952"/>
                </a:lnTo>
                <a:lnTo>
                  <a:pt x="8359441" y="5167312"/>
                </a:lnTo>
                <a:lnTo>
                  <a:pt x="4821866" y="5167312"/>
                </a:lnTo>
                <a:lnTo>
                  <a:pt x="4821866" y="5166360"/>
                </a:lnTo>
                <a:lnTo>
                  <a:pt x="0" y="516636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55811"/>
            <a:ext cx="7315200" cy="4121152"/>
          </a:xfrm>
        </p:spPr>
        <p:txBody>
          <a:bodyPr>
            <a:normAutofit/>
          </a:bodyPr>
          <a:lstStyle/>
          <a:p>
            <a:r>
              <a:rPr lang="en-GB" sz="2400" dirty="0" err="1"/>
              <a:t>Träningsupplägg</a:t>
            </a:r>
            <a:r>
              <a:rPr lang="en-GB" sz="2400" dirty="0"/>
              <a:t> (</a:t>
            </a:r>
            <a:r>
              <a:rPr lang="en-GB" sz="2400" dirty="0" err="1"/>
              <a:t>veckovis</a:t>
            </a:r>
            <a:r>
              <a:rPr lang="en-GB" sz="2400" dirty="0"/>
              <a:t>, </a:t>
            </a:r>
            <a:r>
              <a:rPr lang="en-GB" sz="2400" dirty="0" err="1"/>
              <a:t>målvakter</a:t>
            </a:r>
            <a:r>
              <a:rPr lang="en-GB" sz="2400" dirty="0"/>
              <a:t>, </a:t>
            </a:r>
            <a:r>
              <a:rPr lang="en-GB" sz="2400" dirty="0" err="1"/>
              <a:t>teman</a:t>
            </a:r>
            <a:r>
              <a:rPr lang="en-GB" sz="2400" dirty="0"/>
              <a:t>)</a:t>
            </a:r>
          </a:p>
          <a:p>
            <a:r>
              <a:rPr lang="en-GB" sz="2400" dirty="0"/>
              <a:t>Repetition </a:t>
            </a:r>
            <a:r>
              <a:rPr lang="en-GB" sz="2400" dirty="0" err="1"/>
              <a:t>av</a:t>
            </a:r>
            <a:r>
              <a:rPr lang="en-GB" sz="2400" dirty="0"/>
              <a:t> </a:t>
            </a:r>
            <a:r>
              <a:rPr lang="en-GB" sz="2400" dirty="0" err="1"/>
              <a:t>grunderna</a:t>
            </a:r>
            <a:r>
              <a:rPr lang="en-GB" sz="2400" dirty="0"/>
              <a:t>; </a:t>
            </a:r>
            <a:r>
              <a:rPr lang="en-GB" sz="2400" dirty="0" err="1"/>
              <a:t>fokus</a:t>
            </a:r>
            <a:r>
              <a:rPr lang="en-GB" sz="2400" dirty="0"/>
              <a:t> </a:t>
            </a:r>
            <a:r>
              <a:rPr lang="en-GB" sz="2400" dirty="0" err="1"/>
              <a:t>på</a:t>
            </a:r>
            <a:r>
              <a:rPr lang="en-GB" sz="2400" dirty="0"/>
              <a:t> </a:t>
            </a:r>
            <a:r>
              <a:rPr lang="en-GB" sz="2400" dirty="0" err="1"/>
              <a:t>hantera</a:t>
            </a:r>
            <a:r>
              <a:rPr lang="en-GB" sz="2400" dirty="0"/>
              <a:t> boll, </a:t>
            </a:r>
            <a:r>
              <a:rPr lang="en-GB" sz="2400" dirty="0" err="1"/>
              <a:t>skott</a:t>
            </a:r>
            <a:r>
              <a:rPr lang="en-GB" sz="2400" dirty="0"/>
              <a:t>, </a:t>
            </a:r>
            <a:r>
              <a:rPr lang="en-GB" sz="2400" dirty="0" err="1"/>
              <a:t>passningar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rörelse</a:t>
            </a:r>
            <a:endParaRPr lang="en-GB" sz="2400" dirty="0"/>
          </a:p>
          <a:p>
            <a:r>
              <a:rPr lang="en-GB" sz="2400" dirty="0" err="1"/>
              <a:t>Utveckla</a:t>
            </a:r>
            <a:r>
              <a:rPr lang="en-GB" sz="2400" dirty="0"/>
              <a:t> </a:t>
            </a:r>
            <a:r>
              <a:rPr lang="en-GB" sz="2400" dirty="0" err="1"/>
              <a:t>uppspel</a:t>
            </a:r>
            <a:r>
              <a:rPr lang="en-GB" sz="2400" dirty="0"/>
              <a:t>, </a:t>
            </a:r>
            <a:r>
              <a:rPr lang="en-GB" sz="2400" dirty="0" err="1"/>
              <a:t>försvar</a:t>
            </a:r>
            <a:r>
              <a:rPr lang="en-GB" sz="2400" dirty="0"/>
              <a:t> </a:t>
            </a:r>
            <a:r>
              <a:rPr lang="en-GB" sz="2400" dirty="0" err="1"/>
              <a:t>och</a:t>
            </a:r>
            <a:r>
              <a:rPr lang="en-GB" sz="2400" dirty="0"/>
              <a:t> positioner</a:t>
            </a:r>
          </a:p>
          <a:p>
            <a:endParaRPr lang="en-GB" sz="2400" dirty="0"/>
          </a:p>
          <a:p>
            <a:endParaRPr lang="en-GB" sz="2400" dirty="0"/>
          </a:p>
          <a:p>
            <a:r>
              <a:rPr lang="en-GB" sz="2400" dirty="0" err="1"/>
              <a:t>Målvakter</a:t>
            </a:r>
            <a:r>
              <a:rPr lang="en-GB" sz="2400" dirty="0"/>
              <a:t> – </a:t>
            </a:r>
            <a:r>
              <a:rPr lang="en-GB" sz="2400" dirty="0" err="1"/>
              <a:t>Träningar</a:t>
            </a:r>
            <a:r>
              <a:rPr lang="en-GB" sz="2400" dirty="0"/>
              <a:t>, </a:t>
            </a:r>
            <a:r>
              <a:rPr lang="en-GB" sz="2400" dirty="0" err="1"/>
              <a:t>lista</a:t>
            </a:r>
            <a:r>
              <a:rPr lang="en-GB" sz="2400" dirty="0"/>
              <a:t> </a:t>
            </a:r>
            <a:r>
              <a:rPr lang="en-GB" sz="2400" dirty="0" err="1"/>
              <a:t>och</a:t>
            </a:r>
            <a:r>
              <a:rPr lang="en-GB" sz="2400" dirty="0"/>
              <a:t> </a:t>
            </a:r>
            <a:r>
              <a:rPr lang="en-GB" sz="2400" dirty="0" err="1"/>
              <a:t>intresse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err="1"/>
              <a:t>Kod</a:t>
            </a:r>
            <a:r>
              <a:rPr lang="en-GB" sz="2400" dirty="0"/>
              <a:t> till </a:t>
            </a:r>
            <a:r>
              <a:rPr lang="en-GB" sz="2400" dirty="0" err="1"/>
              <a:t>hallarna</a:t>
            </a:r>
            <a:r>
              <a:rPr lang="en-GB" sz="2400" dirty="0"/>
              <a:t>: 2012</a:t>
            </a:r>
          </a:p>
          <a:p>
            <a:pPr marL="0" indent="0">
              <a:buNone/>
            </a:pPr>
            <a:endParaRPr lang="en-GB" sz="2400" dirty="0"/>
          </a:p>
          <a:p>
            <a:endParaRPr lang="en-GB" sz="2400" dirty="0"/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69" name="Freeform: Shape 68">
            <a:extLst>
              <a:ext uri="{FF2B5EF4-FFF2-40B4-BE49-F238E27FC236}">
                <a16:creationId xmlns:a16="http://schemas.microsoft.com/office/drawing/2014/main" id="{6200B311-3585-4069-AAC6-CD443FA5B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986" y="1690688"/>
            <a:ext cx="3668014" cy="5167312"/>
          </a:xfrm>
          <a:custGeom>
            <a:avLst/>
            <a:gdLst>
              <a:gd name="connsiteX0" fmla="*/ 2391664 w 3668014"/>
              <a:gd name="connsiteY0" fmla="*/ 0 h 5167312"/>
              <a:gd name="connsiteX1" fmla="*/ 3668014 w 3668014"/>
              <a:gd name="connsiteY1" fmla="*/ 0 h 5167312"/>
              <a:gd name="connsiteX2" fmla="*/ 3668014 w 3668014"/>
              <a:gd name="connsiteY2" fmla="*/ 5167312 h 5167312"/>
              <a:gd name="connsiteX3" fmla="*/ 0 w 3668014"/>
              <a:gd name="connsiteY3" fmla="*/ 5167312 h 5167312"/>
              <a:gd name="connsiteX4" fmla="*/ 2393879 w 3668014"/>
              <a:gd name="connsiteY4" fmla="*/ 952 h 5167312"/>
              <a:gd name="connsiteX5" fmla="*/ 2391664 w 366801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8014" h="5167312">
                <a:moveTo>
                  <a:pt x="2391664" y="0"/>
                </a:moveTo>
                <a:lnTo>
                  <a:pt x="3668014" y="0"/>
                </a:lnTo>
                <a:lnTo>
                  <a:pt x="3668014" y="5167312"/>
                </a:lnTo>
                <a:lnTo>
                  <a:pt x="0" y="5167312"/>
                </a:lnTo>
                <a:lnTo>
                  <a:pt x="2393879" y="952"/>
                </a:lnTo>
                <a:lnTo>
                  <a:pt x="2391664" y="952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5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 dirty="0" err="1"/>
              <a:t>Seriespel</a:t>
            </a:r>
            <a:endParaRPr lang="en-GB" dirty="0"/>
          </a:p>
        </p:txBody>
      </p:sp>
      <p:sp>
        <p:nvSpPr>
          <p:cNvPr id="1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en-GB" sz="2400" dirty="0" err="1"/>
              <a:t>Två</a:t>
            </a:r>
            <a:r>
              <a:rPr lang="en-GB" sz="2400" dirty="0"/>
              <a:t> </a:t>
            </a:r>
            <a:r>
              <a:rPr lang="en-GB" sz="2400" dirty="0" err="1"/>
              <a:t>serier</a:t>
            </a:r>
            <a:r>
              <a:rPr lang="en-GB" sz="2400" dirty="0"/>
              <a:t>, datum </a:t>
            </a:r>
            <a:r>
              <a:rPr lang="en-GB" sz="2400" dirty="0" err="1"/>
              <a:t>och</a:t>
            </a:r>
            <a:r>
              <a:rPr lang="en-GB" sz="2400" dirty="0"/>
              <a:t> </a:t>
            </a:r>
            <a:r>
              <a:rPr lang="en-GB" sz="2400" dirty="0" err="1"/>
              <a:t>tid</a:t>
            </a:r>
            <a:r>
              <a:rPr lang="en-GB" sz="2400" dirty="0"/>
              <a:t> </a:t>
            </a:r>
            <a:r>
              <a:rPr lang="en-GB" sz="2400" dirty="0" err="1"/>
              <a:t>finns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kalendern</a:t>
            </a:r>
            <a:endParaRPr lang="en-GB" sz="2400" dirty="0"/>
          </a:p>
          <a:p>
            <a:pPr lvl="1"/>
            <a:r>
              <a:rPr lang="en-GB" sz="2000" dirty="0" err="1"/>
              <a:t>Pantamera</a:t>
            </a:r>
            <a:r>
              <a:rPr lang="en-GB" sz="2000" dirty="0"/>
              <a:t> P </a:t>
            </a:r>
            <a:r>
              <a:rPr lang="en-GB" sz="2000" dirty="0" err="1"/>
              <a:t>Div</a:t>
            </a:r>
            <a:r>
              <a:rPr lang="en-GB" sz="2000" dirty="0"/>
              <a:t> 19 (</a:t>
            </a:r>
            <a:r>
              <a:rPr lang="en-GB" sz="2000" dirty="0" err="1"/>
              <a:t>födda</a:t>
            </a:r>
            <a:r>
              <a:rPr lang="en-GB" sz="2000" dirty="0"/>
              <a:t> 2011-2012 - 6 matcher)</a:t>
            </a:r>
          </a:p>
          <a:p>
            <a:pPr lvl="1"/>
            <a:r>
              <a:rPr lang="en-GB" sz="2000" dirty="0" err="1"/>
              <a:t>Pantmera</a:t>
            </a:r>
            <a:r>
              <a:rPr lang="en-GB" sz="2000" dirty="0"/>
              <a:t> P </a:t>
            </a:r>
            <a:r>
              <a:rPr lang="en-GB" sz="2000" dirty="0" err="1"/>
              <a:t>Div</a:t>
            </a:r>
            <a:r>
              <a:rPr lang="en-GB" sz="2000" dirty="0"/>
              <a:t> 20 (</a:t>
            </a:r>
            <a:r>
              <a:rPr lang="en-GB" sz="2000" dirty="0" err="1"/>
              <a:t>födda</a:t>
            </a:r>
            <a:r>
              <a:rPr lang="en-GB" sz="2000" dirty="0"/>
              <a:t> 2012 - 10 matcher)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Vi </a:t>
            </a:r>
            <a:r>
              <a:rPr lang="en-GB" sz="2400" dirty="0" err="1"/>
              <a:t>spelar</a:t>
            </a:r>
            <a:r>
              <a:rPr lang="en-GB" sz="2400" dirty="0"/>
              <a:t> 5 mot 5 plus </a:t>
            </a:r>
            <a:r>
              <a:rPr lang="en-GB" sz="2400" dirty="0" err="1"/>
              <a:t>målvakt</a:t>
            </a:r>
            <a:endParaRPr lang="en-GB" sz="2400" dirty="0"/>
          </a:p>
          <a:p>
            <a:r>
              <a:rPr lang="en-GB" sz="2400" dirty="0"/>
              <a:t>2x20 </a:t>
            </a:r>
            <a:r>
              <a:rPr lang="en-GB" sz="2400" dirty="0" err="1"/>
              <a:t>minuter</a:t>
            </a:r>
            <a:r>
              <a:rPr lang="en-GB" sz="2400" dirty="0"/>
              <a:t> </a:t>
            </a:r>
            <a:r>
              <a:rPr lang="en-GB" sz="2400" dirty="0" err="1"/>
              <a:t>på</a:t>
            </a:r>
            <a:r>
              <a:rPr lang="en-GB" sz="2400" dirty="0"/>
              <a:t> </a:t>
            </a:r>
            <a:r>
              <a:rPr lang="en-GB" sz="2400" dirty="0" err="1"/>
              <a:t>fullstor</a:t>
            </a:r>
            <a:r>
              <a:rPr lang="en-GB" sz="2400" dirty="0"/>
              <a:t> plan</a:t>
            </a:r>
          </a:p>
          <a:p>
            <a:r>
              <a:rPr lang="en-GB" sz="2400" dirty="0" err="1"/>
              <a:t>Fullstora</a:t>
            </a:r>
            <a:r>
              <a:rPr lang="en-GB" sz="2400" dirty="0"/>
              <a:t> </a:t>
            </a:r>
            <a:r>
              <a:rPr lang="en-GB" sz="2400" dirty="0" err="1"/>
              <a:t>mål</a:t>
            </a:r>
            <a:r>
              <a:rPr lang="en-GB" sz="2400" dirty="0"/>
              <a:t> </a:t>
            </a:r>
            <a:r>
              <a:rPr lang="en-GB" sz="2400" dirty="0" err="1"/>
              <a:t>används</a:t>
            </a:r>
            <a:endParaRPr lang="en-GB" sz="2400" dirty="0"/>
          </a:p>
          <a:p>
            <a:r>
              <a:rPr lang="en-GB" sz="2400" dirty="0"/>
              <a:t>Inga </a:t>
            </a:r>
            <a:r>
              <a:rPr lang="en-GB" sz="2400" dirty="0" err="1"/>
              <a:t>resultat</a:t>
            </a:r>
            <a:r>
              <a:rPr lang="en-GB" sz="2400" dirty="0"/>
              <a:t> </a:t>
            </a:r>
            <a:r>
              <a:rPr lang="en-GB" sz="2400" dirty="0" err="1"/>
              <a:t>redovisas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911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/>
              <a:t>Matcher</a:t>
            </a:r>
            <a:endParaRPr lang="en-GB" dirty="0"/>
          </a:p>
        </p:txBody>
      </p:sp>
      <p:sp>
        <p:nvSpPr>
          <p:cNvPr id="1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fontScale="92500" lnSpcReduction="10000"/>
          </a:bodyPr>
          <a:lstStyle/>
          <a:p>
            <a:r>
              <a:rPr lang="en-GB" sz="2400" dirty="0" err="1"/>
              <a:t>Kallelser</a:t>
            </a:r>
            <a:endParaRPr lang="en-GB" sz="2400" dirty="0"/>
          </a:p>
          <a:p>
            <a:pPr lvl="1"/>
            <a:r>
              <a:rPr lang="en-GB" sz="1800" dirty="0" err="1"/>
              <a:t>Laguppställning</a:t>
            </a:r>
            <a:r>
              <a:rPr lang="en-GB" sz="1800" dirty="0"/>
              <a:t> </a:t>
            </a:r>
            <a:r>
              <a:rPr lang="en-GB" sz="1800" dirty="0" err="1"/>
              <a:t>inför</a:t>
            </a:r>
            <a:r>
              <a:rPr lang="en-GB" sz="1800" dirty="0"/>
              <a:t> match</a:t>
            </a:r>
          </a:p>
          <a:p>
            <a:endParaRPr lang="en-GB" sz="2400" dirty="0"/>
          </a:p>
          <a:p>
            <a:r>
              <a:rPr lang="en-GB" sz="2400" dirty="0" err="1"/>
              <a:t>Sekretariat</a:t>
            </a:r>
            <a:r>
              <a:rPr lang="en-GB" sz="2400" dirty="0"/>
              <a:t> &amp; </a:t>
            </a:r>
            <a:r>
              <a:rPr lang="en-GB" sz="2400" dirty="0" err="1"/>
              <a:t>matchvärd</a:t>
            </a:r>
            <a:endParaRPr lang="en-GB" sz="2400" dirty="0"/>
          </a:p>
          <a:p>
            <a:pPr lvl="1"/>
            <a:r>
              <a:rPr lang="en-GB" sz="1800" dirty="0"/>
              <a:t>2 </a:t>
            </a:r>
            <a:r>
              <a:rPr lang="en-GB" sz="1800" dirty="0" err="1"/>
              <a:t>personer</a:t>
            </a:r>
            <a:r>
              <a:rPr lang="en-GB" sz="1800" dirty="0"/>
              <a:t> </a:t>
            </a:r>
            <a:r>
              <a:rPr lang="en-GB" sz="1800" dirty="0" err="1"/>
              <a:t>som</a:t>
            </a:r>
            <a:r>
              <a:rPr lang="en-GB" sz="1800" dirty="0"/>
              <a:t> </a:t>
            </a:r>
            <a:r>
              <a:rPr lang="en-GB" sz="1800" dirty="0" err="1"/>
              <a:t>sköter</a:t>
            </a:r>
            <a:r>
              <a:rPr lang="en-GB" sz="1800" dirty="0"/>
              <a:t> </a:t>
            </a:r>
            <a:r>
              <a:rPr lang="en-GB" sz="1800" dirty="0" err="1"/>
              <a:t>matchklockan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</a:t>
            </a:r>
            <a:r>
              <a:rPr lang="en-GB" sz="1800" dirty="0" err="1"/>
              <a:t>skriver</a:t>
            </a:r>
            <a:r>
              <a:rPr lang="en-GB" sz="1800" dirty="0"/>
              <a:t> </a:t>
            </a:r>
            <a:r>
              <a:rPr lang="en-GB" sz="1800" dirty="0" err="1"/>
              <a:t>matchprotokoll</a:t>
            </a:r>
            <a:endParaRPr lang="en-GB" sz="1800" dirty="0"/>
          </a:p>
          <a:p>
            <a:pPr lvl="1"/>
            <a:r>
              <a:rPr lang="en-GB" sz="1800" dirty="0"/>
              <a:t>Tar </a:t>
            </a:r>
            <a:r>
              <a:rPr lang="en-GB" sz="1800" dirty="0" err="1"/>
              <a:t>emot</a:t>
            </a:r>
            <a:r>
              <a:rPr lang="en-GB" sz="1800" dirty="0"/>
              <a:t> </a:t>
            </a:r>
            <a:r>
              <a:rPr lang="en-GB" sz="1800" dirty="0" err="1"/>
              <a:t>motståndarlag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</a:t>
            </a:r>
            <a:r>
              <a:rPr lang="en-GB" sz="1800" dirty="0" err="1"/>
              <a:t>domare</a:t>
            </a:r>
            <a:endParaRPr lang="en-GB" sz="1800" dirty="0"/>
          </a:p>
          <a:p>
            <a:pPr lvl="1"/>
            <a:r>
              <a:rPr lang="en-GB" sz="1800" dirty="0"/>
              <a:t>Lista </a:t>
            </a:r>
            <a:r>
              <a:rPr lang="en-GB" sz="1800" dirty="0" err="1"/>
              <a:t>finns</a:t>
            </a:r>
            <a:endParaRPr lang="en-GB" sz="2000" dirty="0"/>
          </a:p>
          <a:p>
            <a:endParaRPr lang="en-GB" sz="2400" dirty="0"/>
          </a:p>
          <a:p>
            <a:r>
              <a:rPr lang="en-GB" sz="2400" dirty="0" err="1"/>
              <a:t>Fikaförsäljning</a:t>
            </a:r>
            <a:endParaRPr lang="en-GB" sz="2400" dirty="0"/>
          </a:p>
          <a:p>
            <a:pPr lvl="1"/>
            <a:r>
              <a:rPr lang="en-GB" sz="1800" dirty="0"/>
              <a:t>Vi </a:t>
            </a:r>
            <a:r>
              <a:rPr lang="en-GB" sz="1800" dirty="0" err="1"/>
              <a:t>skulle</a:t>
            </a:r>
            <a:r>
              <a:rPr lang="en-GB" sz="1800" dirty="0"/>
              <a:t> </a:t>
            </a:r>
            <a:r>
              <a:rPr lang="en-GB" sz="1800" dirty="0" err="1"/>
              <a:t>vilja</a:t>
            </a:r>
            <a:r>
              <a:rPr lang="en-GB" sz="1800" dirty="0"/>
              <a:t> </a:t>
            </a:r>
            <a:r>
              <a:rPr lang="en-GB" sz="1800" dirty="0" err="1"/>
              <a:t>sälja</a:t>
            </a:r>
            <a:r>
              <a:rPr lang="en-GB" sz="1800" dirty="0"/>
              <a:t> fika vid </a:t>
            </a:r>
            <a:r>
              <a:rPr lang="en-GB" sz="1800" dirty="0" err="1"/>
              <a:t>våra</a:t>
            </a:r>
            <a:r>
              <a:rPr lang="en-GB" sz="1800" dirty="0"/>
              <a:t> matcher </a:t>
            </a:r>
            <a:r>
              <a:rPr lang="en-GB" sz="1800" dirty="0" err="1"/>
              <a:t>istället</a:t>
            </a:r>
            <a:r>
              <a:rPr lang="en-GB" sz="1800" dirty="0"/>
              <a:t> för </a:t>
            </a:r>
            <a:r>
              <a:rPr lang="en-GB" sz="1800" dirty="0" err="1"/>
              <a:t>att</a:t>
            </a:r>
            <a:r>
              <a:rPr lang="en-GB" sz="1800" dirty="0"/>
              <a:t> </a:t>
            </a:r>
            <a:r>
              <a:rPr lang="en-GB" sz="1800" dirty="0" err="1"/>
              <a:t>sälja</a:t>
            </a:r>
            <a:r>
              <a:rPr lang="en-GB" sz="1800" dirty="0"/>
              <a:t> </a:t>
            </a:r>
            <a:r>
              <a:rPr lang="en-GB" sz="1800" dirty="0" err="1"/>
              <a:t>något</a:t>
            </a:r>
            <a:r>
              <a:rPr lang="en-GB" sz="1800" dirty="0"/>
              <a:t> annat. </a:t>
            </a:r>
            <a:r>
              <a:rPr lang="en-GB" sz="1800" dirty="0" err="1"/>
              <a:t>Förslaget</a:t>
            </a:r>
            <a:r>
              <a:rPr lang="en-GB" sz="1800" dirty="0"/>
              <a:t> </a:t>
            </a:r>
            <a:r>
              <a:rPr lang="en-GB" sz="1800" dirty="0" err="1"/>
              <a:t>är</a:t>
            </a:r>
            <a:r>
              <a:rPr lang="en-GB" sz="1800" dirty="0"/>
              <a:t> </a:t>
            </a:r>
            <a:r>
              <a:rPr lang="en-GB" sz="1800" dirty="0" err="1"/>
              <a:t>att</a:t>
            </a:r>
            <a:r>
              <a:rPr lang="en-GB" sz="1800" dirty="0"/>
              <a:t> </a:t>
            </a:r>
            <a:r>
              <a:rPr lang="en-GB" sz="1800" dirty="0" err="1"/>
              <a:t>sekretariat</a:t>
            </a:r>
            <a:r>
              <a:rPr lang="en-GB" sz="1800" dirty="0"/>
              <a:t>/</a:t>
            </a:r>
            <a:r>
              <a:rPr lang="en-GB" sz="1800" dirty="0" err="1"/>
              <a:t>matchvärdar</a:t>
            </a:r>
            <a:r>
              <a:rPr lang="en-GB" sz="1800" dirty="0"/>
              <a:t> </a:t>
            </a:r>
            <a:r>
              <a:rPr lang="en-GB" sz="1800" dirty="0" err="1"/>
              <a:t>ordnar</a:t>
            </a:r>
            <a:r>
              <a:rPr lang="en-GB" sz="1800" dirty="0"/>
              <a:t> med </a:t>
            </a:r>
            <a:r>
              <a:rPr lang="en-GB" sz="1800" dirty="0" err="1"/>
              <a:t>två</a:t>
            </a:r>
            <a:r>
              <a:rPr lang="en-GB" sz="1800" dirty="0"/>
              <a:t> </a:t>
            </a:r>
            <a:r>
              <a:rPr lang="en-GB" sz="1800" dirty="0" err="1"/>
              <a:t>kaffetermosar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</a:t>
            </a:r>
            <a:r>
              <a:rPr lang="en-GB" sz="1800" dirty="0" err="1"/>
              <a:t>laktosfri</a:t>
            </a:r>
            <a:r>
              <a:rPr lang="en-GB" sz="1800" dirty="0"/>
              <a:t> </a:t>
            </a:r>
            <a:r>
              <a:rPr lang="en-GB" sz="1800" dirty="0" err="1"/>
              <a:t>mjölk</a:t>
            </a:r>
            <a:r>
              <a:rPr lang="en-GB" sz="1800" dirty="0"/>
              <a:t>. </a:t>
            </a:r>
            <a:r>
              <a:rPr lang="en-GB" sz="1800" dirty="0" err="1"/>
              <a:t>Laget</a:t>
            </a:r>
            <a:r>
              <a:rPr lang="en-GB" sz="1800" dirty="0"/>
              <a:t>/</a:t>
            </a:r>
            <a:r>
              <a:rPr lang="en-GB" sz="1800" dirty="0" err="1"/>
              <a:t>Ledarna</a:t>
            </a:r>
            <a:r>
              <a:rPr lang="en-GB" sz="1800" dirty="0"/>
              <a:t> </a:t>
            </a:r>
            <a:r>
              <a:rPr lang="en-GB" sz="1800" dirty="0" err="1"/>
              <a:t>ordnar</a:t>
            </a:r>
            <a:r>
              <a:rPr lang="en-GB" sz="1800" dirty="0"/>
              <a:t> med </a:t>
            </a:r>
            <a:r>
              <a:rPr lang="en-GB" sz="1800" dirty="0" err="1"/>
              <a:t>färdiga</a:t>
            </a:r>
            <a:r>
              <a:rPr lang="en-GB" sz="1800" dirty="0"/>
              <a:t> </a:t>
            </a:r>
            <a:r>
              <a:rPr lang="en-GB" sz="1800" dirty="0" err="1"/>
              <a:t>kakor</a:t>
            </a:r>
            <a:r>
              <a:rPr lang="en-GB" sz="1800" dirty="0"/>
              <a:t>, </a:t>
            </a:r>
            <a:r>
              <a:rPr lang="en-GB" sz="1800" dirty="0" err="1"/>
              <a:t>festis</a:t>
            </a:r>
            <a:r>
              <a:rPr lang="en-GB" sz="1800" dirty="0"/>
              <a:t>, </a:t>
            </a:r>
            <a:r>
              <a:rPr lang="en-GB" sz="1800" dirty="0" err="1"/>
              <a:t>muggar</a:t>
            </a:r>
            <a:r>
              <a:rPr lang="en-GB" sz="1800" dirty="0"/>
              <a:t> </a:t>
            </a:r>
            <a:r>
              <a:rPr lang="en-GB" sz="1800" dirty="0" err="1"/>
              <a:t>och</a:t>
            </a:r>
            <a:r>
              <a:rPr lang="en-GB" sz="1800" dirty="0"/>
              <a:t> </a:t>
            </a:r>
            <a:r>
              <a:rPr lang="en-GB" sz="1800" dirty="0" err="1"/>
              <a:t>swishlapp</a:t>
            </a:r>
            <a:r>
              <a:rPr lang="en-GB" sz="1800" dirty="0"/>
              <a:t>. </a:t>
            </a:r>
            <a:r>
              <a:rPr lang="en-GB" sz="1800" dirty="0" err="1"/>
              <a:t>Sekretariat</a:t>
            </a:r>
            <a:r>
              <a:rPr lang="en-GB" sz="1800" dirty="0"/>
              <a:t>/</a:t>
            </a:r>
            <a:r>
              <a:rPr lang="en-GB" sz="1800" dirty="0" err="1"/>
              <a:t>Matchvärdar</a:t>
            </a:r>
            <a:r>
              <a:rPr lang="en-GB" sz="1800" dirty="0"/>
              <a:t> staller </a:t>
            </a:r>
            <a:r>
              <a:rPr lang="en-GB" sz="1800" dirty="0" err="1"/>
              <a:t>upp</a:t>
            </a:r>
            <a:r>
              <a:rPr lang="en-GB" sz="1800" dirty="0"/>
              <a:t> fika </a:t>
            </a:r>
            <a:r>
              <a:rPr lang="en-GB" sz="1800" dirty="0" err="1"/>
              <a:t>på</a:t>
            </a:r>
            <a:r>
              <a:rPr lang="en-GB" sz="1800" dirty="0"/>
              <a:t> </a:t>
            </a:r>
            <a:r>
              <a:rPr lang="en-GB" sz="1800" dirty="0" err="1"/>
              <a:t>lämplig</a:t>
            </a:r>
            <a:r>
              <a:rPr lang="en-GB" sz="1800" dirty="0"/>
              <a:t> plats. </a:t>
            </a:r>
          </a:p>
          <a:p>
            <a:pPr lvl="1"/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454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 dirty="0" err="1"/>
              <a:t>Lagkassa</a:t>
            </a:r>
            <a:endParaRPr lang="en-GB" dirty="0"/>
          </a:p>
        </p:txBody>
      </p:sp>
      <p:sp>
        <p:nvSpPr>
          <p:cNvPr id="1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 lnSpcReduction="10000"/>
          </a:bodyPr>
          <a:lstStyle/>
          <a:p>
            <a:r>
              <a:rPr lang="en-GB" sz="2400" dirty="0" err="1"/>
              <a:t>Nuvarande</a:t>
            </a:r>
            <a:r>
              <a:rPr lang="en-GB" sz="2400" dirty="0"/>
              <a:t> </a:t>
            </a:r>
            <a:r>
              <a:rPr lang="en-GB" sz="2400" dirty="0" err="1"/>
              <a:t>kassa</a:t>
            </a:r>
            <a:endParaRPr lang="en-GB" sz="2400" dirty="0"/>
          </a:p>
          <a:p>
            <a:endParaRPr lang="en-GB" sz="2400" dirty="0"/>
          </a:p>
          <a:p>
            <a:r>
              <a:rPr lang="en-GB" sz="2400" dirty="0" err="1"/>
              <a:t>Målsättning</a:t>
            </a:r>
            <a:endParaRPr lang="en-GB" sz="2400" dirty="0"/>
          </a:p>
          <a:p>
            <a:pPr lvl="1"/>
            <a:r>
              <a:rPr lang="en-GB" sz="1700" dirty="0" err="1"/>
              <a:t>Cuper</a:t>
            </a:r>
            <a:r>
              <a:rPr lang="en-GB" sz="1700" dirty="0"/>
              <a:t> (</a:t>
            </a:r>
            <a:r>
              <a:rPr lang="en-GB" sz="1700" dirty="0" err="1"/>
              <a:t>Paradiscupen</a:t>
            </a:r>
            <a:r>
              <a:rPr lang="en-GB" sz="1700" dirty="0"/>
              <a:t> </a:t>
            </a:r>
            <a:r>
              <a:rPr lang="en-GB" sz="1700" dirty="0" err="1"/>
              <a:t>och</a:t>
            </a:r>
            <a:r>
              <a:rPr lang="en-GB" sz="1700" dirty="0"/>
              <a:t> </a:t>
            </a:r>
            <a:r>
              <a:rPr lang="en-GB" sz="1700" dirty="0" err="1"/>
              <a:t>Umeåcupen</a:t>
            </a:r>
            <a:r>
              <a:rPr lang="en-GB" sz="1700" dirty="0"/>
              <a:t>)</a:t>
            </a:r>
          </a:p>
          <a:p>
            <a:pPr lvl="1"/>
            <a:r>
              <a:rPr lang="en-GB" sz="1700" dirty="0" err="1"/>
              <a:t>Utrustning</a:t>
            </a:r>
            <a:r>
              <a:rPr lang="en-GB" sz="1700" dirty="0"/>
              <a:t> (</a:t>
            </a:r>
            <a:r>
              <a:rPr lang="en-GB" sz="1700" dirty="0" err="1"/>
              <a:t>träningsutrustning</a:t>
            </a:r>
            <a:r>
              <a:rPr lang="en-GB" sz="1700" dirty="0"/>
              <a:t>)</a:t>
            </a:r>
          </a:p>
          <a:p>
            <a:pPr marL="457200" lvl="1" indent="0">
              <a:buNone/>
            </a:pPr>
            <a:endParaRPr lang="en-GB" sz="2400" dirty="0"/>
          </a:p>
          <a:p>
            <a:r>
              <a:rPr lang="en-GB" sz="2400" dirty="0" err="1"/>
              <a:t>Försäljning</a:t>
            </a:r>
            <a:r>
              <a:rPr lang="en-GB" sz="2400" dirty="0"/>
              <a:t> </a:t>
            </a:r>
          </a:p>
          <a:p>
            <a:pPr lvl="1"/>
            <a:r>
              <a:rPr lang="en-GB" sz="1700" dirty="0"/>
              <a:t>Vi ser just nu </a:t>
            </a:r>
            <a:r>
              <a:rPr lang="en-GB" sz="1700" dirty="0" err="1"/>
              <a:t>inget</a:t>
            </a:r>
            <a:r>
              <a:rPr lang="en-GB" sz="1700" dirty="0"/>
              <a:t> </a:t>
            </a:r>
            <a:r>
              <a:rPr lang="en-GB" sz="1700" dirty="0" err="1"/>
              <a:t>stor</a:t>
            </a:r>
            <a:r>
              <a:rPr lang="en-GB" sz="1700" dirty="0"/>
              <a:t> </a:t>
            </a:r>
            <a:r>
              <a:rPr lang="en-GB" sz="1700" dirty="0" err="1"/>
              <a:t>behov</a:t>
            </a:r>
            <a:r>
              <a:rPr lang="en-GB" sz="1700" dirty="0"/>
              <a:t>, </a:t>
            </a:r>
            <a:r>
              <a:rPr lang="en-GB" sz="1700" dirty="0" err="1"/>
              <a:t>har</a:t>
            </a:r>
            <a:r>
              <a:rPr lang="en-GB" sz="1700" dirty="0"/>
              <a:t> vi </a:t>
            </a:r>
            <a:r>
              <a:rPr lang="en-GB" sz="1700" dirty="0" err="1"/>
              <a:t>behov</a:t>
            </a:r>
            <a:r>
              <a:rPr lang="en-GB" sz="1700" dirty="0"/>
              <a:t> </a:t>
            </a:r>
            <a:r>
              <a:rPr lang="en-GB" sz="1700" dirty="0" err="1"/>
              <a:t>framöver</a:t>
            </a:r>
            <a:r>
              <a:rPr lang="en-GB" sz="1700" dirty="0"/>
              <a:t> </a:t>
            </a:r>
            <a:r>
              <a:rPr lang="en-GB" sz="1700" dirty="0" err="1"/>
              <a:t>föreslår</a:t>
            </a:r>
            <a:r>
              <a:rPr lang="en-GB" sz="1700" dirty="0"/>
              <a:t> vi </a:t>
            </a:r>
            <a:r>
              <a:rPr lang="en-GB" sz="1700" dirty="0" err="1"/>
              <a:t>en</a:t>
            </a:r>
            <a:r>
              <a:rPr lang="en-GB" sz="1700" dirty="0"/>
              <a:t> </a:t>
            </a:r>
            <a:r>
              <a:rPr lang="en-GB" sz="1700" dirty="0" err="1"/>
              <a:t>mindre</a:t>
            </a:r>
            <a:r>
              <a:rPr lang="en-GB" sz="1700" dirty="0"/>
              <a:t> swish. 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err="1"/>
              <a:t>Bingolotter</a:t>
            </a:r>
            <a:endParaRPr lang="en-GB" sz="2400" dirty="0"/>
          </a:p>
          <a:p>
            <a:pPr lvl="1"/>
            <a:r>
              <a:rPr lang="en-GB" sz="1700" dirty="0" err="1"/>
              <a:t>Åt</a:t>
            </a:r>
            <a:r>
              <a:rPr lang="en-GB" sz="1700" dirty="0"/>
              <a:t> </a:t>
            </a:r>
            <a:r>
              <a:rPr lang="en-GB" sz="1700" dirty="0" err="1"/>
              <a:t>föreningen</a:t>
            </a:r>
            <a:r>
              <a:rPr lang="en-GB" sz="1700" dirty="0"/>
              <a:t> </a:t>
            </a:r>
            <a:r>
              <a:rPr lang="en-GB" sz="1700" dirty="0" err="1"/>
              <a:t>inte</a:t>
            </a:r>
            <a:r>
              <a:rPr lang="en-GB" sz="1700" dirty="0"/>
              <a:t> </a:t>
            </a:r>
            <a:r>
              <a:rPr lang="en-GB" sz="1700" dirty="0" err="1"/>
              <a:t>laget</a:t>
            </a:r>
            <a:r>
              <a:rPr lang="en-GB" sz="1700" dirty="0"/>
              <a:t>, </a:t>
            </a:r>
            <a:r>
              <a:rPr lang="en-GB" sz="1700" dirty="0" err="1"/>
              <a:t>har</a:t>
            </a:r>
            <a:r>
              <a:rPr lang="en-GB" sz="1700" dirty="0"/>
              <a:t> </a:t>
            </a:r>
            <a:r>
              <a:rPr lang="en-GB" sz="1700" dirty="0" err="1"/>
              <a:t>inte</a:t>
            </a:r>
            <a:r>
              <a:rPr lang="en-GB" sz="1700" dirty="0"/>
              <a:t> </a:t>
            </a:r>
            <a:r>
              <a:rPr lang="en-GB" sz="1700" dirty="0" err="1"/>
              <a:t>hört</a:t>
            </a:r>
            <a:r>
              <a:rPr lang="en-GB" sz="1700" dirty="0"/>
              <a:t> </a:t>
            </a:r>
            <a:r>
              <a:rPr lang="en-GB" sz="1700" dirty="0" err="1"/>
              <a:t>något</a:t>
            </a:r>
            <a:r>
              <a:rPr lang="en-GB" sz="1700" dirty="0"/>
              <a:t> </a:t>
            </a:r>
            <a:r>
              <a:rPr lang="en-GB" sz="1700" dirty="0" err="1"/>
              <a:t>ännu</a:t>
            </a:r>
            <a:r>
              <a:rPr lang="en-GB" sz="1700" dirty="0"/>
              <a:t>. </a:t>
            </a:r>
          </a:p>
          <a:p>
            <a:endParaRPr lang="en-GB" sz="2400" dirty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3D5CAF16-1F3A-4148-87A8-78A710D1E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14136" y="0"/>
            <a:ext cx="4377864" cy="1511303"/>
          </a:xfrm>
          <a:custGeom>
            <a:avLst/>
            <a:gdLst>
              <a:gd name="connsiteX0" fmla="*/ 2088891 w 4377864"/>
              <a:gd name="connsiteY0" fmla="*/ 0 h 1511303"/>
              <a:gd name="connsiteX1" fmla="*/ 2487984 w 4377864"/>
              <a:gd name="connsiteY1" fmla="*/ 0 h 1511303"/>
              <a:gd name="connsiteX2" fmla="*/ 2582604 w 4377864"/>
              <a:gd name="connsiteY2" fmla="*/ 0 h 1511303"/>
              <a:gd name="connsiteX3" fmla="*/ 4377864 w 4377864"/>
              <a:gd name="connsiteY3" fmla="*/ 0 h 1511303"/>
              <a:gd name="connsiteX4" fmla="*/ 4377864 w 4377864"/>
              <a:gd name="connsiteY4" fmla="*/ 1511301 h 1511303"/>
              <a:gd name="connsiteX5" fmla="*/ 2986590 w 4377864"/>
              <a:gd name="connsiteY5" fmla="*/ 1511301 h 1511303"/>
              <a:gd name="connsiteX6" fmla="*/ 2986590 w 4377864"/>
              <a:gd name="connsiteY6" fmla="*/ 1511303 h 1511303"/>
              <a:gd name="connsiteX7" fmla="*/ 1191330 w 4377864"/>
              <a:gd name="connsiteY7" fmla="*/ 1511303 h 1511303"/>
              <a:gd name="connsiteX8" fmla="*/ 399093 w 4377864"/>
              <a:gd name="connsiteY8" fmla="*/ 1511303 h 1511303"/>
              <a:gd name="connsiteX9" fmla="*/ 0 w 4377864"/>
              <a:gd name="connsiteY9" fmla="*/ 1511303 h 1511303"/>
              <a:gd name="connsiteX10" fmla="*/ 697617 w 4377864"/>
              <a:gd name="connsiteY10" fmla="*/ 2 h 1511303"/>
              <a:gd name="connsiteX11" fmla="*/ 1096710 w 4377864"/>
              <a:gd name="connsiteY11" fmla="*/ 2 h 1511303"/>
              <a:gd name="connsiteX12" fmla="*/ 1191330 w 4377864"/>
              <a:gd name="connsiteY12" fmla="*/ 2 h 1511303"/>
              <a:gd name="connsiteX13" fmla="*/ 2088890 w 4377864"/>
              <a:gd name="connsiteY13" fmla="*/ 2 h 1511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377864" h="1511303">
                <a:moveTo>
                  <a:pt x="2088891" y="0"/>
                </a:moveTo>
                <a:lnTo>
                  <a:pt x="2487984" y="0"/>
                </a:lnTo>
                <a:lnTo>
                  <a:pt x="2582604" y="0"/>
                </a:lnTo>
                <a:lnTo>
                  <a:pt x="4377864" y="0"/>
                </a:lnTo>
                <a:lnTo>
                  <a:pt x="4377864" y="1511301"/>
                </a:lnTo>
                <a:lnTo>
                  <a:pt x="2986590" y="1511301"/>
                </a:lnTo>
                <a:lnTo>
                  <a:pt x="2986590" y="1511303"/>
                </a:lnTo>
                <a:lnTo>
                  <a:pt x="1191330" y="1511303"/>
                </a:lnTo>
                <a:lnTo>
                  <a:pt x="399093" y="1511303"/>
                </a:lnTo>
                <a:lnTo>
                  <a:pt x="0" y="1511303"/>
                </a:lnTo>
                <a:lnTo>
                  <a:pt x="697617" y="2"/>
                </a:lnTo>
                <a:lnTo>
                  <a:pt x="1096710" y="2"/>
                </a:lnTo>
                <a:lnTo>
                  <a:pt x="1191330" y="2"/>
                </a:lnTo>
                <a:lnTo>
                  <a:pt x="2088890" y="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Freeform 11">
            <a:extLst>
              <a:ext uri="{FF2B5EF4-FFF2-40B4-BE49-F238E27FC236}">
                <a16:creationId xmlns:a16="http://schemas.microsoft.com/office/drawing/2014/main" id="{A0BF428C-DA8B-4D99-9930-18F7F91D8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76801" y="1690688"/>
            <a:ext cx="7316944" cy="5167312"/>
          </a:xfrm>
          <a:custGeom>
            <a:avLst/>
            <a:gdLst>
              <a:gd name="connsiteX0" fmla="*/ 0 w 7316944"/>
              <a:gd name="connsiteY0" fmla="*/ 0 h 5167312"/>
              <a:gd name="connsiteX1" fmla="*/ 7316944 w 7316944"/>
              <a:gd name="connsiteY1" fmla="*/ 0 h 5167312"/>
              <a:gd name="connsiteX2" fmla="*/ 7316944 w 7316944"/>
              <a:gd name="connsiteY2" fmla="*/ 5167312 h 5167312"/>
              <a:gd name="connsiteX3" fmla="*/ 472697 w 7316944"/>
              <a:gd name="connsiteY3" fmla="*/ 5167312 h 5167312"/>
              <a:gd name="connsiteX4" fmla="*/ 2866576 w 7316944"/>
              <a:gd name="connsiteY4" fmla="*/ 952 h 5167312"/>
              <a:gd name="connsiteX5" fmla="*/ 0 w 7316944"/>
              <a:gd name="connsiteY5" fmla="*/ 952 h 5167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316944" h="5167312">
                <a:moveTo>
                  <a:pt x="0" y="0"/>
                </a:moveTo>
                <a:lnTo>
                  <a:pt x="7316944" y="0"/>
                </a:lnTo>
                <a:lnTo>
                  <a:pt x="7316944" y="5167312"/>
                </a:lnTo>
                <a:lnTo>
                  <a:pt x="472697" y="5167312"/>
                </a:lnTo>
                <a:lnTo>
                  <a:pt x="2866576" y="952"/>
                </a:lnTo>
                <a:lnTo>
                  <a:pt x="0" y="952"/>
                </a:lnTo>
                <a:close/>
              </a:path>
            </a:pathLst>
          </a:custGeom>
          <a:solidFill>
            <a:srgbClr val="A6A6A6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Freeform 37">
            <a:extLst>
              <a:ext uri="{FF2B5EF4-FFF2-40B4-BE49-F238E27FC236}">
                <a16:creationId xmlns:a16="http://schemas.microsoft.com/office/drawing/2014/main" id="{A03E2379-8871-408A-95CE-7AAE8FA53A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746" y="1691164"/>
            <a:ext cx="7571262" cy="5166360"/>
          </a:xfrm>
          <a:custGeom>
            <a:avLst/>
            <a:gdLst>
              <a:gd name="connsiteX0" fmla="*/ 0 w 7571262"/>
              <a:gd name="connsiteY0" fmla="*/ 5166360 h 5166360"/>
              <a:gd name="connsiteX1" fmla="*/ 7571262 w 7571262"/>
              <a:gd name="connsiteY1" fmla="*/ 5166360 h 5166360"/>
              <a:gd name="connsiteX2" fmla="*/ 5177382 w 7571262"/>
              <a:gd name="connsiteY2" fmla="*/ 0 h 5166360"/>
              <a:gd name="connsiteX3" fmla="*/ 5171159 w 7571262"/>
              <a:gd name="connsiteY3" fmla="*/ 0 h 5166360"/>
              <a:gd name="connsiteX4" fmla="*/ 3981368 w 7571262"/>
              <a:gd name="connsiteY4" fmla="*/ 0 h 5166360"/>
              <a:gd name="connsiteX5" fmla="*/ 2331323 w 7571262"/>
              <a:gd name="connsiteY5" fmla="*/ 0 h 5166360"/>
              <a:gd name="connsiteX6" fmla="*/ 0 w 7571262"/>
              <a:gd name="connsiteY6" fmla="*/ 0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71262" h="5166360">
                <a:moveTo>
                  <a:pt x="0" y="5166360"/>
                </a:moveTo>
                <a:lnTo>
                  <a:pt x="7571262" y="5166360"/>
                </a:lnTo>
                <a:lnTo>
                  <a:pt x="5177382" y="0"/>
                </a:lnTo>
                <a:lnTo>
                  <a:pt x="5171159" y="0"/>
                </a:lnTo>
                <a:lnTo>
                  <a:pt x="3981368" y="0"/>
                </a:lnTo>
                <a:lnTo>
                  <a:pt x="2331323" y="0"/>
                </a:lnTo>
                <a:lnTo>
                  <a:pt x="0" y="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6903720" cy="1325563"/>
          </a:xfrm>
        </p:spPr>
        <p:txBody>
          <a:bodyPr>
            <a:normAutofit/>
          </a:bodyPr>
          <a:lstStyle/>
          <a:p>
            <a:r>
              <a:rPr lang="en-GB" dirty="0" err="1"/>
              <a:t>Kläder</a:t>
            </a:r>
            <a:endParaRPr lang="en-GB" dirty="0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5406"/>
            <a:ext cx="4495800" cy="4028343"/>
          </a:xfrm>
        </p:spPr>
        <p:txBody>
          <a:bodyPr anchor="t">
            <a:normAutofit/>
          </a:bodyPr>
          <a:lstStyle/>
          <a:p>
            <a:endParaRPr lang="en-GB" sz="2000" dirty="0">
              <a:solidFill>
                <a:srgbClr val="FFFFFF"/>
              </a:solidFill>
            </a:endParaRPr>
          </a:p>
          <a:p>
            <a:r>
              <a:rPr lang="sv-SE" sz="2400" dirty="0">
                <a:solidFill>
                  <a:schemeClr val="bg1"/>
                </a:solidFill>
              </a:rPr>
              <a:t>Alla spelare kommer att få en tränings t-shirt</a:t>
            </a:r>
          </a:p>
          <a:p>
            <a:r>
              <a:rPr lang="sv-SE" sz="2400" dirty="0">
                <a:solidFill>
                  <a:schemeClr val="bg1"/>
                </a:solidFill>
              </a:rPr>
              <a:t>Matchtröjor lånas från Umeå City och fås när det närmar sig match</a:t>
            </a:r>
          </a:p>
          <a:p>
            <a:r>
              <a:rPr lang="sv-SE" sz="2400" dirty="0">
                <a:solidFill>
                  <a:schemeClr val="bg1"/>
                </a:solidFill>
              </a:rPr>
              <a:t>Subventionerat pris på strumpor och shorts. </a:t>
            </a:r>
            <a:r>
              <a:rPr lang="sv-SE" sz="2400" dirty="0">
                <a:solidFill>
                  <a:srgbClr val="0070C0"/>
                </a:solidFill>
              </a:rPr>
              <a:t>Paketpris = </a:t>
            </a:r>
            <a:r>
              <a:rPr lang="sv-SE" sz="2400" b="1" dirty="0">
                <a:solidFill>
                  <a:srgbClr val="0070C0"/>
                </a:solidFill>
              </a:rPr>
              <a:t>100 kr. </a:t>
            </a:r>
            <a:r>
              <a:rPr lang="sv-SE" sz="2400" dirty="0">
                <a:solidFill>
                  <a:schemeClr val="bg1"/>
                </a:solidFill>
              </a:rPr>
              <a:t>Beställs lagvis senast 31 oktober</a:t>
            </a:r>
          </a:p>
          <a:p>
            <a:r>
              <a:rPr lang="sv-SE" sz="2400" dirty="0">
                <a:solidFill>
                  <a:schemeClr val="bg1"/>
                </a:solidFill>
              </a:rPr>
              <a:t>Beställa ny lagtröja ~ 500kr</a:t>
            </a:r>
            <a:endParaRPr lang="en-GB" sz="2400" dirty="0">
              <a:solidFill>
                <a:schemeClr val="bg1"/>
              </a:solidFill>
            </a:endParaRPr>
          </a:p>
          <a:p>
            <a:endParaRPr lang="en-GB" sz="2000" dirty="0">
              <a:solidFill>
                <a:srgbClr val="FFFFFF"/>
              </a:solidFill>
            </a:endParaRPr>
          </a:p>
          <a:p>
            <a:pPr marL="457200" lvl="1" indent="0">
              <a:buNone/>
            </a:pPr>
            <a:endParaRPr lang="en-GB" sz="2000" dirty="0">
              <a:solidFill>
                <a:srgbClr val="FFFFFF"/>
              </a:solidFill>
            </a:endParaRPr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90815E97-1C64-4DC5-9DD2-F976C87B6C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3906" y="3895571"/>
            <a:ext cx="1257653" cy="1961192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D1BFB9E5-AE8A-4D9F-B6EB-061C7442C4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7703" y="2112872"/>
            <a:ext cx="1904845" cy="223983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CF60EF5-2AED-4603-880F-C56C71C5D08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0615" r="11498"/>
          <a:stretch/>
        </p:blipFill>
        <p:spPr>
          <a:xfrm>
            <a:off x="9169426" y="4274344"/>
            <a:ext cx="1667283" cy="186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79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 dirty="0" err="1"/>
              <a:t>Paradiscupen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1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7496987" cy="4041648"/>
          </a:xfrm>
        </p:spPr>
        <p:txBody>
          <a:bodyPr anchor="t">
            <a:normAutofit/>
          </a:bodyPr>
          <a:lstStyle/>
          <a:p>
            <a:r>
              <a:rPr lang="sv-SE" sz="2400" dirty="0"/>
              <a:t>I Örnsköldsvik 7-8 januari (lör – sön)</a:t>
            </a:r>
          </a:p>
          <a:p>
            <a:r>
              <a:rPr lang="sv-SE" sz="2400" dirty="0"/>
              <a:t>5 – 5, fullstor plan och fullstora mål</a:t>
            </a:r>
          </a:p>
          <a:p>
            <a:r>
              <a:rPr lang="sv-SE" sz="2400" dirty="0"/>
              <a:t>Minst 4 matcher</a:t>
            </a:r>
            <a:endParaRPr lang="en-GB" sz="2400" dirty="0"/>
          </a:p>
          <a:p>
            <a:r>
              <a:rPr lang="sv-SE" sz="2400" dirty="0"/>
              <a:t>Kostnad</a:t>
            </a:r>
          </a:p>
          <a:p>
            <a:pPr lvl="1"/>
            <a:r>
              <a:rPr lang="sv-SE" sz="2000" dirty="0"/>
              <a:t>Föreningen står för anmälningsavgiften</a:t>
            </a:r>
          </a:p>
          <a:p>
            <a:pPr lvl="1"/>
            <a:r>
              <a:rPr lang="sv-SE" sz="2000" dirty="0"/>
              <a:t>Deltagarkort 150kr – förslagvis tar vi det från lagkassan</a:t>
            </a:r>
          </a:p>
          <a:p>
            <a:r>
              <a:rPr lang="sv-SE" sz="2400" dirty="0"/>
              <a:t>Eventuell logi / transport löser man själva</a:t>
            </a:r>
          </a:p>
          <a:p>
            <a:pPr marL="457200" lvl="1" indent="0">
              <a:buNone/>
            </a:pP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0F7F08-2373-4998-AF4F-8DDE9E810480}"/>
              </a:ext>
            </a:extLst>
          </p:cNvPr>
          <p:cNvSpPr txBox="1"/>
          <p:nvPr/>
        </p:nvSpPr>
        <p:spPr>
          <a:xfrm>
            <a:off x="8309279" y="2176271"/>
            <a:ext cx="3325257" cy="138499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sv-SE" sz="1200" dirty="0"/>
              <a:t>GULT Deltagarkort - 150 kronor</a:t>
            </a:r>
          </a:p>
          <a:p>
            <a:r>
              <a:rPr lang="sv-SE" sz="1200" dirty="0"/>
              <a:t>- Fria resor med cupbussarna</a:t>
            </a:r>
          </a:p>
          <a:p>
            <a:r>
              <a:rPr lang="sv-SE" sz="1200" dirty="0"/>
              <a:t>- Diplom</a:t>
            </a:r>
          </a:p>
          <a:p>
            <a:r>
              <a:rPr lang="sv-SE" sz="1200" dirty="0"/>
              <a:t>- Medalj</a:t>
            </a:r>
          </a:p>
          <a:p>
            <a:r>
              <a:rPr lang="sv-SE" sz="1200" dirty="0"/>
              <a:t>- Vattenflaska</a:t>
            </a:r>
          </a:p>
          <a:p>
            <a:r>
              <a:rPr lang="sv-SE" sz="1200" dirty="0"/>
              <a:t>- 50% rabatt på Paradiset</a:t>
            </a:r>
          </a:p>
          <a:p>
            <a:r>
              <a:rPr lang="sv-SE" sz="1200" dirty="0"/>
              <a:t>- 20% rabatt på all innebandy hos Intersport</a:t>
            </a:r>
          </a:p>
        </p:txBody>
      </p:sp>
    </p:spTree>
    <p:extLst>
      <p:ext uri="{BB962C8B-B14F-4D97-AF65-F5344CB8AC3E}">
        <p14:creationId xmlns:p14="http://schemas.microsoft.com/office/powerpoint/2010/main" val="3401737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7D4B8-F4C6-478B-81F7-D37AACCF3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en-GB" dirty="0" err="1"/>
              <a:t>Umecupen</a:t>
            </a:r>
            <a:endParaRPr lang="en-GB" b="1" dirty="0">
              <a:solidFill>
                <a:schemeClr val="accent4"/>
              </a:solidFill>
            </a:endParaRPr>
          </a:p>
        </p:txBody>
      </p:sp>
      <p:sp>
        <p:nvSpPr>
          <p:cNvPr id="19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Platshållare för innehåll 2">
            <a:extLst>
              <a:ext uri="{FF2B5EF4-FFF2-40B4-BE49-F238E27FC236}">
                <a16:creationId xmlns:a16="http://schemas.microsoft.com/office/drawing/2014/main" id="{1A740AC2-35E7-4EB9-8BCA-275618634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7496987" cy="4041648"/>
          </a:xfrm>
        </p:spPr>
        <p:txBody>
          <a:bodyPr anchor="t">
            <a:normAutofit/>
          </a:bodyPr>
          <a:lstStyle/>
          <a:p>
            <a:r>
              <a:rPr lang="sv-SE" sz="2400" dirty="0"/>
              <a:t>Alla City-lag deltar utan kostnad</a:t>
            </a:r>
            <a:endParaRPr lang="en-GB" sz="2400" dirty="0"/>
          </a:p>
          <a:p>
            <a:r>
              <a:rPr lang="sv-SE" sz="2400" dirty="0"/>
              <a:t>Alla föräldrar i föreningen arbetar med något under cupen</a:t>
            </a:r>
          </a:p>
          <a:p>
            <a:r>
              <a:rPr lang="sv-SE" sz="2400" dirty="0"/>
              <a:t>En sponsor per lag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7559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1632</TotalTime>
  <Words>393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Umeå City P12 blå</vt:lpstr>
      <vt:lpstr>Om laget</vt:lpstr>
      <vt:lpstr>Träningar</vt:lpstr>
      <vt:lpstr>Seriespel</vt:lpstr>
      <vt:lpstr>Matcher</vt:lpstr>
      <vt:lpstr>Lagkassa</vt:lpstr>
      <vt:lpstr>Kläder</vt:lpstr>
      <vt:lpstr>Paradiscupen</vt:lpstr>
      <vt:lpstr>Umecupen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Umeå City P12 blå</dc:title>
  <dc:creator>Terese Johansson</dc:creator>
  <cp:lastModifiedBy>Brännström, Björn</cp:lastModifiedBy>
  <cp:revision>4</cp:revision>
  <dcterms:created xsi:type="dcterms:W3CDTF">2021-10-18T16:50:32Z</dcterms:created>
  <dcterms:modified xsi:type="dcterms:W3CDTF">2022-10-11T14:48:19Z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80f1795-acd5-4d19-bff0-9b015d23b5ae_Enabled">
    <vt:lpwstr>True</vt:lpwstr>
  </property>
  <property fmtid="{D5CDD505-2E9C-101B-9397-08002B2CF9AE}" pid="3" name="MSIP_Label_080f1795-acd5-4d19-bff0-9b015d23b5ae_SiteId">
    <vt:lpwstr>fd4ab392-fc44-4e6b-aa0a-a6aa3a68ab5f</vt:lpwstr>
  </property>
  <property fmtid="{D5CDD505-2E9C-101B-9397-08002B2CF9AE}" pid="4" name="MSIP_Label_080f1795-acd5-4d19-bff0-9b015d23b5ae_Owner">
    <vt:lpwstr>terese.johansson@komatsuforest.com</vt:lpwstr>
  </property>
  <property fmtid="{D5CDD505-2E9C-101B-9397-08002B2CF9AE}" pid="5" name="MSIP_Label_080f1795-acd5-4d19-bff0-9b015d23b5ae_SetDate">
    <vt:lpwstr>2021-10-18T17:44:14.7292274Z</vt:lpwstr>
  </property>
  <property fmtid="{D5CDD505-2E9C-101B-9397-08002B2CF9AE}" pid="6" name="MSIP_Label_080f1795-acd5-4d19-bff0-9b015d23b5ae_Name">
    <vt:lpwstr>General</vt:lpwstr>
  </property>
  <property fmtid="{D5CDD505-2E9C-101B-9397-08002B2CF9AE}" pid="7" name="MSIP_Label_080f1795-acd5-4d19-bff0-9b015d23b5ae_Application">
    <vt:lpwstr>Microsoft Azure Information Protection</vt:lpwstr>
  </property>
  <property fmtid="{D5CDD505-2E9C-101B-9397-08002B2CF9AE}" pid="8" name="MSIP_Label_080f1795-acd5-4d19-bff0-9b015d23b5ae_ActionId">
    <vt:lpwstr>254aa1f4-70a3-430c-a068-108cf2d2ce3f</vt:lpwstr>
  </property>
  <property fmtid="{D5CDD505-2E9C-101B-9397-08002B2CF9AE}" pid="9" name="MSIP_Label_080f1795-acd5-4d19-bff0-9b015d23b5ae_Extended_MSFT_Method">
    <vt:lpwstr>Manual</vt:lpwstr>
  </property>
  <property fmtid="{D5CDD505-2E9C-101B-9397-08002B2CF9AE}" pid="10" name="Sensitivity">
    <vt:lpwstr>General</vt:lpwstr>
  </property>
</Properties>
</file>