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1" r:id="rId6"/>
    <p:sldId id="259" r:id="rId7"/>
    <p:sldId id="263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531" autoAdjust="0"/>
  </p:normalViewPr>
  <p:slideViewPr>
    <p:cSldViewPr snapToGrid="0">
      <p:cViewPr varScale="1">
        <p:scale>
          <a:sx n="93" d="100"/>
          <a:sy n="93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F4C13-37DE-4D1D-92E6-7D06C101987E}" type="datetimeFigureOut">
              <a:rPr lang="sv-SE" smtClean="0"/>
              <a:t>2019-09-11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A0D13-284B-49E4-BB62-1A543D3134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934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Skott på mål: </a:t>
            </a:r>
          </a:p>
          <a:p>
            <a:r>
              <a:rPr lang="sv-SE"/>
              <a:t>A</a:t>
            </a:r>
            <a:r>
              <a:rPr lang="sv-SE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lla skott som går i mål räknas. </a:t>
            </a:r>
          </a:p>
          <a:p>
            <a:r>
              <a:rPr lang="sv-SE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skott målvakten tar, som man bedömer skulle gått i mål, räknas. </a:t>
            </a:r>
          </a:p>
          <a:p>
            <a:r>
              <a:rPr lang="sv-SE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Skott i stolpe - ribba räknas INTE.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A0D13-284B-49E4-BB62-1A543D31344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849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A0D13-284B-49E4-BB62-1A543D31344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2170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Hur/vem fixar login? Jag tycker att man kan låna ngns login….</a:t>
            </a:r>
          </a:p>
          <a:p>
            <a:r>
              <a:rPr lang="sv-SE"/>
              <a:t>Alla behöver kunna hantera OVR: läs igenom lathund och sitt bredvid ngn gång när det görs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A0D13-284B-49E4-BB62-1A543D31344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11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Hur/vem fixar login? Jag tycker att man kan låna ngns login….</a:t>
            </a:r>
          </a:p>
          <a:p>
            <a:r>
              <a:rPr lang="sv-SE"/>
              <a:t>Alla behöver kunna hantera OVR: läs igenom lathund och sitt bredvid ngn gång när det görs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A0D13-284B-49E4-BB62-1A543D31344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95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8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7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6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222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01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0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97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66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6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1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8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9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0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9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5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0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SIPCMContentMarking" descr="{&quot;HashCode&quot;:853468894,&quot;Placement&quot;:&quot;Footer&quot;}">
            <a:extLst>
              <a:ext uri="{FF2B5EF4-FFF2-40B4-BE49-F238E27FC236}">
                <a16:creationId xmlns:a16="http://schemas.microsoft.com/office/drawing/2014/main" id="{7D1ADFD1-9D66-4D51-95F6-FE7A5DD1DDC3}"/>
              </a:ext>
            </a:extLst>
          </p:cNvPr>
          <p:cNvSpPr txBox="1"/>
          <p:nvPr userDrawn="1"/>
        </p:nvSpPr>
        <p:spPr>
          <a:xfrm>
            <a:off x="10847200" y="6595656"/>
            <a:ext cx="134480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sv-SE" sz="1000">
                <a:solidFill>
                  <a:srgbClr val="888888"/>
                </a:solidFill>
                <a:latin typeface="Calibri" panose="020F0502020204030204" pitchFamily="34" charset="0"/>
              </a:rPr>
              <a:t>General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4184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33.svg"/><Relationship Id="rId4" Type="http://schemas.openxmlformats.org/officeDocument/2006/relationships/image" Target="../media/image23.sv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emf"/><Relationship Id="rId5" Type="http://schemas.openxmlformats.org/officeDocument/2006/relationships/image" Target="../media/image36.w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wmf"/><Relationship Id="rId11" Type="http://schemas.openxmlformats.org/officeDocument/2006/relationships/hyperlink" Target="https://www.sportal.se/blog/domartecken-ishockey-vi-hjalper-dig-att-tyda-domarens-signaler" TargetMode="Externa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9.wmf"/><Relationship Id="rId4" Type="http://schemas.openxmlformats.org/officeDocument/2006/relationships/image" Target="../media/image42.svg"/><Relationship Id="rId9" Type="http://schemas.openxmlformats.org/officeDocument/2006/relationships/package" Target="../embeddings/Microsoft_PowerPoint_Presentation.pptx"/><Relationship Id="rId14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5DAD495-25F8-4413-A942-74DE042C3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6B55C6FA-DC23-4AAD-B39A-BB3B91BD2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Ice hockey">
            <a:extLst>
              <a:ext uri="{FF2B5EF4-FFF2-40B4-BE49-F238E27FC236}">
                <a16:creationId xmlns:a16="http://schemas.microsoft.com/office/drawing/2014/main" id="{D3DAA4A8-6C9B-4489-8FCB-1E49F94E8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120" y="2007085"/>
            <a:ext cx="2841196" cy="284119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Graphic 3" descr="Skate">
            <a:extLst>
              <a:ext uri="{FF2B5EF4-FFF2-40B4-BE49-F238E27FC236}">
                <a16:creationId xmlns:a16="http://schemas.microsoft.com/office/drawing/2014/main" id="{B98A4DC3-8BCB-4D99-9549-1B1F56920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21355" y="2007086"/>
            <a:ext cx="2841193" cy="284119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1FE5B4-6602-475C-B3BF-A15104D0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81FDAF-695E-42F5-814D-A5D869F29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0382" y="957486"/>
            <a:ext cx="3707844" cy="3131913"/>
          </a:xfrm>
        </p:spPr>
        <p:txBody>
          <a:bodyPr>
            <a:normAutofit/>
          </a:bodyPr>
          <a:lstStyle/>
          <a:p>
            <a:r>
              <a:rPr lang="sv-SE" sz="7200"/>
              <a:t>Seket</a:t>
            </a:r>
          </a:p>
        </p:txBody>
      </p:sp>
    </p:spTree>
    <p:extLst>
      <p:ext uri="{BB962C8B-B14F-4D97-AF65-F5344CB8AC3E}">
        <p14:creationId xmlns:p14="http://schemas.microsoft.com/office/powerpoint/2010/main" val="274839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descr="Printer">
            <a:extLst>
              <a:ext uri="{FF2B5EF4-FFF2-40B4-BE49-F238E27FC236}">
                <a16:creationId xmlns:a16="http://schemas.microsoft.com/office/drawing/2014/main" id="{90B28ABF-1086-4B50-8E4A-204BA47CD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70525" y="2881698"/>
            <a:ext cx="914400" cy="914400"/>
          </a:xfrm>
          <a:prstGeom prst="rect">
            <a:avLst/>
          </a:prstGeom>
        </p:spPr>
      </p:pic>
      <p:pic>
        <p:nvPicPr>
          <p:cNvPr id="28" name="Graphic 27" descr="Handshake">
            <a:extLst>
              <a:ext uri="{FF2B5EF4-FFF2-40B4-BE49-F238E27FC236}">
                <a16:creationId xmlns:a16="http://schemas.microsoft.com/office/drawing/2014/main" id="{25763C83-5F5F-4A80-A1E7-3A5E1C89C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0639" y="3213333"/>
            <a:ext cx="914400" cy="914400"/>
          </a:xfrm>
          <a:prstGeom prst="rect">
            <a:avLst/>
          </a:prstGeom>
        </p:spPr>
      </p:pic>
      <p:pic>
        <p:nvPicPr>
          <p:cNvPr id="30" name="Graphic 29" descr="Questions">
            <a:extLst>
              <a:ext uri="{FF2B5EF4-FFF2-40B4-BE49-F238E27FC236}">
                <a16:creationId xmlns:a16="http://schemas.microsoft.com/office/drawing/2014/main" id="{B0C09244-A777-4B4E-A2A1-6E348DFA0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842556" y="2057400"/>
            <a:ext cx="914400" cy="914400"/>
          </a:xfrm>
          <a:prstGeom prst="rect">
            <a:avLst/>
          </a:prstGeom>
        </p:spPr>
      </p:pic>
      <p:pic>
        <p:nvPicPr>
          <p:cNvPr id="34" name="Graphic 33" descr="Chat">
            <a:extLst>
              <a:ext uri="{FF2B5EF4-FFF2-40B4-BE49-F238E27FC236}">
                <a16:creationId xmlns:a16="http://schemas.microsoft.com/office/drawing/2014/main" id="{2ED849E7-7931-4505-94B5-FF7E9FA601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938781" y="954947"/>
            <a:ext cx="914400" cy="914400"/>
          </a:xfrm>
          <a:prstGeom prst="rect">
            <a:avLst/>
          </a:prstGeom>
        </p:spPr>
      </p:pic>
      <p:pic>
        <p:nvPicPr>
          <p:cNvPr id="36" name="Graphic 35" descr="Classroom">
            <a:extLst>
              <a:ext uri="{FF2B5EF4-FFF2-40B4-BE49-F238E27FC236}">
                <a16:creationId xmlns:a16="http://schemas.microsoft.com/office/drawing/2014/main" id="{55B59522-DBBC-450C-8CC0-C513BF1247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58971" y="548350"/>
            <a:ext cx="914400" cy="914400"/>
          </a:xfrm>
          <a:prstGeom prst="rect">
            <a:avLst/>
          </a:prstGeom>
        </p:spPr>
      </p:pic>
      <p:pic>
        <p:nvPicPr>
          <p:cNvPr id="40" name="Graphic 39" descr="Teacher">
            <a:extLst>
              <a:ext uri="{FF2B5EF4-FFF2-40B4-BE49-F238E27FC236}">
                <a16:creationId xmlns:a16="http://schemas.microsoft.com/office/drawing/2014/main" id="{E2778EB6-4F8C-45C9-A47B-20DA3A8092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368125" y="1537902"/>
            <a:ext cx="914400" cy="914400"/>
          </a:xfrm>
          <a:prstGeom prst="rect">
            <a:avLst/>
          </a:prstGeom>
        </p:spPr>
      </p:pic>
      <p:pic>
        <p:nvPicPr>
          <p:cNvPr id="42" name="Graphic 41" descr="Thumbs up sign">
            <a:extLst>
              <a:ext uri="{FF2B5EF4-FFF2-40B4-BE49-F238E27FC236}">
                <a16:creationId xmlns:a16="http://schemas.microsoft.com/office/drawing/2014/main" id="{7F0F75D7-664D-4B3F-9A64-A635505F8A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16789" y="4076594"/>
            <a:ext cx="914400" cy="914400"/>
          </a:xfrm>
          <a:prstGeom prst="rect">
            <a:avLst/>
          </a:prstGeom>
        </p:spPr>
      </p:pic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6EBC815C-4077-4E90-A740-EE710C74C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4323" y="3429000"/>
            <a:ext cx="3298976" cy="576262"/>
          </a:xfrm>
        </p:spPr>
        <p:txBody>
          <a:bodyPr/>
          <a:lstStyle/>
          <a:p>
            <a:r>
              <a:rPr lang="sv-SE"/>
              <a:t>uppgifter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553CE8A0-4049-4685-8DE8-E4F8C84C6F15}"/>
              </a:ext>
            </a:extLst>
          </p:cNvPr>
          <p:cNvSpPr txBox="1">
            <a:spLocks/>
          </p:cNvSpPr>
          <p:nvPr/>
        </p:nvSpPr>
        <p:spPr>
          <a:xfrm>
            <a:off x="4472938" y="3429000"/>
            <a:ext cx="329152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upplägg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719FF359-8DD0-4DED-93AE-4BD303C80D97}"/>
              </a:ext>
            </a:extLst>
          </p:cNvPr>
          <p:cNvSpPr txBox="1">
            <a:spLocks/>
          </p:cNvSpPr>
          <p:nvPr/>
        </p:nvSpPr>
        <p:spPr>
          <a:xfrm>
            <a:off x="7993847" y="3429000"/>
            <a:ext cx="330492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inställning</a:t>
            </a:r>
          </a:p>
        </p:txBody>
      </p:sp>
      <p:pic>
        <p:nvPicPr>
          <p:cNvPr id="56" name="Graphic 55" descr="Microphone">
            <a:extLst>
              <a:ext uri="{FF2B5EF4-FFF2-40B4-BE49-F238E27FC236}">
                <a16:creationId xmlns:a16="http://schemas.microsoft.com/office/drawing/2014/main" id="{4F8B7421-04F4-4D41-A2A2-F20350D643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94633" y="2684173"/>
            <a:ext cx="457200" cy="457200"/>
          </a:xfrm>
          <a:prstGeom prst="rect">
            <a:avLst/>
          </a:prstGeom>
        </p:spPr>
      </p:pic>
      <p:pic>
        <p:nvPicPr>
          <p:cNvPr id="57" name="Graphic 56" descr="Clock">
            <a:extLst>
              <a:ext uri="{FF2B5EF4-FFF2-40B4-BE49-F238E27FC236}">
                <a16:creationId xmlns:a16="http://schemas.microsoft.com/office/drawing/2014/main" id="{F2CC15A3-6E05-4472-9ECB-0368F405F65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51833" y="2624642"/>
            <a:ext cx="576262" cy="576262"/>
          </a:xfrm>
          <a:prstGeom prst="rect">
            <a:avLst/>
          </a:prstGeom>
        </p:spPr>
      </p:pic>
      <p:pic>
        <p:nvPicPr>
          <p:cNvPr id="58" name="Graphic 57" descr="Laptop">
            <a:extLst>
              <a:ext uri="{FF2B5EF4-FFF2-40B4-BE49-F238E27FC236}">
                <a16:creationId xmlns:a16="http://schemas.microsoft.com/office/drawing/2014/main" id="{F93E9540-D862-49DD-BC31-80664D29CAA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453660" y="2595683"/>
            <a:ext cx="663269" cy="663269"/>
          </a:xfrm>
          <a:prstGeom prst="rect">
            <a:avLst/>
          </a:prstGeom>
        </p:spPr>
      </p:pic>
      <p:pic>
        <p:nvPicPr>
          <p:cNvPr id="59" name="Graphic 58" descr="Cheers">
            <a:extLst>
              <a:ext uri="{FF2B5EF4-FFF2-40B4-BE49-F238E27FC236}">
                <a16:creationId xmlns:a16="http://schemas.microsoft.com/office/drawing/2014/main" id="{AFA5C73A-CF8F-4D1A-A1E6-7A0573B005E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264818" y="2574353"/>
            <a:ext cx="663269" cy="663269"/>
          </a:xfrm>
          <a:prstGeom prst="rect">
            <a:avLst/>
          </a:prstGeom>
        </p:spPr>
      </p:pic>
      <p:pic>
        <p:nvPicPr>
          <p:cNvPr id="60" name="Graphic 59" descr="Group of women">
            <a:extLst>
              <a:ext uri="{FF2B5EF4-FFF2-40B4-BE49-F238E27FC236}">
                <a16:creationId xmlns:a16="http://schemas.microsoft.com/office/drawing/2014/main" id="{C8B701E7-2538-4E4E-9931-4A99F484FB3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690610" y="2535270"/>
            <a:ext cx="761141" cy="761141"/>
          </a:xfrm>
          <a:prstGeom prst="rect">
            <a:avLst/>
          </a:prstGeom>
        </p:spPr>
      </p:pic>
      <p:pic>
        <p:nvPicPr>
          <p:cNvPr id="61" name="Graphic 60" descr="Clipboard">
            <a:extLst>
              <a:ext uri="{FF2B5EF4-FFF2-40B4-BE49-F238E27FC236}">
                <a16:creationId xmlns:a16="http://schemas.microsoft.com/office/drawing/2014/main" id="{1301622C-31F0-4849-BA1D-8189205EED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111707" y="2624641"/>
            <a:ext cx="576263" cy="5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2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96CB7-F445-41BF-B5CB-ECD250441E0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74" y="3272964"/>
            <a:ext cx="3298976" cy="2847845"/>
          </a:xfrm>
        </p:spPr>
        <p:txBody>
          <a:bodyPr/>
          <a:lstStyle/>
          <a:p>
            <a:r>
              <a:rPr lang="sv-SE" sz="1600" b="1"/>
              <a:t>Speaker</a:t>
            </a:r>
          </a:p>
          <a:p>
            <a:br>
              <a:rPr lang="sv-SE" sz="1600" b="1"/>
            </a:br>
            <a:br>
              <a:rPr lang="sv-SE" sz="1600" b="1"/>
            </a:br>
            <a:r>
              <a:rPr lang="sv-SE" sz="1600" b="1"/>
              <a:t>Klocka</a:t>
            </a:r>
          </a:p>
          <a:p>
            <a:br>
              <a:rPr lang="sv-SE" sz="1600" b="1"/>
            </a:br>
            <a:r>
              <a:rPr lang="sv-SE" sz="1600" b="1"/>
              <a:t>Ovr</a:t>
            </a:r>
          </a:p>
          <a:p>
            <a:br>
              <a:rPr lang="sv-SE" sz="1600" b="1"/>
            </a:br>
            <a:r>
              <a:rPr lang="sv-SE" sz="1600" b="1"/>
              <a:t>bås</a:t>
            </a:r>
          </a:p>
        </p:txBody>
      </p:sp>
      <p:pic>
        <p:nvPicPr>
          <p:cNvPr id="9" name="Graphic 8" descr="Microphone">
            <a:extLst>
              <a:ext uri="{FF2B5EF4-FFF2-40B4-BE49-F238E27FC236}">
                <a16:creationId xmlns:a16="http://schemas.microsoft.com/office/drawing/2014/main" id="{6D559E0F-8660-4EC6-9C03-715EAE3D4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4084" y="1951875"/>
            <a:ext cx="457200" cy="457200"/>
          </a:xfrm>
          <a:prstGeom prst="rect">
            <a:avLst/>
          </a:prstGeom>
        </p:spPr>
      </p:pic>
      <p:pic>
        <p:nvPicPr>
          <p:cNvPr id="10" name="Graphic 9" descr="Clock">
            <a:extLst>
              <a:ext uri="{FF2B5EF4-FFF2-40B4-BE49-F238E27FC236}">
                <a16:creationId xmlns:a16="http://schemas.microsoft.com/office/drawing/2014/main" id="{F94A013F-ACD6-4B03-83CC-2CB4EC3955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1284" y="1892344"/>
            <a:ext cx="576262" cy="576262"/>
          </a:xfrm>
          <a:prstGeom prst="rect">
            <a:avLst/>
          </a:prstGeom>
        </p:spPr>
      </p:pic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762C928E-85D8-4216-98CD-FC40605AC7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3111" y="1863385"/>
            <a:ext cx="663269" cy="663269"/>
          </a:xfrm>
          <a:prstGeom prst="rect">
            <a:avLst/>
          </a:prstGeom>
        </p:spPr>
      </p:pic>
      <p:pic>
        <p:nvPicPr>
          <p:cNvPr id="14" name="Graphic 13" descr="Clipboard">
            <a:extLst>
              <a:ext uri="{FF2B5EF4-FFF2-40B4-BE49-F238E27FC236}">
                <a16:creationId xmlns:a16="http://schemas.microsoft.com/office/drawing/2014/main" id="{91B7EABB-635D-4375-90B1-DF2085D34F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91158" y="1892343"/>
            <a:ext cx="576263" cy="576263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74251E9-6B96-4CCB-B539-7AEC9C295C2F}"/>
              </a:ext>
            </a:extLst>
          </p:cNvPr>
          <p:cNvSpPr txBox="1">
            <a:spLocks/>
          </p:cNvSpPr>
          <p:nvPr/>
        </p:nvSpPr>
        <p:spPr>
          <a:xfrm>
            <a:off x="3274828" y="3272964"/>
            <a:ext cx="8654902" cy="2847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600"/>
              <a:t>Läser upp laguppställning och domare. Rapporterar matchen </a:t>
            </a:r>
            <a:br>
              <a:rPr lang="sv-SE" sz="1600"/>
            </a:br>
            <a:r>
              <a:rPr lang="sv-SE" sz="1600"/>
              <a:t>(mål, utvisningar, timeout, 1 min kvar av period och 2 min kvar av match) och spelar pausmusik (ej under timeout eller periodpaus).</a:t>
            </a:r>
          </a:p>
          <a:p>
            <a:pPr algn="l"/>
            <a:r>
              <a:rPr lang="sv-SE" sz="1600"/>
              <a:t>Matchtid, period, mål, utvisningar, timeouts.</a:t>
            </a:r>
          </a:p>
          <a:p>
            <a:pPr algn="l"/>
            <a:br>
              <a:rPr lang="sv-SE" sz="1600"/>
            </a:br>
            <a:r>
              <a:rPr lang="sv-SE" sz="1600"/>
              <a:t>Skriver ut laguppställningar och rapporterar matchen i OVR</a:t>
            </a:r>
          </a:p>
          <a:p>
            <a:pPr algn="l"/>
            <a:br>
              <a:rPr lang="sv-SE" sz="1600"/>
            </a:br>
            <a:r>
              <a:rPr lang="sv-SE" sz="1600"/>
              <a:t>Förutom att släppa in/ut vid utvisningar så ansvarar 2 personer </a:t>
            </a:r>
            <a:br>
              <a:rPr lang="sv-SE" sz="1600"/>
            </a:br>
            <a:r>
              <a:rPr lang="sv-SE" sz="1600"/>
              <a:t>för att skotträkningen görs korrekt. </a:t>
            </a:r>
          </a:p>
        </p:txBody>
      </p:sp>
    </p:spTree>
    <p:extLst>
      <p:ext uri="{BB962C8B-B14F-4D97-AF65-F5344CB8AC3E}">
        <p14:creationId xmlns:p14="http://schemas.microsoft.com/office/powerpoint/2010/main" val="221127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Microphone">
            <a:extLst>
              <a:ext uri="{FF2B5EF4-FFF2-40B4-BE49-F238E27FC236}">
                <a16:creationId xmlns:a16="http://schemas.microsoft.com/office/drawing/2014/main" id="{6D559E0F-8660-4EC6-9C03-715EAE3D4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0992" y="670389"/>
            <a:ext cx="457200" cy="457200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74251E9-6B96-4CCB-B539-7AEC9C295C2F}"/>
              </a:ext>
            </a:extLst>
          </p:cNvPr>
          <p:cNvSpPr txBox="1">
            <a:spLocks/>
          </p:cNvSpPr>
          <p:nvPr/>
        </p:nvSpPr>
        <p:spPr>
          <a:xfrm>
            <a:off x="2232281" y="1390458"/>
            <a:ext cx="7990506" cy="44452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600"/>
              <a:t>”Tid 5.34 i första perioden, utvisas Nummer 29 ”charlotte magnusson”,</a:t>
            </a:r>
            <a:br>
              <a:rPr lang="sv-SE" sz="1600"/>
            </a:br>
            <a:r>
              <a:rPr lang="sv-SE" sz="1600"/>
              <a:t> i trånkan queens 2 minuter för tripping”</a:t>
            </a:r>
          </a:p>
          <a:p>
            <a:pPr algn="l"/>
            <a:r>
              <a:rPr lang="sv-SE" sz="1600"/>
              <a:t>	”trånkan fulltaliga”</a:t>
            </a:r>
          </a:p>
          <a:p>
            <a:pPr algn="l"/>
            <a:endParaRPr lang="sv-SE" sz="1600"/>
          </a:p>
          <a:p>
            <a:pPr algn="l"/>
            <a:r>
              <a:rPr lang="sv-SE" sz="1600"/>
              <a:t>”2.42 in i andra perioden gör nummer 4, maria granath, 1-0 till Trånkan queens, </a:t>
            </a:r>
            <a:br>
              <a:rPr lang="sv-SE" sz="1600"/>
            </a:br>
            <a:r>
              <a:rPr lang="sv-SE" sz="1600"/>
              <a:t>assisterad av nummer 10, agneta ferdfelt och nummer 14, eva norgren”</a:t>
            </a:r>
          </a:p>
          <a:p>
            <a:pPr algn="l"/>
            <a:endParaRPr lang="sv-SE" sz="1600"/>
          </a:p>
          <a:p>
            <a:pPr algn="l"/>
            <a:r>
              <a:rPr lang="sv-SE" sz="1600"/>
              <a:t>”nu återstår det 1 minut kvar av första perioden”</a:t>
            </a:r>
          </a:p>
          <a:p>
            <a:pPr algn="l"/>
            <a:endParaRPr lang="sv-SE" sz="1600"/>
          </a:p>
          <a:p>
            <a:pPr algn="l"/>
            <a:r>
              <a:rPr lang="sv-SE" sz="1600"/>
              <a:t>”nu återstår det 2 minuter kvar av ordinarie matchtid”</a:t>
            </a:r>
          </a:p>
          <a:p>
            <a:pPr algn="l"/>
            <a:endParaRPr lang="sv-SE" sz="1600"/>
          </a:p>
          <a:p>
            <a:pPr algn="l"/>
            <a:r>
              <a:rPr lang="sv-SE" sz="1600"/>
              <a:t>”Haninge begär timeout”</a:t>
            </a:r>
          </a:p>
        </p:txBody>
      </p:sp>
    </p:spTree>
    <p:extLst>
      <p:ext uri="{BB962C8B-B14F-4D97-AF65-F5344CB8AC3E}">
        <p14:creationId xmlns:p14="http://schemas.microsoft.com/office/powerpoint/2010/main" val="247395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B42C41-4F28-4FED-9991-F9B70C008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599" y="914399"/>
            <a:ext cx="3958401" cy="5831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2D8F1-F9ED-46DD-B3C0-48031D5E33C0}"/>
              </a:ext>
            </a:extLst>
          </p:cNvPr>
          <p:cNvSpPr txBox="1">
            <a:spLocks/>
          </p:cNvSpPr>
          <p:nvPr/>
        </p:nvSpPr>
        <p:spPr>
          <a:xfrm>
            <a:off x="8019968" y="2766371"/>
            <a:ext cx="3298976" cy="576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4000"/>
              <a:t>Ovr lathund</a:t>
            </a:r>
          </a:p>
        </p:txBody>
      </p:sp>
    </p:spTree>
    <p:extLst>
      <p:ext uri="{BB962C8B-B14F-4D97-AF65-F5344CB8AC3E}">
        <p14:creationId xmlns:p14="http://schemas.microsoft.com/office/powerpoint/2010/main" val="391721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390D1B-D477-4ECC-873D-F46C5563577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348" y="3272964"/>
            <a:ext cx="3303351" cy="2847845"/>
          </a:xfrm>
        </p:spPr>
        <p:txBody>
          <a:bodyPr>
            <a:normAutofit/>
          </a:bodyPr>
          <a:lstStyle/>
          <a:p>
            <a:r>
              <a:rPr lang="sv-SE" sz="1600"/>
              <a:t>3 grupper</a:t>
            </a:r>
          </a:p>
          <a:p>
            <a:r>
              <a:rPr lang="sv-SE" sz="1600"/>
              <a:t>1 gruppansvarig</a:t>
            </a:r>
          </a:p>
          <a:p>
            <a:r>
              <a:rPr lang="sv-SE" sz="1600"/>
              <a:t>11 i gruppen</a:t>
            </a:r>
          </a:p>
          <a:p>
            <a:r>
              <a:rPr lang="sv-SE" sz="1600"/>
              <a:t>5 bemannar till match</a:t>
            </a:r>
          </a:p>
        </p:txBody>
      </p:sp>
      <p:pic>
        <p:nvPicPr>
          <p:cNvPr id="13" name="Graphic 12" descr="Group of women">
            <a:extLst>
              <a:ext uri="{FF2B5EF4-FFF2-40B4-BE49-F238E27FC236}">
                <a16:creationId xmlns:a16="http://schemas.microsoft.com/office/drawing/2014/main" id="{FCBE7B72-6A8A-4AF2-83B5-60674271E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0061" y="1802972"/>
            <a:ext cx="761141" cy="7611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391D6C-FE59-46D7-A35F-221A75790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922" y="3312501"/>
            <a:ext cx="1338922" cy="128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4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2D8F1-F9ED-46DD-B3C0-48031D5E33C0}"/>
              </a:ext>
            </a:extLst>
          </p:cNvPr>
          <p:cNvSpPr txBox="1">
            <a:spLocks/>
          </p:cNvSpPr>
          <p:nvPr/>
        </p:nvSpPr>
        <p:spPr>
          <a:xfrm>
            <a:off x="8019967" y="2766371"/>
            <a:ext cx="3661749" cy="576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4000"/>
              <a:t>Seket grupper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0352DBC-6ADB-4BCF-8D5C-F44F9B56D0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120052"/>
              </p:ext>
            </p:extLst>
          </p:nvPr>
        </p:nvGraphicFramePr>
        <p:xfrm>
          <a:off x="373340" y="595782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showAsIcon="1" r:id="rId4" imgW="914400" imgH="771480" progId="Excel.Sheet.12">
                  <p:embed/>
                </p:oleObj>
              </mc:Choice>
              <mc:Fallback>
                <p:oleObj name="Worksheet" showAsIcon="1" r:id="rId4" imgW="914400" imgH="771480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51DA5FB-3DB8-4272-8D40-33ADC1356A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40" y="595782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F433578-6D3E-4A15-B734-2344B4158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255" y="817501"/>
            <a:ext cx="5825445" cy="544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C5B0B05-0206-4BFC-83DA-CF7C570182CF}"/>
              </a:ext>
            </a:extLst>
          </p:cNvPr>
          <p:cNvSpPr txBox="1">
            <a:spLocks/>
          </p:cNvSpPr>
          <p:nvPr/>
        </p:nvSpPr>
        <p:spPr>
          <a:xfrm>
            <a:off x="7558830" y="3429000"/>
            <a:ext cx="3661748" cy="28478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>
                <a:solidFill>
                  <a:srgbClr val="FF0000"/>
                </a:solidFill>
              </a:rPr>
              <a:t>gruppansvarig</a:t>
            </a:r>
          </a:p>
          <a:p>
            <a:pPr marL="0" indent="0" algn="ctr">
              <a:buNone/>
            </a:pPr>
            <a:r>
              <a:rPr lang="sv-SE" i="1"/>
              <a:t>Ovr kunniga idag</a:t>
            </a:r>
          </a:p>
          <a:p>
            <a:pPr marL="0" indent="0" algn="ctr">
              <a:buNone/>
            </a:pPr>
            <a:endParaRPr lang="sv-SE" i="1"/>
          </a:p>
          <a:p>
            <a:pPr marL="0" indent="0" algn="ctr">
              <a:buNone/>
            </a:pPr>
            <a:r>
              <a:rPr lang="sv-SE"/>
              <a:t>Seketgrupp anges i kallelse/kalenderbokning</a:t>
            </a:r>
          </a:p>
        </p:txBody>
      </p:sp>
    </p:spTree>
    <p:extLst>
      <p:ext uri="{BB962C8B-B14F-4D97-AF65-F5344CB8AC3E}">
        <p14:creationId xmlns:p14="http://schemas.microsoft.com/office/powerpoint/2010/main" val="406285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1D9599-FC02-47E6-A5FC-84C966C832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73297" y="3272964"/>
            <a:ext cx="3533527" cy="2847845"/>
          </a:xfrm>
        </p:spPr>
        <p:txBody>
          <a:bodyPr>
            <a:normAutofit/>
          </a:bodyPr>
          <a:lstStyle/>
          <a:p>
            <a:r>
              <a:rPr lang="sv-SE" sz="1600"/>
              <a:t>Ta det lugnt och lär varandra </a:t>
            </a:r>
            <a:r>
              <a:rPr lang="sv-SE" sz="1600">
                <a:sym typeface="Wingdings" panose="05000000000000000000" pitchFamily="2" charset="2"/>
              </a:rPr>
              <a:t></a:t>
            </a:r>
            <a:endParaRPr lang="sv-SE" sz="1600"/>
          </a:p>
          <a:p>
            <a:r>
              <a:rPr lang="sv-SE" sz="1600"/>
              <a:t>Alla ska känna sig bekväma att göra alla uppgifter</a:t>
            </a:r>
          </a:p>
          <a:p>
            <a:r>
              <a:rPr lang="sv-SE" sz="1600"/>
              <a:t>Ovr: 24 tim</a:t>
            </a:r>
          </a:p>
          <a:p>
            <a:endParaRPr lang="sv-SE" sz="1600"/>
          </a:p>
        </p:txBody>
      </p:sp>
      <p:pic>
        <p:nvPicPr>
          <p:cNvPr id="12" name="Graphic 11" descr="Cheers">
            <a:extLst>
              <a:ext uri="{FF2B5EF4-FFF2-40B4-BE49-F238E27FC236}">
                <a16:creationId xmlns:a16="http://schemas.microsoft.com/office/drawing/2014/main" id="{0423CFF8-72D3-46C1-9DE8-87FE1DD13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269" y="1842055"/>
            <a:ext cx="663269" cy="66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8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1D9599-FC02-47E6-A5FC-84C966C832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77195" y="1167256"/>
            <a:ext cx="3533527" cy="2847845"/>
          </a:xfrm>
        </p:spPr>
        <p:txBody>
          <a:bodyPr/>
          <a:lstStyle/>
          <a:p>
            <a:r>
              <a:rPr lang="sv-SE"/>
              <a:t>Båsfunktionär genomgång</a:t>
            </a:r>
          </a:p>
        </p:txBody>
      </p:sp>
      <p:pic>
        <p:nvPicPr>
          <p:cNvPr id="3" name="Graphic 2" descr="Document">
            <a:extLst>
              <a:ext uri="{FF2B5EF4-FFF2-40B4-BE49-F238E27FC236}">
                <a16:creationId xmlns:a16="http://schemas.microsoft.com/office/drawing/2014/main" id="{D5297623-9B85-4F97-95DF-4DA4C631E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47898" y="1752388"/>
            <a:ext cx="914400" cy="9144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95B3CED-EBFF-4384-84D8-449FF0280E69}"/>
              </a:ext>
            </a:extLst>
          </p:cNvPr>
          <p:cNvSpPr txBox="1">
            <a:spLocks/>
          </p:cNvSpPr>
          <p:nvPr/>
        </p:nvSpPr>
        <p:spPr>
          <a:xfrm>
            <a:off x="4010721" y="1167256"/>
            <a:ext cx="3533527" cy="2847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Regelnyheter 2019/2020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644C8E-A4C2-4F31-BF51-8C9DD9C22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438686"/>
              </p:ext>
            </p:extLst>
          </p:nvPr>
        </p:nvGraphicFramePr>
        <p:xfrm>
          <a:off x="1786758" y="37583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showAsIcon="1" r:id="rId5" imgW="914400" imgH="771480" progId="AcroExch.Document.DC">
                  <p:embed/>
                </p:oleObj>
              </mc:Choice>
              <mc:Fallback>
                <p:oleObj name="Acrobat Document" showAsIcon="1" r:id="rId5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6758" y="37583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90BCD03-ED2B-4C79-B022-63303A55F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847" y="1583076"/>
            <a:ext cx="2639277" cy="19761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9849F6-8062-43E8-A906-BBD620AAA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837" y="1583076"/>
            <a:ext cx="2627678" cy="1973484"/>
          </a:xfrm>
          <a:prstGeom prst="rect">
            <a:avLst/>
          </a:prstGeom>
        </p:spPr>
      </p:pic>
      <p:graphicFrame>
        <p:nvGraphicFramePr>
          <p:cNvPr id="14" name="Object 13">
            <a:hlinkClick r:id="" action="ppaction://ole?verb=0"/>
            <a:extLst>
              <a:ext uri="{FF2B5EF4-FFF2-40B4-BE49-F238E27FC236}">
                <a16:creationId xmlns:a16="http://schemas.microsoft.com/office/drawing/2014/main" id="{E6C95E86-08CB-4948-8132-430BD4C0E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12801"/>
              </p:ext>
            </p:extLst>
          </p:nvPr>
        </p:nvGraphicFramePr>
        <p:xfrm>
          <a:off x="5278920" y="375830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resentation" showAsIcon="1" r:id="rId9" imgW="914400" imgH="771480" progId="PowerPoint.Show.12">
                  <p:embed/>
                </p:oleObj>
              </mc:Choice>
              <mc:Fallback>
                <p:oleObj name="Presentation" showAsIcon="1" r:id="rId9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78920" y="375830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083BE63E-6134-404C-8B61-04223A75972E}"/>
              </a:ext>
            </a:extLst>
          </p:cNvPr>
          <p:cNvSpPr/>
          <p:nvPr/>
        </p:nvSpPr>
        <p:spPr>
          <a:xfrm>
            <a:off x="608515" y="5690744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cap="all"/>
              <a:t>Hjälp till att förstå domartecken</a:t>
            </a:r>
            <a:endParaRPr lang="sv-SE" sz="1400" cap="all"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sv-SE">
                <a:hlinkClick r:id="rId11"/>
              </a:rPr>
              <a:t>https://www.sportal.se/blog/domartecken-ishockey-vi-hjalper-dig-att-tyda-domarens-signaler</a:t>
            </a:r>
            <a:endParaRPr lang="sv-SE"/>
          </a:p>
          <a:p>
            <a:endParaRPr lang="sv-S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1E4210-8F8E-4D7F-8CC6-B4D5E21BBF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3619" y="1611118"/>
            <a:ext cx="1568058" cy="1945747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B945B4E-3222-4D4B-9A20-2343EC533948}"/>
              </a:ext>
            </a:extLst>
          </p:cNvPr>
          <p:cNvSpPr txBox="1">
            <a:spLocks/>
          </p:cNvSpPr>
          <p:nvPr/>
        </p:nvSpPr>
        <p:spPr>
          <a:xfrm>
            <a:off x="6947607" y="1167256"/>
            <a:ext cx="3533527" cy="2847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domartecken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CDCF50A-1F1C-4A0C-B7CC-8DE182B969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806934"/>
              </p:ext>
            </p:extLst>
          </p:nvPr>
        </p:nvGraphicFramePr>
        <p:xfrm>
          <a:off x="8257170" y="37583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showAsIcon="1" r:id="rId13" imgW="914400" imgH="771480" progId="AcroExch.Document.DC">
                  <p:embed/>
                </p:oleObj>
              </mc:Choice>
              <mc:Fallback>
                <p:oleObj name="Acrobat Document" showAsIcon="1" r:id="rId13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57170" y="37583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8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196</Words>
  <Application>Microsoft Office PowerPoint</Application>
  <PresentationFormat>Widescreen</PresentationFormat>
  <Paragraphs>52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Tw Cen MT</vt:lpstr>
      <vt:lpstr>Droplet</vt:lpstr>
      <vt:lpstr>Adobe Acrobat Document</vt:lpstr>
      <vt:lpstr>Microsoft PowerPoint Presentation</vt:lpstr>
      <vt:lpstr>Microsoft Excel Worksheet</vt:lpstr>
      <vt:lpstr>Seket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Seket</dc:title>
  <dc:creator>Magnusson Charlotte (SEBD)</dc:creator>
  <cp:lastModifiedBy>Magnusson Charlotte (SEBD)</cp:lastModifiedBy>
  <cp:revision>13</cp:revision>
  <dcterms:created xsi:type="dcterms:W3CDTF">2019-09-07T13:39:15Z</dcterms:created>
  <dcterms:modified xsi:type="dcterms:W3CDTF">2019-09-11T20:45:59Z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195d52-774a-4071-ba32-61bcce4e05e8_Enabled">
    <vt:lpwstr>True</vt:lpwstr>
  </property>
  <property fmtid="{D5CDD505-2E9C-101B-9397-08002B2CF9AE}" pid="3" name="MSIP_Label_95195d52-774a-4071-ba32-61bcce4e05e8_SiteId">
    <vt:lpwstr>30f52344-4663-4c2e-bab3-61bf24ebbed8</vt:lpwstr>
  </property>
  <property fmtid="{D5CDD505-2E9C-101B-9397-08002B2CF9AE}" pid="4" name="MSIP_Label_95195d52-774a-4071-ba32-61bcce4e05e8_Owner">
    <vt:lpwstr>Charlotte.Magnusson@hm.com</vt:lpwstr>
  </property>
  <property fmtid="{D5CDD505-2E9C-101B-9397-08002B2CF9AE}" pid="5" name="MSIP_Label_95195d52-774a-4071-ba32-61bcce4e05e8_SetDate">
    <vt:lpwstr>2019-09-07T13:56:31.6976674Z</vt:lpwstr>
  </property>
  <property fmtid="{D5CDD505-2E9C-101B-9397-08002B2CF9AE}" pid="6" name="MSIP_Label_95195d52-774a-4071-ba32-61bcce4e05e8_Name">
    <vt:lpwstr>General</vt:lpwstr>
  </property>
  <property fmtid="{D5CDD505-2E9C-101B-9397-08002B2CF9AE}" pid="7" name="MSIP_Label_95195d52-774a-4071-ba32-61bcce4e05e8_Application">
    <vt:lpwstr>Microsoft Azure Information Protection</vt:lpwstr>
  </property>
  <property fmtid="{D5CDD505-2E9C-101B-9397-08002B2CF9AE}" pid="8" name="MSIP_Label_95195d52-774a-4071-ba32-61bcce4e05e8_ActionId">
    <vt:lpwstr>d73590f0-83ca-4ec2-883b-32b098e598d7</vt:lpwstr>
  </property>
  <property fmtid="{D5CDD505-2E9C-101B-9397-08002B2CF9AE}" pid="9" name="MSIP_Label_95195d52-774a-4071-ba32-61bcce4e05e8_Extended_MSFT_Method">
    <vt:lpwstr>Automatic</vt:lpwstr>
  </property>
  <property fmtid="{D5CDD505-2E9C-101B-9397-08002B2CF9AE}" pid="10" name="Sensitivity">
    <vt:lpwstr>General</vt:lpwstr>
  </property>
</Properties>
</file>