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2"/>
  </p:notesMasterIdLst>
  <p:sldIdLst>
    <p:sldId id="256" r:id="rId2"/>
    <p:sldId id="275" r:id="rId3"/>
    <p:sldId id="292" r:id="rId4"/>
    <p:sldId id="324" r:id="rId5"/>
    <p:sldId id="301" r:id="rId6"/>
    <p:sldId id="302" r:id="rId7"/>
    <p:sldId id="305" r:id="rId8"/>
    <p:sldId id="304" r:id="rId9"/>
    <p:sldId id="320" r:id="rId10"/>
    <p:sldId id="303" r:id="rId11"/>
    <p:sldId id="306" r:id="rId12"/>
    <p:sldId id="308" r:id="rId13"/>
    <p:sldId id="311" r:id="rId14"/>
    <p:sldId id="310" r:id="rId15"/>
    <p:sldId id="314" r:id="rId16"/>
    <p:sldId id="307" r:id="rId17"/>
    <p:sldId id="309" r:id="rId18"/>
    <p:sldId id="322" r:id="rId19"/>
    <p:sldId id="323" r:id="rId20"/>
    <p:sldId id="313" r:id="rId21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AFA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634" autoAdjust="0"/>
    <p:restoredTop sz="94660"/>
  </p:normalViewPr>
  <p:slideViewPr>
    <p:cSldViewPr snapToGrid="0">
      <p:cViewPr varScale="1">
        <p:scale>
          <a:sx n="86" d="100"/>
          <a:sy n="86" d="100"/>
        </p:scale>
        <p:origin x="576" y="5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arlotte Bergfors" userId="db4508a8-7cb5-4042-9fb6-ecd59d8e0172" providerId="ADAL" clId="{044CA256-ACB2-4993-A536-5BAD45E19305}"/>
    <pc:docChg chg="modSld">
      <pc:chgData name="Charlotte Bergfors" userId="db4508a8-7cb5-4042-9fb6-ecd59d8e0172" providerId="ADAL" clId="{044CA256-ACB2-4993-A536-5BAD45E19305}" dt="2023-12-09T16:11:40.592" v="4" actId="20577"/>
      <pc:docMkLst>
        <pc:docMk/>
      </pc:docMkLst>
      <pc:sldChg chg="modSp mod">
        <pc:chgData name="Charlotte Bergfors" userId="db4508a8-7cb5-4042-9fb6-ecd59d8e0172" providerId="ADAL" clId="{044CA256-ACB2-4993-A536-5BAD45E19305}" dt="2023-12-09T16:11:40.592" v="4" actId="20577"/>
        <pc:sldMkLst>
          <pc:docMk/>
          <pc:sldMk cId="85714635" sldId="303"/>
        </pc:sldMkLst>
        <pc:spChg chg="mod">
          <ac:chgData name="Charlotte Bergfors" userId="db4508a8-7cb5-4042-9fb6-ecd59d8e0172" providerId="ADAL" clId="{044CA256-ACB2-4993-A536-5BAD45E19305}" dt="2023-12-09T16:11:40.592" v="4" actId="20577"/>
          <ac:spMkLst>
            <pc:docMk/>
            <pc:sldMk cId="85714635" sldId="303"/>
            <ac:spMk id="3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DCA146-60C3-4C86-AD60-71D55998CC76}" type="datetimeFigureOut">
              <a:rPr lang="sv-SE" smtClean="0"/>
              <a:t>2023-12-09</a:t>
            </a:fld>
            <a:endParaRPr lang="sv-S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D89B47-000D-4BD1-A09A-1B83B0060BC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026296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79BD1-89AE-44AA-A0FB-4727A6D7C941}" type="datetime1">
              <a:rPr lang="sv-SE" smtClean="0"/>
              <a:t>2023-12-09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B63EB-9E8A-4954-AB61-E8B5C64855C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536986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FBBAF-6A43-4EB7-992A-9C7A38CE4F12}" type="datetime1">
              <a:rPr lang="sv-SE" smtClean="0"/>
              <a:t>2023-12-09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B63EB-9E8A-4954-AB61-E8B5C64855C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425025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6B3F7-5A1F-4098-9A5E-06A2BA3E9FF6}" type="datetime1">
              <a:rPr lang="sv-SE" smtClean="0"/>
              <a:t>2023-12-09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B63EB-9E8A-4954-AB61-E8B5C64855C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389503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9204F-1DB5-4E45-B3C7-652723001E21}" type="datetime1">
              <a:rPr lang="sv-SE" smtClean="0"/>
              <a:t>2023-12-09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B63EB-9E8A-4954-AB61-E8B5C64855C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473502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2347A-5870-4ECE-8FBC-B314152BB04D}" type="datetime1">
              <a:rPr lang="sv-SE" smtClean="0"/>
              <a:t>2023-12-09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B63EB-9E8A-4954-AB61-E8B5C64855C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244323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02B3C-2B60-47A9-B3B9-2EFB08E60CAD}" type="datetime1">
              <a:rPr lang="sv-SE" smtClean="0"/>
              <a:t>2023-12-09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B63EB-9E8A-4954-AB61-E8B5C64855C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036679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2BCAC-A68E-4AAE-9A89-57DC9A93B10F}" type="datetime1">
              <a:rPr lang="sv-SE" smtClean="0"/>
              <a:t>2023-12-09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B63EB-9E8A-4954-AB61-E8B5C64855C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274179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F87E1-A1A2-4389-9297-68A2E57A66E6}" type="datetime1">
              <a:rPr lang="sv-SE" smtClean="0"/>
              <a:t>2023-12-09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B63EB-9E8A-4954-AB61-E8B5C64855C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427596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D79B4-56F2-4297-826F-E4F13ECC1E66}" type="datetime1">
              <a:rPr lang="sv-SE" smtClean="0"/>
              <a:t>2023-12-09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B63EB-9E8A-4954-AB61-E8B5C64855C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699504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B245B-306B-47DA-9D9E-8B133B1575F2}" type="datetime1">
              <a:rPr lang="sv-SE" smtClean="0"/>
              <a:t>2023-12-09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B63EB-9E8A-4954-AB61-E8B5C64855C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053622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sv-S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06CD2-1B00-4BEC-A1E2-E4BA01EA34B3}" type="datetime1">
              <a:rPr lang="sv-SE" smtClean="0"/>
              <a:t>2023-12-09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B63EB-9E8A-4954-AB61-E8B5C64855C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174038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0AA62A-18DA-4412-B8F0-01762AA88957}" type="datetime1">
              <a:rPr lang="sv-SE" smtClean="0"/>
              <a:t>2023-12-09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8B63EB-9E8A-4954-AB61-E8B5C64855C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451096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sv-SE" dirty="0"/>
              <a:t>Glädje, gemenskap, respekt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sv-SE" dirty="0"/>
              <a:t>Kassörmöte Timrå IBC</a:t>
            </a:r>
          </a:p>
          <a:p>
            <a:r>
              <a:rPr lang="sv-SE" dirty="0">
                <a:cs typeface="Calibri"/>
              </a:rPr>
              <a:t>2023-11-06</a:t>
            </a:r>
          </a:p>
        </p:txBody>
      </p:sp>
      <p:pic>
        <p:nvPicPr>
          <p:cNvPr id="6" name="image1.png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5638800" y="5554662"/>
            <a:ext cx="914400" cy="952500"/>
          </a:xfrm>
          <a:prstGeom prst="rect">
            <a:avLst/>
          </a:prstGeom>
          <a:ln/>
        </p:spPr>
      </p:pic>
    </p:spTree>
    <p:extLst>
      <p:ext uri="{BB962C8B-B14F-4D97-AF65-F5344CB8AC3E}">
        <p14:creationId xmlns:p14="http://schemas.microsoft.com/office/powerpoint/2010/main" val="17035973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Säsongen 2023/2024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55595"/>
            <a:ext cx="10515600" cy="409618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v-SE" dirty="0"/>
              <a:t>Gireringar</a:t>
            </a:r>
          </a:p>
          <a:p>
            <a:pPr lvl="1"/>
            <a:r>
              <a:rPr lang="sv-SE" dirty="0">
                <a:cs typeface="Calibri"/>
              </a:rPr>
              <a:t>Gireringar kan inte göras från lagkonton</a:t>
            </a:r>
          </a:p>
          <a:p>
            <a:pPr lvl="1"/>
            <a:endParaRPr lang="sv-SE" dirty="0">
              <a:cs typeface="Calibri"/>
            </a:endParaRPr>
          </a:p>
          <a:p>
            <a:pPr lvl="1"/>
            <a:r>
              <a:rPr lang="sv-SE" dirty="0">
                <a:cs typeface="Calibri"/>
              </a:rPr>
              <a:t> Överföring till eget konto, maxgräns på 20 000 kr</a:t>
            </a:r>
            <a:r>
              <a:rPr lang="sv-SE">
                <a:cs typeface="Calibri"/>
              </a:rPr>
              <a:t>/dag</a:t>
            </a:r>
          </a:p>
          <a:p>
            <a:pPr lvl="1"/>
            <a:endParaRPr lang="sv-SE" dirty="0">
              <a:cs typeface="Calibri"/>
            </a:endParaRPr>
          </a:p>
          <a:p>
            <a:pPr lvl="1"/>
            <a:r>
              <a:rPr lang="sv-SE" dirty="0">
                <a:cs typeface="Calibri"/>
              </a:rPr>
              <a:t>För större gireringar, kontakta Charlotte Bergfors i god tid</a:t>
            </a:r>
          </a:p>
          <a:p>
            <a:pPr lvl="2"/>
            <a:r>
              <a:rPr lang="sv-SE" dirty="0">
                <a:cs typeface="Calibri"/>
              </a:rPr>
              <a:t>Sänd kopia på underlag till Charlotte</a:t>
            </a:r>
          </a:p>
          <a:p>
            <a:pPr lvl="1"/>
            <a:endParaRPr lang="sv-SE" dirty="0">
              <a:cs typeface="Calibri"/>
            </a:endParaRPr>
          </a:p>
        </p:txBody>
      </p:sp>
      <p:pic>
        <p:nvPicPr>
          <p:cNvPr id="5" name="image1.png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5638800" y="5554662"/>
            <a:ext cx="914400" cy="952500"/>
          </a:xfrm>
          <a:prstGeom prst="rect">
            <a:avLst/>
          </a:prstGeom>
          <a:ln/>
        </p:spPr>
      </p:pic>
    </p:spTree>
    <p:extLst>
      <p:ext uri="{BB962C8B-B14F-4D97-AF65-F5344CB8AC3E}">
        <p14:creationId xmlns:p14="http://schemas.microsoft.com/office/powerpoint/2010/main" val="857146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Nummerserier fakturering lag</a:t>
            </a:r>
          </a:p>
        </p:txBody>
      </p:sp>
      <p:pic>
        <p:nvPicPr>
          <p:cNvPr id="5" name="image1.png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5638800" y="5554662"/>
            <a:ext cx="914400" cy="952500"/>
          </a:xfrm>
          <a:prstGeom prst="rect">
            <a:avLst/>
          </a:prstGeom>
          <a:ln/>
        </p:spPr>
      </p:pic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00753225"/>
              </p:ext>
            </p:extLst>
          </p:nvPr>
        </p:nvGraphicFramePr>
        <p:xfrm>
          <a:off x="838200" y="1825625"/>
          <a:ext cx="1051560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7800">
                  <a:extLst>
                    <a:ext uri="{9D8B030D-6E8A-4147-A177-3AD203B41FA5}">
                      <a16:colId xmlns:a16="http://schemas.microsoft.com/office/drawing/2014/main" val="1082445035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258955159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sv-SE" dirty="0"/>
                        <a:t>Lag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Nummer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94865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/>
                        <a:t>Moderföreningen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1000 – 99 999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71852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/>
                        <a:t>Herrlag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100 000 – 199 999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59572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/>
                        <a:t>Damlag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200 000 – 299 999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11340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dirty="0"/>
                        <a:t>Dam 1 (f d Damutveckling, F-05/07)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2005</a:t>
                      </a:r>
                      <a:r>
                        <a:rPr lang="sv-SE" b="1" dirty="0"/>
                        <a:t>F</a:t>
                      </a:r>
                      <a:r>
                        <a:rPr lang="sv-SE" b="0" dirty="0"/>
                        <a:t>000</a:t>
                      </a:r>
                      <a:r>
                        <a:rPr lang="sv-SE" b="0" baseline="0" dirty="0"/>
                        <a:t> – 2005</a:t>
                      </a:r>
                      <a:r>
                        <a:rPr lang="sv-SE" b="1" baseline="0" dirty="0"/>
                        <a:t>F</a:t>
                      </a:r>
                      <a:r>
                        <a:rPr lang="sv-SE" b="0" baseline="0" dirty="0"/>
                        <a:t>999</a:t>
                      </a:r>
                      <a:endParaRPr lang="sv-S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33734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dirty="0"/>
                        <a:t>HJ17 (f d P-07/08)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2008</a:t>
                      </a:r>
                      <a:r>
                        <a:rPr lang="sv-SE" b="1" dirty="0"/>
                        <a:t>P</a:t>
                      </a:r>
                      <a:r>
                        <a:rPr lang="sv-SE" b="0" dirty="0"/>
                        <a:t>000</a:t>
                      </a:r>
                      <a:r>
                        <a:rPr lang="sv-SE" b="0" baseline="0" dirty="0"/>
                        <a:t> – 2008</a:t>
                      </a:r>
                      <a:r>
                        <a:rPr lang="sv-SE" b="1" baseline="0" dirty="0"/>
                        <a:t>P</a:t>
                      </a:r>
                      <a:r>
                        <a:rPr lang="sv-SE" b="0" baseline="0" dirty="0"/>
                        <a:t>999</a:t>
                      </a:r>
                      <a:endParaRPr lang="sv-S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166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/>
                        <a:t>P-09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2009</a:t>
                      </a:r>
                      <a:r>
                        <a:rPr lang="sv-SE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</a:t>
                      </a:r>
                      <a:r>
                        <a:rPr lang="sv-SE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000 – 2009</a:t>
                      </a:r>
                      <a:r>
                        <a:rPr lang="sv-SE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</a:t>
                      </a:r>
                      <a:r>
                        <a:rPr lang="sv-SE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999</a:t>
                      </a:r>
                      <a:endParaRPr lang="sv-S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277801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/>
                        <a:t>P-10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2010</a:t>
                      </a:r>
                      <a:r>
                        <a:rPr lang="sv-SE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</a:t>
                      </a:r>
                      <a:r>
                        <a:rPr lang="sv-SE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000 – 2010</a:t>
                      </a:r>
                      <a:r>
                        <a:rPr lang="sv-SE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</a:t>
                      </a:r>
                      <a:r>
                        <a:rPr lang="sv-SE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999</a:t>
                      </a:r>
                      <a:endParaRPr lang="sv-S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1947135"/>
                  </a:ext>
                </a:extLst>
              </a:tr>
            </a:tbl>
          </a:graphicData>
        </a:graphic>
      </p:graphicFrame>
      <p:sp>
        <p:nvSpPr>
          <p:cNvPr id="7" name="Content Placeholder 2"/>
          <p:cNvSpPr txBox="1">
            <a:spLocks/>
          </p:cNvSpPr>
          <p:nvPr/>
        </p:nvSpPr>
        <p:spPr>
          <a:xfrm>
            <a:off x="838200" y="4887553"/>
            <a:ext cx="10515600" cy="435093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sv-SE" dirty="0"/>
              <a:t>Övriga lag enligt samma princip (år, kön, 000 – år, kön, 999)</a:t>
            </a:r>
          </a:p>
        </p:txBody>
      </p:sp>
    </p:spTree>
    <p:extLst>
      <p:ext uri="{BB962C8B-B14F-4D97-AF65-F5344CB8AC3E}">
        <p14:creationId xmlns:p14="http://schemas.microsoft.com/office/powerpoint/2010/main" val="41427476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Nummerserier fakturering lag</a:t>
            </a:r>
          </a:p>
        </p:txBody>
      </p:sp>
      <p:pic>
        <p:nvPicPr>
          <p:cNvPr id="5" name="image1.png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5638800" y="5554662"/>
            <a:ext cx="914400" cy="952500"/>
          </a:xfrm>
          <a:prstGeom prst="rect">
            <a:avLst/>
          </a:prstGeom>
          <a:ln/>
        </p:spPr>
      </p:pic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67639468"/>
              </p:ext>
            </p:extLst>
          </p:nvPr>
        </p:nvGraphicFramePr>
        <p:xfrm>
          <a:off x="838200" y="1825625"/>
          <a:ext cx="1051560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7800">
                  <a:extLst>
                    <a:ext uri="{9D8B030D-6E8A-4147-A177-3AD203B41FA5}">
                      <a16:colId xmlns:a16="http://schemas.microsoft.com/office/drawing/2014/main" val="1082445035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258955159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sv-SE" dirty="0"/>
                        <a:t>Lag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Nummer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94865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/>
                        <a:t>Moderföreningen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1000 – 99 999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71852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/>
                        <a:t>Herrlag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100 000 – 199 999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59572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/>
                        <a:t>Damlag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200 000 – 299 999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11340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dirty="0"/>
                        <a:t>Dam 1 (f d Damutveckling, F-05/07)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2005</a:t>
                      </a:r>
                      <a:r>
                        <a:rPr lang="sv-SE" b="1" dirty="0"/>
                        <a:t>F</a:t>
                      </a:r>
                      <a:r>
                        <a:rPr lang="sv-SE" b="0" dirty="0"/>
                        <a:t>000</a:t>
                      </a:r>
                      <a:r>
                        <a:rPr lang="sv-SE" b="0" baseline="0" dirty="0"/>
                        <a:t> – 2005</a:t>
                      </a:r>
                      <a:r>
                        <a:rPr lang="sv-SE" b="1" baseline="0" dirty="0"/>
                        <a:t>F</a:t>
                      </a:r>
                      <a:r>
                        <a:rPr lang="sv-SE" b="0" baseline="0" dirty="0"/>
                        <a:t>999</a:t>
                      </a:r>
                      <a:endParaRPr lang="sv-S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33734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dirty="0"/>
                        <a:t>HJ17 (f d P-07/08)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2008</a:t>
                      </a:r>
                      <a:r>
                        <a:rPr lang="sv-SE" b="1" dirty="0"/>
                        <a:t>P</a:t>
                      </a:r>
                      <a:r>
                        <a:rPr lang="sv-SE" b="0" dirty="0"/>
                        <a:t>000</a:t>
                      </a:r>
                      <a:r>
                        <a:rPr lang="sv-SE" b="0" baseline="0" dirty="0"/>
                        <a:t> – 2008</a:t>
                      </a:r>
                      <a:r>
                        <a:rPr lang="sv-SE" b="1" baseline="0" dirty="0"/>
                        <a:t>P</a:t>
                      </a:r>
                      <a:r>
                        <a:rPr lang="sv-SE" b="0" baseline="0" dirty="0"/>
                        <a:t>999</a:t>
                      </a:r>
                      <a:endParaRPr lang="sv-S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166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/>
                        <a:t>P-09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2009</a:t>
                      </a:r>
                      <a:r>
                        <a:rPr lang="sv-SE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</a:t>
                      </a:r>
                      <a:r>
                        <a:rPr lang="sv-SE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000 – 2009</a:t>
                      </a:r>
                      <a:r>
                        <a:rPr lang="sv-SE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</a:t>
                      </a:r>
                      <a:r>
                        <a:rPr lang="sv-SE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999</a:t>
                      </a:r>
                      <a:endParaRPr lang="sv-S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277801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/>
                        <a:t>P-10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2010</a:t>
                      </a:r>
                      <a:r>
                        <a:rPr lang="sv-SE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</a:t>
                      </a:r>
                      <a:r>
                        <a:rPr lang="sv-SE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000 – 2010</a:t>
                      </a:r>
                      <a:r>
                        <a:rPr lang="sv-SE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</a:t>
                      </a:r>
                      <a:r>
                        <a:rPr lang="sv-SE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999</a:t>
                      </a:r>
                      <a:endParaRPr lang="sv-S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1947135"/>
                  </a:ext>
                </a:extLst>
              </a:tr>
            </a:tbl>
          </a:graphicData>
        </a:graphic>
      </p:graphicFrame>
      <p:sp>
        <p:nvSpPr>
          <p:cNvPr id="7" name="Content Placeholder 2"/>
          <p:cNvSpPr txBox="1">
            <a:spLocks/>
          </p:cNvSpPr>
          <p:nvPr/>
        </p:nvSpPr>
        <p:spPr>
          <a:xfrm>
            <a:off x="838200" y="4887553"/>
            <a:ext cx="10515600" cy="435093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sv-SE" dirty="0"/>
              <a:t>Övriga lag enligt samma princip (år, kön, 000 – år, kön, 999)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157494" y="1588896"/>
            <a:ext cx="7470475" cy="203132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sv-SE" dirty="0"/>
              <a:t>Använd dessa nummerserier när ni sänder ut fakturor (för utförda arbeten, till sponsorer, etc.) Då är det enklare för föreningskassören att rikta pengarna till rätt lagkonto.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Fullständig lista finns på hemsidan.</a:t>
            </a:r>
          </a:p>
          <a:p>
            <a:endParaRPr lang="sv-SE" dirty="0"/>
          </a:p>
          <a:p>
            <a:r>
              <a:rPr lang="sv-SE" dirty="0"/>
              <a:t>Fortsätt på aktuellt nummer, börja inte om på ett varje säsong.</a:t>
            </a:r>
          </a:p>
        </p:txBody>
      </p:sp>
    </p:spTree>
    <p:extLst>
      <p:ext uri="{BB962C8B-B14F-4D97-AF65-F5344CB8AC3E}">
        <p14:creationId xmlns:p14="http://schemas.microsoft.com/office/powerpoint/2010/main" val="22688085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365BEAD-54DF-4147-9D58-C9AFCADF7F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Exempel på faktura</a:t>
            </a:r>
          </a:p>
        </p:txBody>
      </p:sp>
      <p:pic>
        <p:nvPicPr>
          <p:cNvPr id="6" name="Platshållare för innehåll 5">
            <a:extLst>
              <a:ext uri="{FF2B5EF4-FFF2-40B4-BE49-F238E27FC236}">
                <a16:creationId xmlns:a16="http://schemas.microsoft.com/office/drawing/2014/main" id="{4CF91EFA-66B5-4D76-B474-A24DE3E8DEC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47825" y="1380972"/>
            <a:ext cx="8396287" cy="4215759"/>
          </a:xfrm>
        </p:spPr>
      </p:pic>
      <p:pic>
        <p:nvPicPr>
          <p:cNvPr id="5" name="image1.png">
            <a:extLst>
              <a:ext uri="{FF2B5EF4-FFF2-40B4-BE49-F238E27FC236}">
                <a16:creationId xmlns:a16="http://schemas.microsoft.com/office/drawing/2014/main" id="{422E5364-5524-4969-AE8F-199DAEEF9135}"/>
              </a:ext>
            </a:extLst>
          </p:cNvPr>
          <p:cNvPicPr/>
          <p:nvPr/>
        </p:nvPicPr>
        <p:blipFill>
          <a:blip r:embed="rId3"/>
          <a:srcRect/>
          <a:stretch>
            <a:fillRect/>
          </a:stretch>
        </p:blipFill>
        <p:spPr>
          <a:xfrm>
            <a:off x="5638800" y="5554662"/>
            <a:ext cx="914400" cy="952500"/>
          </a:xfrm>
          <a:prstGeom prst="rect">
            <a:avLst/>
          </a:prstGeom>
          <a:ln/>
        </p:spPr>
      </p:pic>
      <p:sp>
        <p:nvSpPr>
          <p:cNvPr id="3" name="Ellips 2">
            <a:extLst>
              <a:ext uri="{FF2B5EF4-FFF2-40B4-BE49-F238E27FC236}">
                <a16:creationId xmlns:a16="http://schemas.microsoft.com/office/drawing/2014/main" id="{17228E48-287C-42C4-BDF0-2490F5030538}"/>
              </a:ext>
            </a:extLst>
          </p:cNvPr>
          <p:cNvSpPr/>
          <p:nvPr/>
        </p:nvSpPr>
        <p:spPr>
          <a:xfrm>
            <a:off x="8353425" y="3133725"/>
            <a:ext cx="1828800" cy="66675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919312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Dokument på laget.se</a:t>
            </a:r>
          </a:p>
        </p:txBody>
      </p:sp>
      <p:pic>
        <p:nvPicPr>
          <p:cNvPr id="5" name="image1.png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5638800" y="5554662"/>
            <a:ext cx="914400" cy="952500"/>
          </a:xfrm>
          <a:prstGeom prst="rect">
            <a:avLst/>
          </a:prstGeom>
          <a:ln/>
        </p:spPr>
      </p:pic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838200" y="1255595"/>
            <a:ext cx="10515600" cy="409618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v-SE" dirty="0"/>
              <a:t>Mallar</a:t>
            </a:r>
          </a:p>
          <a:p>
            <a:pPr lvl="1"/>
            <a:r>
              <a:rPr lang="sv-SE" dirty="0"/>
              <a:t>Mallar för ekonomi finns på föreningens hemsida </a:t>
            </a:r>
          </a:p>
          <a:p>
            <a:pPr lvl="2"/>
            <a:r>
              <a:rPr lang="sv-SE" dirty="0"/>
              <a:t>Huvudsidan (Timrå IBC, överst)</a:t>
            </a:r>
          </a:p>
          <a:p>
            <a:pPr lvl="1"/>
            <a:endParaRPr lang="sv-SE" dirty="0">
              <a:cs typeface="Calibri"/>
            </a:endParaRPr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D0E6AF50-8269-F351-B5DA-232E9378389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8027" y="2581158"/>
            <a:ext cx="4680773" cy="3203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49227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8D59487-EF94-4E2B-8C6D-666C0F78BC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Säsongen 2023/2024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49BF596-42FB-45CD-B090-7B5AEADC99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99497"/>
            <a:ext cx="10515600" cy="4351338"/>
          </a:xfrm>
        </p:spPr>
        <p:txBody>
          <a:bodyPr>
            <a:normAutofit/>
          </a:bodyPr>
          <a:lstStyle/>
          <a:p>
            <a:r>
              <a:rPr lang="sv-SE" dirty="0"/>
              <a:t>Skatteverket</a:t>
            </a:r>
          </a:p>
          <a:p>
            <a:pPr lvl="1"/>
            <a:r>
              <a:rPr lang="sv-SE" dirty="0"/>
              <a:t>Föreningen är inte registrerad som arbetsgivare</a:t>
            </a:r>
          </a:p>
          <a:p>
            <a:pPr lvl="1"/>
            <a:r>
              <a:rPr lang="sv-SE" dirty="0"/>
              <a:t>Får betala ut idrottsersättningar under 26 250 kr per idrottsutövare under 2023 utan att betala arbetsgivaravgifter eller dra skatt</a:t>
            </a:r>
          </a:p>
          <a:p>
            <a:pPr lvl="1"/>
            <a:r>
              <a:rPr lang="sv-SE" dirty="0"/>
              <a:t>Traktamenten, bilersättningar och andra kostnadsersättningar som idrottsutövaren får göra avdrag för ska inte räknas in i beloppet</a:t>
            </a:r>
          </a:p>
          <a:p>
            <a:pPr lvl="1"/>
            <a:r>
              <a:rPr lang="sv-SE" dirty="0"/>
              <a:t>Belopp på 100 kr eller mer i lön eller ersättning under ett år ska föreningen lämna in kontrolluppgift på. </a:t>
            </a:r>
            <a:r>
              <a:rPr lang="sv-SE" i="1" dirty="0"/>
              <a:t>(Ersättningar som inte är underlag för socialavgifter)</a:t>
            </a:r>
            <a:br>
              <a:rPr lang="sv-SE" i="1" dirty="0"/>
            </a:br>
            <a:endParaRPr lang="sv-SE" i="1" dirty="0"/>
          </a:p>
          <a:p>
            <a:r>
              <a:rPr lang="sv-SE" dirty="0"/>
              <a:t>Handkassor</a:t>
            </a:r>
          </a:p>
          <a:p>
            <a:pPr marL="457200" lvl="1" indent="0">
              <a:buNone/>
            </a:pPr>
            <a:endParaRPr lang="sv-SE" dirty="0"/>
          </a:p>
          <a:p>
            <a:pPr marL="0" indent="0">
              <a:buNone/>
            </a:pPr>
            <a:endParaRPr lang="sv-SE" dirty="0"/>
          </a:p>
        </p:txBody>
      </p:sp>
      <p:pic>
        <p:nvPicPr>
          <p:cNvPr id="5" name="image1.png">
            <a:extLst>
              <a:ext uri="{FF2B5EF4-FFF2-40B4-BE49-F238E27FC236}">
                <a16:creationId xmlns:a16="http://schemas.microsoft.com/office/drawing/2014/main" id="{FE415429-4B4D-4D89-8C50-BDE3D2A9F3E8}"/>
              </a:ext>
            </a:extLst>
          </p:cNvPr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5638800" y="5554662"/>
            <a:ext cx="914400" cy="952500"/>
          </a:xfrm>
          <a:prstGeom prst="rect">
            <a:avLst/>
          </a:prstGeom>
          <a:ln/>
        </p:spPr>
      </p:pic>
    </p:spTree>
    <p:extLst>
      <p:ext uri="{BB962C8B-B14F-4D97-AF65-F5344CB8AC3E}">
        <p14:creationId xmlns:p14="http://schemas.microsoft.com/office/powerpoint/2010/main" val="2183798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Medlemsavgifter verksamhetsåret 2023/2024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838200" y="1255595"/>
            <a:ext cx="10515600" cy="4096180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457200" lvl="1" indent="0">
              <a:buNone/>
            </a:pPr>
            <a:endParaRPr lang="sv-SE" dirty="0">
              <a:cs typeface="Calibri"/>
            </a:endParaRPr>
          </a:p>
          <a:p>
            <a:pPr marL="457200" lvl="1" indent="0">
              <a:buNone/>
            </a:pPr>
            <a:endParaRPr lang="sv-SE" dirty="0">
              <a:cs typeface="Calibri"/>
            </a:endParaRPr>
          </a:p>
          <a:p>
            <a:pPr lvl="1"/>
            <a:endParaRPr lang="sv-SE" dirty="0">
              <a:cs typeface="Calibri"/>
            </a:endParaRPr>
          </a:p>
        </p:txBody>
      </p:sp>
      <p:graphicFrame>
        <p:nvGraphicFramePr>
          <p:cNvPr id="6" name="Tabell 6">
            <a:extLst>
              <a:ext uri="{FF2B5EF4-FFF2-40B4-BE49-F238E27FC236}">
                <a16:creationId xmlns:a16="http://schemas.microsoft.com/office/drawing/2014/main" id="{53276C2C-09DD-47F9-838E-6CB5B4265B0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5104006"/>
              </p:ext>
            </p:extLst>
          </p:nvPr>
        </p:nvGraphicFramePr>
        <p:xfrm>
          <a:off x="1765299" y="1690688"/>
          <a:ext cx="8128000" cy="4577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78176">
                  <a:extLst>
                    <a:ext uri="{9D8B030D-6E8A-4147-A177-3AD203B41FA5}">
                      <a16:colId xmlns:a16="http://schemas.microsoft.com/office/drawing/2014/main" val="3173490107"/>
                    </a:ext>
                  </a:extLst>
                </a:gridCol>
                <a:gridCol w="1847850">
                  <a:extLst>
                    <a:ext uri="{9D8B030D-6E8A-4147-A177-3AD203B41FA5}">
                      <a16:colId xmlns:a16="http://schemas.microsoft.com/office/drawing/2014/main" val="2815397609"/>
                    </a:ext>
                  </a:extLst>
                </a:gridCol>
                <a:gridCol w="1666875">
                  <a:extLst>
                    <a:ext uri="{9D8B030D-6E8A-4147-A177-3AD203B41FA5}">
                      <a16:colId xmlns:a16="http://schemas.microsoft.com/office/drawing/2014/main" val="1994137008"/>
                    </a:ext>
                  </a:extLst>
                </a:gridCol>
                <a:gridCol w="1435099">
                  <a:extLst>
                    <a:ext uri="{9D8B030D-6E8A-4147-A177-3AD203B41FA5}">
                      <a16:colId xmlns:a16="http://schemas.microsoft.com/office/drawing/2014/main" val="235581018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sv-SE" dirty="0"/>
                        <a:t>Medlemskategori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Medlemsavgift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Föreningsavgift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Total avgift</a:t>
                      </a:r>
                    </a:p>
                    <a:p>
                      <a:r>
                        <a:rPr lang="sv-SE" dirty="0"/>
                        <a:t>2023/2024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1144849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r>
                        <a:rPr lang="sv-SE" dirty="0"/>
                        <a:t>Tränare, lagledare, styrelsemedlem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0 kr/år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0 kr/år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9072253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r>
                        <a:rPr lang="sv-SE" dirty="0"/>
                        <a:t>Medlem, oavsett lagtillhörighet (även stödmedlem)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150 kr/år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150 kr/år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9489857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r>
                        <a:rPr lang="sv-SE" dirty="0"/>
                        <a:t>Motionär (står egna hallhyror)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150 kr/år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250 kr/år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400 kr/år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77473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/>
                        <a:t>Spelare som fyller max 9 år det år säsongen börjar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150 kr/år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150 kr/år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300 kr/år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679987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/>
                        <a:t>Spelare som fyller 10-12 år det år säsongen börjar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150 kr/år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250 kr/år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400 kr/år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022293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/>
                        <a:t>Spelare i ungdomslag som fyller 13-18 år det år säsongen börjar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150 kr/år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550 kr/år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700 kr/år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51802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/>
                        <a:t>Spelare i seniorlag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150 kr/år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850 kr/år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1000 kr/år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56642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0943269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Licensieringsavgifter</a:t>
            </a:r>
            <a:br>
              <a:rPr lang="sv-SE" dirty="0"/>
            </a:br>
            <a:r>
              <a:rPr lang="sv-SE" dirty="0"/>
              <a:t>verksamhetsåret 2023/2024</a:t>
            </a:r>
          </a:p>
        </p:txBody>
      </p:sp>
      <p:pic>
        <p:nvPicPr>
          <p:cNvPr id="5" name="image1.png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5638800" y="5554662"/>
            <a:ext cx="914400" cy="952500"/>
          </a:xfrm>
          <a:prstGeom prst="rect">
            <a:avLst/>
          </a:prstGeom>
          <a:ln/>
        </p:spPr>
      </p:pic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838200" y="1574585"/>
            <a:ext cx="10515600" cy="4096180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endParaRPr lang="sv-SE" dirty="0">
              <a:highlight>
                <a:srgbClr val="FFFF00"/>
              </a:highlight>
            </a:endParaRPr>
          </a:p>
          <a:p>
            <a:pPr lvl="1"/>
            <a:r>
              <a:rPr lang="sv-SE" dirty="0"/>
              <a:t>Grön (till och med 9 år, född 2014 och yngre) – 70 kr</a:t>
            </a:r>
          </a:p>
          <a:p>
            <a:pPr lvl="1"/>
            <a:r>
              <a:rPr lang="sv-SE" dirty="0"/>
              <a:t>Blå (10 – 12 år, född 2011-2013) – 120 kr</a:t>
            </a:r>
          </a:p>
          <a:p>
            <a:pPr lvl="1"/>
            <a:r>
              <a:rPr lang="sv-SE" dirty="0"/>
              <a:t>Röd (13 – 15 år, född 2008-2010) – 170 kr</a:t>
            </a:r>
          </a:p>
          <a:p>
            <a:pPr lvl="1"/>
            <a:r>
              <a:rPr lang="sv-SE" dirty="0"/>
              <a:t>Svart/Lila (16 år, född 2007 och äldre) – 340 kr</a:t>
            </a:r>
          </a:p>
          <a:p>
            <a:pPr lvl="1"/>
            <a:r>
              <a:rPr lang="sv-SE" dirty="0"/>
              <a:t>Guld (för spel i Svenska Superligan) – 440 kr</a:t>
            </a:r>
          </a:p>
          <a:p>
            <a:pPr lvl="1"/>
            <a:r>
              <a:rPr lang="sv-SE" dirty="0"/>
              <a:t>Motionslicens (oavsett ålder som deltar i motionstävling/verksamhet)</a:t>
            </a:r>
          </a:p>
          <a:p>
            <a:pPr marL="457200" lvl="1" indent="0">
              <a:buNone/>
            </a:pPr>
            <a:endParaRPr lang="sv-SE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31089788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1.png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5638800" y="5554662"/>
            <a:ext cx="914400" cy="952500"/>
          </a:xfrm>
          <a:prstGeom prst="rect">
            <a:avLst/>
          </a:prstGeom>
          <a:ln/>
        </p:spPr>
      </p:pic>
      <p:pic>
        <p:nvPicPr>
          <p:cNvPr id="10" name="Platshållare för innehåll 9">
            <a:extLst>
              <a:ext uri="{FF2B5EF4-FFF2-40B4-BE49-F238E27FC236}">
                <a16:creationId xmlns:a16="http://schemas.microsoft.com/office/drawing/2014/main" id="{5A77E253-3893-1B76-72F5-C424BEA3F6F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671638" y="463296"/>
            <a:ext cx="8605838" cy="2965704"/>
          </a:xfrm>
        </p:spPr>
      </p:pic>
      <p:pic>
        <p:nvPicPr>
          <p:cNvPr id="12" name="Bildobjekt 11">
            <a:extLst>
              <a:ext uri="{FF2B5EF4-FFF2-40B4-BE49-F238E27FC236}">
                <a16:creationId xmlns:a16="http://schemas.microsoft.com/office/drawing/2014/main" id="{42EF5DF2-271B-BC08-2971-F5D78C1F0E6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31393" y="3356359"/>
            <a:ext cx="5129214" cy="1596176"/>
          </a:xfrm>
          <a:prstGeom prst="rect">
            <a:avLst/>
          </a:prstGeom>
        </p:spPr>
      </p:pic>
      <p:sp>
        <p:nvSpPr>
          <p:cNvPr id="2" name="textruta 1">
            <a:extLst>
              <a:ext uri="{FF2B5EF4-FFF2-40B4-BE49-F238E27FC236}">
                <a16:creationId xmlns:a16="http://schemas.microsoft.com/office/drawing/2014/main" id="{B2F0216F-2D06-3DFB-C080-B13CA1888343}"/>
              </a:ext>
            </a:extLst>
          </p:cNvPr>
          <p:cNvSpPr txBox="1"/>
          <p:nvPr/>
        </p:nvSpPr>
        <p:spPr>
          <a:xfrm>
            <a:off x="8407411" y="5229138"/>
            <a:ext cx="1751473" cy="952500"/>
          </a:xfrm>
          <a:prstGeom prst="rect">
            <a:avLst/>
          </a:prstGeom>
          <a:noFill/>
          <a:ln w="158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sv-SE" dirty="0"/>
              <a:t>Laget får 85%</a:t>
            </a:r>
          </a:p>
          <a:p>
            <a:endParaRPr lang="sv-SE" dirty="0"/>
          </a:p>
          <a:p>
            <a:r>
              <a:rPr lang="sv-SE" dirty="0"/>
              <a:t>Laget.se får 15%</a:t>
            </a:r>
          </a:p>
        </p:txBody>
      </p:sp>
    </p:spTree>
    <p:extLst>
      <p:ext uri="{BB962C8B-B14F-4D97-AF65-F5344CB8AC3E}">
        <p14:creationId xmlns:p14="http://schemas.microsoft.com/office/powerpoint/2010/main" val="390998755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1.png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5638800" y="5554662"/>
            <a:ext cx="914400" cy="952500"/>
          </a:xfrm>
          <a:prstGeom prst="rect">
            <a:avLst/>
          </a:prstGeom>
          <a:ln/>
        </p:spPr>
      </p:pic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838200" y="1574585"/>
            <a:ext cx="10515600" cy="4096180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pPr marL="0" indent="0">
              <a:buNone/>
            </a:pPr>
            <a:endParaRPr lang="sv-SE" dirty="0">
              <a:highlight>
                <a:srgbClr val="FFFF00"/>
              </a:highlight>
            </a:endParaRPr>
          </a:p>
          <a:p>
            <a:pPr lvl="1"/>
            <a:r>
              <a:rPr lang="sv-SE" dirty="0"/>
              <a:t>Treårigt samarbetsavtal med Klubbhuset/</a:t>
            </a:r>
            <a:r>
              <a:rPr lang="sv-SE" dirty="0" err="1"/>
              <a:t>Oxdog</a:t>
            </a:r>
            <a:endParaRPr lang="sv-SE" dirty="0"/>
          </a:p>
          <a:p>
            <a:pPr lvl="1"/>
            <a:r>
              <a:rPr lang="sv-SE" dirty="0"/>
              <a:t>Ersätter tidigare avtal med Stadium</a:t>
            </a:r>
          </a:p>
          <a:p>
            <a:pPr lvl="1"/>
            <a:r>
              <a:rPr lang="sv-SE" dirty="0"/>
              <a:t>Inköp av material och kläder ska nu göras från Klubbhuset</a:t>
            </a:r>
          </a:p>
          <a:p>
            <a:pPr lvl="1"/>
            <a:r>
              <a:rPr lang="sv-SE" dirty="0"/>
              <a:t>På </a:t>
            </a:r>
            <a:r>
              <a:rPr lang="sv-SE" dirty="0" err="1"/>
              <a:t>föreningssidan</a:t>
            </a:r>
            <a:r>
              <a:rPr lang="sv-SE" dirty="0"/>
              <a:t> finns kontaktuppgifter och vår rabattkod</a:t>
            </a:r>
          </a:p>
          <a:p>
            <a:pPr lvl="1"/>
            <a:endParaRPr lang="sv-SE" dirty="0"/>
          </a:p>
          <a:p>
            <a:pPr lvl="1"/>
            <a:r>
              <a:rPr lang="sv-SE" dirty="0"/>
              <a:t>Ungdomslag kan använda tidigare matchställ denna säsong</a:t>
            </a:r>
          </a:p>
          <a:p>
            <a:pPr lvl="2"/>
            <a:r>
              <a:rPr lang="sv-SE" dirty="0"/>
              <a:t>Lag i seniorserier har </a:t>
            </a:r>
            <a:r>
              <a:rPr lang="sv-SE"/>
              <a:t>informerats separat</a:t>
            </a:r>
            <a:endParaRPr lang="sv-SE" dirty="0"/>
          </a:p>
          <a:p>
            <a:pPr lvl="1"/>
            <a:r>
              <a:rPr lang="sv-SE" dirty="0">
                <a:cs typeface="Calibri"/>
              </a:rPr>
              <a:t>Kläder för utprovning finns i garderoben i klubblokalen – häng tillbaka efteråt</a:t>
            </a:r>
          </a:p>
          <a:p>
            <a:pPr lvl="1"/>
            <a:endParaRPr lang="sv-SE" dirty="0">
              <a:cs typeface="Calibri"/>
            </a:endParaRPr>
          </a:p>
          <a:p>
            <a:pPr lvl="1"/>
            <a:r>
              <a:rPr lang="sv-SE" dirty="0">
                <a:cs typeface="Calibri"/>
              </a:rPr>
              <a:t>SÄKERSTÄLL ATT FAKTUROR MÄRKS MED LAGNAMN!</a:t>
            </a:r>
          </a:p>
        </p:txBody>
      </p:sp>
      <p:sp>
        <p:nvSpPr>
          <p:cNvPr id="3" name="AutoShape 2">
            <a:extLst>
              <a:ext uri="{FF2B5EF4-FFF2-40B4-BE49-F238E27FC236}">
                <a16:creationId xmlns:a16="http://schemas.microsoft.com/office/drawing/2014/main" id="{C3903CFD-9129-091F-0932-81D0DE0B8CC2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v-SE"/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780B770F-D529-6BD2-88E9-02CF2CFFEA2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2025" y="646905"/>
            <a:ext cx="3824884" cy="10199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21389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Välkomna</a:t>
            </a:r>
          </a:p>
        </p:txBody>
      </p:sp>
      <p:pic>
        <p:nvPicPr>
          <p:cNvPr id="5" name="image1.png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5638800" y="5554662"/>
            <a:ext cx="914400" cy="952500"/>
          </a:xfrm>
          <a:prstGeom prst="rect">
            <a:avLst/>
          </a:prstGeom>
          <a:ln/>
        </p:spPr>
      </p:pic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838200" y="1255595"/>
            <a:ext cx="10515600" cy="409618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v-SE" dirty="0"/>
              <a:t>Ni är en viktig del av föreningens verksamhet!</a:t>
            </a:r>
          </a:p>
          <a:p>
            <a:endParaRPr lang="sv-SE" dirty="0">
              <a:cs typeface="Calibri"/>
            </a:endParaRPr>
          </a:p>
          <a:p>
            <a:r>
              <a:rPr lang="sv-SE" dirty="0">
                <a:cs typeface="Calibri"/>
              </a:rPr>
              <a:t>Stort tack för era insatser!</a:t>
            </a:r>
          </a:p>
        </p:txBody>
      </p:sp>
    </p:spTree>
    <p:extLst>
      <p:ext uri="{BB962C8B-B14F-4D97-AF65-F5344CB8AC3E}">
        <p14:creationId xmlns:p14="http://schemas.microsoft.com/office/powerpoint/2010/main" val="260066099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A362272-08EC-4244-8DC2-C09D1558FC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Säsongen 2023/2024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E25E6B0-6279-4035-9C79-EB3F4CBC15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Övriga frågor</a:t>
            </a:r>
          </a:p>
        </p:txBody>
      </p:sp>
      <p:pic>
        <p:nvPicPr>
          <p:cNvPr id="5" name="image1.png">
            <a:extLst>
              <a:ext uri="{FF2B5EF4-FFF2-40B4-BE49-F238E27FC236}">
                <a16:creationId xmlns:a16="http://schemas.microsoft.com/office/drawing/2014/main" id="{E8E9A0F7-EE59-4D1A-8349-F43770C0FCF3}"/>
              </a:ext>
            </a:extLst>
          </p:cNvPr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5638800" y="5554662"/>
            <a:ext cx="914400" cy="952500"/>
          </a:xfrm>
          <a:prstGeom prst="rect">
            <a:avLst/>
          </a:prstGeom>
          <a:ln/>
        </p:spPr>
      </p:pic>
    </p:spTree>
    <p:extLst>
      <p:ext uri="{BB962C8B-B14F-4D97-AF65-F5344CB8AC3E}">
        <p14:creationId xmlns:p14="http://schemas.microsoft.com/office/powerpoint/2010/main" val="3257372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Styrelse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55595"/>
            <a:ext cx="10515600" cy="409618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v-SE" dirty="0"/>
              <a:t>Styrelse vald vid årsmöte som hölls den 21 juni.</a:t>
            </a:r>
            <a:br>
              <a:rPr lang="sv-SE" dirty="0"/>
            </a:br>
            <a:r>
              <a:rPr lang="sv-SE" dirty="0"/>
              <a:t>Vi träffas en gång i månaden</a:t>
            </a:r>
            <a:br>
              <a:rPr lang="sv-SE" dirty="0"/>
            </a:br>
            <a:endParaRPr lang="sv-SE" dirty="0"/>
          </a:p>
          <a:p>
            <a:pPr lvl="1"/>
            <a:r>
              <a:rPr lang="sv-SE" dirty="0">
                <a:cs typeface="Calibri"/>
              </a:rPr>
              <a:t>Jerker Jäder – ordförande (1 år)</a:t>
            </a:r>
          </a:p>
          <a:p>
            <a:pPr lvl="1"/>
            <a:r>
              <a:rPr lang="sv-SE" dirty="0">
                <a:cs typeface="Calibri"/>
              </a:rPr>
              <a:t>Victoria Brundin – vice ordförande (1 år)</a:t>
            </a:r>
          </a:p>
          <a:p>
            <a:pPr lvl="1"/>
            <a:r>
              <a:rPr lang="sv-SE" dirty="0">
                <a:cs typeface="Calibri"/>
              </a:rPr>
              <a:t>Charlotte Bergfors – kassör (2 år)</a:t>
            </a:r>
          </a:p>
          <a:p>
            <a:pPr lvl="1"/>
            <a:r>
              <a:rPr lang="sv-SE" dirty="0">
                <a:cs typeface="Calibri"/>
              </a:rPr>
              <a:t>Kristofer Engstrand – sekreterare (1 år)</a:t>
            </a:r>
          </a:p>
          <a:p>
            <a:pPr lvl="1"/>
            <a:r>
              <a:rPr lang="sv-SE" dirty="0">
                <a:cs typeface="Calibri"/>
              </a:rPr>
              <a:t>Pär Gustafsson – ledamot (1 år)</a:t>
            </a:r>
          </a:p>
          <a:p>
            <a:pPr lvl="1"/>
            <a:r>
              <a:rPr lang="sv-SE" dirty="0">
                <a:cs typeface="Calibri"/>
              </a:rPr>
              <a:t>Tony Edlund – sportchef (2 år)</a:t>
            </a:r>
          </a:p>
          <a:p>
            <a:pPr lvl="1"/>
            <a:r>
              <a:rPr lang="sv-SE" dirty="0">
                <a:cs typeface="Calibri"/>
              </a:rPr>
              <a:t>Stephanie </a:t>
            </a:r>
            <a:r>
              <a:rPr lang="sv-SE" dirty="0" err="1">
                <a:cs typeface="Calibri"/>
              </a:rPr>
              <a:t>Mitrovic</a:t>
            </a:r>
            <a:r>
              <a:rPr lang="sv-SE" dirty="0">
                <a:cs typeface="Calibri"/>
              </a:rPr>
              <a:t> – ledamot (1 år)</a:t>
            </a:r>
          </a:p>
          <a:p>
            <a:pPr marL="457200" lvl="1" indent="0">
              <a:buNone/>
            </a:pPr>
            <a:endParaRPr lang="sv-SE" dirty="0">
              <a:cs typeface="Calibri"/>
            </a:endParaRPr>
          </a:p>
        </p:txBody>
      </p:sp>
      <p:pic>
        <p:nvPicPr>
          <p:cNvPr id="5" name="image1.png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5638800" y="5554662"/>
            <a:ext cx="914400" cy="952500"/>
          </a:xfrm>
          <a:prstGeom prst="rect">
            <a:avLst/>
          </a:prstGeom>
          <a:ln/>
        </p:spPr>
      </p:pic>
    </p:spTree>
    <p:extLst>
      <p:ext uri="{BB962C8B-B14F-4D97-AF65-F5344CB8AC3E}">
        <p14:creationId xmlns:p14="http://schemas.microsoft.com/office/powerpoint/2010/main" val="17298913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Styrelse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55595"/>
            <a:ext cx="10515600" cy="409618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v-SE" dirty="0"/>
              <a:t>Styrelse vald vid årsmöte som hölls den 21 juni.</a:t>
            </a:r>
            <a:br>
              <a:rPr lang="sv-SE" dirty="0"/>
            </a:br>
            <a:r>
              <a:rPr lang="sv-SE" dirty="0"/>
              <a:t>Vi träffas en gång i månaden</a:t>
            </a:r>
            <a:br>
              <a:rPr lang="sv-SE" dirty="0"/>
            </a:br>
            <a:endParaRPr lang="sv-SE" dirty="0"/>
          </a:p>
          <a:p>
            <a:pPr lvl="1"/>
            <a:r>
              <a:rPr lang="sv-SE" dirty="0">
                <a:cs typeface="Calibri"/>
              </a:rPr>
              <a:t>Jerker Jäder – ordförande (1 år)</a:t>
            </a:r>
          </a:p>
          <a:p>
            <a:pPr lvl="1"/>
            <a:r>
              <a:rPr lang="sv-SE" dirty="0">
                <a:cs typeface="Calibri"/>
              </a:rPr>
              <a:t>Victoria Brundin – vice ordförande (1 år)</a:t>
            </a:r>
          </a:p>
          <a:p>
            <a:pPr lvl="1"/>
            <a:r>
              <a:rPr lang="sv-SE" dirty="0">
                <a:cs typeface="Calibri"/>
              </a:rPr>
              <a:t>Charlotte Bergfors – kassör (2 år)</a:t>
            </a:r>
          </a:p>
          <a:p>
            <a:pPr lvl="1"/>
            <a:r>
              <a:rPr lang="sv-SE" dirty="0">
                <a:cs typeface="Calibri"/>
              </a:rPr>
              <a:t>Kristofer Engstrand – sekreterare (1 år)</a:t>
            </a:r>
          </a:p>
          <a:p>
            <a:pPr lvl="1"/>
            <a:r>
              <a:rPr lang="sv-SE" dirty="0">
                <a:cs typeface="Calibri"/>
              </a:rPr>
              <a:t>Pär Gustafsson – ledamot (1 år)</a:t>
            </a:r>
          </a:p>
          <a:p>
            <a:pPr lvl="1"/>
            <a:r>
              <a:rPr lang="sv-SE" dirty="0">
                <a:cs typeface="Calibri"/>
              </a:rPr>
              <a:t>Tony Edlund – sportchef (2 år)</a:t>
            </a:r>
          </a:p>
          <a:p>
            <a:pPr lvl="1"/>
            <a:r>
              <a:rPr lang="sv-SE" dirty="0">
                <a:cs typeface="Calibri"/>
              </a:rPr>
              <a:t>Stephanie </a:t>
            </a:r>
            <a:r>
              <a:rPr lang="sv-SE" dirty="0" err="1">
                <a:cs typeface="Calibri"/>
              </a:rPr>
              <a:t>Mitrovic</a:t>
            </a:r>
            <a:r>
              <a:rPr lang="sv-SE" dirty="0">
                <a:cs typeface="Calibri"/>
              </a:rPr>
              <a:t> – ledamot (1 år)</a:t>
            </a:r>
          </a:p>
          <a:p>
            <a:pPr marL="457200" lvl="1" indent="0">
              <a:buNone/>
            </a:pPr>
            <a:endParaRPr lang="sv-SE" dirty="0">
              <a:cs typeface="Calibri"/>
            </a:endParaRPr>
          </a:p>
        </p:txBody>
      </p:sp>
      <p:pic>
        <p:nvPicPr>
          <p:cNvPr id="5" name="image1.png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5638800" y="5554662"/>
            <a:ext cx="914400" cy="952500"/>
          </a:xfrm>
          <a:prstGeom prst="rect">
            <a:avLst/>
          </a:prstGeom>
          <a:ln/>
        </p:spPr>
      </p:pic>
      <p:sp>
        <p:nvSpPr>
          <p:cNvPr id="6" name="textruta 5">
            <a:extLst>
              <a:ext uri="{FF2B5EF4-FFF2-40B4-BE49-F238E27FC236}">
                <a16:creationId xmlns:a16="http://schemas.microsoft.com/office/drawing/2014/main" id="{D9C69158-8834-94EC-4AE3-FED28C01FE0C}"/>
              </a:ext>
            </a:extLst>
          </p:cNvPr>
          <p:cNvSpPr txBox="1"/>
          <p:nvPr/>
        </p:nvSpPr>
        <p:spPr>
          <a:xfrm>
            <a:off x="8309499" y="4705165"/>
            <a:ext cx="2743200" cy="1477328"/>
          </a:xfrm>
          <a:prstGeom prst="rect">
            <a:avLst/>
          </a:prstGeom>
          <a:solidFill>
            <a:srgbClr val="FFAFAF"/>
          </a:solidFill>
          <a:ln>
            <a:solidFill>
              <a:schemeClr val="accent1">
                <a:shade val="1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sv-SE" dirty="0"/>
              <a:t>Föreningen har ingen valberedning.</a:t>
            </a:r>
          </a:p>
          <a:p>
            <a:pPr algn="ctr"/>
            <a:endParaRPr lang="sv-SE" dirty="0"/>
          </a:p>
          <a:p>
            <a:pPr algn="ctr"/>
            <a:r>
              <a:rPr lang="sv-SE" dirty="0"/>
              <a:t>Ta möjligheten att vara med och påverka</a:t>
            </a:r>
          </a:p>
        </p:txBody>
      </p:sp>
    </p:spTree>
    <p:extLst>
      <p:ext uri="{BB962C8B-B14F-4D97-AF65-F5344CB8AC3E}">
        <p14:creationId xmlns:p14="http://schemas.microsoft.com/office/powerpoint/2010/main" val="50346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Säsongen 2023/2024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55595"/>
            <a:ext cx="10515600" cy="409618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v-SE" dirty="0"/>
              <a:t>Ekonomi</a:t>
            </a:r>
          </a:p>
          <a:p>
            <a:pPr lvl="1"/>
            <a:r>
              <a:rPr lang="sv-SE" dirty="0">
                <a:cs typeface="Calibri"/>
              </a:rPr>
              <a:t>Ekonomisk status</a:t>
            </a:r>
          </a:p>
          <a:p>
            <a:pPr lvl="1"/>
            <a:endParaRPr lang="sv-SE" dirty="0">
              <a:cs typeface="Calibri"/>
            </a:endParaRPr>
          </a:p>
          <a:p>
            <a:pPr lvl="1"/>
            <a:r>
              <a:rPr lang="sv-SE" dirty="0">
                <a:cs typeface="Calibri"/>
              </a:rPr>
              <a:t>Föreningen revideras av auktoriserad revisor – krav för elitlicens</a:t>
            </a:r>
          </a:p>
          <a:p>
            <a:pPr lvl="1"/>
            <a:endParaRPr lang="sv-SE" dirty="0">
              <a:cs typeface="Calibri"/>
            </a:endParaRPr>
          </a:p>
          <a:p>
            <a:pPr lvl="1"/>
            <a:r>
              <a:rPr lang="sv-SE" dirty="0">
                <a:cs typeface="Calibri"/>
              </a:rPr>
              <a:t>Föreningen har valt </a:t>
            </a:r>
            <a:r>
              <a:rPr lang="sv-SE" dirty="0" err="1">
                <a:cs typeface="Calibri"/>
              </a:rPr>
              <a:t>Revidacta</a:t>
            </a:r>
            <a:r>
              <a:rPr lang="sv-SE" dirty="0">
                <a:cs typeface="Calibri"/>
              </a:rPr>
              <a:t> till revisionsbolag</a:t>
            </a:r>
          </a:p>
          <a:p>
            <a:pPr lvl="1"/>
            <a:endParaRPr lang="sv-SE" dirty="0">
              <a:cs typeface="Calibri"/>
            </a:endParaRPr>
          </a:p>
          <a:p>
            <a:pPr lvl="1"/>
            <a:r>
              <a:rPr lang="sv-SE" dirty="0">
                <a:cs typeface="Calibri"/>
              </a:rPr>
              <a:t>Lagens kassor är delar av föreningens ekonomi och kan komma att granskas</a:t>
            </a:r>
          </a:p>
          <a:p>
            <a:pPr marL="457200" lvl="1" indent="0">
              <a:buNone/>
            </a:pPr>
            <a:endParaRPr lang="sv-SE" dirty="0">
              <a:cs typeface="Calibri"/>
            </a:endParaRPr>
          </a:p>
        </p:txBody>
      </p:sp>
      <p:pic>
        <p:nvPicPr>
          <p:cNvPr id="5" name="image1.png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5638800" y="5554662"/>
            <a:ext cx="914400" cy="952500"/>
          </a:xfrm>
          <a:prstGeom prst="rect">
            <a:avLst/>
          </a:prstGeom>
          <a:ln/>
        </p:spPr>
      </p:pic>
    </p:spTree>
    <p:extLst>
      <p:ext uri="{BB962C8B-B14F-4D97-AF65-F5344CB8AC3E}">
        <p14:creationId xmlns:p14="http://schemas.microsoft.com/office/powerpoint/2010/main" val="2359125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Säsongen 2023/2024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55595"/>
            <a:ext cx="10515600" cy="409618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v-SE" dirty="0"/>
              <a:t>Ekonomi</a:t>
            </a:r>
          </a:p>
          <a:p>
            <a:pPr lvl="1"/>
            <a:r>
              <a:rPr lang="sv-SE" dirty="0">
                <a:cs typeface="Calibri"/>
              </a:rPr>
              <a:t>Vi vill därför att lagkassörerna bokför så att räkenskaperna går att följa och att det tydligt framgår vad de olika kontohändelserna avser.</a:t>
            </a:r>
            <a:br>
              <a:rPr lang="sv-SE" dirty="0">
                <a:cs typeface="Calibri"/>
              </a:rPr>
            </a:br>
            <a:r>
              <a:rPr lang="sv-SE" dirty="0">
                <a:cs typeface="Calibri"/>
              </a:rPr>
              <a:t>Förslagsvis görs detta i en Excel-fil</a:t>
            </a:r>
          </a:p>
          <a:p>
            <a:pPr marL="1371600" lvl="3" indent="0">
              <a:buNone/>
            </a:pPr>
            <a:br>
              <a:rPr lang="sv-SE" dirty="0">
                <a:cs typeface="Calibri"/>
              </a:rPr>
            </a:br>
            <a:r>
              <a:rPr lang="sv-SE" dirty="0">
                <a:cs typeface="Calibri"/>
              </a:rPr>
              <a:t>T ex</a:t>
            </a:r>
          </a:p>
          <a:p>
            <a:pPr lvl="3"/>
            <a:r>
              <a:rPr lang="sv-SE" dirty="0">
                <a:cs typeface="Calibri"/>
              </a:rPr>
              <a:t>Intäkt försäljning</a:t>
            </a:r>
          </a:p>
          <a:p>
            <a:pPr lvl="3"/>
            <a:r>
              <a:rPr lang="sv-SE" dirty="0">
                <a:cs typeface="Calibri"/>
              </a:rPr>
              <a:t>Intäkt jobb</a:t>
            </a:r>
          </a:p>
          <a:p>
            <a:pPr lvl="3"/>
            <a:r>
              <a:rPr lang="sv-SE" dirty="0">
                <a:cs typeface="Calibri"/>
              </a:rPr>
              <a:t>Intäkt</a:t>
            </a:r>
          </a:p>
          <a:p>
            <a:pPr lvl="3"/>
            <a:r>
              <a:rPr lang="sv-SE" dirty="0">
                <a:cs typeface="Calibri"/>
              </a:rPr>
              <a:t>Kostnad cupavgift</a:t>
            </a:r>
          </a:p>
          <a:p>
            <a:pPr lvl="3"/>
            <a:r>
              <a:rPr lang="sv-SE" dirty="0">
                <a:cs typeface="Calibri"/>
              </a:rPr>
              <a:t>Kostnad kläder</a:t>
            </a:r>
          </a:p>
          <a:p>
            <a:pPr lvl="3"/>
            <a:r>
              <a:rPr lang="sv-SE" dirty="0">
                <a:cs typeface="Calibri"/>
              </a:rPr>
              <a:t>Kostnad kioskinköp</a:t>
            </a:r>
          </a:p>
        </p:txBody>
      </p:sp>
      <p:pic>
        <p:nvPicPr>
          <p:cNvPr id="5" name="image1.png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5638800" y="5554662"/>
            <a:ext cx="914400" cy="952500"/>
          </a:xfrm>
          <a:prstGeom prst="rect">
            <a:avLst/>
          </a:prstGeom>
          <a:ln/>
        </p:spPr>
      </p:pic>
    </p:spTree>
    <p:extLst>
      <p:ext uri="{BB962C8B-B14F-4D97-AF65-F5344CB8AC3E}">
        <p14:creationId xmlns:p14="http://schemas.microsoft.com/office/powerpoint/2010/main" val="12917401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Säsongen 2023/2024</a:t>
            </a:r>
          </a:p>
        </p:txBody>
      </p:sp>
      <p:pic>
        <p:nvPicPr>
          <p:cNvPr id="5" name="image1.png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5638800" y="5554662"/>
            <a:ext cx="914400" cy="952500"/>
          </a:xfrm>
          <a:prstGeom prst="rect">
            <a:avLst/>
          </a:prstGeom>
          <a:ln/>
        </p:spPr>
      </p:pic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6785279"/>
              </p:ext>
            </p:extLst>
          </p:nvPr>
        </p:nvGraphicFramePr>
        <p:xfrm>
          <a:off x="838200" y="1860486"/>
          <a:ext cx="8695860" cy="387884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22361">
                  <a:extLst>
                    <a:ext uri="{9D8B030D-6E8A-4147-A177-3AD203B41FA5}">
                      <a16:colId xmlns:a16="http://schemas.microsoft.com/office/drawing/2014/main" val="519045849"/>
                    </a:ext>
                  </a:extLst>
                </a:gridCol>
                <a:gridCol w="635899">
                  <a:extLst>
                    <a:ext uri="{9D8B030D-6E8A-4147-A177-3AD203B41FA5}">
                      <a16:colId xmlns:a16="http://schemas.microsoft.com/office/drawing/2014/main" val="244335369"/>
                    </a:ext>
                  </a:extLst>
                </a:gridCol>
                <a:gridCol w="1265936">
                  <a:extLst>
                    <a:ext uri="{9D8B030D-6E8A-4147-A177-3AD203B41FA5}">
                      <a16:colId xmlns:a16="http://schemas.microsoft.com/office/drawing/2014/main" val="1917831344"/>
                    </a:ext>
                  </a:extLst>
                </a:gridCol>
                <a:gridCol w="503238">
                  <a:extLst>
                    <a:ext uri="{9D8B030D-6E8A-4147-A177-3AD203B41FA5}">
                      <a16:colId xmlns:a16="http://schemas.microsoft.com/office/drawing/2014/main" val="1429319374"/>
                    </a:ext>
                  </a:extLst>
                </a:gridCol>
                <a:gridCol w="823214">
                  <a:extLst>
                    <a:ext uri="{9D8B030D-6E8A-4147-A177-3AD203B41FA5}">
                      <a16:colId xmlns:a16="http://schemas.microsoft.com/office/drawing/2014/main" val="562221100"/>
                    </a:ext>
                  </a:extLst>
                </a:gridCol>
                <a:gridCol w="606742">
                  <a:extLst>
                    <a:ext uri="{9D8B030D-6E8A-4147-A177-3AD203B41FA5}">
                      <a16:colId xmlns:a16="http://schemas.microsoft.com/office/drawing/2014/main" val="1813204895"/>
                    </a:ext>
                  </a:extLst>
                </a:gridCol>
                <a:gridCol w="744347">
                  <a:extLst>
                    <a:ext uri="{9D8B030D-6E8A-4147-A177-3AD203B41FA5}">
                      <a16:colId xmlns:a16="http://schemas.microsoft.com/office/drawing/2014/main" val="2587263642"/>
                    </a:ext>
                  </a:extLst>
                </a:gridCol>
                <a:gridCol w="2386085">
                  <a:extLst>
                    <a:ext uri="{9D8B030D-6E8A-4147-A177-3AD203B41FA5}">
                      <a16:colId xmlns:a16="http://schemas.microsoft.com/office/drawing/2014/main" val="104479206"/>
                    </a:ext>
                  </a:extLst>
                </a:gridCol>
                <a:gridCol w="808038">
                  <a:extLst>
                    <a:ext uri="{9D8B030D-6E8A-4147-A177-3AD203B41FA5}">
                      <a16:colId xmlns:a16="http://schemas.microsoft.com/office/drawing/2014/main" val="1266577108"/>
                    </a:ext>
                  </a:extLst>
                </a:gridCol>
              </a:tblGrid>
              <a:tr h="600448"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b="1" u="none" strike="noStrike" dirty="0">
                          <a:effectLst/>
                        </a:rPr>
                        <a:t>Datum</a:t>
                      </a:r>
                      <a:endParaRPr lang="sv-SE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1" u="none" strike="noStrike" dirty="0">
                          <a:effectLst/>
                        </a:rPr>
                        <a:t>Verifikat</a:t>
                      </a:r>
                      <a:endParaRPr lang="sv-SE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1" u="none" strike="noStrike" dirty="0">
                          <a:effectLst/>
                        </a:rPr>
                        <a:t>Medlemsavgifter</a:t>
                      </a:r>
                      <a:endParaRPr lang="sv-SE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1" u="none" strike="noStrike" dirty="0">
                          <a:effectLst/>
                        </a:rPr>
                        <a:t>Kläder</a:t>
                      </a:r>
                      <a:endParaRPr lang="sv-SE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1" u="none" strike="noStrike" dirty="0">
                          <a:effectLst/>
                        </a:rPr>
                        <a:t>Försäljning</a:t>
                      </a:r>
                      <a:endParaRPr lang="sv-SE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1" u="none" strike="noStrike" dirty="0">
                          <a:effectLst/>
                        </a:rPr>
                        <a:t>Avgifter</a:t>
                      </a:r>
                      <a:endParaRPr lang="sv-SE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1" u="none" strike="noStrike" dirty="0">
                          <a:effectLst/>
                        </a:rPr>
                        <a:t>Övrigt</a:t>
                      </a:r>
                      <a:endParaRPr lang="sv-SE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b="1" u="none" strike="noStrike" dirty="0">
                          <a:effectLst/>
                        </a:rPr>
                        <a:t>Notering</a:t>
                      </a:r>
                      <a:endParaRPr lang="sv-SE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b="1" u="none" strike="noStrike" dirty="0">
                          <a:effectLst/>
                        </a:rPr>
                        <a:t>Saldo</a:t>
                      </a:r>
                      <a:endParaRPr lang="sv-SE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935396479"/>
                  </a:ext>
                </a:extLst>
              </a:tr>
              <a:tr h="468342">
                <a:tc>
                  <a:txBody>
                    <a:bodyPr/>
                    <a:lstStyle/>
                    <a:p>
                      <a:pPr algn="r" fontAlgn="b"/>
                      <a:r>
                        <a:rPr lang="sv-SE" sz="1400" u="none" strike="noStrike">
                          <a:effectLst/>
                        </a:rPr>
                        <a:t>2021-04-30</a:t>
                      </a:r>
                      <a:endParaRPr lang="sv-SE" sz="14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sv-SE" sz="14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sv-SE" sz="14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sv-SE" sz="14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sv-SE" sz="14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u="none" strike="noStrike">
                          <a:effectLst/>
                        </a:rPr>
                        <a:t>1156,4</a:t>
                      </a:r>
                      <a:endParaRPr lang="sv-SE" sz="14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i="1" u="none" strike="noStrike" dirty="0">
                          <a:effectLst/>
                        </a:rPr>
                        <a:t>Sista transaktion </a:t>
                      </a:r>
                      <a:r>
                        <a:rPr lang="sv-SE" sz="1400" i="1" u="none" strike="noStrike" dirty="0" err="1">
                          <a:effectLst/>
                        </a:rPr>
                        <a:t>föreg</a:t>
                      </a:r>
                      <a:r>
                        <a:rPr lang="sv-SE" sz="1400" i="1" u="none" strike="noStrike" dirty="0">
                          <a:effectLst/>
                        </a:rPr>
                        <a:t> år </a:t>
                      </a:r>
                      <a:r>
                        <a:rPr lang="sv-SE" sz="1400" i="1" u="none" strike="noStrike" dirty="0" err="1">
                          <a:effectLst/>
                        </a:rPr>
                        <a:t>Innebandyappen</a:t>
                      </a:r>
                      <a:endParaRPr lang="sv-SE" sz="14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400" u="none" strike="noStrike">
                          <a:effectLst/>
                        </a:rPr>
                        <a:t>160701,83</a:t>
                      </a:r>
                      <a:endParaRPr lang="sv-SE" sz="14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575438450"/>
                  </a:ext>
                </a:extLst>
              </a:tr>
              <a:tr h="468342">
                <a:tc>
                  <a:txBody>
                    <a:bodyPr/>
                    <a:lstStyle/>
                    <a:p>
                      <a:pPr algn="r" fontAlgn="b"/>
                      <a:r>
                        <a:rPr lang="sv-SE" sz="1400" u="none" strike="noStrike">
                          <a:effectLst/>
                        </a:rPr>
                        <a:t>2021-05-03</a:t>
                      </a:r>
                      <a:endParaRPr lang="sv-S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sv-S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sv-S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u="none" strike="noStrike">
                          <a:effectLst/>
                        </a:rPr>
                        <a:t>550</a:t>
                      </a:r>
                      <a:endParaRPr lang="sv-S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sv-S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sv-S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i="1" u="none" strike="noStrike" dirty="0">
                          <a:effectLst/>
                        </a:rPr>
                        <a:t>Sam B Ravelli</a:t>
                      </a:r>
                      <a:endParaRPr lang="sv-SE" sz="14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400" u="none" strike="noStrike" dirty="0">
                          <a:effectLst/>
                        </a:rPr>
                        <a:t>161251,83</a:t>
                      </a:r>
                      <a:endParaRPr lang="sv-S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129872273"/>
                  </a:ext>
                </a:extLst>
              </a:tr>
              <a:tr h="468342">
                <a:tc>
                  <a:txBody>
                    <a:bodyPr/>
                    <a:lstStyle/>
                    <a:p>
                      <a:pPr algn="r" fontAlgn="b"/>
                      <a:r>
                        <a:rPr lang="sv-SE" sz="1400" u="none" strike="noStrike">
                          <a:effectLst/>
                        </a:rPr>
                        <a:t>2021-05-03</a:t>
                      </a:r>
                      <a:endParaRPr lang="sv-S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sv-S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sv-S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sv-S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sv-S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u="none" strike="noStrike">
                          <a:effectLst/>
                        </a:rPr>
                        <a:t>9346</a:t>
                      </a:r>
                      <a:endParaRPr lang="sv-S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i="1" u="none" strike="noStrike" dirty="0">
                          <a:effectLst/>
                        </a:rPr>
                        <a:t>Coronabidrag</a:t>
                      </a:r>
                      <a:endParaRPr lang="sv-SE" sz="14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400" u="none" strike="noStrike">
                          <a:effectLst/>
                        </a:rPr>
                        <a:t>170597,83</a:t>
                      </a:r>
                      <a:endParaRPr lang="sv-S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53361286"/>
                  </a:ext>
                </a:extLst>
              </a:tr>
              <a:tr h="468342">
                <a:tc>
                  <a:txBody>
                    <a:bodyPr/>
                    <a:lstStyle/>
                    <a:p>
                      <a:pPr algn="r" fontAlgn="b"/>
                      <a:r>
                        <a:rPr lang="sv-SE" sz="1400" u="none" strike="noStrike">
                          <a:effectLst/>
                        </a:rPr>
                        <a:t>2021-05-03</a:t>
                      </a:r>
                      <a:endParaRPr lang="sv-SE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sv-S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sv-S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sv-S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sv-S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u="none" strike="noStrike" dirty="0">
                          <a:effectLst/>
                        </a:rPr>
                        <a:t>5000</a:t>
                      </a:r>
                      <a:endParaRPr lang="sv-S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i="1" u="none" strike="noStrike" dirty="0">
                          <a:effectLst/>
                        </a:rPr>
                        <a:t>2006P003</a:t>
                      </a:r>
                      <a:endParaRPr lang="sv-SE" sz="14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400" u="none" strike="noStrike" dirty="0">
                          <a:effectLst/>
                        </a:rPr>
                        <a:t>175597,83</a:t>
                      </a:r>
                      <a:endParaRPr lang="sv-S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4023035637"/>
                  </a:ext>
                </a:extLst>
              </a:tr>
              <a:tr h="468342">
                <a:tc>
                  <a:txBody>
                    <a:bodyPr/>
                    <a:lstStyle/>
                    <a:p>
                      <a:pPr algn="r" fontAlgn="b"/>
                      <a:r>
                        <a:rPr lang="sv-S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2021-06-10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sv-S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-5000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sv-S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sv-S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sv-S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Betalning</a:t>
                      </a:r>
                      <a:r>
                        <a:rPr lang="sv-SE" sz="1400" b="0" i="1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kläder Stadium</a:t>
                      </a:r>
                      <a:endParaRPr lang="sv-SE" sz="14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170597,83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743826476"/>
                  </a:ext>
                </a:extLst>
              </a:tr>
              <a:tr h="468342">
                <a:tc>
                  <a:txBody>
                    <a:bodyPr/>
                    <a:lstStyle/>
                    <a:p>
                      <a:pPr algn="r" fontAlgn="b"/>
                      <a:r>
                        <a:rPr lang="sv-S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2021-08-10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sv-S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sv-S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sv-S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sv-S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JOBB</a:t>
                      </a:r>
                      <a:r>
                        <a:rPr lang="sv-SE" sz="1400" b="0" i="1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P-vakt</a:t>
                      </a:r>
                      <a:endParaRPr lang="sv-SE" sz="14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173597,83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661681613"/>
                  </a:ext>
                </a:extLst>
              </a:tr>
              <a:tr h="468342">
                <a:tc>
                  <a:txBody>
                    <a:bodyPr/>
                    <a:lstStyle/>
                    <a:p>
                      <a:pPr algn="r" fontAlgn="b"/>
                      <a:endParaRPr lang="sv-S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sv-S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sv-S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sv-S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sv-S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sv-S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sv-S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4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sv-SE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020340987"/>
                  </a:ext>
                </a:extLst>
              </a:tr>
            </a:tbl>
          </a:graphicData>
        </a:graphic>
      </p:graphicFrame>
      <p:sp>
        <p:nvSpPr>
          <p:cNvPr id="7" name="textruta 6">
            <a:extLst>
              <a:ext uri="{FF2B5EF4-FFF2-40B4-BE49-F238E27FC236}">
                <a16:creationId xmlns:a16="http://schemas.microsoft.com/office/drawing/2014/main" id="{EFEDDB1C-D2C9-4EFB-BAC1-DA9DB726AD19}"/>
              </a:ext>
            </a:extLst>
          </p:cNvPr>
          <p:cNvSpPr txBox="1"/>
          <p:nvPr/>
        </p:nvSpPr>
        <p:spPr>
          <a:xfrm>
            <a:off x="357326" y="1506022"/>
            <a:ext cx="609452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1"/>
            <a:r>
              <a:rPr lang="sv-SE" dirty="0">
                <a:cs typeface="Calibri"/>
              </a:rPr>
              <a:t>Exempel</a:t>
            </a:r>
          </a:p>
        </p:txBody>
      </p:sp>
    </p:spTree>
    <p:extLst>
      <p:ext uri="{BB962C8B-B14F-4D97-AF65-F5344CB8AC3E}">
        <p14:creationId xmlns:p14="http://schemas.microsoft.com/office/powerpoint/2010/main" val="33044611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Säsongen 2023/2024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55595"/>
            <a:ext cx="10515600" cy="4096180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sv-SE" dirty="0"/>
              <a:t>Ekonomi</a:t>
            </a:r>
          </a:p>
          <a:p>
            <a:pPr marL="457200" lvl="1" indent="0">
              <a:buNone/>
            </a:pPr>
            <a:endParaRPr lang="sv-SE" u="sng" dirty="0">
              <a:cs typeface="Calibri"/>
            </a:endParaRPr>
          </a:p>
          <a:p>
            <a:pPr lvl="1"/>
            <a:r>
              <a:rPr lang="sv-SE" dirty="0">
                <a:cs typeface="Calibri"/>
              </a:rPr>
              <a:t>Precis som förra säsongen:</a:t>
            </a:r>
            <a:br>
              <a:rPr lang="sv-SE" dirty="0">
                <a:cs typeface="Calibri"/>
              </a:rPr>
            </a:br>
            <a:r>
              <a:rPr lang="sv-SE" dirty="0">
                <a:cs typeface="Calibri"/>
              </a:rPr>
              <a:t>Bokföring för maj-december 2023 kommer att ske i januari 2024</a:t>
            </a:r>
            <a:br>
              <a:rPr lang="sv-SE" dirty="0">
                <a:cs typeface="Calibri"/>
              </a:rPr>
            </a:br>
            <a:endParaRPr lang="sv-SE" dirty="0">
              <a:cs typeface="Calibri"/>
            </a:endParaRPr>
          </a:p>
          <a:p>
            <a:pPr lvl="1"/>
            <a:r>
              <a:rPr lang="sv-SE" dirty="0">
                <a:cs typeface="Calibri"/>
              </a:rPr>
              <a:t>Pärmar med underlag och bokföring skall lämnas in till Jerker eller Charlotte senast den </a:t>
            </a:r>
            <a:r>
              <a:rPr lang="sv-SE" u="sng" dirty="0">
                <a:cs typeface="Calibri"/>
              </a:rPr>
              <a:t>7 maj </a:t>
            </a:r>
            <a:r>
              <a:rPr lang="sv-SE" dirty="0">
                <a:cs typeface="Calibri"/>
              </a:rPr>
              <a:t>för att möjliggöra revision i god tid innan årsmötet 2024</a:t>
            </a:r>
          </a:p>
          <a:p>
            <a:pPr lvl="1"/>
            <a:endParaRPr lang="sv-SE" dirty="0">
              <a:cs typeface="Calibri"/>
            </a:endParaRPr>
          </a:p>
          <a:p>
            <a:pPr lvl="1"/>
            <a:r>
              <a:rPr lang="sv-SE" dirty="0">
                <a:cs typeface="Calibri"/>
              </a:rPr>
              <a:t>Alla pärmar ska innehålla en sammanställning.</a:t>
            </a:r>
            <a:br>
              <a:rPr lang="sv-SE" dirty="0">
                <a:cs typeface="Calibri"/>
              </a:rPr>
            </a:br>
            <a:r>
              <a:rPr lang="sv-SE" dirty="0">
                <a:cs typeface="Calibri"/>
              </a:rPr>
              <a:t>Använd Ekonomi uppföljning på hemsidan eller liknande dokument.</a:t>
            </a:r>
            <a:br>
              <a:rPr lang="sv-SE" dirty="0">
                <a:cs typeface="Calibri"/>
              </a:rPr>
            </a:br>
            <a:endParaRPr lang="sv-SE" dirty="0">
              <a:cs typeface="Calibri"/>
            </a:endParaRPr>
          </a:p>
          <a:p>
            <a:pPr lvl="1"/>
            <a:r>
              <a:rPr lang="sv-SE" dirty="0">
                <a:cs typeface="Calibri"/>
              </a:rPr>
              <a:t>Pärmar in/åter, förslag på hur vi gör det smidigast?</a:t>
            </a:r>
          </a:p>
        </p:txBody>
      </p:sp>
      <p:pic>
        <p:nvPicPr>
          <p:cNvPr id="5" name="image1.png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5638800" y="5554662"/>
            <a:ext cx="914400" cy="952500"/>
          </a:xfrm>
          <a:prstGeom prst="rect">
            <a:avLst/>
          </a:prstGeom>
          <a:ln/>
        </p:spPr>
      </p:pic>
    </p:spTree>
    <p:extLst>
      <p:ext uri="{BB962C8B-B14F-4D97-AF65-F5344CB8AC3E}">
        <p14:creationId xmlns:p14="http://schemas.microsoft.com/office/powerpoint/2010/main" val="1276843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Mall Ekonomi uppföljning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838200" y="1255595"/>
            <a:ext cx="10515600" cy="4096180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endParaRPr lang="sv-SE" dirty="0">
              <a:highlight>
                <a:srgbClr val="FFFF00"/>
              </a:highlight>
            </a:endParaRPr>
          </a:p>
          <a:p>
            <a:pPr lvl="1"/>
            <a:endParaRPr lang="sv-SE" dirty="0">
              <a:cs typeface="Calibri"/>
            </a:endParaRPr>
          </a:p>
        </p:txBody>
      </p:sp>
      <p:pic>
        <p:nvPicPr>
          <p:cNvPr id="6" name="Bildobjekt 5">
            <a:extLst>
              <a:ext uri="{FF2B5EF4-FFF2-40B4-BE49-F238E27FC236}">
                <a16:creationId xmlns:a16="http://schemas.microsoft.com/office/drawing/2014/main" id="{F1C9C5EE-EAB4-FD4F-5B91-9439132983F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95575" y="1506225"/>
            <a:ext cx="7010400" cy="53239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4846161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Theme1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明朝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custClrLst>
    <a:custClr name="B1. SCA Blå">
      <a:srgbClr val="00205B"/>
    </a:custClr>
    <a:custClr name="G1. Ljusgrön">
      <a:srgbClr val="DEEDE4"/>
    </a:custClr>
    <a:custClr name="G2. SCA Grön Tint 60%">
      <a:srgbClr val="8FC1A6"/>
    </a:custClr>
    <a:custClr name="G3. SCA Grön">
      <a:srgbClr val="44986B"/>
    </a:custClr>
    <a:custClr name="G4. Mörkgrön Tint 85%">
      <a:srgbClr val="587370"/>
    </a:custClr>
    <a:custClr name="G5. Mörkgrön">
      <a:srgbClr val="204440"/>
    </a:custClr>
    <a:custClr name="T1. Ljust trä">
      <a:srgbClr val="F9F0E4"/>
    </a:custClr>
    <a:custClr name="T2. Bark Tint 60%">
      <a:srgbClr val="CCA38E"/>
    </a:custClr>
    <a:custClr name="T3. Bark">
      <a:srgbClr val="AA6543"/>
    </a:custClr>
    <a:custClr name="N1. Ljusgrå">
      <a:srgbClr val="E6EAE9"/>
    </a:custClr>
    <a:custClr name="N2. Mörkgrå">
      <a:srgbClr val="696969"/>
    </a:custClr>
    <a:custClr name="Vit">
      <a:srgbClr val="FFFFFF"/>
    </a:custClr>
    <a:custClr name="85% Svart">
      <a:srgbClr val="262626"/>
    </a:custClr>
  </a:custClrLst>
  <a:extLst>
    <a:ext uri="{05A4C25C-085E-4340-85A3-A5531E510DB2}">
      <thm15:themeFamily xmlns:thm15="http://schemas.microsoft.com/office/thememl/2012/main" name="Default Theme1" id="{D17F9522-AB8E-41DF-8510-B249FEB5E96A}" vid="{97942343-E243-409F-A150-21396AA90D4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0</TotalTime>
  <Words>1022</Words>
  <Application>Microsoft Office PowerPoint</Application>
  <PresentationFormat>Bredbild</PresentationFormat>
  <Paragraphs>213</Paragraphs>
  <Slides>20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20</vt:i4>
      </vt:variant>
    </vt:vector>
  </HeadingPairs>
  <TitlesOfParts>
    <vt:vector size="24" baseType="lpstr">
      <vt:lpstr>Arial</vt:lpstr>
      <vt:lpstr>Calibri</vt:lpstr>
      <vt:lpstr>Calibri Light</vt:lpstr>
      <vt:lpstr>Default Theme1</vt:lpstr>
      <vt:lpstr>Glädje, gemenskap, respekt </vt:lpstr>
      <vt:lpstr>Välkomna</vt:lpstr>
      <vt:lpstr>Styrelse</vt:lpstr>
      <vt:lpstr>Styrelse</vt:lpstr>
      <vt:lpstr>Säsongen 2023/2024</vt:lpstr>
      <vt:lpstr>Säsongen 2023/2024</vt:lpstr>
      <vt:lpstr>Säsongen 2023/2024</vt:lpstr>
      <vt:lpstr>Säsongen 2023/2024</vt:lpstr>
      <vt:lpstr>Mall Ekonomi uppföljning</vt:lpstr>
      <vt:lpstr>Säsongen 2023/2024</vt:lpstr>
      <vt:lpstr>Nummerserier fakturering lag</vt:lpstr>
      <vt:lpstr>Nummerserier fakturering lag</vt:lpstr>
      <vt:lpstr>Exempel på faktura</vt:lpstr>
      <vt:lpstr>Dokument på laget.se</vt:lpstr>
      <vt:lpstr>Säsongen 2023/2024</vt:lpstr>
      <vt:lpstr>Medlemsavgifter verksamhetsåret 2023/2024</vt:lpstr>
      <vt:lpstr>Licensieringsavgifter verksamhetsåret 2023/2024</vt:lpstr>
      <vt:lpstr>PowerPoint-presentation</vt:lpstr>
      <vt:lpstr>PowerPoint-presentation</vt:lpstr>
      <vt:lpstr>Säsongen 2023/2024</vt:lpstr>
    </vt:vector>
  </TitlesOfParts>
  <Company>SCA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Uppstarts-/strategimöte 2020-2021</dc:title>
  <dc:creator>JÄDER Jerker</dc:creator>
  <cp:lastModifiedBy>Charlotte Bergfors</cp:lastModifiedBy>
  <cp:revision>825</cp:revision>
  <dcterms:created xsi:type="dcterms:W3CDTF">2020-07-21T19:32:48Z</dcterms:created>
  <dcterms:modified xsi:type="dcterms:W3CDTF">2023-12-09T16:11:47Z</dcterms:modified>
</cp:coreProperties>
</file>