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75" r:id="rId3"/>
    <p:sldId id="282" r:id="rId4"/>
    <p:sldId id="292" r:id="rId5"/>
    <p:sldId id="276" r:id="rId6"/>
    <p:sldId id="277" r:id="rId7"/>
    <p:sldId id="281" r:id="rId8"/>
    <p:sldId id="271" r:id="rId9"/>
    <p:sldId id="289" r:id="rId10"/>
    <p:sldId id="290" r:id="rId11"/>
    <p:sldId id="293" r:id="rId12"/>
    <p:sldId id="280" r:id="rId13"/>
    <p:sldId id="259" r:id="rId14"/>
    <p:sldId id="291" r:id="rId15"/>
    <p:sldId id="272" r:id="rId16"/>
    <p:sldId id="269" r:id="rId17"/>
    <p:sldId id="270" r:id="rId18"/>
    <p:sldId id="279" r:id="rId19"/>
    <p:sldId id="284" r:id="rId20"/>
    <p:sldId id="283" r:id="rId21"/>
    <p:sldId id="285" r:id="rId22"/>
    <p:sldId id="286" r:id="rId23"/>
    <p:sldId id="287" r:id="rId24"/>
    <p:sldId id="288"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C4890-AC33-4F2F-8237-895631FF5078}" v="92" dt="2020-09-21T21:05:07.508"/>
    <p1510:client id="{28DC85E5-BD27-4EBC-8C69-CE2A5F32D895}" v="2131" dt="2020-10-12T16:10:44.230"/>
    <p1510:client id="{31874972-0DA5-4998-B3F0-C969ACE06E65}" v="934" dt="2020-10-14T17:32:32.414"/>
    <p1510:client id="{4E2736B6-5974-4458-9E0D-ECD23D1025C7}" v="68" dt="2020-10-14T18:01:52.136"/>
    <p1510:client id="{4ECD215A-B537-48ED-AA48-D4686074868E}" v="913" dt="2020-10-28T20:08:44.661"/>
    <p1510:client id="{7F69525C-D366-488E-9962-0FE606CA76CE}" v="2874" dt="2020-09-21T21:02:21.037"/>
    <p1510:client id="{E406ADA2-12D4-4967-B8AB-E3EA8EF3891C}" v="821" dt="2020-10-14T17:59:34.6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3" d="2"/>
        <a:sy n="3" d="2"/>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notesMaster" Target="notesMasters/notesMaster1.xml" Id="rId26"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theme" Target="theme/theme1.xml" Id="rId29"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microsoft.com/office/2015/10/relationships/revisionInfo" Target="revisionInfo.xml" Id="rId32"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viewProps" Target="viewProps.xml" Id="rId28"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presProps" Target="presProps.xml" Id="rId27" /><Relationship Type="http://schemas.openxmlformats.org/officeDocument/2006/relationships/tableStyles" Target="tableStyles.xml" Id="rId30"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DCA146-60C3-4C86-AD60-71D55998CC76}" type="datetimeFigureOut">
              <a:rPr lang="sv-SE" smtClean="0"/>
              <a:t>2020-10-28</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89B47-000D-4BD1-A09A-1B83B0060BC4}" type="slidenum">
              <a:rPr lang="sv-SE" smtClean="0"/>
              <a:t>‹#›</a:t>
            </a:fld>
            <a:endParaRPr lang="sv-SE"/>
          </a:p>
        </p:txBody>
      </p:sp>
    </p:spTree>
    <p:extLst>
      <p:ext uri="{BB962C8B-B14F-4D97-AF65-F5344CB8AC3E}">
        <p14:creationId xmlns:p14="http://schemas.microsoft.com/office/powerpoint/2010/main" val="502629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EDD79BD1-89AE-44AA-A0FB-4727A6D7C941}" type="datetime1">
              <a:rPr lang="sv-SE" smtClean="0"/>
              <a:t>2020-10-28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345369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F35FBBAF-6A43-4EB7-992A-9C7A38CE4F12}" type="datetime1">
              <a:rPr lang="sv-SE" smtClean="0"/>
              <a:t>2020-10-28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234250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A936B3F7-5A1F-4098-9A5E-06A2BA3E9FF6}" type="datetime1">
              <a:rPr lang="sv-SE" smtClean="0"/>
              <a:t>2020-10-28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103895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61C9204F-1DB5-4E45-B3C7-652723001E21}" type="datetime1">
              <a:rPr lang="sv-SE" smtClean="0"/>
              <a:t>2020-10-28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174735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D2347A-5870-4ECE-8FBC-B314152BB04D}" type="datetime1">
              <a:rPr lang="sv-SE" smtClean="0"/>
              <a:t>2020-10-28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82443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E6102B3C-2B60-47A9-B3B9-2EFB08E60CAD}" type="datetime1">
              <a:rPr lang="sv-SE" smtClean="0"/>
              <a:t>2020-10-28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160366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62A2BCAC-A68E-4AAE-9A89-57DC9A93B10F}" type="datetime1">
              <a:rPr lang="sv-SE" smtClean="0"/>
              <a:t>2020-10-28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242741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5A6F87E1-A1A2-4389-9297-68A2E57A66E6}" type="datetime1">
              <a:rPr lang="sv-SE" smtClean="0"/>
              <a:t>2020-10-28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2442759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D79B4-56F2-4297-826F-E4F13ECC1E66}" type="datetime1">
              <a:rPr lang="sv-SE" smtClean="0"/>
              <a:t>2020-10-28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366995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7B245B-306B-47DA-9D9E-8B133B1575F2}" type="datetime1">
              <a:rPr lang="sv-SE" smtClean="0"/>
              <a:t>2020-10-28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50536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806CD2-1B00-4BEC-A1E2-E4BA01EA34B3}" type="datetime1">
              <a:rPr lang="sv-SE" smtClean="0"/>
              <a:t>2020-10-28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E8B63EB-9E8A-4954-AB61-E8B5C64855C9}" type="slidenum">
              <a:rPr lang="sv-SE" smtClean="0"/>
              <a:t>‹#›</a:t>
            </a:fld>
            <a:endParaRPr lang="sv-SE"/>
          </a:p>
        </p:txBody>
      </p:sp>
    </p:spTree>
    <p:extLst>
      <p:ext uri="{BB962C8B-B14F-4D97-AF65-F5344CB8AC3E}">
        <p14:creationId xmlns:p14="http://schemas.microsoft.com/office/powerpoint/2010/main" val="1217403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AA62A-18DA-4412-B8F0-01762AA88957}" type="datetime1">
              <a:rPr lang="sv-SE" smtClean="0"/>
              <a:t>2020-10-28</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B63EB-9E8A-4954-AB61-E8B5C64855C9}" type="slidenum">
              <a:rPr lang="sv-SE" smtClean="0"/>
              <a:t>‹#›</a:t>
            </a:fld>
            <a:endParaRPr lang="sv-SE"/>
          </a:p>
        </p:txBody>
      </p:sp>
    </p:spTree>
    <p:extLst>
      <p:ext uri="{BB962C8B-B14F-4D97-AF65-F5344CB8AC3E}">
        <p14:creationId xmlns:p14="http://schemas.microsoft.com/office/powerpoint/2010/main" val="10451096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imraibc1996@gmai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v-SE" dirty="0"/>
              <a:t>Glädje, gemenskap, respekt </a:t>
            </a:r>
            <a:br>
              <a:rPr lang="sv-SE" dirty="0"/>
            </a:br>
            <a:r>
              <a:rPr lang="sv-SE" dirty="0"/>
              <a:t>och matcher</a:t>
            </a:r>
            <a:br>
              <a:rPr lang="sv-SE" dirty="0"/>
            </a:br>
            <a:r>
              <a:rPr lang="sv-SE" dirty="0"/>
              <a:t>- även i Corona-tider</a:t>
            </a:r>
          </a:p>
        </p:txBody>
      </p:sp>
      <p:sp>
        <p:nvSpPr>
          <p:cNvPr id="3" name="Subtitle 2"/>
          <p:cNvSpPr>
            <a:spLocks noGrp="1"/>
          </p:cNvSpPr>
          <p:nvPr>
            <p:ph type="subTitle" idx="1"/>
          </p:nvPr>
        </p:nvSpPr>
        <p:spPr/>
        <p:txBody>
          <a:bodyPr vert="horz" lIns="91440" tIns="45720" rIns="91440" bIns="45720" rtlCol="0" anchor="t">
            <a:normAutofit/>
          </a:bodyPr>
          <a:lstStyle/>
          <a:p>
            <a:r>
              <a:rPr lang="sv-SE" dirty="0"/>
              <a:t>Timrå IBC</a:t>
            </a:r>
          </a:p>
          <a:p>
            <a:r>
              <a:rPr lang="sv-SE" dirty="0">
                <a:cs typeface="Calibri"/>
              </a:rPr>
              <a:t>2020-10-28</a:t>
            </a:r>
          </a:p>
        </p:txBody>
      </p:sp>
      <p:pic>
        <p:nvPicPr>
          <p:cNvPr id="6"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1703597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Innan arrangemang</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a:bodyPr>
          <a:lstStyle/>
          <a:p>
            <a:r>
              <a:rPr lang="sv-SE" dirty="0">
                <a:cs typeface="Calibri"/>
              </a:rPr>
              <a:t>Kommunicera med övriga lag som arrangerar samma dag</a:t>
            </a:r>
            <a:endParaRPr lang="sv-SE">
              <a:cs typeface="Calibri"/>
            </a:endParaRPr>
          </a:p>
          <a:p>
            <a:pPr lvl="1"/>
            <a:r>
              <a:rPr lang="sv-SE" dirty="0">
                <a:cs typeface="Calibri"/>
              </a:rPr>
              <a:t>Om det är tätt mellan matcherna, hur ska trängsel undvikas?</a:t>
            </a:r>
          </a:p>
          <a:p>
            <a:pPr lvl="1"/>
            <a:r>
              <a:rPr lang="sv-SE" dirty="0">
                <a:cs typeface="Calibri"/>
              </a:rPr>
              <a:t>Hur sköter vi skiftbyte i kiosken?</a:t>
            </a:r>
          </a:p>
          <a:p>
            <a:pPr lvl="1"/>
            <a:r>
              <a:rPr lang="sv-SE" dirty="0">
                <a:cs typeface="Calibri"/>
              </a:rPr>
              <a:t>Hur placerar vi in lagen i omklädningsrummen?</a:t>
            </a:r>
          </a:p>
          <a:p>
            <a:pPr lvl="1"/>
            <a:r>
              <a:rPr lang="sv-SE" dirty="0">
                <a:cs typeface="Calibri"/>
              </a:rPr>
              <a:t>Det finns ett omklädningsrum för damer på vardera över- och undervåningen. Så långt det är möjligt skall dessa användas av våra flick- och damlag.</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3839081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Innan arrangemang</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a:bodyPr>
          <a:lstStyle/>
          <a:p>
            <a:r>
              <a:rPr lang="sv-SE" dirty="0">
                <a:cs typeface="Calibri"/>
              </a:rPr>
              <a:t>Fatta beslut om publik</a:t>
            </a:r>
            <a:endParaRPr lang="sv-SE" u="sng" dirty="0">
              <a:cs typeface="Calibri"/>
            </a:endParaRPr>
          </a:p>
          <a:p>
            <a:r>
              <a:rPr lang="sv-SE" u="sng" dirty="0">
                <a:cs typeface="Calibri"/>
              </a:rPr>
              <a:t>Det maximala åskådarantalet måste alltid respekteras</a:t>
            </a:r>
            <a:endParaRPr lang="sv-SE" dirty="0"/>
          </a:p>
          <a:p>
            <a:pPr lvl="1"/>
            <a:r>
              <a:rPr lang="sv-SE" dirty="0">
                <a:cs typeface="Calibri"/>
              </a:rPr>
              <a:t>Under inga omständigheter får åskådarantalet överstiga 50</a:t>
            </a:r>
          </a:p>
          <a:p>
            <a:r>
              <a:rPr lang="sv-SE" dirty="0">
                <a:cs typeface="Calibri"/>
              </a:rPr>
              <a:t>Funktionärer, domare och spelare är undantagna och får komma in</a:t>
            </a:r>
          </a:p>
          <a:p>
            <a:pPr lvl="1"/>
            <a:r>
              <a:rPr lang="sv-SE" dirty="0">
                <a:cs typeface="Calibri"/>
              </a:rPr>
              <a:t>Funktionärer och spelare till nästa match kan komma in</a:t>
            </a:r>
          </a:p>
          <a:p>
            <a:r>
              <a:rPr lang="sv-SE" dirty="0">
                <a:cs typeface="Calibri"/>
              </a:rPr>
              <a:t>Funktionärsantalet får dock inte överdrivas utan skall hållas till det som är nödvändigt</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3883321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Innan arrangemang</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fontScale="92500" lnSpcReduction="20000"/>
          </a:bodyPr>
          <a:lstStyle/>
          <a:p>
            <a:r>
              <a:rPr lang="sv-SE" dirty="0">
                <a:cs typeface="Calibri"/>
              </a:rPr>
              <a:t>Lag som tar in publik ansvarar för att läsa igenom och efterleva </a:t>
            </a:r>
            <a:r>
              <a:rPr lang="sv-SE" dirty="0" err="1">
                <a:cs typeface="Calibri"/>
              </a:rPr>
              <a:t>SvIBF:s</a:t>
            </a:r>
            <a:r>
              <a:rPr lang="sv-SE" dirty="0">
                <a:cs typeface="Calibri"/>
              </a:rPr>
              <a:t> riktlinjer</a:t>
            </a:r>
            <a:endParaRPr lang="sv-SE">
              <a:cs typeface="Calibri"/>
            </a:endParaRPr>
          </a:p>
          <a:p>
            <a:pPr lvl="1"/>
            <a:r>
              <a:rPr lang="sv-SE" dirty="0">
                <a:cs typeface="Calibri"/>
              </a:rPr>
              <a:t>Tänk på att filma och sända matcher på </a:t>
            </a:r>
            <a:r>
              <a:rPr lang="sv-SE" dirty="0" err="1">
                <a:cs typeface="Calibri"/>
              </a:rPr>
              <a:t>innebandyappen</a:t>
            </a:r>
            <a:r>
              <a:rPr lang="sv-SE" dirty="0">
                <a:cs typeface="Calibri"/>
              </a:rPr>
              <a:t> – ger intäkter till laget</a:t>
            </a:r>
          </a:p>
          <a:p>
            <a:r>
              <a:rPr lang="sv-SE" dirty="0"/>
              <a:t>Kontakta domare – se exempel</a:t>
            </a:r>
          </a:p>
          <a:p>
            <a:pPr lvl="1"/>
            <a:r>
              <a:rPr lang="sv-SE" dirty="0"/>
              <a:t>Kom överens om lämplig ankomsttid för att möjliggöra inpassering utan trängsel</a:t>
            </a:r>
          </a:p>
          <a:p>
            <a:r>
              <a:rPr lang="sv-SE" dirty="0">
                <a:cs typeface="Calibri" panose="020F0502020204030204"/>
              </a:rPr>
              <a:t>Arrangerande lag ansvarar för att handdesinfektion finns tillgängligt och att omklädningsrum städas mellan lag</a:t>
            </a:r>
          </a:p>
          <a:p>
            <a:r>
              <a:rPr lang="sv-SE" dirty="0">
                <a:cs typeface="Calibri" panose="020F0502020204030204"/>
              </a:rPr>
              <a:t>Förbered lista över medverkande deltagare och funktionärer för att möjliggöra smittspårning. </a:t>
            </a:r>
          </a:p>
          <a:p>
            <a:pPr lvl="1"/>
            <a:r>
              <a:rPr lang="sv-SE" dirty="0">
                <a:cs typeface="Calibri" panose="020F0502020204030204"/>
              </a:rPr>
              <a:t>Ange funktion för var deltagande funktionär</a:t>
            </a:r>
          </a:p>
          <a:p>
            <a:pPr marL="0" indent="0">
              <a:buNone/>
            </a:pPr>
            <a:endParaRPr lang="sv-SE" dirty="0">
              <a:cs typeface="Calibri" panose="020F0502020204030204"/>
            </a:endParaRP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3688311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Vid arrangemang</a:t>
            </a:r>
          </a:p>
        </p:txBody>
      </p:sp>
      <p:sp>
        <p:nvSpPr>
          <p:cNvPr id="3" name="Content Placeholder 2"/>
          <p:cNvSpPr>
            <a:spLocks noGrp="1"/>
          </p:cNvSpPr>
          <p:nvPr>
            <p:ph idx="1"/>
          </p:nvPr>
        </p:nvSpPr>
        <p:spPr>
          <a:xfrm>
            <a:off x="838200" y="1825625"/>
            <a:ext cx="10515600" cy="3510651"/>
          </a:xfrm>
        </p:spPr>
        <p:txBody>
          <a:bodyPr>
            <a:normAutofit fontScale="85000" lnSpcReduction="20000"/>
          </a:bodyPr>
          <a:lstStyle/>
          <a:p>
            <a:r>
              <a:rPr lang="sv-SE" dirty="0"/>
              <a:t>Matchvärdar tar emot gästande lag vid dörren till Sporthallen</a:t>
            </a:r>
          </a:p>
          <a:p>
            <a:pPr lvl="1"/>
            <a:r>
              <a:rPr lang="sv-SE" dirty="0"/>
              <a:t>Visar till omklädningsrum som märkts upp med lagnamn</a:t>
            </a:r>
          </a:p>
          <a:p>
            <a:pPr lvl="1"/>
            <a:r>
              <a:rPr lang="sv-SE" dirty="0"/>
              <a:t>Informerar om uppvärmningsmöjligheter</a:t>
            </a:r>
          </a:p>
          <a:p>
            <a:pPr lvl="2"/>
            <a:r>
              <a:rPr lang="sv-SE" dirty="0"/>
              <a:t>Allra helst utomhus</a:t>
            </a:r>
          </a:p>
          <a:p>
            <a:pPr lvl="2"/>
            <a:r>
              <a:rPr lang="sv-SE" dirty="0"/>
              <a:t>Korridoren i källarplan får användas av endast ett lag åt gången</a:t>
            </a:r>
          </a:p>
          <a:p>
            <a:pPr lvl="2"/>
            <a:r>
              <a:rPr lang="sv-SE" dirty="0"/>
              <a:t>Undvik trängsel vid matchslut, då nästa lag kliver på för uppvärmning</a:t>
            </a:r>
          </a:p>
          <a:p>
            <a:pPr lvl="1"/>
            <a:r>
              <a:rPr lang="sv-SE" dirty="0"/>
              <a:t>Visar medföljande familjemedlemmar till läktaren och uppmanar till avstånd</a:t>
            </a:r>
          </a:p>
          <a:p>
            <a:r>
              <a:rPr lang="sv-SE" dirty="0"/>
              <a:t>Vi rekommenderar att </a:t>
            </a:r>
          </a:p>
          <a:p>
            <a:pPr lvl="1"/>
            <a:r>
              <a:rPr lang="sv-SE" dirty="0"/>
              <a:t>lag så långt det är möjligt tilldelas omklädningsrum på skilda våningar – det förenklar av- och påstigning av planen</a:t>
            </a:r>
          </a:p>
          <a:p>
            <a:pPr lvl="1"/>
            <a:r>
              <a:rPr lang="sv-SE" dirty="0"/>
              <a:t>en matchvärd står vid dörren för att släppa in och hålla räkning på antalet personer i hallen</a:t>
            </a:r>
          </a:p>
          <a:p>
            <a:pPr lvl="1"/>
            <a:r>
              <a:rPr lang="sv-SE" dirty="0"/>
              <a:t>en matchvärd säkerställer att dörren på källarplan inte används som ingång</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3027741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Vid arrangemang</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fontScale="85000" lnSpcReduction="10000"/>
          </a:bodyPr>
          <a:lstStyle/>
          <a:p>
            <a:r>
              <a:rPr lang="sv-SE" dirty="0">
                <a:cs typeface="Calibri"/>
              </a:rPr>
              <a:t>Ställ gärna upp ett bord innanför entrén</a:t>
            </a:r>
            <a:endParaRPr lang="sv-SE">
              <a:cs typeface="Calibri"/>
            </a:endParaRPr>
          </a:p>
          <a:p>
            <a:pPr lvl="1"/>
            <a:r>
              <a:rPr lang="sv-SE" dirty="0">
                <a:cs typeface="Calibri"/>
              </a:rPr>
              <a:t>Naturligt avskiljande av lag som skall använda nedre omklädningsrum via trappan vid entrén</a:t>
            </a:r>
          </a:p>
          <a:p>
            <a:pPr lvl="1"/>
            <a:r>
              <a:rPr lang="sv-SE" dirty="0">
                <a:cs typeface="Calibri"/>
              </a:rPr>
              <a:t>Ställ handsprit på detta bord</a:t>
            </a:r>
            <a:endParaRPr lang="sv-SE">
              <a:cs typeface="Calibri"/>
            </a:endParaRPr>
          </a:p>
          <a:p>
            <a:pPr lvl="1"/>
            <a:r>
              <a:rPr lang="sv-SE" dirty="0">
                <a:cs typeface="Calibri"/>
              </a:rPr>
              <a:t>Här kan listan vara där medföljande åskådare skriver namn och telefonnummer</a:t>
            </a:r>
            <a:endParaRPr lang="sv-SE">
              <a:cs typeface="Calibri"/>
            </a:endParaRPr>
          </a:p>
          <a:p>
            <a:pPr lvl="2"/>
            <a:r>
              <a:rPr lang="sv-SE" dirty="0">
                <a:cs typeface="Calibri"/>
              </a:rPr>
              <a:t>GDPR medger hantering av personuppgifter för att möjliggöra smittspårning</a:t>
            </a:r>
          </a:p>
          <a:p>
            <a:pPr lvl="2"/>
            <a:r>
              <a:rPr lang="sv-SE" dirty="0">
                <a:cs typeface="Calibri"/>
              </a:rPr>
              <a:t>Listorna tas om hand av matchansvarig och sparas i två månader - därefter förstörs den</a:t>
            </a:r>
            <a:endParaRPr lang="sv-SE" dirty="0"/>
          </a:p>
          <a:p>
            <a:pPr lvl="1"/>
            <a:r>
              <a:rPr lang="sv-SE" u="sng" dirty="0">
                <a:cs typeface="Calibri"/>
              </a:rPr>
              <a:t>En plexiglasskiva att hänga upp vid bordet finns inne i klubblokalen</a:t>
            </a:r>
          </a:p>
          <a:p>
            <a:r>
              <a:rPr lang="sv-SE" dirty="0"/>
              <a:t>Vi rekommenderar också att </a:t>
            </a:r>
            <a:endParaRPr lang="sv-SE">
              <a:cs typeface="Calibri"/>
            </a:endParaRPr>
          </a:p>
          <a:p>
            <a:pPr lvl="1"/>
            <a:r>
              <a:rPr lang="sv-SE" dirty="0"/>
              <a:t>Utgången på källarplan används av hemmalag för in- och utpassering.</a:t>
            </a:r>
            <a:endParaRPr lang="sv-SE" dirty="0">
              <a:cs typeface="Calibri"/>
            </a:endParaRPr>
          </a:p>
          <a:p>
            <a:pPr lvl="1"/>
            <a:r>
              <a:rPr lang="sv-SE" dirty="0">
                <a:cs typeface="Calibri"/>
              </a:rPr>
              <a:t>En matchvärd finns på plats och säkerställer att denna dör endast används av spelare och ledare</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695878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Vid arrangemang</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lnSpcReduction="10000"/>
          </a:bodyPr>
          <a:lstStyle/>
          <a:p>
            <a:r>
              <a:rPr lang="sv-SE" dirty="0">
                <a:cs typeface="Calibri"/>
              </a:rPr>
              <a:t>Mellan matcher är det viktigt att undvika trängsel </a:t>
            </a:r>
          </a:p>
          <a:p>
            <a:pPr lvl="1"/>
            <a:r>
              <a:rPr lang="sv-SE" dirty="0">
                <a:cs typeface="Calibri"/>
              </a:rPr>
              <a:t>Lag som väntar på att få spela match måste vänta till dess spelarna från föregående match lämnat planen innan de beträder utrymmet utanför sargen</a:t>
            </a:r>
          </a:p>
          <a:p>
            <a:pPr lvl="1"/>
            <a:r>
              <a:rPr lang="sv-SE" dirty="0">
                <a:cs typeface="Calibri"/>
              </a:rPr>
              <a:t>Väntande lag uppehåller sig i anvisat omklädningsrum eller utomhus i största möjliga utsträckning.</a:t>
            </a:r>
          </a:p>
          <a:p>
            <a:pPr lvl="1"/>
            <a:r>
              <a:rPr lang="sv-SE" dirty="0">
                <a:cs typeface="Calibri"/>
              </a:rPr>
              <a:t>Rekommenderas att matchvärd leder lagen från omklädningsrum till plan.</a:t>
            </a:r>
            <a:endParaRPr lang="sv-SE">
              <a:cs typeface="Calibri"/>
            </a:endParaRPr>
          </a:p>
          <a:p>
            <a:r>
              <a:rPr lang="sv-SE" dirty="0">
                <a:cs typeface="Calibri"/>
              </a:rPr>
              <a:t>Avbytarbänk skall desinficeras mellan matcher</a:t>
            </a:r>
          </a:p>
          <a:p>
            <a:pPr lvl="1"/>
            <a:r>
              <a:rPr lang="sv-SE" dirty="0">
                <a:cs typeface="Calibri"/>
              </a:rPr>
              <a:t>Detta görs lämpligen i anslutning till matchstart</a:t>
            </a:r>
            <a:endParaRPr lang="sv-SE">
              <a:cs typeface="Calibri"/>
            </a:endParaRPr>
          </a:p>
          <a:p>
            <a:r>
              <a:rPr lang="sv-SE" dirty="0">
                <a:cs typeface="Calibri"/>
              </a:rPr>
              <a:t>Speakerbord desinficeras mellan matcher</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1661603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Vid arrangemang</a:t>
            </a:r>
          </a:p>
        </p:txBody>
      </p:sp>
      <p:sp>
        <p:nvSpPr>
          <p:cNvPr id="3" name="Content Placeholder 2"/>
          <p:cNvSpPr>
            <a:spLocks noGrp="1"/>
          </p:cNvSpPr>
          <p:nvPr>
            <p:ph idx="1"/>
          </p:nvPr>
        </p:nvSpPr>
        <p:spPr>
          <a:xfrm>
            <a:off x="838200" y="1825625"/>
            <a:ext cx="10515600" cy="3510651"/>
          </a:xfrm>
        </p:spPr>
        <p:txBody>
          <a:bodyPr>
            <a:normAutofit/>
          </a:bodyPr>
          <a:lstStyle/>
          <a:p>
            <a:r>
              <a:rPr lang="sv-SE" dirty="0"/>
              <a:t>Matchvärdar tar emot domare vid dörren till Sporthallen</a:t>
            </a:r>
          </a:p>
          <a:p>
            <a:pPr lvl="1"/>
            <a:r>
              <a:rPr lang="sv-SE" dirty="0"/>
              <a:t>Visar till utrymme för omklädning och förvaring av tillhörigheter</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3642786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Vid arrangemang</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fontScale="77500" lnSpcReduction="20000"/>
          </a:bodyPr>
          <a:lstStyle/>
          <a:p>
            <a:r>
              <a:rPr lang="sv-SE" dirty="0"/>
              <a:t>Under match är det viktigt att avstånd upprätthålls och att trängsel undviks</a:t>
            </a:r>
          </a:p>
          <a:p>
            <a:r>
              <a:rPr lang="sv-SE" u="sng" dirty="0"/>
              <a:t>På läktare – en meters mellanrum mellan åskådare</a:t>
            </a:r>
            <a:endParaRPr lang="sv-SE" u="sng">
              <a:cs typeface="Calibri"/>
            </a:endParaRPr>
          </a:p>
          <a:p>
            <a:r>
              <a:rPr lang="sv-SE" u="sng" dirty="0">
                <a:cs typeface="Calibri" panose="020F0502020204030204"/>
              </a:rPr>
              <a:t>Två personer – inte fler - får sitta tillsammans</a:t>
            </a:r>
          </a:p>
          <a:p>
            <a:r>
              <a:rPr lang="sv-SE" u="sng" dirty="0">
                <a:cs typeface="Calibri" panose="020F0502020204030204"/>
              </a:rPr>
              <a:t>Ingen stående publik</a:t>
            </a:r>
            <a:endParaRPr lang="sv-SE" u="sng" dirty="0"/>
          </a:p>
          <a:p>
            <a:pPr lvl="1"/>
            <a:r>
              <a:rPr lang="sv-SE" dirty="0"/>
              <a:t>Vid eventuell kiosk</a:t>
            </a:r>
          </a:p>
          <a:p>
            <a:pPr lvl="1"/>
            <a:r>
              <a:rPr lang="sv-SE" dirty="0"/>
              <a:t>I utrymmet innanför ytterdörrarna samt vid toaletter</a:t>
            </a:r>
          </a:p>
          <a:p>
            <a:r>
              <a:rPr lang="sv-SE" dirty="0"/>
              <a:t>Uppdatera listan över närvarande med eventuella bortfall och tillägg från gästande lag</a:t>
            </a:r>
          </a:p>
          <a:p>
            <a:r>
              <a:rPr lang="sv-SE" dirty="0"/>
              <a:t>När gästande lag har spelat färdigt och skall åka hem, måste matchvärdar se till så att trängsel inte uppstår vid utpassering</a:t>
            </a:r>
          </a:p>
          <a:p>
            <a:pPr lvl="1"/>
            <a:r>
              <a:rPr lang="sv-SE" dirty="0"/>
              <a:t>Uppmana redan vid matchstart till avfärd så snart som möjligt efter avslutad match</a:t>
            </a:r>
            <a:endParaRPr lang="sv-SE">
              <a:cs typeface="Calibri"/>
            </a:endParaRP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1855019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Efter arrangemang</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fontScale="92500" lnSpcReduction="20000"/>
          </a:bodyPr>
          <a:lstStyle/>
          <a:p>
            <a:r>
              <a:rPr lang="sv-SE" dirty="0"/>
              <a:t>Städa </a:t>
            </a:r>
            <a:r>
              <a:rPr lang="sv-SE" dirty="0" err="1"/>
              <a:t>omklädningrum</a:t>
            </a:r>
            <a:endParaRPr lang="sv-SE" dirty="0"/>
          </a:p>
          <a:p>
            <a:r>
              <a:rPr lang="sv-SE" dirty="0"/>
              <a:t>Städa kiosk</a:t>
            </a:r>
          </a:p>
          <a:p>
            <a:r>
              <a:rPr lang="sv-SE" dirty="0"/>
              <a:t>Städa läktare</a:t>
            </a:r>
          </a:p>
          <a:p>
            <a:r>
              <a:rPr lang="sv-SE" dirty="0"/>
              <a:t>Tag bort markeringar på golv och bänkar samt lappar som satts upp på dörrar</a:t>
            </a:r>
          </a:p>
          <a:p>
            <a:r>
              <a:rPr lang="sv-SE" dirty="0"/>
              <a:t>Se till att listan över närvarande deltagare och funktionärer är korrekt</a:t>
            </a:r>
          </a:p>
          <a:p>
            <a:r>
              <a:rPr lang="sv-SE" dirty="0"/>
              <a:t>Se till så att dörrar är stängda och låsta</a:t>
            </a:r>
          </a:p>
          <a:p>
            <a:r>
              <a:rPr lang="sv-SE" dirty="0"/>
              <a:t>Utvärdera arrangemanget</a:t>
            </a:r>
          </a:p>
          <a:p>
            <a:pPr lvl="1"/>
            <a:r>
              <a:rPr lang="sv-SE" dirty="0"/>
              <a:t>Kontakta föreningen med eventuella förslag på ändringar av detta dokument.</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3081111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Hemmalag i annan hall</a:t>
            </a:r>
          </a:p>
        </p:txBody>
      </p:sp>
      <p:sp>
        <p:nvSpPr>
          <p:cNvPr id="3" name="Content Placeholder 2"/>
          <p:cNvSpPr>
            <a:spLocks noGrp="1"/>
          </p:cNvSpPr>
          <p:nvPr>
            <p:ph idx="1"/>
          </p:nvPr>
        </p:nvSpPr>
        <p:spPr>
          <a:xfrm>
            <a:off x="838200" y="1302589"/>
            <a:ext cx="10515600" cy="4033687"/>
          </a:xfrm>
        </p:spPr>
        <p:txBody>
          <a:bodyPr vert="horz" lIns="91440" tIns="45720" rIns="91440" bIns="45720" rtlCol="0" anchor="t">
            <a:normAutofit/>
          </a:bodyPr>
          <a:lstStyle/>
          <a:p>
            <a:r>
              <a:rPr lang="sv-SE" dirty="0"/>
              <a:t>Dessa riktlinjer är för tillämpning i Timrå sporthall med dess speciella förutsättningar</a:t>
            </a:r>
          </a:p>
          <a:p>
            <a:r>
              <a:rPr lang="sv-SE" dirty="0">
                <a:cs typeface="Calibri"/>
              </a:rPr>
              <a:t>Polisanmälan har lämnats in endast för matcher i Timrå sporthall</a:t>
            </a:r>
          </a:p>
          <a:p>
            <a:r>
              <a:rPr lang="sv-SE" dirty="0">
                <a:cs typeface="Calibri"/>
              </a:rPr>
              <a:t>Riskbedömning avser endast Timrå sporthall</a:t>
            </a:r>
          </a:p>
          <a:p>
            <a:r>
              <a:rPr lang="sv-SE" dirty="0">
                <a:cs typeface="Calibri"/>
              </a:rPr>
              <a:t>Vid andra hallar måste arrangerande lag själva ta reda på vad som gäller avseende publik, kiosk och annat.</a:t>
            </a:r>
          </a:p>
          <a:p>
            <a:r>
              <a:rPr lang="sv-SE" dirty="0">
                <a:ea typeface="+mn-lt"/>
                <a:cs typeface="+mn-lt"/>
              </a:rPr>
              <a:t>Hör därför av er till kommun/klubb för att få ytterligare information inför sammandrag i annan hall än Timrå Sporthall</a:t>
            </a:r>
          </a:p>
          <a:p>
            <a:pPr marL="0" indent="0">
              <a:buNone/>
            </a:pPr>
            <a:endParaRPr lang="sv-SE" dirty="0">
              <a:cs typeface="Calibri"/>
            </a:endParaRP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42965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Bakgrund</a:t>
            </a:r>
          </a:p>
        </p:txBody>
      </p:sp>
      <p:sp>
        <p:nvSpPr>
          <p:cNvPr id="3" name="Content Placeholder 2"/>
          <p:cNvSpPr>
            <a:spLocks noGrp="1"/>
          </p:cNvSpPr>
          <p:nvPr>
            <p:ph idx="1"/>
          </p:nvPr>
        </p:nvSpPr>
        <p:spPr>
          <a:xfrm>
            <a:off x="838200" y="2006220"/>
            <a:ext cx="10515600" cy="2361063"/>
          </a:xfrm>
        </p:spPr>
        <p:txBody>
          <a:bodyPr vert="horz" lIns="91440" tIns="45720" rIns="91440" bIns="45720" rtlCol="0" anchor="t">
            <a:normAutofit fontScale="92500" lnSpcReduction="10000"/>
          </a:bodyPr>
          <a:lstStyle/>
          <a:p>
            <a:pPr marL="0" indent="0">
              <a:buNone/>
            </a:pPr>
            <a:r>
              <a:rPr lang="sv-SE" b="1" i="1" dirty="0"/>
              <a:t>Vi kommer, sannolikt, att behöva förhålla oss till Corona-pandemin en lång tid framöver. </a:t>
            </a:r>
          </a:p>
          <a:p>
            <a:pPr marL="0" indent="0">
              <a:buNone/>
            </a:pPr>
            <a:r>
              <a:rPr lang="sv-SE" b="1" i="1" dirty="0"/>
              <a:t>Media har flera gånger rapporterat om smittspridning i samband med idrottsevenemang. Timrå IBC tar sitt ansvar för att minimera riskerna genom att följa riktlinjerna från myndigheter och förbund.</a:t>
            </a:r>
          </a:p>
          <a:p>
            <a:pPr marL="0" indent="0">
              <a:buNone/>
            </a:pPr>
            <a:r>
              <a:rPr lang="sv-SE" b="1" i="1" dirty="0">
                <a:cs typeface="Calibri" panose="020F0502020204030204"/>
              </a:rPr>
              <a:t>(Förändringar sedan föregående version är understrukna)</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2600660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Hemmalag i annan hall</a:t>
            </a:r>
          </a:p>
        </p:txBody>
      </p:sp>
      <p:sp>
        <p:nvSpPr>
          <p:cNvPr id="3" name="Content Placeholder 2"/>
          <p:cNvSpPr>
            <a:spLocks noGrp="1"/>
          </p:cNvSpPr>
          <p:nvPr>
            <p:ph idx="1"/>
          </p:nvPr>
        </p:nvSpPr>
        <p:spPr>
          <a:xfrm>
            <a:off x="838200" y="1302589"/>
            <a:ext cx="10515600" cy="4033687"/>
          </a:xfrm>
        </p:spPr>
        <p:txBody>
          <a:bodyPr vert="horz" lIns="91440" tIns="45720" rIns="91440" bIns="45720" rtlCol="0" anchor="t">
            <a:normAutofit fontScale="55000" lnSpcReduction="20000"/>
          </a:bodyPr>
          <a:lstStyle/>
          <a:p>
            <a:pPr marL="0" indent="0">
              <a:buNone/>
            </a:pPr>
            <a:r>
              <a:rPr lang="sv-SE" dirty="0"/>
              <a:t>I </a:t>
            </a:r>
            <a:r>
              <a:rPr lang="sv-SE" dirty="0" err="1"/>
              <a:t>nedandstående</a:t>
            </a:r>
            <a:r>
              <a:rPr lang="sv-SE" dirty="0"/>
              <a:t> hallar är det möjligt att ta in publik </a:t>
            </a:r>
            <a:r>
              <a:rPr lang="sv-SE" u="sng" dirty="0"/>
              <a:t>under förutsättning att riktlinjer efterlevs och att man ansökt om polistillstånd.</a:t>
            </a:r>
            <a:endParaRPr lang="sv-SE" dirty="0"/>
          </a:p>
          <a:p>
            <a:r>
              <a:rPr lang="sv-SE" dirty="0" err="1"/>
              <a:t>Fränsta</a:t>
            </a:r>
            <a:r>
              <a:rPr lang="sv-SE" dirty="0"/>
              <a:t> Sporthall</a:t>
            </a:r>
          </a:p>
          <a:p>
            <a:r>
              <a:rPr lang="sv-SE" dirty="0"/>
              <a:t>Minervaskolan, Ånge</a:t>
            </a:r>
          </a:p>
          <a:p>
            <a:r>
              <a:rPr lang="sv-SE" dirty="0"/>
              <a:t>Sundsvalls sporthall (A-hallen och B-hallen)</a:t>
            </a:r>
          </a:p>
          <a:p>
            <a:r>
              <a:rPr lang="sv-SE" dirty="0" err="1"/>
              <a:t>Skönsberg</a:t>
            </a:r>
            <a:endParaRPr lang="sv-SE" dirty="0"/>
          </a:p>
          <a:p>
            <a:r>
              <a:rPr lang="sv-SE" dirty="0"/>
              <a:t>Timrå Sporthall</a:t>
            </a:r>
          </a:p>
          <a:p>
            <a:r>
              <a:rPr lang="sv-SE" dirty="0"/>
              <a:t>Njurunda sporthall</a:t>
            </a:r>
          </a:p>
          <a:p>
            <a:r>
              <a:rPr lang="sv-SE" dirty="0" err="1"/>
              <a:t>Öbacka</a:t>
            </a:r>
            <a:r>
              <a:rPr lang="sv-SE" dirty="0"/>
              <a:t> Sportcenter, Härnösand</a:t>
            </a:r>
          </a:p>
          <a:p>
            <a:r>
              <a:rPr lang="sv-SE" dirty="0" err="1"/>
              <a:t>Landgrensskolan</a:t>
            </a:r>
            <a:r>
              <a:rPr lang="sv-SE" dirty="0"/>
              <a:t>, Härnösand</a:t>
            </a:r>
          </a:p>
          <a:p>
            <a:r>
              <a:rPr lang="sv-SE" dirty="0"/>
              <a:t>Bollstahallen</a:t>
            </a:r>
          </a:p>
          <a:p>
            <a:r>
              <a:rPr lang="sv-SE" dirty="0"/>
              <a:t>Örnsköldsviks Sporthall</a:t>
            </a:r>
          </a:p>
          <a:p>
            <a:r>
              <a:rPr lang="sv-SE" dirty="0" err="1"/>
              <a:t>Skyttis</a:t>
            </a:r>
            <a:r>
              <a:rPr lang="sv-SE" dirty="0"/>
              <a:t>, Örnsköldsvik</a:t>
            </a:r>
          </a:p>
          <a:p>
            <a:r>
              <a:rPr lang="sv-SE" dirty="0" err="1"/>
              <a:t>Nolaskolan</a:t>
            </a:r>
            <a:r>
              <a:rPr lang="sv-SE" dirty="0"/>
              <a:t>, Örnsköldsvik</a:t>
            </a:r>
          </a:p>
          <a:p>
            <a:r>
              <a:rPr lang="sv-SE" dirty="0"/>
              <a:t>Husumhallen</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1605380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10" y="0"/>
            <a:ext cx="10515600" cy="1325563"/>
          </a:xfrm>
        </p:spPr>
        <p:txBody>
          <a:bodyPr/>
          <a:lstStyle/>
          <a:p>
            <a:r>
              <a:rPr lang="sv-SE" dirty="0"/>
              <a:t>Riskbedömning träning</a:t>
            </a:r>
          </a:p>
        </p:txBody>
      </p:sp>
      <p:graphicFrame>
        <p:nvGraphicFramePr>
          <p:cNvPr id="7" name="Table 6"/>
          <p:cNvGraphicFramePr>
            <a:graphicFrameLocks noGrp="1"/>
          </p:cNvGraphicFramePr>
          <p:nvPr>
            <p:extLst>
              <p:ext uri="{D42A27DB-BD31-4B8C-83A1-F6EECF244321}">
                <p14:modId xmlns:p14="http://schemas.microsoft.com/office/powerpoint/2010/main" val="3602181249"/>
              </p:ext>
            </p:extLst>
          </p:nvPr>
        </p:nvGraphicFramePr>
        <p:xfrm>
          <a:off x="499853" y="935476"/>
          <a:ext cx="10782508" cy="5612260"/>
        </p:xfrm>
        <a:graphic>
          <a:graphicData uri="http://schemas.openxmlformats.org/drawingml/2006/table">
            <a:tbl>
              <a:tblPr firstRow="1" bandRow="1">
                <a:tableStyleId>{5C22544A-7EE6-4342-B048-85BDC9FD1C3A}</a:tableStyleId>
              </a:tblPr>
              <a:tblGrid>
                <a:gridCol w="4887595">
                  <a:extLst>
                    <a:ext uri="{9D8B030D-6E8A-4147-A177-3AD203B41FA5}">
                      <a16:colId xmlns:a16="http://schemas.microsoft.com/office/drawing/2014/main" val="3441299838"/>
                    </a:ext>
                  </a:extLst>
                </a:gridCol>
                <a:gridCol w="476568">
                  <a:extLst>
                    <a:ext uri="{9D8B030D-6E8A-4147-A177-3AD203B41FA5}">
                      <a16:colId xmlns:a16="http://schemas.microsoft.com/office/drawing/2014/main" val="2594685529"/>
                    </a:ext>
                  </a:extLst>
                </a:gridCol>
                <a:gridCol w="559118">
                  <a:extLst>
                    <a:ext uri="{9D8B030D-6E8A-4147-A177-3AD203B41FA5}">
                      <a16:colId xmlns:a16="http://schemas.microsoft.com/office/drawing/2014/main" val="6359992"/>
                    </a:ext>
                  </a:extLst>
                </a:gridCol>
                <a:gridCol w="4859227">
                  <a:extLst>
                    <a:ext uri="{9D8B030D-6E8A-4147-A177-3AD203B41FA5}">
                      <a16:colId xmlns:a16="http://schemas.microsoft.com/office/drawing/2014/main" val="1580174882"/>
                    </a:ext>
                  </a:extLst>
                </a:gridCol>
              </a:tblGrid>
              <a:tr h="399818">
                <a:tc>
                  <a:txBody>
                    <a:bodyPr/>
                    <a:lstStyle/>
                    <a:p>
                      <a:r>
                        <a:rPr lang="sv-SE" dirty="0"/>
                        <a:t>Riskfaktor</a:t>
                      </a:r>
                    </a:p>
                  </a:txBody>
                  <a:tcPr/>
                </a:tc>
                <a:tc>
                  <a:txBody>
                    <a:bodyPr/>
                    <a:lstStyle/>
                    <a:p>
                      <a:r>
                        <a:rPr lang="sv-SE" dirty="0"/>
                        <a:t>Ja </a:t>
                      </a:r>
                    </a:p>
                  </a:txBody>
                  <a:tcPr/>
                </a:tc>
                <a:tc>
                  <a:txBody>
                    <a:bodyPr/>
                    <a:lstStyle/>
                    <a:p>
                      <a:r>
                        <a:rPr lang="sv-SE" dirty="0"/>
                        <a:t>Nej</a:t>
                      </a:r>
                    </a:p>
                  </a:txBody>
                  <a:tcPr/>
                </a:tc>
                <a:tc>
                  <a:txBody>
                    <a:bodyPr/>
                    <a:lstStyle/>
                    <a:p>
                      <a:r>
                        <a:rPr lang="sv-SE" dirty="0"/>
                        <a:t>Riskreducerande åtgärder</a:t>
                      </a:r>
                    </a:p>
                  </a:txBody>
                  <a:tcPr/>
                </a:tc>
                <a:extLst>
                  <a:ext uri="{0D108BD9-81ED-4DB2-BD59-A6C34878D82A}">
                    <a16:rowId xmlns:a16="http://schemas.microsoft.com/office/drawing/2014/main" val="2344244501"/>
                  </a:ext>
                </a:extLst>
              </a:tr>
              <a:tr h="399818">
                <a:tc>
                  <a:txBody>
                    <a:bodyPr/>
                    <a:lstStyle/>
                    <a:p>
                      <a:r>
                        <a:rPr lang="sv-SE" dirty="0"/>
                        <a:t>Internationellt deltagande</a:t>
                      </a:r>
                    </a:p>
                  </a:txBody>
                  <a:tcPr/>
                </a:tc>
                <a:tc>
                  <a:txBody>
                    <a:bodyPr/>
                    <a:lstStyle/>
                    <a:p>
                      <a:endParaRPr lang="sv-SE" dirty="0"/>
                    </a:p>
                  </a:txBody>
                  <a:tcPr/>
                </a:tc>
                <a:tc>
                  <a:txBody>
                    <a:bodyPr/>
                    <a:lstStyle/>
                    <a:p>
                      <a:r>
                        <a:rPr lang="sv-SE" dirty="0"/>
                        <a:t>Nej</a:t>
                      </a:r>
                    </a:p>
                  </a:txBody>
                  <a:tcPr/>
                </a:tc>
                <a:tc>
                  <a:txBody>
                    <a:bodyPr/>
                    <a:lstStyle/>
                    <a:p>
                      <a:endParaRPr lang="sv-SE"/>
                    </a:p>
                  </a:txBody>
                  <a:tcPr/>
                </a:tc>
                <a:extLst>
                  <a:ext uri="{0D108BD9-81ED-4DB2-BD59-A6C34878D82A}">
                    <a16:rowId xmlns:a16="http://schemas.microsoft.com/office/drawing/2014/main" val="2062794338"/>
                  </a:ext>
                </a:extLst>
              </a:tr>
              <a:tr h="699681">
                <a:tc>
                  <a:txBody>
                    <a:bodyPr/>
                    <a:lstStyle/>
                    <a:p>
                      <a:r>
                        <a:rPr lang="sv-SE" dirty="0"/>
                        <a:t>Deltagare med samhällsviktiga arbeten</a:t>
                      </a:r>
                    </a:p>
                  </a:txBody>
                  <a:tcPr/>
                </a:tc>
                <a:tc>
                  <a:txBody>
                    <a:bodyPr/>
                    <a:lstStyle/>
                    <a:p>
                      <a:endParaRPr lang="sv-SE" dirty="0"/>
                    </a:p>
                  </a:txBody>
                  <a:tcPr/>
                </a:tc>
                <a:tc>
                  <a:txBody>
                    <a:bodyPr/>
                    <a:lstStyle/>
                    <a:p>
                      <a:endParaRPr lang="sv-SE" dirty="0"/>
                    </a:p>
                  </a:txBody>
                  <a:tcPr/>
                </a:tc>
                <a:tc>
                  <a:txBody>
                    <a:bodyPr/>
                    <a:lstStyle/>
                    <a:p>
                      <a:r>
                        <a:rPr lang="sv-SE" dirty="0"/>
                        <a:t>Möjligt. Dessa personer uppmanas minimera sitt deltagande</a:t>
                      </a:r>
                    </a:p>
                  </a:txBody>
                  <a:tcPr/>
                </a:tc>
                <a:extLst>
                  <a:ext uri="{0D108BD9-81ED-4DB2-BD59-A6C34878D82A}">
                    <a16:rowId xmlns:a16="http://schemas.microsoft.com/office/drawing/2014/main" val="4189596693"/>
                  </a:ext>
                </a:extLst>
              </a:tr>
              <a:tr h="699681">
                <a:tc>
                  <a:txBody>
                    <a:bodyPr/>
                    <a:lstStyle/>
                    <a:p>
                      <a:r>
                        <a:rPr lang="sv-SE" dirty="0"/>
                        <a:t>Deltagare som riskerar allvarligare sjukdom</a:t>
                      </a:r>
                      <a:r>
                        <a:rPr lang="sv-SE" baseline="0" dirty="0"/>
                        <a:t> (äldre)</a:t>
                      </a:r>
                      <a:endParaRPr lang="sv-SE" dirty="0"/>
                    </a:p>
                  </a:txBody>
                  <a:tcPr/>
                </a:tc>
                <a:tc>
                  <a:txBody>
                    <a:bodyPr/>
                    <a:lstStyle/>
                    <a:p>
                      <a:endParaRPr lang="sv-SE" dirty="0"/>
                    </a:p>
                  </a:txBody>
                  <a:tcPr/>
                </a:tc>
                <a:tc>
                  <a:txBody>
                    <a:bodyPr/>
                    <a:lstStyle/>
                    <a:p>
                      <a:r>
                        <a:rPr lang="sv-SE" dirty="0"/>
                        <a:t>Nej</a:t>
                      </a:r>
                    </a:p>
                  </a:txBody>
                  <a:tcPr/>
                </a:tc>
                <a:tc>
                  <a:txBody>
                    <a:bodyPr/>
                    <a:lstStyle/>
                    <a:p>
                      <a:endParaRPr lang="sv-SE" dirty="0"/>
                    </a:p>
                  </a:txBody>
                  <a:tcPr/>
                </a:tc>
                <a:extLst>
                  <a:ext uri="{0D108BD9-81ED-4DB2-BD59-A6C34878D82A}">
                    <a16:rowId xmlns:a16="http://schemas.microsoft.com/office/drawing/2014/main" val="2934063868"/>
                  </a:ext>
                </a:extLst>
              </a:tr>
              <a:tr h="1299408">
                <a:tc>
                  <a:txBody>
                    <a:bodyPr/>
                    <a:lstStyle/>
                    <a:p>
                      <a:r>
                        <a:rPr lang="sv-SE" dirty="0"/>
                        <a:t>Inomhusevenemang</a:t>
                      </a:r>
                    </a:p>
                  </a:txBody>
                  <a:tcPr/>
                </a:tc>
                <a:tc>
                  <a:txBody>
                    <a:bodyPr/>
                    <a:lstStyle/>
                    <a:p>
                      <a:r>
                        <a:rPr lang="sv-SE" dirty="0"/>
                        <a:t>Ja</a:t>
                      </a:r>
                    </a:p>
                  </a:txBody>
                  <a:tcPr/>
                </a:tc>
                <a:tc>
                  <a:txBody>
                    <a:bodyPr/>
                    <a:lstStyle/>
                    <a:p>
                      <a:endParaRPr lang="sv-SE" dirty="0"/>
                    </a:p>
                  </a:txBody>
                  <a:tcPr/>
                </a:tc>
                <a:tc>
                  <a:txBody>
                    <a:bodyPr/>
                    <a:lstStyle/>
                    <a:p>
                      <a:r>
                        <a:rPr lang="sv-SE" dirty="0"/>
                        <a:t>Åtgärder för minimering av trängsel.</a:t>
                      </a:r>
                      <a:r>
                        <a:rPr lang="sv-SE" baseline="0" dirty="0"/>
                        <a:t> Uppmaning att stanna hemma vid även lindriga symptom. Handdesinfektion görs tillgänglig. Goda möjligheter till handtvätt</a:t>
                      </a:r>
                      <a:endParaRPr lang="sv-SE" dirty="0"/>
                    </a:p>
                  </a:txBody>
                  <a:tcPr/>
                </a:tc>
                <a:extLst>
                  <a:ext uri="{0D108BD9-81ED-4DB2-BD59-A6C34878D82A}">
                    <a16:rowId xmlns:a16="http://schemas.microsoft.com/office/drawing/2014/main" val="3908046607"/>
                  </a:ext>
                </a:extLst>
              </a:tr>
              <a:tr h="399818">
                <a:tc>
                  <a:txBody>
                    <a:bodyPr/>
                    <a:lstStyle/>
                    <a:p>
                      <a:r>
                        <a:rPr lang="sv-SE" dirty="0"/>
                        <a:t>Nära kontakt mellan deltagare</a:t>
                      </a:r>
                    </a:p>
                  </a:txBody>
                  <a:tcPr/>
                </a:tc>
                <a:tc>
                  <a:txBody>
                    <a:bodyPr/>
                    <a:lstStyle/>
                    <a:p>
                      <a:r>
                        <a:rPr lang="sv-SE" dirty="0"/>
                        <a:t>Ja</a:t>
                      </a:r>
                    </a:p>
                  </a:txBody>
                  <a:tcPr/>
                </a:tc>
                <a:tc>
                  <a:txBody>
                    <a:bodyPr/>
                    <a:lstStyle/>
                    <a:p>
                      <a:endParaRPr lang="sv-SE" dirty="0"/>
                    </a:p>
                  </a:txBody>
                  <a:tcPr/>
                </a:tc>
                <a:tc>
                  <a:txBody>
                    <a:bodyPr/>
                    <a:lstStyle/>
                    <a:p>
                      <a:r>
                        <a:rPr lang="sv-SE" dirty="0"/>
                        <a:t>Deltagare uppmanas undvika</a:t>
                      </a:r>
                      <a:r>
                        <a:rPr lang="sv-SE" baseline="0" dirty="0"/>
                        <a:t> närkontakt utanför spelsituationen. Åtgärder för minimering av trängsel.</a:t>
                      </a:r>
                      <a:endParaRPr lang="sv-SE" dirty="0"/>
                    </a:p>
                  </a:txBody>
                  <a:tcPr/>
                </a:tc>
                <a:extLst>
                  <a:ext uri="{0D108BD9-81ED-4DB2-BD59-A6C34878D82A}">
                    <a16:rowId xmlns:a16="http://schemas.microsoft.com/office/drawing/2014/main" val="243264669"/>
                  </a:ext>
                </a:extLst>
              </a:tr>
              <a:tr h="399818">
                <a:tc>
                  <a:txBody>
                    <a:bodyPr/>
                    <a:lstStyle/>
                    <a:p>
                      <a:r>
                        <a:rPr lang="sv-SE" dirty="0"/>
                        <a:t>Otillräckliga</a:t>
                      </a:r>
                      <a:r>
                        <a:rPr lang="sv-SE" baseline="0" dirty="0"/>
                        <a:t> hygienåtgärder</a:t>
                      </a:r>
                      <a:endParaRPr lang="sv-SE" dirty="0"/>
                    </a:p>
                  </a:txBody>
                  <a:tcPr/>
                </a:tc>
                <a:tc>
                  <a:txBody>
                    <a:bodyPr/>
                    <a:lstStyle/>
                    <a:p>
                      <a:endParaRPr lang="sv-SE" dirty="0"/>
                    </a:p>
                  </a:txBody>
                  <a:tcPr/>
                </a:tc>
                <a:tc>
                  <a:txBody>
                    <a:bodyPr/>
                    <a:lstStyle/>
                    <a:p>
                      <a:r>
                        <a:rPr lang="sv-SE" dirty="0"/>
                        <a:t>Nej</a:t>
                      </a:r>
                    </a:p>
                  </a:txBody>
                  <a:tcPr/>
                </a:tc>
                <a:tc>
                  <a:txBody>
                    <a:bodyPr/>
                    <a:lstStyle/>
                    <a:p>
                      <a:r>
                        <a:rPr lang="sv-SE" dirty="0"/>
                        <a:t>Flera toaletter samt handdesinfektion</a:t>
                      </a:r>
                      <a:r>
                        <a:rPr lang="sv-SE" baseline="0" dirty="0"/>
                        <a:t> (lagen)</a:t>
                      </a:r>
                      <a:endParaRPr lang="sv-SE" dirty="0"/>
                    </a:p>
                  </a:txBody>
                  <a:tcPr/>
                </a:tc>
                <a:extLst>
                  <a:ext uri="{0D108BD9-81ED-4DB2-BD59-A6C34878D82A}">
                    <a16:rowId xmlns:a16="http://schemas.microsoft.com/office/drawing/2014/main" val="424330128"/>
                  </a:ext>
                </a:extLst>
              </a:tr>
              <a:tr h="399818">
                <a:tc>
                  <a:txBody>
                    <a:bodyPr/>
                    <a:lstStyle/>
                    <a:p>
                      <a:r>
                        <a:rPr lang="sv-SE" dirty="0"/>
                        <a:t>Otillräckligt</a:t>
                      </a:r>
                      <a:r>
                        <a:rPr lang="sv-SE" baseline="0" dirty="0"/>
                        <a:t> antal toaletter</a:t>
                      </a:r>
                      <a:endParaRPr lang="sv-SE" dirty="0"/>
                    </a:p>
                  </a:txBody>
                  <a:tcPr/>
                </a:tc>
                <a:tc>
                  <a:txBody>
                    <a:bodyPr/>
                    <a:lstStyle/>
                    <a:p>
                      <a:endParaRPr lang="sv-SE" dirty="0"/>
                    </a:p>
                  </a:txBody>
                  <a:tcPr/>
                </a:tc>
                <a:tc>
                  <a:txBody>
                    <a:bodyPr/>
                    <a:lstStyle/>
                    <a:p>
                      <a:r>
                        <a:rPr lang="sv-SE" dirty="0"/>
                        <a:t>Nej</a:t>
                      </a:r>
                    </a:p>
                  </a:txBody>
                  <a:tcPr/>
                </a:tc>
                <a:tc>
                  <a:txBody>
                    <a:bodyPr/>
                    <a:lstStyle/>
                    <a:p>
                      <a:endParaRPr lang="sv-SE" dirty="0"/>
                    </a:p>
                  </a:txBody>
                  <a:tcPr/>
                </a:tc>
                <a:extLst>
                  <a:ext uri="{0D108BD9-81ED-4DB2-BD59-A6C34878D82A}">
                    <a16:rowId xmlns:a16="http://schemas.microsoft.com/office/drawing/2014/main" val="1905152368"/>
                  </a:ext>
                </a:extLst>
              </a:tr>
              <a:tr h="399818">
                <a:tc>
                  <a:txBody>
                    <a:bodyPr/>
                    <a:lstStyle/>
                    <a:p>
                      <a:r>
                        <a:rPr lang="sv-SE" dirty="0"/>
                        <a:t>Långvarigt</a:t>
                      </a:r>
                      <a:r>
                        <a:rPr lang="sv-SE" baseline="0" dirty="0"/>
                        <a:t> evenemang (mer än några timmar)</a:t>
                      </a:r>
                      <a:endParaRPr lang="sv-SE" dirty="0"/>
                    </a:p>
                  </a:txBody>
                  <a:tcPr/>
                </a:tc>
                <a:tc>
                  <a:txBody>
                    <a:bodyPr/>
                    <a:lstStyle/>
                    <a:p>
                      <a:endParaRPr lang="sv-SE" dirty="0"/>
                    </a:p>
                  </a:txBody>
                  <a:tcPr/>
                </a:tc>
                <a:tc>
                  <a:txBody>
                    <a:bodyPr/>
                    <a:lstStyle/>
                    <a:p>
                      <a:r>
                        <a:rPr lang="sv-SE" dirty="0"/>
                        <a:t>Nej</a:t>
                      </a:r>
                    </a:p>
                  </a:txBody>
                  <a:tcPr/>
                </a:tc>
                <a:tc>
                  <a:txBody>
                    <a:bodyPr/>
                    <a:lstStyle/>
                    <a:p>
                      <a:endParaRPr lang="sv-SE" dirty="0"/>
                    </a:p>
                  </a:txBody>
                  <a:tcPr/>
                </a:tc>
                <a:extLst>
                  <a:ext uri="{0D108BD9-81ED-4DB2-BD59-A6C34878D82A}">
                    <a16:rowId xmlns:a16="http://schemas.microsoft.com/office/drawing/2014/main" val="1315940906"/>
                  </a:ext>
                </a:extLst>
              </a:tr>
            </a:tbl>
          </a:graphicData>
        </a:graphic>
      </p:graphicFrame>
    </p:spTree>
    <p:extLst>
      <p:ext uri="{BB962C8B-B14F-4D97-AF65-F5344CB8AC3E}">
        <p14:creationId xmlns:p14="http://schemas.microsoft.com/office/powerpoint/2010/main" val="396810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10" y="0"/>
            <a:ext cx="10515600" cy="1325563"/>
          </a:xfrm>
        </p:spPr>
        <p:txBody>
          <a:bodyPr/>
          <a:lstStyle/>
          <a:p>
            <a:r>
              <a:rPr lang="sv-SE" dirty="0"/>
              <a:t>Riskbedömning match utan publik</a:t>
            </a:r>
          </a:p>
        </p:txBody>
      </p:sp>
      <p:graphicFrame>
        <p:nvGraphicFramePr>
          <p:cNvPr id="7" name="Table 6"/>
          <p:cNvGraphicFramePr>
            <a:graphicFrameLocks noGrp="1"/>
          </p:cNvGraphicFramePr>
          <p:nvPr>
            <p:extLst>
              <p:ext uri="{D42A27DB-BD31-4B8C-83A1-F6EECF244321}">
                <p14:modId xmlns:p14="http://schemas.microsoft.com/office/powerpoint/2010/main" val="1444754463"/>
              </p:ext>
            </p:extLst>
          </p:nvPr>
        </p:nvGraphicFramePr>
        <p:xfrm>
          <a:off x="499853" y="935476"/>
          <a:ext cx="10782508" cy="5775892"/>
        </p:xfrm>
        <a:graphic>
          <a:graphicData uri="http://schemas.openxmlformats.org/drawingml/2006/table">
            <a:tbl>
              <a:tblPr firstRow="1" bandRow="1">
                <a:tableStyleId>{5C22544A-7EE6-4342-B048-85BDC9FD1C3A}</a:tableStyleId>
              </a:tblPr>
              <a:tblGrid>
                <a:gridCol w="4887595">
                  <a:extLst>
                    <a:ext uri="{9D8B030D-6E8A-4147-A177-3AD203B41FA5}">
                      <a16:colId xmlns:a16="http://schemas.microsoft.com/office/drawing/2014/main" val="3441299838"/>
                    </a:ext>
                  </a:extLst>
                </a:gridCol>
                <a:gridCol w="476568">
                  <a:extLst>
                    <a:ext uri="{9D8B030D-6E8A-4147-A177-3AD203B41FA5}">
                      <a16:colId xmlns:a16="http://schemas.microsoft.com/office/drawing/2014/main" val="2594685529"/>
                    </a:ext>
                  </a:extLst>
                </a:gridCol>
                <a:gridCol w="559118">
                  <a:extLst>
                    <a:ext uri="{9D8B030D-6E8A-4147-A177-3AD203B41FA5}">
                      <a16:colId xmlns:a16="http://schemas.microsoft.com/office/drawing/2014/main" val="6359992"/>
                    </a:ext>
                  </a:extLst>
                </a:gridCol>
                <a:gridCol w="4859227">
                  <a:extLst>
                    <a:ext uri="{9D8B030D-6E8A-4147-A177-3AD203B41FA5}">
                      <a16:colId xmlns:a16="http://schemas.microsoft.com/office/drawing/2014/main" val="1580174882"/>
                    </a:ext>
                  </a:extLst>
                </a:gridCol>
              </a:tblGrid>
              <a:tr h="399818">
                <a:tc>
                  <a:txBody>
                    <a:bodyPr/>
                    <a:lstStyle/>
                    <a:p>
                      <a:r>
                        <a:rPr lang="sv-SE" sz="1600" dirty="0"/>
                        <a:t>Riskfaktor</a:t>
                      </a:r>
                    </a:p>
                  </a:txBody>
                  <a:tcPr/>
                </a:tc>
                <a:tc>
                  <a:txBody>
                    <a:bodyPr/>
                    <a:lstStyle/>
                    <a:p>
                      <a:r>
                        <a:rPr lang="sv-SE" sz="1600" dirty="0"/>
                        <a:t>Ja </a:t>
                      </a:r>
                    </a:p>
                  </a:txBody>
                  <a:tcPr/>
                </a:tc>
                <a:tc>
                  <a:txBody>
                    <a:bodyPr/>
                    <a:lstStyle/>
                    <a:p>
                      <a:r>
                        <a:rPr lang="sv-SE" sz="1600" dirty="0"/>
                        <a:t>Nej</a:t>
                      </a:r>
                    </a:p>
                  </a:txBody>
                  <a:tcPr/>
                </a:tc>
                <a:tc>
                  <a:txBody>
                    <a:bodyPr/>
                    <a:lstStyle/>
                    <a:p>
                      <a:r>
                        <a:rPr lang="sv-SE" sz="1600" dirty="0"/>
                        <a:t>Riskreducerande åtgärder</a:t>
                      </a:r>
                    </a:p>
                  </a:txBody>
                  <a:tcPr/>
                </a:tc>
                <a:extLst>
                  <a:ext uri="{0D108BD9-81ED-4DB2-BD59-A6C34878D82A}">
                    <a16:rowId xmlns:a16="http://schemas.microsoft.com/office/drawing/2014/main" val="2344244501"/>
                  </a:ext>
                </a:extLst>
              </a:tr>
              <a:tr h="399818">
                <a:tc>
                  <a:txBody>
                    <a:bodyPr/>
                    <a:lstStyle/>
                    <a:p>
                      <a:r>
                        <a:rPr lang="sv-SE" sz="1600" dirty="0"/>
                        <a:t>Internationellt deltagande</a:t>
                      </a:r>
                    </a:p>
                  </a:txBody>
                  <a:tcPr/>
                </a:tc>
                <a:tc>
                  <a:txBody>
                    <a:bodyPr/>
                    <a:lstStyle/>
                    <a:p>
                      <a:endParaRPr lang="sv-SE" sz="1600" dirty="0"/>
                    </a:p>
                  </a:txBody>
                  <a:tcPr/>
                </a:tc>
                <a:tc>
                  <a:txBody>
                    <a:bodyPr/>
                    <a:lstStyle/>
                    <a:p>
                      <a:r>
                        <a:rPr lang="sv-SE" sz="1600" dirty="0"/>
                        <a:t>Nej</a:t>
                      </a:r>
                    </a:p>
                  </a:txBody>
                  <a:tcPr/>
                </a:tc>
                <a:tc>
                  <a:txBody>
                    <a:bodyPr/>
                    <a:lstStyle/>
                    <a:p>
                      <a:endParaRPr lang="sv-SE" sz="1600"/>
                    </a:p>
                  </a:txBody>
                  <a:tcPr/>
                </a:tc>
                <a:extLst>
                  <a:ext uri="{0D108BD9-81ED-4DB2-BD59-A6C34878D82A}">
                    <a16:rowId xmlns:a16="http://schemas.microsoft.com/office/drawing/2014/main" val="2062794338"/>
                  </a:ext>
                </a:extLst>
              </a:tr>
              <a:tr h="699681">
                <a:tc>
                  <a:txBody>
                    <a:bodyPr/>
                    <a:lstStyle/>
                    <a:p>
                      <a:r>
                        <a:rPr lang="sv-SE" sz="1600" dirty="0"/>
                        <a:t>Deltagare med samhällsviktiga arbeten</a:t>
                      </a:r>
                    </a:p>
                  </a:txBody>
                  <a:tcPr/>
                </a:tc>
                <a:tc>
                  <a:txBody>
                    <a:bodyPr/>
                    <a:lstStyle/>
                    <a:p>
                      <a:endParaRPr lang="sv-SE" sz="1600" dirty="0"/>
                    </a:p>
                  </a:txBody>
                  <a:tcPr/>
                </a:tc>
                <a:tc>
                  <a:txBody>
                    <a:bodyPr/>
                    <a:lstStyle/>
                    <a:p>
                      <a:endParaRPr lang="sv-SE" sz="1600" dirty="0"/>
                    </a:p>
                  </a:txBody>
                  <a:tcPr/>
                </a:tc>
                <a:tc>
                  <a:txBody>
                    <a:bodyPr/>
                    <a:lstStyle/>
                    <a:p>
                      <a:r>
                        <a:rPr lang="sv-SE" sz="1600" dirty="0"/>
                        <a:t>Möjligt. Dessa personer avrådes</a:t>
                      </a:r>
                      <a:r>
                        <a:rPr lang="sv-SE" sz="1600" baseline="0" dirty="0"/>
                        <a:t> från att delta</a:t>
                      </a:r>
                      <a:endParaRPr lang="sv-SE" sz="1600" dirty="0"/>
                    </a:p>
                  </a:txBody>
                  <a:tcPr/>
                </a:tc>
                <a:extLst>
                  <a:ext uri="{0D108BD9-81ED-4DB2-BD59-A6C34878D82A}">
                    <a16:rowId xmlns:a16="http://schemas.microsoft.com/office/drawing/2014/main" val="4189596693"/>
                  </a:ext>
                </a:extLst>
              </a:tr>
              <a:tr h="699681">
                <a:tc>
                  <a:txBody>
                    <a:bodyPr/>
                    <a:lstStyle/>
                    <a:p>
                      <a:r>
                        <a:rPr lang="sv-SE" sz="1600" dirty="0"/>
                        <a:t>Deltagare som riskerar allvarligare sjukdom</a:t>
                      </a:r>
                      <a:r>
                        <a:rPr lang="sv-SE" sz="1600" baseline="0" dirty="0"/>
                        <a:t> (äldre)</a:t>
                      </a:r>
                      <a:endParaRPr lang="sv-SE" sz="1600" dirty="0"/>
                    </a:p>
                  </a:txBody>
                  <a:tcPr/>
                </a:tc>
                <a:tc>
                  <a:txBody>
                    <a:bodyPr/>
                    <a:lstStyle/>
                    <a:p>
                      <a:endParaRPr lang="sv-SE" sz="1600" dirty="0"/>
                    </a:p>
                  </a:txBody>
                  <a:tcPr/>
                </a:tc>
                <a:tc>
                  <a:txBody>
                    <a:bodyPr/>
                    <a:lstStyle/>
                    <a:p>
                      <a:r>
                        <a:rPr lang="sv-SE" sz="1600" dirty="0"/>
                        <a:t>Nej</a:t>
                      </a:r>
                    </a:p>
                  </a:txBody>
                  <a:tcPr/>
                </a:tc>
                <a:tc>
                  <a:txBody>
                    <a:bodyPr/>
                    <a:lstStyle/>
                    <a:p>
                      <a:r>
                        <a:rPr lang="sv-SE" sz="1600" dirty="0"/>
                        <a:t>Dessa</a:t>
                      </a:r>
                      <a:r>
                        <a:rPr lang="sv-SE" sz="1600" baseline="0" dirty="0"/>
                        <a:t> avrådes från att delta</a:t>
                      </a:r>
                      <a:endParaRPr lang="sv-SE" sz="1600" dirty="0"/>
                    </a:p>
                  </a:txBody>
                  <a:tcPr/>
                </a:tc>
                <a:extLst>
                  <a:ext uri="{0D108BD9-81ED-4DB2-BD59-A6C34878D82A}">
                    <a16:rowId xmlns:a16="http://schemas.microsoft.com/office/drawing/2014/main" val="2934063868"/>
                  </a:ext>
                </a:extLst>
              </a:tr>
              <a:tr h="1299408">
                <a:tc>
                  <a:txBody>
                    <a:bodyPr/>
                    <a:lstStyle/>
                    <a:p>
                      <a:r>
                        <a:rPr lang="sv-SE" sz="1600" dirty="0"/>
                        <a:t>Inomhusevenemang</a:t>
                      </a:r>
                    </a:p>
                  </a:txBody>
                  <a:tcPr/>
                </a:tc>
                <a:tc>
                  <a:txBody>
                    <a:bodyPr/>
                    <a:lstStyle/>
                    <a:p>
                      <a:r>
                        <a:rPr lang="sv-SE" sz="1600" dirty="0"/>
                        <a:t>Ja</a:t>
                      </a:r>
                    </a:p>
                  </a:txBody>
                  <a:tcPr/>
                </a:tc>
                <a:tc>
                  <a:txBody>
                    <a:bodyPr/>
                    <a:lstStyle/>
                    <a:p>
                      <a:endParaRPr lang="sv-SE" sz="1600" dirty="0"/>
                    </a:p>
                  </a:txBody>
                  <a:tcPr/>
                </a:tc>
                <a:tc>
                  <a:txBody>
                    <a:bodyPr/>
                    <a:lstStyle/>
                    <a:p>
                      <a:r>
                        <a:rPr lang="sv-SE" sz="1600" dirty="0"/>
                        <a:t>Åtgärder för minimering av trängsel.</a:t>
                      </a:r>
                      <a:r>
                        <a:rPr lang="sv-SE" sz="1600" baseline="0" dirty="0"/>
                        <a:t> Kontroll vid entré samt i korridor i källaren. Uppmaning att stanna hemma vid även lindriga symptom. Handdesinfektion görs tillgänglig. Goda möjligheter till handtvätt. Skriftlig information till gästande lag och domare inför match. Uppmaning till uppvärmning utomhus.</a:t>
                      </a:r>
                      <a:endParaRPr lang="sv-SE" sz="1600" dirty="0"/>
                    </a:p>
                  </a:txBody>
                  <a:tcPr/>
                </a:tc>
                <a:extLst>
                  <a:ext uri="{0D108BD9-81ED-4DB2-BD59-A6C34878D82A}">
                    <a16:rowId xmlns:a16="http://schemas.microsoft.com/office/drawing/2014/main" val="3908046607"/>
                  </a:ext>
                </a:extLst>
              </a:tr>
              <a:tr h="399818">
                <a:tc>
                  <a:txBody>
                    <a:bodyPr/>
                    <a:lstStyle/>
                    <a:p>
                      <a:r>
                        <a:rPr lang="sv-SE" sz="1600" dirty="0"/>
                        <a:t>Nära kontakt mellan deltagare</a:t>
                      </a:r>
                    </a:p>
                  </a:txBody>
                  <a:tcPr/>
                </a:tc>
                <a:tc>
                  <a:txBody>
                    <a:bodyPr/>
                    <a:lstStyle/>
                    <a:p>
                      <a:r>
                        <a:rPr lang="sv-SE" sz="1600" dirty="0"/>
                        <a:t>Ja</a:t>
                      </a:r>
                    </a:p>
                  </a:txBody>
                  <a:tcPr/>
                </a:tc>
                <a:tc>
                  <a:txBody>
                    <a:bodyPr/>
                    <a:lstStyle/>
                    <a:p>
                      <a:endParaRPr lang="sv-SE" sz="1600" dirty="0"/>
                    </a:p>
                  </a:txBody>
                  <a:tcPr/>
                </a:tc>
                <a:tc>
                  <a:txBody>
                    <a:bodyPr/>
                    <a:lstStyle/>
                    <a:p>
                      <a:r>
                        <a:rPr lang="sv-SE" sz="1600" dirty="0"/>
                        <a:t>Deltagare uppmanas undvika</a:t>
                      </a:r>
                      <a:r>
                        <a:rPr lang="sv-SE" sz="1600" baseline="0" dirty="0"/>
                        <a:t> närkontakt utanför spelsituationen. Åtgärder för minimering av trängsel vid uppvärmning samt vid av- och påstigning av plan.</a:t>
                      </a:r>
                      <a:endParaRPr lang="sv-SE" sz="1600" dirty="0"/>
                    </a:p>
                  </a:txBody>
                  <a:tcPr/>
                </a:tc>
                <a:extLst>
                  <a:ext uri="{0D108BD9-81ED-4DB2-BD59-A6C34878D82A}">
                    <a16:rowId xmlns:a16="http://schemas.microsoft.com/office/drawing/2014/main" val="243264669"/>
                  </a:ext>
                </a:extLst>
              </a:tr>
              <a:tr h="399818">
                <a:tc>
                  <a:txBody>
                    <a:bodyPr/>
                    <a:lstStyle/>
                    <a:p>
                      <a:r>
                        <a:rPr lang="sv-SE" sz="1600" dirty="0"/>
                        <a:t>Otillräckliga</a:t>
                      </a:r>
                      <a:r>
                        <a:rPr lang="sv-SE" sz="1600" baseline="0" dirty="0"/>
                        <a:t> hygienåtgärder</a:t>
                      </a:r>
                      <a:endParaRPr lang="sv-SE" sz="1600" dirty="0"/>
                    </a:p>
                  </a:txBody>
                  <a:tcPr/>
                </a:tc>
                <a:tc>
                  <a:txBody>
                    <a:bodyPr/>
                    <a:lstStyle/>
                    <a:p>
                      <a:endParaRPr lang="sv-SE" sz="1600" dirty="0"/>
                    </a:p>
                  </a:txBody>
                  <a:tcPr/>
                </a:tc>
                <a:tc>
                  <a:txBody>
                    <a:bodyPr/>
                    <a:lstStyle/>
                    <a:p>
                      <a:r>
                        <a:rPr lang="sv-SE" sz="1600" dirty="0"/>
                        <a:t>Nej</a:t>
                      </a:r>
                    </a:p>
                  </a:txBody>
                  <a:tcPr/>
                </a:tc>
                <a:tc>
                  <a:txBody>
                    <a:bodyPr/>
                    <a:lstStyle/>
                    <a:p>
                      <a:r>
                        <a:rPr lang="sv-SE" sz="1600" dirty="0"/>
                        <a:t>Flera toaletter samt handdesinfektion</a:t>
                      </a:r>
                      <a:r>
                        <a:rPr lang="sv-SE" sz="1600" baseline="0" dirty="0"/>
                        <a:t> (lagen)</a:t>
                      </a:r>
                      <a:endParaRPr lang="sv-SE" sz="1600" dirty="0"/>
                    </a:p>
                  </a:txBody>
                  <a:tcPr/>
                </a:tc>
                <a:extLst>
                  <a:ext uri="{0D108BD9-81ED-4DB2-BD59-A6C34878D82A}">
                    <a16:rowId xmlns:a16="http://schemas.microsoft.com/office/drawing/2014/main" val="424330128"/>
                  </a:ext>
                </a:extLst>
              </a:tr>
              <a:tr h="399818">
                <a:tc>
                  <a:txBody>
                    <a:bodyPr/>
                    <a:lstStyle/>
                    <a:p>
                      <a:r>
                        <a:rPr lang="sv-SE" sz="1600" dirty="0"/>
                        <a:t>Otillräckligt</a:t>
                      </a:r>
                      <a:r>
                        <a:rPr lang="sv-SE" sz="1600" baseline="0" dirty="0"/>
                        <a:t> antal toaletter</a:t>
                      </a:r>
                      <a:endParaRPr lang="sv-SE" sz="1600" dirty="0"/>
                    </a:p>
                  </a:txBody>
                  <a:tcPr/>
                </a:tc>
                <a:tc>
                  <a:txBody>
                    <a:bodyPr/>
                    <a:lstStyle/>
                    <a:p>
                      <a:endParaRPr lang="sv-SE" sz="1600" dirty="0"/>
                    </a:p>
                  </a:txBody>
                  <a:tcPr/>
                </a:tc>
                <a:tc>
                  <a:txBody>
                    <a:bodyPr/>
                    <a:lstStyle/>
                    <a:p>
                      <a:r>
                        <a:rPr lang="sv-SE" sz="1600" dirty="0"/>
                        <a:t>Nej</a:t>
                      </a:r>
                    </a:p>
                  </a:txBody>
                  <a:tcPr/>
                </a:tc>
                <a:tc>
                  <a:txBody>
                    <a:bodyPr/>
                    <a:lstStyle/>
                    <a:p>
                      <a:endParaRPr lang="sv-SE" sz="1600" dirty="0"/>
                    </a:p>
                  </a:txBody>
                  <a:tcPr/>
                </a:tc>
                <a:extLst>
                  <a:ext uri="{0D108BD9-81ED-4DB2-BD59-A6C34878D82A}">
                    <a16:rowId xmlns:a16="http://schemas.microsoft.com/office/drawing/2014/main" val="1905152368"/>
                  </a:ext>
                </a:extLst>
              </a:tr>
              <a:tr h="399818">
                <a:tc>
                  <a:txBody>
                    <a:bodyPr/>
                    <a:lstStyle/>
                    <a:p>
                      <a:r>
                        <a:rPr lang="sv-SE" sz="1600" dirty="0"/>
                        <a:t>Långvarigt</a:t>
                      </a:r>
                      <a:r>
                        <a:rPr lang="sv-SE" sz="1600" baseline="0" dirty="0"/>
                        <a:t> evenemang (mer än några timmar)</a:t>
                      </a:r>
                      <a:endParaRPr lang="sv-SE" sz="1600" dirty="0"/>
                    </a:p>
                  </a:txBody>
                  <a:tcPr/>
                </a:tc>
                <a:tc>
                  <a:txBody>
                    <a:bodyPr/>
                    <a:lstStyle/>
                    <a:p>
                      <a:endParaRPr lang="sv-SE" sz="1600" dirty="0"/>
                    </a:p>
                  </a:txBody>
                  <a:tcPr/>
                </a:tc>
                <a:tc>
                  <a:txBody>
                    <a:bodyPr/>
                    <a:lstStyle/>
                    <a:p>
                      <a:r>
                        <a:rPr lang="sv-SE" sz="1600" dirty="0"/>
                        <a:t>Nej</a:t>
                      </a:r>
                    </a:p>
                  </a:txBody>
                  <a:tcPr/>
                </a:tc>
                <a:tc>
                  <a:txBody>
                    <a:bodyPr/>
                    <a:lstStyle/>
                    <a:p>
                      <a:endParaRPr lang="sv-SE" sz="1600" dirty="0"/>
                    </a:p>
                  </a:txBody>
                  <a:tcPr/>
                </a:tc>
                <a:extLst>
                  <a:ext uri="{0D108BD9-81ED-4DB2-BD59-A6C34878D82A}">
                    <a16:rowId xmlns:a16="http://schemas.microsoft.com/office/drawing/2014/main" val="1315940906"/>
                  </a:ext>
                </a:extLst>
              </a:tr>
            </a:tbl>
          </a:graphicData>
        </a:graphic>
      </p:graphicFrame>
    </p:spTree>
    <p:extLst>
      <p:ext uri="{BB962C8B-B14F-4D97-AF65-F5344CB8AC3E}">
        <p14:creationId xmlns:p14="http://schemas.microsoft.com/office/powerpoint/2010/main" val="3193271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10" y="0"/>
            <a:ext cx="10515600" cy="1325563"/>
          </a:xfrm>
        </p:spPr>
        <p:txBody>
          <a:bodyPr/>
          <a:lstStyle/>
          <a:p>
            <a:r>
              <a:rPr lang="sv-SE" dirty="0"/>
              <a:t>Riskbedömning match med publik</a:t>
            </a:r>
          </a:p>
        </p:txBody>
      </p:sp>
      <p:graphicFrame>
        <p:nvGraphicFramePr>
          <p:cNvPr id="7" name="Table 6"/>
          <p:cNvGraphicFramePr>
            <a:graphicFrameLocks noGrp="1"/>
          </p:cNvGraphicFramePr>
          <p:nvPr>
            <p:extLst>
              <p:ext uri="{D42A27DB-BD31-4B8C-83A1-F6EECF244321}">
                <p14:modId xmlns:p14="http://schemas.microsoft.com/office/powerpoint/2010/main" val="934478774"/>
              </p:ext>
            </p:extLst>
          </p:nvPr>
        </p:nvGraphicFramePr>
        <p:xfrm>
          <a:off x="499853" y="935476"/>
          <a:ext cx="10782508" cy="5833274"/>
        </p:xfrm>
        <a:graphic>
          <a:graphicData uri="http://schemas.openxmlformats.org/drawingml/2006/table">
            <a:tbl>
              <a:tblPr firstRow="1" bandRow="1">
                <a:tableStyleId>{5C22544A-7EE6-4342-B048-85BDC9FD1C3A}</a:tableStyleId>
              </a:tblPr>
              <a:tblGrid>
                <a:gridCol w="4887595">
                  <a:extLst>
                    <a:ext uri="{9D8B030D-6E8A-4147-A177-3AD203B41FA5}">
                      <a16:colId xmlns:a16="http://schemas.microsoft.com/office/drawing/2014/main" val="3441299838"/>
                    </a:ext>
                  </a:extLst>
                </a:gridCol>
                <a:gridCol w="476568">
                  <a:extLst>
                    <a:ext uri="{9D8B030D-6E8A-4147-A177-3AD203B41FA5}">
                      <a16:colId xmlns:a16="http://schemas.microsoft.com/office/drawing/2014/main" val="2594685529"/>
                    </a:ext>
                  </a:extLst>
                </a:gridCol>
                <a:gridCol w="559118">
                  <a:extLst>
                    <a:ext uri="{9D8B030D-6E8A-4147-A177-3AD203B41FA5}">
                      <a16:colId xmlns:a16="http://schemas.microsoft.com/office/drawing/2014/main" val="6359992"/>
                    </a:ext>
                  </a:extLst>
                </a:gridCol>
                <a:gridCol w="4859227">
                  <a:extLst>
                    <a:ext uri="{9D8B030D-6E8A-4147-A177-3AD203B41FA5}">
                      <a16:colId xmlns:a16="http://schemas.microsoft.com/office/drawing/2014/main" val="1580174882"/>
                    </a:ext>
                  </a:extLst>
                </a:gridCol>
              </a:tblGrid>
              <a:tr h="399818">
                <a:tc>
                  <a:txBody>
                    <a:bodyPr/>
                    <a:lstStyle/>
                    <a:p>
                      <a:r>
                        <a:rPr lang="sv-SE" sz="1400" dirty="0"/>
                        <a:t>Riskfaktor</a:t>
                      </a:r>
                    </a:p>
                  </a:txBody>
                  <a:tcPr/>
                </a:tc>
                <a:tc>
                  <a:txBody>
                    <a:bodyPr/>
                    <a:lstStyle/>
                    <a:p>
                      <a:r>
                        <a:rPr lang="sv-SE" sz="1400" dirty="0"/>
                        <a:t>Ja </a:t>
                      </a:r>
                    </a:p>
                  </a:txBody>
                  <a:tcPr/>
                </a:tc>
                <a:tc>
                  <a:txBody>
                    <a:bodyPr/>
                    <a:lstStyle/>
                    <a:p>
                      <a:r>
                        <a:rPr lang="sv-SE" sz="1400" dirty="0"/>
                        <a:t>Nej</a:t>
                      </a:r>
                    </a:p>
                  </a:txBody>
                  <a:tcPr/>
                </a:tc>
                <a:tc>
                  <a:txBody>
                    <a:bodyPr/>
                    <a:lstStyle/>
                    <a:p>
                      <a:r>
                        <a:rPr lang="sv-SE" sz="1400" dirty="0"/>
                        <a:t>Riskreducerande åtgärder</a:t>
                      </a:r>
                    </a:p>
                  </a:txBody>
                  <a:tcPr/>
                </a:tc>
                <a:extLst>
                  <a:ext uri="{0D108BD9-81ED-4DB2-BD59-A6C34878D82A}">
                    <a16:rowId xmlns:a16="http://schemas.microsoft.com/office/drawing/2014/main" val="2344244501"/>
                  </a:ext>
                </a:extLst>
              </a:tr>
              <a:tr h="399818">
                <a:tc>
                  <a:txBody>
                    <a:bodyPr/>
                    <a:lstStyle/>
                    <a:p>
                      <a:r>
                        <a:rPr lang="sv-SE" sz="1400" dirty="0"/>
                        <a:t>Internationellt deltagande</a:t>
                      </a:r>
                    </a:p>
                  </a:txBody>
                  <a:tcPr/>
                </a:tc>
                <a:tc>
                  <a:txBody>
                    <a:bodyPr/>
                    <a:lstStyle/>
                    <a:p>
                      <a:endParaRPr lang="sv-SE" sz="1400" dirty="0"/>
                    </a:p>
                  </a:txBody>
                  <a:tcPr/>
                </a:tc>
                <a:tc>
                  <a:txBody>
                    <a:bodyPr/>
                    <a:lstStyle/>
                    <a:p>
                      <a:r>
                        <a:rPr lang="sv-SE" sz="1400" dirty="0"/>
                        <a:t>Nej</a:t>
                      </a:r>
                    </a:p>
                  </a:txBody>
                  <a:tcPr/>
                </a:tc>
                <a:tc>
                  <a:txBody>
                    <a:bodyPr/>
                    <a:lstStyle/>
                    <a:p>
                      <a:endParaRPr lang="sv-SE" sz="1400"/>
                    </a:p>
                  </a:txBody>
                  <a:tcPr/>
                </a:tc>
                <a:extLst>
                  <a:ext uri="{0D108BD9-81ED-4DB2-BD59-A6C34878D82A}">
                    <a16:rowId xmlns:a16="http://schemas.microsoft.com/office/drawing/2014/main" val="2062794338"/>
                  </a:ext>
                </a:extLst>
              </a:tr>
              <a:tr h="699681">
                <a:tc>
                  <a:txBody>
                    <a:bodyPr/>
                    <a:lstStyle/>
                    <a:p>
                      <a:r>
                        <a:rPr lang="sv-SE" sz="1400" dirty="0"/>
                        <a:t>Deltagare med samhällsviktiga arbeten</a:t>
                      </a:r>
                    </a:p>
                  </a:txBody>
                  <a:tcPr/>
                </a:tc>
                <a:tc>
                  <a:txBody>
                    <a:bodyPr/>
                    <a:lstStyle/>
                    <a:p>
                      <a:endParaRPr lang="sv-SE" sz="1400" dirty="0"/>
                    </a:p>
                  </a:txBody>
                  <a:tcPr/>
                </a:tc>
                <a:tc>
                  <a:txBody>
                    <a:bodyPr/>
                    <a:lstStyle/>
                    <a:p>
                      <a:endParaRPr lang="sv-SE" sz="1400" dirty="0"/>
                    </a:p>
                  </a:txBody>
                  <a:tcPr/>
                </a:tc>
                <a:tc>
                  <a:txBody>
                    <a:bodyPr/>
                    <a:lstStyle/>
                    <a:p>
                      <a:r>
                        <a:rPr lang="sv-SE" sz="1400" dirty="0"/>
                        <a:t>Möjligt. Dessa personer avrådes</a:t>
                      </a:r>
                      <a:r>
                        <a:rPr lang="sv-SE" sz="1400" baseline="0" dirty="0"/>
                        <a:t> från att delta</a:t>
                      </a:r>
                      <a:endParaRPr lang="sv-SE" sz="1400" dirty="0"/>
                    </a:p>
                  </a:txBody>
                  <a:tcPr/>
                </a:tc>
                <a:extLst>
                  <a:ext uri="{0D108BD9-81ED-4DB2-BD59-A6C34878D82A}">
                    <a16:rowId xmlns:a16="http://schemas.microsoft.com/office/drawing/2014/main" val="4189596693"/>
                  </a:ext>
                </a:extLst>
              </a:tr>
              <a:tr h="699681">
                <a:tc>
                  <a:txBody>
                    <a:bodyPr/>
                    <a:lstStyle/>
                    <a:p>
                      <a:r>
                        <a:rPr lang="sv-SE" sz="1400" dirty="0"/>
                        <a:t>Deltagare som riskerar allvarligare sjukdom</a:t>
                      </a:r>
                      <a:r>
                        <a:rPr lang="sv-SE" sz="1400" baseline="0" dirty="0"/>
                        <a:t> (äldre)</a:t>
                      </a:r>
                      <a:endParaRPr lang="sv-SE" sz="1400" dirty="0"/>
                    </a:p>
                  </a:txBody>
                  <a:tcPr/>
                </a:tc>
                <a:tc>
                  <a:txBody>
                    <a:bodyPr/>
                    <a:lstStyle/>
                    <a:p>
                      <a:endParaRPr lang="sv-SE" sz="1400" dirty="0"/>
                    </a:p>
                  </a:txBody>
                  <a:tcPr/>
                </a:tc>
                <a:tc>
                  <a:txBody>
                    <a:bodyPr/>
                    <a:lstStyle/>
                    <a:p>
                      <a:r>
                        <a:rPr lang="sv-SE" sz="1400" dirty="0"/>
                        <a:t>Nej</a:t>
                      </a:r>
                    </a:p>
                  </a:txBody>
                  <a:tcPr/>
                </a:tc>
                <a:tc>
                  <a:txBody>
                    <a:bodyPr/>
                    <a:lstStyle/>
                    <a:p>
                      <a:r>
                        <a:rPr lang="sv-SE" sz="1400" dirty="0"/>
                        <a:t>Dessa</a:t>
                      </a:r>
                      <a:r>
                        <a:rPr lang="sv-SE" sz="1400" baseline="0" dirty="0"/>
                        <a:t> avrådes från att delta</a:t>
                      </a:r>
                      <a:endParaRPr lang="sv-SE" sz="1400" dirty="0"/>
                    </a:p>
                  </a:txBody>
                  <a:tcPr/>
                </a:tc>
                <a:extLst>
                  <a:ext uri="{0D108BD9-81ED-4DB2-BD59-A6C34878D82A}">
                    <a16:rowId xmlns:a16="http://schemas.microsoft.com/office/drawing/2014/main" val="2934063868"/>
                  </a:ext>
                </a:extLst>
              </a:tr>
              <a:tr h="1299408">
                <a:tc>
                  <a:txBody>
                    <a:bodyPr/>
                    <a:lstStyle/>
                    <a:p>
                      <a:r>
                        <a:rPr lang="sv-SE" sz="1400" dirty="0"/>
                        <a:t>Inomhusevenemang</a:t>
                      </a:r>
                    </a:p>
                  </a:txBody>
                  <a:tcPr/>
                </a:tc>
                <a:tc>
                  <a:txBody>
                    <a:bodyPr/>
                    <a:lstStyle/>
                    <a:p>
                      <a:r>
                        <a:rPr lang="sv-SE" sz="1400" dirty="0"/>
                        <a:t>Ja</a:t>
                      </a:r>
                    </a:p>
                  </a:txBody>
                  <a:tcPr/>
                </a:tc>
                <a:tc>
                  <a:txBody>
                    <a:bodyPr/>
                    <a:lstStyle/>
                    <a:p>
                      <a:endParaRPr lang="sv-SE" sz="1400" dirty="0"/>
                    </a:p>
                  </a:txBody>
                  <a:tcPr/>
                </a:tc>
                <a:tc>
                  <a:txBody>
                    <a:bodyPr/>
                    <a:lstStyle/>
                    <a:p>
                      <a:r>
                        <a:rPr lang="sv-SE" sz="1400" dirty="0"/>
                        <a:t>Åtgärder för minimering av trängsel.</a:t>
                      </a:r>
                      <a:r>
                        <a:rPr lang="sv-SE" sz="1400" baseline="0" dirty="0"/>
                        <a:t> Kontroll vid entré samt i korridor i källaren. Kontroll vid ev. kiosk samt på läktare. Uppmaning att stanna hemma vid även lindriga symptom. Handdesinfektion görs tillgänglig. Goda möjligheter till handtvätt. Skriftlig information till gästande lag och domare inför match. Uppmaning till uppvärmning utomhus. Närvarolista för möjliggörande av smittspårning.</a:t>
                      </a:r>
                      <a:endParaRPr lang="sv-SE" sz="1400" dirty="0"/>
                    </a:p>
                  </a:txBody>
                  <a:tcPr/>
                </a:tc>
                <a:extLst>
                  <a:ext uri="{0D108BD9-81ED-4DB2-BD59-A6C34878D82A}">
                    <a16:rowId xmlns:a16="http://schemas.microsoft.com/office/drawing/2014/main" val="3908046607"/>
                  </a:ext>
                </a:extLst>
              </a:tr>
              <a:tr h="399818">
                <a:tc>
                  <a:txBody>
                    <a:bodyPr/>
                    <a:lstStyle/>
                    <a:p>
                      <a:r>
                        <a:rPr lang="sv-SE" sz="1400" dirty="0"/>
                        <a:t>Nära kontakt mellan deltagare</a:t>
                      </a:r>
                    </a:p>
                  </a:txBody>
                  <a:tcPr/>
                </a:tc>
                <a:tc>
                  <a:txBody>
                    <a:bodyPr/>
                    <a:lstStyle/>
                    <a:p>
                      <a:r>
                        <a:rPr lang="sv-SE" sz="1400" dirty="0"/>
                        <a:t>Ja</a:t>
                      </a:r>
                    </a:p>
                  </a:txBody>
                  <a:tcPr/>
                </a:tc>
                <a:tc>
                  <a:txBody>
                    <a:bodyPr/>
                    <a:lstStyle/>
                    <a:p>
                      <a:endParaRPr lang="sv-SE" sz="1400" dirty="0"/>
                    </a:p>
                  </a:txBody>
                  <a:tcPr/>
                </a:tc>
                <a:tc>
                  <a:txBody>
                    <a:bodyPr/>
                    <a:lstStyle/>
                    <a:p>
                      <a:r>
                        <a:rPr lang="sv-SE" sz="1400" dirty="0"/>
                        <a:t>Deltagare uppmanas undvika</a:t>
                      </a:r>
                      <a:r>
                        <a:rPr lang="sv-SE" sz="1400" baseline="0" dirty="0"/>
                        <a:t> närkontakt utanför spelsituationen. Åtgärder för minimering av trängsel vid uppvärmning samt vid av- och påstigning av plan.</a:t>
                      </a:r>
                      <a:endParaRPr lang="sv-SE" sz="1400" dirty="0"/>
                    </a:p>
                  </a:txBody>
                  <a:tcPr/>
                </a:tc>
                <a:extLst>
                  <a:ext uri="{0D108BD9-81ED-4DB2-BD59-A6C34878D82A}">
                    <a16:rowId xmlns:a16="http://schemas.microsoft.com/office/drawing/2014/main" val="243264669"/>
                  </a:ext>
                </a:extLst>
              </a:tr>
              <a:tr h="399818">
                <a:tc>
                  <a:txBody>
                    <a:bodyPr/>
                    <a:lstStyle/>
                    <a:p>
                      <a:r>
                        <a:rPr lang="sv-SE" sz="1400" dirty="0"/>
                        <a:t>Otillräckliga</a:t>
                      </a:r>
                      <a:r>
                        <a:rPr lang="sv-SE" sz="1400" baseline="0" dirty="0"/>
                        <a:t> hygienåtgärder</a:t>
                      </a:r>
                      <a:endParaRPr lang="sv-SE" sz="1400" dirty="0"/>
                    </a:p>
                  </a:txBody>
                  <a:tcPr/>
                </a:tc>
                <a:tc>
                  <a:txBody>
                    <a:bodyPr/>
                    <a:lstStyle/>
                    <a:p>
                      <a:endParaRPr lang="sv-SE" sz="1400" dirty="0"/>
                    </a:p>
                  </a:txBody>
                  <a:tcPr/>
                </a:tc>
                <a:tc>
                  <a:txBody>
                    <a:bodyPr/>
                    <a:lstStyle/>
                    <a:p>
                      <a:r>
                        <a:rPr lang="sv-SE" sz="1400" dirty="0"/>
                        <a:t>Nej</a:t>
                      </a:r>
                    </a:p>
                  </a:txBody>
                  <a:tcPr/>
                </a:tc>
                <a:tc>
                  <a:txBody>
                    <a:bodyPr/>
                    <a:lstStyle/>
                    <a:p>
                      <a:r>
                        <a:rPr lang="sv-SE" sz="1400" dirty="0"/>
                        <a:t>Flera toaletter samt handdesinfektion</a:t>
                      </a:r>
                      <a:r>
                        <a:rPr lang="sv-SE" sz="1400" baseline="0" dirty="0"/>
                        <a:t> (lagen)</a:t>
                      </a:r>
                      <a:endParaRPr lang="sv-SE" sz="1400" dirty="0"/>
                    </a:p>
                  </a:txBody>
                  <a:tcPr/>
                </a:tc>
                <a:extLst>
                  <a:ext uri="{0D108BD9-81ED-4DB2-BD59-A6C34878D82A}">
                    <a16:rowId xmlns:a16="http://schemas.microsoft.com/office/drawing/2014/main" val="424330128"/>
                  </a:ext>
                </a:extLst>
              </a:tr>
              <a:tr h="399818">
                <a:tc>
                  <a:txBody>
                    <a:bodyPr/>
                    <a:lstStyle/>
                    <a:p>
                      <a:r>
                        <a:rPr lang="sv-SE" sz="1400" dirty="0"/>
                        <a:t>Otillräckligt</a:t>
                      </a:r>
                      <a:r>
                        <a:rPr lang="sv-SE" sz="1400" baseline="0" dirty="0"/>
                        <a:t> antal toaletter</a:t>
                      </a:r>
                      <a:endParaRPr lang="sv-SE" sz="1400" dirty="0"/>
                    </a:p>
                  </a:txBody>
                  <a:tcPr/>
                </a:tc>
                <a:tc>
                  <a:txBody>
                    <a:bodyPr/>
                    <a:lstStyle/>
                    <a:p>
                      <a:endParaRPr lang="sv-SE" sz="1400" dirty="0"/>
                    </a:p>
                  </a:txBody>
                  <a:tcPr/>
                </a:tc>
                <a:tc>
                  <a:txBody>
                    <a:bodyPr/>
                    <a:lstStyle/>
                    <a:p>
                      <a:r>
                        <a:rPr lang="sv-SE" sz="1400" dirty="0"/>
                        <a:t>Nej</a:t>
                      </a:r>
                    </a:p>
                  </a:txBody>
                  <a:tcPr/>
                </a:tc>
                <a:tc>
                  <a:txBody>
                    <a:bodyPr/>
                    <a:lstStyle/>
                    <a:p>
                      <a:endParaRPr lang="sv-SE" sz="1400" dirty="0"/>
                    </a:p>
                  </a:txBody>
                  <a:tcPr/>
                </a:tc>
                <a:extLst>
                  <a:ext uri="{0D108BD9-81ED-4DB2-BD59-A6C34878D82A}">
                    <a16:rowId xmlns:a16="http://schemas.microsoft.com/office/drawing/2014/main" val="1905152368"/>
                  </a:ext>
                </a:extLst>
              </a:tr>
              <a:tr h="399818">
                <a:tc>
                  <a:txBody>
                    <a:bodyPr/>
                    <a:lstStyle/>
                    <a:p>
                      <a:r>
                        <a:rPr lang="sv-SE" sz="1400" dirty="0"/>
                        <a:t>Långvarigt</a:t>
                      </a:r>
                      <a:r>
                        <a:rPr lang="sv-SE" sz="1400" baseline="0" dirty="0"/>
                        <a:t> evenemang (mer än några timmar)</a:t>
                      </a:r>
                      <a:endParaRPr lang="sv-SE" sz="1400" dirty="0"/>
                    </a:p>
                  </a:txBody>
                  <a:tcPr/>
                </a:tc>
                <a:tc>
                  <a:txBody>
                    <a:bodyPr/>
                    <a:lstStyle/>
                    <a:p>
                      <a:endParaRPr lang="sv-SE" sz="1400" dirty="0"/>
                    </a:p>
                  </a:txBody>
                  <a:tcPr/>
                </a:tc>
                <a:tc>
                  <a:txBody>
                    <a:bodyPr/>
                    <a:lstStyle/>
                    <a:p>
                      <a:r>
                        <a:rPr lang="sv-SE" sz="1400" dirty="0"/>
                        <a:t>Nej</a:t>
                      </a:r>
                    </a:p>
                  </a:txBody>
                  <a:tcPr/>
                </a:tc>
                <a:tc>
                  <a:txBody>
                    <a:bodyPr/>
                    <a:lstStyle/>
                    <a:p>
                      <a:r>
                        <a:rPr lang="sv-SE" sz="1400" dirty="0"/>
                        <a:t>Deltagare</a:t>
                      </a:r>
                      <a:r>
                        <a:rPr lang="sv-SE" sz="1400" baseline="0" dirty="0"/>
                        <a:t> och publik uppmanas lämna lokalen utan dröjsmål efter evenemang</a:t>
                      </a:r>
                      <a:endParaRPr lang="sv-SE" sz="1400" dirty="0"/>
                    </a:p>
                  </a:txBody>
                  <a:tcPr/>
                </a:tc>
                <a:extLst>
                  <a:ext uri="{0D108BD9-81ED-4DB2-BD59-A6C34878D82A}">
                    <a16:rowId xmlns:a16="http://schemas.microsoft.com/office/drawing/2014/main" val="1315940906"/>
                  </a:ext>
                </a:extLst>
              </a:tr>
            </a:tbl>
          </a:graphicData>
        </a:graphic>
      </p:graphicFrame>
    </p:spTree>
    <p:extLst>
      <p:ext uri="{BB962C8B-B14F-4D97-AF65-F5344CB8AC3E}">
        <p14:creationId xmlns:p14="http://schemas.microsoft.com/office/powerpoint/2010/main" val="2276883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10" y="0"/>
            <a:ext cx="10515600" cy="1325563"/>
          </a:xfrm>
        </p:spPr>
        <p:txBody>
          <a:bodyPr/>
          <a:lstStyle/>
          <a:p>
            <a:r>
              <a:rPr lang="sv-SE" dirty="0"/>
              <a:t>Riskbedömning sammandrag</a:t>
            </a:r>
          </a:p>
        </p:txBody>
      </p:sp>
      <p:graphicFrame>
        <p:nvGraphicFramePr>
          <p:cNvPr id="7" name="Table 6"/>
          <p:cNvGraphicFramePr>
            <a:graphicFrameLocks noGrp="1"/>
          </p:cNvGraphicFramePr>
          <p:nvPr>
            <p:extLst>
              <p:ext uri="{D42A27DB-BD31-4B8C-83A1-F6EECF244321}">
                <p14:modId xmlns:p14="http://schemas.microsoft.com/office/powerpoint/2010/main" val="3694670724"/>
              </p:ext>
            </p:extLst>
          </p:nvPr>
        </p:nvGraphicFramePr>
        <p:xfrm>
          <a:off x="499853" y="935476"/>
          <a:ext cx="10782508" cy="5524896"/>
        </p:xfrm>
        <a:graphic>
          <a:graphicData uri="http://schemas.openxmlformats.org/drawingml/2006/table">
            <a:tbl>
              <a:tblPr firstRow="1" bandRow="1">
                <a:tableStyleId>{5C22544A-7EE6-4342-B048-85BDC9FD1C3A}</a:tableStyleId>
              </a:tblPr>
              <a:tblGrid>
                <a:gridCol w="4887595">
                  <a:extLst>
                    <a:ext uri="{9D8B030D-6E8A-4147-A177-3AD203B41FA5}">
                      <a16:colId xmlns:a16="http://schemas.microsoft.com/office/drawing/2014/main" val="3441299838"/>
                    </a:ext>
                  </a:extLst>
                </a:gridCol>
                <a:gridCol w="476568">
                  <a:extLst>
                    <a:ext uri="{9D8B030D-6E8A-4147-A177-3AD203B41FA5}">
                      <a16:colId xmlns:a16="http://schemas.microsoft.com/office/drawing/2014/main" val="2594685529"/>
                    </a:ext>
                  </a:extLst>
                </a:gridCol>
                <a:gridCol w="559118">
                  <a:extLst>
                    <a:ext uri="{9D8B030D-6E8A-4147-A177-3AD203B41FA5}">
                      <a16:colId xmlns:a16="http://schemas.microsoft.com/office/drawing/2014/main" val="6359992"/>
                    </a:ext>
                  </a:extLst>
                </a:gridCol>
                <a:gridCol w="4859227">
                  <a:extLst>
                    <a:ext uri="{9D8B030D-6E8A-4147-A177-3AD203B41FA5}">
                      <a16:colId xmlns:a16="http://schemas.microsoft.com/office/drawing/2014/main" val="1580174882"/>
                    </a:ext>
                  </a:extLst>
                </a:gridCol>
              </a:tblGrid>
              <a:tr h="399818">
                <a:tc>
                  <a:txBody>
                    <a:bodyPr/>
                    <a:lstStyle/>
                    <a:p>
                      <a:r>
                        <a:rPr lang="sv-SE" sz="1200" dirty="0"/>
                        <a:t>Riskfaktor</a:t>
                      </a:r>
                    </a:p>
                  </a:txBody>
                  <a:tcPr/>
                </a:tc>
                <a:tc>
                  <a:txBody>
                    <a:bodyPr/>
                    <a:lstStyle/>
                    <a:p>
                      <a:r>
                        <a:rPr lang="sv-SE" sz="1200" dirty="0"/>
                        <a:t>Ja </a:t>
                      </a:r>
                    </a:p>
                  </a:txBody>
                  <a:tcPr/>
                </a:tc>
                <a:tc>
                  <a:txBody>
                    <a:bodyPr/>
                    <a:lstStyle/>
                    <a:p>
                      <a:r>
                        <a:rPr lang="sv-SE" sz="1200" dirty="0"/>
                        <a:t>Nej</a:t>
                      </a:r>
                    </a:p>
                  </a:txBody>
                  <a:tcPr/>
                </a:tc>
                <a:tc>
                  <a:txBody>
                    <a:bodyPr/>
                    <a:lstStyle/>
                    <a:p>
                      <a:r>
                        <a:rPr lang="sv-SE" sz="1200" dirty="0"/>
                        <a:t>Riskreducerande åtgärder</a:t>
                      </a:r>
                    </a:p>
                  </a:txBody>
                  <a:tcPr/>
                </a:tc>
                <a:extLst>
                  <a:ext uri="{0D108BD9-81ED-4DB2-BD59-A6C34878D82A}">
                    <a16:rowId xmlns:a16="http://schemas.microsoft.com/office/drawing/2014/main" val="2344244501"/>
                  </a:ext>
                </a:extLst>
              </a:tr>
              <a:tr h="399818">
                <a:tc>
                  <a:txBody>
                    <a:bodyPr/>
                    <a:lstStyle/>
                    <a:p>
                      <a:r>
                        <a:rPr lang="sv-SE" sz="1200" dirty="0"/>
                        <a:t>Internationellt deltagande</a:t>
                      </a:r>
                    </a:p>
                  </a:txBody>
                  <a:tcPr/>
                </a:tc>
                <a:tc>
                  <a:txBody>
                    <a:bodyPr/>
                    <a:lstStyle/>
                    <a:p>
                      <a:endParaRPr lang="sv-SE" sz="1200" dirty="0"/>
                    </a:p>
                  </a:txBody>
                  <a:tcPr/>
                </a:tc>
                <a:tc>
                  <a:txBody>
                    <a:bodyPr/>
                    <a:lstStyle/>
                    <a:p>
                      <a:r>
                        <a:rPr lang="sv-SE" sz="1200" dirty="0"/>
                        <a:t>Nej</a:t>
                      </a:r>
                    </a:p>
                  </a:txBody>
                  <a:tcPr/>
                </a:tc>
                <a:tc>
                  <a:txBody>
                    <a:bodyPr/>
                    <a:lstStyle/>
                    <a:p>
                      <a:endParaRPr lang="sv-SE" sz="1200"/>
                    </a:p>
                  </a:txBody>
                  <a:tcPr/>
                </a:tc>
                <a:extLst>
                  <a:ext uri="{0D108BD9-81ED-4DB2-BD59-A6C34878D82A}">
                    <a16:rowId xmlns:a16="http://schemas.microsoft.com/office/drawing/2014/main" val="2062794338"/>
                  </a:ext>
                </a:extLst>
              </a:tr>
              <a:tr h="699681">
                <a:tc>
                  <a:txBody>
                    <a:bodyPr/>
                    <a:lstStyle/>
                    <a:p>
                      <a:r>
                        <a:rPr lang="sv-SE" sz="1200" dirty="0"/>
                        <a:t>Deltagare med samhällsviktiga arbeten</a:t>
                      </a:r>
                    </a:p>
                  </a:txBody>
                  <a:tcPr/>
                </a:tc>
                <a:tc>
                  <a:txBody>
                    <a:bodyPr/>
                    <a:lstStyle/>
                    <a:p>
                      <a:endParaRPr lang="sv-SE" sz="1200" dirty="0"/>
                    </a:p>
                  </a:txBody>
                  <a:tcPr/>
                </a:tc>
                <a:tc>
                  <a:txBody>
                    <a:bodyPr/>
                    <a:lstStyle/>
                    <a:p>
                      <a:endParaRPr lang="sv-SE" sz="1200" dirty="0"/>
                    </a:p>
                  </a:txBody>
                  <a:tcPr/>
                </a:tc>
                <a:tc>
                  <a:txBody>
                    <a:bodyPr/>
                    <a:lstStyle/>
                    <a:p>
                      <a:r>
                        <a:rPr lang="sv-SE" sz="1200" dirty="0"/>
                        <a:t>Möjligt. Dessa personer avrådes</a:t>
                      </a:r>
                      <a:r>
                        <a:rPr lang="sv-SE" sz="1200" baseline="0" dirty="0"/>
                        <a:t> från att delta</a:t>
                      </a:r>
                      <a:endParaRPr lang="sv-SE" sz="1200" dirty="0"/>
                    </a:p>
                  </a:txBody>
                  <a:tcPr/>
                </a:tc>
                <a:extLst>
                  <a:ext uri="{0D108BD9-81ED-4DB2-BD59-A6C34878D82A}">
                    <a16:rowId xmlns:a16="http://schemas.microsoft.com/office/drawing/2014/main" val="4189596693"/>
                  </a:ext>
                </a:extLst>
              </a:tr>
              <a:tr h="699681">
                <a:tc>
                  <a:txBody>
                    <a:bodyPr/>
                    <a:lstStyle/>
                    <a:p>
                      <a:r>
                        <a:rPr lang="sv-SE" sz="1200" dirty="0"/>
                        <a:t>Deltagare som riskerar allvarligare sjukdom</a:t>
                      </a:r>
                      <a:r>
                        <a:rPr lang="sv-SE" sz="1200" baseline="0" dirty="0"/>
                        <a:t> (äldre)</a:t>
                      </a:r>
                      <a:endParaRPr lang="sv-SE" sz="1200" dirty="0"/>
                    </a:p>
                  </a:txBody>
                  <a:tcPr/>
                </a:tc>
                <a:tc>
                  <a:txBody>
                    <a:bodyPr/>
                    <a:lstStyle/>
                    <a:p>
                      <a:endParaRPr lang="sv-SE" sz="1200" dirty="0"/>
                    </a:p>
                  </a:txBody>
                  <a:tcPr/>
                </a:tc>
                <a:tc>
                  <a:txBody>
                    <a:bodyPr/>
                    <a:lstStyle/>
                    <a:p>
                      <a:r>
                        <a:rPr lang="sv-SE" sz="1200" dirty="0"/>
                        <a:t>Nej</a:t>
                      </a:r>
                    </a:p>
                  </a:txBody>
                  <a:tcPr/>
                </a:tc>
                <a:tc>
                  <a:txBody>
                    <a:bodyPr/>
                    <a:lstStyle/>
                    <a:p>
                      <a:r>
                        <a:rPr lang="sv-SE" sz="1200" dirty="0"/>
                        <a:t>Dessa</a:t>
                      </a:r>
                      <a:r>
                        <a:rPr lang="sv-SE" sz="1200" baseline="0" dirty="0"/>
                        <a:t> avrådes från att delta</a:t>
                      </a:r>
                      <a:endParaRPr lang="sv-SE" sz="1200" dirty="0"/>
                    </a:p>
                  </a:txBody>
                  <a:tcPr/>
                </a:tc>
                <a:extLst>
                  <a:ext uri="{0D108BD9-81ED-4DB2-BD59-A6C34878D82A}">
                    <a16:rowId xmlns:a16="http://schemas.microsoft.com/office/drawing/2014/main" val="2934063868"/>
                  </a:ext>
                </a:extLst>
              </a:tr>
              <a:tr h="1299408">
                <a:tc>
                  <a:txBody>
                    <a:bodyPr/>
                    <a:lstStyle/>
                    <a:p>
                      <a:r>
                        <a:rPr lang="sv-SE" sz="1200" dirty="0"/>
                        <a:t>Inomhusevenemang</a:t>
                      </a:r>
                    </a:p>
                  </a:txBody>
                  <a:tcPr/>
                </a:tc>
                <a:tc>
                  <a:txBody>
                    <a:bodyPr/>
                    <a:lstStyle/>
                    <a:p>
                      <a:r>
                        <a:rPr lang="sv-SE" sz="1200" dirty="0"/>
                        <a:t>Ja</a:t>
                      </a:r>
                    </a:p>
                  </a:txBody>
                  <a:tcPr/>
                </a:tc>
                <a:tc>
                  <a:txBody>
                    <a:bodyPr/>
                    <a:lstStyle/>
                    <a:p>
                      <a:endParaRPr lang="sv-SE" sz="1200" dirty="0"/>
                    </a:p>
                  </a:txBody>
                  <a:tcPr/>
                </a:tc>
                <a:tc>
                  <a:txBody>
                    <a:bodyPr/>
                    <a:lstStyle/>
                    <a:p>
                      <a:r>
                        <a:rPr lang="sv-SE" sz="1200" dirty="0"/>
                        <a:t>Åtgärder för minimering av trängsel.</a:t>
                      </a:r>
                      <a:r>
                        <a:rPr lang="sv-SE" sz="1200" baseline="0" dirty="0"/>
                        <a:t> Kontroll vid entré samt i korridor i källaren. Kontroll vid ev. kiosk samt på läktare. Uppmaning att stanna hemma vid även lindriga symptom. Handdesinfektion görs tillgänglig. Goda möjligheter till handtvätt. Skriftlig information till gästande lag och domare inför match. Gäster uppmanas minimera antalet medföljande. Uppmaning till uppvärmning utomhus samt att undvika icke nödvändig vistelse utanför omklädningsrum. Närvarolista för möjliggörande av smittspårning.</a:t>
                      </a:r>
                      <a:endParaRPr lang="sv-SE" sz="1200" dirty="0"/>
                    </a:p>
                  </a:txBody>
                  <a:tcPr/>
                </a:tc>
                <a:extLst>
                  <a:ext uri="{0D108BD9-81ED-4DB2-BD59-A6C34878D82A}">
                    <a16:rowId xmlns:a16="http://schemas.microsoft.com/office/drawing/2014/main" val="3908046607"/>
                  </a:ext>
                </a:extLst>
              </a:tr>
              <a:tr h="399818">
                <a:tc>
                  <a:txBody>
                    <a:bodyPr/>
                    <a:lstStyle/>
                    <a:p>
                      <a:r>
                        <a:rPr lang="sv-SE" sz="1200" dirty="0"/>
                        <a:t>Nära kontakt mellan deltagare</a:t>
                      </a:r>
                    </a:p>
                  </a:txBody>
                  <a:tcPr/>
                </a:tc>
                <a:tc>
                  <a:txBody>
                    <a:bodyPr/>
                    <a:lstStyle/>
                    <a:p>
                      <a:r>
                        <a:rPr lang="sv-SE" sz="1200" dirty="0"/>
                        <a:t>Ja</a:t>
                      </a:r>
                    </a:p>
                  </a:txBody>
                  <a:tcPr/>
                </a:tc>
                <a:tc>
                  <a:txBody>
                    <a:bodyPr/>
                    <a:lstStyle/>
                    <a:p>
                      <a:endParaRPr lang="sv-SE" sz="1200" dirty="0"/>
                    </a:p>
                  </a:txBody>
                  <a:tcPr/>
                </a:tc>
                <a:tc>
                  <a:txBody>
                    <a:bodyPr/>
                    <a:lstStyle/>
                    <a:p>
                      <a:r>
                        <a:rPr lang="sv-SE" sz="1200" dirty="0"/>
                        <a:t>Deltagare uppmanas undvika</a:t>
                      </a:r>
                      <a:r>
                        <a:rPr lang="sv-SE" sz="1200" baseline="0" dirty="0"/>
                        <a:t> närkontakt utanför spelsituationen. Åtgärder för minimering av trängsel vid uppvärmning samt vid av- och påstigning av plan – lagen uppmanas ta loka .</a:t>
                      </a:r>
                      <a:endParaRPr lang="sv-SE" sz="1200" dirty="0"/>
                    </a:p>
                  </a:txBody>
                  <a:tcPr/>
                </a:tc>
                <a:extLst>
                  <a:ext uri="{0D108BD9-81ED-4DB2-BD59-A6C34878D82A}">
                    <a16:rowId xmlns:a16="http://schemas.microsoft.com/office/drawing/2014/main" val="243264669"/>
                  </a:ext>
                </a:extLst>
              </a:tr>
              <a:tr h="399818">
                <a:tc>
                  <a:txBody>
                    <a:bodyPr/>
                    <a:lstStyle/>
                    <a:p>
                      <a:r>
                        <a:rPr lang="sv-SE" sz="1200" dirty="0"/>
                        <a:t>Otillräckliga</a:t>
                      </a:r>
                      <a:r>
                        <a:rPr lang="sv-SE" sz="1200" baseline="0" dirty="0"/>
                        <a:t> hygienåtgärder</a:t>
                      </a:r>
                      <a:endParaRPr lang="sv-SE" sz="1200" dirty="0"/>
                    </a:p>
                  </a:txBody>
                  <a:tcPr/>
                </a:tc>
                <a:tc>
                  <a:txBody>
                    <a:bodyPr/>
                    <a:lstStyle/>
                    <a:p>
                      <a:endParaRPr lang="sv-SE" sz="1200" dirty="0"/>
                    </a:p>
                  </a:txBody>
                  <a:tcPr/>
                </a:tc>
                <a:tc>
                  <a:txBody>
                    <a:bodyPr/>
                    <a:lstStyle/>
                    <a:p>
                      <a:r>
                        <a:rPr lang="sv-SE" sz="1200" dirty="0"/>
                        <a:t>Nej</a:t>
                      </a:r>
                    </a:p>
                  </a:txBody>
                  <a:tcPr/>
                </a:tc>
                <a:tc>
                  <a:txBody>
                    <a:bodyPr/>
                    <a:lstStyle/>
                    <a:p>
                      <a:r>
                        <a:rPr lang="sv-SE" sz="1200" dirty="0"/>
                        <a:t>Flera toaletter samt handdesinfektion</a:t>
                      </a:r>
                      <a:r>
                        <a:rPr lang="sv-SE" sz="1200" baseline="0" dirty="0"/>
                        <a:t> (lagen)</a:t>
                      </a:r>
                      <a:endParaRPr lang="sv-SE" sz="1200" dirty="0"/>
                    </a:p>
                  </a:txBody>
                  <a:tcPr/>
                </a:tc>
                <a:extLst>
                  <a:ext uri="{0D108BD9-81ED-4DB2-BD59-A6C34878D82A}">
                    <a16:rowId xmlns:a16="http://schemas.microsoft.com/office/drawing/2014/main" val="424330128"/>
                  </a:ext>
                </a:extLst>
              </a:tr>
              <a:tr h="399818">
                <a:tc>
                  <a:txBody>
                    <a:bodyPr/>
                    <a:lstStyle/>
                    <a:p>
                      <a:r>
                        <a:rPr lang="sv-SE" sz="1200" dirty="0"/>
                        <a:t>Otillräckligt</a:t>
                      </a:r>
                      <a:r>
                        <a:rPr lang="sv-SE" sz="1200" baseline="0" dirty="0"/>
                        <a:t> antal toaletter</a:t>
                      </a:r>
                      <a:endParaRPr lang="sv-SE" sz="1200" dirty="0"/>
                    </a:p>
                  </a:txBody>
                  <a:tcPr/>
                </a:tc>
                <a:tc>
                  <a:txBody>
                    <a:bodyPr/>
                    <a:lstStyle/>
                    <a:p>
                      <a:endParaRPr lang="sv-SE" sz="1200" dirty="0"/>
                    </a:p>
                  </a:txBody>
                  <a:tcPr/>
                </a:tc>
                <a:tc>
                  <a:txBody>
                    <a:bodyPr/>
                    <a:lstStyle/>
                    <a:p>
                      <a:r>
                        <a:rPr lang="sv-SE" sz="1200" dirty="0"/>
                        <a:t>Nej</a:t>
                      </a:r>
                    </a:p>
                  </a:txBody>
                  <a:tcPr/>
                </a:tc>
                <a:tc>
                  <a:txBody>
                    <a:bodyPr/>
                    <a:lstStyle/>
                    <a:p>
                      <a:r>
                        <a:rPr lang="sv-SE" sz="1200" dirty="0"/>
                        <a:t>Gäster</a:t>
                      </a:r>
                      <a:r>
                        <a:rPr lang="sv-SE" sz="1200" baseline="0" dirty="0"/>
                        <a:t> uppmanas minimera antalet medföljande (sändning av matcher via innebandy-</a:t>
                      </a:r>
                      <a:r>
                        <a:rPr lang="sv-SE" sz="1200" baseline="0" dirty="0" err="1"/>
                        <a:t>appen</a:t>
                      </a:r>
                      <a:r>
                        <a:rPr lang="sv-SE" sz="1200" baseline="0"/>
                        <a:t>)</a:t>
                      </a:r>
                      <a:endParaRPr lang="sv-SE" sz="1200" dirty="0"/>
                    </a:p>
                  </a:txBody>
                  <a:tcPr/>
                </a:tc>
                <a:extLst>
                  <a:ext uri="{0D108BD9-81ED-4DB2-BD59-A6C34878D82A}">
                    <a16:rowId xmlns:a16="http://schemas.microsoft.com/office/drawing/2014/main" val="1905152368"/>
                  </a:ext>
                </a:extLst>
              </a:tr>
              <a:tr h="399818">
                <a:tc>
                  <a:txBody>
                    <a:bodyPr/>
                    <a:lstStyle/>
                    <a:p>
                      <a:r>
                        <a:rPr lang="sv-SE" sz="1200" dirty="0"/>
                        <a:t>Långvarigt</a:t>
                      </a:r>
                      <a:r>
                        <a:rPr lang="sv-SE" sz="1200" baseline="0" dirty="0"/>
                        <a:t> evenemang (mer än några timmar)</a:t>
                      </a:r>
                      <a:endParaRPr lang="sv-SE" sz="1200" dirty="0"/>
                    </a:p>
                  </a:txBody>
                  <a:tcPr/>
                </a:tc>
                <a:tc>
                  <a:txBody>
                    <a:bodyPr/>
                    <a:lstStyle/>
                    <a:p>
                      <a:endParaRPr lang="sv-SE" sz="1200" dirty="0"/>
                    </a:p>
                  </a:txBody>
                  <a:tcPr/>
                </a:tc>
                <a:tc>
                  <a:txBody>
                    <a:bodyPr/>
                    <a:lstStyle/>
                    <a:p>
                      <a:r>
                        <a:rPr lang="sv-SE" sz="1200" dirty="0"/>
                        <a:t>Nej</a:t>
                      </a:r>
                    </a:p>
                  </a:txBody>
                  <a:tcPr/>
                </a:tc>
                <a:tc>
                  <a:txBody>
                    <a:bodyPr/>
                    <a:lstStyle/>
                    <a:p>
                      <a:r>
                        <a:rPr lang="sv-SE" sz="1200" dirty="0"/>
                        <a:t>Deltagare</a:t>
                      </a:r>
                      <a:r>
                        <a:rPr lang="sv-SE" sz="1200" baseline="0" dirty="0"/>
                        <a:t> och publik uppmanas lämna lokalen utan dröjsmål efter evenemang</a:t>
                      </a:r>
                      <a:endParaRPr lang="sv-SE" sz="1200" dirty="0"/>
                    </a:p>
                  </a:txBody>
                  <a:tcPr/>
                </a:tc>
                <a:extLst>
                  <a:ext uri="{0D108BD9-81ED-4DB2-BD59-A6C34878D82A}">
                    <a16:rowId xmlns:a16="http://schemas.microsoft.com/office/drawing/2014/main" val="1315940906"/>
                  </a:ext>
                </a:extLst>
              </a:tr>
            </a:tbl>
          </a:graphicData>
        </a:graphic>
      </p:graphicFrame>
    </p:spTree>
    <p:extLst>
      <p:ext uri="{BB962C8B-B14F-4D97-AF65-F5344CB8AC3E}">
        <p14:creationId xmlns:p14="http://schemas.microsoft.com/office/powerpoint/2010/main" val="3823576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Bakgrund</a:t>
            </a:r>
          </a:p>
        </p:txBody>
      </p:sp>
      <p:sp>
        <p:nvSpPr>
          <p:cNvPr id="3" name="Content Placeholder 2"/>
          <p:cNvSpPr>
            <a:spLocks noGrp="1"/>
          </p:cNvSpPr>
          <p:nvPr>
            <p:ph idx="1"/>
          </p:nvPr>
        </p:nvSpPr>
        <p:spPr>
          <a:xfrm>
            <a:off x="838200" y="1255595"/>
            <a:ext cx="10515600" cy="4096180"/>
          </a:xfrm>
        </p:spPr>
        <p:txBody>
          <a:bodyPr vert="horz" lIns="91440" tIns="45720" rIns="91440" bIns="45720" rtlCol="0" anchor="t">
            <a:normAutofit/>
          </a:bodyPr>
          <a:lstStyle/>
          <a:p>
            <a:r>
              <a:rPr lang="sv-SE" dirty="0"/>
              <a:t>Detta är en handledning som sammanfattar de regler och riktlinjer som gäller. Vi hänvisar till myndigheters (FHM) och förbunds (</a:t>
            </a:r>
            <a:r>
              <a:rPr lang="sv-SE" dirty="0" err="1"/>
              <a:t>SvIBF</a:t>
            </a:r>
            <a:r>
              <a:rPr lang="sv-SE" dirty="0"/>
              <a:t>) hemsidor för fullständig information</a:t>
            </a:r>
          </a:p>
          <a:p>
            <a:r>
              <a:rPr lang="sv-SE" dirty="0"/>
              <a:t>FHM och andra myndigheters beslut gäller – ingen valfrihet</a:t>
            </a:r>
          </a:p>
          <a:p>
            <a:r>
              <a:rPr lang="sv-SE" dirty="0"/>
              <a:t>Timrå IBC anpassar verksamheten efter rekommendationer från Svenska Innebandyförbundet</a:t>
            </a:r>
          </a:p>
          <a:p>
            <a:r>
              <a:rPr lang="sv-SE" dirty="0"/>
              <a:t>Ändringar kan komma med kort varsel</a:t>
            </a:r>
          </a:p>
          <a:p>
            <a:r>
              <a:rPr lang="sv-SE" dirty="0"/>
              <a:t>Lagen uppmanas följa </a:t>
            </a:r>
            <a:r>
              <a:rPr lang="sv-SE" dirty="0" err="1"/>
              <a:t>SvIBF:s</a:t>
            </a:r>
            <a:r>
              <a:rPr lang="sv-SE" dirty="0"/>
              <a:t>  </a:t>
            </a:r>
            <a:r>
              <a:rPr lang="sv-SE" u="sng" dirty="0"/>
              <a:t>och Västernorrlands </a:t>
            </a:r>
            <a:r>
              <a:rPr lang="sv-SE" u="sng" dirty="0" err="1"/>
              <a:t>innbandyförbunds</a:t>
            </a:r>
            <a:r>
              <a:rPr lang="sv-SE" u="sng" dirty="0"/>
              <a:t> hemsidor</a:t>
            </a:r>
            <a:endParaRPr lang="sv-SE" u="sng" dirty="0">
              <a:cs typeface="Calibri"/>
            </a:endParaRP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1871257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Bakgrund</a:t>
            </a:r>
          </a:p>
        </p:txBody>
      </p:sp>
      <p:sp>
        <p:nvSpPr>
          <p:cNvPr id="3" name="Content Placeholder 2"/>
          <p:cNvSpPr>
            <a:spLocks noGrp="1"/>
          </p:cNvSpPr>
          <p:nvPr>
            <p:ph idx="1"/>
          </p:nvPr>
        </p:nvSpPr>
        <p:spPr>
          <a:xfrm>
            <a:off x="838200" y="1255595"/>
            <a:ext cx="10515600" cy="4096180"/>
          </a:xfrm>
        </p:spPr>
        <p:txBody>
          <a:bodyPr vert="horz" lIns="91440" tIns="45720" rIns="91440" bIns="45720" rtlCol="0" anchor="t">
            <a:normAutofit/>
          </a:bodyPr>
          <a:lstStyle/>
          <a:p>
            <a:r>
              <a:rPr lang="sv-SE" dirty="0"/>
              <a:t>Våra lag har olika förutsättningar</a:t>
            </a:r>
            <a:endParaRPr lang="sv-SE" dirty="0">
              <a:cs typeface="Calibri"/>
            </a:endParaRPr>
          </a:p>
          <a:p>
            <a:r>
              <a:rPr lang="sv-SE" dirty="0">
                <a:cs typeface="Calibri"/>
              </a:rPr>
              <a:t>Förutsättningarna skiftar också mellan olika matchdagar</a:t>
            </a:r>
          </a:p>
          <a:p>
            <a:r>
              <a:rPr lang="sv-SE" dirty="0">
                <a:cs typeface="Calibri"/>
              </a:rPr>
              <a:t>Vi kommer därför att behöva göra bedömningar på plats och tillämpa dessa riktlinjer litet olika beroende på situation</a:t>
            </a:r>
          </a:p>
          <a:p>
            <a:r>
              <a:rPr lang="sv-SE" dirty="0">
                <a:cs typeface="Calibri"/>
              </a:rPr>
              <a:t>Det viktigaste är dock att hålla sig till </a:t>
            </a:r>
            <a:r>
              <a:rPr lang="sv-SE" u="sng" dirty="0">
                <a:cs typeface="Calibri"/>
              </a:rPr>
              <a:t>det av föreningen angivna maximala åskådarantalet, upprätthålla god hygien</a:t>
            </a:r>
            <a:r>
              <a:rPr lang="sv-SE" dirty="0">
                <a:cs typeface="Calibri"/>
              </a:rPr>
              <a:t> och undvika trängsel</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172989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Grundprinciper</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fontScale="85000" lnSpcReduction="20000"/>
          </a:bodyPr>
          <a:lstStyle/>
          <a:p>
            <a:r>
              <a:rPr lang="sv-SE" dirty="0"/>
              <a:t>Stanna hemma vid symptom</a:t>
            </a:r>
          </a:p>
          <a:p>
            <a:pPr marL="0" indent="0">
              <a:buNone/>
            </a:pPr>
            <a:endParaRPr lang="sv-SE" dirty="0"/>
          </a:p>
          <a:p>
            <a:r>
              <a:rPr lang="sv-SE" dirty="0"/>
              <a:t>Undvik trängsel – minimera närkontakt</a:t>
            </a:r>
            <a:endParaRPr lang="sv-SE" dirty="0">
              <a:cs typeface="Calibri"/>
            </a:endParaRPr>
          </a:p>
          <a:p>
            <a:pPr marL="0" indent="0">
              <a:buNone/>
            </a:pPr>
            <a:endParaRPr lang="sv-SE" dirty="0">
              <a:ea typeface="+mn-lt"/>
              <a:cs typeface="+mn-lt"/>
            </a:endParaRPr>
          </a:p>
          <a:p>
            <a:r>
              <a:rPr lang="sv-SE" u="sng" dirty="0">
                <a:ea typeface="+mn-lt"/>
                <a:cs typeface="+mn-lt"/>
              </a:rPr>
              <a:t>Minst 1 m mellan åskådare - max 2 åskådare tillsammans!</a:t>
            </a:r>
            <a:endParaRPr lang="sv-SE" dirty="0">
              <a:cs typeface="Calibri"/>
            </a:endParaRPr>
          </a:p>
          <a:p>
            <a:endParaRPr lang="sv-SE" dirty="0"/>
          </a:p>
          <a:p>
            <a:r>
              <a:rPr lang="sv-SE" dirty="0"/>
              <a:t>Ge förutsättningar för god hygien</a:t>
            </a:r>
            <a:endParaRPr lang="sv-SE"/>
          </a:p>
          <a:p>
            <a:endParaRPr lang="sv-SE" dirty="0"/>
          </a:p>
          <a:p>
            <a:r>
              <a:rPr lang="sv-SE" dirty="0"/>
              <a:t>Ha en dialog med gästande lag och domare</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605739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Matchansvarig</a:t>
            </a:r>
          </a:p>
        </p:txBody>
      </p:sp>
      <p:sp>
        <p:nvSpPr>
          <p:cNvPr id="3" name="Content Placeholder 2"/>
          <p:cNvSpPr>
            <a:spLocks noGrp="1"/>
          </p:cNvSpPr>
          <p:nvPr>
            <p:ph idx="1"/>
          </p:nvPr>
        </p:nvSpPr>
        <p:spPr>
          <a:xfrm>
            <a:off x="838200" y="1825625"/>
            <a:ext cx="10515600" cy="3510651"/>
          </a:xfrm>
        </p:spPr>
        <p:txBody>
          <a:bodyPr>
            <a:normAutofit/>
          </a:bodyPr>
          <a:lstStyle/>
          <a:p>
            <a:r>
              <a:rPr lang="sv-SE" dirty="0"/>
              <a:t>Arrangerande lag ansvarar för att vara uppdaterade</a:t>
            </a:r>
          </a:p>
          <a:p>
            <a:r>
              <a:rPr lang="sv-SE" dirty="0"/>
              <a:t>Arrangerande lag skall utse en matchansvarig som är kontaktperson mellan förening och lag i Corona-relaterade frågor</a:t>
            </a:r>
          </a:p>
          <a:p>
            <a:r>
              <a:rPr lang="sv-SE" dirty="0"/>
              <a:t>Information om matchansvarig skall ges till styrelsen (</a:t>
            </a:r>
            <a:r>
              <a:rPr lang="sv-SE" dirty="0">
                <a:hlinkClick r:id="rId2"/>
              </a:rPr>
              <a:t>timraibc1996@gmail.com</a:t>
            </a:r>
            <a:r>
              <a:rPr lang="sv-SE" dirty="0"/>
              <a:t>) innan första arrangemang. </a:t>
            </a:r>
          </a:p>
          <a:p>
            <a:pPr marL="0" indent="0">
              <a:buNone/>
            </a:pPr>
            <a:r>
              <a:rPr lang="sv-SE" dirty="0"/>
              <a:t> </a:t>
            </a:r>
          </a:p>
        </p:txBody>
      </p:sp>
      <p:pic>
        <p:nvPicPr>
          <p:cNvPr id="5" name="image1.png"/>
          <p:cNvPicPr/>
          <p:nvPr/>
        </p:nvPicPr>
        <p:blipFill>
          <a:blip r:embed="rId3"/>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65582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Sammanfattning, enkel lösning utan publik</a:t>
            </a:r>
          </a:p>
        </p:txBody>
      </p:sp>
      <p:sp>
        <p:nvSpPr>
          <p:cNvPr id="3" name="Content Placeholder 2"/>
          <p:cNvSpPr>
            <a:spLocks noGrp="1"/>
          </p:cNvSpPr>
          <p:nvPr>
            <p:ph idx="1"/>
          </p:nvPr>
        </p:nvSpPr>
        <p:spPr>
          <a:xfrm>
            <a:off x="838200" y="1296537"/>
            <a:ext cx="10515600" cy="4039739"/>
          </a:xfrm>
        </p:spPr>
        <p:txBody>
          <a:bodyPr>
            <a:normAutofit fontScale="92500" lnSpcReduction="10000"/>
          </a:bodyPr>
          <a:lstStyle/>
          <a:p>
            <a:r>
              <a:rPr lang="sv-SE" dirty="0"/>
              <a:t>Publikfritt - inga hemmaföräldrar, filma och sänd på </a:t>
            </a:r>
            <a:r>
              <a:rPr lang="sv-SE" dirty="0" err="1"/>
              <a:t>innebandyappen</a:t>
            </a:r>
            <a:endParaRPr lang="sv-SE" dirty="0"/>
          </a:p>
          <a:p>
            <a:pPr lvl="1"/>
            <a:r>
              <a:rPr lang="sv-SE" dirty="0"/>
              <a:t>Sätt upp </a:t>
            </a:r>
            <a:r>
              <a:rPr lang="sv-SE" i="1" dirty="0"/>
              <a:t>ingen publik</a:t>
            </a:r>
            <a:r>
              <a:rPr lang="sv-SE" dirty="0"/>
              <a:t>-anslag på dörren (finns att skriva ut på </a:t>
            </a:r>
            <a:r>
              <a:rPr lang="sv-SE" dirty="0" err="1"/>
              <a:t>SvIBF:s</a:t>
            </a:r>
            <a:r>
              <a:rPr lang="sv-SE" dirty="0"/>
              <a:t> hemsida)</a:t>
            </a:r>
          </a:p>
          <a:p>
            <a:r>
              <a:rPr lang="sv-SE" dirty="0"/>
              <a:t>Ingen kioskförsäljning</a:t>
            </a:r>
          </a:p>
          <a:p>
            <a:r>
              <a:rPr lang="sv-SE" dirty="0"/>
              <a:t>Kontakta gästande lag med skriftlig information</a:t>
            </a:r>
          </a:p>
          <a:p>
            <a:r>
              <a:rPr lang="sv-SE" dirty="0"/>
              <a:t>Gäster uppmanas samåka</a:t>
            </a:r>
          </a:p>
          <a:p>
            <a:pPr lvl="1"/>
            <a:r>
              <a:rPr lang="sv-SE" dirty="0"/>
              <a:t>Gästers skjutsande föräldrar kan få närvara</a:t>
            </a:r>
          </a:p>
          <a:p>
            <a:r>
              <a:rPr lang="sv-SE" dirty="0"/>
              <a:t>Sätt ut matchvärd vid dörren till Sporthallen för att släppa in och ut</a:t>
            </a:r>
          </a:p>
          <a:p>
            <a:r>
              <a:rPr lang="sv-SE" dirty="0"/>
              <a:t>Håll lag åtskilda under uppvärmning och för övrigt utanför matchtid</a:t>
            </a:r>
          </a:p>
          <a:p>
            <a:r>
              <a:rPr lang="sv-SE" dirty="0"/>
              <a:t>Gäster lämnar hallen så snart som möjligt efter match  </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3459280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Innan arrangemang</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lnSpcReduction="10000"/>
          </a:bodyPr>
          <a:lstStyle/>
          <a:p>
            <a:r>
              <a:rPr lang="sv-SE" u="sng" dirty="0"/>
              <a:t>Om publik, utse minst fyra</a:t>
            </a:r>
            <a:r>
              <a:rPr lang="sv-SE" dirty="0"/>
              <a:t> matchvärdar</a:t>
            </a:r>
          </a:p>
          <a:p>
            <a:pPr lvl="1"/>
            <a:r>
              <a:rPr lang="sv-SE" dirty="0"/>
              <a:t>Arrangerande lag måste bedöma lämpligt antal – vid sammandrag antagligen fler</a:t>
            </a:r>
          </a:p>
          <a:p>
            <a:r>
              <a:rPr lang="sv-SE" dirty="0"/>
              <a:t>Fatta beslut om kioskförsäljning skall bedrivas</a:t>
            </a:r>
          </a:p>
          <a:p>
            <a:pPr lvl="1"/>
            <a:r>
              <a:rPr lang="sv-SE" dirty="0"/>
              <a:t>Trängsel vid kiosken måste undvikas – markeringar för kö på golvet skall tas bort efter arrangemang</a:t>
            </a:r>
            <a:endParaRPr lang="sv-SE" dirty="0">
              <a:cs typeface="Calibri"/>
            </a:endParaRPr>
          </a:p>
          <a:p>
            <a:pPr lvl="1"/>
            <a:r>
              <a:rPr lang="sv-SE" dirty="0">
                <a:cs typeface="Calibri"/>
              </a:rPr>
              <a:t>Matchvärdar eller andra funktionärer måste se till att ingen trängsel uppstår vid kiosk</a:t>
            </a:r>
            <a:endParaRPr lang="sv-SE">
              <a:cs typeface="Calibri"/>
            </a:endParaRPr>
          </a:p>
          <a:p>
            <a:pPr lvl="1"/>
            <a:r>
              <a:rPr lang="sv-SE" dirty="0"/>
              <a:t>Undvik kontanthantering – använd handskar i kiosken</a:t>
            </a:r>
            <a:endParaRPr lang="sv-SE" dirty="0">
              <a:cs typeface="Calibri"/>
            </a:endParaRP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2865738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Innan arrangemang</a:t>
            </a:r>
          </a:p>
        </p:txBody>
      </p:sp>
      <p:sp>
        <p:nvSpPr>
          <p:cNvPr id="3" name="Content Placeholder 2"/>
          <p:cNvSpPr>
            <a:spLocks noGrp="1"/>
          </p:cNvSpPr>
          <p:nvPr>
            <p:ph idx="1"/>
          </p:nvPr>
        </p:nvSpPr>
        <p:spPr>
          <a:xfrm>
            <a:off x="838200" y="1825625"/>
            <a:ext cx="10515600" cy="3510651"/>
          </a:xfrm>
        </p:spPr>
        <p:txBody>
          <a:bodyPr vert="horz" lIns="91440" tIns="45720" rIns="91440" bIns="45720" rtlCol="0" anchor="t">
            <a:normAutofit fontScale="85000" lnSpcReduction="10000"/>
          </a:bodyPr>
          <a:lstStyle/>
          <a:p>
            <a:r>
              <a:rPr lang="sv-SE" dirty="0"/>
              <a:t>Kontakta gästande lag med skriftlig information – se exempel, ni har säkert egna</a:t>
            </a:r>
            <a:endParaRPr lang="sv-SE" dirty="0">
              <a:cs typeface="Calibri"/>
            </a:endParaRPr>
          </a:p>
          <a:p>
            <a:pPr lvl="1"/>
            <a:r>
              <a:rPr lang="sv-SE" dirty="0"/>
              <a:t>Ange lämplig ankomsttid för gästerna så att trängsel kan undvikas och lag ej anländer samtidigt</a:t>
            </a:r>
            <a:endParaRPr lang="sv-SE">
              <a:cs typeface="Calibri"/>
            </a:endParaRPr>
          </a:p>
          <a:p>
            <a:pPr lvl="1"/>
            <a:r>
              <a:rPr lang="sv-SE" dirty="0">
                <a:cs typeface="Calibri"/>
              </a:rPr>
              <a:t>Informera att medföljande åskådare kan få vänta utanför till dess arrangemang innan avslutats och dessa åskådare gått ut</a:t>
            </a:r>
            <a:endParaRPr lang="sv-SE">
              <a:cs typeface="Calibri"/>
            </a:endParaRPr>
          </a:p>
          <a:p>
            <a:pPr lvl="1"/>
            <a:r>
              <a:rPr lang="sv-SE" dirty="0">
                <a:cs typeface="Calibri"/>
              </a:rPr>
              <a:t>Informera om att vi kommer att be medföljande åskådare att skriva upp  namn och personnummer på en lista för att möjliggöra eventuell smittspårning.</a:t>
            </a:r>
            <a:endParaRPr lang="sv-SE">
              <a:cs typeface="Calibri"/>
            </a:endParaRPr>
          </a:p>
          <a:p>
            <a:pPr lvl="1"/>
            <a:r>
              <a:rPr lang="sv-SE" dirty="0"/>
              <a:t>Be gästerna minimera antalet medföljande familjemedlemmar – inga medföljande över 70</a:t>
            </a:r>
          </a:p>
          <a:p>
            <a:pPr lvl="1"/>
            <a:r>
              <a:rPr lang="sv-SE" dirty="0"/>
              <a:t>Informera om möjligheter till ombyte, handtvätt, dusch och uppvärmning</a:t>
            </a:r>
          </a:p>
          <a:p>
            <a:pPr lvl="1"/>
            <a:r>
              <a:rPr lang="sv-SE" dirty="0">
                <a:cs typeface="Calibri"/>
              </a:rPr>
              <a:t>Information given via IBIS är tillräcklig men skall ges skriftligen även vid ankomst</a:t>
            </a:r>
          </a:p>
          <a:p>
            <a:pPr lvl="1"/>
            <a:r>
              <a:rPr lang="sv-SE" dirty="0">
                <a:cs typeface="Calibri"/>
              </a:rPr>
              <a:t>Se exempel i separata </a:t>
            </a:r>
            <a:r>
              <a:rPr lang="sv-SE" dirty="0" err="1">
                <a:cs typeface="Calibri"/>
              </a:rPr>
              <a:t>word</a:t>
            </a:r>
            <a:r>
              <a:rPr lang="sv-SE" dirty="0">
                <a:cs typeface="Calibri"/>
              </a:rPr>
              <a:t>-filer. Ge gärna förslag på förbättringar</a:t>
            </a:r>
          </a:p>
        </p:txBody>
      </p:sp>
      <p:pic>
        <p:nvPicPr>
          <p:cNvPr id="5" name="image1.png"/>
          <p:cNvPicPr/>
          <p:nvPr/>
        </p:nvPicPr>
        <p:blipFill>
          <a:blip r:embed="rId2"/>
          <a:srcRect/>
          <a:stretch>
            <a:fillRect/>
          </a:stretch>
        </p:blipFill>
        <p:spPr>
          <a:xfrm>
            <a:off x="5638800" y="5554662"/>
            <a:ext cx="914400" cy="952500"/>
          </a:xfrm>
          <a:prstGeom prst="rect">
            <a:avLst/>
          </a:prstGeom>
          <a:ln/>
        </p:spPr>
      </p:pic>
    </p:spTree>
    <p:extLst>
      <p:ext uri="{BB962C8B-B14F-4D97-AF65-F5344CB8AC3E}">
        <p14:creationId xmlns:p14="http://schemas.microsoft.com/office/powerpoint/2010/main" val="3756949650"/>
      </p:ext>
    </p:extLst>
  </p:cSld>
  <p:clrMapOvr>
    <a:masterClrMapping/>
  </p:clrMapOvr>
</p:sld>
</file>

<file path=ppt/theme/theme1.xml><?xml version="1.0" encoding="utf-8"?>
<a:theme xmlns:a="http://schemas.openxmlformats.org/drawingml/2006/main" name="Default 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1. SCA Blå">
      <a:srgbClr val="00205B"/>
    </a:custClr>
    <a:custClr name="G1. Ljusgrön">
      <a:srgbClr val="DEEDE4"/>
    </a:custClr>
    <a:custClr name="G2. SCA Grön Tint 60%">
      <a:srgbClr val="8FC1A6"/>
    </a:custClr>
    <a:custClr name="G3. SCA Grön">
      <a:srgbClr val="44986B"/>
    </a:custClr>
    <a:custClr name="G4. Mörkgrön Tint 85%">
      <a:srgbClr val="587370"/>
    </a:custClr>
    <a:custClr name="G5. Mörkgrön">
      <a:srgbClr val="204440"/>
    </a:custClr>
    <a:custClr name="T1. Ljust trä">
      <a:srgbClr val="F9F0E4"/>
    </a:custClr>
    <a:custClr name="T2. Bark Tint 60%">
      <a:srgbClr val="CCA38E"/>
    </a:custClr>
    <a:custClr name="T3. Bark">
      <a:srgbClr val="AA6543"/>
    </a:custClr>
    <a:custClr name="N1. Ljusgrå">
      <a:srgbClr val="E6EAE9"/>
    </a:custClr>
    <a:custClr name="N2. Mörkgrå">
      <a:srgbClr val="696969"/>
    </a:custClr>
    <a:custClr name="Vit">
      <a:srgbClr val="FFFFFF"/>
    </a:custClr>
    <a:custClr name="85% Svart">
      <a:srgbClr val="262626"/>
    </a:custClr>
  </a:custClrLst>
  <a:extLst>
    <a:ext uri="{05A4C25C-085E-4340-85A3-A5531E510DB2}">
      <thm15:themeFamily xmlns:thm15="http://schemas.microsoft.com/office/thememl/2012/main" name="Default Theme1" id="{D17F9522-AB8E-41DF-8510-B249FEB5E96A}" vid="{97942343-E243-409F-A150-21396AA90D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945</TotalTime>
  <Words>1515</Words>
  <Application>Microsoft Office PowerPoint</Application>
  <PresentationFormat>Bredbild</PresentationFormat>
  <Paragraphs>216</Paragraphs>
  <Slides>24</Slides>
  <Notes>0</Notes>
  <HiddenSlides>0</HiddenSlides>
  <MMClips>0</MMClips>
  <ScaleCrop>false</ScaleCrop>
  <HeadingPairs>
    <vt:vector size="4" baseType="variant">
      <vt:variant>
        <vt:lpstr>Tema</vt:lpstr>
      </vt:variant>
      <vt:variant>
        <vt:i4>1</vt:i4>
      </vt:variant>
      <vt:variant>
        <vt:lpstr>Bildrubriker</vt:lpstr>
      </vt:variant>
      <vt:variant>
        <vt:i4>24</vt:i4>
      </vt:variant>
    </vt:vector>
  </HeadingPairs>
  <TitlesOfParts>
    <vt:vector size="25" baseType="lpstr">
      <vt:lpstr>Default Theme1</vt:lpstr>
      <vt:lpstr>Glädje, gemenskap, respekt  och matcher - även i Corona-tider</vt:lpstr>
      <vt:lpstr>Bakgrund</vt:lpstr>
      <vt:lpstr>Bakgrund</vt:lpstr>
      <vt:lpstr>Bakgrund</vt:lpstr>
      <vt:lpstr>Grundprinciper</vt:lpstr>
      <vt:lpstr>Matchansvarig</vt:lpstr>
      <vt:lpstr>Sammanfattning, enkel lösning utan publik</vt:lpstr>
      <vt:lpstr>Innan arrangemang</vt:lpstr>
      <vt:lpstr>Innan arrangemang</vt:lpstr>
      <vt:lpstr>Innan arrangemang</vt:lpstr>
      <vt:lpstr>Innan arrangemang</vt:lpstr>
      <vt:lpstr>Innan arrangemang</vt:lpstr>
      <vt:lpstr>Vid arrangemang</vt:lpstr>
      <vt:lpstr>Vid arrangemang</vt:lpstr>
      <vt:lpstr>Vid arrangemang</vt:lpstr>
      <vt:lpstr>Vid arrangemang</vt:lpstr>
      <vt:lpstr>Vid arrangemang</vt:lpstr>
      <vt:lpstr>Efter arrangemang</vt:lpstr>
      <vt:lpstr>Hemmalag i annan hall</vt:lpstr>
      <vt:lpstr>Hemmalag i annan hall</vt:lpstr>
      <vt:lpstr>Riskbedömning träning</vt:lpstr>
      <vt:lpstr>Riskbedömning match utan publik</vt:lpstr>
      <vt:lpstr>Riskbedömning match med publik</vt:lpstr>
      <vt:lpstr>Riskbedömning sammandrag</vt:lpstr>
    </vt:vector>
  </TitlesOfParts>
  <Company>SCA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Uppstarts-/strategimöte 2020-2021</dc:title>
  <dc:creator>JÄDER Jerker</dc:creator>
  <cp:lastModifiedBy>JÄDER Jerker</cp:lastModifiedBy>
  <cp:revision>774</cp:revision>
  <dcterms:created xsi:type="dcterms:W3CDTF">2020-07-21T19:32:48Z</dcterms:created>
  <dcterms:modified xsi:type="dcterms:W3CDTF">2020-10-28T20:08:46Z</dcterms:modified>
</cp:coreProperties>
</file>